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media/image3.jp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4"/>
  </p:notesMasterIdLst>
  <p:sldIdLst>
    <p:sldId id="256" r:id="rId2"/>
    <p:sldId id="257" r:id="rId3"/>
    <p:sldId id="258" r:id="rId4"/>
    <p:sldId id="259" r:id="rId5"/>
    <p:sldId id="260" r:id="rId6"/>
    <p:sldId id="261" r:id="rId7"/>
    <p:sldId id="262" r:id="rId8"/>
    <p:sldId id="263" r:id="rId9"/>
    <p:sldId id="264" r:id="rId10"/>
    <p:sldId id="500" r:id="rId11"/>
    <p:sldId id="405" r:id="rId12"/>
    <p:sldId id="267" r:id="rId13"/>
    <p:sldId id="268" r:id="rId14"/>
    <p:sldId id="406" r:id="rId15"/>
    <p:sldId id="269" r:id="rId16"/>
    <p:sldId id="270" r:id="rId17"/>
    <p:sldId id="271" r:id="rId18"/>
    <p:sldId id="272" r:id="rId19"/>
    <p:sldId id="404" r:id="rId20"/>
    <p:sldId id="408" r:id="rId21"/>
    <p:sldId id="273" r:id="rId22"/>
    <p:sldId id="274" r:id="rId23"/>
    <p:sldId id="275" r:id="rId24"/>
    <p:sldId id="276" r:id="rId25"/>
    <p:sldId id="277" r:id="rId26"/>
    <p:sldId id="278" r:id="rId27"/>
    <p:sldId id="279" r:id="rId28"/>
    <p:sldId id="280" r:id="rId29"/>
    <p:sldId id="281" r:id="rId30"/>
    <p:sldId id="282" r:id="rId31"/>
    <p:sldId id="407" r:id="rId32"/>
    <p:sldId id="286" r:id="rId33"/>
    <p:sldId id="409" r:id="rId34"/>
    <p:sldId id="284" r:id="rId35"/>
    <p:sldId id="285" r:id="rId36"/>
    <p:sldId id="283" r:id="rId37"/>
    <p:sldId id="288" r:id="rId38"/>
    <p:sldId id="291" r:id="rId39"/>
    <p:sldId id="292" r:id="rId40"/>
    <p:sldId id="410" r:id="rId41"/>
    <p:sldId id="413" r:id="rId42"/>
    <p:sldId id="289" r:id="rId43"/>
    <p:sldId id="290" r:id="rId44"/>
    <p:sldId id="287" r:id="rId45"/>
    <p:sldId id="414" r:id="rId46"/>
    <p:sldId id="296" r:id="rId47"/>
    <p:sldId id="297" r:id="rId48"/>
    <p:sldId id="298" r:id="rId49"/>
    <p:sldId id="299" r:id="rId50"/>
    <p:sldId id="415"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416" r:id="rId68"/>
    <p:sldId id="316" r:id="rId69"/>
    <p:sldId id="317" r:id="rId70"/>
    <p:sldId id="318" r:id="rId71"/>
    <p:sldId id="4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424" r:id="rId97"/>
    <p:sldId id="425" r:id="rId98"/>
    <p:sldId id="426" r:id="rId99"/>
    <p:sldId id="345" r:id="rId100"/>
    <p:sldId id="346" r:id="rId101"/>
    <p:sldId id="347" r:id="rId102"/>
    <p:sldId id="348" r:id="rId103"/>
    <p:sldId id="349" r:id="rId104"/>
    <p:sldId id="350" r:id="rId105"/>
    <p:sldId id="351" r:id="rId106"/>
    <p:sldId id="543" r:id="rId107"/>
    <p:sldId id="540" r:id="rId108"/>
    <p:sldId id="544" r:id="rId109"/>
    <p:sldId id="420" r:id="rId110"/>
    <p:sldId id="353" r:id="rId111"/>
    <p:sldId id="428"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429" r:id="rId142"/>
    <p:sldId id="383" r:id="rId143"/>
    <p:sldId id="384" r:id="rId144"/>
    <p:sldId id="385" r:id="rId145"/>
    <p:sldId id="386" r:id="rId146"/>
    <p:sldId id="430" r:id="rId147"/>
    <p:sldId id="387" r:id="rId148"/>
    <p:sldId id="388" r:id="rId149"/>
    <p:sldId id="389" r:id="rId150"/>
    <p:sldId id="421" r:id="rId151"/>
    <p:sldId id="391" r:id="rId152"/>
    <p:sldId id="393" r:id="rId153"/>
    <p:sldId id="392" r:id="rId154"/>
    <p:sldId id="411" r:id="rId155"/>
    <p:sldId id="422" r:id="rId156"/>
    <p:sldId id="395" r:id="rId157"/>
    <p:sldId id="396" r:id="rId158"/>
    <p:sldId id="397" r:id="rId159"/>
    <p:sldId id="423" r:id="rId160"/>
    <p:sldId id="399" r:id="rId161"/>
    <p:sldId id="400" r:id="rId162"/>
    <p:sldId id="401" r:id="rId16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9999"/>
    <a:srgbClr val="81C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49" autoAdjust="0"/>
  </p:normalViewPr>
  <p:slideViewPr>
    <p:cSldViewPr>
      <p:cViewPr varScale="1">
        <p:scale>
          <a:sx n="105" d="100"/>
          <a:sy n="105" d="100"/>
        </p:scale>
        <p:origin x="798"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B8F9DA2-410E-4DF4-B177-A866D6EBF1C5}" type="datetimeFigureOut">
              <a:rPr lang="en-GB" smtClean="0"/>
              <a:t>09/12/2024</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14CB3A0-0DE6-4D5F-B328-29A1DC19B00F}" type="slidenum">
              <a:rPr lang="en-GB" smtClean="0"/>
              <a:t>‹#›</a:t>
            </a:fld>
            <a:endParaRPr lang="en-GB"/>
          </a:p>
        </p:txBody>
      </p:sp>
    </p:spTree>
    <p:extLst>
      <p:ext uri="{BB962C8B-B14F-4D97-AF65-F5344CB8AC3E}">
        <p14:creationId xmlns:p14="http://schemas.microsoft.com/office/powerpoint/2010/main" val="93093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i="0" u="none" strike="noStrike" baseline="0" dirty="0">
                <a:solidFill>
                  <a:srgbClr val="000000"/>
                </a:solidFill>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18</a:t>
            </a:fld>
            <a:endParaRPr lang="en-GB"/>
          </a:p>
        </p:txBody>
      </p:sp>
    </p:spTree>
    <p:extLst>
      <p:ext uri="{BB962C8B-B14F-4D97-AF65-F5344CB8AC3E}">
        <p14:creationId xmlns:p14="http://schemas.microsoft.com/office/powerpoint/2010/main" val="287329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118</a:t>
            </a:fld>
            <a:endParaRPr lang="en-GB"/>
          </a:p>
        </p:txBody>
      </p:sp>
    </p:spTree>
    <p:extLst>
      <p:ext uri="{BB962C8B-B14F-4D97-AF65-F5344CB8AC3E}">
        <p14:creationId xmlns:p14="http://schemas.microsoft.com/office/powerpoint/2010/main" val="73121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147</a:t>
            </a:fld>
            <a:endParaRPr lang="en-GB"/>
          </a:p>
        </p:txBody>
      </p:sp>
    </p:spTree>
    <p:extLst>
      <p:ext uri="{BB962C8B-B14F-4D97-AF65-F5344CB8AC3E}">
        <p14:creationId xmlns:p14="http://schemas.microsoft.com/office/powerpoint/2010/main" val="3916259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19</a:t>
            </a:fld>
            <a:endParaRPr lang="en-GB"/>
          </a:p>
        </p:txBody>
      </p:sp>
    </p:spTree>
    <p:extLst>
      <p:ext uri="{BB962C8B-B14F-4D97-AF65-F5344CB8AC3E}">
        <p14:creationId xmlns:p14="http://schemas.microsoft.com/office/powerpoint/2010/main" val="274116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20</a:t>
            </a:fld>
            <a:endParaRPr lang="en-GB"/>
          </a:p>
        </p:txBody>
      </p:sp>
    </p:spTree>
    <p:extLst>
      <p:ext uri="{BB962C8B-B14F-4D97-AF65-F5344CB8AC3E}">
        <p14:creationId xmlns:p14="http://schemas.microsoft.com/office/powerpoint/2010/main" val="291046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alibri" panose="020F0502020204030204" pitchFamily="34" charset="0"/>
              </a:rPr>
              <a:t>National Agencies </a:t>
            </a:r>
            <a:r>
              <a:rPr lang="en-GB" sz="1800" b="1" i="0" u="none" strike="noStrike" baseline="0" dirty="0">
                <a:solidFill>
                  <a:srgbClr val="008080"/>
                </a:solidFill>
                <a:latin typeface="Calibri" panose="020F0502020204030204" pitchFamily="34" charset="0"/>
              </a:rPr>
              <a:t>in the field of education and training </a:t>
            </a:r>
            <a:r>
              <a:rPr lang="en-GB" sz="1800" b="0" i="0" u="sng" strike="noStrike" baseline="0" dirty="0">
                <a:solidFill>
                  <a:srgbClr val="000000"/>
                </a:solidFill>
                <a:latin typeface="Calibri" panose="020F0502020204030204" pitchFamily="34" charset="0"/>
              </a:rPr>
              <a:t>may</a:t>
            </a:r>
            <a:r>
              <a:rPr lang="en-GB" sz="1800" b="0" i="0" u="none" strike="noStrike" baseline="0" dirty="0">
                <a:solidFill>
                  <a:srgbClr val="000000"/>
                </a:solidFill>
                <a:latin typeface="Calibri" panose="020F0502020204030204" pitchFamily="34" charset="0"/>
              </a:rPr>
              <a:t> organise </a:t>
            </a:r>
            <a:r>
              <a:rPr lang="en-GB" sz="1800" b="1" i="0" u="none" strike="noStrike" baseline="0" dirty="0">
                <a:solidFill>
                  <a:srgbClr val="000000"/>
                </a:solidFill>
                <a:latin typeface="Calibri" panose="020F0502020204030204" pitchFamily="34" charset="0"/>
              </a:rPr>
              <a:t>a second round of applications</a:t>
            </a:r>
            <a:r>
              <a:rPr lang="en-GB" sz="1800" b="0" i="0" u="none" strike="noStrike" baseline="0" dirty="0">
                <a:solidFill>
                  <a:srgbClr val="000000"/>
                </a:solidFill>
                <a:latin typeface="Calibri" panose="020F0502020204030204" pitchFamily="34" charset="0"/>
              </a:rPr>
              <a:t>, for which the rules set out in this Guide will also apply. National Agencies will inform of this possibility via their website. </a:t>
            </a:r>
            <a:r>
              <a:rPr lang="el-GR" sz="1800" b="0" i="0" u="none" strike="noStrike" baseline="0" dirty="0">
                <a:solidFill>
                  <a:srgbClr val="000000"/>
                </a:solidFill>
                <a:latin typeface="Calibri" panose="020F0502020204030204" pitchFamily="34" charset="0"/>
              </a:rPr>
              <a:t>Το ΙΔΕΠ Διά Βίου Μάθησης θα συνεχίσει να διοργανώνει ένα μόνο γύρο αιτήσεων για τους Τομείς Εκπαίδευσης και Κατάρτισης</a:t>
            </a:r>
            <a:r>
              <a:rPr lang="en-GB" sz="1800" b="0" i="0" u="none" strike="noStrike" baseline="0" dirty="0">
                <a:solidFill>
                  <a:srgbClr val="000000"/>
                </a:solidFill>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30</a:t>
            </a:fld>
            <a:endParaRPr lang="en-GB"/>
          </a:p>
        </p:txBody>
      </p:sp>
    </p:spTree>
    <p:extLst>
      <p:ext uri="{BB962C8B-B14F-4D97-AF65-F5344CB8AC3E}">
        <p14:creationId xmlns:p14="http://schemas.microsoft.com/office/powerpoint/2010/main" val="304756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 σκοπούς υποβολής της αίτησης, τα δύο πρώτα έντυπα είναι αρκετά. </a:t>
            </a:r>
            <a:r>
              <a:rPr lang="el-GR" dirty="0" err="1"/>
              <a:t>Ό,τιδήποτε</a:t>
            </a:r>
            <a:r>
              <a:rPr lang="el-GR" dirty="0"/>
              <a:t> άλλο θα ζητηθεί μόνο εάν κάποια αίτηση στην οποία συμμετέχετε προταθεί για έγκριση και η Εθνική Υπηρεσία προχωρήσει σε επικύρωση των στοιχείων σας.</a:t>
            </a:r>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69</a:t>
            </a:fld>
            <a:endParaRPr lang="en-GB"/>
          </a:p>
        </p:txBody>
      </p:sp>
    </p:spTree>
    <p:extLst>
      <p:ext uri="{BB962C8B-B14F-4D97-AF65-F5344CB8AC3E}">
        <p14:creationId xmlns:p14="http://schemas.microsoft.com/office/powerpoint/2010/main" val="395649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75</a:t>
            </a:fld>
            <a:endParaRPr lang="en-GB"/>
          </a:p>
        </p:txBody>
      </p:sp>
    </p:spTree>
    <p:extLst>
      <p:ext uri="{BB962C8B-B14F-4D97-AF65-F5344CB8AC3E}">
        <p14:creationId xmlns:p14="http://schemas.microsoft.com/office/powerpoint/2010/main" val="10677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85</a:t>
            </a:fld>
            <a:endParaRPr lang="en-GB"/>
          </a:p>
        </p:txBody>
      </p:sp>
    </p:spTree>
    <p:extLst>
      <p:ext uri="{BB962C8B-B14F-4D97-AF65-F5344CB8AC3E}">
        <p14:creationId xmlns:p14="http://schemas.microsoft.com/office/powerpoint/2010/main" val="193652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106</a:t>
            </a:fld>
            <a:endParaRPr lang="en-GB"/>
          </a:p>
        </p:txBody>
      </p:sp>
    </p:spTree>
    <p:extLst>
      <p:ext uri="{BB962C8B-B14F-4D97-AF65-F5344CB8AC3E}">
        <p14:creationId xmlns:p14="http://schemas.microsoft.com/office/powerpoint/2010/main" val="421963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CB3A0-0DE6-4D5F-B328-29A1DC19B00F}" type="slidenum">
              <a:rPr lang="en-GB" smtClean="0"/>
              <a:t>113</a:t>
            </a:fld>
            <a:endParaRPr lang="en-GB"/>
          </a:p>
        </p:txBody>
      </p:sp>
    </p:spTree>
    <p:extLst>
      <p:ext uri="{BB962C8B-B14F-4D97-AF65-F5344CB8AC3E}">
        <p14:creationId xmlns:p14="http://schemas.microsoft.com/office/powerpoint/2010/main" val="350494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9298" y="74752"/>
            <a:ext cx="11633403" cy="4521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66091" cy="685037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300280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2166091" cy="6850377"/>
          </a:xfrm>
          <a:prstGeom prst="rect">
            <a:avLst/>
          </a:prstGeom>
        </p:spPr>
      </p:pic>
      <p:pic>
        <p:nvPicPr>
          <p:cNvPr id="17" name="bg object 17"/>
          <p:cNvPicPr/>
          <p:nvPr/>
        </p:nvPicPr>
        <p:blipFill>
          <a:blip r:embed="rId9" cstate="print"/>
          <a:stretch>
            <a:fillRect/>
          </a:stretch>
        </p:blipFill>
        <p:spPr>
          <a:xfrm>
            <a:off x="0" y="0"/>
            <a:ext cx="12191999" cy="6857998"/>
          </a:xfrm>
          <a:prstGeom prst="rect">
            <a:avLst/>
          </a:prstGeom>
        </p:spPr>
      </p:pic>
      <p:sp>
        <p:nvSpPr>
          <p:cNvPr id="2" name="Holder 2"/>
          <p:cNvSpPr>
            <a:spLocks noGrp="1"/>
          </p:cNvSpPr>
          <p:nvPr>
            <p:ph type="title"/>
          </p:nvPr>
        </p:nvSpPr>
        <p:spPr>
          <a:xfrm>
            <a:off x="2967100" y="3137738"/>
            <a:ext cx="6257798" cy="391795"/>
          </a:xfrm>
          <a:prstGeom prst="rect">
            <a:avLst/>
          </a:prstGeom>
        </p:spPr>
        <p:txBody>
          <a:bodyPr wrap="square" lIns="0" tIns="0" rIns="0" bIns="0">
            <a:spAutoFit/>
          </a:bodyPr>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a:xfrm>
            <a:off x="708228" y="1995804"/>
            <a:ext cx="6039484" cy="16840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idep.org.cy/wp-content/uploads/Inclusion-Diversity-Strategy_CY01_2nd-Edition.pdf" TargetMode="Externa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ikis.ec.europa.eu/x/xqH-AQ" TargetMode="External"/><Relationship Id="rId2" Type="http://schemas.openxmlformats.org/officeDocument/2006/relationships/hyperlink" Target="https://ec.europa.eu/programmes/erasmus-plus/contact/national-agencies_en" TargetMode="External"/><Relationship Id="rId1" Type="http://schemas.openxmlformats.org/officeDocument/2006/relationships/slideLayout" Target="../slideLayouts/slideLayout2.xml"/><Relationship Id="rId4" Type="http://schemas.openxmlformats.org/officeDocument/2006/relationships/hyperlink" Target="https://webgate.ec.europa.eu/erasmus-esc/index/privacy-statement"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wikis.ec.europa.eu/display/NAITDOC/FAQs+Capping+of+applications"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hyperlink" Target="https://wikis.ec.europa.eu/display/NAITDOC/Context+in+applications"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ikis.ec.europa.eu/display/NAITDOC/Participating+Organisations+in+application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 Id="rId5" Type="http://schemas.openxmlformats.org/officeDocument/2006/relationships/hyperlink" Target="https://wikis.ec.europa.eu/display/NAITDOC/Associated+Persons+in+applications" TargetMode="External"/><Relationship Id="rId4" Type="http://schemas.openxmlformats.org/officeDocument/2006/relationships/image" Target="../media/image85.png"/></Relationships>
</file>

<file path=ppt/slides/_rels/slide12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idep.org.cy/wp-content/uploads/Handbook-on-KA2-lump-sum-2023-for-publication-final.pdf" TargetMode="External"/><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12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5.jpg"/><Relationship Id="rId7" Type="http://schemas.openxmlformats.org/officeDocument/2006/relationships/hyperlink" Target="https://www.salto-youth.net/tools/otlas-partner-finding/" TargetMode="External"/><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hyperlink" Target="https://epale.ec.europa.eu/en" TargetMode="External"/><Relationship Id="rId5" Type="http://schemas.openxmlformats.org/officeDocument/2006/relationships/hyperlink" Target="https://school-education.ec.europa.eu/en/etwinning" TargetMode="External"/><Relationship Id="rId4" Type="http://schemas.openxmlformats.org/officeDocument/2006/relationships/hyperlink" Target="https://school-education.ec.europa.eu/en"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109.jpg"/><Relationship Id="rId1" Type="http://schemas.openxmlformats.org/officeDocument/2006/relationships/slideLayout" Target="../slideLayouts/slideLayout2.xml"/><Relationship Id="rId5" Type="http://schemas.openxmlformats.org/officeDocument/2006/relationships/image" Target="../media/image110.jpg"/><Relationship Id="rId4" Type="http://schemas.openxmlformats.org/officeDocument/2006/relationships/hyperlink" Target="https://idep.org.cy/wp-content/uploads/Handbook-on-KA2-lump-sum-2024-.pdf"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hyperlink" Target="https://wikis.ec.europa.eu/display/NAITDOC/Project+design+and+implementation+in+KA220+applications" TargetMode="External"/><Relationship Id="rId4" Type="http://schemas.openxmlformats.org/officeDocument/2006/relationships/image" Target="../media/image118.jpg"/></Relationships>
</file>

<file path=ppt/slides/_rels/slide14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ikis.ec.europa.eu/display/NAITDOC/Annexes+in+applications" TargetMode="External"/><Relationship Id="rId4" Type="http://schemas.openxmlformats.org/officeDocument/2006/relationships/image" Target="../media/image128.png"/></Relationships>
</file>

<file path=ppt/slides/_rels/slide1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ikis.ec.europa.eu/display/NAITDOC/Checklist+in+application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idep.org.cy/wp-content/uploads/Handbook-on-KA2-lump-sum-2024-.pdf" TargetMode="External"/><Relationship Id="rId7" Type="http://schemas.openxmlformats.org/officeDocument/2006/relationships/hyperlink" Target="https://wikis.ec.europa.eu/display/NAITDOC/FAQs+Capping+of+applications" TargetMode="External"/><Relationship Id="rId2" Type="http://schemas.openxmlformats.org/officeDocument/2006/relationships/hyperlink" Target="https://idep.org.cy/wp-content/uploads/2024-ErasmusProgramme-Guide_EN.pdf" TargetMode="External"/><Relationship Id="rId1" Type="http://schemas.openxmlformats.org/officeDocument/2006/relationships/slideLayout" Target="../slideLayouts/slideLayout2.xml"/><Relationship Id="rId6" Type="http://schemas.openxmlformats.org/officeDocument/2006/relationships/hyperlink" Target="https://wikis.ec.europa.eu/pages/viewpage.action?pageId=71926205" TargetMode="External"/><Relationship Id="rId5" Type="http://schemas.openxmlformats.org/officeDocument/2006/relationships/hyperlink" Target="https://wikis.ec.europa.eu/display/NAITDOC/Organisation+Registration+Guide" TargetMode="External"/><Relationship Id="rId4" Type="http://schemas.openxmlformats.org/officeDocument/2006/relationships/hyperlink" Target="https://webgate.ec.europa.eu/erasmus-esc/index/support/guides"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www.idep.org.cy/" TargetMode="External"/><Relationship Id="rId2" Type="http://schemas.openxmlformats.org/officeDocument/2006/relationships/hyperlink" Target="mailto:sviolari@idep.org.cy" TargetMode="External"/><Relationship Id="rId1" Type="http://schemas.openxmlformats.org/officeDocument/2006/relationships/slideLayout" Target="../slideLayouts/slideLayout2.xml"/><Relationship Id="rId4" Type="http://schemas.openxmlformats.org/officeDocument/2006/relationships/hyperlink" Target="mailto:sleonidou@idep.org.cy"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salto-youth.net/" TargetMode="External"/><Relationship Id="rId3" Type="http://schemas.openxmlformats.org/officeDocument/2006/relationships/hyperlink" Target="https://www.facebook.com/diavioumathisis/" TargetMode="External"/><Relationship Id="rId7" Type="http://schemas.openxmlformats.org/officeDocument/2006/relationships/hyperlink" Target="http://www.salto-et.net/" TargetMode="External"/><Relationship Id="rId2" Type="http://schemas.openxmlformats.org/officeDocument/2006/relationships/hyperlink" Target="https://idep.org.cy/project/tca/" TargetMode="External"/><Relationship Id="rId1" Type="http://schemas.openxmlformats.org/officeDocument/2006/relationships/slideLayout" Target="../slideLayouts/slideLayout2.xml"/><Relationship Id="rId6" Type="http://schemas.openxmlformats.org/officeDocument/2006/relationships/hyperlink" Target="https://epale.ec.europa.eu/en" TargetMode="External"/><Relationship Id="rId5" Type="http://schemas.openxmlformats.org/officeDocument/2006/relationships/hyperlink" Target="https://school-education.ec.europa.eu/en" TargetMode="External"/><Relationship Id="rId4" Type="http://schemas.openxmlformats.org/officeDocument/2006/relationships/hyperlink" Target="https://ec.europa.eu/programmes/erasmus-plus/projects/" TargetMode="External"/><Relationship Id="rId9" Type="http://schemas.openxmlformats.org/officeDocument/2006/relationships/hyperlink" Target="https://myintracomm-collab.ec.europa.eu/dg/EAC/B.4/Programme%20Guide%2020212027/www.salto-youth.net/otla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ebgate.ec.europa.eu/fpfis/wikis/display/NAITDOC/OID%2BHow%2Bto%2Badd%2Bthe%2BOrganisation%2BContact%2Band%2BAuthorised%2BUser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ebgate.ec.europa.eu/erasmus-esc"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ebgate.ec.europa.eu/erasmus-esc"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idep.org.cy/wp-content/uploads/legent_public_el.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idep.org.cy/wp-content/uploads/fich_sign_ba_gb_en_0.pdf" TargetMode="External"/><Relationship Id="rId4" Type="http://schemas.openxmlformats.org/officeDocument/2006/relationships/hyperlink" Target="https://idep.org.cy/wp-content/uploads/legent_privcomp_el-1.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8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ikis.ec.europa.eu/display/NAITDOC/Capping+of+applications+per+action+type+and+round"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9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7276" y="43053"/>
            <a:ext cx="502983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ΜΑΓΝΗΤΟΣΚΟΠΗΣΗ</a:t>
            </a:r>
            <a:r>
              <a:rPr sz="2800" spc="-5" dirty="0">
                <a:solidFill>
                  <a:srgbClr val="FFFFFF"/>
                </a:solidFill>
              </a:rPr>
              <a:t> ΣΕΜΙΝΑΡΙΩΝ</a:t>
            </a:r>
            <a:endParaRPr sz="2800" dirty="0"/>
          </a:p>
        </p:txBody>
      </p:sp>
      <p:sp>
        <p:nvSpPr>
          <p:cNvPr id="3" name="object 3"/>
          <p:cNvSpPr txBox="1"/>
          <p:nvPr/>
        </p:nvSpPr>
        <p:spPr>
          <a:xfrm>
            <a:off x="602995" y="976629"/>
            <a:ext cx="11090910" cy="4988560"/>
          </a:xfrm>
          <a:prstGeom prst="rect">
            <a:avLst/>
          </a:prstGeom>
        </p:spPr>
        <p:txBody>
          <a:bodyPr vert="horz" wrap="square" lIns="0" tIns="12065" rIns="0" bIns="0" rtlCol="0">
            <a:spAutoFit/>
          </a:bodyPr>
          <a:lstStyle/>
          <a:p>
            <a:pPr marL="1998345" indent="-343535">
              <a:lnSpc>
                <a:spcPct val="100000"/>
              </a:lnSpc>
              <a:spcBef>
                <a:spcPts val="95"/>
              </a:spcBef>
              <a:buFont typeface="Wingdings"/>
              <a:buChar char=""/>
              <a:tabLst>
                <a:tab pos="1998980" algn="l"/>
              </a:tabLst>
            </a:pPr>
            <a:r>
              <a:rPr sz="2200" b="1" spc="-5" dirty="0">
                <a:solidFill>
                  <a:srgbClr val="001F5F"/>
                </a:solidFill>
                <a:latin typeface="Calibri"/>
                <a:cs typeface="Calibri"/>
              </a:rPr>
              <a:t>Η</a:t>
            </a:r>
            <a:r>
              <a:rPr sz="2200" b="1" spc="-10" dirty="0">
                <a:solidFill>
                  <a:srgbClr val="001F5F"/>
                </a:solidFill>
                <a:latin typeface="Calibri"/>
                <a:cs typeface="Calibri"/>
              </a:rPr>
              <a:t> ΠΑΡΟΥΣΙΑΣΗ</a:t>
            </a:r>
            <a:r>
              <a:rPr sz="2200" b="1" spc="45" dirty="0">
                <a:solidFill>
                  <a:srgbClr val="001F5F"/>
                </a:solidFill>
                <a:latin typeface="Calibri"/>
                <a:cs typeface="Calibri"/>
              </a:rPr>
              <a:t> </a:t>
            </a:r>
            <a:r>
              <a:rPr sz="2200" b="1" spc="-25" dirty="0">
                <a:solidFill>
                  <a:srgbClr val="001F5F"/>
                </a:solidFill>
                <a:latin typeface="Calibri"/>
                <a:cs typeface="Calibri"/>
              </a:rPr>
              <a:t>ΠΟΥ</a:t>
            </a:r>
            <a:r>
              <a:rPr sz="2200" b="1" dirty="0">
                <a:solidFill>
                  <a:srgbClr val="001F5F"/>
                </a:solidFill>
                <a:latin typeface="Calibri"/>
                <a:cs typeface="Calibri"/>
              </a:rPr>
              <a:t> </a:t>
            </a:r>
            <a:r>
              <a:rPr sz="2200" b="1" spc="-20" dirty="0">
                <a:solidFill>
                  <a:srgbClr val="001F5F"/>
                </a:solidFill>
                <a:latin typeface="Calibri"/>
                <a:cs typeface="Calibri"/>
              </a:rPr>
              <a:t>ΘΑ</a:t>
            </a:r>
            <a:r>
              <a:rPr sz="2200" b="1" spc="-5" dirty="0">
                <a:solidFill>
                  <a:srgbClr val="001F5F"/>
                </a:solidFill>
                <a:latin typeface="Calibri"/>
                <a:cs typeface="Calibri"/>
              </a:rPr>
              <a:t> </a:t>
            </a:r>
            <a:r>
              <a:rPr sz="2200" b="1" spc="-35" dirty="0">
                <a:solidFill>
                  <a:srgbClr val="001F5F"/>
                </a:solidFill>
                <a:latin typeface="Calibri"/>
                <a:cs typeface="Calibri"/>
              </a:rPr>
              <a:t>ΑΚΟΛΟΥΘΗΣΕΙ</a:t>
            </a:r>
            <a:r>
              <a:rPr sz="2200" b="1" spc="20" dirty="0">
                <a:solidFill>
                  <a:srgbClr val="001F5F"/>
                </a:solidFill>
                <a:latin typeface="Calibri"/>
                <a:cs typeface="Calibri"/>
              </a:rPr>
              <a:t> </a:t>
            </a:r>
            <a:r>
              <a:rPr sz="2200" b="1" spc="-25" dirty="0">
                <a:solidFill>
                  <a:srgbClr val="001F5F"/>
                </a:solidFill>
                <a:latin typeface="Calibri"/>
                <a:cs typeface="Calibri"/>
              </a:rPr>
              <a:t>ΘΑ</a:t>
            </a:r>
            <a:r>
              <a:rPr sz="2200" b="1" spc="5" dirty="0">
                <a:solidFill>
                  <a:srgbClr val="001F5F"/>
                </a:solidFill>
                <a:latin typeface="Calibri"/>
                <a:cs typeface="Calibri"/>
              </a:rPr>
              <a:t> </a:t>
            </a:r>
            <a:r>
              <a:rPr sz="2200" b="1" spc="-25" dirty="0">
                <a:solidFill>
                  <a:srgbClr val="001F5F"/>
                </a:solidFill>
                <a:latin typeface="Calibri"/>
                <a:cs typeface="Calibri"/>
              </a:rPr>
              <a:t>ΜΑΓΝΗΤΟΣΚΟΠΕΙΤΑΙ</a:t>
            </a:r>
            <a:r>
              <a:rPr sz="2200" spc="-25" dirty="0">
                <a:solidFill>
                  <a:srgbClr val="001F5F"/>
                </a:solidFill>
                <a:latin typeface="Calibri"/>
                <a:cs typeface="Calibri"/>
              </a:rPr>
              <a:t>.</a:t>
            </a:r>
            <a:endParaRPr sz="2200" dirty="0">
              <a:latin typeface="Calibri"/>
              <a:cs typeface="Calibri"/>
            </a:endParaRPr>
          </a:p>
          <a:p>
            <a:pPr>
              <a:lnSpc>
                <a:spcPct val="100000"/>
              </a:lnSpc>
              <a:spcBef>
                <a:spcPts val="35"/>
              </a:spcBef>
            </a:pPr>
            <a:endParaRPr sz="2350" dirty="0">
              <a:latin typeface="Calibri"/>
              <a:cs typeface="Calibri"/>
            </a:endParaRPr>
          </a:p>
          <a:p>
            <a:pPr marL="431800" indent="-342900">
              <a:lnSpc>
                <a:spcPts val="2510"/>
              </a:lnSpc>
              <a:buFont typeface="Wingdings"/>
              <a:buChar char=""/>
              <a:tabLst>
                <a:tab pos="4318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0"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ΜΕΣΩ</a:t>
            </a:r>
            <a:r>
              <a:rPr sz="2200" spc="60" dirty="0">
                <a:solidFill>
                  <a:srgbClr val="001F5F"/>
                </a:solidFill>
                <a:latin typeface="Calibri"/>
                <a:cs typeface="Calibri"/>
              </a:rPr>
              <a:t> </a:t>
            </a:r>
            <a:r>
              <a:rPr sz="2200" spc="-85" dirty="0">
                <a:solidFill>
                  <a:srgbClr val="001F5F"/>
                </a:solidFill>
                <a:latin typeface="Calibri"/>
                <a:cs typeface="Calibri"/>
              </a:rPr>
              <a:t>CHAT,</a:t>
            </a:r>
            <a:r>
              <a:rPr sz="2200" spc="15" dirty="0">
                <a:solidFill>
                  <a:srgbClr val="001F5F"/>
                </a:solidFill>
                <a:latin typeface="Calibri"/>
                <a:cs typeface="Calibri"/>
              </a:rPr>
              <a:t> </a:t>
            </a:r>
            <a:r>
              <a:rPr sz="2200" spc="-95" dirty="0">
                <a:solidFill>
                  <a:srgbClr val="001F5F"/>
                </a:solidFill>
                <a:latin typeface="Calibri"/>
                <a:cs typeface="Calibri"/>
              </a:rPr>
              <a:t>ΚΑΤΑ</a:t>
            </a:r>
            <a:r>
              <a:rPr sz="2200" spc="20"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14" dirty="0">
                <a:solidFill>
                  <a:srgbClr val="001F5F"/>
                </a:solidFill>
                <a:latin typeface="Calibri"/>
                <a:cs typeface="Calibri"/>
              </a:rPr>
              <a:t> </a:t>
            </a:r>
            <a:r>
              <a:rPr sz="2200" u="heavy" spc="-10" dirty="0">
                <a:solidFill>
                  <a:srgbClr val="001F5F"/>
                </a:solidFill>
                <a:uFill>
                  <a:solidFill>
                    <a:srgbClr val="001F5F"/>
                  </a:solidFill>
                </a:uFill>
                <a:latin typeface="Calibri"/>
                <a:cs typeface="Calibri"/>
              </a:rPr>
              <a:t>ΔΕ</a:t>
            </a:r>
            <a:endParaRPr sz="2200" dirty="0">
              <a:latin typeface="Calibri"/>
              <a:cs typeface="Calibri"/>
            </a:endParaRPr>
          </a:p>
          <a:p>
            <a:pPr marL="3387090">
              <a:lnSpc>
                <a:spcPts val="2510"/>
              </a:lnSpc>
            </a:pPr>
            <a:r>
              <a:rPr sz="2200" u="heavy" spc="-20" dirty="0">
                <a:solidFill>
                  <a:srgbClr val="001F5F"/>
                </a:solidFill>
                <a:uFill>
                  <a:solidFill>
                    <a:srgbClr val="001F5F"/>
                  </a:solidFill>
                </a:uFill>
                <a:latin typeface="Calibri"/>
                <a:cs typeface="Calibri"/>
              </a:rPr>
              <a:t>ΘΑ</a:t>
            </a:r>
            <a:r>
              <a:rPr sz="2200" u="heavy" spc="-5" dirty="0">
                <a:solidFill>
                  <a:srgbClr val="001F5F"/>
                </a:solidFill>
                <a:uFill>
                  <a:solidFill>
                    <a:srgbClr val="001F5F"/>
                  </a:solidFill>
                </a:uFill>
                <a:latin typeface="Calibri"/>
                <a:cs typeface="Calibri"/>
              </a:rPr>
              <a:t> </a:t>
            </a:r>
            <a:r>
              <a:rPr sz="2200" u="heavy" spc="-25" dirty="0">
                <a:solidFill>
                  <a:srgbClr val="001F5F"/>
                </a:solidFill>
                <a:uFill>
                  <a:solidFill>
                    <a:srgbClr val="001F5F"/>
                  </a:solidFill>
                </a:uFill>
                <a:latin typeface="Calibri"/>
                <a:cs typeface="Calibri"/>
              </a:rPr>
              <a:t>ΦΑΙΝΟΝΤΑΙ</a:t>
            </a:r>
            <a:r>
              <a:rPr sz="2200" spc="50" dirty="0">
                <a:solidFill>
                  <a:srgbClr val="001F5F"/>
                </a:solidFill>
                <a:latin typeface="Calibri"/>
                <a:cs typeface="Calibri"/>
              </a:rPr>
              <a:t> </a:t>
            </a:r>
            <a:r>
              <a:rPr sz="2200" spc="-5" dirty="0">
                <a:solidFill>
                  <a:srgbClr val="001F5F"/>
                </a:solidFill>
                <a:latin typeface="Calibri"/>
                <a:cs typeface="Calibri"/>
              </a:rPr>
              <a:t>ΣΤΗ</a:t>
            </a:r>
            <a:r>
              <a:rPr sz="2200" spc="5"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35"/>
              </a:spcBef>
            </a:pPr>
            <a:endParaRPr sz="2350" dirty="0">
              <a:latin typeface="Calibri"/>
              <a:cs typeface="Calibri"/>
            </a:endParaRPr>
          </a:p>
          <a:p>
            <a:pPr marL="355600" indent="-342900">
              <a:lnSpc>
                <a:spcPts val="2510"/>
              </a:lnSpc>
              <a:spcBef>
                <a:spcPts val="5"/>
              </a:spcBef>
              <a:buFont typeface="Wingdings"/>
              <a:buChar char=""/>
              <a:tabLst>
                <a:tab pos="3556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5"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ΠΡΟΦΟΡΙΚΑ,</a:t>
            </a:r>
            <a:r>
              <a:rPr sz="2200" spc="40" dirty="0">
                <a:solidFill>
                  <a:srgbClr val="001F5F"/>
                </a:solidFill>
                <a:latin typeface="Calibri"/>
                <a:cs typeface="Calibri"/>
              </a:rPr>
              <a:t> </a:t>
            </a:r>
            <a:r>
              <a:rPr sz="2200" spc="-95" dirty="0">
                <a:solidFill>
                  <a:srgbClr val="001F5F"/>
                </a:solidFill>
                <a:latin typeface="Calibri"/>
                <a:cs typeface="Calibri"/>
              </a:rPr>
              <a:t>ΚΑΤΑ</a:t>
            </a:r>
            <a:r>
              <a:rPr sz="2200" spc="15"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50" dirty="0">
                <a:solidFill>
                  <a:srgbClr val="001F5F"/>
                </a:solidFill>
                <a:latin typeface="Calibri"/>
                <a:cs typeface="Calibri"/>
              </a:rPr>
              <a:t> </a:t>
            </a:r>
            <a:r>
              <a:rPr sz="2200" u="heavy" spc="-20" dirty="0">
                <a:solidFill>
                  <a:srgbClr val="001F5F"/>
                </a:solidFill>
                <a:uFill>
                  <a:solidFill>
                    <a:srgbClr val="001F5F"/>
                  </a:solidFill>
                </a:uFill>
                <a:latin typeface="Calibri"/>
                <a:cs typeface="Calibri"/>
              </a:rPr>
              <a:t>ΘΑ</a:t>
            </a:r>
            <a:endParaRPr sz="2200" dirty="0">
              <a:latin typeface="Calibri"/>
              <a:cs typeface="Calibri"/>
            </a:endParaRPr>
          </a:p>
          <a:p>
            <a:pPr marL="3557270">
              <a:lnSpc>
                <a:spcPts val="2510"/>
              </a:lnSpc>
              <a:tabLst>
                <a:tab pos="5024120" algn="l"/>
              </a:tabLst>
            </a:pPr>
            <a:r>
              <a:rPr sz="2200" u="heavy" spc="-25" dirty="0">
                <a:solidFill>
                  <a:srgbClr val="001F5F"/>
                </a:solidFill>
                <a:uFill>
                  <a:solidFill>
                    <a:srgbClr val="001F5F"/>
                  </a:solidFill>
                </a:uFill>
                <a:latin typeface="Calibri"/>
                <a:cs typeface="Calibri"/>
              </a:rPr>
              <a:t>ΦΑΙΝΟΝΤΑΙ</a:t>
            </a:r>
            <a:r>
              <a:rPr sz="2200" spc="-25" dirty="0">
                <a:solidFill>
                  <a:srgbClr val="001F5F"/>
                </a:solidFill>
                <a:latin typeface="Calibri"/>
                <a:cs typeface="Calibri"/>
              </a:rPr>
              <a:t>	</a:t>
            </a:r>
            <a:r>
              <a:rPr sz="2200" spc="-5" dirty="0">
                <a:solidFill>
                  <a:srgbClr val="001F5F"/>
                </a:solidFill>
                <a:latin typeface="Calibri"/>
                <a:cs typeface="Calibri"/>
              </a:rPr>
              <a:t>ΣΤΗ</a:t>
            </a:r>
            <a:r>
              <a:rPr sz="2200"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25"/>
              </a:spcBef>
            </a:pPr>
            <a:endParaRPr sz="2600" dirty="0">
              <a:latin typeface="Calibri"/>
              <a:cs typeface="Calibri"/>
            </a:endParaRPr>
          </a:p>
          <a:p>
            <a:pPr marL="962025" marR="612775" lvl="1" indent="-201295">
              <a:lnSpc>
                <a:spcPts val="2380"/>
              </a:lnSpc>
              <a:buFont typeface="Wingdings"/>
              <a:buChar char=""/>
              <a:tabLst>
                <a:tab pos="1104265" algn="l"/>
              </a:tabLst>
            </a:pPr>
            <a:r>
              <a:rPr sz="2200" spc="-20" dirty="0">
                <a:solidFill>
                  <a:srgbClr val="001F5F"/>
                </a:solidFill>
                <a:latin typeface="Calibri"/>
                <a:cs typeface="Calibri"/>
              </a:rPr>
              <a:t>ΘΑ</a:t>
            </a:r>
            <a:r>
              <a:rPr sz="2200" spc="10" dirty="0">
                <a:solidFill>
                  <a:srgbClr val="001F5F"/>
                </a:solidFill>
                <a:latin typeface="Calibri"/>
                <a:cs typeface="Calibri"/>
              </a:rPr>
              <a:t> </a:t>
            </a:r>
            <a:r>
              <a:rPr sz="2200" spc="-20" dirty="0">
                <a:solidFill>
                  <a:srgbClr val="001F5F"/>
                </a:solidFill>
                <a:latin typeface="Calibri"/>
                <a:cs typeface="Calibri"/>
              </a:rPr>
              <a:t>ΔΟΘΕΙ</a:t>
            </a:r>
            <a:r>
              <a:rPr sz="2200" spc="40" dirty="0">
                <a:solidFill>
                  <a:srgbClr val="001F5F"/>
                </a:solidFill>
                <a:latin typeface="Calibri"/>
                <a:cs typeface="Calibri"/>
              </a:rPr>
              <a:t> </a:t>
            </a:r>
            <a:r>
              <a:rPr sz="2200" spc="-35" dirty="0">
                <a:solidFill>
                  <a:srgbClr val="001F5F"/>
                </a:solidFill>
                <a:latin typeface="Calibri"/>
                <a:cs typeface="Calibri"/>
              </a:rPr>
              <a:t>ΕΥΛΟΓΟΣ</a:t>
            </a:r>
            <a:r>
              <a:rPr sz="2200" spc="50" dirty="0">
                <a:solidFill>
                  <a:srgbClr val="001F5F"/>
                </a:solidFill>
                <a:latin typeface="Calibri"/>
                <a:cs typeface="Calibri"/>
              </a:rPr>
              <a:t> </a:t>
            </a:r>
            <a:r>
              <a:rPr sz="2200" spc="-10" dirty="0">
                <a:solidFill>
                  <a:srgbClr val="001F5F"/>
                </a:solidFill>
                <a:latin typeface="Calibri"/>
                <a:cs typeface="Calibri"/>
              </a:rPr>
              <a:t>ΧΡΟΝΟΣ</a:t>
            </a:r>
            <a:r>
              <a:rPr sz="2200" spc="35" dirty="0">
                <a:solidFill>
                  <a:srgbClr val="001F5F"/>
                </a:solidFill>
                <a:latin typeface="Calibri"/>
                <a:cs typeface="Calibri"/>
              </a:rPr>
              <a:t> </a:t>
            </a:r>
            <a:r>
              <a:rPr sz="2200" spc="-5" dirty="0">
                <a:solidFill>
                  <a:srgbClr val="001F5F"/>
                </a:solidFill>
                <a:latin typeface="Calibri"/>
                <a:cs typeface="Calibri"/>
              </a:rPr>
              <a:t>ΓΙΑ</a:t>
            </a:r>
            <a:r>
              <a:rPr sz="2200" spc="5" dirty="0">
                <a:solidFill>
                  <a:srgbClr val="001F5F"/>
                </a:solidFill>
                <a:latin typeface="Calibri"/>
                <a:cs typeface="Calibri"/>
              </a:rPr>
              <a:t> </a:t>
            </a:r>
            <a:r>
              <a:rPr sz="2200" spc="-10" dirty="0">
                <a:solidFill>
                  <a:srgbClr val="001F5F"/>
                </a:solidFill>
                <a:latin typeface="Calibri"/>
                <a:cs typeface="Calibri"/>
              </a:rPr>
              <a:t>ΥΠΟΒΟΛΗ</a:t>
            </a:r>
            <a:r>
              <a:rPr sz="2200" spc="45" dirty="0">
                <a:solidFill>
                  <a:srgbClr val="001F5F"/>
                </a:solidFill>
                <a:latin typeface="Calibri"/>
                <a:cs typeface="Calibri"/>
              </a:rPr>
              <a:t> </a:t>
            </a:r>
            <a:r>
              <a:rPr sz="2200" spc="-10" dirty="0">
                <a:solidFill>
                  <a:srgbClr val="001F5F"/>
                </a:solidFill>
                <a:latin typeface="Calibri"/>
                <a:cs typeface="Calibri"/>
              </a:rPr>
              <a:t>ΕΡΩΤΗΣΕΩΝ,</a:t>
            </a:r>
            <a:r>
              <a:rPr sz="2200" spc="35" dirty="0">
                <a:solidFill>
                  <a:srgbClr val="001F5F"/>
                </a:solidFill>
                <a:latin typeface="Calibri"/>
                <a:cs typeface="Calibri"/>
              </a:rPr>
              <a:t> </a:t>
            </a:r>
            <a:r>
              <a:rPr sz="2200" spc="-20" dirty="0">
                <a:solidFill>
                  <a:srgbClr val="001F5F"/>
                </a:solidFill>
                <a:latin typeface="Calibri"/>
                <a:cs typeface="Calibri"/>
              </a:rPr>
              <a:t>ΑΦΟΥ</a:t>
            </a:r>
            <a:r>
              <a:rPr sz="2200" spc="40" dirty="0">
                <a:solidFill>
                  <a:srgbClr val="001F5F"/>
                </a:solidFill>
                <a:latin typeface="Calibri"/>
                <a:cs typeface="Calibri"/>
              </a:rPr>
              <a:t> </a:t>
            </a:r>
            <a:r>
              <a:rPr sz="2200" spc="-15" dirty="0">
                <a:solidFill>
                  <a:srgbClr val="001F5F"/>
                </a:solidFill>
                <a:latin typeface="Calibri"/>
                <a:cs typeface="Calibri"/>
              </a:rPr>
              <a:t>ΟΛΟΚΛΗΡΩΘΕΙ</a:t>
            </a:r>
            <a:r>
              <a:rPr sz="2200" spc="35" dirty="0">
                <a:solidFill>
                  <a:srgbClr val="001F5F"/>
                </a:solidFill>
                <a:latin typeface="Calibri"/>
                <a:cs typeface="Calibri"/>
              </a:rPr>
              <a:t> </a:t>
            </a:r>
            <a:r>
              <a:rPr sz="2200" spc="-5" dirty="0">
                <a:solidFill>
                  <a:srgbClr val="001F5F"/>
                </a:solidFill>
                <a:latin typeface="Calibri"/>
                <a:cs typeface="Calibri"/>
              </a:rPr>
              <a:t>Η </a:t>
            </a:r>
            <a:r>
              <a:rPr sz="2200" dirty="0">
                <a:solidFill>
                  <a:srgbClr val="001F5F"/>
                </a:solidFill>
                <a:latin typeface="Calibri"/>
                <a:cs typeface="Calibri"/>
              </a:rPr>
              <a:t> </a:t>
            </a:r>
            <a:r>
              <a:rPr sz="2200" spc="-15" dirty="0">
                <a:solidFill>
                  <a:srgbClr val="001F5F"/>
                </a:solidFill>
                <a:latin typeface="Calibri"/>
                <a:cs typeface="Calibri"/>
              </a:rPr>
              <a:t>ΠΑΡΟΥΣΙΑΣΗ.</a:t>
            </a:r>
            <a:r>
              <a:rPr sz="2200" spc="55" dirty="0">
                <a:solidFill>
                  <a:srgbClr val="001F5F"/>
                </a:solidFill>
                <a:latin typeface="Calibri"/>
                <a:cs typeface="Calibri"/>
              </a:rPr>
              <a:t> </a:t>
            </a:r>
            <a:r>
              <a:rPr sz="2200" b="1" spc="-5" dirty="0">
                <a:solidFill>
                  <a:srgbClr val="001F5F"/>
                </a:solidFill>
                <a:latin typeface="Calibri"/>
                <a:cs typeface="Calibri"/>
              </a:rPr>
              <a:t>Η</a:t>
            </a:r>
            <a:r>
              <a:rPr sz="2200" b="1" spc="15" dirty="0">
                <a:solidFill>
                  <a:srgbClr val="001F5F"/>
                </a:solidFill>
                <a:latin typeface="Calibri"/>
                <a:cs typeface="Calibri"/>
              </a:rPr>
              <a:t> </a:t>
            </a:r>
            <a:r>
              <a:rPr sz="2200" b="1" spc="-35" dirty="0">
                <a:solidFill>
                  <a:srgbClr val="001F5F"/>
                </a:solidFill>
                <a:latin typeface="Calibri"/>
                <a:cs typeface="Calibri"/>
              </a:rPr>
              <a:t>ΕΝΟΤΗΤΑ</a:t>
            </a:r>
            <a:r>
              <a:rPr sz="2200" b="1" spc="10" dirty="0">
                <a:solidFill>
                  <a:srgbClr val="001F5F"/>
                </a:solidFill>
                <a:latin typeface="Calibri"/>
                <a:cs typeface="Calibri"/>
              </a:rPr>
              <a:t> </a:t>
            </a:r>
            <a:r>
              <a:rPr sz="2200" b="1" spc="-5" dirty="0">
                <a:solidFill>
                  <a:srgbClr val="001F5F"/>
                </a:solidFill>
                <a:latin typeface="Calibri"/>
                <a:cs typeface="Calibri"/>
              </a:rPr>
              <a:t>ΕΡΩΤΗΣΕΩΝ-ΑΠΑΝΤΗΣΕΩΝ</a:t>
            </a:r>
            <a:r>
              <a:rPr sz="2200" b="1" spc="60" dirty="0">
                <a:solidFill>
                  <a:srgbClr val="001F5F"/>
                </a:solidFill>
                <a:latin typeface="Calibri"/>
                <a:cs typeface="Calibri"/>
              </a:rPr>
              <a:t> </a:t>
            </a:r>
            <a:r>
              <a:rPr sz="2200" b="1" spc="-5" dirty="0">
                <a:solidFill>
                  <a:srgbClr val="001F5F"/>
                </a:solidFill>
                <a:latin typeface="Calibri"/>
                <a:cs typeface="Calibri"/>
              </a:rPr>
              <a:t>ΔΕ</a:t>
            </a:r>
            <a:r>
              <a:rPr sz="2200" b="1" spc="25" dirty="0">
                <a:solidFill>
                  <a:srgbClr val="001F5F"/>
                </a:solidFill>
                <a:latin typeface="Calibri"/>
                <a:cs typeface="Calibri"/>
              </a:rPr>
              <a:t> </a:t>
            </a:r>
            <a:r>
              <a:rPr sz="2200" b="1" spc="-25" dirty="0">
                <a:solidFill>
                  <a:srgbClr val="001F5F"/>
                </a:solidFill>
                <a:latin typeface="Calibri"/>
                <a:cs typeface="Calibri"/>
              </a:rPr>
              <a:t>ΘΑ</a:t>
            </a:r>
            <a:r>
              <a:rPr sz="2200" b="1" dirty="0">
                <a:solidFill>
                  <a:srgbClr val="001F5F"/>
                </a:solidFill>
                <a:latin typeface="Calibri"/>
                <a:cs typeface="Calibri"/>
              </a:rPr>
              <a:t> </a:t>
            </a:r>
            <a:r>
              <a:rPr sz="2200" b="1" spc="-25" dirty="0">
                <a:solidFill>
                  <a:srgbClr val="001F5F"/>
                </a:solidFill>
                <a:latin typeface="Calibri"/>
                <a:cs typeface="Calibri"/>
              </a:rPr>
              <a:t>ΜΑΓΝΗΤΟΣΚΟΠΕΙΤΑΙ.</a:t>
            </a:r>
            <a:endParaRPr sz="2200" dirty="0">
              <a:latin typeface="Calibri"/>
              <a:cs typeface="Calibri"/>
            </a:endParaRPr>
          </a:p>
          <a:p>
            <a:pPr>
              <a:lnSpc>
                <a:spcPct val="100000"/>
              </a:lnSpc>
              <a:spcBef>
                <a:spcPts val="50"/>
              </a:spcBef>
            </a:pPr>
            <a:endParaRPr sz="2550" dirty="0">
              <a:latin typeface="Calibri"/>
              <a:cs typeface="Calibri"/>
            </a:endParaRPr>
          </a:p>
          <a:p>
            <a:pPr marL="456565" marR="107314" indent="-456565">
              <a:lnSpc>
                <a:spcPts val="2380"/>
              </a:lnSpc>
              <a:buFont typeface="Wingdings"/>
              <a:buChar char=""/>
              <a:tabLst>
                <a:tab pos="456565" algn="l"/>
              </a:tabLst>
            </a:pPr>
            <a:r>
              <a:rPr sz="2200" b="1" spc="-5" dirty="0">
                <a:solidFill>
                  <a:srgbClr val="001F5F"/>
                </a:solidFill>
                <a:latin typeface="Calibri"/>
                <a:cs typeface="Calibri"/>
              </a:rPr>
              <a:t>ΟΣΟΙ</a:t>
            </a:r>
            <a:r>
              <a:rPr sz="2200" b="1" spc="10" dirty="0">
                <a:solidFill>
                  <a:srgbClr val="001F5F"/>
                </a:solidFill>
                <a:latin typeface="Calibri"/>
                <a:cs typeface="Calibri"/>
              </a:rPr>
              <a:t> </a:t>
            </a:r>
            <a:r>
              <a:rPr sz="2200" b="1" spc="-10" dirty="0">
                <a:solidFill>
                  <a:srgbClr val="001F5F"/>
                </a:solidFill>
                <a:latin typeface="Calibri"/>
                <a:cs typeface="Calibri"/>
              </a:rPr>
              <a:t>ΥΠΟΒΑΛΕΤΕ</a:t>
            </a:r>
            <a:r>
              <a:rPr sz="2200" b="1" spc="25" dirty="0">
                <a:solidFill>
                  <a:srgbClr val="001F5F"/>
                </a:solidFill>
                <a:latin typeface="Calibri"/>
                <a:cs typeface="Calibri"/>
              </a:rPr>
              <a:t> </a:t>
            </a:r>
            <a:r>
              <a:rPr sz="2200" b="1" spc="-10" dirty="0">
                <a:solidFill>
                  <a:srgbClr val="001F5F"/>
                </a:solidFill>
                <a:latin typeface="Calibri"/>
                <a:cs typeface="Calibri"/>
              </a:rPr>
              <a:t>ΠΡΟΦΟΡΙΚΑ</a:t>
            </a:r>
            <a:r>
              <a:rPr sz="2200" b="1" spc="45" dirty="0">
                <a:solidFill>
                  <a:srgbClr val="001F5F"/>
                </a:solidFill>
                <a:latin typeface="Calibri"/>
                <a:cs typeface="Calibri"/>
              </a:rPr>
              <a:t> </a:t>
            </a:r>
            <a:r>
              <a:rPr sz="2200" b="1" spc="-40" dirty="0">
                <a:solidFill>
                  <a:srgbClr val="001F5F"/>
                </a:solidFill>
                <a:latin typeface="Calibri"/>
                <a:cs typeface="Calibri"/>
              </a:rPr>
              <a:t>ΕΡΩΤΗΜΑΤΑ,</a:t>
            </a:r>
            <a:r>
              <a:rPr sz="2200" b="1" spc="20" dirty="0">
                <a:solidFill>
                  <a:srgbClr val="001F5F"/>
                </a:solidFill>
                <a:latin typeface="Calibri"/>
                <a:cs typeface="Calibri"/>
              </a:rPr>
              <a:t> </a:t>
            </a:r>
            <a:r>
              <a:rPr sz="2200" b="1" spc="-90" dirty="0">
                <a:solidFill>
                  <a:srgbClr val="001F5F"/>
                </a:solidFill>
                <a:latin typeface="Calibri"/>
                <a:cs typeface="Calibri"/>
              </a:rPr>
              <a:t>ΚΑΤΑ</a:t>
            </a:r>
            <a:r>
              <a:rPr sz="2200" b="1" spc="15" dirty="0">
                <a:solidFill>
                  <a:srgbClr val="001F5F"/>
                </a:solidFill>
                <a:latin typeface="Calibri"/>
                <a:cs typeface="Calibri"/>
              </a:rPr>
              <a:t> </a:t>
            </a:r>
            <a:r>
              <a:rPr sz="2200" b="1" spc="-5" dirty="0">
                <a:solidFill>
                  <a:srgbClr val="001F5F"/>
                </a:solidFill>
                <a:latin typeface="Calibri"/>
                <a:cs typeface="Calibri"/>
              </a:rPr>
              <a:t>ΤΗ</a:t>
            </a:r>
            <a:r>
              <a:rPr sz="2200" b="1" spc="10" dirty="0">
                <a:solidFill>
                  <a:srgbClr val="001F5F"/>
                </a:solidFill>
                <a:latin typeface="Calibri"/>
                <a:cs typeface="Calibri"/>
              </a:rPr>
              <a:t> </a:t>
            </a:r>
            <a:r>
              <a:rPr sz="2200" b="1" spc="-5" dirty="0">
                <a:solidFill>
                  <a:srgbClr val="001F5F"/>
                </a:solidFill>
                <a:latin typeface="Calibri"/>
                <a:cs typeface="Calibri"/>
              </a:rPr>
              <a:t>ΔΙΑΡΚΕΙΑ</a:t>
            </a:r>
            <a:r>
              <a:rPr sz="2200" b="1" spc="30" dirty="0">
                <a:solidFill>
                  <a:srgbClr val="001F5F"/>
                </a:solidFill>
                <a:latin typeface="Calibri"/>
                <a:cs typeface="Calibri"/>
              </a:rPr>
              <a:t> </a:t>
            </a:r>
            <a:r>
              <a:rPr sz="2200" b="1" spc="-10" dirty="0">
                <a:solidFill>
                  <a:srgbClr val="001F5F"/>
                </a:solidFill>
                <a:latin typeface="Calibri"/>
                <a:cs typeface="Calibri"/>
              </a:rPr>
              <a:t>ΤΗΣ</a:t>
            </a:r>
            <a:r>
              <a:rPr sz="2200" b="1" spc="25" dirty="0">
                <a:solidFill>
                  <a:srgbClr val="001F5F"/>
                </a:solidFill>
                <a:latin typeface="Calibri"/>
                <a:cs typeface="Calibri"/>
              </a:rPr>
              <a:t> </a:t>
            </a:r>
            <a:r>
              <a:rPr sz="2200" b="1" spc="-10" dirty="0">
                <a:solidFill>
                  <a:srgbClr val="001F5F"/>
                </a:solidFill>
                <a:latin typeface="Calibri"/>
                <a:cs typeface="Calibri"/>
              </a:rPr>
              <a:t>ΠΑΡΟΥΣΙΑΣΗΣ</a:t>
            </a:r>
            <a:r>
              <a:rPr sz="2200" b="1" spc="45" dirty="0">
                <a:solidFill>
                  <a:srgbClr val="001F5F"/>
                </a:solidFill>
                <a:latin typeface="Calibri"/>
                <a:cs typeface="Calibri"/>
              </a:rPr>
              <a:t> </a:t>
            </a:r>
            <a:r>
              <a:rPr sz="2200" b="1" spc="-5" dirty="0">
                <a:solidFill>
                  <a:srgbClr val="001F5F"/>
                </a:solidFill>
                <a:latin typeface="Calibri"/>
                <a:cs typeface="Calibri"/>
              </a:rPr>
              <a:t>ΚΑΙ</a:t>
            </a:r>
            <a:r>
              <a:rPr sz="2200" b="1" spc="20" dirty="0">
                <a:solidFill>
                  <a:srgbClr val="001F5F"/>
                </a:solidFill>
                <a:latin typeface="Calibri"/>
                <a:cs typeface="Calibri"/>
              </a:rPr>
              <a:t> </a:t>
            </a:r>
            <a:r>
              <a:rPr sz="2200" b="1" spc="-30" dirty="0">
                <a:solidFill>
                  <a:srgbClr val="001F5F"/>
                </a:solidFill>
                <a:latin typeface="Calibri"/>
                <a:cs typeface="Calibri"/>
              </a:rPr>
              <a:t>ΟΧΙ </a:t>
            </a:r>
            <a:r>
              <a:rPr sz="2200" b="1" spc="-480" dirty="0">
                <a:solidFill>
                  <a:srgbClr val="001F5F"/>
                </a:solidFill>
                <a:latin typeface="Calibri"/>
                <a:cs typeface="Calibri"/>
              </a:rPr>
              <a:t> </a:t>
            </a:r>
            <a:r>
              <a:rPr sz="2200" b="1" spc="-10" dirty="0">
                <a:solidFill>
                  <a:srgbClr val="001F5F"/>
                </a:solidFill>
                <a:latin typeface="Calibri"/>
                <a:cs typeface="Calibri"/>
              </a:rPr>
              <a:t>ΜΕ</a:t>
            </a:r>
            <a:r>
              <a:rPr sz="2200" b="1" spc="10" dirty="0">
                <a:solidFill>
                  <a:srgbClr val="001F5F"/>
                </a:solidFill>
                <a:latin typeface="Calibri"/>
                <a:cs typeface="Calibri"/>
              </a:rPr>
              <a:t> </a:t>
            </a:r>
            <a:r>
              <a:rPr sz="2200" b="1" spc="-25" dirty="0">
                <a:solidFill>
                  <a:srgbClr val="001F5F"/>
                </a:solidFill>
                <a:latin typeface="Calibri"/>
                <a:cs typeface="Calibri"/>
              </a:rPr>
              <a:t>ΤΟ</a:t>
            </a:r>
            <a:r>
              <a:rPr sz="2200" b="1" spc="-5" dirty="0">
                <a:solidFill>
                  <a:srgbClr val="001F5F"/>
                </a:solidFill>
                <a:latin typeface="Calibri"/>
                <a:cs typeface="Calibri"/>
              </a:rPr>
              <a:t> </a:t>
            </a:r>
            <a:r>
              <a:rPr sz="2200" b="1" spc="-40" dirty="0">
                <a:solidFill>
                  <a:srgbClr val="001F5F"/>
                </a:solidFill>
                <a:latin typeface="Calibri"/>
                <a:cs typeface="Calibri"/>
              </a:rPr>
              <a:t>ΠΕΡΑΣ</a:t>
            </a:r>
            <a:r>
              <a:rPr sz="2200" b="1" spc="25" dirty="0">
                <a:solidFill>
                  <a:srgbClr val="001F5F"/>
                </a:solidFill>
                <a:latin typeface="Calibri"/>
                <a:cs typeface="Calibri"/>
              </a:rPr>
              <a:t> </a:t>
            </a:r>
            <a:r>
              <a:rPr sz="2200" b="1" spc="-10" dirty="0">
                <a:solidFill>
                  <a:srgbClr val="001F5F"/>
                </a:solidFill>
                <a:latin typeface="Calibri"/>
                <a:cs typeface="Calibri"/>
              </a:rPr>
              <a:t>ΤΗΣ,</a:t>
            </a:r>
            <a:r>
              <a:rPr sz="2200" b="1" spc="-5" dirty="0">
                <a:solidFill>
                  <a:srgbClr val="001F5F"/>
                </a:solidFill>
                <a:latin typeface="Calibri"/>
                <a:cs typeface="Calibri"/>
              </a:rPr>
              <a:t> ΠΑΡΕΧΕΤΕ</a:t>
            </a:r>
            <a:r>
              <a:rPr sz="2200" b="1" spc="45" dirty="0">
                <a:solidFill>
                  <a:srgbClr val="001F5F"/>
                </a:solidFill>
                <a:latin typeface="Calibri"/>
                <a:cs typeface="Calibri"/>
              </a:rPr>
              <a:t> </a:t>
            </a:r>
            <a:r>
              <a:rPr sz="2200" b="1" spc="-75" dirty="0">
                <a:solidFill>
                  <a:srgbClr val="001F5F"/>
                </a:solidFill>
                <a:latin typeface="Calibri"/>
                <a:cs typeface="Calibri"/>
              </a:rPr>
              <a:t>ΑΥΤΟΜΑΤΑ</a:t>
            </a:r>
            <a:r>
              <a:rPr sz="2200" b="1" spc="5" dirty="0">
                <a:solidFill>
                  <a:srgbClr val="001F5F"/>
                </a:solidFill>
                <a:latin typeface="Calibri"/>
                <a:cs typeface="Calibri"/>
              </a:rPr>
              <a:t> </a:t>
            </a:r>
            <a:r>
              <a:rPr sz="2200" b="1" spc="-5" dirty="0">
                <a:solidFill>
                  <a:srgbClr val="001F5F"/>
                </a:solidFill>
                <a:latin typeface="Calibri"/>
                <a:cs typeface="Calibri"/>
              </a:rPr>
              <a:t>ΤΗ</a:t>
            </a:r>
            <a:r>
              <a:rPr sz="2200" b="1" dirty="0">
                <a:solidFill>
                  <a:srgbClr val="001F5F"/>
                </a:solidFill>
                <a:latin typeface="Calibri"/>
                <a:cs typeface="Calibri"/>
              </a:rPr>
              <a:t> </a:t>
            </a:r>
            <a:r>
              <a:rPr sz="2200" b="1" spc="-40" dirty="0">
                <a:solidFill>
                  <a:srgbClr val="001F5F"/>
                </a:solidFill>
                <a:latin typeface="Calibri"/>
                <a:cs typeface="Calibri"/>
              </a:rPr>
              <a:t>ΣΥΓΚΑΤΑΘΕΣΗ</a:t>
            </a:r>
            <a:r>
              <a:rPr sz="2200" b="1" spc="5"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20" dirty="0">
                <a:solidFill>
                  <a:srgbClr val="001F5F"/>
                </a:solidFill>
                <a:latin typeface="Calibri"/>
                <a:cs typeface="Calibri"/>
              </a:rPr>
              <a:t>ΣΤΟ</a:t>
            </a:r>
            <a:r>
              <a:rPr sz="2200" b="1" spc="5" dirty="0">
                <a:solidFill>
                  <a:srgbClr val="001F5F"/>
                </a:solidFill>
                <a:latin typeface="Calibri"/>
                <a:cs typeface="Calibri"/>
              </a:rPr>
              <a:t> </a:t>
            </a:r>
            <a:r>
              <a:rPr sz="2200" b="1" spc="-5" dirty="0">
                <a:solidFill>
                  <a:srgbClr val="001F5F"/>
                </a:solidFill>
                <a:latin typeface="Calibri"/>
                <a:cs typeface="Calibri"/>
              </a:rPr>
              <a:t>ΙΔΕΠ</a:t>
            </a:r>
            <a:r>
              <a:rPr sz="2200" b="1" spc="10" dirty="0">
                <a:solidFill>
                  <a:srgbClr val="001F5F"/>
                </a:solidFill>
                <a:latin typeface="Calibri"/>
                <a:cs typeface="Calibri"/>
              </a:rPr>
              <a:t> </a:t>
            </a:r>
            <a:r>
              <a:rPr sz="2200" b="1" spc="-5" dirty="0">
                <a:solidFill>
                  <a:srgbClr val="001F5F"/>
                </a:solidFill>
                <a:latin typeface="Calibri"/>
                <a:cs typeface="Calibri"/>
              </a:rPr>
              <a:t>ΔΙΑ</a:t>
            </a:r>
            <a:r>
              <a:rPr sz="2200" b="1" spc="10" dirty="0">
                <a:solidFill>
                  <a:srgbClr val="001F5F"/>
                </a:solidFill>
                <a:latin typeface="Calibri"/>
                <a:cs typeface="Calibri"/>
              </a:rPr>
              <a:t> </a:t>
            </a:r>
            <a:r>
              <a:rPr sz="2200" b="1" spc="-15" dirty="0">
                <a:solidFill>
                  <a:srgbClr val="001F5F"/>
                </a:solidFill>
                <a:latin typeface="Calibri"/>
                <a:cs typeface="Calibri"/>
              </a:rPr>
              <a:t>ΒΙΟΥ</a:t>
            </a:r>
            <a:endParaRPr sz="2200" dirty="0">
              <a:latin typeface="Calibri"/>
              <a:cs typeface="Calibri"/>
            </a:endParaRPr>
          </a:p>
          <a:p>
            <a:pPr marL="340360" algn="ctr">
              <a:lnSpc>
                <a:spcPts val="2205"/>
              </a:lnSpc>
            </a:pPr>
            <a:r>
              <a:rPr sz="2200" b="1" spc="-15" dirty="0">
                <a:solidFill>
                  <a:srgbClr val="001F5F"/>
                </a:solidFill>
                <a:latin typeface="Calibri"/>
                <a:cs typeface="Calibri"/>
              </a:rPr>
              <a:t>ΜΑΘΗΣΗΣ</a:t>
            </a:r>
            <a:r>
              <a:rPr sz="2200" b="1" spc="45" dirty="0">
                <a:solidFill>
                  <a:srgbClr val="001F5F"/>
                </a:solidFill>
                <a:latin typeface="Calibri"/>
                <a:cs typeface="Calibri"/>
              </a:rPr>
              <a:t> </a:t>
            </a:r>
            <a:r>
              <a:rPr sz="2200" b="1" spc="-5" dirty="0">
                <a:solidFill>
                  <a:srgbClr val="001F5F"/>
                </a:solidFill>
                <a:latin typeface="Calibri"/>
                <a:cs typeface="Calibri"/>
              </a:rPr>
              <a:t>ΓΙΑ</a:t>
            </a:r>
            <a:r>
              <a:rPr sz="2200" b="1" spc="10" dirty="0">
                <a:solidFill>
                  <a:srgbClr val="001F5F"/>
                </a:solidFill>
                <a:latin typeface="Calibri"/>
                <a:cs typeface="Calibri"/>
              </a:rPr>
              <a:t> </a:t>
            </a:r>
            <a:r>
              <a:rPr sz="2200" b="1" spc="-15" dirty="0">
                <a:solidFill>
                  <a:srgbClr val="001F5F"/>
                </a:solidFill>
                <a:latin typeface="Calibri"/>
                <a:cs typeface="Calibri"/>
              </a:rPr>
              <a:t>ΠΡΟΒΟΛΗ</a:t>
            </a:r>
            <a:r>
              <a:rPr sz="2200" b="1" spc="25" dirty="0">
                <a:solidFill>
                  <a:srgbClr val="001F5F"/>
                </a:solidFill>
                <a:latin typeface="Calibri"/>
                <a:cs typeface="Calibri"/>
              </a:rPr>
              <a:t> </a:t>
            </a:r>
            <a:r>
              <a:rPr sz="2200" b="1" spc="-5" dirty="0">
                <a:solidFill>
                  <a:srgbClr val="001F5F"/>
                </a:solidFill>
                <a:latin typeface="Calibri"/>
                <a:cs typeface="Calibri"/>
              </a:rPr>
              <a:t>ΤΩΝ</a:t>
            </a:r>
            <a:r>
              <a:rPr sz="2200" b="1" spc="15" dirty="0">
                <a:solidFill>
                  <a:srgbClr val="001F5F"/>
                </a:solidFill>
                <a:latin typeface="Calibri"/>
                <a:cs typeface="Calibri"/>
              </a:rPr>
              <a:t> </a:t>
            </a:r>
            <a:r>
              <a:rPr sz="2200" b="1" spc="-5" dirty="0">
                <a:solidFill>
                  <a:srgbClr val="001F5F"/>
                </a:solidFill>
                <a:latin typeface="Calibri"/>
                <a:cs typeface="Calibri"/>
              </a:rPr>
              <a:t>ΠΡΟΣΩΠΙΚΩΝ</a:t>
            </a:r>
            <a:r>
              <a:rPr sz="2200" b="1" spc="40"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15" dirty="0">
                <a:solidFill>
                  <a:srgbClr val="001F5F"/>
                </a:solidFill>
                <a:latin typeface="Calibri"/>
                <a:cs typeface="Calibri"/>
              </a:rPr>
              <a:t>ΔΕΔΟΜΕΝΩΝ</a:t>
            </a:r>
            <a:r>
              <a:rPr sz="2200" b="1" spc="65" dirty="0">
                <a:solidFill>
                  <a:srgbClr val="001F5F"/>
                </a:solidFill>
                <a:latin typeface="Calibri"/>
                <a:cs typeface="Calibri"/>
              </a:rPr>
              <a:t> </a:t>
            </a:r>
            <a:r>
              <a:rPr sz="2200" b="1" spc="-20" dirty="0">
                <a:solidFill>
                  <a:srgbClr val="001F5F"/>
                </a:solidFill>
                <a:latin typeface="Calibri"/>
                <a:cs typeface="Calibri"/>
              </a:rPr>
              <a:t>ΣΤΟ</a:t>
            </a:r>
            <a:r>
              <a:rPr sz="2200" b="1" dirty="0">
                <a:solidFill>
                  <a:srgbClr val="001F5F"/>
                </a:solidFill>
                <a:latin typeface="Calibri"/>
                <a:cs typeface="Calibri"/>
              </a:rPr>
              <a:t> </a:t>
            </a:r>
            <a:r>
              <a:rPr sz="2200" b="1" spc="-20" dirty="0">
                <a:solidFill>
                  <a:srgbClr val="001F5F"/>
                </a:solidFill>
                <a:latin typeface="Calibri"/>
                <a:cs typeface="Calibri"/>
              </a:rPr>
              <a:t>ΜΑΓΝΗΤΟΣΚΟΠΗΜΕΝΟ</a:t>
            </a:r>
            <a:endParaRPr sz="2200" dirty="0">
              <a:latin typeface="Calibri"/>
              <a:cs typeface="Calibri"/>
            </a:endParaRPr>
          </a:p>
          <a:p>
            <a:pPr marL="344805" algn="ctr">
              <a:lnSpc>
                <a:spcPts val="2510"/>
              </a:lnSpc>
            </a:pPr>
            <a:r>
              <a:rPr sz="2200" b="1" spc="-10" dirty="0">
                <a:solidFill>
                  <a:srgbClr val="001F5F"/>
                </a:solidFill>
                <a:latin typeface="Calibri"/>
                <a:cs typeface="Calibri"/>
              </a:rPr>
              <a:t>ΑΡΧΕΙΟ</a:t>
            </a:r>
            <a:endParaRPr sz="22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417" y="1816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 – ΕΝΤΑΞΗ ΚΑΙ ΠΟΛΥΜΟΡΦΙΑ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79758" y="851048"/>
            <a:ext cx="11895931" cy="5570756"/>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l-GR" sz="2200" kern="0" dirty="0">
                <a:solidFill>
                  <a:prstClr val="black"/>
                </a:solidFill>
              </a:rPr>
              <a:t>Το ΙΔΕΠ Διά Βίου Μάθησης </a:t>
            </a:r>
            <a:r>
              <a:rPr lang="el-GR" sz="2400" dirty="0"/>
              <a:t>έχει αναπτύξει</a:t>
            </a:r>
            <a:r>
              <a:rPr lang="el-GR" sz="2400" b="1" dirty="0"/>
              <a:t> </a:t>
            </a:r>
            <a:r>
              <a:rPr lang="el-GR" sz="2400" b="1" dirty="0">
                <a:hlinkClick r:id="rId2"/>
              </a:rPr>
              <a:t>Στρατηγική για την Ένταξη και Πολυμορφία</a:t>
            </a:r>
            <a:r>
              <a:rPr lang="el-GR" sz="2400" dirty="0"/>
              <a:t>, προκειμένου </a:t>
            </a:r>
            <a:r>
              <a:rPr lang="el-GR" sz="2400" u="sng" dirty="0"/>
              <a:t>να στηρίξει τους κυπριακούς οργανισμούς που επιθυμούν να εντάξουν την προτεραιότητα αυτή</a:t>
            </a:r>
            <a:r>
              <a:rPr lang="el-GR" sz="2400" dirty="0"/>
              <a:t> στα Σχέδιά τους. Στα πλαίσια του Σχεδίου αυτού, </a:t>
            </a:r>
            <a:r>
              <a:rPr lang="el-GR" sz="2400" b="1" dirty="0"/>
              <a:t>ως συμμετέχοντες με λιγότερες ευκαιρίες ορίζονται </a:t>
            </a:r>
            <a:r>
              <a:rPr lang="el-GR" sz="2400" dirty="0"/>
              <a:t>άτομα:</a:t>
            </a:r>
            <a:endParaRPr kumimoji="0" lang="el-GR" sz="22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σωματικές, νοητικές και ψυχικές αναπηρίες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θέματα σωματικής και ψυχικής υγείας, σοβαρές ασθένειες ή χρόνιες νόσους, οι οποίες επιφέρουν αναπηρία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μεταναστευτικό ή προσφυγικό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παιδιά μονογονεϊκών ή πολύτεκνων οικογενειών και έχουν εγκριθεί για λήψη του Επιδόματος Μονογονεϊκής Οικογένειας και του Επιδόματος Τέκνου για </a:t>
            </a:r>
            <a:r>
              <a:rPr kumimoji="0" lang="el-GR" sz="2000" b="0" i="0" u="none" strike="noStrike" kern="0" cap="none" spc="0" normalizeH="0" baseline="0" noProof="0" dirty="0" err="1">
                <a:ln>
                  <a:noFill/>
                </a:ln>
                <a:solidFill>
                  <a:prstClr val="black"/>
                </a:solidFill>
                <a:effectLst/>
                <a:uLnTx/>
                <a:uFillTx/>
              </a:rPr>
              <a:t>τρίτεκνες</a:t>
            </a:r>
            <a:r>
              <a:rPr kumimoji="0" lang="el-GR" sz="2000" b="0" i="0" u="none" strike="noStrike" kern="0" cap="none" spc="0" normalizeH="0" baseline="0" noProof="0" dirty="0">
                <a:ln>
                  <a:noFill/>
                </a:ln>
                <a:solidFill>
                  <a:prstClr val="black"/>
                </a:solidFill>
                <a:effectLst/>
                <a:uLnTx/>
                <a:uFillTx/>
              </a:rPr>
              <a:t> ή πολύτεκνες οικογένειες αντιστοίχως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γονείς οι ίδιοι και ανήκουν στην κατηγορία ατόμων 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αγροτικές, υποβαθμισμένες, ή απομακρυσμένες περιοχές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οικογένειες που παρακολουθούνται από τις Υπηρεσίες Κοινωνικής Ευημερίας και παιδιά υπό φροντίδα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μαθησιακές δυσκολίες</a:t>
            </a:r>
          </a:p>
        </p:txBody>
      </p:sp>
    </p:spTree>
    <p:extLst>
      <p:ext uri="{BB962C8B-B14F-4D97-AF65-F5344CB8AC3E}">
        <p14:creationId xmlns:p14="http://schemas.microsoft.com/office/powerpoint/2010/main" val="1151935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572" y="74752"/>
            <a:ext cx="7693659"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50"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MY </a:t>
            </a:r>
            <a:r>
              <a:rPr sz="2800" spc="-45" dirty="0">
                <a:solidFill>
                  <a:srgbClr val="FFFFFF"/>
                </a:solidFill>
              </a:rPr>
              <a:t>CONTACTS</a:t>
            </a:r>
            <a:endParaRPr sz="2800" dirty="0"/>
          </a:p>
        </p:txBody>
      </p:sp>
      <p:sp>
        <p:nvSpPr>
          <p:cNvPr id="3" name="object 3"/>
          <p:cNvSpPr txBox="1"/>
          <p:nvPr/>
        </p:nvSpPr>
        <p:spPr>
          <a:xfrm>
            <a:off x="8991600" y="1828800"/>
            <a:ext cx="3083053" cy="1972335"/>
          </a:xfrm>
          <a:prstGeom prst="rect">
            <a:avLst/>
          </a:prstGeom>
        </p:spPr>
        <p:txBody>
          <a:bodyPr vert="horz" wrap="square" lIns="0" tIns="12700" rIns="0" bIns="0" rtlCol="0">
            <a:spAutoFit/>
          </a:bodyPr>
          <a:lstStyle/>
          <a:p>
            <a:pPr marL="12700" marR="5080">
              <a:lnSpc>
                <a:spcPct val="100000"/>
              </a:lnSpc>
              <a:spcBef>
                <a:spcPts val="100"/>
              </a:spcBef>
            </a:pPr>
            <a:r>
              <a:rPr sz="1600" dirty="0">
                <a:solidFill>
                  <a:srgbClr val="FF0000"/>
                </a:solidFill>
                <a:latin typeface="Calibri"/>
                <a:cs typeface="Calibri"/>
              </a:rPr>
              <a:t>Η </a:t>
            </a:r>
            <a:r>
              <a:rPr sz="1600" spc="-20" dirty="0">
                <a:solidFill>
                  <a:srgbClr val="FF0000"/>
                </a:solidFill>
                <a:latin typeface="Calibri"/>
                <a:cs typeface="Calibri"/>
              </a:rPr>
              <a:t>καρτέλα</a:t>
            </a:r>
            <a:r>
              <a:rPr sz="1600" spc="365" dirty="0">
                <a:solidFill>
                  <a:srgbClr val="FF0000"/>
                </a:solidFill>
                <a:latin typeface="Calibri"/>
                <a:cs typeface="Calibri"/>
              </a:rPr>
              <a:t> </a:t>
            </a:r>
            <a:r>
              <a:rPr sz="1600" b="1" spc="-5" dirty="0">
                <a:solidFill>
                  <a:srgbClr val="FF0000"/>
                </a:solidFill>
                <a:latin typeface="Calibri"/>
                <a:cs typeface="Calibri"/>
              </a:rPr>
              <a:t>My </a:t>
            </a:r>
            <a:r>
              <a:rPr sz="1600" b="1" dirty="0">
                <a:solidFill>
                  <a:srgbClr val="FF0000"/>
                </a:solidFill>
                <a:latin typeface="Calibri"/>
                <a:cs typeface="Calibri"/>
              </a:rPr>
              <a:t> </a:t>
            </a:r>
            <a:r>
              <a:rPr sz="1600" b="1" spc="-5" dirty="0">
                <a:solidFill>
                  <a:srgbClr val="FF0000"/>
                </a:solidFill>
                <a:latin typeface="Calibri"/>
                <a:cs typeface="Calibri"/>
              </a:rPr>
              <a:t>Contacts</a:t>
            </a:r>
            <a:r>
              <a:rPr lang="el-GR" sz="1600" b="1" spc="-5" dirty="0">
                <a:solidFill>
                  <a:srgbClr val="FF0000"/>
                </a:solidFill>
                <a:latin typeface="Calibri"/>
                <a:cs typeface="Calibri"/>
              </a:rPr>
              <a:t>:</a:t>
            </a:r>
          </a:p>
          <a:p>
            <a:pPr marL="12700" marR="5080">
              <a:lnSpc>
                <a:spcPct val="100000"/>
              </a:lnSpc>
              <a:spcBef>
                <a:spcPts val="100"/>
              </a:spcBef>
            </a:pPr>
            <a:endParaRPr lang="el-GR" sz="1200" b="1" spc="-5" dirty="0">
              <a:solidFill>
                <a:srgbClr val="FF0000"/>
              </a:solidFill>
              <a:latin typeface="Calibri"/>
              <a:cs typeface="Calibri"/>
            </a:endParaRPr>
          </a:p>
          <a:p>
            <a:pPr marL="298450" marR="5080" indent="-285750">
              <a:lnSpc>
                <a:spcPct val="100000"/>
              </a:lnSpc>
              <a:spcBef>
                <a:spcPts val="100"/>
              </a:spcBef>
              <a:buFont typeface="Wingdings" panose="05000000000000000000" pitchFamily="2" charset="2"/>
              <a:buChar char="§"/>
            </a:pPr>
            <a:r>
              <a:rPr lang="el-GR" sz="1600" spc="-5" dirty="0">
                <a:solidFill>
                  <a:srgbClr val="FF0000"/>
                </a:solidFill>
                <a:latin typeface="Calibri"/>
                <a:cs typeface="Calibri"/>
              </a:rPr>
              <a:t>Προβάλλει</a:t>
            </a:r>
            <a:r>
              <a:rPr sz="1600" spc="-5" dirty="0">
                <a:solidFill>
                  <a:srgbClr val="FF0000"/>
                </a:solidFill>
                <a:latin typeface="Calibri"/>
                <a:cs typeface="Calibri"/>
              </a:rPr>
              <a:t> </a:t>
            </a:r>
            <a:r>
              <a:rPr sz="1600" spc="-10" dirty="0" err="1">
                <a:solidFill>
                  <a:srgbClr val="FF0000"/>
                </a:solidFill>
                <a:latin typeface="Calibri"/>
                <a:cs typeface="Calibri"/>
              </a:rPr>
              <a:t>όλες</a:t>
            </a:r>
            <a:r>
              <a:rPr sz="1600" dirty="0">
                <a:solidFill>
                  <a:srgbClr val="FF0000"/>
                </a:solidFill>
                <a:latin typeface="Calibri"/>
                <a:cs typeface="Calibri"/>
              </a:rPr>
              <a:t> </a:t>
            </a:r>
            <a:r>
              <a:rPr sz="1600" spc="-5" dirty="0">
                <a:solidFill>
                  <a:srgbClr val="FF0000"/>
                </a:solidFill>
                <a:latin typeface="Calibri"/>
                <a:cs typeface="Calibri"/>
              </a:rPr>
              <a:t>τις</a:t>
            </a:r>
            <a:r>
              <a:rPr sz="1600" spc="5" dirty="0">
                <a:solidFill>
                  <a:srgbClr val="FF0000"/>
                </a:solidFill>
                <a:latin typeface="Calibri"/>
                <a:cs typeface="Calibri"/>
              </a:rPr>
              <a:t> </a:t>
            </a:r>
            <a:r>
              <a:rPr sz="1600" spc="-10" dirty="0">
                <a:solidFill>
                  <a:srgbClr val="FF0000"/>
                </a:solidFill>
                <a:latin typeface="Calibri"/>
                <a:cs typeface="Calibri"/>
              </a:rPr>
              <a:t>επαφές</a:t>
            </a:r>
            <a:r>
              <a:rPr sz="1600" spc="20" dirty="0">
                <a:solidFill>
                  <a:srgbClr val="FF0000"/>
                </a:solidFill>
                <a:latin typeface="Calibri"/>
                <a:cs typeface="Calibri"/>
              </a:rPr>
              <a:t> </a:t>
            </a:r>
            <a:r>
              <a:rPr sz="1600" spc="-10" dirty="0">
                <a:solidFill>
                  <a:srgbClr val="FF0000"/>
                </a:solidFill>
                <a:latin typeface="Calibri"/>
                <a:cs typeface="Calibri"/>
              </a:rPr>
              <a:t>του </a:t>
            </a:r>
            <a:r>
              <a:rPr sz="1600" spc="-5" dirty="0">
                <a:solidFill>
                  <a:srgbClr val="FF0000"/>
                </a:solidFill>
                <a:latin typeface="Calibri"/>
                <a:cs typeface="Calibri"/>
              </a:rPr>
              <a:t> </a:t>
            </a:r>
            <a:r>
              <a:rPr sz="1600" dirty="0">
                <a:solidFill>
                  <a:srgbClr val="FF0000"/>
                </a:solidFill>
                <a:latin typeface="Calibri"/>
                <a:cs typeface="Calibri"/>
              </a:rPr>
              <a:t>χρήστη,</a:t>
            </a:r>
            <a:r>
              <a:rPr sz="1600" spc="-50" dirty="0">
                <a:solidFill>
                  <a:srgbClr val="FF0000"/>
                </a:solidFill>
                <a:latin typeface="Calibri"/>
                <a:cs typeface="Calibri"/>
              </a:rPr>
              <a:t> </a:t>
            </a:r>
            <a:r>
              <a:rPr sz="1600" spc="-5" dirty="0">
                <a:solidFill>
                  <a:srgbClr val="FF0000"/>
                </a:solidFill>
                <a:latin typeface="Calibri"/>
                <a:cs typeface="Calibri"/>
              </a:rPr>
              <a:t>με</a:t>
            </a:r>
            <a:r>
              <a:rPr sz="1600" spc="-30" dirty="0">
                <a:solidFill>
                  <a:srgbClr val="FF0000"/>
                </a:solidFill>
                <a:latin typeface="Calibri"/>
                <a:cs typeface="Calibri"/>
              </a:rPr>
              <a:t> </a:t>
            </a:r>
            <a:r>
              <a:rPr sz="1600" spc="-10" dirty="0">
                <a:solidFill>
                  <a:srgbClr val="FF0000"/>
                </a:solidFill>
                <a:latin typeface="Calibri"/>
                <a:cs typeface="Calibri"/>
              </a:rPr>
              <a:t>δυνατότητα </a:t>
            </a:r>
            <a:r>
              <a:rPr sz="1600" spc="-395" dirty="0">
                <a:solidFill>
                  <a:srgbClr val="FF0000"/>
                </a:solidFill>
                <a:latin typeface="Calibri"/>
                <a:cs typeface="Calibri"/>
              </a:rPr>
              <a:t> </a:t>
            </a:r>
            <a:r>
              <a:rPr sz="1600" spc="-10" dirty="0">
                <a:solidFill>
                  <a:srgbClr val="FF0000"/>
                </a:solidFill>
                <a:latin typeface="Calibri"/>
                <a:cs typeface="Calibri"/>
              </a:rPr>
              <a:t>επεξεργασίας</a:t>
            </a:r>
            <a:r>
              <a:rPr sz="1600" spc="30" dirty="0">
                <a:solidFill>
                  <a:srgbClr val="FF0000"/>
                </a:solidFill>
                <a:latin typeface="Calibri"/>
                <a:cs typeface="Calibri"/>
              </a:rPr>
              <a:t> </a:t>
            </a:r>
            <a:r>
              <a:rPr sz="1600" spc="-10" dirty="0">
                <a:solidFill>
                  <a:srgbClr val="FF0000"/>
                </a:solidFill>
                <a:latin typeface="Calibri"/>
                <a:cs typeface="Calibri"/>
              </a:rPr>
              <a:t>τους</a:t>
            </a:r>
            <a:endParaRPr lang="el-GR" sz="1600" spc="-10" dirty="0">
              <a:solidFill>
                <a:srgbClr val="FF0000"/>
              </a:solidFill>
              <a:latin typeface="Calibri"/>
              <a:cs typeface="Calibri"/>
            </a:endParaRPr>
          </a:p>
          <a:p>
            <a:pPr marL="298450" marR="5080" indent="-285750">
              <a:lnSpc>
                <a:spcPct val="100000"/>
              </a:lnSpc>
              <a:spcBef>
                <a:spcPts val="100"/>
              </a:spcBef>
              <a:buFont typeface="Wingdings" panose="05000000000000000000" pitchFamily="2" charset="2"/>
              <a:buChar char="§"/>
            </a:pPr>
            <a:r>
              <a:rPr lang="el-GR" sz="1600" spc="-10" dirty="0">
                <a:solidFill>
                  <a:srgbClr val="FF0000"/>
                </a:solidFill>
                <a:latin typeface="Calibri"/>
                <a:cs typeface="Calibri"/>
              </a:rPr>
              <a:t>Παρέχει τη δυνατότητα για δημιουργία νέων επαφών</a:t>
            </a:r>
          </a:p>
          <a:p>
            <a:pPr marL="12700" marR="5080">
              <a:lnSpc>
                <a:spcPct val="100000"/>
              </a:lnSpc>
              <a:spcBef>
                <a:spcPts val="100"/>
              </a:spcBef>
            </a:pPr>
            <a:r>
              <a:rPr lang="el-GR" sz="1600" spc="-10" dirty="0">
                <a:solidFill>
                  <a:srgbClr val="FF0000"/>
                </a:solidFill>
                <a:latin typeface="Calibri"/>
                <a:cs typeface="Calibri"/>
              </a:rPr>
              <a:t> </a:t>
            </a:r>
          </a:p>
        </p:txBody>
      </p:sp>
      <p:pic>
        <p:nvPicPr>
          <p:cNvPr id="4" name="object 4"/>
          <p:cNvPicPr/>
          <p:nvPr/>
        </p:nvPicPr>
        <p:blipFill>
          <a:blip r:embed="rId2" cstate="print"/>
          <a:stretch>
            <a:fillRect/>
          </a:stretch>
        </p:blipFill>
        <p:spPr>
          <a:xfrm>
            <a:off x="117347" y="716280"/>
            <a:ext cx="8639556" cy="600456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149453" y="1470787"/>
            <a:ext cx="2634895" cy="4081145"/>
          </a:xfrm>
          <a:prstGeom prst="rect">
            <a:avLst/>
          </a:prstGeom>
        </p:spPr>
        <p:txBody>
          <a:bodyPr vert="horz" wrap="square" lIns="0" tIns="13335" rIns="0" bIns="0" rtlCol="0">
            <a:spAutoFit/>
          </a:bodyPr>
          <a:lstStyle/>
          <a:p>
            <a:pPr marL="187960" indent="-175260">
              <a:lnSpc>
                <a:spcPct val="100000"/>
              </a:lnSpc>
              <a:spcBef>
                <a:spcPts val="105"/>
              </a:spcBef>
              <a:buFont typeface="Calibri"/>
              <a:buAutoNum type="arabicPeriod"/>
              <a:tabLst>
                <a:tab pos="179388" algn="l"/>
              </a:tabLst>
            </a:pPr>
            <a:r>
              <a:rPr sz="1400" b="1" dirty="0">
                <a:solidFill>
                  <a:srgbClr val="FF0000"/>
                </a:solidFill>
                <a:latin typeface="Calibri"/>
                <a:cs typeface="Calibri"/>
              </a:rPr>
              <a:t>Αναζήτηση</a:t>
            </a:r>
            <a:r>
              <a:rPr sz="1400" b="1" spc="-55" dirty="0">
                <a:solidFill>
                  <a:srgbClr val="FF0000"/>
                </a:solidFill>
                <a:latin typeface="Calibri"/>
                <a:cs typeface="Calibri"/>
              </a:rPr>
              <a:t> </a:t>
            </a:r>
            <a:r>
              <a:rPr sz="1400" spc="-20" dirty="0">
                <a:solidFill>
                  <a:srgbClr val="FF0000"/>
                </a:solidFill>
                <a:latin typeface="Calibri"/>
                <a:cs typeface="Calibri"/>
              </a:rPr>
              <a:t>και</a:t>
            </a:r>
            <a:r>
              <a:rPr sz="1400" spc="-5" dirty="0">
                <a:solidFill>
                  <a:srgbClr val="FF0000"/>
                </a:solidFill>
                <a:latin typeface="Calibri"/>
                <a:cs typeface="Calibri"/>
              </a:rPr>
              <a:t> </a:t>
            </a:r>
            <a:r>
              <a:rPr sz="1400" b="1" spc="-10" dirty="0">
                <a:solidFill>
                  <a:srgbClr val="FF0000"/>
                </a:solidFill>
                <a:latin typeface="Calibri"/>
                <a:cs typeface="Calibri"/>
              </a:rPr>
              <a:t>φιλτράρισμα</a:t>
            </a:r>
            <a:endParaRPr sz="1400" dirty="0">
              <a:latin typeface="Calibri"/>
              <a:cs typeface="Calibri"/>
            </a:endParaRPr>
          </a:p>
          <a:p>
            <a:pPr marL="12700">
              <a:lnSpc>
                <a:spcPct val="100000"/>
              </a:lnSpc>
            </a:pPr>
            <a:r>
              <a:rPr sz="1400" spc="-5" dirty="0">
                <a:solidFill>
                  <a:srgbClr val="FF0000"/>
                </a:solidFill>
                <a:latin typeface="Calibri"/>
                <a:cs typeface="Calibri"/>
              </a:rPr>
              <a:t>επαφών</a:t>
            </a:r>
            <a:endParaRPr sz="1400" dirty="0">
              <a:latin typeface="Calibri"/>
              <a:cs typeface="Calibri"/>
            </a:endParaRPr>
          </a:p>
          <a:p>
            <a:pPr marL="187960" indent="-175260">
              <a:lnSpc>
                <a:spcPct val="100000"/>
              </a:lnSpc>
              <a:buFont typeface="Calibri"/>
              <a:buAutoNum type="arabicPeriod" startAt="2"/>
              <a:tabLst>
                <a:tab pos="187960" algn="l"/>
              </a:tabLst>
            </a:pPr>
            <a:r>
              <a:rPr sz="1400" b="1" spc="-5" dirty="0">
                <a:solidFill>
                  <a:srgbClr val="FF0000"/>
                </a:solidFill>
                <a:latin typeface="Calibri"/>
                <a:cs typeface="Calibri"/>
              </a:rPr>
              <a:t>Αριθμός</a:t>
            </a:r>
            <a:r>
              <a:rPr sz="1400" b="1" spc="-40" dirty="0">
                <a:solidFill>
                  <a:srgbClr val="FF0000"/>
                </a:solidFill>
                <a:latin typeface="Calibri"/>
                <a:cs typeface="Calibri"/>
              </a:rPr>
              <a:t> </a:t>
            </a:r>
            <a:r>
              <a:rPr sz="1400" b="1" dirty="0">
                <a:solidFill>
                  <a:srgbClr val="FF0000"/>
                </a:solidFill>
                <a:latin typeface="Calibri"/>
                <a:cs typeface="Calibri"/>
              </a:rPr>
              <a:t>επαφών</a:t>
            </a:r>
            <a:r>
              <a:rPr sz="1400" b="1" spc="-60" dirty="0">
                <a:solidFill>
                  <a:srgbClr val="FF0000"/>
                </a:solidFill>
                <a:latin typeface="Calibri"/>
                <a:cs typeface="Calibri"/>
              </a:rPr>
              <a:t> </a:t>
            </a:r>
            <a:r>
              <a:rPr sz="1400" dirty="0">
                <a:solidFill>
                  <a:srgbClr val="FF0000"/>
                </a:solidFill>
                <a:latin typeface="Calibri"/>
                <a:cs typeface="Calibri"/>
              </a:rPr>
              <a:t>που</a:t>
            </a:r>
            <a:r>
              <a:rPr sz="1400" spc="-20" dirty="0">
                <a:solidFill>
                  <a:srgbClr val="FF0000"/>
                </a:solidFill>
                <a:latin typeface="Calibri"/>
                <a:cs typeface="Calibri"/>
              </a:rPr>
              <a:t> </a:t>
            </a:r>
            <a:r>
              <a:rPr sz="1400" spc="-10" dirty="0">
                <a:solidFill>
                  <a:srgbClr val="FF0000"/>
                </a:solidFill>
                <a:latin typeface="Calibri"/>
                <a:cs typeface="Calibri"/>
              </a:rPr>
              <a:t>βρέθηκαν</a:t>
            </a:r>
            <a:endParaRPr sz="1400" dirty="0">
              <a:latin typeface="Calibri"/>
              <a:cs typeface="Calibri"/>
            </a:endParaRPr>
          </a:p>
          <a:p>
            <a:pPr marL="187960" indent="-175260">
              <a:lnSpc>
                <a:spcPct val="100000"/>
              </a:lnSpc>
              <a:buFont typeface="Calibri"/>
              <a:buAutoNum type="arabicPeriod" startAt="2"/>
              <a:tabLst>
                <a:tab pos="187960" algn="l"/>
              </a:tabLst>
            </a:pPr>
            <a:r>
              <a:rPr sz="1400" b="1" spc="-5" dirty="0">
                <a:solidFill>
                  <a:srgbClr val="FF0000"/>
                </a:solidFill>
                <a:latin typeface="Calibri"/>
                <a:cs typeface="Calibri"/>
              </a:rPr>
              <a:t>Προβολή</a:t>
            </a:r>
            <a:r>
              <a:rPr sz="1400" b="1" spc="-60" dirty="0">
                <a:solidFill>
                  <a:srgbClr val="FF0000"/>
                </a:solidFill>
                <a:latin typeface="Calibri"/>
                <a:cs typeface="Calibri"/>
              </a:rPr>
              <a:t> </a:t>
            </a:r>
            <a:r>
              <a:rPr sz="1400" spc="-5" dirty="0">
                <a:solidFill>
                  <a:srgbClr val="FF0000"/>
                </a:solidFill>
                <a:latin typeface="Calibri"/>
                <a:cs typeface="Calibri"/>
              </a:rPr>
              <a:t>αποτελεσμάτων</a:t>
            </a:r>
            <a:endParaRPr sz="1400" dirty="0">
              <a:latin typeface="Calibri"/>
              <a:cs typeface="Calibri"/>
            </a:endParaRPr>
          </a:p>
          <a:p>
            <a:pPr marL="187960" indent="-175260">
              <a:lnSpc>
                <a:spcPct val="100000"/>
              </a:lnSpc>
              <a:buFont typeface="Calibri"/>
              <a:buAutoNum type="arabicPeriod" startAt="2"/>
              <a:tabLst>
                <a:tab pos="187960" algn="l"/>
              </a:tabLst>
            </a:pPr>
            <a:r>
              <a:rPr sz="1400" b="1" spc="-5" dirty="0">
                <a:solidFill>
                  <a:srgbClr val="FF0000"/>
                </a:solidFill>
                <a:latin typeface="Calibri"/>
                <a:cs typeface="Calibri"/>
              </a:rPr>
              <a:t>Δημιουργία</a:t>
            </a:r>
            <a:r>
              <a:rPr sz="1400" b="1" spc="-55" dirty="0">
                <a:solidFill>
                  <a:srgbClr val="FF0000"/>
                </a:solidFill>
                <a:latin typeface="Calibri"/>
                <a:cs typeface="Calibri"/>
              </a:rPr>
              <a:t> </a:t>
            </a:r>
            <a:r>
              <a:rPr sz="1400" spc="-5" dirty="0">
                <a:solidFill>
                  <a:srgbClr val="FF0000"/>
                </a:solidFill>
                <a:latin typeface="Calibri"/>
                <a:cs typeface="Calibri"/>
              </a:rPr>
              <a:t>νέας</a:t>
            </a:r>
            <a:r>
              <a:rPr sz="1400" spc="-35" dirty="0">
                <a:solidFill>
                  <a:srgbClr val="FF0000"/>
                </a:solidFill>
                <a:latin typeface="Calibri"/>
                <a:cs typeface="Calibri"/>
              </a:rPr>
              <a:t> </a:t>
            </a:r>
            <a:r>
              <a:rPr sz="1400" spc="-5" dirty="0">
                <a:solidFill>
                  <a:srgbClr val="FF0000"/>
                </a:solidFill>
                <a:latin typeface="Calibri"/>
                <a:cs typeface="Calibri"/>
              </a:rPr>
              <a:t>επαφής</a:t>
            </a:r>
            <a:endParaRPr sz="1400" dirty="0">
              <a:latin typeface="Calibri"/>
              <a:cs typeface="Calibri"/>
            </a:endParaRPr>
          </a:p>
          <a:p>
            <a:pPr marL="12700" marR="15240">
              <a:lnSpc>
                <a:spcPct val="100000"/>
              </a:lnSpc>
              <a:buAutoNum type="arabicPeriod" startAt="2"/>
              <a:tabLst>
                <a:tab pos="187960" algn="l"/>
              </a:tabLst>
            </a:pPr>
            <a:r>
              <a:rPr lang="el-GR" sz="1400" b="1" spc="-10" dirty="0">
                <a:solidFill>
                  <a:srgbClr val="FF0000"/>
                </a:solidFill>
                <a:latin typeface="Calibri"/>
                <a:cs typeface="Calibri"/>
              </a:rPr>
              <a:t> </a:t>
            </a:r>
            <a:r>
              <a:rPr sz="1400" b="1" spc="-10" dirty="0" err="1">
                <a:solidFill>
                  <a:srgbClr val="FF0000"/>
                </a:solidFill>
                <a:latin typeface="Calibri"/>
                <a:cs typeface="Calibri"/>
              </a:rPr>
              <a:t>Εικονίδι</a:t>
            </a:r>
            <a:r>
              <a:rPr sz="1400" b="1" spc="-10" dirty="0">
                <a:solidFill>
                  <a:srgbClr val="FF0000"/>
                </a:solidFill>
                <a:latin typeface="Calibri"/>
                <a:cs typeface="Calibri"/>
              </a:rPr>
              <a:t>α: </a:t>
            </a:r>
            <a:r>
              <a:rPr sz="1400" b="1" dirty="0">
                <a:solidFill>
                  <a:srgbClr val="FF0000"/>
                </a:solidFill>
                <a:latin typeface="Calibri"/>
                <a:cs typeface="Calibri"/>
              </a:rPr>
              <a:t>Ανανέωσης Λίστας </a:t>
            </a:r>
            <a:r>
              <a:rPr sz="1400" b="1" spc="5" dirty="0">
                <a:solidFill>
                  <a:srgbClr val="FF0000"/>
                </a:solidFill>
                <a:latin typeface="Calibri"/>
                <a:cs typeface="Calibri"/>
              </a:rPr>
              <a:t> </a:t>
            </a:r>
            <a:r>
              <a:rPr sz="1400" spc="-5" dirty="0">
                <a:solidFill>
                  <a:srgbClr val="FF0000"/>
                </a:solidFill>
                <a:latin typeface="Calibri"/>
                <a:cs typeface="Calibri"/>
              </a:rPr>
              <a:t>Επαφών,</a:t>
            </a:r>
            <a:r>
              <a:rPr sz="1400" spc="-70" dirty="0">
                <a:solidFill>
                  <a:srgbClr val="FF0000"/>
                </a:solidFill>
                <a:latin typeface="Calibri"/>
                <a:cs typeface="Calibri"/>
              </a:rPr>
              <a:t> </a:t>
            </a:r>
            <a:r>
              <a:rPr lang="el-GR" sz="1400" b="1" spc="-5" dirty="0">
                <a:solidFill>
                  <a:srgbClr val="FF0000"/>
                </a:solidFill>
                <a:latin typeface="Calibri"/>
                <a:cs typeface="Calibri"/>
              </a:rPr>
              <a:t>Ανοίγματος</a:t>
            </a:r>
            <a:r>
              <a:rPr sz="1400" b="1" spc="-5" dirty="0">
                <a:solidFill>
                  <a:srgbClr val="FF0000"/>
                </a:solidFill>
                <a:latin typeface="Calibri"/>
                <a:cs typeface="Calibri"/>
              </a:rPr>
              <a:t>/Κλεισίματος </a:t>
            </a:r>
            <a:r>
              <a:rPr sz="1400" b="1" spc="-305" dirty="0">
                <a:solidFill>
                  <a:srgbClr val="FF0000"/>
                </a:solidFill>
                <a:latin typeface="Calibri"/>
                <a:cs typeface="Calibri"/>
              </a:rPr>
              <a:t> </a:t>
            </a:r>
            <a:r>
              <a:rPr sz="1400" spc="-5" dirty="0">
                <a:solidFill>
                  <a:srgbClr val="FF0000"/>
                </a:solidFill>
                <a:latin typeface="Calibri"/>
                <a:cs typeface="Calibri"/>
              </a:rPr>
              <a:t>των</a:t>
            </a:r>
            <a:r>
              <a:rPr sz="1400" spc="-30" dirty="0">
                <a:solidFill>
                  <a:srgbClr val="FF0000"/>
                </a:solidFill>
                <a:latin typeface="Calibri"/>
                <a:cs typeface="Calibri"/>
              </a:rPr>
              <a:t> </a:t>
            </a:r>
            <a:r>
              <a:rPr sz="1400" spc="-15" dirty="0">
                <a:solidFill>
                  <a:srgbClr val="FF0000"/>
                </a:solidFill>
                <a:latin typeface="Calibri"/>
                <a:cs typeface="Calibri"/>
              </a:rPr>
              <a:t>καρτών </a:t>
            </a:r>
            <a:r>
              <a:rPr sz="1400" spc="-5" dirty="0">
                <a:solidFill>
                  <a:srgbClr val="FF0000"/>
                </a:solidFill>
                <a:latin typeface="Calibri"/>
                <a:cs typeface="Calibri"/>
              </a:rPr>
              <a:t>επαφής,</a:t>
            </a:r>
            <a:endParaRPr sz="1400" dirty="0">
              <a:latin typeface="Calibri"/>
              <a:cs typeface="Calibri"/>
            </a:endParaRPr>
          </a:p>
          <a:p>
            <a:pPr marL="12700">
              <a:lnSpc>
                <a:spcPct val="100000"/>
              </a:lnSpc>
            </a:pPr>
            <a:r>
              <a:rPr sz="1400" b="1" spc="-5" dirty="0">
                <a:solidFill>
                  <a:srgbClr val="FF0000"/>
                </a:solidFill>
                <a:latin typeface="Calibri"/>
                <a:cs typeface="Calibri"/>
              </a:rPr>
              <a:t>Πραγματοποίησης</a:t>
            </a:r>
            <a:r>
              <a:rPr sz="1400" b="1" spc="-60" dirty="0">
                <a:solidFill>
                  <a:srgbClr val="FF0000"/>
                </a:solidFill>
                <a:latin typeface="Calibri"/>
                <a:cs typeface="Calibri"/>
              </a:rPr>
              <a:t> </a:t>
            </a:r>
            <a:r>
              <a:rPr sz="1400" b="1" dirty="0">
                <a:solidFill>
                  <a:srgbClr val="FF0000"/>
                </a:solidFill>
                <a:latin typeface="Calibri"/>
                <a:cs typeface="Calibri"/>
              </a:rPr>
              <a:t>Λήψης</a:t>
            </a:r>
            <a:endParaRPr sz="1400" dirty="0">
              <a:latin typeface="Calibri"/>
              <a:cs typeface="Calibri"/>
            </a:endParaRPr>
          </a:p>
          <a:p>
            <a:pPr marL="12700">
              <a:lnSpc>
                <a:spcPct val="100000"/>
              </a:lnSpc>
            </a:pPr>
            <a:r>
              <a:rPr sz="1400" spc="-5" dirty="0">
                <a:solidFill>
                  <a:srgbClr val="FF0000"/>
                </a:solidFill>
                <a:latin typeface="Calibri"/>
                <a:cs typeface="Calibri"/>
              </a:rPr>
              <a:t>(download)</a:t>
            </a:r>
            <a:r>
              <a:rPr sz="1400" spc="-25" dirty="0">
                <a:solidFill>
                  <a:srgbClr val="FF0000"/>
                </a:solidFill>
                <a:latin typeface="Calibri"/>
                <a:cs typeface="Calibri"/>
              </a:rPr>
              <a:t> </a:t>
            </a:r>
            <a:r>
              <a:rPr sz="1400" spc="-5" dirty="0">
                <a:solidFill>
                  <a:srgbClr val="FF0000"/>
                </a:solidFill>
                <a:latin typeface="Calibri"/>
                <a:cs typeface="Calibri"/>
              </a:rPr>
              <a:t>της</a:t>
            </a:r>
            <a:r>
              <a:rPr sz="1400" spc="-20" dirty="0">
                <a:solidFill>
                  <a:srgbClr val="FF0000"/>
                </a:solidFill>
                <a:latin typeface="Calibri"/>
                <a:cs typeface="Calibri"/>
              </a:rPr>
              <a:t> </a:t>
            </a:r>
            <a:r>
              <a:rPr sz="1400" spc="-5" dirty="0">
                <a:solidFill>
                  <a:srgbClr val="FF0000"/>
                </a:solidFill>
                <a:latin typeface="Calibri"/>
                <a:cs typeface="Calibri"/>
              </a:rPr>
              <a:t>λίστας</a:t>
            </a:r>
            <a:r>
              <a:rPr sz="1400" dirty="0">
                <a:solidFill>
                  <a:srgbClr val="FF0000"/>
                </a:solidFill>
                <a:latin typeface="Calibri"/>
                <a:cs typeface="Calibri"/>
              </a:rPr>
              <a:t> </a:t>
            </a:r>
            <a:r>
              <a:rPr sz="1400" spc="-5" dirty="0">
                <a:solidFill>
                  <a:srgbClr val="FF0000"/>
                </a:solidFill>
                <a:latin typeface="Calibri"/>
                <a:cs typeface="Calibri"/>
              </a:rPr>
              <a:t>επαφών</a:t>
            </a:r>
            <a:endParaRPr sz="1400" dirty="0">
              <a:latin typeface="Calibri"/>
              <a:cs typeface="Calibri"/>
            </a:endParaRPr>
          </a:p>
          <a:p>
            <a:pPr marL="187960" indent="-175260">
              <a:lnSpc>
                <a:spcPct val="100000"/>
              </a:lnSpc>
              <a:buFont typeface="Calibri"/>
              <a:buAutoNum type="arabicPeriod" startAt="6"/>
              <a:tabLst>
                <a:tab pos="179388" algn="l"/>
              </a:tabLst>
            </a:pPr>
            <a:r>
              <a:rPr sz="1400" b="1" spc="-5" dirty="0">
                <a:solidFill>
                  <a:srgbClr val="FF0000"/>
                </a:solidFill>
                <a:latin typeface="Calibri"/>
                <a:cs typeface="Calibri"/>
              </a:rPr>
              <a:t>Κάρτα</a:t>
            </a:r>
            <a:r>
              <a:rPr sz="1400" b="1" spc="-40" dirty="0">
                <a:solidFill>
                  <a:srgbClr val="FF0000"/>
                </a:solidFill>
                <a:latin typeface="Calibri"/>
                <a:cs typeface="Calibri"/>
              </a:rPr>
              <a:t> </a:t>
            </a:r>
            <a:r>
              <a:rPr sz="1400" b="1" dirty="0">
                <a:solidFill>
                  <a:srgbClr val="FF0000"/>
                </a:solidFill>
                <a:latin typeface="Calibri"/>
                <a:cs typeface="Calibri"/>
              </a:rPr>
              <a:t>επαφής</a:t>
            </a:r>
            <a:r>
              <a:rPr sz="1400" b="1" spc="-45" dirty="0">
                <a:solidFill>
                  <a:srgbClr val="FF0000"/>
                </a:solidFill>
                <a:latin typeface="Calibri"/>
                <a:cs typeface="Calibri"/>
              </a:rPr>
              <a:t> </a:t>
            </a:r>
            <a:r>
              <a:rPr sz="1400" dirty="0">
                <a:solidFill>
                  <a:srgbClr val="FF0000"/>
                </a:solidFill>
                <a:latin typeface="Calibri"/>
                <a:cs typeface="Calibri"/>
              </a:rPr>
              <a:t>με</a:t>
            </a:r>
            <a:r>
              <a:rPr sz="1400" spc="-25" dirty="0">
                <a:solidFill>
                  <a:srgbClr val="FF0000"/>
                </a:solidFill>
                <a:latin typeface="Calibri"/>
                <a:cs typeface="Calibri"/>
              </a:rPr>
              <a:t> </a:t>
            </a:r>
            <a:r>
              <a:rPr sz="1400" spc="-10" dirty="0">
                <a:solidFill>
                  <a:srgbClr val="FF0000"/>
                </a:solidFill>
                <a:latin typeface="Calibri"/>
                <a:cs typeface="Calibri"/>
              </a:rPr>
              <a:t>βασικές</a:t>
            </a:r>
            <a:endParaRPr sz="1400" dirty="0">
              <a:latin typeface="Calibri"/>
              <a:cs typeface="Calibri"/>
            </a:endParaRPr>
          </a:p>
          <a:p>
            <a:pPr marL="12700">
              <a:lnSpc>
                <a:spcPct val="100000"/>
              </a:lnSpc>
            </a:pPr>
            <a:r>
              <a:rPr sz="1400" dirty="0">
                <a:solidFill>
                  <a:srgbClr val="FF0000"/>
                </a:solidFill>
                <a:latin typeface="Calibri"/>
                <a:cs typeface="Calibri"/>
              </a:rPr>
              <a:t>πληροφορίες</a:t>
            </a:r>
            <a:r>
              <a:rPr sz="1400" spc="-60" dirty="0">
                <a:solidFill>
                  <a:srgbClr val="FF0000"/>
                </a:solidFill>
                <a:latin typeface="Calibri"/>
                <a:cs typeface="Calibri"/>
              </a:rPr>
              <a:t> </a:t>
            </a:r>
            <a:r>
              <a:rPr sz="1400" spc="-5" dirty="0">
                <a:solidFill>
                  <a:srgbClr val="FF0000"/>
                </a:solidFill>
                <a:latin typeface="Calibri"/>
                <a:cs typeface="Calibri"/>
              </a:rPr>
              <a:t>για</a:t>
            </a:r>
            <a:r>
              <a:rPr sz="1400" spc="-20" dirty="0">
                <a:solidFill>
                  <a:srgbClr val="FF0000"/>
                </a:solidFill>
                <a:latin typeface="Calibri"/>
                <a:cs typeface="Calibri"/>
              </a:rPr>
              <a:t> </a:t>
            </a:r>
            <a:r>
              <a:rPr sz="1400" spc="-15" dirty="0">
                <a:solidFill>
                  <a:srgbClr val="FF0000"/>
                </a:solidFill>
                <a:latin typeface="Calibri"/>
                <a:cs typeface="Calibri"/>
              </a:rPr>
              <a:t>την</a:t>
            </a:r>
            <a:r>
              <a:rPr sz="1400" spc="-25" dirty="0">
                <a:solidFill>
                  <a:srgbClr val="FF0000"/>
                </a:solidFill>
                <a:latin typeface="Calibri"/>
                <a:cs typeface="Calibri"/>
              </a:rPr>
              <a:t> </a:t>
            </a:r>
            <a:r>
              <a:rPr sz="1400" spc="-5" dirty="0">
                <a:solidFill>
                  <a:srgbClr val="FF0000"/>
                </a:solidFill>
                <a:latin typeface="Calibri"/>
                <a:cs typeface="Calibri"/>
              </a:rPr>
              <a:t>επαφή</a:t>
            </a:r>
            <a:r>
              <a:rPr sz="1400" spc="-15" dirty="0">
                <a:solidFill>
                  <a:srgbClr val="FF0000"/>
                </a:solidFill>
                <a:latin typeface="Calibri"/>
                <a:cs typeface="Calibri"/>
              </a:rPr>
              <a:t> </a:t>
            </a:r>
            <a:r>
              <a:rPr sz="1400" spc="-5" dirty="0">
                <a:solidFill>
                  <a:srgbClr val="FF0000"/>
                </a:solidFill>
                <a:latin typeface="Calibri"/>
                <a:cs typeface="Calibri"/>
              </a:rPr>
              <a:t>αυτή</a:t>
            </a:r>
            <a:endParaRPr sz="1400" dirty="0">
              <a:latin typeface="Calibri"/>
              <a:cs typeface="Calibri"/>
            </a:endParaRPr>
          </a:p>
          <a:p>
            <a:pPr marL="12700" marR="479425" algn="just">
              <a:lnSpc>
                <a:spcPct val="100000"/>
              </a:lnSpc>
              <a:buAutoNum type="arabicPeriod" startAt="7"/>
              <a:tabLst>
                <a:tab pos="187960" algn="l"/>
              </a:tabLst>
            </a:pPr>
            <a:r>
              <a:rPr sz="1400" b="1" spc="-10" dirty="0" err="1">
                <a:solidFill>
                  <a:srgbClr val="FF0000"/>
                </a:solidFill>
                <a:latin typeface="Calibri"/>
                <a:cs typeface="Calibri"/>
              </a:rPr>
              <a:t>Εικονίδι</a:t>
            </a:r>
            <a:r>
              <a:rPr sz="1400" b="1" spc="-10" dirty="0">
                <a:solidFill>
                  <a:srgbClr val="FF0000"/>
                </a:solidFill>
                <a:latin typeface="Calibri"/>
                <a:cs typeface="Calibri"/>
              </a:rPr>
              <a:t>α:</a:t>
            </a:r>
            <a:r>
              <a:rPr sz="1400" b="1" spc="-5" dirty="0">
                <a:solidFill>
                  <a:srgbClr val="FF0000"/>
                </a:solidFill>
                <a:latin typeface="Calibri"/>
                <a:cs typeface="Calibri"/>
              </a:rPr>
              <a:t>Επεξεργασίας</a:t>
            </a:r>
            <a:r>
              <a:rPr sz="1400" spc="-5" dirty="0">
                <a:solidFill>
                  <a:srgbClr val="FF0000"/>
                </a:solidFill>
                <a:latin typeface="Calibri"/>
                <a:cs typeface="Calibri"/>
              </a:rPr>
              <a:t>, </a:t>
            </a:r>
            <a:r>
              <a:rPr sz="1400" dirty="0">
                <a:solidFill>
                  <a:srgbClr val="FF0000"/>
                </a:solidFill>
                <a:latin typeface="Calibri"/>
                <a:cs typeface="Calibri"/>
              </a:rPr>
              <a:t> </a:t>
            </a:r>
            <a:r>
              <a:rPr sz="1400" b="1" spc="-5" dirty="0">
                <a:solidFill>
                  <a:srgbClr val="FF0000"/>
                </a:solidFill>
                <a:latin typeface="Calibri"/>
                <a:cs typeface="Calibri"/>
              </a:rPr>
              <a:t>Διαγραφής</a:t>
            </a:r>
            <a:r>
              <a:rPr sz="1400" b="1" spc="-50" dirty="0">
                <a:solidFill>
                  <a:srgbClr val="FF0000"/>
                </a:solidFill>
                <a:latin typeface="Calibri"/>
                <a:cs typeface="Calibri"/>
              </a:rPr>
              <a:t> </a:t>
            </a:r>
            <a:r>
              <a:rPr sz="1400" dirty="0">
                <a:solidFill>
                  <a:srgbClr val="FF0000"/>
                </a:solidFill>
                <a:latin typeface="Calibri"/>
                <a:cs typeface="Calibri"/>
              </a:rPr>
              <a:t>ή</a:t>
            </a:r>
            <a:r>
              <a:rPr sz="1400" spc="-20" dirty="0">
                <a:solidFill>
                  <a:srgbClr val="FF0000"/>
                </a:solidFill>
                <a:latin typeface="Calibri"/>
                <a:cs typeface="Calibri"/>
              </a:rPr>
              <a:t> </a:t>
            </a:r>
            <a:r>
              <a:rPr sz="1400" b="1" spc="-5" dirty="0">
                <a:solidFill>
                  <a:srgbClr val="FF0000"/>
                </a:solidFill>
                <a:latin typeface="Calibri"/>
                <a:cs typeface="Calibri"/>
              </a:rPr>
              <a:t>Προβολής</a:t>
            </a:r>
            <a:r>
              <a:rPr sz="1400" b="1" spc="-60" dirty="0">
                <a:solidFill>
                  <a:srgbClr val="FF0000"/>
                </a:solidFill>
                <a:latin typeface="Calibri"/>
                <a:cs typeface="Calibri"/>
              </a:rPr>
              <a:t> </a:t>
            </a:r>
            <a:r>
              <a:rPr sz="1400" spc="-5" dirty="0">
                <a:solidFill>
                  <a:srgbClr val="FF0000"/>
                </a:solidFill>
                <a:latin typeface="Calibri"/>
                <a:cs typeface="Calibri"/>
              </a:rPr>
              <a:t>των </a:t>
            </a:r>
            <a:r>
              <a:rPr sz="1400" spc="-305" dirty="0">
                <a:solidFill>
                  <a:srgbClr val="FF0000"/>
                </a:solidFill>
                <a:latin typeface="Calibri"/>
                <a:cs typeface="Calibri"/>
              </a:rPr>
              <a:t> </a:t>
            </a:r>
            <a:r>
              <a:rPr sz="1400" spc="-10" dirty="0">
                <a:solidFill>
                  <a:srgbClr val="FF0000"/>
                </a:solidFill>
                <a:latin typeface="Calibri"/>
                <a:cs typeface="Calibri"/>
              </a:rPr>
              <a:t>στοιχείων </a:t>
            </a:r>
            <a:r>
              <a:rPr sz="1400" spc="-5" dirty="0">
                <a:solidFill>
                  <a:srgbClr val="FF0000"/>
                </a:solidFill>
                <a:latin typeface="Calibri"/>
                <a:cs typeface="Calibri"/>
              </a:rPr>
              <a:t>μίας επαφής</a:t>
            </a:r>
            <a:endParaRPr sz="1400" dirty="0">
              <a:latin typeface="Calibri"/>
              <a:cs typeface="Calibri"/>
            </a:endParaRPr>
          </a:p>
          <a:p>
            <a:pPr marL="12700" marR="260350">
              <a:lnSpc>
                <a:spcPct val="100000"/>
              </a:lnSpc>
              <a:spcBef>
                <a:spcPts val="5"/>
              </a:spcBef>
              <a:buFont typeface="Calibri"/>
              <a:buAutoNum type="arabicPeriod" startAt="7"/>
              <a:tabLst>
                <a:tab pos="187960" algn="l"/>
              </a:tabLst>
            </a:pPr>
            <a:r>
              <a:rPr sz="1400" b="1" dirty="0">
                <a:solidFill>
                  <a:srgbClr val="FF0000"/>
                </a:solidFill>
                <a:latin typeface="Calibri"/>
                <a:cs typeface="Calibri"/>
              </a:rPr>
              <a:t>Καθορισμός </a:t>
            </a:r>
            <a:r>
              <a:rPr sz="1400" b="1" spc="-5" dirty="0">
                <a:solidFill>
                  <a:srgbClr val="FF0000"/>
                </a:solidFill>
                <a:latin typeface="Calibri"/>
                <a:cs typeface="Calibri"/>
              </a:rPr>
              <a:t>του αριθμού </a:t>
            </a:r>
            <a:r>
              <a:rPr sz="1400" b="1" dirty="0">
                <a:solidFill>
                  <a:srgbClr val="FF0000"/>
                </a:solidFill>
                <a:latin typeface="Calibri"/>
                <a:cs typeface="Calibri"/>
              </a:rPr>
              <a:t> επαφών</a:t>
            </a:r>
            <a:r>
              <a:rPr sz="1400" b="1" spc="-65" dirty="0">
                <a:solidFill>
                  <a:srgbClr val="FF0000"/>
                </a:solidFill>
                <a:latin typeface="Calibri"/>
                <a:cs typeface="Calibri"/>
              </a:rPr>
              <a:t> </a:t>
            </a:r>
            <a:r>
              <a:rPr sz="1400" dirty="0">
                <a:solidFill>
                  <a:srgbClr val="FF0000"/>
                </a:solidFill>
                <a:latin typeface="Calibri"/>
                <a:cs typeface="Calibri"/>
              </a:rPr>
              <a:t>που</a:t>
            </a:r>
            <a:r>
              <a:rPr sz="1400" spc="-40" dirty="0">
                <a:solidFill>
                  <a:srgbClr val="FF0000"/>
                </a:solidFill>
                <a:latin typeface="Calibri"/>
                <a:cs typeface="Calibri"/>
              </a:rPr>
              <a:t> </a:t>
            </a:r>
            <a:r>
              <a:rPr sz="1400" dirty="0">
                <a:solidFill>
                  <a:srgbClr val="FF0000"/>
                </a:solidFill>
                <a:latin typeface="Calibri"/>
                <a:cs typeface="Calibri"/>
              </a:rPr>
              <a:t>θα</a:t>
            </a:r>
            <a:r>
              <a:rPr sz="1400" spc="-10" dirty="0">
                <a:solidFill>
                  <a:srgbClr val="FF0000"/>
                </a:solidFill>
                <a:latin typeface="Calibri"/>
                <a:cs typeface="Calibri"/>
              </a:rPr>
              <a:t> </a:t>
            </a:r>
            <a:r>
              <a:rPr sz="1400" spc="-5" dirty="0">
                <a:solidFill>
                  <a:srgbClr val="FF0000"/>
                </a:solidFill>
                <a:latin typeface="Calibri"/>
                <a:cs typeface="Calibri"/>
              </a:rPr>
              <a:t>φαίνονται</a:t>
            </a:r>
            <a:r>
              <a:rPr sz="1400" spc="-25" dirty="0">
                <a:solidFill>
                  <a:srgbClr val="FF0000"/>
                </a:solidFill>
                <a:latin typeface="Calibri"/>
                <a:cs typeface="Calibri"/>
              </a:rPr>
              <a:t> </a:t>
            </a:r>
            <a:r>
              <a:rPr sz="1400" spc="-5" dirty="0">
                <a:solidFill>
                  <a:srgbClr val="FF0000"/>
                </a:solidFill>
                <a:latin typeface="Calibri"/>
                <a:cs typeface="Calibri"/>
              </a:rPr>
              <a:t>ανά</a:t>
            </a:r>
            <a:endParaRPr sz="1400" dirty="0">
              <a:latin typeface="Calibri"/>
              <a:cs typeface="Calibri"/>
            </a:endParaRPr>
          </a:p>
          <a:p>
            <a:pPr marL="12700" marR="5080">
              <a:lnSpc>
                <a:spcPct val="100000"/>
              </a:lnSpc>
            </a:pPr>
            <a:r>
              <a:rPr sz="1400" spc="-10" dirty="0">
                <a:solidFill>
                  <a:srgbClr val="FF0000"/>
                </a:solidFill>
                <a:latin typeface="Calibri"/>
                <a:cs typeface="Calibri"/>
              </a:rPr>
              <a:t>σελίδα </a:t>
            </a:r>
            <a:r>
              <a:rPr sz="1400" spc="-20" dirty="0">
                <a:solidFill>
                  <a:srgbClr val="FF0000"/>
                </a:solidFill>
                <a:latin typeface="Calibri"/>
                <a:cs typeface="Calibri"/>
              </a:rPr>
              <a:t>και </a:t>
            </a:r>
            <a:r>
              <a:rPr sz="1400" b="1" dirty="0">
                <a:solidFill>
                  <a:srgbClr val="FF0000"/>
                </a:solidFill>
                <a:latin typeface="Calibri"/>
                <a:cs typeface="Calibri"/>
              </a:rPr>
              <a:t>περιήγηση στις </a:t>
            </a:r>
            <a:r>
              <a:rPr sz="1400" b="1" spc="-5" dirty="0">
                <a:solidFill>
                  <a:srgbClr val="FF0000"/>
                </a:solidFill>
                <a:latin typeface="Calibri"/>
                <a:cs typeface="Calibri"/>
              </a:rPr>
              <a:t>σελίδες </a:t>
            </a:r>
            <a:r>
              <a:rPr sz="1400" b="1" spc="-305" dirty="0">
                <a:solidFill>
                  <a:srgbClr val="FF0000"/>
                </a:solidFill>
                <a:latin typeface="Calibri"/>
                <a:cs typeface="Calibri"/>
              </a:rPr>
              <a:t> </a:t>
            </a:r>
            <a:r>
              <a:rPr sz="1400" b="1" dirty="0">
                <a:solidFill>
                  <a:srgbClr val="FF0000"/>
                </a:solidFill>
                <a:latin typeface="Calibri"/>
                <a:cs typeface="Calibri"/>
              </a:rPr>
              <a:t>επαφών</a:t>
            </a:r>
            <a:endParaRPr sz="1400" dirty="0">
              <a:latin typeface="Calibri"/>
              <a:cs typeface="Calibri"/>
            </a:endParaRPr>
          </a:p>
        </p:txBody>
      </p:sp>
      <p:pic>
        <p:nvPicPr>
          <p:cNvPr id="4" name="object 4"/>
          <p:cNvPicPr/>
          <p:nvPr/>
        </p:nvPicPr>
        <p:blipFill>
          <a:blip r:embed="rId2" cstate="print"/>
          <a:stretch>
            <a:fillRect/>
          </a:stretch>
        </p:blipFill>
        <p:spPr>
          <a:xfrm>
            <a:off x="2784348" y="1248155"/>
            <a:ext cx="9407652" cy="5451348"/>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335991" y="930655"/>
            <a:ext cx="11447145" cy="222123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FF0000"/>
                </a:solidFill>
                <a:latin typeface="Calibri"/>
                <a:cs typeface="Calibri"/>
              </a:rPr>
              <a:t>Η</a:t>
            </a:r>
            <a:r>
              <a:rPr sz="2200" b="1" spc="-15" dirty="0">
                <a:solidFill>
                  <a:srgbClr val="FF0000"/>
                </a:solidFill>
                <a:latin typeface="Calibri"/>
                <a:cs typeface="Calibri"/>
              </a:rPr>
              <a:t> </a:t>
            </a:r>
            <a:r>
              <a:rPr sz="2200" b="1" spc="-10" dirty="0">
                <a:solidFill>
                  <a:srgbClr val="FF0000"/>
                </a:solidFill>
                <a:latin typeface="Calibri"/>
                <a:cs typeface="Calibri"/>
              </a:rPr>
              <a:t>λίστα</a:t>
            </a:r>
            <a:r>
              <a:rPr sz="2200" b="1" dirty="0">
                <a:solidFill>
                  <a:srgbClr val="FF0000"/>
                </a:solidFill>
                <a:latin typeface="Calibri"/>
                <a:cs typeface="Calibri"/>
              </a:rPr>
              <a:t> </a:t>
            </a:r>
            <a:r>
              <a:rPr sz="2200" b="1" spc="-10" dirty="0">
                <a:solidFill>
                  <a:srgbClr val="FF0000"/>
                </a:solidFill>
                <a:latin typeface="Calibri"/>
                <a:cs typeface="Calibri"/>
              </a:rPr>
              <a:t>επαφών</a:t>
            </a:r>
            <a:r>
              <a:rPr sz="2200" b="1" spc="15" dirty="0">
                <a:solidFill>
                  <a:srgbClr val="FF0000"/>
                </a:solidFill>
                <a:latin typeface="Calibri"/>
                <a:cs typeface="Calibri"/>
              </a:rPr>
              <a:t> </a:t>
            </a:r>
            <a:r>
              <a:rPr sz="2200" b="1" spc="-10" dirty="0">
                <a:solidFill>
                  <a:srgbClr val="FF0000"/>
                </a:solidFill>
                <a:latin typeface="Calibri"/>
                <a:cs typeface="Calibri"/>
              </a:rPr>
              <a:t>παρουσιάζει</a:t>
            </a:r>
            <a:r>
              <a:rPr sz="2200" spc="-10" dirty="0">
                <a:solidFill>
                  <a:srgbClr val="FF0000"/>
                </a:solidFill>
                <a:latin typeface="Calibri"/>
                <a:cs typeface="Calibri"/>
              </a:rPr>
              <a:t>:</a:t>
            </a:r>
            <a:endParaRPr sz="2200" dirty="0">
              <a:latin typeface="Calibri"/>
              <a:cs typeface="Calibri"/>
            </a:endParaRPr>
          </a:p>
          <a:p>
            <a:pPr>
              <a:lnSpc>
                <a:spcPct val="100000"/>
              </a:lnSpc>
              <a:spcBef>
                <a:spcPts val="25"/>
              </a:spcBef>
            </a:pPr>
            <a:endParaRPr sz="2150" dirty="0">
              <a:latin typeface="Calibri"/>
              <a:cs typeface="Calibri"/>
            </a:endParaRPr>
          </a:p>
          <a:p>
            <a:pPr marL="299085" marR="5080" indent="-287020" algn="just">
              <a:lnSpc>
                <a:spcPct val="100000"/>
              </a:lnSpc>
              <a:buFont typeface="Wingdings"/>
              <a:buChar char=""/>
              <a:tabLst>
                <a:tab pos="299720" algn="l"/>
              </a:tabLst>
            </a:pPr>
            <a:r>
              <a:rPr sz="2000" spc="-10" dirty="0">
                <a:solidFill>
                  <a:srgbClr val="FF0000"/>
                </a:solidFill>
                <a:latin typeface="Calibri"/>
                <a:cs typeface="Calibri"/>
              </a:rPr>
              <a:t>Πρόσωπα</a:t>
            </a:r>
            <a:r>
              <a:rPr sz="2000" spc="-5" dirty="0">
                <a:solidFill>
                  <a:srgbClr val="FF0000"/>
                </a:solidFill>
                <a:latin typeface="Calibri"/>
                <a:cs typeface="Calibri"/>
              </a:rPr>
              <a:t> </a:t>
            </a:r>
            <a:r>
              <a:rPr sz="2000" spc="-10" dirty="0">
                <a:solidFill>
                  <a:srgbClr val="FF0000"/>
                </a:solidFill>
                <a:latin typeface="Calibri"/>
                <a:cs typeface="Calibri"/>
              </a:rPr>
              <a:t>επαφής</a:t>
            </a:r>
            <a:r>
              <a:rPr sz="2000" spc="-5" dirty="0">
                <a:solidFill>
                  <a:srgbClr val="FF0000"/>
                </a:solidFill>
                <a:latin typeface="Calibri"/>
                <a:cs typeface="Calibri"/>
              </a:rPr>
              <a:t> </a:t>
            </a:r>
            <a:r>
              <a:rPr sz="2000" spc="-10" dirty="0">
                <a:solidFill>
                  <a:srgbClr val="FF0000"/>
                </a:solidFill>
                <a:latin typeface="Calibri"/>
                <a:cs typeface="Calibri"/>
              </a:rPr>
              <a:t>οργανισμών</a:t>
            </a:r>
            <a:r>
              <a:rPr sz="2000" spc="-5" dirty="0">
                <a:solidFill>
                  <a:srgbClr val="FF0000"/>
                </a:solidFill>
                <a:latin typeface="Calibri"/>
                <a:cs typeface="Calibri"/>
              </a:rPr>
              <a:t> (associated</a:t>
            </a:r>
            <a:r>
              <a:rPr sz="2000" dirty="0">
                <a:solidFill>
                  <a:srgbClr val="FF0000"/>
                </a:solidFill>
                <a:latin typeface="Calibri"/>
                <a:cs typeface="Calibri"/>
              </a:rPr>
              <a:t> </a:t>
            </a:r>
            <a:r>
              <a:rPr sz="2000" spc="-5" dirty="0">
                <a:solidFill>
                  <a:srgbClr val="FF0000"/>
                </a:solidFill>
                <a:latin typeface="Calibri"/>
                <a:cs typeface="Calibri"/>
              </a:rPr>
              <a:t>persons),</a:t>
            </a:r>
            <a:r>
              <a:rPr sz="2000" dirty="0">
                <a:solidFill>
                  <a:srgbClr val="FF0000"/>
                </a:solidFill>
                <a:latin typeface="Calibri"/>
                <a:cs typeface="Calibri"/>
              </a:rPr>
              <a:t> </a:t>
            </a:r>
            <a:r>
              <a:rPr sz="2000" u="heavy" spc="-10" dirty="0">
                <a:solidFill>
                  <a:srgbClr val="FF0000"/>
                </a:solidFill>
                <a:uFill>
                  <a:solidFill>
                    <a:srgbClr val="FF0000"/>
                  </a:solidFill>
                </a:uFill>
                <a:latin typeface="Calibri"/>
                <a:cs typeface="Calibri"/>
              </a:rPr>
              <a:t>όπως</a:t>
            </a:r>
            <a:r>
              <a:rPr sz="2000" u="heavy" spc="-5" dirty="0">
                <a:solidFill>
                  <a:srgbClr val="FF0000"/>
                </a:solidFill>
                <a:uFill>
                  <a:solidFill>
                    <a:srgbClr val="FF0000"/>
                  </a:solidFill>
                </a:uFill>
                <a:latin typeface="Calibri"/>
                <a:cs typeface="Calibri"/>
              </a:rPr>
              <a:t> </a:t>
            </a:r>
            <a:r>
              <a:rPr sz="2000" u="heavy" spc="-20" dirty="0">
                <a:solidFill>
                  <a:srgbClr val="FF0000"/>
                </a:solidFill>
                <a:uFill>
                  <a:solidFill>
                    <a:srgbClr val="FF0000"/>
                  </a:solidFill>
                </a:uFill>
                <a:latin typeface="Calibri"/>
                <a:cs typeface="Calibri"/>
              </a:rPr>
              <a:t>καταχωρήθηκαν</a:t>
            </a:r>
            <a:r>
              <a:rPr sz="2000" u="heavy" spc="-15" dirty="0">
                <a:solidFill>
                  <a:srgbClr val="FF0000"/>
                </a:solidFill>
                <a:uFill>
                  <a:solidFill>
                    <a:srgbClr val="FF0000"/>
                  </a:solidFill>
                </a:uFill>
                <a:latin typeface="Calibri"/>
                <a:cs typeface="Calibri"/>
              </a:rPr>
              <a:t> </a:t>
            </a:r>
            <a:r>
              <a:rPr sz="2000" u="heavy" dirty="0">
                <a:solidFill>
                  <a:srgbClr val="FF0000"/>
                </a:solidFill>
                <a:uFill>
                  <a:solidFill>
                    <a:srgbClr val="FF0000"/>
                  </a:solidFill>
                </a:uFill>
                <a:latin typeface="Calibri"/>
                <a:cs typeface="Calibri"/>
              </a:rPr>
              <a:t>σε</a:t>
            </a:r>
            <a:r>
              <a:rPr sz="2000" u="heavy" spc="5"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αιτήσεις</a:t>
            </a:r>
            <a:r>
              <a:rPr sz="2000" u="heavy" spc="-5"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που </a:t>
            </a:r>
            <a:r>
              <a:rPr sz="2000" spc="-5" dirty="0">
                <a:solidFill>
                  <a:srgbClr val="FF0000"/>
                </a:solidFill>
                <a:latin typeface="Calibri"/>
                <a:cs typeface="Calibri"/>
              </a:rPr>
              <a:t> </a:t>
            </a:r>
            <a:r>
              <a:rPr sz="2000" u="heavy" spc="-10" dirty="0">
                <a:solidFill>
                  <a:srgbClr val="FF0000"/>
                </a:solidFill>
                <a:uFill>
                  <a:solidFill>
                    <a:srgbClr val="FF0000"/>
                  </a:solidFill>
                </a:uFill>
                <a:latin typeface="Calibri"/>
                <a:cs typeface="Calibri"/>
              </a:rPr>
              <a:t>δημιουργήθηκαν</a:t>
            </a:r>
            <a:r>
              <a:rPr sz="2000" u="heavy" spc="430" dirty="0">
                <a:solidFill>
                  <a:srgbClr val="FF0000"/>
                </a:solidFill>
                <a:uFill>
                  <a:solidFill>
                    <a:srgbClr val="FF0000"/>
                  </a:solidFill>
                </a:uFill>
                <a:latin typeface="Calibri"/>
                <a:cs typeface="Calibri"/>
              </a:rPr>
              <a:t> </a:t>
            </a:r>
            <a:r>
              <a:rPr sz="2000" u="heavy" spc="-5" dirty="0">
                <a:solidFill>
                  <a:srgbClr val="FF0000"/>
                </a:solidFill>
                <a:uFill>
                  <a:solidFill>
                    <a:srgbClr val="FF0000"/>
                  </a:solidFill>
                </a:uFill>
                <a:latin typeface="Calibri"/>
                <a:cs typeface="Calibri"/>
              </a:rPr>
              <a:t>από </a:t>
            </a:r>
            <a:r>
              <a:rPr sz="2000" u="heavy" spc="-10" dirty="0">
                <a:solidFill>
                  <a:srgbClr val="FF0000"/>
                </a:solidFill>
                <a:uFill>
                  <a:solidFill>
                    <a:srgbClr val="FF0000"/>
                  </a:solidFill>
                </a:uFill>
                <a:latin typeface="Calibri"/>
                <a:cs typeface="Calibri"/>
              </a:rPr>
              <a:t>τον </a:t>
            </a:r>
            <a:r>
              <a:rPr sz="2000" u="heavy" spc="-5" dirty="0">
                <a:solidFill>
                  <a:srgbClr val="FF0000"/>
                </a:solidFill>
                <a:uFill>
                  <a:solidFill>
                    <a:srgbClr val="FF0000"/>
                  </a:solidFill>
                </a:uFill>
                <a:latin typeface="Calibri"/>
                <a:cs typeface="Calibri"/>
              </a:rPr>
              <a:t>χρήστη</a:t>
            </a:r>
            <a:r>
              <a:rPr sz="2000" spc="-5" dirty="0">
                <a:solidFill>
                  <a:srgbClr val="FF0000"/>
                </a:solidFill>
                <a:latin typeface="Calibri"/>
                <a:cs typeface="Calibri"/>
              </a:rPr>
              <a:t> (νοουμένου ότι</a:t>
            </a:r>
            <a:r>
              <a:rPr lang="en-GB" sz="2000" spc="-5" dirty="0">
                <a:solidFill>
                  <a:srgbClr val="FF0000"/>
                </a:solidFill>
                <a:latin typeface="Calibri"/>
                <a:cs typeface="Calibri"/>
              </a:rPr>
              <a:t>,</a:t>
            </a:r>
            <a:r>
              <a:rPr sz="2000" spc="-5" dirty="0">
                <a:solidFill>
                  <a:srgbClr val="FF0000"/>
                </a:solidFill>
                <a:latin typeface="Calibri"/>
                <a:cs typeface="Calibri"/>
              </a:rPr>
              <a:t> </a:t>
            </a:r>
            <a:r>
              <a:rPr sz="2000" spc="-20" dirty="0">
                <a:solidFill>
                  <a:srgbClr val="FF0000"/>
                </a:solidFill>
                <a:latin typeface="Calibri"/>
                <a:cs typeface="Calibri"/>
              </a:rPr>
              <a:t>κατά</a:t>
            </a:r>
            <a:r>
              <a:rPr sz="2000" spc="409" dirty="0">
                <a:solidFill>
                  <a:srgbClr val="FF0000"/>
                </a:solidFill>
                <a:latin typeface="Calibri"/>
                <a:cs typeface="Calibri"/>
              </a:rPr>
              <a:t> </a:t>
            </a:r>
            <a:r>
              <a:rPr sz="2000" dirty="0">
                <a:solidFill>
                  <a:srgbClr val="FF0000"/>
                </a:solidFill>
                <a:latin typeface="Calibri"/>
                <a:cs typeface="Calibri"/>
              </a:rPr>
              <a:t>τη </a:t>
            </a:r>
            <a:r>
              <a:rPr sz="2000" spc="-5" dirty="0">
                <a:solidFill>
                  <a:srgbClr val="FF0000"/>
                </a:solidFill>
                <a:latin typeface="Calibri"/>
                <a:cs typeface="Calibri"/>
              </a:rPr>
              <a:t>συμπλήρωση </a:t>
            </a:r>
            <a:r>
              <a:rPr sz="2000" dirty="0">
                <a:solidFill>
                  <a:srgbClr val="FF0000"/>
                </a:solidFill>
                <a:latin typeface="Calibri"/>
                <a:cs typeface="Calibri"/>
              </a:rPr>
              <a:t>της </a:t>
            </a:r>
            <a:r>
              <a:rPr sz="2000" spc="-5" dirty="0">
                <a:solidFill>
                  <a:srgbClr val="FF0000"/>
                </a:solidFill>
                <a:latin typeface="Calibri"/>
                <a:cs typeface="Calibri"/>
              </a:rPr>
              <a:t>αίτησης, </a:t>
            </a:r>
            <a:r>
              <a:rPr lang="el-GR" sz="2000" spc="-10" dirty="0">
                <a:solidFill>
                  <a:srgbClr val="FF0000"/>
                </a:solidFill>
                <a:latin typeface="Calibri"/>
                <a:cs typeface="Calibri"/>
              </a:rPr>
              <a:t>πατήθηκε από τον </a:t>
            </a:r>
            <a:r>
              <a:rPr lang="el-GR" sz="2000" spc="-10" dirty="0" err="1">
                <a:solidFill>
                  <a:srgbClr val="FF0000"/>
                </a:solidFill>
                <a:latin typeface="Calibri"/>
                <a:cs typeface="Calibri"/>
              </a:rPr>
              <a:t>αιτητή</a:t>
            </a:r>
            <a:r>
              <a:rPr lang="el-GR" sz="2000" spc="-10" dirty="0">
                <a:solidFill>
                  <a:srgbClr val="FF0000"/>
                </a:solidFill>
                <a:latin typeface="Calibri"/>
                <a:cs typeface="Calibri"/>
              </a:rPr>
              <a:t> το κουμπί</a:t>
            </a:r>
            <a:r>
              <a:rPr sz="2000" spc="-15" dirty="0">
                <a:solidFill>
                  <a:srgbClr val="FF0000"/>
                </a:solidFill>
                <a:latin typeface="Calibri"/>
                <a:cs typeface="Calibri"/>
              </a:rPr>
              <a:t> </a:t>
            </a:r>
            <a:r>
              <a:rPr sz="2000" dirty="0">
                <a:solidFill>
                  <a:srgbClr val="FF0000"/>
                </a:solidFill>
                <a:latin typeface="Calibri"/>
                <a:cs typeface="Calibri"/>
              </a:rPr>
              <a:t>για</a:t>
            </a:r>
            <a:r>
              <a:rPr sz="2000" spc="-15" dirty="0">
                <a:solidFill>
                  <a:srgbClr val="FF0000"/>
                </a:solidFill>
                <a:latin typeface="Calibri"/>
                <a:cs typeface="Calibri"/>
              </a:rPr>
              <a:t> </a:t>
            </a:r>
            <a:r>
              <a:rPr sz="2000" dirty="0">
                <a:solidFill>
                  <a:srgbClr val="FF0000"/>
                </a:solidFill>
                <a:latin typeface="Calibri"/>
                <a:cs typeface="Calibri"/>
              </a:rPr>
              <a:t>συμπερίληψη</a:t>
            </a:r>
            <a:r>
              <a:rPr sz="2000" spc="-35" dirty="0">
                <a:solidFill>
                  <a:srgbClr val="FF0000"/>
                </a:solidFill>
                <a:latin typeface="Calibri"/>
                <a:cs typeface="Calibri"/>
              </a:rPr>
              <a:t> </a:t>
            </a:r>
            <a:r>
              <a:rPr sz="2000" spc="-10" dirty="0">
                <a:solidFill>
                  <a:srgbClr val="FF0000"/>
                </a:solidFill>
                <a:latin typeface="Calibri"/>
                <a:cs typeface="Calibri"/>
              </a:rPr>
              <a:t>των</a:t>
            </a:r>
            <a:r>
              <a:rPr sz="2000" dirty="0">
                <a:solidFill>
                  <a:srgbClr val="FF0000"/>
                </a:solidFill>
                <a:latin typeface="Calibri"/>
                <a:cs typeface="Calibri"/>
              </a:rPr>
              <a:t> </a:t>
            </a:r>
            <a:r>
              <a:rPr sz="2000" spc="-5" dirty="0">
                <a:solidFill>
                  <a:srgbClr val="FF0000"/>
                </a:solidFill>
                <a:latin typeface="Calibri"/>
                <a:cs typeface="Calibri"/>
              </a:rPr>
              <a:t>στοιχείων</a:t>
            </a:r>
            <a:r>
              <a:rPr sz="2000" spc="-25" dirty="0">
                <a:solidFill>
                  <a:srgbClr val="FF0000"/>
                </a:solidFill>
                <a:latin typeface="Calibri"/>
                <a:cs typeface="Calibri"/>
              </a:rPr>
              <a:t> </a:t>
            </a:r>
            <a:r>
              <a:rPr sz="2000" spc="-5" dirty="0">
                <a:solidFill>
                  <a:srgbClr val="FF0000"/>
                </a:solidFill>
                <a:latin typeface="Calibri"/>
                <a:cs typeface="Calibri"/>
              </a:rPr>
              <a:t>του</a:t>
            </a:r>
            <a:r>
              <a:rPr sz="2000" spc="-15" dirty="0">
                <a:solidFill>
                  <a:srgbClr val="FF0000"/>
                </a:solidFill>
                <a:latin typeface="Calibri"/>
                <a:cs typeface="Calibri"/>
              </a:rPr>
              <a:t> </a:t>
            </a:r>
            <a:r>
              <a:rPr sz="2000" spc="-10" dirty="0">
                <a:solidFill>
                  <a:srgbClr val="FF0000"/>
                </a:solidFill>
                <a:latin typeface="Calibri"/>
                <a:cs typeface="Calibri"/>
              </a:rPr>
              <a:t>associated</a:t>
            </a:r>
            <a:r>
              <a:rPr sz="2000" spc="20" dirty="0">
                <a:solidFill>
                  <a:srgbClr val="FF0000"/>
                </a:solidFill>
                <a:latin typeface="Calibri"/>
                <a:cs typeface="Calibri"/>
              </a:rPr>
              <a:t> </a:t>
            </a:r>
            <a:r>
              <a:rPr sz="2000" spc="-10" dirty="0">
                <a:solidFill>
                  <a:srgbClr val="FF0000"/>
                </a:solidFill>
                <a:latin typeface="Calibri"/>
                <a:cs typeface="Calibri"/>
              </a:rPr>
              <a:t>person</a:t>
            </a:r>
            <a:r>
              <a:rPr sz="2000" spc="5" dirty="0">
                <a:solidFill>
                  <a:srgbClr val="FF0000"/>
                </a:solidFill>
                <a:latin typeface="Calibri"/>
                <a:cs typeface="Calibri"/>
              </a:rPr>
              <a:t> στη</a:t>
            </a:r>
            <a:r>
              <a:rPr sz="2000" spc="-15" dirty="0">
                <a:solidFill>
                  <a:srgbClr val="FF0000"/>
                </a:solidFill>
                <a:latin typeface="Calibri"/>
                <a:cs typeface="Calibri"/>
              </a:rPr>
              <a:t> </a:t>
            </a:r>
            <a:r>
              <a:rPr sz="2000" spc="-5" dirty="0">
                <a:solidFill>
                  <a:srgbClr val="FF0000"/>
                </a:solidFill>
                <a:latin typeface="Calibri"/>
                <a:cs typeface="Calibri"/>
              </a:rPr>
              <a:t>λίστα</a:t>
            </a:r>
            <a:r>
              <a:rPr sz="2000" spc="-10" dirty="0">
                <a:solidFill>
                  <a:srgbClr val="FF0000"/>
                </a:solidFill>
                <a:latin typeface="Calibri"/>
                <a:cs typeface="Calibri"/>
              </a:rPr>
              <a:t> </a:t>
            </a:r>
            <a:r>
              <a:rPr sz="2000" spc="-5" dirty="0">
                <a:solidFill>
                  <a:srgbClr val="FF0000"/>
                </a:solidFill>
                <a:latin typeface="Calibri"/>
                <a:cs typeface="Calibri"/>
              </a:rPr>
              <a:t>επαφών)</a:t>
            </a:r>
            <a:endParaRPr sz="2000" dirty="0">
              <a:latin typeface="Calibri"/>
              <a:cs typeface="Calibri"/>
            </a:endParaRPr>
          </a:p>
          <a:p>
            <a:pPr>
              <a:lnSpc>
                <a:spcPct val="100000"/>
              </a:lnSpc>
              <a:spcBef>
                <a:spcPts val="20"/>
              </a:spcBef>
              <a:buClr>
                <a:srgbClr val="FF0000"/>
              </a:buClr>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5" dirty="0">
                <a:solidFill>
                  <a:srgbClr val="FF0000"/>
                </a:solidFill>
                <a:latin typeface="Calibri"/>
                <a:cs typeface="Calibri"/>
              </a:rPr>
              <a:t>Όλες</a:t>
            </a:r>
            <a:r>
              <a:rPr sz="2000" dirty="0">
                <a:solidFill>
                  <a:srgbClr val="FF0000"/>
                </a:solidFill>
                <a:latin typeface="Calibri"/>
                <a:cs typeface="Calibri"/>
              </a:rPr>
              <a:t> τις</a:t>
            </a:r>
            <a:r>
              <a:rPr sz="2000" spc="-5" dirty="0">
                <a:solidFill>
                  <a:srgbClr val="FF0000"/>
                </a:solidFill>
                <a:latin typeface="Calibri"/>
                <a:cs typeface="Calibri"/>
              </a:rPr>
              <a:t> επαφές</a:t>
            </a:r>
            <a:r>
              <a:rPr sz="2000" spc="5" dirty="0">
                <a:solidFill>
                  <a:srgbClr val="FF0000"/>
                </a:solidFill>
                <a:latin typeface="Calibri"/>
                <a:cs typeface="Calibri"/>
              </a:rPr>
              <a:t> </a:t>
            </a:r>
            <a:r>
              <a:rPr sz="2000" u="heavy" dirty="0">
                <a:solidFill>
                  <a:srgbClr val="FF0000"/>
                </a:solidFill>
                <a:uFill>
                  <a:solidFill>
                    <a:srgbClr val="FF0000"/>
                  </a:solidFill>
                </a:uFill>
                <a:latin typeface="Calibri"/>
                <a:cs typeface="Calibri"/>
              </a:rPr>
              <a:t>που</a:t>
            </a:r>
            <a:r>
              <a:rPr sz="2000" u="heavy" spc="-15"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δημιουργήθηκαν</a:t>
            </a:r>
            <a:r>
              <a:rPr sz="2000" u="heavy" spc="-20" dirty="0">
                <a:solidFill>
                  <a:srgbClr val="FF0000"/>
                </a:solidFill>
                <a:uFill>
                  <a:solidFill>
                    <a:srgbClr val="FF0000"/>
                  </a:solidFill>
                </a:uFill>
                <a:latin typeface="Calibri"/>
                <a:cs typeface="Calibri"/>
              </a:rPr>
              <a:t> </a:t>
            </a:r>
            <a:r>
              <a:rPr sz="2000" u="heavy" spc="-5" dirty="0">
                <a:solidFill>
                  <a:srgbClr val="FF0000"/>
                </a:solidFill>
                <a:uFill>
                  <a:solidFill>
                    <a:srgbClr val="FF0000"/>
                  </a:solidFill>
                </a:uFill>
                <a:latin typeface="Calibri"/>
                <a:cs typeface="Calibri"/>
              </a:rPr>
              <a:t>απευθείας</a:t>
            </a:r>
            <a:r>
              <a:rPr sz="2000" u="heavy" spc="10" dirty="0">
                <a:solidFill>
                  <a:srgbClr val="FF0000"/>
                </a:solidFill>
                <a:uFill>
                  <a:solidFill>
                    <a:srgbClr val="FF0000"/>
                  </a:solidFill>
                </a:uFill>
                <a:latin typeface="Calibri"/>
                <a:cs typeface="Calibri"/>
              </a:rPr>
              <a:t> </a:t>
            </a:r>
            <a:r>
              <a:rPr sz="2000" u="heavy" spc="-10" dirty="0">
                <a:solidFill>
                  <a:srgbClr val="FF0000"/>
                </a:solidFill>
                <a:uFill>
                  <a:solidFill>
                    <a:srgbClr val="FF0000"/>
                  </a:solidFill>
                </a:uFill>
                <a:latin typeface="Calibri"/>
                <a:cs typeface="Calibri"/>
              </a:rPr>
              <a:t>στην</a:t>
            </a:r>
            <a:r>
              <a:rPr sz="2000" u="heavy" spc="-15" dirty="0">
                <a:solidFill>
                  <a:srgbClr val="FF0000"/>
                </a:solidFill>
                <a:uFill>
                  <a:solidFill>
                    <a:srgbClr val="FF0000"/>
                  </a:solidFill>
                </a:uFill>
                <a:latin typeface="Calibri"/>
                <a:cs typeface="Calibri"/>
              </a:rPr>
              <a:t> καρτέλα</a:t>
            </a:r>
            <a:r>
              <a:rPr sz="2000" u="heavy" spc="-5" dirty="0">
                <a:solidFill>
                  <a:srgbClr val="FF0000"/>
                </a:solidFill>
                <a:uFill>
                  <a:solidFill>
                    <a:srgbClr val="FF0000"/>
                  </a:solidFill>
                </a:uFill>
                <a:latin typeface="Calibri"/>
                <a:cs typeface="Calibri"/>
              </a:rPr>
              <a:t> </a:t>
            </a:r>
            <a:r>
              <a:rPr sz="2000" b="1" u="heavy" dirty="0">
                <a:solidFill>
                  <a:srgbClr val="FF0000"/>
                </a:solidFill>
                <a:uFill>
                  <a:solidFill>
                    <a:srgbClr val="FF0000"/>
                  </a:solidFill>
                </a:uFill>
                <a:latin typeface="Calibri"/>
                <a:cs typeface="Calibri"/>
              </a:rPr>
              <a:t>My</a:t>
            </a:r>
            <a:r>
              <a:rPr sz="2000" b="1" u="heavy" spc="-5" dirty="0">
                <a:solidFill>
                  <a:srgbClr val="FF0000"/>
                </a:solidFill>
                <a:uFill>
                  <a:solidFill>
                    <a:srgbClr val="FF0000"/>
                  </a:solidFill>
                </a:uFill>
                <a:latin typeface="Calibri"/>
                <a:cs typeface="Calibri"/>
              </a:rPr>
              <a:t> </a:t>
            </a:r>
            <a:r>
              <a:rPr sz="2000" b="1" u="heavy" spc="-10" dirty="0">
                <a:solidFill>
                  <a:srgbClr val="FF0000"/>
                </a:solidFill>
                <a:uFill>
                  <a:solidFill>
                    <a:srgbClr val="FF0000"/>
                  </a:solidFill>
                </a:uFill>
                <a:latin typeface="Calibri"/>
                <a:cs typeface="Calibri"/>
              </a:rPr>
              <a:t>Contacts</a:t>
            </a:r>
            <a:endParaRPr sz="2000" dirty="0">
              <a:latin typeface="Calibri"/>
              <a:cs typeface="Calibri"/>
            </a:endParaRPr>
          </a:p>
        </p:txBody>
      </p:sp>
      <p:sp>
        <p:nvSpPr>
          <p:cNvPr id="4" name="object 4"/>
          <p:cNvSpPr txBox="1"/>
          <p:nvPr/>
        </p:nvSpPr>
        <p:spPr>
          <a:xfrm>
            <a:off x="335991" y="3859148"/>
            <a:ext cx="11446510" cy="894080"/>
          </a:xfrm>
          <a:prstGeom prst="rect">
            <a:avLst/>
          </a:prstGeom>
        </p:spPr>
        <p:txBody>
          <a:bodyPr vert="horz" wrap="square" lIns="0" tIns="12065" rIns="0" bIns="0" rtlCol="0">
            <a:spAutoFit/>
          </a:bodyPr>
          <a:lstStyle/>
          <a:p>
            <a:pPr marL="12700" marR="5080" algn="just">
              <a:lnSpc>
                <a:spcPct val="100000"/>
              </a:lnSpc>
              <a:spcBef>
                <a:spcPts val="95"/>
              </a:spcBef>
            </a:pPr>
            <a:r>
              <a:rPr sz="1900" i="1" dirty="0">
                <a:solidFill>
                  <a:srgbClr val="FF0000"/>
                </a:solidFill>
                <a:latin typeface="Calibri"/>
                <a:cs typeface="Calibri"/>
              </a:rPr>
              <a:t>!!! </a:t>
            </a:r>
            <a:r>
              <a:rPr sz="1900" i="1" spc="-5" dirty="0">
                <a:solidFill>
                  <a:srgbClr val="FF0000"/>
                </a:solidFill>
                <a:latin typeface="Calibri"/>
                <a:cs typeface="Calibri"/>
              </a:rPr>
              <a:t>Κατά τη συμπλήρωση μίας </a:t>
            </a:r>
            <a:r>
              <a:rPr sz="1900" i="1" spc="-10" dirty="0">
                <a:solidFill>
                  <a:srgbClr val="FF0000"/>
                </a:solidFill>
                <a:latin typeface="Calibri"/>
                <a:cs typeface="Calibri"/>
              </a:rPr>
              <a:t>αίτησης, τα </a:t>
            </a:r>
            <a:r>
              <a:rPr sz="1900" i="1" spc="-5" dirty="0">
                <a:solidFill>
                  <a:srgbClr val="FF0000"/>
                </a:solidFill>
                <a:latin typeface="Calibri"/>
                <a:cs typeface="Calibri"/>
              </a:rPr>
              <a:t>στοιχεία </a:t>
            </a:r>
            <a:r>
              <a:rPr sz="1900" i="1" spc="-10" dirty="0">
                <a:solidFill>
                  <a:srgbClr val="FF0000"/>
                </a:solidFill>
                <a:latin typeface="Calibri"/>
                <a:cs typeface="Calibri"/>
              </a:rPr>
              <a:t>επαφής των associated</a:t>
            </a:r>
            <a:r>
              <a:rPr sz="1900" i="1" spc="405" dirty="0">
                <a:solidFill>
                  <a:srgbClr val="FF0000"/>
                </a:solidFill>
                <a:latin typeface="Calibri"/>
                <a:cs typeface="Calibri"/>
              </a:rPr>
              <a:t> </a:t>
            </a:r>
            <a:r>
              <a:rPr sz="1900" i="1" spc="-5" dirty="0">
                <a:solidFill>
                  <a:srgbClr val="FF0000"/>
                </a:solidFill>
                <a:latin typeface="Calibri"/>
                <a:cs typeface="Calibri"/>
              </a:rPr>
              <a:t>persons ενός </a:t>
            </a:r>
            <a:r>
              <a:rPr sz="1900" i="1" spc="-10" dirty="0">
                <a:solidFill>
                  <a:srgbClr val="FF0000"/>
                </a:solidFill>
                <a:latin typeface="Calibri"/>
                <a:cs typeface="Calibri"/>
              </a:rPr>
              <a:t>οργανισμού</a:t>
            </a:r>
            <a:r>
              <a:rPr sz="1900" i="1" spc="409" dirty="0">
                <a:solidFill>
                  <a:srgbClr val="FF0000"/>
                </a:solidFill>
                <a:latin typeface="Calibri"/>
                <a:cs typeface="Calibri"/>
              </a:rPr>
              <a:t> </a:t>
            </a:r>
            <a:r>
              <a:rPr sz="1900" i="1" spc="-5" dirty="0">
                <a:solidFill>
                  <a:srgbClr val="FF0000"/>
                </a:solidFill>
                <a:latin typeface="Calibri"/>
                <a:cs typeface="Calibri"/>
              </a:rPr>
              <a:t>μπορούν </a:t>
            </a:r>
            <a:r>
              <a:rPr sz="1900" i="1" spc="-15" dirty="0">
                <a:solidFill>
                  <a:srgbClr val="FF0000"/>
                </a:solidFill>
                <a:latin typeface="Calibri"/>
                <a:cs typeface="Calibri"/>
              </a:rPr>
              <a:t>είτε </a:t>
            </a:r>
            <a:r>
              <a:rPr sz="1900" i="1" spc="-10" dirty="0">
                <a:solidFill>
                  <a:srgbClr val="FF0000"/>
                </a:solidFill>
                <a:latin typeface="Calibri"/>
                <a:cs typeface="Calibri"/>
              </a:rPr>
              <a:t> </a:t>
            </a:r>
            <a:r>
              <a:rPr sz="1900" i="1" spc="-5" dirty="0">
                <a:solidFill>
                  <a:srgbClr val="FF0000"/>
                </a:solidFill>
                <a:latin typeface="Calibri"/>
                <a:cs typeface="Calibri"/>
              </a:rPr>
              <a:t>να </a:t>
            </a:r>
            <a:r>
              <a:rPr sz="1900" i="1" spc="-10" dirty="0">
                <a:solidFill>
                  <a:srgbClr val="FF0000"/>
                </a:solidFill>
                <a:latin typeface="Calibri"/>
                <a:cs typeface="Calibri"/>
              </a:rPr>
              <a:t>καταχωρούνται </a:t>
            </a:r>
            <a:r>
              <a:rPr sz="1900" i="1" spc="-5" dirty="0">
                <a:solidFill>
                  <a:srgbClr val="FF0000"/>
                </a:solidFill>
                <a:latin typeface="Calibri"/>
                <a:cs typeface="Calibri"/>
              </a:rPr>
              <a:t>απευθείας </a:t>
            </a:r>
            <a:r>
              <a:rPr sz="1900" i="1" spc="-10" dirty="0">
                <a:solidFill>
                  <a:srgbClr val="FF0000"/>
                </a:solidFill>
                <a:latin typeface="Calibri"/>
                <a:cs typeface="Calibri"/>
              </a:rPr>
              <a:t>στην αίτηση (εάν τα </a:t>
            </a:r>
            <a:r>
              <a:rPr sz="1900" i="1" spc="-5" dirty="0">
                <a:solidFill>
                  <a:srgbClr val="FF0000"/>
                </a:solidFill>
                <a:latin typeface="Calibri"/>
                <a:cs typeface="Calibri"/>
              </a:rPr>
              <a:t>άτομα αυτά </a:t>
            </a:r>
            <a:r>
              <a:rPr sz="1900" i="1" spc="-10" dirty="0">
                <a:solidFill>
                  <a:srgbClr val="FF0000"/>
                </a:solidFill>
                <a:latin typeface="Calibri"/>
                <a:cs typeface="Calibri"/>
              </a:rPr>
              <a:t>δεν </a:t>
            </a:r>
            <a:r>
              <a:rPr sz="1900" i="1" dirty="0">
                <a:solidFill>
                  <a:srgbClr val="FF0000"/>
                </a:solidFill>
                <a:latin typeface="Calibri"/>
                <a:cs typeface="Calibri"/>
              </a:rPr>
              <a:t>συμπεριλαμβάνονται </a:t>
            </a:r>
            <a:r>
              <a:rPr sz="1900" i="1" spc="5" dirty="0">
                <a:solidFill>
                  <a:srgbClr val="FF0000"/>
                </a:solidFill>
                <a:latin typeface="Calibri"/>
                <a:cs typeface="Calibri"/>
              </a:rPr>
              <a:t>στη </a:t>
            </a:r>
            <a:r>
              <a:rPr sz="1900" i="1" spc="-5" dirty="0">
                <a:solidFill>
                  <a:srgbClr val="FF0000"/>
                </a:solidFill>
                <a:latin typeface="Calibri"/>
                <a:cs typeface="Calibri"/>
              </a:rPr>
              <a:t>λίστα επαφών) </a:t>
            </a:r>
            <a:r>
              <a:rPr sz="1900" i="1" spc="-15" dirty="0">
                <a:solidFill>
                  <a:srgbClr val="FF0000"/>
                </a:solidFill>
                <a:latin typeface="Calibri"/>
                <a:cs typeface="Calibri"/>
              </a:rPr>
              <a:t>είτε </a:t>
            </a:r>
            <a:r>
              <a:rPr sz="1900" i="1" spc="-5" dirty="0">
                <a:solidFill>
                  <a:srgbClr val="FF0000"/>
                </a:solidFill>
                <a:latin typeface="Calibri"/>
                <a:cs typeface="Calibri"/>
              </a:rPr>
              <a:t>να </a:t>
            </a:r>
            <a:r>
              <a:rPr sz="1900" i="1" dirty="0">
                <a:solidFill>
                  <a:srgbClr val="FF0000"/>
                </a:solidFill>
                <a:latin typeface="Calibri"/>
                <a:cs typeface="Calibri"/>
              </a:rPr>
              <a:t> </a:t>
            </a:r>
            <a:r>
              <a:rPr sz="1900" i="1" spc="-10" dirty="0">
                <a:solidFill>
                  <a:srgbClr val="FF0000"/>
                </a:solidFill>
                <a:latin typeface="Calibri"/>
                <a:cs typeface="Calibri"/>
              </a:rPr>
              <a:t>αντλούνται</a:t>
            </a:r>
            <a:r>
              <a:rPr sz="1900" i="1" spc="20" dirty="0">
                <a:solidFill>
                  <a:srgbClr val="FF0000"/>
                </a:solidFill>
                <a:latin typeface="Calibri"/>
                <a:cs typeface="Calibri"/>
              </a:rPr>
              <a:t> </a:t>
            </a:r>
            <a:r>
              <a:rPr sz="1900" i="1" spc="-10" dirty="0">
                <a:solidFill>
                  <a:srgbClr val="FF0000"/>
                </a:solidFill>
                <a:latin typeface="Calibri"/>
                <a:cs typeface="Calibri"/>
              </a:rPr>
              <a:t>από</a:t>
            </a:r>
            <a:r>
              <a:rPr sz="1900" i="1" spc="15" dirty="0">
                <a:solidFill>
                  <a:srgbClr val="FF0000"/>
                </a:solidFill>
                <a:latin typeface="Calibri"/>
                <a:cs typeface="Calibri"/>
              </a:rPr>
              <a:t> </a:t>
            </a:r>
            <a:r>
              <a:rPr sz="1900" i="1" spc="-5" dirty="0">
                <a:solidFill>
                  <a:srgbClr val="FF0000"/>
                </a:solidFill>
                <a:latin typeface="Calibri"/>
                <a:cs typeface="Calibri"/>
              </a:rPr>
              <a:t>τη</a:t>
            </a:r>
            <a:r>
              <a:rPr sz="1900" i="1" dirty="0">
                <a:solidFill>
                  <a:srgbClr val="FF0000"/>
                </a:solidFill>
                <a:latin typeface="Calibri"/>
                <a:cs typeface="Calibri"/>
              </a:rPr>
              <a:t> </a:t>
            </a:r>
            <a:r>
              <a:rPr sz="1900" i="1" spc="-10" dirty="0">
                <a:solidFill>
                  <a:srgbClr val="FF0000"/>
                </a:solidFill>
                <a:latin typeface="Calibri"/>
                <a:cs typeface="Calibri"/>
              </a:rPr>
              <a:t>λίστα</a:t>
            </a:r>
            <a:r>
              <a:rPr sz="1900" i="1" spc="25" dirty="0">
                <a:solidFill>
                  <a:srgbClr val="FF0000"/>
                </a:solidFill>
                <a:latin typeface="Calibri"/>
                <a:cs typeface="Calibri"/>
              </a:rPr>
              <a:t> </a:t>
            </a:r>
            <a:r>
              <a:rPr sz="1900" i="1" spc="-10" dirty="0">
                <a:solidFill>
                  <a:srgbClr val="FF0000"/>
                </a:solidFill>
                <a:latin typeface="Calibri"/>
                <a:cs typeface="Calibri"/>
              </a:rPr>
              <a:t>επαφών</a:t>
            </a:r>
            <a:r>
              <a:rPr sz="1900" i="1" dirty="0">
                <a:solidFill>
                  <a:srgbClr val="FF0000"/>
                </a:solidFill>
                <a:latin typeface="Calibri"/>
                <a:cs typeface="Calibri"/>
              </a:rPr>
              <a:t> </a:t>
            </a:r>
            <a:r>
              <a:rPr sz="1900" i="1" spc="-10" dirty="0">
                <a:solidFill>
                  <a:srgbClr val="FF0000"/>
                </a:solidFill>
                <a:latin typeface="Calibri"/>
                <a:cs typeface="Calibri"/>
              </a:rPr>
              <a:t>του</a:t>
            </a:r>
            <a:r>
              <a:rPr sz="1900" i="1" spc="5" dirty="0">
                <a:solidFill>
                  <a:srgbClr val="FF0000"/>
                </a:solidFill>
                <a:latin typeface="Calibri"/>
                <a:cs typeface="Calibri"/>
              </a:rPr>
              <a:t> </a:t>
            </a:r>
            <a:r>
              <a:rPr sz="1900" i="1" spc="-5" dirty="0">
                <a:solidFill>
                  <a:srgbClr val="FF0000"/>
                </a:solidFill>
                <a:latin typeface="Calibri"/>
                <a:cs typeface="Calibri"/>
              </a:rPr>
              <a:t>χρήστη</a:t>
            </a:r>
            <a:endParaRPr sz="1900">
              <a:latin typeface="Calibri"/>
              <a:cs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62787" y="935481"/>
            <a:ext cx="10702925" cy="1276350"/>
          </a:xfrm>
          <a:prstGeom prst="rect">
            <a:avLst/>
          </a:prstGeom>
        </p:spPr>
        <p:txBody>
          <a:bodyPr vert="horz" wrap="square" lIns="0" tIns="12065" rIns="0" bIns="0" rtlCol="0">
            <a:spAutoFit/>
          </a:bodyPr>
          <a:lstStyle/>
          <a:p>
            <a:pPr marL="12700">
              <a:lnSpc>
                <a:spcPct val="100000"/>
              </a:lnSpc>
              <a:spcBef>
                <a:spcPts val="95"/>
              </a:spcBef>
            </a:pPr>
            <a:r>
              <a:rPr sz="2200" b="1" spc="-15" dirty="0">
                <a:solidFill>
                  <a:srgbClr val="FF0000"/>
                </a:solidFill>
                <a:latin typeface="Calibri"/>
                <a:cs typeface="Calibri"/>
              </a:rPr>
              <a:t>Μόλις</a:t>
            </a:r>
            <a:r>
              <a:rPr sz="2200" b="1" spc="20" dirty="0">
                <a:solidFill>
                  <a:srgbClr val="FF0000"/>
                </a:solidFill>
                <a:latin typeface="Calibri"/>
                <a:cs typeface="Calibri"/>
              </a:rPr>
              <a:t> </a:t>
            </a:r>
            <a:r>
              <a:rPr sz="2200" b="1" spc="-5" dirty="0">
                <a:solidFill>
                  <a:srgbClr val="FF0000"/>
                </a:solidFill>
                <a:latin typeface="Calibri"/>
                <a:cs typeface="Calibri"/>
              </a:rPr>
              <a:t>πατηθεί</a:t>
            </a:r>
            <a:r>
              <a:rPr sz="2200" b="1" spc="5" dirty="0">
                <a:solidFill>
                  <a:srgbClr val="FF0000"/>
                </a:solidFill>
                <a:latin typeface="Calibri"/>
                <a:cs typeface="Calibri"/>
              </a:rPr>
              <a:t> </a:t>
            </a:r>
            <a:r>
              <a:rPr sz="2200" b="1" spc="-15" dirty="0">
                <a:solidFill>
                  <a:srgbClr val="FF0000"/>
                </a:solidFill>
                <a:latin typeface="Calibri"/>
                <a:cs typeface="Calibri"/>
              </a:rPr>
              <a:t>το</a:t>
            </a:r>
            <a:r>
              <a:rPr sz="2200" b="1" spc="5" dirty="0">
                <a:solidFill>
                  <a:srgbClr val="FF0000"/>
                </a:solidFill>
                <a:latin typeface="Calibri"/>
                <a:cs typeface="Calibri"/>
              </a:rPr>
              <a:t> </a:t>
            </a:r>
            <a:r>
              <a:rPr sz="2200" b="1" spc="-20" dirty="0">
                <a:solidFill>
                  <a:srgbClr val="FF0000"/>
                </a:solidFill>
                <a:latin typeface="Calibri"/>
                <a:cs typeface="Calibri"/>
              </a:rPr>
              <a:t>κουμπί</a:t>
            </a:r>
            <a:r>
              <a:rPr sz="2200" b="1" spc="10" dirty="0">
                <a:solidFill>
                  <a:srgbClr val="FF0000"/>
                </a:solidFill>
                <a:latin typeface="Calibri"/>
                <a:cs typeface="Calibri"/>
              </a:rPr>
              <a:t> </a:t>
            </a:r>
            <a:r>
              <a:rPr sz="2200" b="1" spc="-5" dirty="0">
                <a:solidFill>
                  <a:srgbClr val="FF0000"/>
                </a:solidFill>
                <a:latin typeface="Calibri"/>
                <a:cs typeface="Calibri"/>
              </a:rPr>
              <a:t>Submit:</a:t>
            </a:r>
            <a:endParaRPr sz="2200">
              <a:latin typeface="Calibri"/>
              <a:cs typeface="Calibri"/>
            </a:endParaRPr>
          </a:p>
          <a:p>
            <a:pPr>
              <a:lnSpc>
                <a:spcPct val="100000"/>
              </a:lnSpc>
              <a:spcBef>
                <a:spcPts val="25"/>
              </a:spcBef>
            </a:pPr>
            <a:endParaRPr sz="1950">
              <a:latin typeface="Calibri"/>
              <a:cs typeface="Calibri"/>
            </a:endParaRPr>
          </a:p>
          <a:p>
            <a:pPr marL="12700">
              <a:lnSpc>
                <a:spcPct val="100000"/>
              </a:lnSpc>
            </a:pPr>
            <a:r>
              <a:rPr sz="2000" dirty="0">
                <a:solidFill>
                  <a:srgbClr val="FF0000"/>
                </a:solidFill>
                <a:latin typeface="Calibri"/>
                <a:cs typeface="Calibri"/>
              </a:rPr>
              <a:t>1.</a:t>
            </a:r>
            <a:r>
              <a:rPr sz="2000" spc="-5" dirty="0">
                <a:solidFill>
                  <a:srgbClr val="FF0000"/>
                </a:solidFill>
                <a:latin typeface="Calibri"/>
                <a:cs typeface="Calibri"/>
              </a:rPr>
              <a:t> Εμφανίζεται</a:t>
            </a:r>
            <a:r>
              <a:rPr sz="2000" spc="-40" dirty="0">
                <a:solidFill>
                  <a:srgbClr val="FF0000"/>
                </a:solidFill>
                <a:latin typeface="Calibri"/>
                <a:cs typeface="Calibri"/>
              </a:rPr>
              <a:t> </a:t>
            </a:r>
            <a:r>
              <a:rPr sz="2000" spc="-5" dirty="0">
                <a:solidFill>
                  <a:srgbClr val="FF0000"/>
                </a:solidFill>
                <a:latin typeface="Calibri"/>
                <a:cs typeface="Calibri"/>
              </a:rPr>
              <a:t>το</a:t>
            </a:r>
            <a:r>
              <a:rPr sz="2000" spc="-10" dirty="0">
                <a:solidFill>
                  <a:srgbClr val="FF0000"/>
                </a:solidFill>
                <a:latin typeface="Calibri"/>
                <a:cs typeface="Calibri"/>
              </a:rPr>
              <a:t> </a:t>
            </a:r>
            <a:r>
              <a:rPr sz="2000" dirty="0">
                <a:solidFill>
                  <a:srgbClr val="FF0000"/>
                </a:solidFill>
                <a:latin typeface="Calibri"/>
                <a:cs typeface="Calibri"/>
              </a:rPr>
              <a:t>πιο</a:t>
            </a:r>
            <a:r>
              <a:rPr sz="2000" spc="-20" dirty="0">
                <a:solidFill>
                  <a:srgbClr val="FF0000"/>
                </a:solidFill>
                <a:latin typeface="Calibri"/>
                <a:cs typeface="Calibri"/>
              </a:rPr>
              <a:t> κάτω</a:t>
            </a:r>
            <a:r>
              <a:rPr sz="2000" spc="-10" dirty="0">
                <a:solidFill>
                  <a:srgbClr val="FF0000"/>
                </a:solidFill>
                <a:latin typeface="Calibri"/>
                <a:cs typeface="Calibri"/>
              </a:rPr>
              <a:t> μήνυμα,</a:t>
            </a:r>
            <a:r>
              <a:rPr sz="2000" dirty="0">
                <a:solidFill>
                  <a:srgbClr val="FF0000"/>
                </a:solidFill>
                <a:latin typeface="Calibri"/>
                <a:cs typeface="Calibri"/>
              </a:rPr>
              <a:t> </a:t>
            </a:r>
            <a:r>
              <a:rPr sz="2000" spc="-5" dirty="0">
                <a:solidFill>
                  <a:srgbClr val="FF0000"/>
                </a:solidFill>
                <a:latin typeface="Calibri"/>
                <a:cs typeface="Calibri"/>
              </a:rPr>
              <a:t>το</a:t>
            </a:r>
            <a:r>
              <a:rPr sz="2000" spc="-20" dirty="0">
                <a:solidFill>
                  <a:srgbClr val="FF0000"/>
                </a:solidFill>
                <a:latin typeface="Calibri"/>
                <a:cs typeface="Calibri"/>
              </a:rPr>
              <a:t> </a:t>
            </a:r>
            <a:r>
              <a:rPr sz="2000" spc="-5" dirty="0">
                <a:solidFill>
                  <a:srgbClr val="FF0000"/>
                </a:solidFill>
                <a:latin typeface="Calibri"/>
                <a:cs typeface="Calibri"/>
              </a:rPr>
              <a:t>οποίο</a:t>
            </a:r>
            <a:r>
              <a:rPr sz="2000" spc="-20" dirty="0">
                <a:solidFill>
                  <a:srgbClr val="FF0000"/>
                </a:solidFill>
                <a:latin typeface="Calibri"/>
                <a:cs typeface="Calibri"/>
              </a:rPr>
              <a:t> </a:t>
            </a:r>
            <a:r>
              <a:rPr sz="2000" b="1" spc="-5" dirty="0">
                <a:solidFill>
                  <a:srgbClr val="FF0000"/>
                </a:solidFill>
                <a:latin typeface="Calibri"/>
                <a:cs typeface="Calibri"/>
              </a:rPr>
              <a:t>επιβεβαιώνει</a:t>
            </a:r>
            <a:r>
              <a:rPr sz="2000" b="1" spc="-20" dirty="0">
                <a:solidFill>
                  <a:srgbClr val="FF0000"/>
                </a:solidFill>
                <a:latin typeface="Calibri"/>
                <a:cs typeface="Calibri"/>
              </a:rPr>
              <a:t> </a:t>
            </a:r>
            <a:r>
              <a:rPr sz="2000" b="1" spc="-10" dirty="0">
                <a:solidFill>
                  <a:srgbClr val="FF0000"/>
                </a:solidFill>
                <a:latin typeface="Calibri"/>
                <a:cs typeface="Calibri"/>
              </a:rPr>
              <a:t>την</a:t>
            </a:r>
            <a:r>
              <a:rPr sz="2000" b="1" spc="-15" dirty="0">
                <a:solidFill>
                  <a:srgbClr val="FF0000"/>
                </a:solidFill>
                <a:latin typeface="Calibri"/>
                <a:cs typeface="Calibri"/>
              </a:rPr>
              <a:t> </a:t>
            </a:r>
            <a:r>
              <a:rPr sz="2000" b="1" dirty="0">
                <a:solidFill>
                  <a:srgbClr val="FF0000"/>
                </a:solidFill>
                <a:latin typeface="Calibri"/>
                <a:cs typeface="Calibri"/>
              </a:rPr>
              <a:t>υποβολή</a:t>
            </a:r>
            <a:r>
              <a:rPr sz="2000" dirty="0">
                <a:solidFill>
                  <a:srgbClr val="FF0000"/>
                </a:solidFill>
                <a:latin typeface="Calibri"/>
                <a:cs typeface="Calibri"/>
              </a:rPr>
              <a:t>.</a:t>
            </a:r>
            <a:r>
              <a:rPr sz="2000" spc="-30" dirty="0">
                <a:solidFill>
                  <a:srgbClr val="FF0000"/>
                </a:solidFill>
                <a:latin typeface="Calibri"/>
                <a:cs typeface="Calibri"/>
              </a:rPr>
              <a:t> </a:t>
            </a:r>
            <a:r>
              <a:rPr sz="2000" dirty="0">
                <a:solidFill>
                  <a:srgbClr val="FF0000"/>
                </a:solidFill>
                <a:latin typeface="Calibri"/>
                <a:cs typeface="Calibri"/>
              </a:rPr>
              <a:t>Με</a:t>
            </a:r>
            <a:r>
              <a:rPr sz="2000" spc="-10" dirty="0">
                <a:solidFill>
                  <a:srgbClr val="FF0000"/>
                </a:solidFill>
                <a:latin typeface="Calibri"/>
                <a:cs typeface="Calibri"/>
              </a:rPr>
              <a:t> </a:t>
            </a:r>
            <a:r>
              <a:rPr sz="2000" spc="-5" dirty="0">
                <a:solidFill>
                  <a:srgbClr val="FF0000"/>
                </a:solidFill>
                <a:latin typeface="Calibri"/>
                <a:cs typeface="Calibri"/>
              </a:rPr>
              <a:t>το</a:t>
            </a:r>
            <a:r>
              <a:rPr sz="2000" spc="-20" dirty="0">
                <a:solidFill>
                  <a:srgbClr val="FF0000"/>
                </a:solidFill>
                <a:latin typeface="Calibri"/>
                <a:cs typeface="Calibri"/>
              </a:rPr>
              <a:t> </a:t>
            </a:r>
            <a:r>
              <a:rPr sz="2000" spc="-5" dirty="0">
                <a:solidFill>
                  <a:srgbClr val="FF0000"/>
                </a:solidFill>
                <a:latin typeface="Calibri"/>
                <a:cs typeface="Calibri"/>
              </a:rPr>
              <a:t>πάτημα</a:t>
            </a:r>
            <a:r>
              <a:rPr sz="2000" spc="-20" dirty="0">
                <a:solidFill>
                  <a:srgbClr val="FF0000"/>
                </a:solidFill>
                <a:latin typeface="Calibri"/>
                <a:cs typeface="Calibri"/>
              </a:rPr>
              <a:t> </a:t>
            </a:r>
            <a:r>
              <a:rPr sz="2000" spc="-5" dirty="0">
                <a:solidFill>
                  <a:srgbClr val="FF0000"/>
                </a:solidFill>
                <a:latin typeface="Calibri"/>
                <a:cs typeface="Calibri"/>
              </a:rPr>
              <a:t>του</a:t>
            </a:r>
            <a:r>
              <a:rPr sz="2000" spc="-15" dirty="0">
                <a:solidFill>
                  <a:srgbClr val="FF0000"/>
                </a:solidFill>
                <a:latin typeface="Calibri"/>
                <a:cs typeface="Calibri"/>
              </a:rPr>
              <a:t> </a:t>
            </a:r>
            <a:r>
              <a:rPr sz="2000" spc="-10" dirty="0">
                <a:solidFill>
                  <a:srgbClr val="FF0000"/>
                </a:solidFill>
                <a:latin typeface="Calibri"/>
                <a:cs typeface="Calibri"/>
              </a:rPr>
              <a:t>κουμπιού</a:t>
            </a:r>
            <a:endParaRPr sz="2000">
              <a:latin typeface="Calibri"/>
              <a:cs typeface="Calibri"/>
            </a:endParaRPr>
          </a:p>
          <a:p>
            <a:pPr marL="12700">
              <a:lnSpc>
                <a:spcPct val="100000"/>
              </a:lnSpc>
              <a:spcBef>
                <a:spcPts val="5"/>
              </a:spcBef>
            </a:pPr>
            <a:r>
              <a:rPr sz="2000" dirty="0">
                <a:solidFill>
                  <a:srgbClr val="FF0000"/>
                </a:solidFill>
                <a:latin typeface="Calibri"/>
                <a:cs typeface="Calibri"/>
              </a:rPr>
              <a:t>OK,</a:t>
            </a:r>
            <a:r>
              <a:rPr sz="2000" spc="-30" dirty="0">
                <a:solidFill>
                  <a:srgbClr val="FF0000"/>
                </a:solidFill>
                <a:latin typeface="Calibri"/>
                <a:cs typeface="Calibri"/>
              </a:rPr>
              <a:t> </a:t>
            </a:r>
            <a:r>
              <a:rPr sz="2000" spc="-5" dirty="0">
                <a:solidFill>
                  <a:srgbClr val="FF0000"/>
                </a:solidFill>
                <a:latin typeface="Calibri"/>
                <a:cs typeface="Calibri"/>
              </a:rPr>
              <a:t>το</a:t>
            </a:r>
            <a:r>
              <a:rPr sz="2000" spc="-40" dirty="0">
                <a:solidFill>
                  <a:srgbClr val="FF0000"/>
                </a:solidFill>
                <a:latin typeface="Calibri"/>
                <a:cs typeface="Calibri"/>
              </a:rPr>
              <a:t> </a:t>
            </a:r>
            <a:r>
              <a:rPr sz="2000" spc="-10" dirty="0">
                <a:solidFill>
                  <a:srgbClr val="FF0000"/>
                </a:solidFill>
                <a:latin typeface="Calibri"/>
                <a:cs typeface="Calibri"/>
              </a:rPr>
              <a:t>μήνυμα</a:t>
            </a:r>
            <a:r>
              <a:rPr sz="2000" spc="-15" dirty="0">
                <a:solidFill>
                  <a:srgbClr val="FF0000"/>
                </a:solidFill>
                <a:latin typeface="Calibri"/>
                <a:cs typeface="Calibri"/>
              </a:rPr>
              <a:t> </a:t>
            </a:r>
            <a:r>
              <a:rPr sz="2000" spc="-5" dirty="0">
                <a:solidFill>
                  <a:srgbClr val="FF0000"/>
                </a:solidFill>
                <a:latin typeface="Calibri"/>
                <a:cs typeface="Calibri"/>
              </a:rPr>
              <a:t>κλείνει</a:t>
            </a:r>
            <a:endParaRPr sz="2000">
              <a:latin typeface="Calibri"/>
              <a:cs typeface="Calibri"/>
            </a:endParaRPr>
          </a:p>
        </p:txBody>
      </p:sp>
      <p:pic>
        <p:nvPicPr>
          <p:cNvPr id="4" name="object 4"/>
          <p:cNvPicPr/>
          <p:nvPr/>
        </p:nvPicPr>
        <p:blipFill>
          <a:blip r:embed="rId2" cstate="print"/>
          <a:stretch>
            <a:fillRect/>
          </a:stretch>
        </p:blipFill>
        <p:spPr>
          <a:xfrm>
            <a:off x="2790444" y="2729483"/>
            <a:ext cx="6611111" cy="1981200"/>
          </a:xfrm>
          <a:prstGeom prst="rect">
            <a:avLst/>
          </a:prstGeom>
        </p:spPr>
      </p:pic>
      <p:sp>
        <p:nvSpPr>
          <p:cNvPr id="5" name="object 5"/>
          <p:cNvSpPr txBox="1"/>
          <p:nvPr/>
        </p:nvSpPr>
        <p:spPr>
          <a:xfrm>
            <a:off x="445719" y="5571845"/>
            <a:ext cx="9824720" cy="635635"/>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FF0000"/>
                </a:solidFill>
                <a:latin typeface="Calibri"/>
                <a:cs typeface="Calibri"/>
              </a:rPr>
              <a:t>2. Ο χρήστης </a:t>
            </a:r>
            <a:r>
              <a:rPr sz="2000" u="heavy" spc="-5" dirty="0">
                <a:solidFill>
                  <a:srgbClr val="FF0000"/>
                </a:solidFill>
                <a:uFill>
                  <a:solidFill>
                    <a:srgbClr val="FF0000"/>
                  </a:solidFill>
                </a:uFill>
                <a:latin typeface="Calibri"/>
                <a:cs typeface="Calibri"/>
              </a:rPr>
              <a:t>αυτόματα μεταφέρεται</a:t>
            </a:r>
            <a:r>
              <a:rPr sz="2000" spc="-5" dirty="0">
                <a:solidFill>
                  <a:srgbClr val="FF0000"/>
                </a:solidFill>
                <a:latin typeface="Calibri"/>
                <a:cs typeface="Calibri"/>
              </a:rPr>
              <a:t> </a:t>
            </a:r>
            <a:r>
              <a:rPr sz="2000" spc="-10" dirty="0">
                <a:solidFill>
                  <a:srgbClr val="FF0000"/>
                </a:solidFill>
                <a:latin typeface="Calibri"/>
                <a:cs typeface="Calibri"/>
              </a:rPr>
              <a:t>στην </a:t>
            </a:r>
            <a:r>
              <a:rPr sz="2000" spc="-5" dirty="0">
                <a:solidFill>
                  <a:srgbClr val="FF0000"/>
                </a:solidFill>
                <a:latin typeface="Calibri"/>
                <a:cs typeface="Calibri"/>
              </a:rPr>
              <a:t>οθόνη</a:t>
            </a:r>
            <a:r>
              <a:rPr sz="2000" dirty="0">
                <a:solidFill>
                  <a:srgbClr val="FF0000"/>
                </a:solidFill>
                <a:latin typeface="Calibri"/>
                <a:cs typeface="Calibri"/>
              </a:rPr>
              <a:t> </a:t>
            </a:r>
            <a:r>
              <a:rPr sz="2000" b="1" dirty="0">
                <a:solidFill>
                  <a:srgbClr val="FF0000"/>
                </a:solidFill>
                <a:latin typeface="Calibri"/>
                <a:cs typeface="Calibri"/>
              </a:rPr>
              <a:t>My </a:t>
            </a:r>
            <a:r>
              <a:rPr sz="2000" b="1" spc="-5" dirty="0">
                <a:solidFill>
                  <a:srgbClr val="FF0000"/>
                </a:solidFill>
                <a:latin typeface="Calibri"/>
                <a:cs typeface="Calibri"/>
              </a:rPr>
              <a:t>applications </a:t>
            </a:r>
            <a:r>
              <a:rPr sz="2000" spc="-5" dirty="0">
                <a:solidFill>
                  <a:srgbClr val="FF0000"/>
                </a:solidFill>
                <a:latin typeface="Calibri"/>
                <a:cs typeface="Calibri"/>
              </a:rPr>
              <a:t>όπου βλέπει </a:t>
            </a:r>
            <a:r>
              <a:rPr sz="2000" spc="-15" dirty="0">
                <a:solidFill>
                  <a:srgbClr val="FF0000"/>
                </a:solidFill>
                <a:latin typeface="Calibri"/>
                <a:cs typeface="Calibri"/>
              </a:rPr>
              <a:t>την </a:t>
            </a:r>
            <a:r>
              <a:rPr sz="2000" spc="-5" dirty="0">
                <a:solidFill>
                  <a:srgbClr val="FF0000"/>
                </a:solidFill>
                <a:latin typeface="Calibri"/>
                <a:cs typeface="Calibri"/>
              </a:rPr>
              <a:t>αίτησή του </a:t>
            </a:r>
            <a:r>
              <a:rPr sz="2000" spc="-440" dirty="0">
                <a:solidFill>
                  <a:srgbClr val="FF0000"/>
                </a:solidFill>
                <a:latin typeface="Calibri"/>
                <a:cs typeface="Calibri"/>
              </a:rPr>
              <a:t> </a:t>
            </a:r>
            <a:r>
              <a:rPr sz="2000" dirty="0">
                <a:solidFill>
                  <a:srgbClr val="FF0000"/>
                </a:solidFill>
                <a:latin typeface="Calibri"/>
                <a:cs typeface="Calibri"/>
              </a:rPr>
              <a:t>σε</a:t>
            </a:r>
            <a:r>
              <a:rPr sz="2000" spc="-15" dirty="0">
                <a:solidFill>
                  <a:srgbClr val="FF0000"/>
                </a:solidFill>
                <a:latin typeface="Calibri"/>
                <a:cs typeface="Calibri"/>
              </a:rPr>
              <a:t> </a:t>
            </a:r>
            <a:r>
              <a:rPr sz="2000" spc="-10" dirty="0">
                <a:solidFill>
                  <a:srgbClr val="FF0000"/>
                </a:solidFill>
                <a:latin typeface="Calibri"/>
                <a:cs typeface="Calibri"/>
              </a:rPr>
              <a:t>κατάσταση</a:t>
            </a:r>
            <a:r>
              <a:rPr sz="2000" spc="-30" dirty="0">
                <a:solidFill>
                  <a:srgbClr val="FF0000"/>
                </a:solidFill>
                <a:latin typeface="Calibri"/>
                <a:cs typeface="Calibri"/>
              </a:rPr>
              <a:t> </a:t>
            </a:r>
            <a:r>
              <a:rPr sz="2000" b="1" dirty="0">
                <a:solidFill>
                  <a:srgbClr val="FF0000"/>
                </a:solidFill>
                <a:latin typeface="Calibri"/>
                <a:cs typeface="Calibri"/>
              </a:rPr>
              <a:t>SUBMITTED</a:t>
            </a:r>
            <a:r>
              <a:rPr sz="2000" dirty="0">
                <a:solidFill>
                  <a:srgbClr val="FF0000"/>
                </a:solidFill>
                <a:latin typeface="Calibri"/>
                <a:cs typeface="Calibri"/>
              </a:rPr>
              <a:t>.</a:t>
            </a:r>
            <a:endParaRPr sz="2000">
              <a:latin typeface="Calibri"/>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12547" y="763015"/>
            <a:ext cx="11767820" cy="6067425"/>
          </a:xfrm>
          <a:prstGeom prst="rect">
            <a:avLst/>
          </a:prstGeom>
        </p:spPr>
        <p:txBody>
          <a:bodyPr vert="horz" wrap="square" lIns="0" tIns="13335" rIns="0" bIns="0" rtlCol="0">
            <a:spAutoFit/>
          </a:bodyPr>
          <a:lstStyle/>
          <a:p>
            <a:pPr marL="12700" marR="5080">
              <a:lnSpc>
                <a:spcPct val="100000"/>
              </a:lnSpc>
              <a:spcBef>
                <a:spcPts val="105"/>
              </a:spcBef>
              <a:tabLst>
                <a:tab pos="318770" algn="l"/>
                <a:tab pos="892175" algn="l"/>
                <a:tab pos="1277620" algn="l"/>
                <a:tab pos="2421890" algn="l"/>
                <a:tab pos="3347085" algn="l"/>
                <a:tab pos="4321175" algn="l"/>
                <a:tab pos="4787265" algn="l"/>
                <a:tab pos="5136515" algn="l"/>
                <a:tab pos="6104255" algn="l"/>
                <a:tab pos="7584440" algn="l"/>
                <a:tab pos="8116570" algn="l"/>
                <a:tab pos="9884410" algn="l"/>
                <a:tab pos="11295380" algn="l"/>
              </a:tabLst>
            </a:pPr>
            <a:r>
              <a:rPr sz="1800" spc="-5" dirty="0">
                <a:solidFill>
                  <a:srgbClr val="FF0000"/>
                </a:solidFill>
                <a:latin typeface="Calibri"/>
                <a:cs typeface="Calibri"/>
              </a:rPr>
              <a:t>3</a:t>
            </a:r>
            <a:r>
              <a:rPr sz="1800" dirty="0">
                <a:solidFill>
                  <a:srgbClr val="FF0000"/>
                </a:solidFill>
                <a:latin typeface="Calibri"/>
                <a:cs typeface="Calibri"/>
              </a:rPr>
              <a:t>.	</a:t>
            </a:r>
            <a:r>
              <a:rPr sz="2000" spc="-5" dirty="0">
                <a:solidFill>
                  <a:srgbClr val="FF0000"/>
                </a:solidFill>
                <a:latin typeface="Calibri"/>
                <a:cs typeface="Calibri"/>
              </a:rPr>
              <a:t>Ό</a:t>
            </a:r>
            <a:r>
              <a:rPr sz="2000" spc="-25" dirty="0">
                <a:solidFill>
                  <a:srgbClr val="FF0000"/>
                </a:solidFill>
                <a:latin typeface="Calibri"/>
                <a:cs typeface="Calibri"/>
              </a:rPr>
              <a:t>λ</a:t>
            </a:r>
            <a:r>
              <a:rPr sz="2000" dirty="0">
                <a:solidFill>
                  <a:srgbClr val="FF0000"/>
                </a:solidFill>
                <a:latin typeface="Calibri"/>
                <a:cs typeface="Calibri"/>
              </a:rPr>
              <a:t>α	</a:t>
            </a:r>
            <a:r>
              <a:rPr sz="2000" spc="-20" dirty="0">
                <a:solidFill>
                  <a:srgbClr val="FF0000"/>
                </a:solidFill>
                <a:latin typeface="Calibri"/>
                <a:cs typeface="Calibri"/>
              </a:rPr>
              <a:t>τ</a:t>
            </a:r>
            <a:r>
              <a:rPr sz="2000" dirty="0">
                <a:solidFill>
                  <a:srgbClr val="FF0000"/>
                </a:solidFill>
                <a:latin typeface="Calibri"/>
                <a:cs typeface="Calibri"/>
              </a:rPr>
              <a:t>α	</a:t>
            </a:r>
            <a:r>
              <a:rPr sz="2000" b="1" dirty="0">
                <a:solidFill>
                  <a:srgbClr val="FF0000"/>
                </a:solidFill>
                <a:latin typeface="Calibri"/>
                <a:cs typeface="Calibri"/>
              </a:rPr>
              <a:t>p</a:t>
            </a:r>
            <a:r>
              <a:rPr sz="2000" b="1" spc="-25" dirty="0">
                <a:solidFill>
                  <a:srgbClr val="FF0000"/>
                </a:solidFill>
                <a:latin typeface="Calibri"/>
                <a:cs typeface="Calibri"/>
              </a:rPr>
              <a:t>r</a:t>
            </a:r>
            <a:r>
              <a:rPr sz="2000" b="1" spc="-15" dirty="0">
                <a:solidFill>
                  <a:srgbClr val="FF0000"/>
                </a:solidFill>
                <a:latin typeface="Calibri"/>
                <a:cs typeface="Calibri"/>
              </a:rPr>
              <a:t>e</a:t>
            </a:r>
            <a:r>
              <a:rPr sz="2000" b="1" spc="-35" dirty="0">
                <a:solidFill>
                  <a:srgbClr val="FF0000"/>
                </a:solidFill>
                <a:latin typeface="Calibri"/>
                <a:cs typeface="Calibri"/>
              </a:rPr>
              <a:t>f</a:t>
            </a:r>
            <a:r>
              <a:rPr sz="2000" b="1" spc="-5" dirty="0">
                <a:solidFill>
                  <a:srgbClr val="FF0000"/>
                </a:solidFill>
                <a:latin typeface="Calibri"/>
                <a:cs typeface="Calibri"/>
              </a:rPr>
              <a:t>e</a:t>
            </a:r>
            <a:r>
              <a:rPr sz="2000" b="1" spc="5" dirty="0">
                <a:solidFill>
                  <a:srgbClr val="FF0000"/>
                </a:solidFill>
                <a:latin typeface="Calibri"/>
                <a:cs typeface="Calibri"/>
              </a:rPr>
              <a:t>r</a:t>
            </a:r>
            <a:r>
              <a:rPr sz="2000" b="1" spc="-30" dirty="0">
                <a:solidFill>
                  <a:srgbClr val="FF0000"/>
                </a:solidFill>
                <a:latin typeface="Calibri"/>
                <a:cs typeface="Calibri"/>
              </a:rPr>
              <a:t>r</a:t>
            </a:r>
            <a:r>
              <a:rPr sz="2000" b="1" spc="-5" dirty="0">
                <a:solidFill>
                  <a:srgbClr val="FF0000"/>
                </a:solidFill>
                <a:latin typeface="Calibri"/>
                <a:cs typeface="Calibri"/>
              </a:rPr>
              <a:t>e</a:t>
            </a:r>
            <a:r>
              <a:rPr sz="2000" b="1" dirty="0">
                <a:solidFill>
                  <a:srgbClr val="FF0000"/>
                </a:solidFill>
                <a:latin typeface="Calibri"/>
                <a:cs typeface="Calibri"/>
              </a:rPr>
              <a:t>d	</a:t>
            </a:r>
            <a:r>
              <a:rPr sz="2000" b="1" spc="-15" dirty="0">
                <a:solidFill>
                  <a:srgbClr val="FF0000"/>
                </a:solidFill>
                <a:latin typeface="Calibri"/>
                <a:cs typeface="Calibri"/>
              </a:rPr>
              <a:t>c</a:t>
            </a:r>
            <a:r>
              <a:rPr sz="2000" b="1" dirty="0">
                <a:solidFill>
                  <a:srgbClr val="FF0000"/>
                </a:solidFill>
                <a:latin typeface="Calibri"/>
                <a:cs typeface="Calibri"/>
              </a:rPr>
              <a:t>o</a:t>
            </a:r>
            <a:r>
              <a:rPr sz="2000" b="1" spc="-20" dirty="0">
                <a:solidFill>
                  <a:srgbClr val="FF0000"/>
                </a:solidFill>
                <a:latin typeface="Calibri"/>
                <a:cs typeface="Calibri"/>
              </a:rPr>
              <a:t>n</a:t>
            </a:r>
            <a:r>
              <a:rPr sz="2000" b="1" spc="-25" dirty="0">
                <a:solidFill>
                  <a:srgbClr val="FF0000"/>
                </a:solidFill>
                <a:latin typeface="Calibri"/>
                <a:cs typeface="Calibri"/>
              </a:rPr>
              <a:t>t</a:t>
            </a:r>
            <a:r>
              <a:rPr sz="2000" b="1" spc="-20" dirty="0">
                <a:solidFill>
                  <a:srgbClr val="FF0000"/>
                </a:solidFill>
                <a:latin typeface="Calibri"/>
                <a:cs typeface="Calibri"/>
              </a:rPr>
              <a:t>a</a:t>
            </a:r>
            <a:r>
              <a:rPr sz="2000" b="1" spc="-5" dirty="0">
                <a:solidFill>
                  <a:srgbClr val="FF0000"/>
                </a:solidFill>
                <a:latin typeface="Calibri"/>
                <a:cs typeface="Calibri"/>
              </a:rPr>
              <a:t>c</a:t>
            </a:r>
            <a:r>
              <a:rPr sz="2000" b="1" dirty="0">
                <a:solidFill>
                  <a:srgbClr val="FF0000"/>
                </a:solidFill>
                <a:latin typeface="Calibri"/>
                <a:cs typeface="Calibri"/>
              </a:rPr>
              <a:t>t	p</a:t>
            </a:r>
            <a:r>
              <a:rPr sz="2000" b="1" spc="-5" dirty="0">
                <a:solidFill>
                  <a:srgbClr val="FF0000"/>
                </a:solidFill>
                <a:latin typeface="Calibri"/>
                <a:cs typeface="Calibri"/>
              </a:rPr>
              <a:t>e</a:t>
            </a:r>
            <a:r>
              <a:rPr sz="2000" b="1" spc="-25" dirty="0">
                <a:solidFill>
                  <a:srgbClr val="FF0000"/>
                </a:solidFill>
                <a:latin typeface="Calibri"/>
                <a:cs typeface="Calibri"/>
              </a:rPr>
              <a:t>r</a:t>
            </a:r>
            <a:r>
              <a:rPr sz="2000" b="1" dirty="0">
                <a:solidFill>
                  <a:srgbClr val="FF0000"/>
                </a:solidFill>
                <a:latin typeface="Calibri"/>
                <a:cs typeface="Calibri"/>
              </a:rPr>
              <a:t>s</a:t>
            </a:r>
            <a:r>
              <a:rPr sz="2000" b="1" spc="-10" dirty="0">
                <a:solidFill>
                  <a:srgbClr val="FF0000"/>
                </a:solidFill>
                <a:latin typeface="Calibri"/>
                <a:cs typeface="Calibri"/>
              </a:rPr>
              <a:t>o</a:t>
            </a:r>
            <a:r>
              <a:rPr sz="2000" b="1" dirty="0">
                <a:solidFill>
                  <a:srgbClr val="FF0000"/>
                </a:solidFill>
                <a:latin typeface="Calibri"/>
                <a:cs typeface="Calibri"/>
              </a:rPr>
              <a:t>ns	</a:t>
            </a:r>
            <a:r>
              <a:rPr sz="2000" spc="-75" dirty="0">
                <a:solidFill>
                  <a:srgbClr val="FF0000"/>
                </a:solidFill>
                <a:latin typeface="Calibri"/>
                <a:cs typeface="Calibri"/>
              </a:rPr>
              <a:t>κ</a:t>
            </a:r>
            <a:r>
              <a:rPr sz="2000" spc="-5" dirty="0">
                <a:solidFill>
                  <a:srgbClr val="FF0000"/>
                </a:solidFill>
                <a:latin typeface="Calibri"/>
                <a:cs typeface="Calibri"/>
              </a:rPr>
              <a:t>α</a:t>
            </a:r>
            <a:r>
              <a:rPr sz="2000" dirty="0">
                <a:solidFill>
                  <a:srgbClr val="FF0000"/>
                </a:solidFill>
                <a:latin typeface="Calibri"/>
                <a:cs typeface="Calibri"/>
              </a:rPr>
              <a:t>ι	</a:t>
            </a:r>
            <a:r>
              <a:rPr sz="2000" spc="-5" dirty="0">
                <a:solidFill>
                  <a:srgbClr val="FF0000"/>
                </a:solidFill>
                <a:latin typeface="Calibri"/>
                <a:cs typeface="Calibri"/>
              </a:rPr>
              <a:t>ο</a:t>
            </a:r>
            <a:r>
              <a:rPr sz="2000" dirty="0">
                <a:solidFill>
                  <a:srgbClr val="FF0000"/>
                </a:solidFill>
                <a:latin typeface="Calibri"/>
                <a:cs typeface="Calibri"/>
              </a:rPr>
              <a:t>ι	</a:t>
            </a:r>
            <a:r>
              <a:rPr sz="2000" b="1" spc="-10" dirty="0">
                <a:solidFill>
                  <a:srgbClr val="FF0000"/>
                </a:solidFill>
                <a:latin typeface="Calibri"/>
                <a:cs typeface="Calibri"/>
              </a:rPr>
              <a:t>ν</a:t>
            </a:r>
            <a:r>
              <a:rPr sz="2000" b="1" dirty="0">
                <a:solidFill>
                  <a:srgbClr val="FF0000"/>
                </a:solidFill>
                <a:latin typeface="Calibri"/>
                <a:cs typeface="Calibri"/>
              </a:rPr>
              <a:t>όμι</a:t>
            </a:r>
            <a:r>
              <a:rPr sz="2000" b="1" spc="-20" dirty="0">
                <a:solidFill>
                  <a:srgbClr val="FF0000"/>
                </a:solidFill>
                <a:latin typeface="Calibri"/>
                <a:cs typeface="Calibri"/>
              </a:rPr>
              <a:t>μ</a:t>
            </a:r>
            <a:r>
              <a:rPr sz="2000" b="1" dirty="0">
                <a:solidFill>
                  <a:srgbClr val="FF0000"/>
                </a:solidFill>
                <a:latin typeface="Calibri"/>
                <a:cs typeface="Calibri"/>
              </a:rPr>
              <a:t>οι	εκπρό</a:t>
            </a:r>
            <a:r>
              <a:rPr sz="2000" b="1" spc="5" dirty="0">
                <a:solidFill>
                  <a:srgbClr val="FF0000"/>
                </a:solidFill>
                <a:latin typeface="Calibri"/>
                <a:cs typeface="Calibri"/>
              </a:rPr>
              <a:t>σ</a:t>
            </a:r>
            <a:r>
              <a:rPr sz="2000" b="1" dirty="0">
                <a:solidFill>
                  <a:srgbClr val="FF0000"/>
                </a:solidFill>
                <a:latin typeface="Calibri"/>
                <a:cs typeface="Calibri"/>
              </a:rPr>
              <a:t>ωποι	</a:t>
            </a:r>
            <a:r>
              <a:rPr sz="2000" spc="-10" dirty="0">
                <a:solidFill>
                  <a:srgbClr val="FF0000"/>
                </a:solidFill>
                <a:latin typeface="Calibri"/>
                <a:cs typeface="Calibri"/>
              </a:rPr>
              <a:t>τ</a:t>
            </a:r>
            <a:r>
              <a:rPr sz="2000" spc="-15" dirty="0">
                <a:solidFill>
                  <a:srgbClr val="FF0000"/>
                </a:solidFill>
                <a:latin typeface="Calibri"/>
                <a:cs typeface="Calibri"/>
              </a:rPr>
              <a:t>ω</a:t>
            </a:r>
            <a:r>
              <a:rPr sz="2000" dirty="0">
                <a:solidFill>
                  <a:srgbClr val="FF0000"/>
                </a:solidFill>
                <a:latin typeface="Calibri"/>
                <a:cs typeface="Calibri"/>
              </a:rPr>
              <a:t>ν	συμμ</a:t>
            </a:r>
            <a:r>
              <a:rPr sz="2000" spc="-15" dirty="0">
                <a:solidFill>
                  <a:srgbClr val="FF0000"/>
                </a:solidFill>
                <a:latin typeface="Calibri"/>
                <a:cs typeface="Calibri"/>
              </a:rPr>
              <a:t>ε</a:t>
            </a:r>
            <a:r>
              <a:rPr sz="2000" spc="-5" dirty="0">
                <a:solidFill>
                  <a:srgbClr val="FF0000"/>
                </a:solidFill>
                <a:latin typeface="Calibri"/>
                <a:cs typeface="Calibri"/>
              </a:rPr>
              <a:t>τ</a:t>
            </a:r>
            <a:r>
              <a:rPr sz="2000" spc="-15" dirty="0">
                <a:solidFill>
                  <a:srgbClr val="FF0000"/>
                </a:solidFill>
                <a:latin typeface="Calibri"/>
                <a:cs typeface="Calibri"/>
              </a:rPr>
              <a:t>ε</a:t>
            </a:r>
            <a:r>
              <a:rPr sz="2000" spc="-30" dirty="0">
                <a:solidFill>
                  <a:srgbClr val="FF0000"/>
                </a:solidFill>
                <a:latin typeface="Calibri"/>
                <a:cs typeface="Calibri"/>
              </a:rPr>
              <a:t>χ</a:t>
            </a:r>
            <a:r>
              <a:rPr sz="2000" spc="-5" dirty="0">
                <a:solidFill>
                  <a:srgbClr val="FF0000"/>
                </a:solidFill>
                <a:latin typeface="Calibri"/>
                <a:cs typeface="Calibri"/>
              </a:rPr>
              <a:t>ό</a:t>
            </a:r>
            <a:r>
              <a:rPr sz="2000" spc="5" dirty="0">
                <a:solidFill>
                  <a:srgbClr val="FF0000"/>
                </a:solidFill>
                <a:latin typeface="Calibri"/>
                <a:cs typeface="Calibri"/>
              </a:rPr>
              <a:t>ν</a:t>
            </a:r>
            <a:r>
              <a:rPr sz="2000" spc="-10" dirty="0">
                <a:solidFill>
                  <a:srgbClr val="FF0000"/>
                </a:solidFill>
                <a:latin typeface="Calibri"/>
                <a:cs typeface="Calibri"/>
              </a:rPr>
              <a:t>τ</a:t>
            </a:r>
            <a:r>
              <a:rPr sz="2000" spc="-15" dirty="0">
                <a:solidFill>
                  <a:srgbClr val="FF0000"/>
                </a:solidFill>
                <a:latin typeface="Calibri"/>
                <a:cs typeface="Calibri"/>
              </a:rPr>
              <a:t>ω</a:t>
            </a:r>
            <a:r>
              <a:rPr sz="2000" dirty="0">
                <a:solidFill>
                  <a:srgbClr val="FF0000"/>
                </a:solidFill>
                <a:latin typeface="Calibri"/>
                <a:cs typeface="Calibri"/>
              </a:rPr>
              <a:t>ν	</a:t>
            </a:r>
            <a:r>
              <a:rPr sz="2000" spc="-15" dirty="0">
                <a:solidFill>
                  <a:srgbClr val="FF0000"/>
                </a:solidFill>
                <a:latin typeface="Calibri"/>
                <a:cs typeface="Calibri"/>
              </a:rPr>
              <a:t>ο</a:t>
            </a:r>
            <a:r>
              <a:rPr sz="2000" spc="-25" dirty="0">
                <a:solidFill>
                  <a:srgbClr val="FF0000"/>
                </a:solidFill>
                <a:latin typeface="Calibri"/>
                <a:cs typeface="Calibri"/>
              </a:rPr>
              <a:t>ρ</a:t>
            </a:r>
            <a:r>
              <a:rPr sz="2000" dirty="0">
                <a:solidFill>
                  <a:srgbClr val="FF0000"/>
                </a:solidFill>
                <a:latin typeface="Calibri"/>
                <a:cs typeface="Calibri"/>
              </a:rPr>
              <a:t>γ</a:t>
            </a:r>
            <a:r>
              <a:rPr sz="2000" spc="-5" dirty="0">
                <a:solidFill>
                  <a:srgbClr val="FF0000"/>
                </a:solidFill>
                <a:latin typeface="Calibri"/>
                <a:cs typeface="Calibri"/>
              </a:rPr>
              <a:t>α</a:t>
            </a:r>
            <a:r>
              <a:rPr sz="2000" spc="-10" dirty="0">
                <a:solidFill>
                  <a:srgbClr val="FF0000"/>
                </a:solidFill>
                <a:latin typeface="Calibri"/>
                <a:cs typeface="Calibri"/>
              </a:rPr>
              <a:t>ν</a:t>
            </a:r>
            <a:r>
              <a:rPr sz="2000" spc="-5" dirty="0">
                <a:solidFill>
                  <a:srgbClr val="FF0000"/>
                </a:solidFill>
                <a:latin typeface="Calibri"/>
                <a:cs typeface="Calibri"/>
              </a:rPr>
              <a:t>ισ</a:t>
            </a:r>
            <a:r>
              <a:rPr sz="2000" dirty="0">
                <a:solidFill>
                  <a:srgbClr val="FF0000"/>
                </a:solidFill>
                <a:latin typeface="Calibri"/>
                <a:cs typeface="Calibri"/>
              </a:rPr>
              <a:t>μ</a:t>
            </a:r>
            <a:r>
              <a:rPr sz="2000" spc="-15" dirty="0">
                <a:solidFill>
                  <a:srgbClr val="FF0000"/>
                </a:solidFill>
                <a:latin typeface="Calibri"/>
                <a:cs typeface="Calibri"/>
              </a:rPr>
              <a:t>ώ</a:t>
            </a:r>
            <a:r>
              <a:rPr sz="2000" dirty="0">
                <a:solidFill>
                  <a:srgbClr val="FF0000"/>
                </a:solidFill>
                <a:latin typeface="Calibri"/>
                <a:cs typeface="Calibri"/>
              </a:rPr>
              <a:t>ν	μίας  </a:t>
            </a:r>
            <a:r>
              <a:rPr sz="2000" spc="-10" dirty="0">
                <a:solidFill>
                  <a:srgbClr val="FF0000"/>
                </a:solidFill>
                <a:latin typeface="Calibri"/>
                <a:cs typeface="Calibri"/>
              </a:rPr>
              <a:t>κοινοπραξίας</a:t>
            </a:r>
            <a:r>
              <a:rPr sz="2000" spc="-25" dirty="0">
                <a:solidFill>
                  <a:srgbClr val="FF0000"/>
                </a:solidFill>
                <a:latin typeface="Calibri"/>
                <a:cs typeface="Calibri"/>
              </a:rPr>
              <a:t> </a:t>
            </a:r>
            <a:r>
              <a:rPr sz="2000" spc="-5" dirty="0">
                <a:solidFill>
                  <a:srgbClr val="FF0000"/>
                </a:solidFill>
                <a:latin typeface="Calibri"/>
                <a:cs typeface="Calibri"/>
              </a:rPr>
              <a:t>λαμβάνουν</a:t>
            </a:r>
            <a:r>
              <a:rPr sz="2000" spc="-20" dirty="0">
                <a:solidFill>
                  <a:srgbClr val="FF0000"/>
                </a:solidFill>
                <a:latin typeface="Calibri"/>
                <a:cs typeface="Calibri"/>
              </a:rPr>
              <a:t> </a:t>
            </a:r>
            <a:r>
              <a:rPr sz="2000" b="1" spc="-10" dirty="0">
                <a:solidFill>
                  <a:srgbClr val="FF0000"/>
                </a:solidFill>
                <a:latin typeface="Calibri"/>
                <a:cs typeface="Calibri"/>
              </a:rPr>
              <a:t>ηλεκτρονικό</a:t>
            </a:r>
            <a:r>
              <a:rPr sz="2000" b="1" spc="-25" dirty="0">
                <a:solidFill>
                  <a:srgbClr val="FF0000"/>
                </a:solidFill>
                <a:latin typeface="Calibri"/>
                <a:cs typeface="Calibri"/>
              </a:rPr>
              <a:t> </a:t>
            </a:r>
            <a:r>
              <a:rPr sz="2000" b="1" spc="-10" dirty="0">
                <a:solidFill>
                  <a:srgbClr val="FF0000"/>
                </a:solidFill>
                <a:latin typeface="Calibri"/>
                <a:cs typeface="Calibri"/>
              </a:rPr>
              <a:t>μήνυμα</a:t>
            </a:r>
            <a:r>
              <a:rPr sz="2000" b="1" spc="-15" dirty="0">
                <a:solidFill>
                  <a:srgbClr val="FF0000"/>
                </a:solidFill>
                <a:latin typeface="Calibri"/>
                <a:cs typeface="Calibri"/>
              </a:rPr>
              <a:t> </a:t>
            </a:r>
            <a:r>
              <a:rPr sz="2000" b="1" dirty="0">
                <a:solidFill>
                  <a:srgbClr val="FF0000"/>
                </a:solidFill>
                <a:latin typeface="Calibri"/>
                <a:cs typeface="Calibri"/>
              </a:rPr>
              <a:t>επιβεβαίωσης,</a:t>
            </a:r>
            <a:r>
              <a:rPr sz="2000" b="1" spc="-35" dirty="0">
                <a:solidFill>
                  <a:srgbClr val="FF0000"/>
                </a:solidFill>
                <a:latin typeface="Calibri"/>
                <a:cs typeface="Calibri"/>
              </a:rPr>
              <a:t> </a:t>
            </a:r>
            <a:r>
              <a:rPr sz="2000" spc="-5" dirty="0">
                <a:solidFill>
                  <a:srgbClr val="FF0000"/>
                </a:solidFill>
                <a:latin typeface="Calibri"/>
                <a:cs typeface="Calibri"/>
              </a:rPr>
              <a:t>ως </a:t>
            </a:r>
            <a:r>
              <a:rPr sz="2000" dirty="0">
                <a:solidFill>
                  <a:srgbClr val="FF0000"/>
                </a:solidFill>
                <a:latin typeface="Calibri"/>
                <a:cs typeface="Calibri"/>
              </a:rPr>
              <a:t>πιο</a:t>
            </a:r>
            <a:r>
              <a:rPr sz="2000" spc="-25" dirty="0">
                <a:solidFill>
                  <a:srgbClr val="FF0000"/>
                </a:solidFill>
                <a:latin typeface="Calibri"/>
                <a:cs typeface="Calibri"/>
              </a:rPr>
              <a:t> </a:t>
            </a:r>
            <a:r>
              <a:rPr sz="2000" spc="-15" dirty="0">
                <a:solidFill>
                  <a:srgbClr val="FF0000"/>
                </a:solidFill>
                <a:latin typeface="Calibri"/>
                <a:cs typeface="Calibri"/>
              </a:rPr>
              <a:t>κάτω:</a:t>
            </a:r>
            <a:endParaRPr sz="2000" dirty="0">
              <a:latin typeface="Calibri"/>
              <a:cs typeface="Calibri"/>
            </a:endParaRPr>
          </a:p>
          <a:p>
            <a:pPr marL="12700" marR="120650">
              <a:lnSpc>
                <a:spcPct val="100000"/>
              </a:lnSpc>
              <a:spcBef>
                <a:spcPts val="1475"/>
              </a:spcBef>
            </a:pPr>
            <a:r>
              <a:rPr sz="1400" dirty="0">
                <a:solidFill>
                  <a:srgbClr val="FF0000"/>
                </a:solidFill>
                <a:latin typeface="Calibri"/>
                <a:cs typeface="Calibri"/>
              </a:rPr>
              <a:t>An</a:t>
            </a:r>
            <a:r>
              <a:rPr sz="1400" spc="-5" dirty="0">
                <a:solidFill>
                  <a:srgbClr val="FF0000"/>
                </a:solidFill>
                <a:latin typeface="Calibri"/>
                <a:cs typeface="Calibri"/>
              </a:rPr>
              <a:t> Erasmus+</a:t>
            </a:r>
            <a:r>
              <a:rPr sz="1400" dirty="0">
                <a:solidFill>
                  <a:srgbClr val="FF0000"/>
                </a:solidFill>
                <a:latin typeface="Calibri"/>
                <a:cs typeface="Calibri"/>
              </a:rPr>
              <a:t> </a:t>
            </a:r>
            <a:r>
              <a:rPr sz="1400" spc="-5" dirty="0">
                <a:solidFill>
                  <a:srgbClr val="FF0000"/>
                </a:solidFill>
                <a:latin typeface="Calibri"/>
                <a:cs typeface="Calibri"/>
              </a:rPr>
              <a:t>application</a:t>
            </a:r>
            <a:r>
              <a:rPr sz="1400" spc="25" dirty="0">
                <a:solidFill>
                  <a:srgbClr val="FF0000"/>
                </a:solidFill>
                <a:latin typeface="Calibri"/>
                <a:cs typeface="Calibri"/>
              </a:rPr>
              <a:t> </a:t>
            </a:r>
            <a:r>
              <a:rPr sz="1400" spc="-5" dirty="0">
                <a:solidFill>
                  <a:srgbClr val="FF0000"/>
                </a:solidFill>
                <a:latin typeface="Calibri"/>
                <a:cs typeface="Calibri"/>
              </a:rPr>
              <a:t>involving</a:t>
            </a:r>
            <a:r>
              <a:rPr sz="1400" spc="5" dirty="0">
                <a:solidFill>
                  <a:srgbClr val="FF0000"/>
                </a:solidFill>
                <a:latin typeface="Calibri"/>
                <a:cs typeface="Calibri"/>
              </a:rPr>
              <a:t> </a:t>
            </a:r>
            <a:r>
              <a:rPr sz="1400" spc="-5" dirty="0">
                <a:solidFill>
                  <a:srgbClr val="FF0000"/>
                </a:solidFill>
                <a:latin typeface="Calibri"/>
                <a:cs typeface="Calibri"/>
              </a:rPr>
              <a:t>your</a:t>
            </a:r>
            <a:r>
              <a:rPr sz="1400" spc="5" dirty="0">
                <a:solidFill>
                  <a:srgbClr val="FF0000"/>
                </a:solidFill>
                <a:latin typeface="Calibri"/>
                <a:cs typeface="Calibri"/>
              </a:rPr>
              <a:t> </a:t>
            </a:r>
            <a:r>
              <a:rPr sz="1400" spc="-5" dirty="0">
                <a:solidFill>
                  <a:srgbClr val="FF0000"/>
                </a:solidFill>
                <a:latin typeface="Calibri"/>
                <a:cs typeface="Calibri"/>
              </a:rPr>
              <a:t>organisation</a:t>
            </a:r>
            <a:r>
              <a:rPr sz="1400" spc="10" dirty="0">
                <a:solidFill>
                  <a:srgbClr val="FF0000"/>
                </a:solidFill>
                <a:latin typeface="Calibri"/>
                <a:cs typeface="Calibri"/>
              </a:rPr>
              <a:t> </a:t>
            </a:r>
            <a:r>
              <a:rPr sz="1400" spc="-5" dirty="0">
                <a:solidFill>
                  <a:srgbClr val="FF0000"/>
                </a:solidFill>
                <a:latin typeface="Calibri"/>
                <a:cs typeface="Calibri"/>
              </a:rPr>
              <a:t>has</a:t>
            </a:r>
            <a:r>
              <a:rPr sz="1400" spc="5" dirty="0">
                <a:solidFill>
                  <a:srgbClr val="FF0000"/>
                </a:solidFill>
                <a:latin typeface="Calibri"/>
                <a:cs typeface="Calibri"/>
              </a:rPr>
              <a:t> </a:t>
            </a:r>
            <a:r>
              <a:rPr sz="1400" spc="-5" dirty="0">
                <a:solidFill>
                  <a:srgbClr val="FF0000"/>
                </a:solidFill>
                <a:latin typeface="Calibri"/>
                <a:cs typeface="Calibri"/>
              </a:rPr>
              <a:t>been</a:t>
            </a:r>
            <a:r>
              <a:rPr sz="1400" spc="20" dirty="0">
                <a:solidFill>
                  <a:srgbClr val="FF0000"/>
                </a:solidFill>
                <a:latin typeface="Calibri"/>
                <a:cs typeface="Calibri"/>
              </a:rPr>
              <a:t> </a:t>
            </a:r>
            <a:r>
              <a:rPr sz="1400" spc="-10" dirty="0">
                <a:solidFill>
                  <a:srgbClr val="FF0000"/>
                </a:solidFill>
                <a:latin typeface="Calibri"/>
                <a:cs typeface="Calibri"/>
              </a:rPr>
              <a:t>submitted.</a:t>
            </a:r>
            <a:r>
              <a:rPr sz="1400" spc="30" dirty="0">
                <a:solidFill>
                  <a:srgbClr val="FF0000"/>
                </a:solidFill>
                <a:latin typeface="Calibri"/>
                <a:cs typeface="Calibri"/>
              </a:rPr>
              <a:t> </a:t>
            </a:r>
            <a:r>
              <a:rPr sz="1400" spc="-5" dirty="0">
                <a:solidFill>
                  <a:srgbClr val="FF0000"/>
                </a:solidFill>
                <a:latin typeface="Calibri"/>
                <a:cs typeface="Calibri"/>
              </a:rPr>
              <a:t>This</a:t>
            </a:r>
            <a:r>
              <a:rPr sz="1400" spc="5" dirty="0">
                <a:solidFill>
                  <a:srgbClr val="FF0000"/>
                </a:solidFill>
                <a:latin typeface="Calibri"/>
                <a:cs typeface="Calibri"/>
              </a:rPr>
              <a:t> </a:t>
            </a:r>
            <a:r>
              <a:rPr sz="1400" spc="-10" dirty="0">
                <a:solidFill>
                  <a:srgbClr val="FF0000"/>
                </a:solidFill>
                <a:latin typeface="Calibri"/>
                <a:cs typeface="Calibri"/>
              </a:rPr>
              <a:t>project</a:t>
            </a:r>
            <a:r>
              <a:rPr sz="1400" spc="10" dirty="0">
                <a:solidFill>
                  <a:srgbClr val="FF0000"/>
                </a:solidFill>
                <a:latin typeface="Calibri"/>
                <a:cs typeface="Calibri"/>
              </a:rPr>
              <a:t> </a:t>
            </a:r>
            <a:r>
              <a:rPr sz="1400" dirty="0">
                <a:solidFill>
                  <a:srgbClr val="FF0000"/>
                </a:solidFill>
                <a:latin typeface="Calibri"/>
                <a:cs typeface="Calibri"/>
              </a:rPr>
              <a:t>will</a:t>
            </a:r>
            <a:r>
              <a:rPr sz="1400" spc="10" dirty="0">
                <a:solidFill>
                  <a:srgbClr val="FF0000"/>
                </a:solidFill>
                <a:latin typeface="Calibri"/>
                <a:cs typeface="Calibri"/>
              </a:rPr>
              <a:t> </a:t>
            </a:r>
            <a:r>
              <a:rPr sz="1400" spc="-5" dirty="0">
                <a:solidFill>
                  <a:srgbClr val="FF0000"/>
                </a:solidFill>
                <a:latin typeface="Calibri"/>
                <a:cs typeface="Calibri"/>
              </a:rPr>
              <a:t>be</a:t>
            </a:r>
            <a:r>
              <a:rPr sz="1400" spc="5" dirty="0">
                <a:solidFill>
                  <a:srgbClr val="FF0000"/>
                </a:solidFill>
                <a:latin typeface="Calibri"/>
                <a:cs typeface="Calibri"/>
              </a:rPr>
              <a:t> </a:t>
            </a:r>
            <a:r>
              <a:rPr sz="1400" spc="-10" dirty="0">
                <a:solidFill>
                  <a:srgbClr val="FF0000"/>
                </a:solidFill>
                <a:latin typeface="Calibri"/>
                <a:cs typeface="Calibri"/>
              </a:rPr>
              <a:t>evaluated</a:t>
            </a:r>
            <a:r>
              <a:rPr sz="1400" spc="30" dirty="0">
                <a:solidFill>
                  <a:srgbClr val="FF0000"/>
                </a:solidFill>
                <a:latin typeface="Calibri"/>
                <a:cs typeface="Calibri"/>
              </a:rPr>
              <a:t> </a:t>
            </a:r>
            <a:r>
              <a:rPr sz="1400" spc="-5" dirty="0">
                <a:solidFill>
                  <a:srgbClr val="FF0000"/>
                </a:solidFill>
                <a:latin typeface="Calibri"/>
                <a:cs typeface="Calibri"/>
              </a:rPr>
              <a:t>over</a:t>
            </a:r>
            <a:r>
              <a:rPr sz="1400" spc="-10" dirty="0">
                <a:solidFill>
                  <a:srgbClr val="FF0000"/>
                </a:solidFill>
                <a:latin typeface="Calibri"/>
                <a:cs typeface="Calibri"/>
              </a:rPr>
              <a:t> </a:t>
            </a:r>
            <a:r>
              <a:rPr sz="1400" spc="-5" dirty="0">
                <a:solidFill>
                  <a:srgbClr val="FF0000"/>
                </a:solidFill>
                <a:latin typeface="Calibri"/>
                <a:cs typeface="Calibri"/>
              </a:rPr>
              <a:t>the</a:t>
            </a:r>
            <a:r>
              <a:rPr sz="1400" spc="5" dirty="0">
                <a:solidFill>
                  <a:srgbClr val="FF0000"/>
                </a:solidFill>
                <a:latin typeface="Calibri"/>
                <a:cs typeface="Calibri"/>
              </a:rPr>
              <a:t> </a:t>
            </a:r>
            <a:r>
              <a:rPr sz="1400" spc="-10" dirty="0">
                <a:solidFill>
                  <a:srgbClr val="FF0000"/>
                </a:solidFill>
                <a:latin typeface="Calibri"/>
                <a:cs typeface="Calibri"/>
              </a:rPr>
              <a:t>next</a:t>
            </a:r>
            <a:r>
              <a:rPr sz="1400" spc="30" dirty="0">
                <a:solidFill>
                  <a:srgbClr val="FF0000"/>
                </a:solidFill>
                <a:latin typeface="Calibri"/>
                <a:cs typeface="Calibri"/>
              </a:rPr>
              <a:t> </a:t>
            </a:r>
            <a:r>
              <a:rPr sz="1400" spc="-5" dirty="0">
                <a:solidFill>
                  <a:srgbClr val="FF0000"/>
                </a:solidFill>
                <a:latin typeface="Calibri"/>
                <a:cs typeface="Calibri"/>
              </a:rPr>
              <a:t>months.</a:t>
            </a:r>
            <a:r>
              <a:rPr sz="1400" spc="25" dirty="0">
                <a:solidFill>
                  <a:srgbClr val="FF0000"/>
                </a:solidFill>
                <a:latin typeface="Calibri"/>
                <a:cs typeface="Calibri"/>
              </a:rPr>
              <a:t> </a:t>
            </a:r>
            <a:r>
              <a:rPr sz="1400" spc="-40" dirty="0">
                <a:solidFill>
                  <a:srgbClr val="FF0000"/>
                </a:solidFill>
                <a:latin typeface="Calibri"/>
                <a:cs typeface="Calibri"/>
              </a:rPr>
              <a:t>You</a:t>
            </a:r>
            <a:r>
              <a:rPr sz="1400" spc="15" dirty="0">
                <a:solidFill>
                  <a:srgbClr val="FF0000"/>
                </a:solidFill>
                <a:latin typeface="Calibri"/>
                <a:cs typeface="Calibri"/>
              </a:rPr>
              <a:t> </a:t>
            </a:r>
            <a:r>
              <a:rPr sz="1400" spc="-10" dirty="0">
                <a:solidFill>
                  <a:srgbClr val="FF0000"/>
                </a:solidFill>
                <a:latin typeface="Calibri"/>
                <a:cs typeface="Calibri"/>
              </a:rPr>
              <a:t>may </a:t>
            </a:r>
            <a:r>
              <a:rPr sz="1400" spc="-5" dirty="0">
                <a:solidFill>
                  <a:srgbClr val="FF0000"/>
                </a:solidFill>
                <a:latin typeface="Calibri"/>
                <a:cs typeface="Calibri"/>
              </a:rPr>
              <a:t>find</a:t>
            </a:r>
            <a:r>
              <a:rPr sz="1400" spc="10" dirty="0">
                <a:solidFill>
                  <a:srgbClr val="FF0000"/>
                </a:solidFill>
                <a:latin typeface="Calibri"/>
                <a:cs typeface="Calibri"/>
              </a:rPr>
              <a:t> </a:t>
            </a:r>
            <a:r>
              <a:rPr sz="1400" spc="-5" dirty="0">
                <a:solidFill>
                  <a:srgbClr val="FF0000"/>
                </a:solidFill>
                <a:latin typeface="Calibri"/>
                <a:cs typeface="Calibri"/>
              </a:rPr>
              <a:t>further</a:t>
            </a:r>
            <a:r>
              <a:rPr sz="1400" spc="5" dirty="0">
                <a:solidFill>
                  <a:srgbClr val="FF0000"/>
                </a:solidFill>
                <a:latin typeface="Calibri"/>
                <a:cs typeface="Calibri"/>
              </a:rPr>
              <a:t> </a:t>
            </a:r>
            <a:r>
              <a:rPr sz="1400" spc="-5" dirty="0">
                <a:solidFill>
                  <a:srgbClr val="FF0000"/>
                </a:solidFill>
                <a:latin typeface="Calibri"/>
                <a:cs typeface="Calibri"/>
              </a:rPr>
              <a:t>details</a:t>
            </a:r>
            <a:r>
              <a:rPr sz="1400" spc="25" dirty="0">
                <a:solidFill>
                  <a:srgbClr val="FF0000"/>
                </a:solidFill>
                <a:latin typeface="Calibri"/>
                <a:cs typeface="Calibri"/>
              </a:rPr>
              <a:t> </a:t>
            </a:r>
            <a:r>
              <a:rPr sz="1400" spc="-15" dirty="0">
                <a:solidFill>
                  <a:srgbClr val="FF0000"/>
                </a:solidFill>
                <a:latin typeface="Calibri"/>
                <a:cs typeface="Calibri"/>
              </a:rPr>
              <a:t>below. </a:t>
            </a:r>
            <a:r>
              <a:rPr sz="1400" spc="-10" dirty="0">
                <a:solidFill>
                  <a:srgbClr val="FF0000"/>
                </a:solidFill>
                <a:latin typeface="Calibri"/>
                <a:cs typeface="Calibri"/>
              </a:rPr>
              <a:t> </a:t>
            </a:r>
            <a:r>
              <a:rPr sz="1400" spc="-40" dirty="0">
                <a:solidFill>
                  <a:srgbClr val="FF0000"/>
                </a:solidFill>
                <a:latin typeface="Calibri"/>
                <a:cs typeface="Calibri"/>
              </a:rPr>
              <a:t>You</a:t>
            </a:r>
            <a:r>
              <a:rPr sz="1400" dirty="0">
                <a:solidFill>
                  <a:srgbClr val="FF0000"/>
                </a:solidFill>
                <a:latin typeface="Calibri"/>
                <a:cs typeface="Calibri"/>
              </a:rPr>
              <a:t> </a:t>
            </a:r>
            <a:r>
              <a:rPr sz="1400" spc="-10" dirty="0">
                <a:solidFill>
                  <a:srgbClr val="FF0000"/>
                </a:solidFill>
                <a:latin typeface="Calibri"/>
                <a:cs typeface="Calibri"/>
              </a:rPr>
              <a:t>are</a:t>
            </a:r>
            <a:r>
              <a:rPr sz="1400" spc="-5" dirty="0">
                <a:solidFill>
                  <a:srgbClr val="FF0000"/>
                </a:solidFill>
                <a:latin typeface="Calibri"/>
                <a:cs typeface="Calibri"/>
              </a:rPr>
              <a:t> receiving</a:t>
            </a:r>
            <a:r>
              <a:rPr sz="1400" spc="15" dirty="0">
                <a:solidFill>
                  <a:srgbClr val="FF0000"/>
                </a:solidFill>
                <a:latin typeface="Calibri"/>
                <a:cs typeface="Calibri"/>
              </a:rPr>
              <a:t> </a:t>
            </a:r>
            <a:r>
              <a:rPr sz="1400" spc="-5" dirty="0">
                <a:solidFill>
                  <a:srgbClr val="FF0000"/>
                </a:solidFill>
                <a:latin typeface="Calibri"/>
                <a:cs typeface="Calibri"/>
              </a:rPr>
              <a:t>this</a:t>
            </a:r>
            <a:r>
              <a:rPr sz="1400" spc="15" dirty="0">
                <a:solidFill>
                  <a:srgbClr val="FF0000"/>
                </a:solidFill>
                <a:latin typeface="Calibri"/>
                <a:cs typeface="Calibri"/>
              </a:rPr>
              <a:t> </a:t>
            </a:r>
            <a:r>
              <a:rPr sz="1400" spc="-5" dirty="0">
                <a:solidFill>
                  <a:srgbClr val="FF0000"/>
                </a:solidFill>
                <a:latin typeface="Calibri"/>
                <a:cs typeface="Calibri"/>
              </a:rPr>
              <a:t>notification</a:t>
            </a:r>
            <a:r>
              <a:rPr sz="1400" spc="5" dirty="0">
                <a:solidFill>
                  <a:srgbClr val="FF0000"/>
                </a:solidFill>
                <a:latin typeface="Calibri"/>
                <a:cs typeface="Calibri"/>
              </a:rPr>
              <a:t> </a:t>
            </a:r>
            <a:r>
              <a:rPr sz="1400" spc="-10" dirty="0">
                <a:solidFill>
                  <a:srgbClr val="FF0000"/>
                </a:solidFill>
                <a:latin typeface="Calibri"/>
                <a:cs typeface="Calibri"/>
              </a:rPr>
              <a:t>because</a:t>
            </a:r>
            <a:r>
              <a:rPr sz="1400" spc="15" dirty="0">
                <a:solidFill>
                  <a:srgbClr val="FF0000"/>
                </a:solidFill>
                <a:latin typeface="Calibri"/>
                <a:cs typeface="Calibri"/>
              </a:rPr>
              <a:t> </a:t>
            </a:r>
            <a:r>
              <a:rPr sz="1400" spc="-5" dirty="0">
                <a:solidFill>
                  <a:srgbClr val="FF0000"/>
                </a:solidFill>
                <a:latin typeface="Calibri"/>
                <a:cs typeface="Calibri"/>
              </a:rPr>
              <a:t>you</a:t>
            </a:r>
            <a:r>
              <a:rPr sz="1400" spc="-15" dirty="0">
                <a:solidFill>
                  <a:srgbClr val="FF0000"/>
                </a:solidFill>
                <a:latin typeface="Calibri"/>
                <a:cs typeface="Calibri"/>
              </a:rPr>
              <a:t> have</a:t>
            </a:r>
            <a:r>
              <a:rPr sz="1400" spc="5" dirty="0">
                <a:solidFill>
                  <a:srgbClr val="FF0000"/>
                </a:solidFill>
                <a:latin typeface="Calibri"/>
                <a:cs typeface="Calibri"/>
              </a:rPr>
              <a:t> </a:t>
            </a:r>
            <a:r>
              <a:rPr sz="1400" spc="-5" dirty="0">
                <a:solidFill>
                  <a:srgbClr val="FF0000"/>
                </a:solidFill>
                <a:latin typeface="Calibri"/>
                <a:cs typeface="Calibri"/>
              </a:rPr>
              <a:t>been</a:t>
            </a:r>
            <a:r>
              <a:rPr sz="1400" spc="5" dirty="0">
                <a:solidFill>
                  <a:srgbClr val="FF0000"/>
                </a:solidFill>
                <a:latin typeface="Calibri"/>
                <a:cs typeface="Calibri"/>
              </a:rPr>
              <a:t> </a:t>
            </a:r>
            <a:r>
              <a:rPr sz="1400" spc="-5" dirty="0">
                <a:solidFill>
                  <a:srgbClr val="FF0000"/>
                </a:solidFill>
                <a:latin typeface="Calibri"/>
                <a:cs typeface="Calibri"/>
              </a:rPr>
              <a:t>identified</a:t>
            </a:r>
            <a:r>
              <a:rPr sz="1400" spc="15" dirty="0">
                <a:solidFill>
                  <a:srgbClr val="FF0000"/>
                </a:solidFill>
                <a:latin typeface="Calibri"/>
                <a:cs typeface="Calibri"/>
              </a:rPr>
              <a:t> </a:t>
            </a:r>
            <a:r>
              <a:rPr sz="1400" dirty="0">
                <a:solidFill>
                  <a:srgbClr val="FF0000"/>
                </a:solidFill>
                <a:latin typeface="Calibri"/>
                <a:cs typeface="Calibri"/>
              </a:rPr>
              <a:t>as</a:t>
            </a:r>
            <a:r>
              <a:rPr sz="1400" spc="5" dirty="0">
                <a:solidFill>
                  <a:srgbClr val="FF0000"/>
                </a:solidFill>
                <a:latin typeface="Calibri"/>
                <a:cs typeface="Calibri"/>
              </a:rPr>
              <a:t> </a:t>
            </a:r>
            <a:r>
              <a:rPr sz="1400" spc="-5" dirty="0">
                <a:solidFill>
                  <a:srgbClr val="FF0000"/>
                </a:solidFill>
                <a:latin typeface="Calibri"/>
                <a:cs typeface="Calibri"/>
              </a:rPr>
              <a:t>the</a:t>
            </a:r>
            <a:r>
              <a:rPr sz="1400" spc="15" dirty="0">
                <a:solidFill>
                  <a:srgbClr val="FF0000"/>
                </a:solidFill>
                <a:latin typeface="Calibri"/>
                <a:cs typeface="Calibri"/>
              </a:rPr>
              <a:t> </a:t>
            </a:r>
            <a:r>
              <a:rPr sz="1400" spc="-5" dirty="0">
                <a:solidFill>
                  <a:srgbClr val="FF0000"/>
                </a:solidFill>
                <a:latin typeface="Calibri"/>
                <a:cs typeface="Calibri"/>
              </a:rPr>
              <a:t>legal</a:t>
            </a:r>
            <a:r>
              <a:rPr sz="1400" spc="10" dirty="0">
                <a:solidFill>
                  <a:srgbClr val="FF0000"/>
                </a:solidFill>
                <a:latin typeface="Calibri"/>
                <a:cs typeface="Calibri"/>
              </a:rPr>
              <a:t> </a:t>
            </a:r>
            <a:r>
              <a:rPr sz="1400" spc="-10" dirty="0">
                <a:solidFill>
                  <a:srgbClr val="FF0000"/>
                </a:solidFill>
                <a:latin typeface="Calibri"/>
                <a:cs typeface="Calibri"/>
              </a:rPr>
              <a:t>representative</a:t>
            </a:r>
            <a:r>
              <a:rPr sz="1400" spc="30" dirty="0">
                <a:solidFill>
                  <a:srgbClr val="FF0000"/>
                </a:solidFill>
                <a:latin typeface="Calibri"/>
                <a:cs typeface="Calibri"/>
              </a:rPr>
              <a:t> </a:t>
            </a:r>
            <a:r>
              <a:rPr sz="1400" spc="-5" dirty="0">
                <a:solidFill>
                  <a:srgbClr val="FF0000"/>
                </a:solidFill>
                <a:latin typeface="Calibri"/>
                <a:cs typeface="Calibri"/>
              </a:rPr>
              <a:t>or</a:t>
            </a:r>
            <a:r>
              <a:rPr sz="1400" spc="-15" dirty="0">
                <a:solidFill>
                  <a:srgbClr val="FF0000"/>
                </a:solidFill>
                <a:latin typeface="Calibri"/>
                <a:cs typeface="Calibri"/>
              </a:rPr>
              <a:t> </a:t>
            </a:r>
            <a:r>
              <a:rPr sz="1400" spc="-10" dirty="0">
                <a:solidFill>
                  <a:srgbClr val="FF0000"/>
                </a:solidFill>
                <a:latin typeface="Calibri"/>
                <a:cs typeface="Calibri"/>
              </a:rPr>
              <a:t>contact</a:t>
            </a:r>
            <a:r>
              <a:rPr sz="1400" spc="5" dirty="0">
                <a:solidFill>
                  <a:srgbClr val="FF0000"/>
                </a:solidFill>
                <a:latin typeface="Calibri"/>
                <a:cs typeface="Calibri"/>
              </a:rPr>
              <a:t> </a:t>
            </a:r>
            <a:r>
              <a:rPr sz="1400" spc="-5" dirty="0">
                <a:solidFill>
                  <a:srgbClr val="FF0000"/>
                </a:solidFill>
                <a:latin typeface="Calibri"/>
                <a:cs typeface="Calibri"/>
              </a:rPr>
              <a:t>person</a:t>
            </a:r>
            <a:r>
              <a:rPr sz="1400" spc="-10" dirty="0">
                <a:solidFill>
                  <a:srgbClr val="FF0000"/>
                </a:solidFill>
                <a:latin typeface="Calibri"/>
                <a:cs typeface="Calibri"/>
              </a:rPr>
              <a:t> for</a:t>
            </a:r>
            <a:r>
              <a:rPr sz="1400" spc="-25" dirty="0">
                <a:solidFill>
                  <a:srgbClr val="FF0000"/>
                </a:solidFill>
                <a:latin typeface="Calibri"/>
                <a:cs typeface="Calibri"/>
              </a:rPr>
              <a:t> </a:t>
            </a:r>
            <a:r>
              <a:rPr sz="1400" spc="-5" dirty="0">
                <a:solidFill>
                  <a:srgbClr val="FF0000"/>
                </a:solidFill>
                <a:latin typeface="Calibri"/>
                <a:cs typeface="Calibri"/>
              </a:rPr>
              <a:t>your</a:t>
            </a:r>
            <a:r>
              <a:rPr sz="1400" spc="-15" dirty="0">
                <a:solidFill>
                  <a:srgbClr val="FF0000"/>
                </a:solidFill>
                <a:latin typeface="Calibri"/>
                <a:cs typeface="Calibri"/>
              </a:rPr>
              <a:t> </a:t>
            </a:r>
            <a:r>
              <a:rPr sz="1400" spc="-5" dirty="0" err="1">
                <a:solidFill>
                  <a:srgbClr val="FF0000"/>
                </a:solidFill>
                <a:latin typeface="Calibri"/>
                <a:cs typeface="Calibri"/>
              </a:rPr>
              <a:t>organisation</a:t>
            </a:r>
            <a:r>
              <a:rPr sz="1400" spc="-5" dirty="0">
                <a:solidFill>
                  <a:srgbClr val="FF0000"/>
                </a:solidFill>
                <a:latin typeface="Calibri"/>
                <a:cs typeface="Calibri"/>
              </a:rPr>
              <a:t>.</a:t>
            </a:r>
            <a:r>
              <a:rPr lang="el-GR" sz="1400" dirty="0">
                <a:latin typeface="Calibri"/>
                <a:cs typeface="Calibri"/>
              </a:rPr>
              <a:t> </a:t>
            </a:r>
            <a:r>
              <a:rPr sz="1400" spc="-5" dirty="0">
                <a:solidFill>
                  <a:srgbClr val="FF0000"/>
                </a:solidFill>
                <a:latin typeface="Calibri"/>
                <a:cs typeface="Calibri"/>
              </a:rPr>
              <a:t>If</a:t>
            </a:r>
            <a:r>
              <a:rPr sz="1400" spc="10" dirty="0">
                <a:solidFill>
                  <a:srgbClr val="FF0000"/>
                </a:solidFill>
                <a:latin typeface="Calibri"/>
                <a:cs typeface="Calibri"/>
              </a:rPr>
              <a:t> </a:t>
            </a:r>
            <a:r>
              <a:rPr sz="1400" spc="-5" dirty="0">
                <a:solidFill>
                  <a:srgbClr val="FF0000"/>
                </a:solidFill>
                <a:latin typeface="Calibri"/>
                <a:cs typeface="Calibri"/>
              </a:rPr>
              <a:t>your</a:t>
            </a:r>
            <a:r>
              <a:rPr sz="1400" spc="-10" dirty="0">
                <a:solidFill>
                  <a:srgbClr val="FF0000"/>
                </a:solidFill>
                <a:latin typeface="Calibri"/>
                <a:cs typeface="Calibri"/>
              </a:rPr>
              <a:t> </a:t>
            </a:r>
            <a:r>
              <a:rPr sz="1400" spc="-5" dirty="0">
                <a:solidFill>
                  <a:srgbClr val="FF0000"/>
                </a:solidFill>
                <a:latin typeface="Calibri"/>
                <a:cs typeface="Calibri"/>
              </a:rPr>
              <a:t>organisation</a:t>
            </a:r>
            <a:r>
              <a:rPr sz="1400" spc="10" dirty="0">
                <a:solidFill>
                  <a:srgbClr val="FF0000"/>
                </a:solidFill>
                <a:latin typeface="Calibri"/>
                <a:cs typeface="Calibri"/>
              </a:rPr>
              <a:t> </a:t>
            </a:r>
            <a:r>
              <a:rPr sz="1400" dirty="0">
                <a:solidFill>
                  <a:srgbClr val="FF0000"/>
                </a:solidFill>
                <a:latin typeface="Calibri"/>
                <a:cs typeface="Calibri"/>
              </a:rPr>
              <a:t>is</a:t>
            </a:r>
            <a:r>
              <a:rPr sz="1400" spc="10" dirty="0">
                <a:solidFill>
                  <a:srgbClr val="FF0000"/>
                </a:solidFill>
                <a:latin typeface="Calibri"/>
                <a:cs typeface="Calibri"/>
              </a:rPr>
              <a:t> </a:t>
            </a:r>
            <a:r>
              <a:rPr sz="1400" spc="-5" dirty="0">
                <a:solidFill>
                  <a:srgbClr val="FF0000"/>
                </a:solidFill>
                <a:latin typeface="Calibri"/>
                <a:cs typeface="Calibri"/>
              </a:rPr>
              <a:t>not</a:t>
            </a:r>
            <a:r>
              <a:rPr sz="1400" dirty="0">
                <a:solidFill>
                  <a:srgbClr val="FF0000"/>
                </a:solidFill>
                <a:latin typeface="Calibri"/>
                <a:cs typeface="Calibri"/>
              </a:rPr>
              <a:t> </a:t>
            </a:r>
            <a:r>
              <a:rPr sz="1400" spc="-5" dirty="0">
                <a:solidFill>
                  <a:srgbClr val="FF0000"/>
                </a:solidFill>
                <a:latin typeface="Calibri"/>
                <a:cs typeface="Calibri"/>
              </a:rPr>
              <a:t>participating</a:t>
            </a:r>
            <a:r>
              <a:rPr sz="1400" spc="35" dirty="0">
                <a:solidFill>
                  <a:srgbClr val="FF0000"/>
                </a:solidFill>
                <a:latin typeface="Calibri"/>
                <a:cs typeface="Calibri"/>
              </a:rPr>
              <a:t> </a:t>
            </a:r>
            <a:r>
              <a:rPr sz="1400" dirty="0">
                <a:solidFill>
                  <a:srgbClr val="FF0000"/>
                </a:solidFill>
                <a:latin typeface="Calibri"/>
                <a:cs typeface="Calibri"/>
              </a:rPr>
              <a:t>in</a:t>
            </a:r>
            <a:r>
              <a:rPr sz="1400" spc="10" dirty="0">
                <a:solidFill>
                  <a:srgbClr val="FF0000"/>
                </a:solidFill>
                <a:latin typeface="Calibri"/>
                <a:cs typeface="Calibri"/>
              </a:rPr>
              <a:t> </a:t>
            </a:r>
            <a:r>
              <a:rPr sz="1400" spc="-5" dirty="0">
                <a:solidFill>
                  <a:srgbClr val="FF0000"/>
                </a:solidFill>
                <a:latin typeface="Calibri"/>
                <a:cs typeface="Calibri"/>
              </a:rPr>
              <a:t>this</a:t>
            </a:r>
            <a:r>
              <a:rPr sz="1400" spc="15" dirty="0">
                <a:solidFill>
                  <a:srgbClr val="FF0000"/>
                </a:solidFill>
                <a:latin typeface="Calibri"/>
                <a:cs typeface="Calibri"/>
              </a:rPr>
              <a:t> </a:t>
            </a:r>
            <a:r>
              <a:rPr sz="1400" spc="-5" dirty="0">
                <a:solidFill>
                  <a:srgbClr val="FF0000"/>
                </a:solidFill>
                <a:latin typeface="Calibri"/>
                <a:cs typeface="Calibri"/>
              </a:rPr>
              <a:t>application</a:t>
            </a:r>
            <a:r>
              <a:rPr sz="1400" spc="20" dirty="0">
                <a:solidFill>
                  <a:srgbClr val="FF0000"/>
                </a:solidFill>
                <a:latin typeface="Calibri"/>
                <a:cs typeface="Calibri"/>
              </a:rPr>
              <a:t> </a:t>
            </a:r>
            <a:r>
              <a:rPr sz="1400" dirty="0">
                <a:solidFill>
                  <a:srgbClr val="FF0000"/>
                </a:solidFill>
                <a:latin typeface="Calibri"/>
                <a:cs typeface="Calibri"/>
              </a:rPr>
              <a:t>or</a:t>
            </a:r>
            <a:r>
              <a:rPr sz="1400" spc="-5" dirty="0">
                <a:solidFill>
                  <a:srgbClr val="FF0000"/>
                </a:solidFill>
                <a:latin typeface="Calibri"/>
                <a:cs typeface="Calibri"/>
              </a:rPr>
              <a:t> you</a:t>
            </a:r>
            <a:r>
              <a:rPr sz="1400" dirty="0">
                <a:solidFill>
                  <a:srgbClr val="FF0000"/>
                </a:solidFill>
                <a:latin typeface="Calibri"/>
                <a:cs typeface="Calibri"/>
              </a:rPr>
              <a:t> </a:t>
            </a:r>
            <a:r>
              <a:rPr sz="1400" spc="-5" dirty="0">
                <a:solidFill>
                  <a:srgbClr val="FF0000"/>
                </a:solidFill>
                <a:latin typeface="Calibri"/>
                <a:cs typeface="Calibri"/>
              </a:rPr>
              <a:t>believe</a:t>
            </a:r>
            <a:r>
              <a:rPr sz="1400" spc="20" dirty="0">
                <a:solidFill>
                  <a:srgbClr val="FF0000"/>
                </a:solidFill>
                <a:latin typeface="Calibri"/>
                <a:cs typeface="Calibri"/>
              </a:rPr>
              <a:t> </a:t>
            </a:r>
            <a:r>
              <a:rPr sz="1400" spc="-5" dirty="0">
                <a:solidFill>
                  <a:srgbClr val="FF0000"/>
                </a:solidFill>
                <a:latin typeface="Calibri"/>
                <a:cs typeface="Calibri"/>
              </a:rPr>
              <a:t>you</a:t>
            </a:r>
            <a:r>
              <a:rPr sz="1400" dirty="0">
                <a:solidFill>
                  <a:srgbClr val="FF0000"/>
                </a:solidFill>
                <a:latin typeface="Calibri"/>
                <a:cs typeface="Calibri"/>
              </a:rPr>
              <a:t> </a:t>
            </a:r>
            <a:r>
              <a:rPr sz="1400" spc="-15" dirty="0">
                <a:solidFill>
                  <a:srgbClr val="FF0000"/>
                </a:solidFill>
                <a:latin typeface="Calibri"/>
                <a:cs typeface="Calibri"/>
              </a:rPr>
              <a:t>have</a:t>
            </a:r>
            <a:r>
              <a:rPr sz="1400" spc="10" dirty="0">
                <a:solidFill>
                  <a:srgbClr val="FF0000"/>
                </a:solidFill>
                <a:latin typeface="Calibri"/>
                <a:cs typeface="Calibri"/>
              </a:rPr>
              <a:t> </a:t>
            </a:r>
            <a:r>
              <a:rPr sz="1400" spc="-10" dirty="0">
                <a:solidFill>
                  <a:srgbClr val="FF0000"/>
                </a:solidFill>
                <a:latin typeface="Calibri"/>
                <a:cs typeface="Calibri"/>
              </a:rPr>
              <a:t>received</a:t>
            </a:r>
            <a:r>
              <a:rPr sz="1400" spc="20" dirty="0">
                <a:solidFill>
                  <a:srgbClr val="FF0000"/>
                </a:solidFill>
                <a:latin typeface="Calibri"/>
                <a:cs typeface="Calibri"/>
              </a:rPr>
              <a:t> </a:t>
            </a:r>
            <a:r>
              <a:rPr sz="1400" spc="-5" dirty="0">
                <a:solidFill>
                  <a:srgbClr val="FF0000"/>
                </a:solidFill>
                <a:latin typeface="Calibri"/>
                <a:cs typeface="Calibri"/>
              </a:rPr>
              <a:t>this</a:t>
            </a:r>
            <a:r>
              <a:rPr sz="1400" spc="20" dirty="0">
                <a:solidFill>
                  <a:srgbClr val="FF0000"/>
                </a:solidFill>
                <a:latin typeface="Calibri"/>
                <a:cs typeface="Calibri"/>
              </a:rPr>
              <a:t> </a:t>
            </a:r>
            <a:r>
              <a:rPr sz="1400" spc="-5" dirty="0">
                <a:solidFill>
                  <a:srgbClr val="FF0000"/>
                </a:solidFill>
                <a:latin typeface="Calibri"/>
                <a:cs typeface="Calibri"/>
              </a:rPr>
              <a:t>message</a:t>
            </a:r>
            <a:r>
              <a:rPr sz="1400" dirty="0">
                <a:solidFill>
                  <a:srgbClr val="FF0000"/>
                </a:solidFill>
                <a:latin typeface="Calibri"/>
                <a:cs typeface="Calibri"/>
              </a:rPr>
              <a:t> in</a:t>
            </a:r>
            <a:r>
              <a:rPr sz="1400" spc="10" dirty="0">
                <a:solidFill>
                  <a:srgbClr val="FF0000"/>
                </a:solidFill>
                <a:latin typeface="Calibri"/>
                <a:cs typeface="Calibri"/>
              </a:rPr>
              <a:t> </a:t>
            </a:r>
            <a:r>
              <a:rPr sz="1400" spc="-25" dirty="0">
                <a:solidFill>
                  <a:srgbClr val="FF0000"/>
                </a:solidFill>
                <a:latin typeface="Calibri"/>
                <a:cs typeface="Calibri"/>
              </a:rPr>
              <a:t>error,</a:t>
            </a:r>
            <a:r>
              <a:rPr sz="1400" spc="-10" dirty="0">
                <a:solidFill>
                  <a:srgbClr val="FF0000"/>
                </a:solidFill>
                <a:latin typeface="Calibri"/>
                <a:cs typeface="Calibri"/>
              </a:rPr>
              <a:t> </a:t>
            </a:r>
            <a:r>
              <a:rPr sz="1400" spc="-5" dirty="0">
                <a:solidFill>
                  <a:srgbClr val="FF0000"/>
                </a:solidFill>
                <a:latin typeface="Calibri"/>
                <a:cs typeface="Calibri"/>
              </a:rPr>
              <a:t>please</a:t>
            </a:r>
            <a:r>
              <a:rPr sz="1400" spc="30" dirty="0">
                <a:solidFill>
                  <a:srgbClr val="FF0000"/>
                </a:solidFill>
                <a:latin typeface="Calibri"/>
                <a:cs typeface="Calibri"/>
              </a:rPr>
              <a:t> </a:t>
            </a:r>
            <a:r>
              <a:rPr sz="1400" spc="-10" dirty="0">
                <a:solidFill>
                  <a:srgbClr val="FF0000"/>
                </a:solidFill>
                <a:latin typeface="Calibri"/>
                <a:cs typeface="Calibri"/>
              </a:rPr>
              <a:t>contact</a:t>
            </a:r>
            <a:r>
              <a:rPr sz="1400" spc="10" dirty="0">
                <a:solidFill>
                  <a:srgbClr val="FF0000"/>
                </a:solidFill>
                <a:latin typeface="Calibri"/>
                <a:cs typeface="Calibri"/>
              </a:rPr>
              <a:t> </a:t>
            </a:r>
            <a:r>
              <a:rPr sz="1400" spc="-5" dirty="0">
                <a:solidFill>
                  <a:srgbClr val="FF0000"/>
                </a:solidFill>
                <a:latin typeface="Calibri"/>
                <a:cs typeface="Calibri"/>
              </a:rPr>
              <a:t>the</a:t>
            </a:r>
            <a:r>
              <a:rPr sz="1400" spc="10" dirty="0">
                <a:solidFill>
                  <a:srgbClr val="FF0000"/>
                </a:solidFill>
                <a:latin typeface="Calibri"/>
                <a:cs typeface="Calibri"/>
              </a:rPr>
              <a:t> </a:t>
            </a:r>
            <a:r>
              <a:rPr sz="1400" dirty="0">
                <a:solidFill>
                  <a:srgbClr val="FF0000"/>
                </a:solidFill>
                <a:latin typeface="Calibri"/>
                <a:cs typeface="Calibri"/>
              </a:rPr>
              <a:t>National </a:t>
            </a:r>
            <a:r>
              <a:rPr sz="1400" spc="-5" dirty="0">
                <a:solidFill>
                  <a:srgbClr val="FF0000"/>
                </a:solidFill>
                <a:latin typeface="Calibri"/>
                <a:cs typeface="Calibri"/>
              </a:rPr>
              <a:t>Agency</a:t>
            </a:r>
            <a:r>
              <a:rPr sz="1400" spc="15" dirty="0">
                <a:solidFill>
                  <a:srgbClr val="FF0000"/>
                </a:solidFill>
                <a:latin typeface="Calibri"/>
                <a:cs typeface="Calibri"/>
              </a:rPr>
              <a:t> </a:t>
            </a:r>
            <a:r>
              <a:rPr sz="1400" spc="-5" dirty="0">
                <a:solidFill>
                  <a:srgbClr val="FF0000"/>
                </a:solidFill>
                <a:latin typeface="Calibri"/>
                <a:cs typeface="Calibri"/>
              </a:rPr>
              <a:t>identified</a:t>
            </a:r>
            <a:r>
              <a:rPr lang="el-GR" sz="1400" dirty="0">
                <a:latin typeface="Calibri"/>
                <a:cs typeface="Calibri"/>
              </a:rPr>
              <a:t> </a:t>
            </a:r>
            <a:r>
              <a:rPr sz="1400" spc="-5" dirty="0">
                <a:solidFill>
                  <a:srgbClr val="FF0000"/>
                </a:solidFill>
                <a:latin typeface="Calibri"/>
                <a:cs typeface="Calibri"/>
              </a:rPr>
              <a:t>further</a:t>
            </a:r>
            <a:r>
              <a:rPr sz="1400" spc="35" dirty="0">
                <a:solidFill>
                  <a:srgbClr val="FF0000"/>
                </a:solidFill>
                <a:latin typeface="Calibri"/>
                <a:cs typeface="Calibri"/>
              </a:rPr>
              <a:t> </a:t>
            </a:r>
            <a:r>
              <a:rPr sz="1400" spc="-15" dirty="0">
                <a:solidFill>
                  <a:srgbClr val="FF0000"/>
                </a:solidFill>
                <a:latin typeface="Calibri"/>
                <a:cs typeface="Calibri"/>
              </a:rPr>
              <a:t>below.</a:t>
            </a:r>
            <a:r>
              <a:rPr sz="1400" spc="-10" dirty="0">
                <a:solidFill>
                  <a:srgbClr val="FF0000"/>
                </a:solidFill>
                <a:latin typeface="Calibri"/>
                <a:cs typeface="Calibri"/>
              </a:rPr>
              <a:t> Contact</a:t>
            </a:r>
            <a:r>
              <a:rPr sz="1400" spc="50" dirty="0">
                <a:solidFill>
                  <a:srgbClr val="FF0000"/>
                </a:solidFill>
                <a:latin typeface="Calibri"/>
                <a:cs typeface="Calibri"/>
              </a:rPr>
              <a:t> </a:t>
            </a:r>
            <a:r>
              <a:rPr sz="1400" spc="-5" dirty="0">
                <a:solidFill>
                  <a:srgbClr val="FF0000"/>
                </a:solidFill>
                <a:latin typeface="Calibri"/>
                <a:cs typeface="Calibri"/>
              </a:rPr>
              <a:t>details</a:t>
            </a:r>
            <a:r>
              <a:rPr sz="1400" spc="40" dirty="0">
                <a:solidFill>
                  <a:srgbClr val="FF0000"/>
                </a:solidFill>
                <a:latin typeface="Calibri"/>
                <a:cs typeface="Calibri"/>
              </a:rPr>
              <a:t> </a:t>
            </a:r>
            <a:r>
              <a:rPr sz="1400" spc="-5" dirty="0">
                <a:solidFill>
                  <a:srgbClr val="FF0000"/>
                </a:solidFill>
                <a:latin typeface="Calibri"/>
                <a:cs typeface="Calibri"/>
              </a:rPr>
              <a:t>of</a:t>
            </a:r>
            <a:r>
              <a:rPr sz="1400" spc="25" dirty="0">
                <a:solidFill>
                  <a:srgbClr val="FF0000"/>
                </a:solidFill>
                <a:latin typeface="Calibri"/>
                <a:cs typeface="Calibri"/>
              </a:rPr>
              <a:t> </a:t>
            </a:r>
            <a:r>
              <a:rPr sz="1400" dirty="0">
                <a:solidFill>
                  <a:srgbClr val="FF0000"/>
                </a:solidFill>
                <a:latin typeface="Calibri"/>
                <a:cs typeface="Calibri"/>
              </a:rPr>
              <a:t>all</a:t>
            </a:r>
            <a:r>
              <a:rPr sz="1400" spc="40" dirty="0">
                <a:solidFill>
                  <a:srgbClr val="FF0000"/>
                </a:solidFill>
                <a:latin typeface="Calibri"/>
                <a:cs typeface="Calibri"/>
              </a:rPr>
              <a:t> </a:t>
            </a:r>
            <a:r>
              <a:rPr sz="1400" spc="-5" dirty="0">
                <a:solidFill>
                  <a:srgbClr val="FF0000"/>
                </a:solidFill>
                <a:latin typeface="Calibri"/>
                <a:cs typeface="Calibri"/>
              </a:rPr>
              <a:t>National</a:t>
            </a:r>
            <a:r>
              <a:rPr sz="1400" spc="20" dirty="0">
                <a:solidFill>
                  <a:srgbClr val="FF0000"/>
                </a:solidFill>
                <a:latin typeface="Calibri"/>
                <a:cs typeface="Calibri"/>
              </a:rPr>
              <a:t> </a:t>
            </a:r>
            <a:r>
              <a:rPr sz="1400" spc="-5" dirty="0">
                <a:solidFill>
                  <a:srgbClr val="FF0000"/>
                </a:solidFill>
                <a:latin typeface="Calibri"/>
                <a:cs typeface="Calibri"/>
              </a:rPr>
              <a:t>Agencies</a:t>
            </a:r>
            <a:r>
              <a:rPr sz="1400" spc="40" dirty="0">
                <a:solidFill>
                  <a:srgbClr val="FF0000"/>
                </a:solidFill>
                <a:latin typeface="Calibri"/>
                <a:cs typeface="Calibri"/>
              </a:rPr>
              <a:t> </a:t>
            </a:r>
            <a:r>
              <a:rPr sz="1400" spc="-10" dirty="0">
                <a:solidFill>
                  <a:srgbClr val="FF0000"/>
                </a:solidFill>
                <a:latin typeface="Calibri"/>
                <a:cs typeface="Calibri"/>
              </a:rPr>
              <a:t>are</a:t>
            </a:r>
            <a:r>
              <a:rPr sz="1400" spc="35" dirty="0">
                <a:solidFill>
                  <a:srgbClr val="FF0000"/>
                </a:solidFill>
                <a:latin typeface="Calibri"/>
                <a:cs typeface="Calibri"/>
              </a:rPr>
              <a:t> </a:t>
            </a:r>
            <a:r>
              <a:rPr sz="1400" spc="-5" dirty="0">
                <a:solidFill>
                  <a:srgbClr val="FF0000"/>
                </a:solidFill>
                <a:latin typeface="Calibri"/>
                <a:cs typeface="Calibri"/>
              </a:rPr>
              <a:t>available</a:t>
            </a:r>
            <a:r>
              <a:rPr sz="1400" spc="45" dirty="0">
                <a:solidFill>
                  <a:srgbClr val="FF0000"/>
                </a:solidFill>
                <a:latin typeface="Calibri"/>
                <a:cs typeface="Calibri"/>
              </a:rPr>
              <a:t> </a:t>
            </a:r>
            <a:r>
              <a:rPr sz="1400" spc="-10" dirty="0">
                <a:solidFill>
                  <a:srgbClr val="FF0000"/>
                </a:solidFill>
                <a:latin typeface="Calibri"/>
                <a:cs typeface="Calibri"/>
              </a:rPr>
              <a:t>here:</a:t>
            </a:r>
            <a:r>
              <a:rPr sz="1400" spc="60" dirty="0">
                <a:solidFill>
                  <a:srgbClr val="FF0000"/>
                </a:solidFill>
                <a:latin typeface="Calibri"/>
                <a:cs typeface="Calibri"/>
              </a:rPr>
              <a:t> </a:t>
            </a:r>
            <a:r>
              <a:rPr sz="1400" u="sng" spc="-10" dirty="0">
                <a:solidFill>
                  <a:srgbClr val="0462C1"/>
                </a:solidFill>
                <a:uFill>
                  <a:solidFill>
                    <a:srgbClr val="0462C1"/>
                  </a:solidFill>
                </a:uFill>
                <a:latin typeface="Calibri"/>
                <a:cs typeface="Calibri"/>
                <a:hlinkClick r:id="rId2"/>
              </a:rPr>
              <a:t>https://ec.europa.eu/programmes/erasmus-plus/contact/national-agencies_en</a:t>
            </a:r>
            <a:endParaRPr sz="1400" dirty="0">
              <a:latin typeface="Calibri"/>
              <a:cs typeface="Calibri"/>
            </a:endParaRPr>
          </a:p>
          <a:p>
            <a:pPr>
              <a:lnSpc>
                <a:spcPct val="100000"/>
              </a:lnSpc>
              <a:spcBef>
                <a:spcPts val="35"/>
              </a:spcBef>
            </a:pPr>
            <a:endParaRPr sz="1150" dirty="0">
              <a:latin typeface="Calibri"/>
              <a:cs typeface="Calibri"/>
            </a:endParaRPr>
          </a:p>
          <a:p>
            <a:pPr marL="12700" marR="567690">
              <a:lnSpc>
                <a:spcPct val="100000"/>
              </a:lnSpc>
            </a:pPr>
            <a:r>
              <a:rPr sz="1400" spc="-5" dirty="0">
                <a:solidFill>
                  <a:srgbClr val="FF0000"/>
                </a:solidFill>
                <a:latin typeface="Calibri"/>
                <a:cs typeface="Calibri"/>
              </a:rPr>
              <a:t>In</a:t>
            </a:r>
            <a:r>
              <a:rPr sz="1400" spc="5" dirty="0">
                <a:solidFill>
                  <a:srgbClr val="FF0000"/>
                </a:solidFill>
                <a:latin typeface="Calibri"/>
                <a:cs typeface="Calibri"/>
              </a:rPr>
              <a:t> </a:t>
            </a:r>
            <a:r>
              <a:rPr sz="1400" spc="-5" dirty="0">
                <a:solidFill>
                  <a:srgbClr val="FF0000"/>
                </a:solidFill>
                <a:latin typeface="Calibri"/>
                <a:cs typeface="Calibri"/>
              </a:rPr>
              <a:t>case</a:t>
            </a:r>
            <a:r>
              <a:rPr sz="1400" spc="5" dirty="0">
                <a:solidFill>
                  <a:srgbClr val="FF0000"/>
                </a:solidFill>
                <a:latin typeface="Calibri"/>
                <a:cs typeface="Calibri"/>
              </a:rPr>
              <a:t> </a:t>
            </a:r>
            <a:r>
              <a:rPr sz="1400" spc="-5" dirty="0">
                <a:solidFill>
                  <a:srgbClr val="FF0000"/>
                </a:solidFill>
                <a:latin typeface="Calibri"/>
                <a:cs typeface="Calibri"/>
              </a:rPr>
              <a:t>you</a:t>
            </a:r>
            <a:r>
              <a:rPr sz="1400" dirty="0">
                <a:solidFill>
                  <a:srgbClr val="FF0000"/>
                </a:solidFill>
                <a:latin typeface="Calibri"/>
                <a:cs typeface="Calibri"/>
              </a:rPr>
              <a:t> </a:t>
            </a:r>
            <a:r>
              <a:rPr sz="1400" spc="-15" dirty="0">
                <a:solidFill>
                  <a:srgbClr val="FF0000"/>
                </a:solidFill>
                <a:latin typeface="Calibri"/>
                <a:cs typeface="Calibri"/>
              </a:rPr>
              <a:t>have</a:t>
            </a:r>
            <a:r>
              <a:rPr sz="1400" spc="10" dirty="0">
                <a:solidFill>
                  <a:srgbClr val="FF0000"/>
                </a:solidFill>
                <a:latin typeface="Calibri"/>
                <a:cs typeface="Calibri"/>
              </a:rPr>
              <a:t> </a:t>
            </a:r>
            <a:r>
              <a:rPr sz="1400" spc="-5" dirty="0">
                <a:solidFill>
                  <a:srgbClr val="FF0000"/>
                </a:solidFill>
                <a:latin typeface="Calibri"/>
                <a:cs typeface="Calibri"/>
              </a:rPr>
              <a:t>questions</a:t>
            </a:r>
            <a:r>
              <a:rPr sz="1400" spc="10" dirty="0">
                <a:solidFill>
                  <a:srgbClr val="FF0000"/>
                </a:solidFill>
                <a:latin typeface="Calibri"/>
                <a:cs typeface="Calibri"/>
              </a:rPr>
              <a:t> </a:t>
            </a:r>
            <a:r>
              <a:rPr sz="1400" spc="-5" dirty="0">
                <a:solidFill>
                  <a:srgbClr val="FF0000"/>
                </a:solidFill>
                <a:latin typeface="Calibri"/>
                <a:cs typeface="Calibri"/>
              </a:rPr>
              <a:t>about</a:t>
            </a:r>
            <a:r>
              <a:rPr sz="1400" spc="20" dirty="0">
                <a:solidFill>
                  <a:srgbClr val="FF0000"/>
                </a:solidFill>
                <a:latin typeface="Calibri"/>
                <a:cs typeface="Calibri"/>
              </a:rPr>
              <a:t> </a:t>
            </a:r>
            <a:r>
              <a:rPr sz="1400" spc="-5" dirty="0">
                <a:solidFill>
                  <a:srgbClr val="FF0000"/>
                </a:solidFill>
                <a:latin typeface="Calibri"/>
                <a:cs typeface="Calibri"/>
              </a:rPr>
              <a:t>the</a:t>
            </a:r>
            <a:r>
              <a:rPr sz="1400" spc="10" dirty="0">
                <a:solidFill>
                  <a:srgbClr val="FF0000"/>
                </a:solidFill>
                <a:latin typeface="Calibri"/>
                <a:cs typeface="Calibri"/>
              </a:rPr>
              <a:t> </a:t>
            </a:r>
            <a:r>
              <a:rPr sz="1400" spc="-5" dirty="0">
                <a:solidFill>
                  <a:srgbClr val="FF0000"/>
                </a:solidFill>
                <a:latin typeface="Calibri"/>
                <a:cs typeface="Calibri"/>
              </a:rPr>
              <a:t>validity</a:t>
            </a:r>
            <a:r>
              <a:rPr sz="1400" spc="25" dirty="0">
                <a:solidFill>
                  <a:srgbClr val="FF0000"/>
                </a:solidFill>
                <a:latin typeface="Calibri"/>
                <a:cs typeface="Calibri"/>
              </a:rPr>
              <a:t> </a:t>
            </a:r>
            <a:r>
              <a:rPr sz="1400" spc="-5" dirty="0">
                <a:solidFill>
                  <a:srgbClr val="FF0000"/>
                </a:solidFill>
                <a:latin typeface="Calibri"/>
                <a:cs typeface="Calibri"/>
              </a:rPr>
              <a:t>of</a:t>
            </a:r>
            <a:r>
              <a:rPr sz="1400" dirty="0">
                <a:solidFill>
                  <a:srgbClr val="FF0000"/>
                </a:solidFill>
                <a:latin typeface="Calibri"/>
                <a:cs typeface="Calibri"/>
              </a:rPr>
              <a:t> </a:t>
            </a:r>
            <a:r>
              <a:rPr sz="1400" spc="-5" dirty="0">
                <a:solidFill>
                  <a:srgbClr val="FF0000"/>
                </a:solidFill>
                <a:latin typeface="Calibri"/>
                <a:cs typeface="Calibri"/>
              </a:rPr>
              <a:t>the</a:t>
            </a:r>
            <a:r>
              <a:rPr sz="1400" spc="5" dirty="0">
                <a:solidFill>
                  <a:srgbClr val="FF0000"/>
                </a:solidFill>
                <a:latin typeface="Calibri"/>
                <a:cs typeface="Calibri"/>
              </a:rPr>
              <a:t> </a:t>
            </a:r>
            <a:r>
              <a:rPr sz="1400" spc="-5" dirty="0">
                <a:solidFill>
                  <a:srgbClr val="FF0000"/>
                </a:solidFill>
                <a:latin typeface="Calibri"/>
                <a:cs typeface="Calibri"/>
              </a:rPr>
              <a:t>information</a:t>
            </a:r>
            <a:r>
              <a:rPr sz="1400" dirty="0">
                <a:solidFill>
                  <a:srgbClr val="FF0000"/>
                </a:solidFill>
                <a:latin typeface="Calibri"/>
                <a:cs typeface="Calibri"/>
              </a:rPr>
              <a:t> </a:t>
            </a:r>
            <a:r>
              <a:rPr sz="1400" spc="-5" dirty="0">
                <a:solidFill>
                  <a:srgbClr val="FF0000"/>
                </a:solidFill>
                <a:latin typeface="Calibri"/>
                <a:cs typeface="Calibri"/>
              </a:rPr>
              <a:t>or would</a:t>
            </a:r>
            <a:r>
              <a:rPr sz="1400" spc="-10" dirty="0">
                <a:solidFill>
                  <a:srgbClr val="FF0000"/>
                </a:solidFill>
                <a:latin typeface="Calibri"/>
                <a:cs typeface="Calibri"/>
              </a:rPr>
              <a:t> </a:t>
            </a:r>
            <a:r>
              <a:rPr sz="1400" spc="-15" dirty="0">
                <a:solidFill>
                  <a:srgbClr val="FF0000"/>
                </a:solidFill>
                <a:latin typeface="Calibri"/>
                <a:cs typeface="Calibri"/>
              </a:rPr>
              <a:t>like</a:t>
            </a:r>
            <a:r>
              <a:rPr sz="1400" spc="10" dirty="0">
                <a:solidFill>
                  <a:srgbClr val="FF0000"/>
                </a:solidFill>
                <a:latin typeface="Calibri"/>
                <a:cs typeface="Calibri"/>
              </a:rPr>
              <a:t> </a:t>
            </a:r>
            <a:r>
              <a:rPr sz="1400" spc="-10" dirty="0">
                <a:solidFill>
                  <a:srgbClr val="FF0000"/>
                </a:solidFill>
                <a:latin typeface="Calibri"/>
                <a:cs typeface="Calibri"/>
              </a:rPr>
              <a:t>to</a:t>
            </a:r>
            <a:r>
              <a:rPr sz="1400" spc="5" dirty="0">
                <a:solidFill>
                  <a:srgbClr val="FF0000"/>
                </a:solidFill>
                <a:latin typeface="Calibri"/>
                <a:cs typeface="Calibri"/>
              </a:rPr>
              <a:t> </a:t>
            </a:r>
            <a:r>
              <a:rPr sz="1400" spc="-5" dirty="0">
                <a:solidFill>
                  <a:srgbClr val="FF0000"/>
                </a:solidFill>
                <a:latin typeface="Calibri"/>
                <a:cs typeface="Calibri"/>
              </a:rPr>
              <a:t>know</a:t>
            </a:r>
            <a:r>
              <a:rPr sz="1400" dirty="0">
                <a:solidFill>
                  <a:srgbClr val="FF0000"/>
                </a:solidFill>
                <a:latin typeface="Calibri"/>
                <a:cs typeface="Calibri"/>
              </a:rPr>
              <a:t> </a:t>
            </a:r>
            <a:r>
              <a:rPr sz="1400" spc="-10" dirty="0">
                <a:solidFill>
                  <a:srgbClr val="FF0000"/>
                </a:solidFill>
                <a:latin typeface="Calibri"/>
                <a:cs typeface="Calibri"/>
              </a:rPr>
              <a:t>more</a:t>
            </a:r>
            <a:r>
              <a:rPr sz="1400" spc="-15" dirty="0">
                <a:solidFill>
                  <a:srgbClr val="FF0000"/>
                </a:solidFill>
                <a:latin typeface="Calibri"/>
                <a:cs typeface="Calibri"/>
              </a:rPr>
              <a:t> </a:t>
            </a:r>
            <a:r>
              <a:rPr sz="1400" spc="-5" dirty="0">
                <a:solidFill>
                  <a:srgbClr val="FF0000"/>
                </a:solidFill>
                <a:latin typeface="Calibri"/>
                <a:cs typeface="Calibri"/>
              </a:rPr>
              <a:t>about</a:t>
            </a:r>
            <a:r>
              <a:rPr sz="1400" spc="5" dirty="0">
                <a:solidFill>
                  <a:srgbClr val="FF0000"/>
                </a:solidFill>
                <a:latin typeface="Calibri"/>
                <a:cs typeface="Calibri"/>
              </a:rPr>
              <a:t> </a:t>
            </a:r>
            <a:r>
              <a:rPr sz="1400" dirty="0">
                <a:solidFill>
                  <a:srgbClr val="FF0000"/>
                </a:solidFill>
                <a:latin typeface="Calibri"/>
                <a:cs typeface="Calibri"/>
              </a:rPr>
              <a:t>the</a:t>
            </a:r>
            <a:r>
              <a:rPr sz="1400" spc="20" dirty="0">
                <a:solidFill>
                  <a:srgbClr val="FF0000"/>
                </a:solidFill>
                <a:latin typeface="Calibri"/>
                <a:cs typeface="Calibri"/>
              </a:rPr>
              <a:t> </a:t>
            </a:r>
            <a:r>
              <a:rPr sz="1400" spc="-10" dirty="0">
                <a:solidFill>
                  <a:srgbClr val="FF0000"/>
                </a:solidFill>
                <a:latin typeface="Calibri"/>
                <a:cs typeface="Calibri"/>
              </a:rPr>
              <a:t>process</a:t>
            </a:r>
            <a:r>
              <a:rPr sz="1400" spc="-5" dirty="0">
                <a:solidFill>
                  <a:srgbClr val="FF0000"/>
                </a:solidFill>
                <a:latin typeface="Calibri"/>
                <a:cs typeface="Calibri"/>
              </a:rPr>
              <a:t> </a:t>
            </a:r>
            <a:r>
              <a:rPr sz="1400" dirty="0">
                <a:solidFill>
                  <a:srgbClr val="FF0000"/>
                </a:solidFill>
                <a:latin typeface="Calibri"/>
                <a:cs typeface="Calibri"/>
              </a:rPr>
              <a:t>please</a:t>
            </a:r>
            <a:r>
              <a:rPr sz="1400" spc="20" dirty="0">
                <a:solidFill>
                  <a:srgbClr val="FF0000"/>
                </a:solidFill>
                <a:latin typeface="Calibri"/>
                <a:cs typeface="Calibri"/>
              </a:rPr>
              <a:t> </a:t>
            </a:r>
            <a:r>
              <a:rPr sz="1400" spc="-10" dirty="0">
                <a:solidFill>
                  <a:srgbClr val="FF0000"/>
                </a:solidFill>
                <a:latin typeface="Calibri"/>
                <a:cs typeface="Calibri"/>
              </a:rPr>
              <a:t>contact</a:t>
            </a:r>
            <a:r>
              <a:rPr sz="1400" spc="45" dirty="0">
                <a:solidFill>
                  <a:srgbClr val="FF0000"/>
                </a:solidFill>
                <a:latin typeface="Calibri"/>
                <a:cs typeface="Calibri"/>
              </a:rPr>
              <a:t> </a:t>
            </a:r>
            <a:r>
              <a:rPr sz="1400" spc="-5" dirty="0">
                <a:solidFill>
                  <a:srgbClr val="FF0000"/>
                </a:solidFill>
                <a:latin typeface="Calibri"/>
                <a:cs typeface="Calibri"/>
              </a:rPr>
              <a:t>the</a:t>
            </a:r>
            <a:r>
              <a:rPr sz="1400" spc="10" dirty="0">
                <a:solidFill>
                  <a:srgbClr val="FF0000"/>
                </a:solidFill>
                <a:latin typeface="Calibri"/>
                <a:cs typeface="Calibri"/>
              </a:rPr>
              <a:t> </a:t>
            </a:r>
            <a:r>
              <a:rPr sz="1400" spc="-10" dirty="0">
                <a:solidFill>
                  <a:srgbClr val="FF0000"/>
                </a:solidFill>
                <a:latin typeface="Calibri"/>
                <a:cs typeface="Calibri"/>
              </a:rPr>
              <a:t>relevant</a:t>
            </a:r>
            <a:r>
              <a:rPr sz="1400" spc="35" dirty="0">
                <a:solidFill>
                  <a:srgbClr val="FF0000"/>
                </a:solidFill>
                <a:latin typeface="Calibri"/>
                <a:cs typeface="Calibri"/>
              </a:rPr>
              <a:t> </a:t>
            </a:r>
            <a:r>
              <a:rPr sz="1400" spc="-5" dirty="0">
                <a:solidFill>
                  <a:srgbClr val="FF0000"/>
                </a:solidFill>
                <a:latin typeface="Calibri"/>
                <a:cs typeface="Calibri"/>
              </a:rPr>
              <a:t>National</a:t>
            </a:r>
            <a:r>
              <a:rPr sz="1400" dirty="0">
                <a:solidFill>
                  <a:srgbClr val="FF0000"/>
                </a:solidFill>
                <a:latin typeface="Calibri"/>
                <a:cs typeface="Calibri"/>
              </a:rPr>
              <a:t> </a:t>
            </a:r>
            <a:r>
              <a:rPr sz="1400" spc="-5" dirty="0">
                <a:solidFill>
                  <a:srgbClr val="FF0000"/>
                </a:solidFill>
                <a:latin typeface="Calibri"/>
                <a:cs typeface="Calibri"/>
              </a:rPr>
              <a:t>Agency </a:t>
            </a:r>
            <a:r>
              <a:rPr sz="1400" spc="-300" dirty="0">
                <a:solidFill>
                  <a:srgbClr val="FF0000"/>
                </a:solidFill>
                <a:latin typeface="Calibri"/>
                <a:cs typeface="Calibri"/>
              </a:rPr>
              <a:t> </a:t>
            </a:r>
            <a:r>
              <a:rPr sz="1400" spc="-5" dirty="0">
                <a:solidFill>
                  <a:srgbClr val="FF0000"/>
                </a:solidFill>
                <a:latin typeface="Calibri"/>
                <a:cs typeface="Calibri"/>
              </a:rPr>
              <a:t>(https://erasmus-plus.ec.europa.eu/national-agencies)</a:t>
            </a:r>
            <a:r>
              <a:rPr sz="1400" spc="50" dirty="0">
                <a:solidFill>
                  <a:srgbClr val="FF0000"/>
                </a:solidFill>
                <a:latin typeface="Calibri"/>
                <a:cs typeface="Calibri"/>
              </a:rPr>
              <a:t> </a:t>
            </a:r>
            <a:r>
              <a:rPr sz="1400" spc="-5" dirty="0">
                <a:solidFill>
                  <a:srgbClr val="FF0000"/>
                </a:solidFill>
                <a:latin typeface="Calibri"/>
                <a:cs typeface="Calibri"/>
              </a:rPr>
              <a:t>or</a:t>
            </a:r>
            <a:r>
              <a:rPr sz="1400" spc="-15" dirty="0">
                <a:solidFill>
                  <a:srgbClr val="FF0000"/>
                </a:solidFill>
                <a:latin typeface="Calibri"/>
                <a:cs typeface="Calibri"/>
              </a:rPr>
              <a:t> have</a:t>
            </a:r>
            <a:r>
              <a:rPr sz="1400" dirty="0">
                <a:solidFill>
                  <a:srgbClr val="FF0000"/>
                </a:solidFill>
                <a:latin typeface="Calibri"/>
                <a:cs typeface="Calibri"/>
              </a:rPr>
              <a:t> a look</a:t>
            </a:r>
            <a:r>
              <a:rPr sz="1400" spc="-15" dirty="0">
                <a:solidFill>
                  <a:srgbClr val="FF0000"/>
                </a:solidFill>
                <a:latin typeface="Calibri"/>
                <a:cs typeface="Calibri"/>
              </a:rPr>
              <a:t> </a:t>
            </a:r>
            <a:r>
              <a:rPr sz="1400" spc="-10" dirty="0">
                <a:solidFill>
                  <a:srgbClr val="FF0000"/>
                </a:solidFill>
                <a:latin typeface="Calibri"/>
                <a:cs typeface="Calibri"/>
              </a:rPr>
              <a:t>at</a:t>
            </a:r>
            <a:r>
              <a:rPr sz="1400" dirty="0">
                <a:solidFill>
                  <a:srgbClr val="FF0000"/>
                </a:solidFill>
                <a:latin typeface="Calibri"/>
                <a:cs typeface="Calibri"/>
              </a:rPr>
              <a:t> </a:t>
            </a:r>
            <a:r>
              <a:rPr sz="1400" spc="-5" dirty="0">
                <a:solidFill>
                  <a:srgbClr val="FF0000"/>
                </a:solidFill>
                <a:latin typeface="Calibri"/>
                <a:cs typeface="Calibri"/>
              </a:rPr>
              <a:t>the</a:t>
            </a:r>
            <a:r>
              <a:rPr sz="1400" spc="15" dirty="0">
                <a:solidFill>
                  <a:srgbClr val="FF0000"/>
                </a:solidFill>
                <a:latin typeface="Calibri"/>
                <a:cs typeface="Calibri"/>
              </a:rPr>
              <a:t> </a:t>
            </a:r>
            <a:r>
              <a:rPr sz="1400" spc="-5" dirty="0">
                <a:solidFill>
                  <a:srgbClr val="FF0000"/>
                </a:solidFill>
                <a:latin typeface="Calibri"/>
                <a:cs typeface="Calibri"/>
              </a:rPr>
              <a:t>documentation</a:t>
            </a:r>
            <a:r>
              <a:rPr sz="1400" dirty="0">
                <a:solidFill>
                  <a:srgbClr val="FF0000"/>
                </a:solidFill>
                <a:latin typeface="Calibri"/>
                <a:cs typeface="Calibri"/>
              </a:rPr>
              <a:t> </a:t>
            </a:r>
            <a:r>
              <a:rPr sz="1400" spc="-5" dirty="0">
                <a:solidFill>
                  <a:srgbClr val="FF0000"/>
                </a:solidFill>
                <a:latin typeface="Calibri"/>
                <a:cs typeface="Calibri"/>
              </a:rPr>
              <a:t>available</a:t>
            </a:r>
            <a:r>
              <a:rPr sz="1400" spc="25" dirty="0">
                <a:solidFill>
                  <a:srgbClr val="FF0000"/>
                </a:solidFill>
                <a:latin typeface="Calibri"/>
                <a:cs typeface="Calibri"/>
              </a:rPr>
              <a:t> </a:t>
            </a:r>
            <a:r>
              <a:rPr sz="1400" spc="-10" dirty="0">
                <a:solidFill>
                  <a:srgbClr val="FF0000"/>
                </a:solidFill>
                <a:latin typeface="Calibri"/>
                <a:cs typeface="Calibri"/>
              </a:rPr>
              <a:t>at</a:t>
            </a:r>
            <a:r>
              <a:rPr sz="1400" dirty="0">
                <a:solidFill>
                  <a:srgbClr val="FF0000"/>
                </a:solidFill>
                <a:latin typeface="Calibri"/>
                <a:cs typeface="Calibri"/>
              </a:rPr>
              <a:t> </a:t>
            </a:r>
            <a:r>
              <a:rPr sz="1400" u="sng" spc="-5" dirty="0">
                <a:solidFill>
                  <a:srgbClr val="0462C1"/>
                </a:solidFill>
                <a:uFill>
                  <a:solidFill>
                    <a:srgbClr val="0462C1"/>
                  </a:solidFill>
                </a:uFill>
                <a:latin typeface="Calibri"/>
                <a:cs typeface="Calibri"/>
                <a:hlinkClick r:id="rId3"/>
              </a:rPr>
              <a:t>https://wikis.ec.europa.eu/x/xqH-AQ</a:t>
            </a:r>
            <a:endParaRPr sz="1400" dirty="0">
              <a:latin typeface="Calibri"/>
              <a:cs typeface="Calibri"/>
            </a:endParaRPr>
          </a:p>
          <a:p>
            <a:pPr>
              <a:lnSpc>
                <a:spcPct val="100000"/>
              </a:lnSpc>
              <a:spcBef>
                <a:spcPts val="35"/>
              </a:spcBef>
            </a:pPr>
            <a:endParaRPr sz="1150" dirty="0">
              <a:latin typeface="Calibri"/>
              <a:cs typeface="Calibri"/>
            </a:endParaRPr>
          </a:p>
          <a:p>
            <a:pPr marL="12700">
              <a:lnSpc>
                <a:spcPct val="100000"/>
              </a:lnSpc>
              <a:spcBef>
                <a:spcPts val="5"/>
              </a:spcBef>
            </a:pPr>
            <a:r>
              <a:rPr sz="1400" spc="-5" dirty="0">
                <a:solidFill>
                  <a:srgbClr val="FF0000"/>
                </a:solidFill>
                <a:latin typeface="Calibri"/>
                <a:cs typeface="Calibri"/>
                <a:hlinkClick r:id="rId4"/>
              </a:rPr>
              <a:t>In</a:t>
            </a:r>
            <a:r>
              <a:rPr sz="1400" spc="10" dirty="0">
                <a:solidFill>
                  <a:srgbClr val="FF0000"/>
                </a:solidFill>
                <a:latin typeface="Calibri"/>
                <a:cs typeface="Calibri"/>
                <a:hlinkClick r:id="rId4"/>
              </a:rPr>
              <a:t> </a:t>
            </a:r>
            <a:r>
              <a:rPr sz="1400" spc="-5" dirty="0">
                <a:solidFill>
                  <a:srgbClr val="FF0000"/>
                </a:solidFill>
                <a:latin typeface="Calibri"/>
                <a:cs typeface="Calibri"/>
                <a:hlinkClick r:id="rId4"/>
              </a:rPr>
              <a:t>case</a:t>
            </a:r>
            <a:r>
              <a:rPr sz="1400" spc="10" dirty="0">
                <a:solidFill>
                  <a:srgbClr val="FF0000"/>
                </a:solidFill>
                <a:latin typeface="Calibri"/>
                <a:cs typeface="Calibri"/>
                <a:hlinkClick r:id="rId4"/>
              </a:rPr>
              <a:t> </a:t>
            </a:r>
            <a:r>
              <a:rPr sz="1400" spc="-5" dirty="0">
                <a:solidFill>
                  <a:srgbClr val="FF0000"/>
                </a:solidFill>
                <a:latin typeface="Calibri"/>
                <a:cs typeface="Calibri"/>
                <a:hlinkClick r:id="rId4"/>
              </a:rPr>
              <a:t>you</a:t>
            </a:r>
            <a:r>
              <a:rPr sz="1400" spc="5" dirty="0">
                <a:solidFill>
                  <a:srgbClr val="FF0000"/>
                </a:solidFill>
                <a:latin typeface="Calibri"/>
                <a:cs typeface="Calibri"/>
                <a:hlinkClick r:id="rId4"/>
              </a:rPr>
              <a:t> </a:t>
            </a:r>
            <a:r>
              <a:rPr sz="1400" spc="-15" dirty="0">
                <a:solidFill>
                  <a:srgbClr val="FF0000"/>
                </a:solidFill>
                <a:latin typeface="Calibri"/>
                <a:cs typeface="Calibri"/>
                <a:hlinkClick r:id="rId4"/>
              </a:rPr>
              <a:t>have</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questions</a:t>
            </a:r>
            <a:r>
              <a:rPr sz="1400" spc="25" dirty="0">
                <a:solidFill>
                  <a:srgbClr val="FF0000"/>
                </a:solidFill>
                <a:latin typeface="Calibri"/>
                <a:cs typeface="Calibri"/>
                <a:hlinkClick r:id="rId4"/>
              </a:rPr>
              <a:t> </a:t>
            </a:r>
            <a:r>
              <a:rPr sz="1400" spc="-5" dirty="0">
                <a:solidFill>
                  <a:srgbClr val="FF0000"/>
                </a:solidFill>
                <a:latin typeface="Calibri"/>
                <a:cs typeface="Calibri"/>
                <a:hlinkClick r:id="rId4"/>
              </a:rPr>
              <a:t>about</a:t>
            </a:r>
            <a:r>
              <a:rPr sz="1400" spc="30" dirty="0">
                <a:solidFill>
                  <a:srgbClr val="FF0000"/>
                </a:solidFill>
                <a:latin typeface="Calibri"/>
                <a:cs typeface="Calibri"/>
                <a:hlinkClick r:id="rId4"/>
              </a:rPr>
              <a:t> </a:t>
            </a:r>
            <a:r>
              <a:rPr sz="1400" spc="-5" dirty="0">
                <a:solidFill>
                  <a:srgbClr val="FF0000"/>
                </a:solidFill>
                <a:latin typeface="Calibri"/>
                <a:cs typeface="Calibri"/>
                <a:hlinkClick r:id="rId4"/>
              </a:rPr>
              <a:t>personal</a:t>
            </a:r>
            <a:r>
              <a:rPr sz="1400" spc="10" dirty="0">
                <a:solidFill>
                  <a:srgbClr val="FF0000"/>
                </a:solidFill>
                <a:latin typeface="Calibri"/>
                <a:cs typeface="Calibri"/>
                <a:hlinkClick r:id="rId4"/>
              </a:rPr>
              <a:t> </a:t>
            </a:r>
            <a:r>
              <a:rPr sz="1400" spc="-10" dirty="0">
                <a:solidFill>
                  <a:srgbClr val="FF0000"/>
                </a:solidFill>
                <a:latin typeface="Calibri"/>
                <a:cs typeface="Calibri"/>
                <a:hlinkClick r:id="rId4"/>
              </a:rPr>
              <a:t>data</a:t>
            </a:r>
            <a:r>
              <a:rPr sz="1400" spc="15" dirty="0">
                <a:solidFill>
                  <a:srgbClr val="FF0000"/>
                </a:solidFill>
                <a:latin typeface="Calibri"/>
                <a:cs typeface="Calibri"/>
                <a:hlinkClick r:id="rId4"/>
              </a:rPr>
              <a:t> </a:t>
            </a:r>
            <a:r>
              <a:rPr sz="1400" spc="-5" dirty="0">
                <a:solidFill>
                  <a:srgbClr val="FF0000"/>
                </a:solidFill>
                <a:latin typeface="Calibri"/>
                <a:cs typeface="Calibri"/>
                <a:hlinkClick r:id="rId4"/>
              </a:rPr>
              <a:t>processing</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please</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check</a:t>
            </a:r>
            <a:r>
              <a:rPr sz="1400" spc="15" dirty="0">
                <a:solidFill>
                  <a:srgbClr val="FF0000"/>
                </a:solidFill>
                <a:latin typeface="Calibri"/>
                <a:cs typeface="Calibri"/>
                <a:hlinkClick r:id="rId4"/>
              </a:rPr>
              <a:t> </a:t>
            </a:r>
            <a:r>
              <a:rPr sz="1400" spc="-5" dirty="0">
                <a:solidFill>
                  <a:srgbClr val="FF0000"/>
                </a:solidFill>
                <a:latin typeface="Calibri"/>
                <a:cs typeface="Calibri"/>
                <a:hlinkClick r:id="rId4"/>
              </a:rPr>
              <a:t>the</a:t>
            </a:r>
            <a:r>
              <a:rPr sz="1400" spc="20" dirty="0">
                <a:solidFill>
                  <a:srgbClr val="FF0000"/>
                </a:solidFill>
                <a:latin typeface="Calibri"/>
                <a:cs typeface="Calibri"/>
                <a:hlinkClick r:id="rId4"/>
              </a:rPr>
              <a:t> </a:t>
            </a:r>
            <a:r>
              <a:rPr sz="1400" spc="-5" dirty="0">
                <a:solidFill>
                  <a:srgbClr val="FF0000"/>
                </a:solidFill>
                <a:latin typeface="Calibri"/>
                <a:cs typeface="Calibri"/>
                <a:hlinkClick r:id="rId4"/>
              </a:rPr>
              <a:t>privacy</a:t>
            </a:r>
            <a:r>
              <a:rPr sz="1400" spc="25" dirty="0">
                <a:solidFill>
                  <a:srgbClr val="FF0000"/>
                </a:solidFill>
                <a:latin typeface="Calibri"/>
                <a:cs typeface="Calibri"/>
                <a:hlinkClick r:id="rId4"/>
              </a:rPr>
              <a:t> </a:t>
            </a:r>
            <a:r>
              <a:rPr sz="1400" spc="-10" dirty="0">
                <a:solidFill>
                  <a:srgbClr val="FF0000"/>
                </a:solidFill>
                <a:latin typeface="Calibri"/>
                <a:cs typeface="Calibri"/>
                <a:hlinkClick r:id="rId4"/>
              </a:rPr>
              <a:t>statement:</a:t>
            </a:r>
            <a:r>
              <a:rPr sz="1400" spc="60" dirty="0">
                <a:solidFill>
                  <a:srgbClr val="FF0000"/>
                </a:solidFill>
                <a:latin typeface="Calibri"/>
                <a:cs typeface="Calibri"/>
                <a:hlinkClick r:id="rId4"/>
              </a:rPr>
              <a:t> </a:t>
            </a:r>
            <a:r>
              <a:rPr sz="1400" u="sng" spc="-10" dirty="0">
                <a:solidFill>
                  <a:srgbClr val="0462C1"/>
                </a:solidFill>
                <a:uFill>
                  <a:solidFill>
                    <a:srgbClr val="0462C1"/>
                  </a:solidFill>
                </a:uFill>
                <a:latin typeface="Calibri"/>
                <a:cs typeface="Calibri"/>
                <a:hlinkClick r:id="rId4"/>
              </a:rPr>
              <a:t>https://webgate.ec.europa.eu/erasmus-esc/index/privacy-</a:t>
            </a:r>
            <a:endParaRPr sz="1400" dirty="0">
              <a:latin typeface="Calibri"/>
              <a:cs typeface="Calibri"/>
            </a:endParaRPr>
          </a:p>
          <a:p>
            <a:pPr marL="12700">
              <a:lnSpc>
                <a:spcPct val="100000"/>
              </a:lnSpc>
            </a:pPr>
            <a:r>
              <a:rPr sz="1400" u="sng" spc="-10" dirty="0">
                <a:solidFill>
                  <a:srgbClr val="0462C1"/>
                </a:solidFill>
                <a:uFill>
                  <a:solidFill>
                    <a:srgbClr val="0462C1"/>
                  </a:solidFill>
                </a:uFill>
                <a:latin typeface="Calibri"/>
                <a:cs typeface="Calibri"/>
                <a:hlinkClick r:id="rId4"/>
              </a:rPr>
              <a:t>statement</a:t>
            </a:r>
            <a:endParaRPr sz="1400" dirty="0">
              <a:latin typeface="Calibri"/>
              <a:cs typeface="Calibri"/>
            </a:endParaRPr>
          </a:p>
          <a:p>
            <a:pPr>
              <a:lnSpc>
                <a:spcPct val="100000"/>
              </a:lnSpc>
              <a:spcBef>
                <a:spcPts val="35"/>
              </a:spcBef>
            </a:pPr>
            <a:endParaRPr sz="1150" dirty="0">
              <a:latin typeface="Calibri"/>
              <a:cs typeface="Calibri"/>
            </a:endParaRPr>
          </a:p>
          <a:p>
            <a:pPr marL="12700">
              <a:lnSpc>
                <a:spcPct val="100000"/>
              </a:lnSpc>
            </a:pPr>
            <a:r>
              <a:rPr sz="1400" spc="-10" dirty="0">
                <a:solidFill>
                  <a:srgbClr val="FF0000"/>
                </a:solidFill>
                <a:latin typeface="Calibri"/>
                <a:cs typeface="Calibri"/>
              </a:rPr>
              <a:t>Project Information</a:t>
            </a:r>
            <a:endParaRPr sz="1400" dirty="0">
              <a:latin typeface="Calibri"/>
              <a:cs typeface="Calibri"/>
            </a:endParaRPr>
          </a:p>
          <a:p>
            <a:pPr marL="12700" marR="6547484">
              <a:lnSpc>
                <a:spcPct val="100000"/>
              </a:lnSpc>
            </a:pPr>
            <a:r>
              <a:rPr sz="1400" spc="-10" dirty="0">
                <a:solidFill>
                  <a:srgbClr val="FF0000"/>
                </a:solidFill>
                <a:latin typeface="Calibri"/>
                <a:cs typeface="Calibri"/>
              </a:rPr>
              <a:t>Project</a:t>
            </a:r>
            <a:r>
              <a:rPr sz="1400" spc="5" dirty="0">
                <a:solidFill>
                  <a:srgbClr val="FF0000"/>
                </a:solidFill>
                <a:latin typeface="Calibri"/>
                <a:cs typeface="Calibri"/>
              </a:rPr>
              <a:t> </a:t>
            </a:r>
            <a:r>
              <a:rPr sz="1400" spc="-5" dirty="0">
                <a:solidFill>
                  <a:srgbClr val="FF0000"/>
                </a:solidFill>
                <a:latin typeface="Calibri"/>
                <a:cs typeface="Calibri"/>
              </a:rPr>
              <a:t>Title:</a:t>
            </a:r>
            <a:r>
              <a:rPr sz="1400" spc="5" dirty="0">
                <a:solidFill>
                  <a:srgbClr val="FF0000"/>
                </a:solidFill>
                <a:latin typeface="Calibri"/>
                <a:cs typeface="Calibri"/>
              </a:rPr>
              <a:t> </a:t>
            </a:r>
            <a:r>
              <a:rPr sz="1400" spc="-5" dirty="0">
                <a:solidFill>
                  <a:srgbClr val="FF0000"/>
                </a:solidFill>
                <a:latin typeface="Calibri"/>
                <a:cs typeface="Calibri"/>
              </a:rPr>
              <a:t>Action: Small-scale</a:t>
            </a:r>
            <a:r>
              <a:rPr sz="1400" spc="-20" dirty="0">
                <a:solidFill>
                  <a:srgbClr val="FF0000"/>
                </a:solidFill>
                <a:latin typeface="Calibri"/>
                <a:cs typeface="Calibri"/>
              </a:rPr>
              <a:t> </a:t>
            </a:r>
            <a:r>
              <a:rPr sz="1400" spc="-5" dirty="0">
                <a:solidFill>
                  <a:srgbClr val="FF0000"/>
                </a:solidFill>
                <a:latin typeface="Calibri"/>
                <a:cs typeface="Calibri"/>
              </a:rPr>
              <a:t>partnerships</a:t>
            </a:r>
            <a:r>
              <a:rPr sz="1400" spc="20" dirty="0">
                <a:solidFill>
                  <a:srgbClr val="FF0000"/>
                </a:solidFill>
                <a:latin typeface="Calibri"/>
                <a:cs typeface="Calibri"/>
              </a:rPr>
              <a:t> </a:t>
            </a:r>
            <a:r>
              <a:rPr sz="1400" dirty="0">
                <a:solidFill>
                  <a:srgbClr val="FF0000"/>
                </a:solidFill>
                <a:latin typeface="Calibri"/>
                <a:cs typeface="Calibri"/>
              </a:rPr>
              <a:t>in </a:t>
            </a:r>
            <a:r>
              <a:rPr sz="1400" spc="-5" dirty="0">
                <a:solidFill>
                  <a:srgbClr val="FF0000"/>
                </a:solidFill>
                <a:latin typeface="Calibri"/>
                <a:cs typeface="Calibri"/>
              </a:rPr>
              <a:t>youth</a:t>
            </a:r>
            <a:endParaRPr sz="1400" dirty="0">
              <a:latin typeface="Calibri"/>
              <a:cs typeface="Calibri"/>
            </a:endParaRPr>
          </a:p>
          <a:p>
            <a:pPr marL="12700">
              <a:lnSpc>
                <a:spcPct val="100000"/>
              </a:lnSpc>
            </a:pPr>
            <a:r>
              <a:rPr sz="1400" spc="-5" dirty="0">
                <a:solidFill>
                  <a:srgbClr val="FF0000"/>
                </a:solidFill>
                <a:latin typeface="Calibri"/>
                <a:cs typeface="Calibri"/>
              </a:rPr>
              <a:t>Call</a:t>
            </a:r>
            <a:r>
              <a:rPr sz="1400" spc="-10" dirty="0">
                <a:solidFill>
                  <a:srgbClr val="FF0000"/>
                </a:solidFill>
                <a:latin typeface="Calibri"/>
                <a:cs typeface="Calibri"/>
              </a:rPr>
              <a:t> for</a:t>
            </a:r>
            <a:r>
              <a:rPr sz="1400" spc="-40" dirty="0">
                <a:solidFill>
                  <a:srgbClr val="FF0000"/>
                </a:solidFill>
                <a:latin typeface="Calibri"/>
                <a:cs typeface="Calibri"/>
              </a:rPr>
              <a:t> </a:t>
            </a:r>
            <a:r>
              <a:rPr sz="1400" spc="-5" dirty="0">
                <a:solidFill>
                  <a:srgbClr val="FF0000"/>
                </a:solidFill>
                <a:latin typeface="Calibri"/>
                <a:cs typeface="Calibri"/>
              </a:rPr>
              <a:t>proposals:</a:t>
            </a:r>
            <a:r>
              <a:rPr sz="1400" spc="-25" dirty="0">
                <a:solidFill>
                  <a:srgbClr val="FF0000"/>
                </a:solidFill>
                <a:latin typeface="Calibri"/>
                <a:cs typeface="Calibri"/>
              </a:rPr>
              <a:t> </a:t>
            </a:r>
            <a:r>
              <a:rPr sz="1400" spc="-5" dirty="0">
                <a:solidFill>
                  <a:srgbClr val="FF0000"/>
                </a:solidFill>
                <a:latin typeface="Calibri"/>
                <a:cs typeface="Calibri"/>
              </a:rPr>
              <a:t>2021</a:t>
            </a:r>
            <a:endParaRPr sz="1400" dirty="0">
              <a:latin typeface="Calibri"/>
              <a:cs typeface="Calibri"/>
            </a:endParaRPr>
          </a:p>
          <a:p>
            <a:pPr marL="12700" marR="3144520">
              <a:lnSpc>
                <a:spcPct val="100000"/>
              </a:lnSpc>
              <a:spcBef>
                <a:spcPts val="5"/>
              </a:spcBef>
            </a:pPr>
            <a:r>
              <a:rPr sz="1400" spc="-5" dirty="0">
                <a:solidFill>
                  <a:srgbClr val="FF0000"/>
                </a:solidFill>
                <a:latin typeface="Calibri"/>
                <a:cs typeface="Calibri"/>
              </a:rPr>
              <a:t>National Agency:</a:t>
            </a:r>
            <a:r>
              <a:rPr sz="1400" spc="10" dirty="0">
                <a:solidFill>
                  <a:srgbClr val="FF0000"/>
                </a:solidFill>
                <a:latin typeface="Calibri"/>
                <a:cs typeface="Calibri"/>
              </a:rPr>
              <a:t> </a:t>
            </a:r>
            <a:r>
              <a:rPr sz="1400" spc="-5" dirty="0">
                <a:solidFill>
                  <a:srgbClr val="FF0000"/>
                </a:solidFill>
                <a:latin typeface="Calibri"/>
                <a:cs typeface="Calibri"/>
              </a:rPr>
              <a:t>RO01</a:t>
            </a:r>
            <a:r>
              <a:rPr sz="1400" spc="5" dirty="0">
                <a:solidFill>
                  <a:srgbClr val="FF0000"/>
                </a:solidFill>
                <a:latin typeface="Calibri"/>
                <a:cs typeface="Calibri"/>
              </a:rPr>
              <a:t> </a:t>
            </a:r>
            <a:r>
              <a:rPr sz="1400" dirty="0">
                <a:solidFill>
                  <a:srgbClr val="FF0000"/>
                </a:solidFill>
                <a:latin typeface="Calibri"/>
                <a:cs typeface="Calibri"/>
              </a:rPr>
              <a:t>-</a:t>
            </a:r>
            <a:r>
              <a:rPr sz="1400" spc="-5" dirty="0">
                <a:solidFill>
                  <a:srgbClr val="FF0000"/>
                </a:solidFill>
                <a:latin typeface="Calibri"/>
                <a:cs typeface="Calibri"/>
              </a:rPr>
              <a:t> Agentia</a:t>
            </a:r>
            <a:r>
              <a:rPr sz="1400" spc="25" dirty="0">
                <a:solidFill>
                  <a:srgbClr val="FF0000"/>
                </a:solidFill>
                <a:latin typeface="Calibri"/>
                <a:cs typeface="Calibri"/>
              </a:rPr>
              <a:t> </a:t>
            </a:r>
            <a:r>
              <a:rPr sz="1400" dirty="0">
                <a:solidFill>
                  <a:srgbClr val="FF0000"/>
                </a:solidFill>
                <a:latin typeface="Calibri"/>
                <a:cs typeface="Calibri"/>
              </a:rPr>
              <a:t>Nationala</a:t>
            </a:r>
            <a:r>
              <a:rPr sz="1400" spc="-5" dirty="0">
                <a:solidFill>
                  <a:srgbClr val="FF0000"/>
                </a:solidFill>
                <a:latin typeface="Calibri"/>
                <a:cs typeface="Calibri"/>
              </a:rPr>
              <a:t> pentru</a:t>
            </a:r>
            <a:r>
              <a:rPr sz="1400" spc="20" dirty="0">
                <a:solidFill>
                  <a:srgbClr val="FF0000"/>
                </a:solidFill>
                <a:latin typeface="Calibri"/>
                <a:cs typeface="Calibri"/>
              </a:rPr>
              <a:t> </a:t>
            </a:r>
            <a:r>
              <a:rPr sz="1400" spc="-10" dirty="0">
                <a:solidFill>
                  <a:srgbClr val="FF0000"/>
                </a:solidFill>
                <a:latin typeface="Calibri"/>
                <a:cs typeface="Calibri"/>
              </a:rPr>
              <a:t>Programe Comunitare</a:t>
            </a:r>
            <a:r>
              <a:rPr sz="1400" spc="20" dirty="0">
                <a:solidFill>
                  <a:srgbClr val="FF0000"/>
                </a:solidFill>
                <a:latin typeface="Calibri"/>
                <a:cs typeface="Calibri"/>
              </a:rPr>
              <a:t> </a:t>
            </a:r>
            <a:r>
              <a:rPr sz="1400" dirty="0">
                <a:solidFill>
                  <a:srgbClr val="FF0000"/>
                </a:solidFill>
                <a:latin typeface="Calibri"/>
                <a:cs typeface="Calibri"/>
              </a:rPr>
              <a:t>in </a:t>
            </a:r>
            <a:r>
              <a:rPr sz="1400" spc="-5" dirty="0">
                <a:solidFill>
                  <a:srgbClr val="FF0000"/>
                </a:solidFill>
                <a:latin typeface="Calibri"/>
                <a:cs typeface="Calibri"/>
              </a:rPr>
              <a:t>Domeniul</a:t>
            </a:r>
            <a:r>
              <a:rPr sz="1400" spc="15" dirty="0">
                <a:solidFill>
                  <a:srgbClr val="FF0000"/>
                </a:solidFill>
                <a:latin typeface="Calibri"/>
                <a:cs typeface="Calibri"/>
              </a:rPr>
              <a:t> </a:t>
            </a:r>
            <a:r>
              <a:rPr sz="1400" spc="-10" dirty="0">
                <a:solidFill>
                  <a:srgbClr val="FF0000"/>
                </a:solidFill>
                <a:latin typeface="Calibri"/>
                <a:cs typeface="Calibri"/>
              </a:rPr>
              <a:t>Educatiei</a:t>
            </a:r>
            <a:r>
              <a:rPr sz="1400" spc="45" dirty="0">
                <a:solidFill>
                  <a:srgbClr val="FF0000"/>
                </a:solidFill>
                <a:latin typeface="Calibri"/>
                <a:cs typeface="Calibri"/>
              </a:rPr>
              <a:t> </a:t>
            </a:r>
            <a:r>
              <a:rPr sz="1400" dirty="0">
                <a:solidFill>
                  <a:srgbClr val="FF0000"/>
                </a:solidFill>
                <a:latin typeface="Calibri"/>
                <a:cs typeface="Calibri"/>
              </a:rPr>
              <a:t>si </a:t>
            </a:r>
            <a:r>
              <a:rPr sz="1400" spc="-5" dirty="0">
                <a:solidFill>
                  <a:srgbClr val="FF0000"/>
                </a:solidFill>
                <a:latin typeface="Calibri"/>
                <a:cs typeface="Calibri"/>
              </a:rPr>
              <a:t>Formarii</a:t>
            </a:r>
            <a:r>
              <a:rPr sz="1400" spc="-10" dirty="0">
                <a:solidFill>
                  <a:srgbClr val="FF0000"/>
                </a:solidFill>
                <a:latin typeface="Calibri"/>
                <a:cs typeface="Calibri"/>
              </a:rPr>
              <a:t> </a:t>
            </a:r>
            <a:r>
              <a:rPr sz="1400" spc="-5" dirty="0">
                <a:solidFill>
                  <a:srgbClr val="FF0000"/>
                </a:solidFill>
                <a:latin typeface="Calibri"/>
                <a:cs typeface="Calibri"/>
              </a:rPr>
              <a:t>Profesionale </a:t>
            </a:r>
            <a:r>
              <a:rPr sz="1400" spc="-305" dirty="0">
                <a:solidFill>
                  <a:srgbClr val="FF0000"/>
                </a:solidFill>
                <a:latin typeface="Calibri"/>
                <a:cs typeface="Calibri"/>
              </a:rPr>
              <a:t> </a:t>
            </a:r>
            <a:r>
              <a:rPr sz="1400" spc="-5" dirty="0">
                <a:solidFill>
                  <a:srgbClr val="FF0000"/>
                </a:solidFill>
                <a:latin typeface="Calibri"/>
                <a:cs typeface="Calibri"/>
              </a:rPr>
              <a:t>Organisation</a:t>
            </a:r>
            <a:endParaRPr sz="1400" dirty="0">
              <a:latin typeface="Calibri"/>
              <a:cs typeface="Calibri"/>
            </a:endParaRPr>
          </a:p>
          <a:p>
            <a:pPr marL="12700" marR="8914130">
              <a:lnSpc>
                <a:spcPct val="100000"/>
              </a:lnSpc>
            </a:pPr>
            <a:r>
              <a:rPr sz="1400" spc="-10" dirty="0">
                <a:solidFill>
                  <a:srgbClr val="FF0000"/>
                </a:solidFill>
                <a:latin typeface="Calibri"/>
                <a:cs typeface="Calibri"/>
              </a:rPr>
              <a:t>Legal </a:t>
            </a:r>
            <a:r>
              <a:rPr sz="1400" spc="-5" dirty="0">
                <a:solidFill>
                  <a:srgbClr val="FF0000"/>
                </a:solidFill>
                <a:latin typeface="Calibri"/>
                <a:cs typeface="Calibri"/>
              </a:rPr>
              <a:t>name:</a:t>
            </a:r>
            <a:r>
              <a:rPr sz="1400" spc="-10" dirty="0">
                <a:solidFill>
                  <a:srgbClr val="FF0000"/>
                </a:solidFill>
                <a:latin typeface="Calibri"/>
                <a:cs typeface="Calibri"/>
              </a:rPr>
              <a:t> </a:t>
            </a:r>
            <a:r>
              <a:rPr sz="1400" spc="-35" dirty="0">
                <a:solidFill>
                  <a:srgbClr val="FF0000"/>
                </a:solidFill>
                <a:latin typeface="Calibri"/>
                <a:cs typeface="Calibri"/>
              </a:rPr>
              <a:t>Test</a:t>
            </a:r>
            <a:r>
              <a:rPr sz="1400" spc="-20" dirty="0">
                <a:solidFill>
                  <a:srgbClr val="FF0000"/>
                </a:solidFill>
                <a:latin typeface="Calibri"/>
                <a:cs typeface="Calibri"/>
              </a:rPr>
              <a:t> </a:t>
            </a:r>
            <a:r>
              <a:rPr sz="1400" spc="-5" dirty="0">
                <a:solidFill>
                  <a:srgbClr val="FF0000"/>
                </a:solidFill>
                <a:latin typeface="Calibri"/>
                <a:cs typeface="Calibri"/>
              </a:rPr>
              <a:t>Organisation</a:t>
            </a:r>
            <a:r>
              <a:rPr sz="1400" spc="5" dirty="0">
                <a:solidFill>
                  <a:srgbClr val="FF0000"/>
                </a:solidFill>
                <a:latin typeface="Calibri"/>
                <a:cs typeface="Calibri"/>
              </a:rPr>
              <a:t> </a:t>
            </a:r>
            <a:r>
              <a:rPr sz="1400" spc="-5" dirty="0">
                <a:solidFill>
                  <a:srgbClr val="FF0000"/>
                </a:solidFill>
                <a:latin typeface="Calibri"/>
                <a:cs typeface="Calibri"/>
              </a:rPr>
              <a:t>Romania </a:t>
            </a:r>
            <a:r>
              <a:rPr sz="1400" spc="-300" dirty="0">
                <a:solidFill>
                  <a:srgbClr val="FF0000"/>
                </a:solidFill>
                <a:latin typeface="Calibri"/>
                <a:cs typeface="Calibri"/>
              </a:rPr>
              <a:t> </a:t>
            </a:r>
            <a:r>
              <a:rPr sz="1400" spc="-5" dirty="0">
                <a:solidFill>
                  <a:srgbClr val="FF0000"/>
                </a:solidFill>
                <a:latin typeface="Calibri"/>
                <a:cs typeface="Calibri"/>
              </a:rPr>
              <a:t>Organisation</a:t>
            </a:r>
            <a:r>
              <a:rPr sz="1400" spc="10" dirty="0">
                <a:solidFill>
                  <a:srgbClr val="FF0000"/>
                </a:solidFill>
                <a:latin typeface="Calibri"/>
                <a:cs typeface="Calibri"/>
              </a:rPr>
              <a:t> </a:t>
            </a:r>
            <a:r>
              <a:rPr sz="1400" spc="-5" dirty="0">
                <a:solidFill>
                  <a:srgbClr val="FF0000"/>
                </a:solidFill>
                <a:latin typeface="Calibri"/>
                <a:cs typeface="Calibri"/>
              </a:rPr>
              <a:t>ID:</a:t>
            </a:r>
            <a:r>
              <a:rPr sz="1400" spc="-15" dirty="0">
                <a:solidFill>
                  <a:srgbClr val="FF0000"/>
                </a:solidFill>
                <a:latin typeface="Calibri"/>
                <a:cs typeface="Calibri"/>
              </a:rPr>
              <a:t> </a:t>
            </a:r>
            <a:r>
              <a:rPr sz="1400" spc="-5" dirty="0">
                <a:solidFill>
                  <a:srgbClr val="FF0000"/>
                </a:solidFill>
                <a:latin typeface="Calibri"/>
                <a:cs typeface="Calibri"/>
              </a:rPr>
              <a:t>E10000178</a:t>
            </a:r>
            <a:endParaRPr sz="1400" dirty="0">
              <a:latin typeface="Calibri"/>
              <a:cs typeface="Calibri"/>
            </a:endParaRPr>
          </a:p>
          <a:p>
            <a:pPr marL="12700">
              <a:lnSpc>
                <a:spcPct val="100000"/>
              </a:lnSpc>
            </a:pPr>
            <a:r>
              <a:rPr sz="1400" spc="-5" dirty="0">
                <a:solidFill>
                  <a:srgbClr val="FF0000"/>
                </a:solidFill>
                <a:latin typeface="Calibri"/>
                <a:cs typeface="Calibri"/>
              </a:rPr>
              <a:t>Role</a:t>
            </a:r>
            <a:r>
              <a:rPr sz="1400" spc="-20" dirty="0">
                <a:solidFill>
                  <a:srgbClr val="FF0000"/>
                </a:solidFill>
                <a:latin typeface="Calibri"/>
                <a:cs typeface="Calibri"/>
              </a:rPr>
              <a:t> </a:t>
            </a:r>
            <a:r>
              <a:rPr sz="1400" spc="-5" dirty="0">
                <a:solidFill>
                  <a:srgbClr val="FF0000"/>
                </a:solidFill>
                <a:latin typeface="Calibri"/>
                <a:cs typeface="Calibri"/>
              </a:rPr>
              <a:t>of</a:t>
            </a:r>
            <a:r>
              <a:rPr sz="1400" spc="-10" dirty="0">
                <a:solidFill>
                  <a:srgbClr val="FF0000"/>
                </a:solidFill>
                <a:latin typeface="Calibri"/>
                <a:cs typeface="Calibri"/>
              </a:rPr>
              <a:t> </a:t>
            </a:r>
            <a:r>
              <a:rPr sz="1400" spc="-5" dirty="0">
                <a:solidFill>
                  <a:srgbClr val="FF0000"/>
                </a:solidFill>
                <a:latin typeface="Calibri"/>
                <a:cs typeface="Calibri"/>
              </a:rPr>
              <a:t>organisation</a:t>
            </a:r>
            <a:r>
              <a:rPr sz="1400" dirty="0">
                <a:solidFill>
                  <a:srgbClr val="FF0000"/>
                </a:solidFill>
                <a:latin typeface="Calibri"/>
                <a:cs typeface="Calibri"/>
              </a:rPr>
              <a:t> in the </a:t>
            </a:r>
            <a:r>
              <a:rPr sz="1400" spc="-5" dirty="0">
                <a:solidFill>
                  <a:srgbClr val="FF0000"/>
                </a:solidFill>
                <a:latin typeface="Calibri"/>
                <a:cs typeface="Calibri"/>
              </a:rPr>
              <a:t>application:</a:t>
            </a:r>
            <a:r>
              <a:rPr sz="1400" spc="10" dirty="0">
                <a:solidFill>
                  <a:srgbClr val="FF0000"/>
                </a:solidFill>
                <a:latin typeface="Calibri"/>
                <a:cs typeface="Calibri"/>
              </a:rPr>
              <a:t> </a:t>
            </a:r>
            <a:r>
              <a:rPr sz="1400" spc="-5" dirty="0">
                <a:solidFill>
                  <a:srgbClr val="FF0000"/>
                </a:solidFill>
                <a:latin typeface="Calibri"/>
                <a:cs typeface="Calibri"/>
              </a:rPr>
              <a:t>APPLICANT</a:t>
            </a:r>
            <a:endParaRPr sz="1400" dirty="0">
              <a:latin typeface="Calibri"/>
              <a:cs typeface="Calibri"/>
            </a:endParaRPr>
          </a:p>
          <a:p>
            <a:pPr marL="12700">
              <a:lnSpc>
                <a:spcPct val="100000"/>
              </a:lnSpc>
            </a:pPr>
            <a:r>
              <a:rPr sz="1400" spc="-5" dirty="0">
                <a:solidFill>
                  <a:srgbClr val="FF0000"/>
                </a:solidFill>
                <a:latin typeface="Calibri"/>
                <a:cs typeface="Calibri"/>
              </a:rPr>
              <a:t>Submission</a:t>
            </a:r>
            <a:r>
              <a:rPr sz="1400" spc="-30" dirty="0">
                <a:solidFill>
                  <a:srgbClr val="FF0000"/>
                </a:solidFill>
                <a:latin typeface="Calibri"/>
                <a:cs typeface="Calibri"/>
              </a:rPr>
              <a:t> </a:t>
            </a:r>
            <a:r>
              <a:rPr sz="1400" spc="-5" dirty="0">
                <a:solidFill>
                  <a:srgbClr val="FF0000"/>
                </a:solidFill>
                <a:latin typeface="Calibri"/>
                <a:cs typeface="Calibri"/>
              </a:rPr>
              <a:t>information</a:t>
            </a:r>
            <a:endParaRPr sz="1400" dirty="0">
              <a:latin typeface="Calibri"/>
              <a:cs typeface="Calibri"/>
            </a:endParaRPr>
          </a:p>
          <a:p>
            <a:pPr marL="12700">
              <a:lnSpc>
                <a:spcPct val="100000"/>
              </a:lnSpc>
            </a:pPr>
            <a:r>
              <a:rPr sz="1400" spc="-10" dirty="0">
                <a:solidFill>
                  <a:srgbClr val="FF0000"/>
                </a:solidFill>
                <a:latin typeface="Calibri"/>
                <a:cs typeface="Calibri"/>
              </a:rPr>
              <a:t>Form</a:t>
            </a:r>
            <a:r>
              <a:rPr sz="1400" spc="-55" dirty="0">
                <a:solidFill>
                  <a:srgbClr val="FF0000"/>
                </a:solidFill>
                <a:latin typeface="Calibri"/>
                <a:cs typeface="Calibri"/>
              </a:rPr>
              <a:t> </a:t>
            </a:r>
            <a:r>
              <a:rPr sz="1400" spc="-5" dirty="0">
                <a:solidFill>
                  <a:srgbClr val="FF0000"/>
                </a:solidFill>
                <a:latin typeface="Calibri"/>
                <a:cs typeface="Calibri"/>
              </a:rPr>
              <a:t>ID:</a:t>
            </a:r>
            <a:r>
              <a:rPr sz="1400" spc="-15" dirty="0">
                <a:solidFill>
                  <a:srgbClr val="FF0000"/>
                </a:solidFill>
                <a:latin typeface="Calibri"/>
                <a:cs typeface="Calibri"/>
              </a:rPr>
              <a:t> </a:t>
            </a:r>
            <a:r>
              <a:rPr sz="1400" spc="-5" dirty="0">
                <a:solidFill>
                  <a:srgbClr val="FF0000"/>
                </a:solidFill>
                <a:latin typeface="Calibri"/>
                <a:cs typeface="Calibri"/>
              </a:rPr>
              <a:t>KA210-YOU-E4EDF191</a:t>
            </a:r>
            <a:endParaRPr sz="1400" dirty="0">
              <a:latin typeface="Calibri"/>
              <a:cs typeface="Calibri"/>
            </a:endParaRPr>
          </a:p>
          <a:p>
            <a:pPr marL="12700">
              <a:lnSpc>
                <a:spcPct val="100000"/>
              </a:lnSpc>
            </a:pPr>
            <a:r>
              <a:rPr sz="1400" spc="-5" dirty="0">
                <a:solidFill>
                  <a:srgbClr val="FF0000"/>
                </a:solidFill>
                <a:latin typeface="Calibri"/>
                <a:cs typeface="Calibri"/>
              </a:rPr>
              <a:t>Submission</a:t>
            </a:r>
            <a:r>
              <a:rPr sz="1400" spc="-25" dirty="0">
                <a:solidFill>
                  <a:srgbClr val="FF0000"/>
                </a:solidFill>
                <a:latin typeface="Calibri"/>
                <a:cs typeface="Calibri"/>
              </a:rPr>
              <a:t> </a:t>
            </a:r>
            <a:r>
              <a:rPr sz="1400" spc="-5" dirty="0">
                <a:solidFill>
                  <a:srgbClr val="FF0000"/>
                </a:solidFill>
                <a:latin typeface="Calibri"/>
                <a:cs typeface="Calibri"/>
              </a:rPr>
              <a:t>ID:</a:t>
            </a:r>
            <a:r>
              <a:rPr sz="1400" spc="-20" dirty="0">
                <a:solidFill>
                  <a:srgbClr val="FF0000"/>
                </a:solidFill>
                <a:latin typeface="Calibri"/>
                <a:cs typeface="Calibri"/>
              </a:rPr>
              <a:t> </a:t>
            </a:r>
            <a:r>
              <a:rPr sz="1400" spc="-5" dirty="0">
                <a:solidFill>
                  <a:srgbClr val="FF0000"/>
                </a:solidFill>
                <a:latin typeface="Calibri"/>
                <a:cs typeface="Calibri"/>
              </a:rPr>
              <a:t>1006357</a:t>
            </a:r>
            <a:endParaRPr sz="1400" dirty="0">
              <a:latin typeface="Calibri"/>
              <a:cs typeface="Calibri"/>
            </a:endParaRPr>
          </a:p>
          <a:p>
            <a:pPr marL="12700" marR="8051165">
              <a:lnSpc>
                <a:spcPct val="100000"/>
              </a:lnSpc>
            </a:pPr>
            <a:r>
              <a:rPr sz="1400" spc="-5" dirty="0">
                <a:solidFill>
                  <a:srgbClr val="FF0000"/>
                </a:solidFill>
                <a:latin typeface="Calibri"/>
                <a:cs typeface="Calibri"/>
              </a:rPr>
              <a:t>Submission</a:t>
            </a:r>
            <a:r>
              <a:rPr sz="1400" spc="-15" dirty="0">
                <a:solidFill>
                  <a:srgbClr val="FF0000"/>
                </a:solidFill>
                <a:latin typeface="Calibri"/>
                <a:cs typeface="Calibri"/>
              </a:rPr>
              <a:t> </a:t>
            </a:r>
            <a:r>
              <a:rPr sz="1400" spc="-10" dirty="0">
                <a:solidFill>
                  <a:srgbClr val="FF0000"/>
                </a:solidFill>
                <a:latin typeface="Calibri"/>
                <a:cs typeface="Calibri"/>
              </a:rPr>
              <a:t>date</a:t>
            </a:r>
            <a:r>
              <a:rPr sz="1400" dirty="0">
                <a:solidFill>
                  <a:srgbClr val="FF0000"/>
                </a:solidFill>
                <a:latin typeface="Calibri"/>
                <a:cs typeface="Calibri"/>
              </a:rPr>
              <a:t> </a:t>
            </a:r>
            <a:r>
              <a:rPr sz="1400" spc="-5" dirty="0">
                <a:solidFill>
                  <a:srgbClr val="FF0000"/>
                </a:solidFill>
                <a:latin typeface="Calibri"/>
                <a:cs typeface="Calibri"/>
              </a:rPr>
              <a:t>(dd/mm/yyyy): 19/08/2022 </a:t>
            </a:r>
            <a:r>
              <a:rPr sz="1400" dirty="0">
                <a:solidFill>
                  <a:srgbClr val="FF0000"/>
                </a:solidFill>
                <a:latin typeface="Calibri"/>
                <a:cs typeface="Calibri"/>
              </a:rPr>
              <a:t> </a:t>
            </a:r>
            <a:r>
              <a:rPr sz="1400" spc="-5" dirty="0">
                <a:solidFill>
                  <a:srgbClr val="FF0000"/>
                </a:solidFill>
                <a:latin typeface="Calibri"/>
                <a:cs typeface="Calibri"/>
              </a:rPr>
              <a:t>Submission</a:t>
            </a:r>
            <a:r>
              <a:rPr sz="1400" spc="-15" dirty="0">
                <a:solidFill>
                  <a:srgbClr val="FF0000"/>
                </a:solidFill>
                <a:latin typeface="Calibri"/>
                <a:cs typeface="Calibri"/>
              </a:rPr>
              <a:t> </a:t>
            </a:r>
            <a:r>
              <a:rPr sz="1400" spc="-5" dirty="0">
                <a:solidFill>
                  <a:srgbClr val="FF0000"/>
                </a:solidFill>
                <a:latin typeface="Calibri"/>
                <a:cs typeface="Calibri"/>
              </a:rPr>
              <a:t>time </a:t>
            </a:r>
            <a:r>
              <a:rPr sz="1400" dirty="0">
                <a:solidFill>
                  <a:srgbClr val="FF0000"/>
                </a:solidFill>
                <a:latin typeface="Calibri"/>
                <a:cs typeface="Calibri"/>
              </a:rPr>
              <a:t>(Brussels,</a:t>
            </a:r>
            <a:r>
              <a:rPr sz="1400" spc="-5" dirty="0">
                <a:solidFill>
                  <a:srgbClr val="FF0000"/>
                </a:solidFill>
                <a:latin typeface="Calibri"/>
                <a:cs typeface="Calibri"/>
              </a:rPr>
              <a:t> </a:t>
            </a:r>
            <a:r>
              <a:rPr sz="1400" dirty="0">
                <a:solidFill>
                  <a:srgbClr val="FF0000"/>
                </a:solidFill>
                <a:latin typeface="Calibri"/>
                <a:cs typeface="Calibri"/>
              </a:rPr>
              <a:t>Belgium</a:t>
            </a:r>
            <a:r>
              <a:rPr sz="1400" spc="5" dirty="0">
                <a:solidFill>
                  <a:srgbClr val="FF0000"/>
                </a:solidFill>
                <a:latin typeface="Calibri"/>
                <a:cs typeface="Calibri"/>
              </a:rPr>
              <a:t> </a:t>
            </a:r>
            <a:r>
              <a:rPr sz="1400" spc="-5" dirty="0">
                <a:solidFill>
                  <a:srgbClr val="FF0000"/>
                </a:solidFill>
                <a:latin typeface="Calibri"/>
                <a:cs typeface="Calibri"/>
              </a:rPr>
              <a:t>time):</a:t>
            </a:r>
            <a:r>
              <a:rPr sz="1400" dirty="0">
                <a:solidFill>
                  <a:srgbClr val="FF0000"/>
                </a:solidFill>
                <a:latin typeface="Calibri"/>
                <a:cs typeface="Calibri"/>
              </a:rPr>
              <a:t> </a:t>
            </a:r>
            <a:r>
              <a:rPr sz="1400" spc="-5" dirty="0">
                <a:solidFill>
                  <a:srgbClr val="FF0000"/>
                </a:solidFill>
                <a:latin typeface="Calibri"/>
                <a:cs typeface="Calibri"/>
              </a:rPr>
              <a:t>11:35:43</a:t>
            </a:r>
            <a:endParaRPr sz="1400" dirty="0">
              <a:latin typeface="Calibri"/>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020" y="46990"/>
            <a:ext cx="873379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ΚΑΘΥΣΤΕΡΗΜΕΝΗ</a:t>
            </a:r>
            <a:r>
              <a:rPr sz="2800" spc="5" dirty="0">
                <a:solidFill>
                  <a:srgbClr val="FFFFFF"/>
                </a:solidFill>
              </a:rPr>
              <a:t> </a:t>
            </a:r>
            <a:r>
              <a:rPr sz="2800" spc="-10" dirty="0">
                <a:solidFill>
                  <a:srgbClr val="FFFFFF"/>
                </a:solidFill>
              </a:rPr>
              <a:t>ΥΠΟΒΟΛΗ</a:t>
            </a:r>
            <a:r>
              <a:rPr sz="2800" spc="-1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64668" y="913892"/>
            <a:ext cx="11191240" cy="5602816"/>
          </a:xfrm>
          <a:prstGeom prst="rect">
            <a:avLst/>
          </a:prstGeom>
        </p:spPr>
        <p:txBody>
          <a:bodyPr vert="horz" wrap="square" lIns="0" tIns="49530" rIns="0" bIns="0" rtlCol="0">
            <a:spAutoFit/>
          </a:bodyPr>
          <a:lstStyle/>
          <a:p>
            <a:pPr marL="12700" marR="8255" algn="just">
              <a:lnSpc>
                <a:spcPts val="2380"/>
              </a:lnSpc>
              <a:spcBef>
                <a:spcPts val="390"/>
              </a:spcBef>
            </a:pPr>
            <a:r>
              <a:rPr sz="2200" b="1" spc="-5" dirty="0">
                <a:solidFill>
                  <a:srgbClr val="FF0000"/>
                </a:solidFill>
                <a:latin typeface="Calibri"/>
                <a:cs typeface="Calibri"/>
              </a:rPr>
              <a:t>Η</a:t>
            </a:r>
            <a:r>
              <a:rPr sz="2200" b="1" dirty="0">
                <a:solidFill>
                  <a:srgbClr val="FF0000"/>
                </a:solidFill>
                <a:latin typeface="Calibri"/>
                <a:cs typeface="Calibri"/>
              </a:rPr>
              <a:t> </a:t>
            </a:r>
            <a:r>
              <a:rPr sz="2200" b="1" spc="-5" dirty="0">
                <a:solidFill>
                  <a:srgbClr val="FF0000"/>
                </a:solidFill>
                <a:latin typeface="Calibri"/>
                <a:cs typeface="Calibri"/>
              </a:rPr>
              <a:t>υποβολή</a:t>
            </a:r>
            <a:r>
              <a:rPr sz="2200" b="1" dirty="0">
                <a:solidFill>
                  <a:srgbClr val="FF0000"/>
                </a:solidFill>
                <a:latin typeface="Calibri"/>
                <a:cs typeface="Calibri"/>
              </a:rPr>
              <a:t> </a:t>
            </a:r>
            <a:r>
              <a:rPr sz="2200" b="1" spc="-10" dirty="0">
                <a:solidFill>
                  <a:srgbClr val="FF0000"/>
                </a:solidFill>
                <a:latin typeface="Calibri"/>
                <a:cs typeface="Calibri"/>
              </a:rPr>
              <a:t>αιτήσεων</a:t>
            </a:r>
            <a:r>
              <a:rPr sz="2200" b="1" spc="-5" dirty="0">
                <a:solidFill>
                  <a:srgbClr val="FF0000"/>
                </a:solidFill>
                <a:latin typeface="Calibri"/>
                <a:cs typeface="Calibri"/>
              </a:rPr>
              <a:t> </a:t>
            </a:r>
            <a:r>
              <a:rPr sz="2200" b="1" spc="-10" dirty="0">
                <a:solidFill>
                  <a:srgbClr val="FF0000"/>
                </a:solidFill>
                <a:latin typeface="Calibri"/>
                <a:cs typeface="Calibri"/>
              </a:rPr>
              <a:t>μετά</a:t>
            </a:r>
            <a:r>
              <a:rPr sz="2200" b="1" spc="-5" dirty="0">
                <a:solidFill>
                  <a:srgbClr val="FF0000"/>
                </a:solidFill>
                <a:latin typeface="Calibri"/>
                <a:cs typeface="Calibri"/>
              </a:rPr>
              <a:t> </a:t>
            </a:r>
            <a:r>
              <a:rPr sz="2200" b="1" spc="-10" dirty="0">
                <a:solidFill>
                  <a:srgbClr val="FF0000"/>
                </a:solidFill>
                <a:latin typeface="Calibri"/>
                <a:cs typeface="Calibri"/>
              </a:rPr>
              <a:t>την</a:t>
            </a:r>
            <a:r>
              <a:rPr sz="2200" b="1" spc="-5" dirty="0">
                <a:solidFill>
                  <a:srgbClr val="FF0000"/>
                </a:solidFill>
                <a:latin typeface="Calibri"/>
                <a:cs typeface="Calibri"/>
              </a:rPr>
              <a:t> πάροδο</a:t>
            </a:r>
            <a:r>
              <a:rPr sz="2200" b="1" dirty="0">
                <a:solidFill>
                  <a:srgbClr val="FF0000"/>
                </a:solidFill>
                <a:latin typeface="Calibri"/>
                <a:cs typeface="Calibri"/>
              </a:rPr>
              <a:t> της</a:t>
            </a:r>
            <a:r>
              <a:rPr sz="2200" b="1" spc="5" dirty="0">
                <a:solidFill>
                  <a:srgbClr val="FF0000"/>
                </a:solidFill>
                <a:latin typeface="Calibri"/>
                <a:cs typeface="Calibri"/>
              </a:rPr>
              <a:t> </a:t>
            </a:r>
            <a:r>
              <a:rPr sz="2200" b="1" spc="-10" dirty="0">
                <a:solidFill>
                  <a:srgbClr val="FF0000"/>
                </a:solidFill>
                <a:latin typeface="Calibri"/>
                <a:cs typeface="Calibri"/>
              </a:rPr>
              <a:t>καταληκτικής</a:t>
            </a:r>
            <a:r>
              <a:rPr sz="2200" b="1" spc="-5" dirty="0">
                <a:solidFill>
                  <a:srgbClr val="FF0000"/>
                </a:solidFill>
                <a:latin typeface="Calibri"/>
                <a:cs typeface="Calibri"/>
              </a:rPr>
              <a:t> </a:t>
            </a:r>
            <a:r>
              <a:rPr sz="2200" b="1" spc="-10" dirty="0">
                <a:solidFill>
                  <a:srgbClr val="FF0000"/>
                </a:solidFill>
                <a:latin typeface="Calibri"/>
                <a:cs typeface="Calibri"/>
              </a:rPr>
              <a:t>ημερομηνίας</a:t>
            </a:r>
            <a:r>
              <a:rPr sz="2200" b="1" spc="-5" dirty="0">
                <a:solidFill>
                  <a:srgbClr val="FF0000"/>
                </a:solidFill>
                <a:latin typeface="Calibri"/>
                <a:cs typeface="Calibri"/>
              </a:rPr>
              <a:t> </a:t>
            </a:r>
            <a:r>
              <a:rPr sz="2200" b="1" spc="-10" dirty="0">
                <a:solidFill>
                  <a:srgbClr val="FF0000"/>
                </a:solidFill>
                <a:latin typeface="Calibri"/>
                <a:cs typeface="Calibri"/>
              </a:rPr>
              <a:t>επιτρέπεται</a:t>
            </a:r>
            <a:r>
              <a:rPr sz="2200" b="1" spc="-5" dirty="0">
                <a:solidFill>
                  <a:srgbClr val="FF0000"/>
                </a:solidFill>
                <a:latin typeface="Calibri"/>
                <a:cs typeface="Calibri"/>
              </a:rPr>
              <a:t> </a:t>
            </a:r>
            <a:r>
              <a:rPr sz="2200" b="1" spc="-10" dirty="0">
                <a:solidFill>
                  <a:srgbClr val="FF0000"/>
                </a:solidFill>
                <a:latin typeface="Calibri"/>
                <a:cs typeface="Calibri"/>
              </a:rPr>
              <a:t>όταν </a:t>
            </a:r>
            <a:r>
              <a:rPr sz="2200" b="1" spc="-5" dirty="0">
                <a:solidFill>
                  <a:srgbClr val="FF0000"/>
                </a:solidFill>
                <a:latin typeface="Calibri"/>
                <a:cs typeface="Calibri"/>
              </a:rPr>
              <a:t> </a:t>
            </a:r>
            <a:r>
              <a:rPr sz="2200" b="1" spc="-15" dirty="0">
                <a:solidFill>
                  <a:srgbClr val="FF0000"/>
                </a:solidFill>
                <a:latin typeface="Calibri"/>
                <a:cs typeface="Calibri"/>
              </a:rPr>
              <a:t>ικανοποιούνται</a:t>
            </a:r>
            <a:r>
              <a:rPr sz="2200" b="1" spc="60" dirty="0">
                <a:solidFill>
                  <a:srgbClr val="FF0000"/>
                </a:solidFill>
                <a:latin typeface="Calibri"/>
                <a:cs typeface="Calibri"/>
              </a:rPr>
              <a:t> </a:t>
            </a:r>
            <a:r>
              <a:rPr sz="2200" b="1" spc="-30" dirty="0">
                <a:solidFill>
                  <a:srgbClr val="FF0000"/>
                </a:solidFill>
                <a:latin typeface="Calibri"/>
                <a:cs typeface="Calibri"/>
              </a:rPr>
              <a:t>και</a:t>
            </a:r>
            <a:r>
              <a:rPr sz="2200" b="1" dirty="0">
                <a:solidFill>
                  <a:srgbClr val="FF0000"/>
                </a:solidFill>
                <a:latin typeface="Calibri"/>
                <a:cs typeface="Calibri"/>
              </a:rPr>
              <a:t> </a:t>
            </a:r>
            <a:r>
              <a:rPr sz="2200" b="1" spc="-5" dirty="0">
                <a:solidFill>
                  <a:srgbClr val="FF0000"/>
                </a:solidFill>
                <a:latin typeface="Calibri"/>
                <a:cs typeface="Calibri"/>
              </a:rPr>
              <a:t>οι</a:t>
            </a:r>
            <a:r>
              <a:rPr sz="2200" b="1" spc="10" dirty="0">
                <a:solidFill>
                  <a:srgbClr val="FF0000"/>
                </a:solidFill>
                <a:latin typeface="Calibri"/>
                <a:cs typeface="Calibri"/>
              </a:rPr>
              <a:t> </a:t>
            </a:r>
            <a:r>
              <a:rPr sz="2200" b="1" spc="-10" dirty="0">
                <a:solidFill>
                  <a:srgbClr val="FF0000"/>
                </a:solidFill>
                <a:latin typeface="Calibri"/>
                <a:cs typeface="Calibri"/>
              </a:rPr>
              <a:t>τέσσερεις</a:t>
            </a:r>
            <a:r>
              <a:rPr sz="2200" b="1" spc="20" dirty="0">
                <a:solidFill>
                  <a:srgbClr val="FF0000"/>
                </a:solidFill>
                <a:latin typeface="Calibri"/>
                <a:cs typeface="Calibri"/>
              </a:rPr>
              <a:t> </a:t>
            </a:r>
            <a:r>
              <a:rPr sz="2200" b="1" spc="-10" dirty="0">
                <a:solidFill>
                  <a:srgbClr val="FF0000"/>
                </a:solidFill>
                <a:latin typeface="Calibri"/>
                <a:cs typeface="Calibri"/>
              </a:rPr>
              <a:t>πιο</a:t>
            </a:r>
            <a:r>
              <a:rPr sz="2200" b="1" spc="10" dirty="0">
                <a:solidFill>
                  <a:srgbClr val="FF0000"/>
                </a:solidFill>
                <a:latin typeface="Calibri"/>
                <a:cs typeface="Calibri"/>
              </a:rPr>
              <a:t> </a:t>
            </a:r>
            <a:r>
              <a:rPr sz="2200" b="1" spc="-25" dirty="0">
                <a:solidFill>
                  <a:srgbClr val="FF0000"/>
                </a:solidFill>
                <a:latin typeface="Calibri"/>
                <a:cs typeface="Calibri"/>
              </a:rPr>
              <a:t>κάτω</a:t>
            </a:r>
            <a:r>
              <a:rPr sz="2200" b="1" spc="-10" dirty="0">
                <a:solidFill>
                  <a:srgbClr val="FF0000"/>
                </a:solidFill>
                <a:latin typeface="Calibri"/>
                <a:cs typeface="Calibri"/>
              </a:rPr>
              <a:t> συνθήκες:</a:t>
            </a:r>
            <a:endParaRPr sz="2200" dirty="0">
              <a:latin typeface="Calibri"/>
              <a:cs typeface="Calibri"/>
            </a:endParaRPr>
          </a:p>
          <a:p>
            <a:pPr>
              <a:lnSpc>
                <a:spcPct val="100000"/>
              </a:lnSpc>
              <a:spcBef>
                <a:spcPts val="35"/>
              </a:spcBef>
            </a:pPr>
            <a:endParaRPr sz="2100" dirty="0">
              <a:latin typeface="Calibri"/>
              <a:cs typeface="Calibri"/>
            </a:endParaRPr>
          </a:p>
          <a:p>
            <a:pPr marL="367665" indent="-355600" algn="just">
              <a:lnSpc>
                <a:spcPts val="2280"/>
              </a:lnSpc>
              <a:buSzPct val="87500"/>
              <a:buFont typeface="Wingdings"/>
              <a:buChar char=""/>
              <a:tabLst>
                <a:tab pos="368300" algn="l"/>
              </a:tabLst>
            </a:pPr>
            <a:r>
              <a:rPr sz="2000" dirty="0">
                <a:solidFill>
                  <a:srgbClr val="FF0000"/>
                </a:solidFill>
                <a:latin typeface="Calibri"/>
                <a:cs typeface="Calibri"/>
              </a:rPr>
              <a:t>Η</a:t>
            </a:r>
            <a:r>
              <a:rPr sz="2000" spc="85" dirty="0">
                <a:solidFill>
                  <a:srgbClr val="FF0000"/>
                </a:solidFill>
                <a:latin typeface="Calibri"/>
                <a:cs typeface="Calibri"/>
              </a:rPr>
              <a:t> </a:t>
            </a:r>
            <a:r>
              <a:rPr sz="2000" spc="-5" dirty="0">
                <a:solidFill>
                  <a:srgbClr val="FF0000"/>
                </a:solidFill>
                <a:latin typeface="Calibri"/>
                <a:cs typeface="Calibri"/>
              </a:rPr>
              <a:t>αδυναμία</a:t>
            </a:r>
            <a:r>
              <a:rPr sz="2000" spc="85" dirty="0">
                <a:solidFill>
                  <a:srgbClr val="FF0000"/>
                </a:solidFill>
                <a:latin typeface="Calibri"/>
                <a:cs typeface="Calibri"/>
              </a:rPr>
              <a:t> </a:t>
            </a:r>
            <a:r>
              <a:rPr sz="2000" spc="-5" dirty="0">
                <a:solidFill>
                  <a:srgbClr val="FF0000"/>
                </a:solidFill>
                <a:latin typeface="Calibri"/>
                <a:cs typeface="Calibri"/>
              </a:rPr>
              <a:t>εμπρόθεσμης</a:t>
            </a:r>
            <a:r>
              <a:rPr sz="2000" spc="70" dirty="0">
                <a:solidFill>
                  <a:srgbClr val="FF0000"/>
                </a:solidFill>
                <a:latin typeface="Calibri"/>
                <a:cs typeface="Calibri"/>
              </a:rPr>
              <a:t> </a:t>
            </a:r>
            <a:r>
              <a:rPr sz="2000" spc="-5" dirty="0">
                <a:solidFill>
                  <a:srgbClr val="FF0000"/>
                </a:solidFill>
                <a:latin typeface="Calibri"/>
                <a:cs typeface="Calibri"/>
              </a:rPr>
              <a:t>υποβολής</a:t>
            </a:r>
            <a:r>
              <a:rPr sz="2000" spc="65" dirty="0">
                <a:solidFill>
                  <a:srgbClr val="FF0000"/>
                </a:solidFill>
                <a:latin typeface="Calibri"/>
                <a:cs typeface="Calibri"/>
              </a:rPr>
              <a:t> </a:t>
            </a:r>
            <a:r>
              <a:rPr sz="2000" spc="-10" dirty="0">
                <a:solidFill>
                  <a:srgbClr val="FF0000"/>
                </a:solidFill>
                <a:latin typeface="Calibri"/>
                <a:cs typeface="Calibri"/>
              </a:rPr>
              <a:t>οφειλόταν</a:t>
            </a:r>
            <a:r>
              <a:rPr sz="2000" spc="80" dirty="0">
                <a:solidFill>
                  <a:srgbClr val="FF0000"/>
                </a:solidFill>
                <a:latin typeface="Calibri"/>
                <a:cs typeface="Calibri"/>
              </a:rPr>
              <a:t> </a:t>
            </a:r>
            <a:r>
              <a:rPr sz="2000" dirty="0">
                <a:solidFill>
                  <a:srgbClr val="FF0000"/>
                </a:solidFill>
                <a:latin typeface="Calibri"/>
                <a:cs typeface="Calibri"/>
              </a:rPr>
              <a:t>σε</a:t>
            </a:r>
            <a:r>
              <a:rPr sz="2000" spc="70" dirty="0">
                <a:solidFill>
                  <a:srgbClr val="FF0000"/>
                </a:solidFill>
                <a:latin typeface="Calibri"/>
                <a:cs typeface="Calibri"/>
              </a:rPr>
              <a:t> </a:t>
            </a:r>
            <a:r>
              <a:rPr sz="2000" b="1" spc="-10" dirty="0">
                <a:solidFill>
                  <a:srgbClr val="FF0000"/>
                </a:solidFill>
                <a:latin typeface="Calibri"/>
                <a:cs typeface="Calibri"/>
              </a:rPr>
              <a:t>τεχνικά</a:t>
            </a:r>
            <a:r>
              <a:rPr sz="2000" b="1" spc="90" dirty="0">
                <a:solidFill>
                  <a:srgbClr val="FF0000"/>
                </a:solidFill>
                <a:latin typeface="Calibri"/>
                <a:cs typeface="Calibri"/>
              </a:rPr>
              <a:t> </a:t>
            </a:r>
            <a:r>
              <a:rPr sz="2000" b="1" spc="-10" dirty="0">
                <a:solidFill>
                  <a:srgbClr val="FF0000"/>
                </a:solidFill>
                <a:latin typeface="Calibri"/>
                <a:cs typeface="Calibri"/>
              </a:rPr>
              <a:t>προβλήματα</a:t>
            </a:r>
            <a:r>
              <a:rPr sz="2000" b="1" spc="80" dirty="0">
                <a:solidFill>
                  <a:srgbClr val="FF0000"/>
                </a:solidFill>
                <a:latin typeface="Calibri"/>
                <a:cs typeface="Calibri"/>
              </a:rPr>
              <a:t> </a:t>
            </a:r>
            <a:r>
              <a:rPr sz="2000" b="1" dirty="0">
                <a:solidFill>
                  <a:srgbClr val="FF0000"/>
                </a:solidFill>
                <a:latin typeface="Calibri"/>
                <a:cs typeface="Calibri"/>
              </a:rPr>
              <a:t>της</a:t>
            </a:r>
            <a:r>
              <a:rPr sz="2000" b="1" spc="80" dirty="0">
                <a:solidFill>
                  <a:srgbClr val="FF0000"/>
                </a:solidFill>
                <a:latin typeface="Calibri"/>
                <a:cs typeface="Calibri"/>
              </a:rPr>
              <a:t> </a:t>
            </a:r>
            <a:r>
              <a:rPr sz="2000" b="1" spc="-5" dirty="0">
                <a:solidFill>
                  <a:srgbClr val="FF0000"/>
                </a:solidFill>
                <a:latin typeface="Calibri"/>
                <a:cs typeface="Calibri"/>
              </a:rPr>
              <a:t>Ευρωπαϊκής</a:t>
            </a:r>
            <a:r>
              <a:rPr sz="2000" b="1" spc="75" dirty="0">
                <a:solidFill>
                  <a:srgbClr val="FF0000"/>
                </a:solidFill>
                <a:latin typeface="Calibri"/>
                <a:cs typeface="Calibri"/>
              </a:rPr>
              <a:t> </a:t>
            </a:r>
            <a:r>
              <a:rPr sz="2000" b="1" spc="-10" dirty="0">
                <a:solidFill>
                  <a:srgbClr val="FF0000"/>
                </a:solidFill>
                <a:latin typeface="Calibri"/>
                <a:cs typeface="Calibri"/>
              </a:rPr>
              <a:t>πλατφόρμας</a:t>
            </a:r>
            <a:endParaRPr sz="2000" dirty="0">
              <a:latin typeface="Calibri"/>
              <a:cs typeface="Calibri"/>
            </a:endParaRPr>
          </a:p>
          <a:p>
            <a:pPr marL="12700" algn="just">
              <a:lnSpc>
                <a:spcPts val="2280"/>
              </a:lnSpc>
            </a:pPr>
            <a:r>
              <a:rPr sz="2000" spc="-20" dirty="0">
                <a:solidFill>
                  <a:srgbClr val="FF0000"/>
                </a:solidFill>
                <a:latin typeface="Calibri"/>
                <a:cs typeface="Calibri"/>
              </a:rPr>
              <a:t>και</a:t>
            </a:r>
            <a:r>
              <a:rPr sz="2000" spc="-10" dirty="0">
                <a:solidFill>
                  <a:srgbClr val="FF0000"/>
                </a:solidFill>
                <a:latin typeface="Calibri"/>
                <a:cs typeface="Calibri"/>
              </a:rPr>
              <a:t> </a:t>
            </a:r>
            <a:r>
              <a:rPr sz="2000" spc="-5" dirty="0">
                <a:solidFill>
                  <a:srgbClr val="FF0000"/>
                </a:solidFill>
                <a:latin typeface="Calibri"/>
                <a:cs typeface="Calibri"/>
              </a:rPr>
              <a:t>όχι</a:t>
            </a:r>
            <a:r>
              <a:rPr sz="2000" spc="-20" dirty="0">
                <a:solidFill>
                  <a:srgbClr val="FF0000"/>
                </a:solidFill>
                <a:latin typeface="Calibri"/>
                <a:cs typeface="Calibri"/>
              </a:rPr>
              <a:t> </a:t>
            </a:r>
            <a:r>
              <a:rPr sz="2000" dirty="0">
                <a:solidFill>
                  <a:srgbClr val="FF0000"/>
                </a:solidFill>
                <a:latin typeface="Calibri"/>
                <a:cs typeface="Calibri"/>
              </a:rPr>
              <a:t>σε </a:t>
            </a:r>
            <a:r>
              <a:rPr sz="2000" spc="-15" dirty="0">
                <a:solidFill>
                  <a:srgbClr val="FF0000"/>
                </a:solidFill>
                <a:latin typeface="Calibri"/>
                <a:cs typeface="Calibri"/>
              </a:rPr>
              <a:t>τεχνικά </a:t>
            </a:r>
            <a:r>
              <a:rPr sz="2000" spc="-5" dirty="0">
                <a:solidFill>
                  <a:srgbClr val="FF0000"/>
                </a:solidFill>
                <a:latin typeface="Calibri"/>
                <a:cs typeface="Calibri"/>
              </a:rPr>
              <a:t>προβλήματα</a:t>
            </a:r>
            <a:r>
              <a:rPr sz="2000" spc="-40" dirty="0">
                <a:solidFill>
                  <a:srgbClr val="FF0000"/>
                </a:solidFill>
                <a:latin typeface="Calibri"/>
                <a:cs typeface="Calibri"/>
              </a:rPr>
              <a:t> </a:t>
            </a:r>
            <a:r>
              <a:rPr sz="2000" spc="-5" dirty="0">
                <a:solidFill>
                  <a:srgbClr val="FF0000"/>
                </a:solidFill>
                <a:latin typeface="Calibri"/>
                <a:cs typeface="Calibri"/>
              </a:rPr>
              <a:t>του</a:t>
            </a:r>
            <a:r>
              <a:rPr sz="2000" spc="-25" dirty="0">
                <a:solidFill>
                  <a:srgbClr val="FF0000"/>
                </a:solidFill>
                <a:latin typeface="Calibri"/>
                <a:cs typeface="Calibri"/>
              </a:rPr>
              <a:t> </a:t>
            </a:r>
            <a:r>
              <a:rPr sz="2000" spc="-10" dirty="0">
                <a:solidFill>
                  <a:srgbClr val="FF0000"/>
                </a:solidFill>
                <a:latin typeface="Calibri"/>
                <a:cs typeface="Calibri"/>
              </a:rPr>
              <a:t>αιτητή</a:t>
            </a:r>
            <a:endParaRPr sz="2000" dirty="0">
              <a:latin typeface="Calibri"/>
              <a:cs typeface="Calibri"/>
            </a:endParaRPr>
          </a:p>
          <a:p>
            <a:pPr marL="358140" indent="-346075" algn="just">
              <a:lnSpc>
                <a:spcPts val="2280"/>
              </a:lnSpc>
              <a:spcBef>
                <a:spcPts val="755"/>
              </a:spcBef>
              <a:buFont typeface="Wingdings"/>
              <a:buChar char=""/>
              <a:tabLst>
                <a:tab pos="358775" algn="l"/>
              </a:tabLst>
            </a:pPr>
            <a:r>
              <a:rPr sz="2000" dirty="0">
                <a:solidFill>
                  <a:srgbClr val="FF0000"/>
                </a:solidFill>
                <a:latin typeface="Calibri"/>
                <a:cs typeface="Calibri"/>
              </a:rPr>
              <a:t>Η</a:t>
            </a:r>
            <a:r>
              <a:rPr sz="2000" spc="160" dirty="0">
                <a:solidFill>
                  <a:srgbClr val="FF0000"/>
                </a:solidFill>
                <a:latin typeface="Calibri"/>
                <a:cs typeface="Calibri"/>
              </a:rPr>
              <a:t> </a:t>
            </a:r>
            <a:r>
              <a:rPr sz="2000" b="1" spc="-5" dirty="0">
                <a:solidFill>
                  <a:srgbClr val="FF0000"/>
                </a:solidFill>
                <a:latin typeface="Calibri"/>
                <a:cs typeface="Calibri"/>
              </a:rPr>
              <a:t>ημερομηνία</a:t>
            </a:r>
            <a:r>
              <a:rPr sz="2000" b="1" spc="160" dirty="0">
                <a:solidFill>
                  <a:srgbClr val="FF0000"/>
                </a:solidFill>
                <a:latin typeface="Calibri"/>
                <a:cs typeface="Calibri"/>
              </a:rPr>
              <a:t> </a:t>
            </a:r>
            <a:r>
              <a:rPr sz="2000" b="1" spc="-20" dirty="0">
                <a:solidFill>
                  <a:srgbClr val="FF0000"/>
                </a:solidFill>
                <a:latin typeface="Calibri"/>
                <a:cs typeface="Calibri"/>
              </a:rPr>
              <a:t>και</a:t>
            </a:r>
            <a:r>
              <a:rPr sz="2000" b="1" spc="185" dirty="0">
                <a:solidFill>
                  <a:srgbClr val="FF0000"/>
                </a:solidFill>
                <a:latin typeface="Calibri"/>
                <a:cs typeface="Calibri"/>
              </a:rPr>
              <a:t> </a:t>
            </a:r>
            <a:r>
              <a:rPr sz="2000" b="1" spc="-5" dirty="0">
                <a:solidFill>
                  <a:srgbClr val="FF0000"/>
                </a:solidFill>
                <a:latin typeface="Calibri"/>
                <a:cs typeface="Calibri"/>
              </a:rPr>
              <a:t>ώρα</a:t>
            </a:r>
            <a:r>
              <a:rPr sz="2000" b="1" spc="170" dirty="0">
                <a:solidFill>
                  <a:srgbClr val="FF0000"/>
                </a:solidFill>
                <a:latin typeface="Calibri"/>
                <a:cs typeface="Calibri"/>
              </a:rPr>
              <a:t> </a:t>
            </a:r>
            <a:r>
              <a:rPr sz="2000" b="1" dirty="0">
                <a:solidFill>
                  <a:srgbClr val="FF0000"/>
                </a:solidFill>
                <a:latin typeface="Calibri"/>
                <a:cs typeface="Calibri"/>
              </a:rPr>
              <a:t>της</a:t>
            </a:r>
            <a:r>
              <a:rPr sz="2000" b="1" spc="175" dirty="0">
                <a:solidFill>
                  <a:srgbClr val="FF0000"/>
                </a:solidFill>
                <a:latin typeface="Calibri"/>
                <a:cs typeface="Calibri"/>
              </a:rPr>
              <a:t> </a:t>
            </a:r>
            <a:r>
              <a:rPr sz="2000" b="1" spc="-5" dirty="0">
                <a:solidFill>
                  <a:srgbClr val="FF0000"/>
                </a:solidFill>
                <a:latin typeface="Calibri"/>
                <a:cs typeface="Calibri"/>
              </a:rPr>
              <a:t>τελευταίας</a:t>
            </a:r>
            <a:r>
              <a:rPr sz="2000" b="1" spc="165" dirty="0">
                <a:solidFill>
                  <a:srgbClr val="FF0000"/>
                </a:solidFill>
                <a:latin typeface="Calibri"/>
                <a:cs typeface="Calibri"/>
              </a:rPr>
              <a:t> </a:t>
            </a:r>
            <a:r>
              <a:rPr sz="2000" b="1" dirty="0">
                <a:solidFill>
                  <a:srgbClr val="FF0000"/>
                </a:solidFill>
                <a:latin typeface="Calibri"/>
                <a:cs typeface="Calibri"/>
              </a:rPr>
              <a:t>απόπειρας</a:t>
            </a:r>
            <a:r>
              <a:rPr sz="2000" b="1" spc="175" dirty="0">
                <a:solidFill>
                  <a:srgbClr val="FF0000"/>
                </a:solidFill>
                <a:latin typeface="Calibri"/>
                <a:cs typeface="Calibri"/>
              </a:rPr>
              <a:t> </a:t>
            </a:r>
            <a:r>
              <a:rPr sz="2000" b="1" spc="-5" dirty="0">
                <a:solidFill>
                  <a:srgbClr val="FF0000"/>
                </a:solidFill>
                <a:latin typeface="Calibri"/>
                <a:cs typeface="Calibri"/>
              </a:rPr>
              <a:t>υποβολής</a:t>
            </a:r>
            <a:r>
              <a:rPr sz="2000" b="1" spc="160" dirty="0">
                <a:solidFill>
                  <a:srgbClr val="FF0000"/>
                </a:solidFill>
                <a:latin typeface="Calibri"/>
                <a:cs typeface="Calibri"/>
              </a:rPr>
              <a:t> </a:t>
            </a:r>
            <a:r>
              <a:rPr sz="2000" spc="-5" dirty="0">
                <a:solidFill>
                  <a:srgbClr val="FF0000"/>
                </a:solidFill>
                <a:latin typeface="Calibri"/>
                <a:cs typeface="Calibri"/>
              </a:rPr>
              <a:t>(“Submission</a:t>
            </a:r>
            <a:r>
              <a:rPr sz="2000" spc="180" dirty="0">
                <a:solidFill>
                  <a:srgbClr val="FF0000"/>
                </a:solidFill>
                <a:latin typeface="Calibri"/>
                <a:cs typeface="Calibri"/>
              </a:rPr>
              <a:t> </a:t>
            </a:r>
            <a:r>
              <a:rPr sz="2000" dirty="0">
                <a:solidFill>
                  <a:srgbClr val="FF0000"/>
                </a:solidFill>
                <a:latin typeface="Calibri"/>
                <a:cs typeface="Calibri"/>
              </a:rPr>
              <a:t>History”)</a:t>
            </a:r>
            <a:r>
              <a:rPr sz="2000" spc="170" dirty="0">
                <a:solidFill>
                  <a:srgbClr val="FF0000"/>
                </a:solidFill>
                <a:latin typeface="Calibri"/>
                <a:cs typeface="Calibri"/>
              </a:rPr>
              <a:t> </a:t>
            </a:r>
            <a:r>
              <a:rPr sz="2000" spc="-10" dirty="0">
                <a:solidFill>
                  <a:srgbClr val="FF0000"/>
                </a:solidFill>
                <a:latin typeface="Calibri"/>
                <a:cs typeface="Calibri"/>
              </a:rPr>
              <a:t>προηγούνται</a:t>
            </a:r>
            <a:r>
              <a:rPr sz="2000" spc="180" dirty="0">
                <a:solidFill>
                  <a:srgbClr val="FF0000"/>
                </a:solidFill>
                <a:latin typeface="Calibri"/>
                <a:cs typeface="Calibri"/>
              </a:rPr>
              <a:t> </a:t>
            </a:r>
            <a:r>
              <a:rPr sz="2000" spc="-5" dirty="0">
                <a:solidFill>
                  <a:srgbClr val="FF0000"/>
                </a:solidFill>
                <a:latin typeface="Calibri"/>
                <a:cs typeface="Calibri"/>
              </a:rPr>
              <a:t>της</a:t>
            </a:r>
            <a:endParaRPr sz="2000" dirty="0">
              <a:latin typeface="Calibri"/>
              <a:cs typeface="Calibri"/>
            </a:endParaRPr>
          </a:p>
          <a:p>
            <a:pPr marL="12700" algn="just">
              <a:lnSpc>
                <a:spcPts val="2280"/>
              </a:lnSpc>
            </a:pPr>
            <a:r>
              <a:rPr sz="2000" dirty="0">
                <a:solidFill>
                  <a:srgbClr val="FF0000"/>
                </a:solidFill>
                <a:latin typeface="Calibri"/>
                <a:cs typeface="Calibri"/>
              </a:rPr>
              <a:t>επίσημης</a:t>
            </a:r>
            <a:r>
              <a:rPr sz="2000" spc="-30" dirty="0">
                <a:solidFill>
                  <a:srgbClr val="FF0000"/>
                </a:solidFill>
                <a:latin typeface="Calibri"/>
                <a:cs typeface="Calibri"/>
              </a:rPr>
              <a:t> </a:t>
            </a:r>
            <a:r>
              <a:rPr sz="2000" spc="-10" dirty="0">
                <a:solidFill>
                  <a:srgbClr val="FF0000"/>
                </a:solidFill>
                <a:latin typeface="Calibri"/>
                <a:cs typeface="Calibri"/>
              </a:rPr>
              <a:t>καταληκτικής </a:t>
            </a:r>
            <a:r>
              <a:rPr sz="2000" spc="-5" dirty="0">
                <a:solidFill>
                  <a:srgbClr val="FF0000"/>
                </a:solidFill>
                <a:latin typeface="Calibri"/>
                <a:cs typeface="Calibri"/>
              </a:rPr>
              <a:t>ημερομηνίας</a:t>
            </a:r>
            <a:r>
              <a:rPr sz="2000" spc="-35" dirty="0">
                <a:solidFill>
                  <a:srgbClr val="FF0000"/>
                </a:solidFill>
                <a:latin typeface="Calibri"/>
                <a:cs typeface="Calibri"/>
              </a:rPr>
              <a:t> </a:t>
            </a:r>
            <a:r>
              <a:rPr sz="2000" dirty="0">
                <a:solidFill>
                  <a:srgbClr val="FF0000"/>
                </a:solidFill>
                <a:latin typeface="Calibri"/>
                <a:cs typeface="Calibri"/>
              </a:rPr>
              <a:t>για</a:t>
            </a:r>
            <a:r>
              <a:rPr sz="2000" spc="-25" dirty="0">
                <a:solidFill>
                  <a:srgbClr val="FF0000"/>
                </a:solidFill>
                <a:latin typeface="Calibri"/>
                <a:cs typeface="Calibri"/>
              </a:rPr>
              <a:t> </a:t>
            </a:r>
            <a:r>
              <a:rPr sz="2000" spc="-5" dirty="0">
                <a:solidFill>
                  <a:srgbClr val="FF0000"/>
                </a:solidFill>
                <a:latin typeface="Calibri"/>
                <a:cs typeface="Calibri"/>
              </a:rPr>
              <a:t>υποβολή</a:t>
            </a:r>
            <a:r>
              <a:rPr sz="2000" spc="-30" dirty="0">
                <a:solidFill>
                  <a:srgbClr val="FF0000"/>
                </a:solidFill>
                <a:latin typeface="Calibri"/>
                <a:cs typeface="Calibri"/>
              </a:rPr>
              <a:t> </a:t>
            </a:r>
            <a:r>
              <a:rPr sz="2000" spc="-5" dirty="0">
                <a:solidFill>
                  <a:srgbClr val="FF0000"/>
                </a:solidFill>
                <a:latin typeface="Calibri"/>
                <a:cs typeface="Calibri"/>
              </a:rPr>
              <a:t>αιτήσεων</a:t>
            </a:r>
            <a:endParaRPr sz="2000" dirty="0">
              <a:latin typeface="Calibri"/>
              <a:cs typeface="Calibri"/>
            </a:endParaRPr>
          </a:p>
          <a:p>
            <a:pPr marL="12700" marR="7620" algn="just">
              <a:lnSpc>
                <a:spcPts val="2160"/>
              </a:lnSpc>
              <a:spcBef>
                <a:spcPts val="1030"/>
              </a:spcBef>
              <a:buFont typeface="Wingdings"/>
              <a:buChar char=""/>
              <a:tabLst>
                <a:tab pos="357505" algn="l"/>
              </a:tabLst>
            </a:pPr>
            <a:r>
              <a:rPr sz="2000" dirty="0">
                <a:solidFill>
                  <a:srgbClr val="FF0000"/>
                </a:solidFill>
                <a:latin typeface="Calibri"/>
                <a:cs typeface="Calibri"/>
              </a:rPr>
              <a:t>Ο </a:t>
            </a:r>
            <a:r>
              <a:rPr sz="2000" spc="-10" dirty="0">
                <a:solidFill>
                  <a:srgbClr val="FF0000"/>
                </a:solidFill>
                <a:latin typeface="Calibri"/>
                <a:cs typeface="Calibri"/>
              </a:rPr>
              <a:t>αιτητής έχει </a:t>
            </a:r>
            <a:r>
              <a:rPr sz="2000" spc="-5" dirty="0">
                <a:solidFill>
                  <a:srgbClr val="FF0000"/>
                </a:solidFill>
                <a:latin typeface="Calibri"/>
                <a:cs typeface="Calibri"/>
              </a:rPr>
              <a:t>ενημερώσει </a:t>
            </a:r>
            <a:r>
              <a:rPr sz="2000" spc="-15" dirty="0">
                <a:solidFill>
                  <a:srgbClr val="FF0000"/>
                </a:solidFill>
                <a:latin typeface="Calibri"/>
                <a:cs typeface="Calibri"/>
              </a:rPr>
              <a:t>σχετικά την </a:t>
            </a:r>
            <a:r>
              <a:rPr sz="2000" spc="-5" dirty="0">
                <a:solidFill>
                  <a:srgbClr val="FF0000"/>
                </a:solidFill>
                <a:latin typeface="Calibri"/>
                <a:cs typeface="Calibri"/>
              </a:rPr>
              <a:t>Εθνική </a:t>
            </a:r>
            <a:r>
              <a:rPr sz="2000" spc="-10" dirty="0">
                <a:solidFill>
                  <a:srgbClr val="FF0000"/>
                </a:solidFill>
                <a:latin typeface="Calibri"/>
                <a:cs typeface="Calibri"/>
              </a:rPr>
              <a:t>Υπηρεσία, </a:t>
            </a:r>
            <a:r>
              <a:rPr sz="2000" b="1" spc="-5" dirty="0">
                <a:solidFill>
                  <a:srgbClr val="FF0000"/>
                </a:solidFill>
                <a:latin typeface="Calibri"/>
                <a:cs typeface="Calibri"/>
              </a:rPr>
              <a:t>εντός </a:t>
            </a:r>
            <a:r>
              <a:rPr sz="2000" b="1" dirty="0">
                <a:solidFill>
                  <a:srgbClr val="FF0000"/>
                </a:solidFill>
                <a:latin typeface="Calibri"/>
                <a:cs typeface="Calibri"/>
              </a:rPr>
              <a:t>24 </a:t>
            </a:r>
            <a:r>
              <a:rPr sz="2000" b="1" spc="-5" dirty="0">
                <a:solidFill>
                  <a:srgbClr val="FF0000"/>
                </a:solidFill>
                <a:latin typeface="Calibri"/>
                <a:cs typeface="Calibri"/>
              </a:rPr>
              <a:t>ωρών </a:t>
            </a:r>
            <a:r>
              <a:rPr sz="2000" spc="-5" dirty="0">
                <a:solidFill>
                  <a:srgbClr val="FF0000"/>
                </a:solidFill>
                <a:latin typeface="Calibri"/>
                <a:cs typeface="Calibri"/>
              </a:rPr>
              <a:t>από </a:t>
            </a:r>
            <a:r>
              <a:rPr sz="2000" spc="-15" dirty="0">
                <a:solidFill>
                  <a:srgbClr val="FF0000"/>
                </a:solidFill>
                <a:latin typeface="Calibri"/>
                <a:cs typeface="Calibri"/>
              </a:rPr>
              <a:t>την </a:t>
            </a:r>
            <a:r>
              <a:rPr sz="2000" spc="-5" dirty="0">
                <a:solidFill>
                  <a:srgbClr val="FF0000"/>
                </a:solidFill>
                <a:latin typeface="Calibri"/>
                <a:cs typeface="Calibri"/>
              </a:rPr>
              <a:t>επίσημη </a:t>
            </a:r>
            <a:r>
              <a:rPr sz="2000" spc="-10" dirty="0">
                <a:solidFill>
                  <a:srgbClr val="FF0000"/>
                </a:solidFill>
                <a:latin typeface="Calibri"/>
                <a:cs typeface="Calibri"/>
              </a:rPr>
              <a:t>καταληκτική </a:t>
            </a:r>
            <a:r>
              <a:rPr sz="2000" spc="-5" dirty="0">
                <a:solidFill>
                  <a:srgbClr val="FF0000"/>
                </a:solidFill>
                <a:latin typeface="Calibri"/>
                <a:cs typeface="Calibri"/>
              </a:rPr>
              <a:t> ημερομηνία</a:t>
            </a:r>
            <a:r>
              <a:rPr sz="2000" spc="-30" dirty="0">
                <a:solidFill>
                  <a:srgbClr val="FF0000"/>
                </a:solidFill>
                <a:latin typeface="Calibri"/>
                <a:cs typeface="Calibri"/>
              </a:rPr>
              <a:t> </a:t>
            </a:r>
            <a:r>
              <a:rPr sz="2000" spc="-5" dirty="0">
                <a:solidFill>
                  <a:srgbClr val="FF0000"/>
                </a:solidFill>
                <a:latin typeface="Calibri"/>
                <a:cs typeface="Calibri"/>
              </a:rPr>
              <a:t>(ώρα</a:t>
            </a:r>
            <a:r>
              <a:rPr sz="2000" spc="-15" dirty="0">
                <a:solidFill>
                  <a:srgbClr val="FF0000"/>
                </a:solidFill>
                <a:latin typeface="Calibri"/>
                <a:cs typeface="Calibri"/>
              </a:rPr>
              <a:t> </a:t>
            </a:r>
            <a:r>
              <a:rPr sz="2000" spc="-10" dirty="0">
                <a:solidFill>
                  <a:srgbClr val="FF0000"/>
                </a:solidFill>
                <a:latin typeface="Calibri"/>
                <a:cs typeface="Calibri"/>
              </a:rPr>
              <a:t>Βρυξελλών)</a:t>
            </a:r>
            <a:endParaRPr sz="2000" dirty="0">
              <a:latin typeface="Calibri"/>
              <a:cs typeface="Calibri"/>
            </a:endParaRPr>
          </a:p>
          <a:p>
            <a:pPr marL="12700" marR="5080" algn="just">
              <a:lnSpc>
                <a:spcPct val="90000"/>
              </a:lnSpc>
              <a:spcBef>
                <a:spcPts val="980"/>
              </a:spcBef>
              <a:buFont typeface="Wingdings"/>
              <a:buChar char=""/>
              <a:tabLst>
                <a:tab pos="357505" algn="l"/>
              </a:tabLst>
            </a:pPr>
            <a:r>
              <a:rPr sz="2000" dirty="0">
                <a:solidFill>
                  <a:srgbClr val="FF0000"/>
                </a:solidFill>
                <a:latin typeface="Calibri"/>
                <a:cs typeface="Calibri"/>
              </a:rPr>
              <a:t>Ο</a:t>
            </a:r>
            <a:r>
              <a:rPr sz="2000" spc="5" dirty="0">
                <a:solidFill>
                  <a:srgbClr val="FF0000"/>
                </a:solidFill>
                <a:latin typeface="Calibri"/>
                <a:cs typeface="Calibri"/>
              </a:rPr>
              <a:t> </a:t>
            </a:r>
            <a:r>
              <a:rPr sz="2000" spc="-10" dirty="0">
                <a:solidFill>
                  <a:srgbClr val="FF0000"/>
                </a:solidFill>
                <a:latin typeface="Calibri"/>
                <a:cs typeface="Calibri"/>
              </a:rPr>
              <a:t>αιτητής</a:t>
            </a:r>
            <a:r>
              <a:rPr sz="2000" spc="-5" dirty="0">
                <a:solidFill>
                  <a:srgbClr val="FF0000"/>
                </a:solidFill>
                <a:latin typeface="Calibri"/>
                <a:cs typeface="Calibri"/>
              </a:rPr>
              <a:t> </a:t>
            </a:r>
            <a:r>
              <a:rPr sz="2000" spc="-10" dirty="0">
                <a:solidFill>
                  <a:srgbClr val="FF0000"/>
                </a:solidFill>
                <a:latin typeface="Calibri"/>
                <a:cs typeface="Calibri"/>
              </a:rPr>
              <a:t>έχει</a:t>
            </a:r>
            <a:r>
              <a:rPr sz="2000" spc="-5" dirty="0">
                <a:solidFill>
                  <a:srgbClr val="FF0000"/>
                </a:solidFill>
                <a:latin typeface="Calibri"/>
                <a:cs typeface="Calibri"/>
              </a:rPr>
              <a:t> αποστείλει</a:t>
            </a:r>
            <a:r>
              <a:rPr sz="2000" dirty="0">
                <a:solidFill>
                  <a:srgbClr val="FF0000"/>
                </a:solidFill>
                <a:latin typeface="Calibri"/>
                <a:cs typeface="Calibri"/>
              </a:rPr>
              <a:t> </a:t>
            </a:r>
            <a:r>
              <a:rPr sz="2000" spc="-10" dirty="0">
                <a:solidFill>
                  <a:srgbClr val="FF0000"/>
                </a:solidFill>
                <a:latin typeface="Calibri"/>
                <a:cs typeface="Calibri"/>
              </a:rPr>
              <a:t>στην</a:t>
            </a:r>
            <a:r>
              <a:rPr sz="2000" spc="-5" dirty="0">
                <a:solidFill>
                  <a:srgbClr val="FF0000"/>
                </a:solidFill>
                <a:latin typeface="Calibri"/>
                <a:cs typeface="Calibri"/>
              </a:rPr>
              <a:t> </a:t>
            </a:r>
            <a:r>
              <a:rPr sz="2000" dirty="0">
                <a:solidFill>
                  <a:srgbClr val="FF0000"/>
                </a:solidFill>
                <a:latin typeface="Calibri"/>
                <a:cs typeface="Calibri"/>
              </a:rPr>
              <a:t>Εθνική</a:t>
            </a:r>
            <a:r>
              <a:rPr sz="2000" spc="5" dirty="0">
                <a:solidFill>
                  <a:srgbClr val="FF0000"/>
                </a:solidFill>
                <a:latin typeface="Calibri"/>
                <a:cs typeface="Calibri"/>
              </a:rPr>
              <a:t> </a:t>
            </a:r>
            <a:r>
              <a:rPr sz="2000" spc="-10" dirty="0">
                <a:solidFill>
                  <a:srgbClr val="FF0000"/>
                </a:solidFill>
                <a:latin typeface="Calibri"/>
                <a:cs typeface="Calibri"/>
              </a:rPr>
              <a:t>Υπηρεσία,</a:t>
            </a:r>
            <a:r>
              <a:rPr sz="2000" spc="-5" dirty="0">
                <a:solidFill>
                  <a:srgbClr val="FF0000"/>
                </a:solidFill>
                <a:latin typeface="Calibri"/>
                <a:cs typeface="Calibri"/>
              </a:rPr>
              <a:t> </a:t>
            </a:r>
            <a:r>
              <a:rPr sz="2000" b="1" spc="-10" dirty="0">
                <a:solidFill>
                  <a:srgbClr val="FF0000"/>
                </a:solidFill>
                <a:latin typeface="Calibri"/>
                <a:cs typeface="Calibri"/>
              </a:rPr>
              <a:t>εντός</a:t>
            </a:r>
            <a:r>
              <a:rPr sz="2000" b="1" spc="-5" dirty="0">
                <a:solidFill>
                  <a:srgbClr val="FF0000"/>
                </a:solidFill>
                <a:latin typeface="Calibri"/>
                <a:cs typeface="Calibri"/>
              </a:rPr>
              <a:t> 24</a:t>
            </a:r>
            <a:r>
              <a:rPr sz="2000" b="1" dirty="0">
                <a:solidFill>
                  <a:srgbClr val="FF0000"/>
                </a:solidFill>
                <a:latin typeface="Calibri"/>
                <a:cs typeface="Calibri"/>
              </a:rPr>
              <a:t> </a:t>
            </a:r>
            <a:r>
              <a:rPr sz="2000" b="1" spc="-10" dirty="0">
                <a:solidFill>
                  <a:srgbClr val="FF0000"/>
                </a:solidFill>
                <a:latin typeface="Calibri"/>
                <a:cs typeface="Calibri"/>
              </a:rPr>
              <a:t>ωρών</a:t>
            </a:r>
            <a:r>
              <a:rPr sz="2000" b="1" spc="-5" dirty="0">
                <a:solidFill>
                  <a:srgbClr val="FF0000"/>
                </a:solidFill>
                <a:latin typeface="Calibri"/>
                <a:cs typeface="Calibri"/>
              </a:rPr>
              <a:t> </a:t>
            </a:r>
            <a:r>
              <a:rPr sz="2000" spc="-5" dirty="0">
                <a:solidFill>
                  <a:srgbClr val="FF0000"/>
                </a:solidFill>
                <a:latin typeface="Calibri"/>
                <a:cs typeface="Calibri"/>
              </a:rPr>
              <a:t>από</a:t>
            </a:r>
            <a:r>
              <a:rPr sz="2000" dirty="0">
                <a:solidFill>
                  <a:srgbClr val="FF0000"/>
                </a:solidFill>
                <a:latin typeface="Calibri"/>
                <a:cs typeface="Calibri"/>
              </a:rPr>
              <a:t> </a:t>
            </a:r>
            <a:r>
              <a:rPr sz="2000" spc="-15" dirty="0">
                <a:solidFill>
                  <a:srgbClr val="FF0000"/>
                </a:solidFill>
                <a:latin typeface="Calibri"/>
                <a:cs typeface="Calibri"/>
              </a:rPr>
              <a:t>την</a:t>
            </a:r>
            <a:r>
              <a:rPr sz="2000" spc="-10" dirty="0">
                <a:solidFill>
                  <a:srgbClr val="FF0000"/>
                </a:solidFill>
                <a:latin typeface="Calibri"/>
                <a:cs typeface="Calibri"/>
              </a:rPr>
              <a:t> </a:t>
            </a:r>
            <a:r>
              <a:rPr sz="2000" spc="-5" dirty="0">
                <a:solidFill>
                  <a:srgbClr val="FF0000"/>
                </a:solidFill>
                <a:latin typeface="Calibri"/>
                <a:cs typeface="Calibri"/>
              </a:rPr>
              <a:t>επίσημη</a:t>
            </a:r>
            <a:r>
              <a:rPr sz="2000" dirty="0">
                <a:solidFill>
                  <a:srgbClr val="FF0000"/>
                </a:solidFill>
                <a:latin typeface="Calibri"/>
                <a:cs typeface="Calibri"/>
              </a:rPr>
              <a:t> </a:t>
            </a:r>
            <a:r>
              <a:rPr sz="2000" spc="-10" dirty="0">
                <a:solidFill>
                  <a:srgbClr val="FF0000"/>
                </a:solidFill>
                <a:latin typeface="Calibri"/>
                <a:cs typeface="Calibri"/>
              </a:rPr>
              <a:t>καταληκτική </a:t>
            </a:r>
            <a:r>
              <a:rPr sz="2000" spc="-5" dirty="0">
                <a:solidFill>
                  <a:srgbClr val="FF0000"/>
                </a:solidFill>
                <a:latin typeface="Calibri"/>
                <a:cs typeface="Calibri"/>
              </a:rPr>
              <a:t> </a:t>
            </a:r>
            <a:r>
              <a:rPr sz="2000" spc="-10" dirty="0">
                <a:solidFill>
                  <a:srgbClr val="FF0000"/>
                </a:solidFill>
                <a:latin typeface="Calibri"/>
                <a:cs typeface="Calibri"/>
              </a:rPr>
              <a:t>ημερομηνία</a:t>
            </a:r>
            <a:r>
              <a:rPr sz="2000" spc="-5" dirty="0">
                <a:solidFill>
                  <a:srgbClr val="FF0000"/>
                </a:solidFill>
                <a:latin typeface="Calibri"/>
                <a:cs typeface="Calibri"/>
              </a:rPr>
              <a:t> (ώρα</a:t>
            </a:r>
            <a:r>
              <a:rPr sz="2000" dirty="0">
                <a:solidFill>
                  <a:srgbClr val="FF0000"/>
                </a:solidFill>
                <a:latin typeface="Calibri"/>
                <a:cs typeface="Calibri"/>
              </a:rPr>
              <a:t> </a:t>
            </a:r>
            <a:r>
              <a:rPr sz="2000" spc="-10" dirty="0">
                <a:solidFill>
                  <a:srgbClr val="FF0000"/>
                </a:solidFill>
                <a:latin typeface="Calibri"/>
                <a:cs typeface="Calibri"/>
              </a:rPr>
              <a:t>Βρυξελλών),</a:t>
            </a:r>
            <a:r>
              <a:rPr sz="2000" spc="-5" dirty="0">
                <a:solidFill>
                  <a:srgbClr val="FF0000"/>
                </a:solidFill>
                <a:latin typeface="Calibri"/>
                <a:cs typeface="Calibri"/>
              </a:rPr>
              <a:t> </a:t>
            </a:r>
            <a:r>
              <a:rPr sz="2000" spc="-10" dirty="0">
                <a:solidFill>
                  <a:srgbClr val="FF0000"/>
                </a:solidFill>
                <a:latin typeface="Calibri"/>
                <a:cs typeface="Calibri"/>
              </a:rPr>
              <a:t>μέσω</a:t>
            </a:r>
            <a:r>
              <a:rPr sz="2000" spc="-5" dirty="0">
                <a:solidFill>
                  <a:srgbClr val="FF0000"/>
                </a:solidFill>
                <a:latin typeface="Calibri"/>
                <a:cs typeface="Calibri"/>
              </a:rPr>
              <a:t> </a:t>
            </a:r>
            <a:r>
              <a:rPr sz="2000" spc="-10" dirty="0">
                <a:solidFill>
                  <a:srgbClr val="FF0000"/>
                </a:solidFill>
                <a:latin typeface="Calibri"/>
                <a:cs typeface="Calibri"/>
              </a:rPr>
              <a:t>ηλεκτρονικού</a:t>
            </a:r>
            <a:r>
              <a:rPr sz="2000" spc="-5" dirty="0">
                <a:solidFill>
                  <a:srgbClr val="FF0000"/>
                </a:solidFill>
                <a:latin typeface="Calibri"/>
                <a:cs typeface="Calibri"/>
              </a:rPr>
              <a:t> ταχυδρομείου</a:t>
            </a:r>
            <a:r>
              <a:rPr sz="2000" dirty="0">
                <a:solidFill>
                  <a:srgbClr val="FF0000"/>
                </a:solidFill>
                <a:latin typeface="Calibri"/>
                <a:cs typeface="Calibri"/>
              </a:rPr>
              <a:t> </a:t>
            </a:r>
            <a:r>
              <a:rPr sz="2000" spc="-5" dirty="0">
                <a:solidFill>
                  <a:srgbClr val="FF0000"/>
                </a:solidFill>
                <a:latin typeface="Calibri"/>
                <a:cs typeface="Calibri"/>
              </a:rPr>
              <a:t>(σε</a:t>
            </a:r>
            <a:r>
              <a:rPr sz="2000" dirty="0">
                <a:solidFill>
                  <a:srgbClr val="FF0000"/>
                </a:solidFill>
                <a:latin typeface="Calibri"/>
                <a:cs typeface="Calibri"/>
              </a:rPr>
              <a:t> </a:t>
            </a:r>
            <a:r>
              <a:rPr sz="2000" spc="-10" dirty="0">
                <a:solidFill>
                  <a:srgbClr val="FF0000"/>
                </a:solidFill>
                <a:latin typeface="Calibri"/>
                <a:cs typeface="Calibri"/>
              </a:rPr>
              <a:t>μορφή</a:t>
            </a:r>
            <a:r>
              <a:rPr sz="2000" spc="-5" dirty="0">
                <a:solidFill>
                  <a:srgbClr val="FF0000"/>
                </a:solidFill>
                <a:latin typeface="Calibri"/>
                <a:cs typeface="Calibri"/>
              </a:rPr>
              <a:t> </a:t>
            </a:r>
            <a:r>
              <a:rPr sz="2000" spc="5" dirty="0">
                <a:solidFill>
                  <a:srgbClr val="FF0000"/>
                </a:solidFill>
                <a:latin typeface="Calibri"/>
                <a:cs typeface="Calibri"/>
              </a:rPr>
              <a:t>pdf),</a:t>
            </a:r>
            <a:r>
              <a:rPr sz="2000" spc="10" dirty="0">
                <a:solidFill>
                  <a:srgbClr val="FF0000"/>
                </a:solidFill>
                <a:latin typeface="Calibri"/>
                <a:cs typeface="Calibri"/>
              </a:rPr>
              <a:t> </a:t>
            </a:r>
            <a:r>
              <a:rPr sz="2000" dirty="0">
                <a:solidFill>
                  <a:srgbClr val="FF0000"/>
                </a:solidFill>
                <a:latin typeface="Calibri"/>
                <a:cs typeface="Calibri"/>
              </a:rPr>
              <a:t>μία</a:t>
            </a:r>
            <a:r>
              <a:rPr sz="2000" spc="5" dirty="0">
                <a:solidFill>
                  <a:srgbClr val="FF0000"/>
                </a:solidFill>
                <a:latin typeface="Calibri"/>
                <a:cs typeface="Calibri"/>
              </a:rPr>
              <a:t> </a:t>
            </a:r>
            <a:r>
              <a:rPr sz="2000" spc="-5" dirty="0">
                <a:solidFill>
                  <a:srgbClr val="FF0000"/>
                </a:solidFill>
                <a:latin typeface="Calibri"/>
                <a:cs typeface="Calibri"/>
              </a:rPr>
              <a:t>πλήρως </a:t>
            </a:r>
            <a:r>
              <a:rPr sz="2000" dirty="0">
                <a:solidFill>
                  <a:srgbClr val="FF0000"/>
                </a:solidFill>
                <a:latin typeface="Calibri"/>
                <a:cs typeface="Calibri"/>
              </a:rPr>
              <a:t> </a:t>
            </a:r>
            <a:r>
              <a:rPr sz="2000" spc="-5" dirty="0">
                <a:solidFill>
                  <a:srgbClr val="FF0000"/>
                </a:solidFill>
                <a:latin typeface="Calibri"/>
                <a:cs typeface="Calibri"/>
              </a:rPr>
              <a:t>συμπληρωμένη</a:t>
            </a:r>
            <a:r>
              <a:rPr sz="2000" dirty="0">
                <a:solidFill>
                  <a:srgbClr val="FF0000"/>
                </a:solidFill>
                <a:latin typeface="Calibri"/>
                <a:cs typeface="Calibri"/>
              </a:rPr>
              <a:t> </a:t>
            </a:r>
            <a:r>
              <a:rPr sz="2000" spc="-10" dirty="0">
                <a:solidFill>
                  <a:srgbClr val="FF0000"/>
                </a:solidFill>
                <a:latin typeface="Calibri"/>
                <a:cs typeface="Calibri"/>
              </a:rPr>
              <a:t>αίτηση,</a:t>
            </a:r>
            <a:r>
              <a:rPr sz="2000" spc="-5" dirty="0">
                <a:solidFill>
                  <a:srgbClr val="FF0000"/>
                </a:solidFill>
                <a:latin typeface="Calibri"/>
                <a:cs typeface="Calibri"/>
              </a:rPr>
              <a:t> </a:t>
            </a:r>
            <a:r>
              <a:rPr sz="2000" dirty="0">
                <a:solidFill>
                  <a:srgbClr val="FF0000"/>
                </a:solidFill>
                <a:latin typeface="Calibri"/>
                <a:cs typeface="Calibri"/>
              </a:rPr>
              <a:t>η </a:t>
            </a:r>
            <a:r>
              <a:rPr sz="2000" spc="-5" dirty="0">
                <a:solidFill>
                  <a:srgbClr val="FF0000"/>
                </a:solidFill>
                <a:latin typeface="Calibri"/>
                <a:cs typeface="Calibri"/>
              </a:rPr>
              <a:t>οποία </a:t>
            </a:r>
            <a:r>
              <a:rPr sz="2000" b="1" spc="-5" dirty="0">
                <a:solidFill>
                  <a:srgbClr val="FF0000"/>
                </a:solidFill>
                <a:latin typeface="Calibri"/>
                <a:cs typeface="Calibri"/>
              </a:rPr>
              <a:t>δεν</a:t>
            </a:r>
            <a:r>
              <a:rPr sz="2000" b="1" dirty="0">
                <a:solidFill>
                  <a:srgbClr val="FF0000"/>
                </a:solidFill>
                <a:latin typeface="Calibri"/>
                <a:cs typeface="Calibri"/>
              </a:rPr>
              <a:t> </a:t>
            </a:r>
            <a:r>
              <a:rPr sz="2000" b="1" spc="-5" dirty="0">
                <a:solidFill>
                  <a:srgbClr val="FF0000"/>
                </a:solidFill>
                <a:latin typeface="Calibri"/>
                <a:cs typeface="Calibri"/>
              </a:rPr>
              <a:t>έχει </a:t>
            </a:r>
            <a:r>
              <a:rPr sz="2000" b="1" dirty="0">
                <a:solidFill>
                  <a:srgbClr val="FF0000"/>
                </a:solidFill>
                <a:latin typeface="Calibri"/>
                <a:cs typeface="Calibri"/>
              </a:rPr>
              <a:t>υποστεί </a:t>
            </a:r>
            <a:r>
              <a:rPr sz="2000" b="1" spc="-10" dirty="0">
                <a:solidFill>
                  <a:srgbClr val="FF0000"/>
                </a:solidFill>
                <a:latin typeface="Calibri"/>
                <a:cs typeface="Calibri"/>
              </a:rPr>
              <a:t>επεξεργασία</a:t>
            </a:r>
            <a:r>
              <a:rPr sz="2000" b="1" spc="-5" dirty="0">
                <a:solidFill>
                  <a:srgbClr val="FF0000"/>
                </a:solidFill>
                <a:latin typeface="Calibri"/>
                <a:cs typeface="Calibri"/>
              </a:rPr>
              <a:t> μετά</a:t>
            </a:r>
            <a:r>
              <a:rPr sz="2000" b="1" dirty="0">
                <a:solidFill>
                  <a:srgbClr val="FF0000"/>
                </a:solidFill>
                <a:latin typeface="Calibri"/>
                <a:cs typeface="Calibri"/>
              </a:rPr>
              <a:t> από </a:t>
            </a:r>
            <a:r>
              <a:rPr sz="2000" b="1" spc="-10" dirty="0">
                <a:solidFill>
                  <a:srgbClr val="FF0000"/>
                </a:solidFill>
                <a:latin typeface="Calibri"/>
                <a:cs typeface="Calibri"/>
              </a:rPr>
              <a:t>την </a:t>
            </a:r>
            <a:r>
              <a:rPr sz="2000" b="1" spc="-5" dirty="0">
                <a:solidFill>
                  <a:srgbClr val="FF0000"/>
                </a:solidFill>
                <a:latin typeface="Calibri"/>
                <a:cs typeface="Calibri"/>
              </a:rPr>
              <a:t>τελευταία</a:t>
            </a:r>
            <a:r>
              <a:rPr sz="2000" b="1" dirty="0">
                <a:solidFill>
                  <a:srgbClr val="FF0000"/>
                </a:solidFill>
                <a:latin typeface="Calibri"/>
                <a:cs typeface="Calibri"/>
              </a:rPr>
              <a:t> </a:t>
            </a:r>
            <a:r>
              <a:rPr sz="2000" b="1" spc="-10" dirty="0">
                <a:solidFill>
                  <a:srgbClr val="FF0000"/>
                </a:solidFill>
                <a:latin typeface="Calibri"/>
                <a:cs typeface="Calibri"/>
              </a:rPr>
              <a:t>εμπρόθεσμη </a:t>
            </a:r>
            <a:r>
              <a:rPr sz="2000" b="1" spc="-5" dirty="0">
                <a:solidFill>
                  <a:srgbClr val="FF0000"/>
                </a:solidFill>
                <a:latin typeface="Calibri"/>
                <a:cs typeface="Calibri"/>
              </a:rPr>
              <a:t> </a:t>
            </a:r>
            <a:r>
              <a:rPr sz="2000" b="1" dirty="0">
                <a:solidFill>
                  <a:srgbClr val="FF0000"/>
                </a:solidFill>
                <a:latin typeface="Calibri"/>
                <a:cs typeface="Calibri"/>
              </a:rPr>
              <a:t>απόπειρα</a:t>
            </a:r>
            <a:r>
              <a:rPr sz="2000" b="1" spc="-20" dirty="0">
                <a:solidFill>
                  <a:srgbClr val="FF0000"/>
                </a:solidFill>
                <a:latin typeface="Calibri"/>
                <a:cs typeface="Calibri"/>
              </a:rPr>
              <a:t> </a:t>
            </a:r>
            <a:r>
              <a:rPr sz="2000" b="1" spc="-5" dirty="0">
                <a:solidFill>
                  <a:srgbClr val="FF0000"/>
                </a:solidFill>
                <a:latin typeface="Calibri"/>
                <a:cs typeface="Calibri"/>
              </a:rPr>
              <a:t>υποβολής</a:t>
            </a:r>
            <a:endParaRPr sz="2000" dirty="0">
              <a:latin typeface="Calibri"/>
              <a:cs typeface="Calibri"/>
            </a:endParaRPr>
          </a:p>
          <a:p>
            <a:pPr>
              <a:lnSpc>
                <a:spcPct val="100000"/>
              </a:lnSpc>
            </a:pPr>
            <a:endParaRPr sz="2000" dirty="0">
              <a:latin typeface="Calibri"/>
              <a:cs typeface="Calibri"/>
            </a:endParaRPr>
          </a:p>
          <a:p>
            <a:pPr marL="12700" marR="6985" algn="just">
              <a:lnSpc>
                <a:spcPct val="100000"/>
              </a:lnSpc>
              <a:spcBef>
                <a:spcPts val="1680"/>
              </a:spcBef>
            </a:pPr>
            <a:r>
              <a:rPr sz="1900" i="1" dirty="0">
                <a:solidFill>
                  <a:srgbClr val="FF0000"/>
                </a:solidFill>
                <a:latin typeface="Calibri"/>
                <a:cs typeface="Calibri"/>
              </a:rPr>
              <a:t>!!! </a:t>
            </a:r>
            <a:r>
              <a:rPr sz="1900" i="1" spc="-10" dirty="0">
                <a:solidFill>
                  <a:srgbClr val="FF0000"/>
                </a:solidFill>
                <a:latin typeface="Calibri"/>
                <a:cs typeface="Calibri"/>
              </a:rPr>
              <a:t>Εάν </a:t>
            </a:r>
            <a:r>
              <a:rPr sz="1900" i="1" spc="-5" dirty="0">
                <a:solidFill>
                  <a:srgbClr val="FF0000"/>
                </a:solidFill>
                <a:latin typeface="Calibri"/>
                <a:cs typeface="Calibri"/>
              </a:rPr>
              <a:t>η </a:t>
            </a:r>
            <a:r>
              <a:rPr sz="1900" i="1" spc="-80" dirty="0">
                <a:solidFill>
                  <a:srgbClr val="FF0000"/>
                </a:solidFill>
                <a:latin typeface="Calibri"/>
                <a:cs typeface="Calibri"/>
              </a:rPr>
              <a:t>Ε.Υ. </a:t>
            </a:r>
            <a:r>
              <a:rPr sz="1900" i="1" spc="-5" dirty="0">
                <a:solidFill>
                  <a:srgbClr val="FF0000"/>
                </a:solidFill>
                <a:latin typeface="Calibri"/>
                <a:cs typeface="Calibri"/>
              </a:rPr>
              <a:t>αποφασίσει να δεχτεί </a:t>
            </a:r>
            <a:r>
              <a:rPr sz="1900" i="1" spc="-20" dirty="0">
                <a:solidFill>
                  <a:srgbClr val="FF0000"/>
                </a:solidFill>
                <a:latin typeface="Calibri"/>
                <a:cs typeface="Calibri"/>
              </a:rPr>
              <a:t>την </a:t>
            </a:r>
            <a:r>
              <a:rPr sz="1900" i="1" spc="-10" dirty="0">
                <a:solidFill>
                  <a:srgbClr val="FF0000"/>
                </a:solidFill>
                <a:latin typeface="Calibri"/>
                <a:cs typeface="Calibri"/>
              </a:rPr>
              <a:t>αίτηση, </a:t>
            </a:r>
            <a:r>
              <a:rPr sz="1900" i="1" spc="-5" dirty="0">
                <a:solidFill>
                  <a:srgbClr val="FF0000"/>
                </a:solidFill>
                <a:latin typeface="Calibri"/>
                <a:cs typeface="Calibri"/>
              </a:rPr>
              <a:t>θα </a:t>
            </a:r>
            <a:r>
              <a:rPr sz="1900" i="1" spc="-20" dirty="0">
                <a:solidFill>
                  <a:srgbClr val="FF0000"/>
                </a:solidFill>
                <a:latin typeface="Calibri"/>
                <a:cs typeface="Calibri"/>
              </a:rPr>
              <a:t>την </a:t>
            </a:r>
            <a:r>
              <a:rPr sz="1900" i="1" spc="-10" dirty="0">
                <a:solidFill>
                  <a:srgbClr val="FF0000"/>
                </a:solidFill>
                <a:latin typeface="Calibri"/>
                <a:cs typeface="Calibri"/>
              </a:rPr>
              <a:t>ανοίξει </a:t>
            </a:r>
            <a:r>
              <a:rPr sz="1900" i="1" spc="-5" dirty="0">
                <a:solidFill>
                  <a:srgbClr val="FF0000"/>
                </a:solidFill>
                <a:latin typeface="Calibri"/>
                <a:cs typeface="Calibri"/>
              </a:rPr>
              <a:t>εκ </a:t>
            </a:r>
            <a:r>
              <a:rPr sz="1900" i="1" spc="-10" dirty="0">
                <a:solidFill>
                  <a:srgbClr val="FF0000"/>
                </a:solidFill>
                <a:latin typeface="Calibri"/>
                <a:cs typeface="Calibri"/>
              </a:rPr>
              <a:t>νέου για </a:t>
            </a:r>
            <a:r>
              <a:rPr sz="1900" i="1" spc="-5" dirty="0">
                <a:solidFill>
                  <a:srgbClr val="FF0000"/>
                </a:solidFill>
                <a:latin typeface="Calibri"/>
                <a:cs typeface="Calibri"/>
              </a:rPr>
              <a:t>υποβολή ή </a:t>
            </a:r>
            <a:r>
              <a:rPr sz="1900" i="1" spc="-20" dirty="0">
                <a:solidFill>
                  <a:srgbClr val="FF0000"/>
                </a:solidFill>
                <a:latin typeface="Calibri"/>
                <a:cs typeface="Calibri"/>
              </a:rPr>
              <a:t>ακόμα </a:t>
            </a:r>
            <a:r>
              <a:rPr sz="1900" i="1" spc="-25" dirty="0">
                <a:solidFill>
                  <a:srgbClr val="FF0000"/>
                </a:solidFill>
                <a:latin typeface="Calibri"/>
                <a:cs typeface="Calibri"/>
              </a:rPr>
              <a:t>και </a:t>
            </a:r>
            <a:r>
              <a:rPr sz="1900" i="1" spc="-5" dirty="0">
                <a:solidFill>
                  <a:srgbClr val="FF0000"/>
                </a:solidFill>
                <a:latin typeface="Calibri"/>
                <a:cs typeface="Calibri"/>
              </a:rPr>
              <a:t>για επεξεργασία </a:t>
            </a:r>
            <a:r>
              <a:rPr sz="1900" i="1" dirty="0">
                <a:solidFill>
                  <a:srgbClr val="FF0000"/>
                </a:solidFill>
                <a:latin typeface="Calibri"/>
                <a:cs typeface="Calibri"/>
              </a:rPr>
              <a:t> </a:t>
            </a:r>
            <a:r>
              <a:rPr sz="1900" i="1" spc="-10" dirty="0">
                <a:solidFill>
                  <a:srgbClr val="FF0000"/>
                </a:solidFill>
                <a:latin typeface="Calibri"/>
                <a:cs typeface="Calibri"/>
              </a:rPr>
              <a:t>από</a:t>
            </a:r>
            <a:r>
              <a:rPr sz="1900" i="1" spc="10" dirty="0">
                <a:solidFill>
                  <a:srgbClr val="FF0000"/>
                </a:solidFill>
                <a:latin typeface="Calibri"/>
                <a:cs typeface="Calibri"/>
              </a:rPr>
              <a:t> </a:t>
            </a:r>
            <a:r>
              <a:rPr sz="1900" i="1" spc="-10" dirty="0">
                <a:solidFill>
                  <a:srgbClr val="FF0000"/>
                </a:solidFill>
                <a:latin typeface="Calibri"/>
                <a:cs typeface="Calibri"/>
              </a:rPr>
              <a:t>τον</a:t>
            </a:r>
            <a:r>
              <a:rPr sz="1900" i="1" dirty="0">
                <a:solidFill>
                  <a:srgbClr val="FF0000"/>
                </a:solidFill>
                <a:latin typeface="Calibri"/>
                <a:cs typeface="Calibri"/>
              </a:rPr>
              <a:t> </a:t>
            </a:r>
            <a:r>
              <a:rPr sz="1900" i="1" spc="-15" dirty="0">
                <a:solidFill>
                  <a:srgbClr val="FF0000"/>
                </a:solidFill>
                <a:latin typeface="Calibri"/>
                <a:cs typeface="Calibri"/>
              </a:rPr>
              <a:t>αιτητή,</a:t>
            </a:r>
            <a:r>
              <a:rPr sz="1900" i="1" spc="20" dirty="0">
                <a:solidFill>
                  <a:srgbClr val="FF0000"/>
                </a:solidFill>
                <a:latin typeface="Calibri"/>
                <a:cs typeface="Calibri"/>
              </a:rPr>
              <a:t> </a:t>
            </a:r>
            <a:r>
              <a:rPr sz="1900" i="1" spc="-5" dirty="0">
                <a:solidFill>
                  <a:srgbClr val="FF0000"/>
                </a:solidFill>
                <a:latin typeface="Calibri"/>
                <a:cs typeface="Calibri"/>
              </a:rPr>
              <a:t>θα</a:t>
            </a:r>
            <a:r>
              <a:rPr sz="1900" i="1" spc="10" dirty="0">
                <a:solidFill>
                  <a:srgbClr val="FF0000"/>
                </a:solidFill>
                <a:latin typeface="Calibri"/>
                <a:cs typeface="Calibri"/>
              </a:rPr>
              <a:t> </a:t>
            </a:r>
            <a:r>
              <a:rPr sz="1900" i="1" spc="-15" dirty="0">
                <a:solidFill>
                  <a:srgbClr val="FF0000"/>
                </a:solidFill>
                <a:latin typeface="Calibri"/>
                <a:cs typeface="Calibri"/>
              </a:rPr>
              <a:t>κοινοποιήσει</a:t>
            </a:r>
            <a:r>
              <a:rPr sz="1900" i="1" spc="35" dirty="0">
                <a:solidFill>
                  <a:srgbClr val="FF0000"/>
                </a:solidFill>
                <a:latin typeface="Calibri"/>
                <a:cs typeface="Calibri"/>
              </a:rPr>
              <a:t> </a:t>
            </a:r>
            <a:r>
              <a:rPr sz="1900" i="1" dirty="0">
                <a:solidFill>
                  <a:srgbClr val="FF0000"/>
                </a:solidFill>
                <a:latin typeface="Calibri"/>
                <a:cs typeface="Calibri"/>
              </a:rPr>
              <a:t>στον </a:t>
            </a:r>
            <a:r>
              <a:rPr sz="1900" i="1" spc="-20" dirty="0">
                <a:solidFill>
                  <a:srgbClr val="FF0000"/>
                </a:solidFill>
                <a:latin typeface="Calibri"/>
                <a:cs typeface="Calibri"/>
              </a:rPr>
              <a:t>αιτητή</a:t>
            </a:r>
            <a:r>
              <a:rPr sz="1900" i="1" spc="20" dirty="0">
                <a:solidFill>
                  <a:srgbClr val="FF0000"/>
                </a:solidFill>
                <a:latin typeface="Calibri"/>
                <a:cs typeface="Calibri"/>
              </a:rPr>
              <a:t> </a:t>
            </a:r>
            <a:r>
              <a:rPr sz="1900" i="1" spc="-5" dirty="0">
                <a:solidFill>
                  <a:srgbClr val="FF0000"/>
                </a:solidFill>
                <a:latin typeface="Calibri"/>
                <a:cs typeface="Calibri"/>
              </a:rPr>
              <a:t>τη</a:t>
            </a:r>
            <a:r>
              <a:rPr sz="1900" i="1" dirty="0">
                <a:solidFill>
                  <a:srgbClr val="FF0000"/>
                </a:solidFill>
                <a:latin typeface="Calibri"/>
                <a:cs typeface="Calibri"/>
              </a:rPr>
              <a:t> </a:t>
            </a:r>
            <a:r>
              <a:rPr sz="1900" i="1" spc="-15" dirty="0">
                <a:solidFill>
                  <a:srgbClr val="FF0000"/>
                </a:solidFill>
                <a:latin typeface="Calibri"/>
                <a:cs typeface="Calibri"/>
              </a:rPr>
              <a:t>νέα</a:t>
            </a:r>
            <a:r>
              <a:rPr sz="1900" i="1" dirty="0">
                <a:solidFill>
                  <a:srgbClr val="FF0000"/>
                </a:solidFill>
                <a:latin typeface="Calibri"/>
                <a:cs typeface="Calibri"/>
              </a:rPr>
              <a:t> </a:t>
            </a:r>
            <a:r>
              <a:rPr sz="1900" i="1" spc="-10" dirty="0">
                <a:solidFill>
                  <a:srgbClr val="FF0000"/>
                </a:solidFill>
                <a:latin typeface="Calibri"/>
                <a:cs typeface="Calibri"/>
              </a:rPr>
              <a:t>καταληκτική</a:t>
            </a:r>
            <a:r>
              <a:rPr sz="1900" i="1" spc="40" dirty="0">
                <a:solidFill>
                  <a:srgbClr val="FF0000"/>
                </a:solidFill>
                <a:latin typeface="Calibri"/>
                <a:cs typeface="Calibri"/>
              </a:rPr>
              <a:t> </a:t>
            </a:r>
            <a:r>
              <a:rPr sz="1900" i="1" spc="-10" dirty="0">
                <a:solidFill>
                  <a:srgbClr val="FF0000"/>
                </a:solidFill>
                <a:latin typeface="Calibri"/>
                <a:cs typeface="Calibri"/>
              </a:rPr>
              <a:t>ημερομηνία</a:t>
            </a:r>
            <a:r>
              <a:rPr sz="1900" i="1" spc="25" dirty="0">
                <a:solidFill>
                  <a:srgbClr val="FF0000"/>
                </a:solidFill>
                <a:latin typeface="Calibri"/>
                <a:cs typeface="Calibri"/>
              </a:rPr>
              <a:t> </a:t>
            </a:r>
            <a:r>
              <a:rPr sz="1900" i="1" spc="-25" dirty="0">
                <a:solidFill>
                  <a:srgbClr val="FF0000"/>
                </a:solidFill>
                <a:latin typeface="Calibri"/>
                <a:cs typeface="Calibri"/>
              </a:rPr>
              <a:t>και</a:t>
            </a:r>
            <a:r>
              <a:rPr sz="1900" i="1" spc="5" dirty="0">
                <a:solidFill>
                  <a:srgbClr val="FF0000"/>
                </a:solidFill>
                <a:latin typeface="Calibri"/>
                <a:cs typeface="Calibri"/>
              </a:rPr>
              <a:t> </a:t>
            </a:r>
            <a:r>
              <a:rPr sz="1900" i="1" spc="-5" dirty="0">
                <a:solidFill>
                  <a:srgbClr val="FF0000"/>
                </a:solidFill>
                <a:latin typeface="Calibri"/>
                <a:cs typeface="Calibri"/>
              </a:rPr>
              <a:t>οι υπολειπόμενες</a:t>
            </a:r>
            <a:endParaRPr sz="1900" dirty="0">
              <a:latin typeface="Calibri"/>
              <a:cs typeface="Calibri"/>
            </a:endParaRPr>
          </a:p>
          <a:p>
            <a:pPr marL="12700" algn="just">
              <a:lnSpc>
                <a:spcPct val="100000"/>
              </a:lnSpc>
            </a:pPr>
            <a:r>
              <a:rPr lang="el-GR" sz="1900" i="1" spc="-10" dirty="0">
                <a:solidFill>
                  <a:srgbClr val="FF0000"/>
                </a:solidFill>
                <a:latin typeface="Calibri"/>
                <a:cs typeface="Calibri"/>
              </a:rPr>
              <a:t>η</a:t>
            </a:r>
            <a:r>
              <a:rPr sz="1900" i="1" spc="-10" dirty="0" err="1">
                <a:solidFill>
                  <a:srgbClr val="FF0000"/>
                </a:solidFill>
                <a:latin typeface="Calibri"/>
                <a:cs typeface="Calibri"/>
              </a:rPr>
              <a:t>μέρες</a:t>
            </a:r>
            <a:r>
              <a:rPr lang="el-GR" sz="1900" i="1" spc="-10" dirty="0">
                <a:solidFill>
                  <a:srgbClr val="FF0000"/>
                </a:solidFill>
                <a:latin typeface="Calibri"/>
                <a:cs typeface="Calibri"/>
              </a:rPr>
              <a:t>,</a:t>
            </a:r>
            <a:r>
              <a:rPr sz="1900" i="1" spc="-10" dirty="0">
                <a:solidFill>
                  <a:srgbClr val="FF0000"/>
                </a:solidFill>
                <a:latin typeface="Calibri"/>
                <a:cs typeface="Calibri"/>
              </a:rPr>
              <a:t> </a:t>
            </a:r>
            <a:r>
              <a:rPr lang="el-GR" sz="1900" i="1" spc="-10" dirty="0">
                <a:solidFill>
                  <a:srgbClr val="FF0000"/>
                </a:solidFill>
                <a:latin typeface="Calibri"/>
                <a:cs typeface="Calibri"/>
              </a:rPr>
              <a:t>μέχρι τη νέα ημερομηνία υποβολής, </a:t>
            </a:r>
            <a:r>
              <a:rPr sz="1900" i="1" spc="-5" dirty="0">
                <a:solidFill>
                  <a:srgbClr val="FF0000"/>
                </a:solidFill>
                <a:latin typeface="Calibri"/>
                <a:cs typeface="Calibri"/>
              </a:rPr>
              <a:t>θα</a:t>
            </a:r>
            <a:r>
              <a:rPr sz="1900" i="1" spc="10" dirty="0">
                <a:solidFill>
                  <a:srgbClr val="FF0000"/>
                </a:solidFill>
                <a:latin typeface="Calibri"/>
                <a:cs typeface="Calibri"/>
              </a:rPr>
              <a:t> </a:t>
            </a:r>
            <a:r>
              <a:rPr lang="el-GR" sz="1900" i="1" spc="-10" dirty="0">
                <a:solidFill>
                  <a:srgbClr val="FF0000"/>
                </a:solidFill>
                <a:latin typeface="Calibri"/>
                <a:cs typeface="Calibri"/>
              </a:rPr>
              <a:t>εμφανίζονται</a:t>
            </a:r>
            <a:r>
              <a:rPr sz="1900" i="1" spc="35" dirty="0">
                <a:solidFill>
                  <a:srgbClr val="FF0000"/>
                </a:solidFill>
                <a:latin typeface="Calibri"/>
                <a:cs typeface="Calibri"/>
              </a:rPr>
              <a:t> </a:t>
            </a:r>
            <a:r>
              <a:rPr sz="1900" i="1" dirty="0">
                <a:solidFill>
                  <a:srgbClr val="FF0000"/>
                </a:solidFill>
                <a:latin typeface="Calibri"/>
                <a:cs typeface="Calibri"/>
              </a:rPr>
              <a:t>στο </a:t>
            </a:r>
            <a:r>
              <a:rPr sz="1900" i="1" spc="-15" dirty="0">
                <a:solidFill>
                  <a:srgbClr val="FF0000"/>
                </a:solidFill>
                <a:latin typeface="Calibri"/>
                <a:cs typeface="Calibri"/>
              </a:rPr>
              <a:t>tab</a:t>
            </a:r>
            <a:r>
              <a:rPr sz="1900" i="1" spc="-5" dirty="0">
                <a:solidFill>
                  <a:srgbClr val="FF0000"/>
                </a:solidFill>
                <a:latin typeface="Calibri"/>
                <a:cs typeface="Calibri"/>
              </a:rPr>
              <a:t> </a:t>
            </a:r>
            <a:r>
              <a:rPr sz="1900" i="1" spc="-10" dirty="0">
                <a:solidFill>
                  <a:srgbClr val="FF0000"/>
                </a:solidFill>
                <a:latin typeface="Calibri"/>
                <a:cs typeface="Calibri"/>
              </a:rPr>
              <a:t>“My</a:t>
            </a:r>
            <a:r>
              <a:rPr sz="1900" i="1" spc="10" dirty="0">
                <a:solidFill>
                  <a:srgbClr val="FF0000"/>
                </a:solidFill>
                <a:latin typeface="Calibri"/>
                <a:cs typeface="Calibri"/>
              </a:rPr>
              <a:t> </a:t>
            </a:r>
            <a:r>
              <a:rPr sz="1900" i="1" spc="-10" dirty="0">
                <a:solidFill>
                  <a:srgbClr val="FF0000"/>
                </a:solidFill>
                <a:latin typeface="Calibri"/>
                <a:cs typeface="Calibri"/>
              </a:rPr>
              <a:t>applications”</a:t>
            </a:r>
            <a:endParaRPr sz="1900" dirty="0">
              <a:latin typeface="Calibri"/>
              <a:cs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301111" y="685800"/>
            <a:ext cx="11585985" cy="6821098"/>
          </a:xfrm>
          <a:prstGeom prst="rect">
            <a:avLst/>
          </a:prstGeom>
        </p:spPr>
        <p:txBody>
          <a:bodyPr vert="horz" wrap="square" lIns="0" tIns="49530" rIns="0" bIns="0" rtlCol="0">
            <a:spAutoFit/>
          </a:bodyPr>
          <a:lstStyle/>
          <a:p>
            <a:r>
              <a:rPr lang="el-GR" b="1" dirty="0">
                <a:ea typeface="Calibri" panose="020F0502020204030204" pitchFamily="34" charset="0"/>
              </a:rPr>
              <a:t>Έχουν </a:t>
            </a:r>
            <a:r>
              <a:rPr kumimoji="0" lang="el-GR" b="1" i="0" u="none" strike="noStrike" kern="1200" cap="none" spc="0" normalizeH="0" baseline="0" noProof="0" dirty="0">
                <a:ln>
                  <a:noFill/>
                </a:ln>
                <a:effectLst/>
                <a:uLnTx/>
                <a:uFillTx/>
                <a:ea typeface="Calibri" panose="020F0502020204030204" pitchFamily="34" charset="0"/>
                <a:cs typeface="+mn-cs"/>
              </a:rPr>
              <a:t>δημιουργηθεί από την ΕΕ τρεις ασφαλιστικές δικλείδες: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effectLst/>
              <a:uLnTx/>
              <a:uFillTx/>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1. Προειδοποιητικά μηνύματα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Εμφανίζονται</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της αίτησης,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(ως εταίρος ή συντονιστής) σε 4 ή περισσότερες </a:t>
            </a:r>
            <a:r>
              <a:rPr kumimoji="0" lang="el-GR" sz="1800" b="1"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αιτήσεις, </a:t>
            </a:r>
            <a:r>
              <a:rPr lang="el-GR" b="1" u="sng" dirty="0">
                <a:solidFill>
                  <a:srgbClr val="FF0000"/>
                </a:solidFill>
                <a:latin typeface="Calibri" panose="020F0502020204030204" pitchFamily="34" charset="0"/>
                <a:ea typeface="Times New Roman" panose="02020603050405020304" pitchFamily="18" charset="0"/>
              </a:rPr>
              <a:t>πρόχειρες </a:t>
            </a:r>
            <a:r>
              <a:rPr lang="en-GB" b="1" u="sng" dirty="0">
                <a:solidFill>
                  <a:srgbClr val="FF0000"/>
                </a:solidFill>
                <a:latin typeface="Calibri" panose="020F0502020204030204" pitchFamily="34" charset="0"/>
                <a:ea typeface="Times New Roman" panose="02020603050405020304" pitchFamily="18" charset="0"/>
              </a:rPr>
              <a:t>(draft)</a:t>
            </a:r>
            <a:r>
              <a:rPr lang="el-GR" b="1" u="sng" dirty="0">
                <a:solidFill>
                  <a:srgbClr val="FF0000"/>
                </a:solidFill>
                <a:latin typeface="Calibri" panose="020F0502020204030204" pitchFamily="34" charset="0"/>
                <a:ea typeface="Times New Roman" panose="02020603050405020304" pitchFamily="18" charset="0"/>
              </a:rPr>
              <a:t> ή/και κατατεθειμένες</a:t>
            </a:r>
            <a:r>
              <a:rPr lang="en-GB" b="1" u="sng" dirty="0">
                <a:solidFill>
                  <a:srgbClr val="FF0000"/>
                </a:solidFill>
                <a:latin typeface="Calibri" panose="020F0502020204030204" pitchFamily="34" charset="0"/>
                <a:ea typeface="Times New Roman" panose="02020603050405020304" pitchFamily="18" charset="0"/>
              </a:rPr>
              <a:t> (submitted)</a:t>
            </a:r>
            <a:r>
              <a:rPr kumimoji="0" lang="el-GR" sz="1800" b="0"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Περιλαμβάνουν τον συνολικό αριθμό πρόχειρων και κατατεθειμένων αιτήσεων (2 ξεχωριστοί αριθμοί) στις οποίες συμμετέχει το συγκεκριμένο OID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Τα μηνύματα αυτά τα βλέπει μόνο ο συντονιστής.</a:t>
            </a:r>
          </a:p>
          <a:p>
            <a:pPr marR="0" lvl="0" algn="just" defTabSz="914400" rtl="0" eaLnBrk="1" fontAlgn="auto" latinLnBrk="0" hangingPunct="1">
              <a:lnSpc>
                <a:spcPct val="100000"/>
              </a:lnSpc>
              <a:spcBef>
                <a:spcPts val="0"/>
              </a:spcBef>
              <a:spcAft>
                <a:spcPts val="0"/>
              </a:spcAft>
              <a:buClrTx/>
              <a:buSzTx/>
              <a:tabLst/>
              <a:defRPr/>
            </a:pPr>
            <a:endParaRPr kumimoji="0" lang="en-GB"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2.</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ειδοποιήσεις μέσω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email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αποστέλνονται στους Εξουσιοδοτημένους Χρήστες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Authorized Users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ενός οργανισμού, όπως αυτοί έχουν καταχωρηθεί στο Σύστημα Εγγραφής Οργανισμών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το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οργανισμού συμμετέχει (ως εταίρος ή συντονιστής) σε 4 ή περισσότερες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a:t>
            </a:r>
            <a:r>
              <a:rPr lang="el-GR" dirty="0">
                <a:solidFill>
                  <a:srgbClr val="FF0000"/>
                </a:solidFill>
                <a:latin typeface="Calibri" panose="020F0502020204030204" pitchFamily="34" charset="0"/>
                <a:ea typeface="Times New Roman" panose="02020603050405020304" pitchFamily="18" charset="0"/>
              </a:rPr>
              <a:t> και περιλαμβάνουν τον συνολικό αριθμό κατατεθειμένων αιτήσεων. </a:t>
            </a:r>
            <a:r>
              <a:rPr lang="el-GR" b="1" u="sng" dirty="0">
                <a:solidFill>
                  <a:srgbClr val="FF0000"/>
                </a:solidFill>
                <a:latin typeface="Calibri" panose="020F0502020204030204" pitchFamily="34" charset="0"/>
                <a:ea typeface="Times New Roman" panose="02020603050405020304" pitchFamily="18" charset="0"/>
              </a:rPr>
              <a:t>Όταν, όμως, ο οργανισμός φτάσει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 όριο συμμετοχής σε  κατατεθειμένες αιτήσεις (10), τότε η ειδοποίηση περιλαμβάνει αναλυτικό κατάλογο με τις αιτήσεις που έχουν κατατεθεί</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Ανά αίτηση, εμφανίζεται ο αριθμός της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Form 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 αιτών οργανισμός και το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καθώς και η αρμόδια Εθνική Υπηρεσία.</a:t>
            </a:r>
          </a:p>
          <a:p>
            <a:pPr marR="0" lvl="0" algn="just" defTabSz="914400" rtl="0" eaLnBrk="1" fontAlgn="auto" latinLnBrk="0" hangingPunct="1">
              <a:lnSpc>
                <a:spcPct val="100000"/>
              </a:lnSpc>
              <a:spcBef>
                <a:spcPts val="0"/>
              </a:spcBef>
              <a:spcAft>
                <a:spcPts val="0"/>
              </a:spcAft>
              <a:buClrTx/>
              <a:buSzTx/>
              <a:tabLst/>
              <a:defRPr/>
            </a:pPr>
            <a:endParaRPr lang="el-GR" sz="800" dirty="0">
              <a:solidFill>
                <a:srgbClr val="FF0000"/>
              </a:solidFill>
              <a:latin typeface="Calibri" panose="020F0502020204030204" pitchFamily="34" charset="0"/>
              <a:ea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3.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Τα μηνύματα σφάλματος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error blocking messages</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εμφανίζονται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μίας αίτησης που τώρα συμπληρώνεται,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σε ήδη σε 10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 ως συντονιστής ή εταίρος</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lang="el-GR" dirty="0">
                <a:solidFill>
                  <a:srgbClr val="FF0000"/>
                </a:solidFill>
                <a:latin typeface="Calibri" panose="020F0502020204030204" pitchFamily="34" charset="0"/>
                <a:ea typeface="Times New Roman" panose="02020603050405020304" pitchFamily="18" charset="0"/>
              </a:rPr>
              <a:t>Δεν περιλαμβάνουν αναλυτικό κατάλογο με τις αιτήσεις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στις οποίες καταχωρήθηκε το συγκεκριμένο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a:t>
            </a:r>
            <a:r>
              <a:rPr lang="el-GR" dirty="0">
                <a:solidFill>
                  <a:srgbClr val="FF0000"/>
                </a:solidFill>
                <a:latin typeface="Calibri" panose="020F0502020204030204" pitchFamily="34" charset="0"/>
                <a:ea typeface="Times New Roman" panose="02020603050405020304" pitchFamily="18" charset="0"/>
              </a:rPr>
              <a:t>, αλλά μόνο συνολικό αριθμό αιτήσεων </a:t>
            </a:r>
            <a:r>
              <a:rPr lang="el-GR" dirty="0">
                <a:solidFill>
                  <a:srgbClr val="FF0000"/>
                </a:solidFill>
                <a:latin typeface="Calibri" panose="020F0502020204030204" pitchFamily="34" charset="0"/>
                <a:ea typeface="Times New Roman" panose="02020603050405020304" pitchFamily="18" charset="0"/>
                <a:sym typeface="Wingdings" panose="05000000000000000000" pitchFamily="2" charset="2"/>
              </a:rPr>
              <a:t> </a:t>
            </a:r>
            <a:r>
              <a:rPr lang="el-GR" b="1" dirty="0">
                <a:solidFill>
                  <a:srgbClr val="FF0000"/>
                </a:solidFill>
                <a:latin typeface="Calibri" panose="020F0502020204030204" pitchFamily="34" charset="0"/>
                <a:ea typeface="Times New Roman" panose="02020603050405020304" pitchFamily="18" charset="0"/>
                <a:sym typeface="Wingdings" panose="05000000000000000000" pitchFamily="2" charset="2"/>
              </a:rPr>
              <a:t>Κ</a:t>
            </a:r>
            <a:r>
              <a:rPr kumimoji="0" lang="el-GR" sz="1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αμία</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επιπλέον αίτηση στην οποία περιλαμβάνεται το συγκεκριμένο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δεν μπορεί να κατατεθεί</a:t>
            </a: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Το σύστημα κάνει καταμέτρηση των κατατεθειμένων αιτήσεων, στη βάση της χρονολογικής σειράς υποβολής τους</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l-GR" sz="17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l-GR" sz="17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3465700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285400" y="685800"/>
            <a:ext cx="11600536" cy="6174767"/>
          </a:xfrm>
          <a:prstGeom prst="rect">
            <a:avLst/>
          </a:prstGeom>
        </p:spPr>
        <p:txBody>
          <a:bodyPr vert="horz" wrap="square" lIns="0" tIns="4953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μπορείτε να κάνετε αν λάβετε μήνυμα σφάλματος (</a:t>
            </a:r>
            <a:r>
              <a:rPr kumimoji="0" lang="en-GB"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error blocking message</a:t>
            </a: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για μία εκ των αιτήσεων στις οποίες είστε συντονιστής;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το δικό σας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63525" marR="0" lvl="0" indent="-2635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ακυρώσετε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cancel)</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μία από τις υποβληθείσες αιτήσεις στην οποία είστε συντονιστής, εφόσον προτιμάτε να προχωρήσετε με την αίτηση πάνω στην οποία έχει εμφανιστεί το μήνυμα σφάλματος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άλλους οργανισμούς που συμμετέχουν στην ακυρωμένη ή εκ νέου ανοιγμένη αίτηση</a:t>
            </a:r>
          </a:p>
          <a:p>
            <a:pPr marL="263525" indent="-263525" algn="just">
              <a:buFont typeface="Wingdings" panose="05000000000000000000" pitchFamily="2" charset="2"/>
              <a:buChar char="ü"/>
              <a:tabLst>
                <a:tab pos="457200" algn="l"/>
              </a:tabLst>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ζητήσετε να αφαιρεθεί το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σας από μία υποβληθείσα αίτηση στην οποία είστε εταίρος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μην υποβάλετε την αίτηση πάνω στην οποία έχει εμφανιστεί το σφάλμα, αφήνοντάς την σε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draft</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μορφή ή διαγράφοντάς την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delete)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υπόλοιπους οργανισμούς που συμμετέχουν στην εν λόγω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κάποιο άλλο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αφαιρέσετε τον συγκεκριμένο οργανισμό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επικοινωνήσετε με τον συγκεκριμένο οργανισμό και να του ζητήσετε να αποφασίσει κατά πόσον θα παραμείνει στη συγκεκριμένη αίτηση ή όχι. Για να παραμείνει στη συγκεκριμένη αίτηση, θα πρέπει να αποσυρθεί από κάποια άλλη</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συμβαίνει όταν οι εξουσιοδοτημένοι χρήστες ενός οργανισμού λαμβάνουν ειδοποίηση ότι ο οργανισμός συμμετέχει ήδη σε 10 αιτήσεις και συνειδητοποιούν ότι κάποια από αυτές τις συμμετοχές έχει προχωρήσει χωρίς τη συγκατάθεσή τους;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Επικοινωνούν με τον συντονιστή της εν λόγω αίτησης και του ζητούν να τους αφαιρέσει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Μόνο εάν η πιο πάνω επικοινωνία δεν αποδώσει: Επικοινωνούν με την Εθνική Υπηρεσία όπου κατατέθηκε η αίτηση</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9224683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4" name="TextBox 3">
            <a:extLst>
              <a:ext uri="{FF2B5EF4-FFF2-40B4-BE49-F238E27FC236}">
                <a16:creationId xmlns:a16="http://schemas.microsoft.com/office/drawing/2014/main" id="{B81FF1C1-46A9-270C-5857-E3F115A0FC53}"/>
              </a:ext>
            </a:extLst>
          </p:cNvPr>
          <p:cNvSpPr txBox="1"/>
          <p:nvPr/>
        </p:nvSpPr>
        <p:spPr>
          <a:xfrm>
            <a:off x="1981200" y="2197893"/>
            <a:ext cx="7315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Σημαντική Διευκρίνιση: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Αιτήσεις που έχουν ανοιχθεί εκ νέου (αιτήσεις δηλαδή που είχαν προηγουμένως  υποβληθεί) λογίζονται ως κατατεθειμένες, καθώς έχουν τουλάχιστον υποβληθεί μία φορά και </a:t>
            </a:r>
            <a:r>
              <a:rPr kumimoji="0" lang="el-GR" sz="2200" b="1" i="0" u="none" strike="noStrike" kern="1200" cap="none" spc="0" normalizeH="0" baseline="0" noProof="0" dirty="0" err="1">
                <a:ln>
                  <a:noFill/>
                </a:ln>
                <a:solidFill>
                  <a:srgbClr val="FF0000"/>
                </a:solidFill>
                <a:effectLst/>
                <a:uLnTx/>
                <a:uFillTx/>
                <a:latin typeface="Calibri"/>
                <a:ea typeface="+mn-ea"/>
                <a:cs typeface="+mn-cs"/>
              </a:rPr>
              <a:t>προσμετρούνται</a:t>
            </a:r>
            <a:r>
              <a:rPr kumimoji="0" lang="el-GR" sz="2200" b="1" i="0" u="none" strike="noStrike" kern="1200" cap="none" spc="0" normalizeH="0" baseline="0" noProof="0" dirty="0">
                <a:ln>
                  <a:noFill/>
                </a:ln>
                <a:solidFill>
                  <a:srgbClr val="FF0000"/>
                </a:solidFill>
                <a:effectLst/>
                <a:uLnTx/>
                <a:uFillTx/>
                <a:latin typeface="Calibri"/>
                <a:ea typeface="+mn-ea"/>
                <a:cs typeface="+mn-cs"/>
              </a:rPr>
              <a:t> στις κατατεθειμένες αιτήσεις, για σκοπούς αποστολής προειδοποιητικών μηνυμάτων, ειδοποιήσεων μέσω </a:t>
            </a:r>
            <a:r>
              <a:rPr kumimoji="0" lang="en-GB" sz="2200" b="1" i="0" u="none" strike="noStrike" kern="1200" cap="none" spc="0" normalizeH="0" baseline="0" noProof="0" dirty="0">
                <a:ln>
                  <a:noFill/>
                </a:ln>
                <a:solidFill>
                  <a:srgbClr val="FF0000"/>
                </a:solidFill>
                <a:effectLst/>
                <a:uLnTx/>
                <a:uFillTx/>
                <a:latin typeface="Calibri"/>
                <a:ea typeface="+mn-ea"/>
                <a:cs typeface="+mn-cs"/>
              </a:rPr>
              <a:t>email </a:t>
            </a:r>
            <a:r>
              <a:rPr kumimoji="0" lang="el-GR" sz="2200" b="1" i="0" u="none" strike="noStrike" kern="1200" cap="none" spc="0" normalizeH="0" baseline="0" noProof="0" dirty="0">
                <a:ln>
                  <a:noFill/>
                </a:ln>
                <a:solidFill>
                  <a:srgbClr val="FF0000"/>
                </a:solidFill>
                <a:effectLst/>
                <a:uLnTx/>
                <a:uFillTx/>
                <a:latin typeface="Calibri"/>
                <a:ea typeface="+mn-ea"/>
                <a:cs typeface="+mn-cs"/>
              </a:rPr>
              <a:t>και μηνυμάτων σφάλματος.</a:t>
            </a:r>
            <a:endParaRPr kumimoji="0" lang="en-GB" sz="2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170C8FFC-1B05-DAE4-5EDF-F81B557F82A3}"/>
              </a:ext>
            </a:extLst>
          </p:cNvPr>
          <p:cNvSpPr txBox="1"/>
          <p:nvPr/>
        </p:nvSpPr>
        <p:spPr>
          <a:xfrm>
            <a:off x="301111" y="6167796"/>
            <a:ext cx="8501144" cy="646331"/>
          </a:xfrm>
          <a:prstGeom prst="rect">
            <a:avLst/>
          </a:prstGeom>
          <a:noFill/>
        </p:spPr>
        <p:txBody>
          <a:bodyPr wrap="square">
            <a:spAutoFit/>
          </a:bodyPr>
          <a:lstStyle/>
          <a:p>
            <a:pPr algn="just"/>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2"/>
              </a:rPr>
              <a:t>https://wikis.ec.europa.eu/display/NAITDOC/FAQs+Capping+of+applications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0211340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Οδηγίες για τη Συγγραφή της Αίτησης</a:t>
            </a:r>
          </a:p>
          <a:p>
            <a:pPr marL="480059" marR="38100" algn="ctr">
              <a:lnSpc>
                <a:spcPct val="100000"/>
              </a:lnSpc>
            </a:pPr>
            <a:r>
              <a:rPr lang="el-GR" sz="2400" b="1" spc="-5" dirty="0">
                <a:latin typeface="Calibri"/>
                <a:cs typeface="Calibri"/>
              </a:rPr>
              <a:t>Ανάλυση Περιεχομένου</a:t>
            </a:r>
            <a:endParaRPr lang="el-GR" sz="2400" dirty="0">
              <a:latin typeface="Calibri"/>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1373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Για Συνεργασία</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23792272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7441" y="798195"/>
            <a:ext cx="11370564" cy="4389120"/>
          </a:xfrm>
          <a:prstGeom prst="rect">
            <a:avLst/>
          </a:prstGeom>
        </p:spPr>
      </p:pic>
      <p:sp>
        <p:nvSpPr>
          <p:cNvPr id="3" name="object 3"/>
          <p:cNvSpPr txBox="1">
            <a:spLocks noGrp="1"/>
          </p:cNvSpPr>
          <p:nvPr>
            <p:ph type="title"/>
          </p:nvPr>
        </p:nvSpPr>
        <p:spPr>
          <a:xfrm>
            <a:off x="301548" y="94234"/>
            <a:ext cx="559117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CONTEXT</a:t>
            </a:r>
            <a:endParaRPr sz="2800" dirty="0"/>
          </a:p>
        </p:txBody>
      </p:sp>
      <p:grpSp>
        <p:nvGrpSpPr>
          <p:cNvPr id="4" name="object 4"/>
          <p:cNvGrpSpPr/>
          <p:nvPr/>
        </p:nvGrpSpPr>
        <p:grpSpPr>
          <a:xfrm>
            <a:off x="370840" y="1324229"/>
            <a:ext cx="1005840" cy="574153"/>
            <a:chOff x="367284" y="1406030"/>
            <a:chExt cx="1005840" cy="574153"/>
          </a:xfrm>
        </p:grpSpPr>
        <p:sp>
          <p:nvSpPr>
            <p:cNvPr id="5" name="object 5"/>
            <p:cNvSpPr/>
            <p:nvPr/>
          </p:nvSpPr>
          <p:spPr>
            <a:xfrm>
              <a:off x="367284" y="1776983"/>
              <a:ext cx="1005840" cy="203200"/>
            </a:xfrm>
            <a:custGeom>
              <a:avLst/>
              <a:gdLst/>
              <a:ahLst/>
              <a:cxnLst/>
              <a:rect l="l" t="t" r="r" b="b"/>
              <a:pathLst>
                <a:path w="1005840" h="203200">
                  <a:moveTo>
                    <a:pt x="0" y="33781"/>
                  </a:moveTo>
                  <a:lnTo>
                    <a:pt x="2654" y="20627"/>
                  </a:lnTo>
                  <a:lnTo>
                    <a:pt x="9894" y="9890"/>
                  </a:lnTo>
                  <a:lnTo>
                    <a:pt x="20632" y="2653"/>
                  </a:lnTo>
                  <a:lnTo>
                    <a:pt x="33781" y="0"/>
                  </a:lnTo>
                  <a:lnTo>
                    <a:pt x="972057" y="0"/>
                  </a:lnTo>
                  <a:lnTo>
                    <a:pt x="985212" y="2653"/>
                  </a:lnTo>
                  <a:lnTo>
                    <a:pt x="995949" y="9890"/>
                  </a:lnTo>
                  <a:lnTo>
                    <a:pt x="1003186" y="20627"/>
                  </a:lnTo>
                  <a:lnTo>
                    <a:pt x="1005840" y="33781"/>
                  </a:lnTo>
                  <a:lnTo>
                    <a:pt x="1005840" y="168910"/>
                  </a:lnTo>
                  <a:lnTo>
                    <a:pt x="1003186" y="182064"/>
                  </a:lnTo>
                  <a:lnTo>
                    <a:pt x="995949" y="192801"/>
                  </a:lnTo>
                  <a:lnTo>
                    <a:pt x="985212" y="200038"/>
                  </a:lnTo>
                  <a:lnTo>
                    <a:pt x="972057" y="202691"/>
                  </a:lnTo>
                  <a:lnTo>
                    <a:pt x="33781" y="202691"/>
                  </a:lnTo>
                  <a:lnTo>
                    <a:pt x="20632" y="200038"/>
                  </a:lnTo>
                  <a:lnTo>
                    <a:pt x="9894" y="192801"/>
                  </a:lnTo>
                  <a:lnTo>
                    <a:pt x="2654" y="182064"/>
                  </a:lnTo>
                  <a:lnTo>
                    <a:pt x="0" y="168910"/>
                  </a:lnTo>
                  <a:lnTo>
                    <a:pt x="0" y="33781"/>
                  </a:lnTo>
                  <a:close/>
                </a:path>
              </a:pathLst>
            </a:custGeom>
            <a:ln w="12700">
              <a:solidFill>
                <a:srgbClr val="FF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987044" y="1406030"/>
              <a:ext cx="198628" cy="215392"/>
            </a:xfrm>
            <a:prstGeom prst="rect">
              <a:avLst/>
            </a:prstGeom>
          </p:spPr>
        </p:pic>
      </p:grpSp>
      <p:sp>
        <p:nvSpPr>
          <p:cNvPr id="7" name="object 7"/>
          <p:cNvSpPr txBox="1"/>
          <p:nvPr/>
        </p:nvSpPr>
        <p:spPr>
          <a:xfrm>
            <a:off x="1369306" y="1051208"/>
            <a:ext cx="3322954" cy="541655"/>
          </a:xfrm>
          <a:prstGeom prst="rect">
            <a:avLst/>
          </a:prstGeom>
        </p:spPr>
        <p:txBody>
          <a:bodyPr vert="horz" wrap="square" lIns="0" tIns="12700" rIns="0" bIns="0" rtlCol="0">
            <a:spAutoFit/>
          </a:bodyPr>
          <a:lstStyle/>
          <a:p>
            <a:pPr marL="12700" marR="5080" indent="68580">
              <a:lnSpc>
                <a:spcPct val="141100"/>
              </a:lnSpc>
              <a:spcBef>
                <a:spcPts val="100"/>
              </a:spcBef>
            </a:pPr>
            <a:r>
              <a:rPr sz="1200" b="1" dirty="0">
                <a:solidFill>
                  <a:srgbClr val="00AF50"/>
                </a:solidFill>
                <a:latin typeface="Calibri"/>
                <a:cs typeface="Calibri"/>
              </a:rPr>
              <a:t>Ο</a:t>
            </a:r>
            <a:r>
              <a:rPr sz="1200" b="1" spc="5" dirty="0">
                <a:solidFill>
                  <a:srgbClr val="00AF50"/>
                </a:solidFill>
                <a:latin typeface="Calibri"/>
                <a:cs typeface="Calibri"/>
              </a:rPr>
              <a:t> </a:t>
            </a:r>
            <a:r>
              <a:rPr sz="1200" b="1" spc="-5" dirty="0">
                <a:solidFill>
                  <a:srgbClr val="00AF50"/>
                </a:solidFill>
                <a:latin typeface="Calibri"/>
                <a:cs typeface="Calibri"/>
              </a:rPr>
              <a:t>τομέας</a:t>
            </a:r>
            <a:r>
              <a:rPr sz="1200" b="1" spc="5" dirty="0">
                <a:solidFill>
                  <a:srgbClr val="00AF50"/>
                </a:solidFill>
                <a:latin typeface="Calibri"/>
                <a:cs typeface="Calibri"/>
              </a:rPr>
              <a:t> </a:t>
            </a:r>
            <a:r>
              <a:rPr sz="1200" b="1" dirty="0">
                <a:solidFill>
                  <a:srgbClr val="00AF50"/>
                </a:solidFill>
                <a:latin typeface="Calibri"/>
                <a:cs typeface="Calibri"/>
              </a:rPr>
              <a:t>υποβολής</a:t>
            </a:r>
            <a:r>
              <a:rPr sz="1200" b="1" spc="10" dirty="0">
                <a:solidFill>
                  <a:srgbClr val="00AF50"/>
                </a:solidFill>
                <a:latin typeface="Calibri"/>
                <a:cs typeface="Calibri"/>
              </a:rPr>
              <a:t> </a:t>
            </a:r>
            <a:r>
              <a:rPr sz="1200" b="1" spc="-5" dirty="0">
                <a:solidFill>
                  <a:srgbClr val="00AF50"/>
                </a:solidFill>
                <a:latin typeface="Calibri"/>
                <a:cs typeface="Calibri"/>
              </a:rPr>
              <a:t>αίτησης</a:t>
            </a:r>
            <a:r>
              <a:rPr sz="1200" b="1" spc="5" dirty="0">
                <a:solidFill>
                  <a:srgbClr val="00AF50"/>
                </a:solidFill>
                <a:latin typeface="Calibri"/>
                <a:cs typeface="Calibri"/>
              </a:rPr>
              <a:t> </a:t>
            </a:r>
            <a:r>
              <a:rPr sz="1200" b="1" spc="-5" dirty="0">
                <a:solidFill>
                  <a:srgbClr val="00AF50"/>
                </a:solidFill>
                <a:latin typeface="Calibri"/>
                <a:cs typeface="Calibri"/>
              </a:rPr>
              <a:t>είναι</a:t>
            </a:r>
            <a:r>
              <a:rPr sz="1200" b="1" spc="-20" dirty="0">
                <a:solidFill>
                  <a:srgbClr val="00AF50"/>
                </a:solidFill>
                <a:latin typeface="Calibri"/>
                <a:cs typeface="Calibri"/>
              </a:rPr>
              <a:t> </a:t>
            </a:r>
            <a:r>
              <a:rPr sz="1200" b="1" spc="-5" dirty="0">
                <a:solidFill>
                  <a:srgbClr val="00AF50"/>
                </a:solidFill>
                <a:latin typeface="Calibri"/>
                <a:cs typeface="Calibri"/>
              </a:rPr>
              <a:t>προεπιλεγμένος </a:t>
            </a:r>
            <a:r>
              <a:rPr sz="1200" b="1" spc="-254" dirty="0">
                <a:solidFill>
                  <a:srgbClr val="00AF50"/>
                </a:solidFill>
                <a:latin typeface="Calibri"/>
                <a:cs typeface="Calibri"/>
              </a:rPr>
              <a:t> </a:t>
            </a:r>
            <a:r>
              <a:rPr sz="1200" b="1" dirty="0">
                <a:solidFill>
                  <a:srgbClr val="00AF50"/>
                </a:solidFill>
                <a:latin typeface="Calibri"/>
                <a:cs typeface="Calibri"/>
              </a:rPr>
              <a:t>Όλα </a:t>
            </a:r>
            <a:r>
              <a:rPr sz="1200" b="1" spc="-5" dirty="0">
                <a:solidFill>
                  <a:srgbClr val="00AF50"/>
                </a:solidFill>
                <a:latin typeface="Calibri"/>
                <a:cs typeface="Calibri"/>
              </a:rPr>
              <a:t>τα</a:t>
            </a:r>
            <a:r>
              <a:rPr sz="1200" b="1" spc="10" dirty="0">
                <a:solidFill>
                  <a:srgbClr val="00AF50"/>
                </a:solidFill>
                <a:latin typeface="Calibri"/>
                <a:cs typeface="Calibri"/>
              </a:rPr>
              <a:t> </a:t>
            </a:r>
            <a:r>
              <a:rPr sz="1200" b="1" spc="-5" dirty="0">
                <a:solidFill>
                  <a:srgbClr val="00AF50"/>
                </a:solidFill>
                <a:latin typeface="Calibri"/>
                <a:cs typeface="Calibri"/>
              </a:rPr>
              <a:t>υποχρεωτικά</a:t>
            </a:r>
            <a:r>
              <a:rPr sz="1200" b="1" spc="5" dirty="0">
                <a:solidFill>
                  <a:srgbClr val="00AF50"/>
                </a:solidFill>
                <a:latin typeface="Calibri"/>
                <a:cs typeface="Calibri"/>
              </a:rPr>
              <a:t> </a:t>
            </a:r>
            <a:r>
              <a:rPr sz="1200" b="1" spc="-5" dirty="0">
                <a:solidFill>
                  <a:srgbClr val="00AF50"/>
                </a:solidFill>
                <a:latin typeface="Calibri"/>
                <a:cs typeface="Calibri"/>
              </a:rPr>
              <a:t>πεδία</a:t>
            </a:r>
            <a:r>
              <a:rPr sz="1200" b="1" dirty="0">
                <a:solidFill>
                  <a:srgbClr val="00AF50"/>
                </a:solidFill>
                <a:latin typeface="Calibri"/>
                <a:cs typeface="Calibri"/>
              </a:rPr>
              <a:t> </a:t>
            </a:r>
            <a:r>
              <a:rPr sz="1200" b="1" spc="-5" dirty="0">
                <a:solidFill>
                  <a:srgbClr val="00AF50"/>
                </a:solidFill>
                <a:latin typeface="Calibri"/>
                <a:cs typeface="Calibri"/>
              </a:rPr>
              <a:t>σημειώνονται</a:t>
            </a:r>
            <a:r>
              <a:rPr sz="1200" b="1" dirty="0">
                <a:solidFill>
                  <a:srgbClr val="00AF50"/>
                </a:solidFill>
                <a:latin typeface="Calibri"/>
                <a:cs typeface="Calibri"/>
              </a:rPr>
              <a:t> </a:t>
            </a:r>
            <a:r>
              <a:rPr sz="1200" b="1" spc="-5" dirty="0">
                <a:solidFill>
                  <a:srgbClr val="00AF50"/>
                </a:solidFill>
                <a:latin typeface="Calibri"/>
                <a:cs typeface="Calibri"/>
              </a:rPr>
              <a:t>με</a:t>
            </a:r>
            <a:r>
              <a:rPr sz="1200" b="1" spc="5" dirty="0">
                <a:solidFill>
                  <a:srgbClr val="00AF50"/>
                </a:solidFill>
                <a:latin typeface="Calibri"/>
                <a:cs typeface="Calibri"/>
              </a:rPr>
              <a:t> </a:t>
            </a:r>
            <a:r>
              <a:rPr sz="1200" b="1" dirty="0">
                <a:solidFill>
                  <a:srgbClr val="00AF50"/>
                </a:solidFill>
                <a:latin typeface="Calibri"/>
                <a:cs typeface="Calibri"/>
              </a:rPr>
              <a:t>ένα</a:t>
            </a:r>
            <a:r>
              <a:rPr sz="1200" b="1" spc="15" dirty="0">
                <a:solidFill>
                  <a:srgbClr val="00AF50"/>
                </a:solidFill>
                <a:latin typeface="Calibri"/>
                <a:cs typeface="Calibri"/>
              </a:rPr>
              <a:t> </a:t>
            </a:r>
            <a:r>
              <a:rPr sz="1200" b="1" dirty="0">
                <a:solidFill>
                  <a:srgbClr val="FF0000"/>
                </a:solidFill>
                <a:latin typeface="Calibri"/>
                <a:cs typeface="Calibri"/>
              </a:rPr>
              <a:t>*</a:t>
            </a:r>
            <a:endParaRPr sz="1200" dirty="0">
              <a:latin typeface="Calibri"/>
              <a:cs typeface="Calibri"/>
            </a:endParaRPr>
          </a:p>
        </p:txBody>
      </p:sp>
      <p:sp>
        <p:nvSpPr>
          <p:cNvPr id="8" name="object 8"/>
          <p:cNvSpPr/>
          <p:nvPr/>
        </p:nvSpPr>
        <p:spPr>
          <a:xfrm>
            <a:off x="301548" y="3245070"/>
            <a:ext cx="9412605" cy="845819"/>
          </a:xfrm>
          <a:custGeom>
            <a:avLst/>
            <a:gdLst/>
            <a:ahLst/>
            <a:cxnLst/>
            <a:rect l="l" t="t" r="r" b="b"/>
            <a:pathLst>
              <a:path w="9412605" h="845820">
                <a:moveTo>
                  <a:pt x="0" y="86360"/>
                </a:moveTo>
                <a:lnTo>
                  <a:pt x="1995" y="76497"/>
                </a:lnTo>
                <a:lnTo>
                  <a:pt x="7437" y="68421"/>
                </a:lnTo>
                <a:lnTo>
                  <a:pt x="15510" y="62964"/>
                </a:lnTo>
                <a:lnTo>
                  <a:pt x="25400" y="60960"/>
                </a:lnTo>
                <a:lnTo>
                  <a:pt x="1865884" y="60960"/>
                </a:lnTo>
                <a:lnTo>
                  <a:pt x="1875746" y="62964"/>
                </a:lnTo>
                <a:lnTo>
                  <a:pt x="1883822" y="68421"/>
                </a:lnTo>
                <a:lnTo>
                  <a:pt x="1889279" y="76497"/>
                </a:lnTo>
                <a:lnTo>
                  <a:pt x="1891284" y="86360"/>
                </a:lnTo>
                <a:lnTo>
                  <a:pt x="1891284" y="187960"/>
                </a:lnTo>
                <a:lnTo>
                  <a:pt x="1889279" y="197822"/>
                </a:lnTo>
                <a:lnTo>
                  <a:pt x="1883822" y="205898"/>
                </a:lnTo>
                <a:lnTo>
                  <a:pt x="1875746" y="211355"/>
                </a:lnTo>
                <a:lnTo>
                  <a:pt x="1865884" y="213360"/>
                </a:lnTo>
                <a:lnTo>
                  <a:pt x="25400" y="213360"/>
                </a:lnTo>
                <a:lnTo>
                  <a:pt x="15510" y="211355"/>
                </a:lnTo>
                <a:lnTo>
                  <a:pt x="7437" y="205898"/>
                </a:lnTo>
                <a:lnTo>
                  <a:pt x="1995" y="197822"/>
                </a:lnTo>
                <a:lnTo>
                  <a:pt x="0" y="187960"/>
                </a:lnTo>
                <a:lnTo>
                  <a:pt x="0" y="86360"/>
                </a:lnTo>
                <a:close/>
              </a:path>
              <a:path w="9412605" h="845820">
                <a:moveTo>
                  <a:pt x="3753612" y="39624"/>
                </a:moveTo>
                <a:lnTo>
                  <a:pt x="3756731" y="24217"/>
                </a:lnTo>
                <a:lnTo>
                  <a:pt x="3765232" y="11620"/>
                </a:lnTo>
                <a:lnTo>
                  <a:pt x="3777829" y="3119"/>
                </a:lnTo>
                <a:lnTo>
                  <a:pt x="3793236" y="0"/>
                </a:lnTo>
                <a:lnTo>
                  <a:pt x="5154168" y="0"/>
                </a:lnTo>
                <a:lnTo>
                  <a:pt x="5169574" y="3119"/>
                </a:lnTo>
                <a:lnTo>
                  <a:pt x="5182171" y="11620"/>
                </a:lnTo>
                <a:lnTo>
                  <a:pt x="5190672" y="24217"/>
                </a:lnTo>
                <a:lnTo>
                  <a:pt x="5193792" y="39624"/>
                </a:lnTo>
                <a:lnTo>
                  <a:pt x="5193792" y="198120"/>
                </a:lnTo>
                <a:lnTo>
                  <a:pt x="5190672" y="213526"/>
                </a:lnTo>
                <a:lnTo>
                  <a:pt x="5182171" y="226123"/>
                </a:lnTo>
                <a:lnTo>
                  <a:pt x="5169574" y="234624"/>
                </a:lnTo>
                <a:lnTo>
                  <a:pt x="5154168" y="237744"/>
                </a:lnTo>
                <a:lnTo>
                  <a:pt x="3793236" y="237744"/>
                </a:lnTo>
                <a:lnTo>
                  <a:pt x="3777829" y="234624"/>
                </a:lnTo>
                <a:lnTo>
                  <a:pt x="3765232" y="226123"/>
                </a:lnTo>
                <a:lnTo>
                  <a:pt x="3756731" y="213526"/>
                </a:lnTo>
                <a:lnTo>
                  <a:pt x="3753612" y="198120"/>
                </a:lnTo>
                <a:lnTo>
                  <a:pt x="3753612" y="39624"/>
                </a:lnTo>
                <a:close/>
              </a:path>
              <a:path w="9412605" h="845820">
                <a:moveTo>
                  <a:pt x="7636764" y="87375"/>
                </a:moveTo>
                <a:lnTo>
                  <a:pt x="7638593" y="78259"/>
                </a:lnTo>
                <a:lnTo>
                  <a:pt x="7643590" y="70834"/>
                </a:lnTo>
                <a:lnTo>
                  <a:pt x="7651015" y="65837"/>
                </a:lnTo>
                <a:lnTo>
                  <a:pt x="7660132" y="64008"/>
                </a:lnTo>
                <a:lnTo>
                  <a:pt x="9388856" y="64008"/>
                </a:lnTo>
                <a:lnTo>
                  <a:pt x="9397972" y="65837"/>
                </a:lnTo>
                <a:lnTo>
                  <a:pt x="9405397" y="70834"/>
                </a:lnTo>
                <a:lnTo>
                  <a:pt x="9410394" y="78259"/>
                </a:lnTo>
                <a:lnTo>
                  <a:pt x="9412224" y="87375"/>
                </a:lnTo>
                <a:lnTo>
                  <a:pt x="9412224" y="180848"/>
                </a:lnTo>
                <a:lnTo>
                  <a:pt x="9410394" y="189964"/>
                </a:lnTo>
                <a:lnTo>
                  <a:pt x="9405397" y="197389"/>
                </a:lnTo>
                <a:lnTo>
                  <a:pt x="9397972" y="202386"/>
                </a:lnTo>
                <a:lnTo>
                  <a:pt x="9388856" y="204216"/>
                </a:lnTo>
                <a:lnTo>
                  <a:pt x="7660132" y="204216"/>
                </a:lnTo>
                <a:lnTo>
                  <a:pt x="7651015" y="202386"/>
                </a:lnTo>
                <a:lnTo>
                  <a:pt x="7643590" y="197389"/>
                </a:lnTo>
                <a:lnTo>
                  <a:pt x="7638593" y="189964"/>
                </a:lnTo>
                <a:lnTo>
                  <a:pt x="7636764" y="180848"/>
                </a:lnTo>
                <a:lnTo>
                  <a:pt x="7636764" y="87375"/>
                </a:lnTo>
                <a:close/>
              </a:path>
              <a:path w="9412605" h="845820">
                <a:moveTo>
                  <a:pt x="0" y="707390"/>
                </a:moveTo>
                <a:lnTo>
                  <a:pt x="2175" y="696634"/>
                </a:lnTo>
                <a:lnTo>
                  <a:pt x="8108" y="687832"/>
                </a:lnTo>
                <a:lnTo>
                  <a:pt x="16909" y="681886"/>
                </a:lnTo>
                <a:lnTo>
                  <a:pt x="27685" y="679704"/>
                </a:lnTo>
                <a:lnTo>
                  <a:pt x="2816098" y="679704"/>
                </a:lnTo>
                <a:lnTo>
                  <a:pt x="2826853" y="681886"/>
                </a:lnTo>
                <a:lnTo>
                  <a:pt x="2835656" y="687832"/>
                </a:lnTo>
                <a:lnTo>
                  <a:pt x="2841601" y="696634"/>
                </a:lnTo>
                <a:lnTo>
                  <a:pt x="2843784" y="707390"/>
                </a:lnTo>
                <a:lnTo>
                  <a:pt x="2843784" y="818134"/>
                </a:lnTo>
                <a:lnTo>
                  <a:pt x="2841601" y="828889"/>
                </a:lnTo>
                <a:lnTo>
                  <a:pt x="2835656" y="837692"/>
                </a:lnTo>
                <a:lnTo>
                  <a:pt x="2826853" y="843637"/>
                </a:lnTo>
                <a:lnTo>
                  <a:pt x="2816098" y="845820"/>
                </a:lnTo>
                <a:lnTo>
                  <a:pt x="27685" y="845820"/>
                </a:lnTo>
                <a:lnTo>
                  <a:pt x="16909" y="843637"/>
                </a:lnTo>
                <a:lnTo>
                  <a:pt x="8108" y="837692"/>
                </a:lnTo>
                <a:lnTo>
                  <a:pt x="2175" y="828889"/>
                </a:lnTo>
                <a:lnTo>
                  <a:pt x="0" y="818134"/>
                </a:lnTo>
                <a:lnTo>
                  <a:pt x="0" y="707390"/>
                </a:lnTo>
                <a:close/>
              </a:path>
            </a:pathLst>
          </a:custGeom>
          <a:ln w="12700">
            <a:solidFill>
              <a:srgbClr val="FF0000"/>
            </a:solidFill>
          </a:ln>
        </p:spPr>
        <p:txBody>
          <a:bodyPr wrap="square" lIns="0" tIns="0" rIns="0" bIns="0" rtlCol="0"/>
          <a:lstStyle/>
          <a:p>
            <a:endParaRPr/>
          </a:p>
        </p:txBody>
      </p:sp>
      <p:sp>
        <p:nvSpPr>
          <p:cNvPr id="9" name="object 9"/>
          <p:cNvSpPr txBox="1"/>
          <p:nvPr/>
        </p:nvSpPr>
        <p:spPr>
          <a:xfrm>
            <a:off x="1828800" y="3575771"/>
            <a:ext cx="16776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01/09/2023</a:t>
            </a:r>
            <a:r>
              <a:rPr sz="1200" b="1" spc="-20" dirty="0">
                <a:solidFill>
                  <a:srgbClr val="00AF50"/>
                </a:solidFill>
                <a:latin typeface="Calibri"/>
                <a:cs typeface="Calibri"/>
              </a:rPr>
              <a:t> </a:t>
            </a:r>
            <a:r>
              <a:rPr sz="1200" b="1" dirty="0">
                <a:solidFill>
                  <a:srgbClr val="00AF50"/>
                </a:solidFill>
                <a:latin typeface="Calibri"/>
                <a:cs typeface="Calibri"/>
              </a:rPr>
              <a:t>–</a:t>
            </a:r>
            <a:r>
              <a:rPr sz="1200" b="1" spc="-20" dirty="0">
                <a:solidFill>
                  <a:srgbClr val="00AF50"/>
                </a:solidFill>
                <a:latin typeface="Calibri"/>
                <a:cs typeface="Calibri"/>
              </a:rPr>
              <a:t> </a:t>
            </a:r>
            <a:r>
              <a:rPr sz="1200" b="1" dirty="0">
                <a:solidFill>
                  <a:srgbClr val="00AF50"/>
                </a:solidFill>
                <a:latin typeface="Calibri"/>
                <a:cs typeface="Calibri"/>
              </a:rPr>
              <a:t>31/12/2023</a:t>
            </a:r>
            <a:endParaRPr sz="1200" dirty="0">
              <a:latin typeface="Calibri"/>
              <a:cs typeface="Calibri"/>
            </a:endParaRPr>
          </a:p>
        </p:txBody>
      </p:sp>
      <p:sp>
        <p:nvSpPr>
          <p:cNvPr id="10" name="object 10"/>
          <p:cNvSpPr txBox="1"/>
          <p:nvPr/>
        </p:nvSpPr>
        <p:spPr>
          <a:xfrm>
            <a:off x="5609897" y="3245070"/>
            <a:ext cx="7886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12-36</a:t>
            </a:r>
            <a:r>
              <a:rPr sz="1200" b="1" spc="-5" dirty="0">
                <a:solidFill>
                  <a:srgbClr val="00AF50"/>
                </a:solidFill>
                <a:latin typeface="Calibri"/>
                <a:cs typeface="Calibri"/>
              </a:rPr>
              <a:t> μήνες</a:t>
            </a:r>
            <a:endParaRPr sz="1200" dirty="0">
              <a:latin typeface="Calibri"/>
              <a:cs typeface="Calibri"/>
            </a:endParaRPr>
          </a:p>
        </p:txBody>
      </p:sp>
      <p:sp>
        <p:nvSpPr>
          <p:cNvPr id="11" name="object 11"/>
          <p:cNvSpPr txBox="1"/>
          <p:nvPr/>
        </p:nvSpPr>
        <p:spPr>
          <a:xfrm>
            <a:off x="9869220" y="3245070"/>
            <a:ext cx="1708785" cy="574040"/>
          </a:xfrm>
          <a:prstGeom prst="rect">
            <a:avLst/>
          </a:prstGeom>
        </p:spPr>
        <p:txBody>
          <a:bodyPr vert="horz" wrap="square" lIns="0" tIns="12700" rIns="0" bIns="0" rtlCol="0">
            <a:spAutoFit/>
          </a:bodyPr>
          <a:lstStyle/>
          <a:p>
            <a:pPr marL="12700" marR="5080">
              <a:lnSpc>
                <a:spcPct val="100000"/>
              </a:lnSpc>
              <a:spcBef>
                <a:spcPts val="100"/>
              </a:spcBef>
            </a:pPr>
            <a:r>
              <a:rPr sz="1200" b="1" spc="-5" dirty="0">
                <a:solidFill>
                  <a:srgbClr val="00AF50"/>
                </a:solidFill>
                <a:latin typeface="Calibri"/>
                <a:cs typeface="Calibri"/>
              </a:rPr>
              <a:t>Εισάγεται</a:t>
            </a:r>
            <a:r>
              <a:rPr sz="1200" b="1" spc="-20" dirty="0">
                <a:solidFill>
                  <a:srgbClr val="00AF50"/>
                </a:solidFill>
                <a:latin typeface="Calibri"/>
                <a:cs typeface="Calibri"/>
              </a:rPr>
              <a:t> </a:t>
            </a:r>
            <a:r>
              <a:rPr sz="1200" b="1" spc="-5" dirty="0">
                <a:solidFill>
                  <a:srgbClr val="00AF50"/>
                </a:solidFill>
                <a:latin typeface="Calibri"/>
                <a:cs typeface="Calibri"/>
              </a:rPr>
              <a:t>αυτόματα,</a:t>
            </a:r>
            <a:r>
              <a:rPr sz="1200" b="1" spc="25" dirty="0">
                <a:solidFill>
                  <a:srgbClr val="00AF50"/>
                </a:solidFill>
                <a:latin typeface="Calibri"/>
                <a:cs typeface="Calibri"/>
              </a:rPr>
              <a:t> </a:t>
            </a:r>
            <a:r>
              <a:rPr sz="1200" b="1" dirty="0">
                <a:solidFill>
                  <a:srgbClr val="00AF50"/>
                </a:solidFill>
                <a:latin typeface="Calibri"/>
                <a:cs typeface="Calibri"/>
              </a:rPr>
              <a:t>όταν </a:t>
            </a:r>
            <a:r>
              <a:rPr sz="1200" b="1" spc="-254" dirty="0">
                <a:solidFill>
                  <a:srgbClr val="00AF50"/>
                </a:solidFill>
                <a:latin typeface="Calibri"/>
                <a:cs typeface="Calibri"/>
              </a:rPr>
              <a:t> </a:t>
            </a:r>
            <a:r>
              <a:rPr sz="1200" b="1" dirty="0">
                <a:solidFill>
                  <a:srgbClr val="00AF50"/>
                </a:solidFill>
                <a:latin typeface="Calibri"/>
                <a:cs typeface="Calibri"/>
              </a:rPr>
              <a:t>επιλεγούν η </a:t>
            </a:r>
            <a:r>
              <a:rPr sz="1200" b="1" spc="-5" dirty="0">
                <a:solidFill>
                  <a:srgbClr val="00AF50"/>
                </a:solidFill>
                <a:latin typeface="Calibri"/>
                <a:cs typeface="Calibri"/>
              </a:rPr>
              <a:t>ημερομηνία </a:t>
            </a:r>
            <a:r>
              <a:rPr sz="1200" b="1" dirty="0">
                <a:solidFill>
                  <a:srgbClr val="00AF50"/>
                </a:solidFill>
                <a:latin typeface="Calibri"/>
                <a:cs typeface="Calibri"/>
              </a:rPr>
              <a:t> έναρξης</a:t>
            </a:r>
            <a:r>
              <a:rPr sz="1200" b="1" spc="245"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a:t>
            </a:r>
            <a:r>
              <a:rPr sz="1200" b="1" dirty="0">
                <a:solidFill>
                  <a:srgbClr val="00AF50"/>
                </a:solidFill>
                <a:latin typeface="Calibri"/>
                <a:cs typeface="Calibri"/>
              </a:rPr>
              <a:t>η</a:t>
            </a:r>
            <a:r>
              <a:rPr sz="1200" b="1" spc="-15" dirty="0">
                <a:solidFill>
                  <a:srgbClr val="00AF50"/>
                </a:solidFill>
                <a:latin typeface="Calibri"/>
                <a:cs typeface="Calibri"/>
              </a:rPr>
              <a:t> </a:t>
            </a:r>
            <a:r>
              <a:rPr sz="1200" b="1" dirty="0">
                <a:solidFill>
                  <a:srgbClr val="00AF50"/>
                </a:solidFill>
                <a:latin typeface="Calibri"/>
                <a:cs typeface="Calibri"/>
              </a:rPr>
              <a:t>διάρκεια</a:t>
            </a:r>
            <a:endParaRPr sz="1200" dirty="0">
              <a:latin typeface="Calibri"/>
              <a:cs typeface="Calibri"/>
            </a:endParaRPr>
          </a:p>
        </p:txBody>
      </p:sp>
      <p:sp>
        <p:nvSpPr>
          <p:cNvPr id="12" name="object 12"/>
          <p:cNvSpPr txBox="1"/>
          <p:nvPr/>
        </p:nvSpPr>
        <p:spPr>
          <a:xfrm>
            <a:off x="1536445" y="3771620"/>
            <a:ext cx="5056505" cy="1005403"/>
          </a:xfrm>
          <a:prstGeom prst="rect">
            <a:avLst/>
          </a:prstGeom>
        </p:spPr>
        <p:txBody>
          <a:bodyPr vert="horz" wrap="square" lIns="0" tIns="12700" rIns="0" bIns="0" rtlCol="0">
            <a:spAutoFit/>
          </a:bodyPr>
          <a:lstStyle/>
          <a:p>
            <a:pPr marL="1711325" marR="5080">
              <a:lnSpc>
                <a:spcPct val="100000"/>
              </a:lnSpc>
              <a:spcBef>
                <a:spcPts val="100"/>
              </a:spcBef>
            </a:pPr>
            <a:r>
              <a:rPr sz="1200" b="1" dirty="0">
                <a:solidFill>
                  <a:srgbClr val="00AF50"/>
                </a:solidFill>
                <a:latin typeface="Calibri"/>
                <a:cs typeface="Calibri"/>
              </a:rPr>
              <a:t>Επιλέγετε </a:t>
            </a:r>
            <a:r>
              <a:rPr sz="1200" b="1" spc="-5" dirty="0">
                <a:solidFill>
                  <a:srgbClr val="00AF50"/>
                </a:solidFill>
                <a:latin typeface="Calibri"/>
                <a:cs typeface="Calibri"/>
              </a:rPr>
              <a:t>CY01 </a:t>
            </a:r>
            <a:r>
              <a:rPr sz="1200" b="1" dirty="0">
                <a:solidFill>
                  <a:srgbClr val="00AF50"/>
                </a:solidFill>
                <a:latin typeface="Calibri"/>
                <a:cs typeface="Calibri"/>
              </a:rPr>
              <a:t>- Foundation for the </a:t>
            </a:r>
            <a:r>
              <a:rPr sz="1200" b="1" spc="-5" dirty="0">
                <a:solidFill>
                  <a:srgbClr val="00AF50"/>
                </a:solidFill>
                <a:latin typeface="Calibri"/>
                <a:cs typeface="Calibri"/>
              </a:rPr>
              <a:t>Management </a:t>
            </a:r>
            <a:r>
              <a:rPr sz="1200" b="1" dirty="0">
                <a:solidFill>
                  <a:srgbClr val="00AF50"/>
                </a:solidFill>
                <a:latin typeface="Calibri"/>
                <a:cs typeface="Calibri"/>
              </a:rPr>
              <a:t>of </a:t>
            </a:r>
            <a:r>
              <a:rPr sz="1200" b="1" spc="-260" dirty="0">
                <a:solidFill>
                  <a:srgbClr val="00AF50"/>
                </a:solidFill>
                <a:latin typeface="Calibri"/>
                <a:cs typeface="Calibri"/>
              </a:rPr>
              <a:t> </a:t>
            </a:r>
            <a:r>
              <a:rPr sz="1200" b="1" dirty="0">
                <a:solidFill>
                  <a:srgbClr val="00AF50"/>
                </a:solidFill>
                <a:latin typeface="Calibri"/>
                <a:cs typeface="Calibri"/>
              </a:rPr>
              <a:t>European </a:t>
            </a:r>
            <a:r>
              <a:rPr sz="1200" b="1" spc="-5" dirty="0">
                <a:solidFill>
                  <a:srgbClr val="00AF50"/>
                </a:solidFill>
                <a:latin typeface="Calibri"/>
                <a:cs typeface="Calibri"/>
              </a:rPr>
              <a:t>Lifelong</a:t>
            </a:r>
            <a:r>
              <a:rPr sz="1200" b="1" spc="10" dirty="0">
                <a:solidFill>
                  <a:srgbClr val="00AF50"/>
                </a:solidFill>
                <a:latin typeface="Calibri"/>
                <a:cs typeface="Calibri"/>
              </a:rPr>
              <a:t> </a:t>
            </a:r>
            <a:r>
              <a:rPr sz="1200" b="1" spc="-5" dirty="0">
                <a:solidFill>
                  <a:srgbClr val="00AF50"/>
                </a:solidFill>
                <a:latin typeface="Calibri"/>
                <a:cs typeface="Calibri"/>
              </a:rPr>
              <a:t>Learning</a:t>
            </a:r>
            <a:r>
              <a:rPr sz="1200" b="1" spc="10" dirty="0">
                <a:solidFill>
                  <a:srgbClr val="00AF50"/>
                </a:solidFill>
                <a:latin typeface="Calibri"/>
                <a:cs typeface="Calibri"/>
              </a:rPr>
              <a:t> </a:t>
            </a:r>
            <a:r>
              <a:rPr sz="1200" b="1" spc="-5" dirty="0">
                <a:solidFill>
                  <a:srgbClr val="00AF50"/>
                </a:solidFill>
                <a:latin typeface="Calibri"/>
                <a:cs typeface="Calibri"/>
              </a:rPr>
              <a:t>Programmes</a:t>
            </a:r>
            <a:endParaRPr sz="1200" dirty="0">
              <a:latin typeface="Calibri"/>
              <a:cs typeface="Calibri"/>
            </a:endParaRPr>
          </a:p>
          <a:p>
            <a:pPr>
              <a:lnSpc>
                <a:spcPct val="100000"/>
              </a:lnSpc>
              <a:spcBef>
                <a:spcPts val="10"/>
              </a:spcBef>
            </a:pPr>
            <a:endParaRPr sz="1650" dirty="0">
              <a:latin typeface="Calibri"/>
              <a:cs typeface="Calibri"/>
            </a:endParaRPr>
          </a:p>
          <a:p>
            <a:pPr marL="12700">
              <a:lnSpc>
                <a:spcPct val="100000"/>
              </a:lnSpc>
            </a:pPr>
            <a:endParaRPr lang="el-GR" sz="1200" b="1" dirty="0">
              <a:solidFill>
                <a:srgbClr val="00AF50"/>
              </a:solidFill>
              <a:latin typeface="Calibri"/>
              <a:cs typeface="Calibri"/>
            </a:endParaRPr>
          </a:p>
          <a:p>
            <a:pPr marL="12700">
              <a:lnSpc>
                <a:spcPct val="100000"/>
              </a:lnSpc>
            </a:pPr>
            <a:r>
              <a:rPr sz="1200" b="1" dirty="0">
                <a:solidFill>
                  <a:srgbClr val="00AF50"/>
                </a:solidFill>
                <a:latin typeface="Calibri"/>
                <a:cs typeface="Calibri"/>
              </a:rPr>
              <a:t>Επ</a:t>
            </a:r>
            <a:r>
              <a:rPr sz="1200" b="1" dirty="0" err="1">
                <a:solidFill>
                  <a:srgbClr val="00AF50"/>
                </a:solidFill>
                <a:latin typeface="Calibri"/>
                <a:cs typeface="Calibri"/>
              </a:rPr>
              <a:t>ιλογή</a:t>
            </a:r>
            <a:r>
              <a:rPr sz="1200" b="1" spc="-10" dirty="0">
                <a:solidFill>
                  <a:srgbClr val="00AF50"/>
                </a:solidFill>
                <a:latin typeface="Calibri"/>
                <a:cs typeface="Calibri"/>
              </a:rPr>
              <a:t> </a:t>
            </a:r>
            <a:r>
              <a:rPr sz="1200" b="1" spc="-5" dirty="0">
                <a:solidFill>
                  <a:srgbClr val="00AF50"/>
                </a:solidFill>
                <a:latin typeface="Calibri"/>
                <a:cs typeface="Calibri"/>
              </a:rPr>
              <a:t>μεταξύ</a:t>
            </a:r>
            <a:r>
              <a:rPr sz="1200" b="1" spc="20" dirty="0">
                <a:solidFill>
                  <a:srgbClr val="00AF50"/>
                </a:solidFill>
                <a:latin typeface="Calibri"/>
                <a:cs typeface="Calibri"/>
              </a:rPr>
              <a:t> </a:t>
            </a:r>
            <a:r>
              <a:rPr sz="1200" b="1" spc="-5" dirty="0">
                <a:solidFill>
                  <a:srgbClr val="00AF50"/>
                </a:solidFill>
                <a:latin typeface="Calibri"/>
                <a:cs typeface="Calibri"/>
              </a:rPr>
              <a:t>των</a:t>
            </a:r>
            <a:r>
              <a:rPr sz="1200" b="1" spc="10" dirty="0">
                <a:solidFill>
                  <a:srgbClr val="00AF50"/>
                </a:solidFill>
                <a:latin typeface="Calibri"/>
                <a:cs typeface="Calibri"/>
              </a:rPr>
              <a:t> </a:t>
            </a:r>
            <a:r>
              <a:rPr sz="1200" b="1" dirty="0">
                <a:solidFill>
                  <a:srgbClr val="00AF50"/>
                </a:solidFill>
                <a:latin typeface="Calibri"/>
                <a:cs typeface="Calibri"/>
              </a:rPr>
              <a:t>3</a:t>
            </a:r>
            <a:r>
              <a:rPr sz="1200" b="1" spc="20" dirty="0">
                <a:solidFill>
                  <a:srgbClr val="00AF50"/>
                </a:solidFill>
                <a:latin typeface="Calibri"/>
                <a:cs typeface="Calibri"/>
              </a:rPr>
              <a:t> </a:t>
            </a:r>
            <a:r>
              <a:rPr sz="1200" b="1" spc="-5" dirty="0">
                <a:solidFill>
                  <a:srgbClr val="00AF50"/>
                </a:solidFill>
                <a:latin typeface="Calibri"/>
                <a:cs typeface="Calibri"/>
              </a:rPr>
              <a:t>διαθέσιμων</a:t>
            </a:r>
            <a:r>
              <a:rPr sz="1200" b="1" spc="-15" dirty="0">
                <a:solidFill>
                  <a:srgbClr val="00AF50"/>
                </a:solidFill>
                <a:latin typeface="Calibri"/>
                <a:cs typeface="Calibri"/>
              </a:rPr>
              <a:t> </a:t>
            </a:r>
            <a:r>
              <a:rPr sz="1200" b="1" spc="-5" dirty="0">
                <a:solidFill>
                  <a:srgbClr val="00AF50"/>
                </a:solidFill>
                <a:latin typeface="Calibri"/>
                <a:cs typeface="Calibri"/>
              </a:rPr>
              <a:t>κατ’</a:t>
            </a:r>
            <a:r>
              <a:rPr sz="1200" b="1" spc="15" dirty="0">
                <a:solidFill>
                  <a:srgbClr val="00AF50"/>
                </a:solidFill>
                <a:latin typeface="Calibri"/>
                <a:cs typeface="Calibri"/>
              </a:rPr>
              <a:t> </a:t>
            </a:r>
            <a:r>
              <a:rPr sz="1200" b="1" spc="-5" dirty="0">
                <a:solidFill>
                  <a:srgbClr val="00AF50"/>
                </a:solidFill>
                <a:latin typeface="Calibri"/>
                <a:cs typeface="Calibri"/>
              </a:rPr>
              <a:t>αποκοπήν</a:t>
            </a:r>
            <a:r>
              <a:rPr sz="1200" b="1" spc="20" dirty="0">
                <a:solidFill>
                  <a:srgbClr val="00AF50"/>
                </a:solidFill>
                <a:latin typeface="Calibri"/>
                <a:cs typeface="Calibri"/>
              </a:rPr>
              <a:t> </a:t>
            </a:r>
            <a:r>
              <a:rPr sz="1200" b="1" spc="-5" dirty="0">
                <a:solidFill>
                  <a:srgbClr val="00AF50"/>
                </a:solidFill>
                <a:latin typeface="Calibri"/>
                <a:cs typeface="Calibri"/>
              </a:rPr>
              <a:t>ποσών</a:t>
            </a:r>
            <a:endParaRPr sz="1200" dirty="0">
              <a:latin typeface="Calibri"/>
              <a:cs typeface="Calibri"/>
            </a:endParaRPr>
          </a:p>
        </p:txBody>
      </p:sp>
      <p:sp>
        <p:nvSpPr>
          <p:cNvPr id="13" name="object 13"/>
          <p:cNvSpPr/>
          <p:nvPr/>
        </p:nvSpPr>
        <p:spPr>
          <a:xfrm>
            <a:off x="308821" y="4559727"/>
            <a:ext cx="1195070" cy="158750"/>
          </a:xfrm>
          <a:custGeom>
            <a:avLst/>
            <a:gdLst/>
            <a:ahLst/>
            <a:cxnLst/>
            <a:rect l="l" t="t" r="r" b="b"/>
            <a:pathLst>
              <a:path w="1195070" h="158750">
                <a:moveTo>
                  <a:pt x="0" y="26415"/>
                </a:moveTo>
                <a:lnTo>
                  <a:pt x="2075" y="16127"/>
                </a:lnTo>
                <a:lnTo>
                  <a:pt x="7735" y="7731"/>
                </a:lnTo>
                <a:lnTo>
                  <a:pt x="16132" y="2073"/>
                </a:lnTo>
                <a:lnTo>
                  <a:pt x="26416" y="0"/>
                </a:lnTo>
                <a:lnTo>
                  <a:pt x="1168400" y="0"/>
                </a:lnTo>
                <a:lnTo>
                  <a:pt x="1178688" y="2073"/>
                </a:lnTo>
                <a:lnTo>
                  <a:pt x="1187084" y="7731"/>
                </a:lnTo>
                <a:lnTo>
                  <a:pt x="1192742" y="16127"/>
                </a:lnTo>
                <a:lnTo>
                  <a:pt x="1194816" y="26415"/>
                </a:lnTo>
                <a:lnTo>
                  <a:pt x="1194816" y="132079"/>
                </a:lnTo>
                <a:lnTo>
                  <a:pt x="1192742" y="142368"/>
                </a:lnTo>
                <a:lnTo>
                  <a:pt x="1187084" y="150764"/>
                </a:lnTo>
                <a:lnTo>
                  <a:pt x="1178688" y="156422"/>
                </a:lnTo>
                <a:lnTo>
                  <a:pt x="1168400" y="158495"/>
                </a:lnTo>
                <a:lnTo>
                  <a:pt x="26416" y="158495"/>
                </a:lnTo>
                <a:lnTo>
                  <a:pt x="16132" y="156422"/>
                </a:lnTo>
                <a:lnTo>
                  <a:pt x="7735" y="150764"/>
                </a:lnTo>
                <a:lnTo>
                  <a:pt x="2075" y="142368"/>
                </a:lnTo>
                <a:lnTo>
                  <a:pt x="0" y="132079"/>
                </a:lnTo>
                <a:lnTo>
                  <a:pt x="0" y="26415"/>
                </a:lnTo>
                <a:close/>
              </a:path>
            </a:pathLst>
          </a:custGeom>
          <a:ln w="12700">
            <a:solidFill>
              <a:srgbClr val="FF0000"/>
            </a:solidFill>
          </a:ln>
        </p:spPr>
        <p:txBody>
          <a:bodyPr wrap="square" lIns="0" tIns="0" rIns="0" bIns="0" rtlCol="0"/>
          <a:lstStyle/>
          <a:p>
            <a:endParaRPr/>
          </a:p>
        </p:txBody>
      </p:sp>
      <p:sp>
        <p:nvSpPr>
          <p:cNvPr id="15" name="TextBox 14">
            <a:extLst>
              <a:ext uri="{FF2B5EF4-FFF2-40B4-BE49-F238E27FC236}">
                <a16:creationId xmlns:a16="http://schemas.microsoft.com/office/drawing/2014/main" id="{75D7F4B8-F7F5-4D40-D8CF-D3A7CB183A97}"/>
              </a:ext>
            </a:extLst>
          </p:cNvPr>
          <p:cNvSpPr txBox="1"/>
          <p:nvPr/>
        </p:nvSpPr>
        <p:spPr>
          <a:xfrm>
            <a:off x="195151" y="6117435"/>
            <a:ext cx="7880604" cy="646331"/>
          </a:xfrm>
          <a:prstGeom prst="rect">
            <a:avLst/>
          </a:prstGeom>
          <a:noFill/>
        </p:spPr>
        <p:txBody>
          <a:bodyPr wrap="square">
            <a:spAutoFit/>
          </a:bodyPr>
          <a:lstStyle/>
          <a:p>
            <a:r>
              <a:rPr lang="en-GB" dirty="0">
                <a:hlinkClick r:id="rId4"/>
              </a:rPr>
              <a:t>https://wikis.ec.europa.eu/display/NAITDOC/Context+in+applications</a:t>
            </a:r>
            <a:endParaRPr lang="en-GB" dirty="0"/>
          </a:p>
          <a:p>
            <a:endParaRPr lang="en-GB" dirty="0"/>
          </a:p>
        </p:txBody>
      </p:sp>
      <p:sp>
        <p:nvSpPr>
          <p:cNvPr id="16" name="TextBox 15">
            <a:extLst>
              <a:ext uri="{FF2B5EF4-FFF2-40B4-BE49-F238E27FC236}">
                <a16:creationId xmlns:a16="http://schemas.microsoft.com/office/drawing/2014/main" id="{9A8E4607-D0EA-C8EC-F242-C14F6D16F1B2}"/>
              </a:ext>
            </a:extLst>
          </p:cNvPr>
          <p:cNvSpPr txBox="1"/>
          <p:nvPr/>
        </p:nvSpPr>
        <p:spPr>
          <a:xfrm>
            <a:off x="195151" y="5303573"/>
            <a:ext cx="11552952" cy="738664"/>
          </a:xfrm>
          <a:prstGeom prst="rect">
            <a:avLst/>
          </a:prstGeom>
          <a:noFill/>
        </p:spPr>
        <p:txBody>
          <a:bodyPr wrap="square">
            <a:spAutoFit/>
          </a:bodyPr>
          <a:lstStyle/>
          <a:p>
            <a:pPr algn="just"/>
            <a:r>
              <a:rPr lang="el-GR" sz="1400" b="1" spc="-5" dirty="0">
                <a:solidFill>
                  <a:srgbClr val="00AF50"/>
                </a:solidFill>
                <a:latin typeface="Calibri"/>
                <a:cs typeface="Calibri"/>
              </a:rPr>
              <a:t>Εάν σε μεταγενέστερο στάδιο χρειαστεί να </a:t>
            </a:r>
            <a:r>
              <a:rPr lang="el-GR" sz="1400" b="1" spc="-5" dirty="0" err="1">
                <a:solidFill>
                  <a:srgbClr val="00AF50"/>
                </a:solidFill>
                <a:latin typeface="Calibri"/>
                <a:cs typeface="Calibri"/>
              </a:rPr>
              <a:t>επικαιροποιήσετε</a:t>
            </a:r>
            <a:r>
              <a:rPr lang="el-GR" sz="1400" b="1" spc="-5" dirty="0">
                <a:solidFill>
                  <a:srgbClr val="00AF50"/>
                </a:solidFill>
                <a:latin typeface="Calibri"/>
                <a:cs typeface="Calibri"/>
              </a:rPr>
              <a:t> την πληροφόρηση που περιλαμβάνεται σε αυτή την ενότητα</a:t>
            </a:r>
            <a:r>
              <a:rPr lang="en-GB" sz="1400" b="1" spc="-5" dirty="0">
                <a:solidFill>
                  <a:srgbClr val="00AF50"/>
                </a:solidFill>
                <a:latin typeface="Calibri"/>
                <a:cs typeface="Calibri"/>
              </a:rPr>
              <a:t>,</a:t>
            </a:r>
            <a:r>
              <a:rPr lang="el-GR" sz="1400" b="1" spc="-5" dirty="0">
                <a:solidFill>
                  <a:srgbClr val="00AF50"/>
                </a:solidFill>
                <a:latin typeface="Calibri"/>
                <a:cs typeface="Calibri"/>
              </a:rPr>
              <a:t> θα πρέπει επίσης να βεβαιωθείτε ότι η παρεχόμενη πληροφόρηση σε όλες τις άλλες ενότητες της αίτησης είναι έγκυρη και ολοκληρωμένη. Στο κυρίως μενού, οι ενότητες που θα μετατρέπονται σε ατελείς, λόγω αλλαγών στην ενότητα </a:t>
            </a:r>
            <a:r>
              <a:rPr lang="en-GB" sz="1400" b="1" spc="-5" dirty="0">
                <a:solidFill>
                  <a:srgbClr val="00AF50"/>
                </a:solidFill>
                <a:latin typeface="Calibri"/>
                <a:cs typeface="Calibri"/>
              </a:rPr>
              <a:t>Context, </a:t>
            </a:r>
            <a:r>
              <a:rPr lang="el-GR" sz="1400" b="1" spc="-5" dirty="0">
                <a:solidFill>
                  <a:srgbClr val="00AF50"/>
                </a:solidFill>
                <a:latin typeface="Calibri"/>
                <a:cs typeface="Calibri"/>
              </a:rPr>
              <a:t>θα σηματοδοτούνται με ένα κόκκινο Χ</a:t>
            </a:r>
            <a:endParaRPr lang="en-GB" sz="1400" b="1" spc="-5" dirty="0">
              <a:solidFill>
                <a:srgbClr val="00AF50"/>
              </a:solidFill>
              <a:latin typeface="Calibri"/>
              <a:cs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48590"/>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r>
              <a:rPr lang="el-GR" sz="2800" spc="-30" dirty="0">
                <a:solidFill>
                  <a:srgbClr val="FFFFFF"/>
                </a:solidFill>
              </a:rPr>
              <a:t> – ΛΟΓΙΚΟ ΔΙΑΓΡΑΜΜΑ</a:t>
            </a:r>
            <a:endParaRPr sz="2800" dirty="0"/>
          </a:p>
        </p:txBody>
      </p:sp>
      <p:pic>
        <p:nvPicPr>
          <p:cNvPr id="1026" name="Picture 2">
            <a:extLst>
              <a:ext uri="{FF2B5EF4-FFF2-40B4-BE49-F238E27FC236}">
                <a16:creationId xmlns:a16="http://schemas.microsoft.com/office/drawing/2014/main" id="{BAFB895B-660B-2BF0-34D8-689AB88249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400"/>
            <a:ext cx="7708900" cy="5726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792122-EB10-FB91-5B9D-0921A3337664}"/>
              </a:ext>
            </a:extLst>
          </p:cNvPr>
          <p:cNvSpPr txBox="1"/>
          <p:nvPr/>
        </p:nvSpPr>
        <p:spPr>
          <a:xfrm>
            <a:off x="8382000" y="1524000"/>
            <a:ext cx="2743200" cy="1569660"/>
          </a:xfrm>
          <a:prstGeom prst="rect">
            <a:avLst/>
          </a:prstGeom>
          <a:noFill/>
        </p:spPr>
        <p:txBody>
          <a:bodyPr wrap="square" rtlCol="0">
            <a:spAutoFit/>
          </a:bodyPr>
          <a:lstStyle/>
          <a:p>
            <a:r>
              <a:rPr lang="el-GR" sz="2400" b="1" dirty="0">
                <a:solidFill>
                  <a:srgbClr val="00B050"/>
                </a:solidFill>
              </a:rPr>
              <a:t>Διαδικασία</a:t>
            </a:r>
            <a:r>
              <a:rPr lang="el-GR" sz="2400" dirty="0"/>
              <a:t> </a:t>
            </a:r>
            <a:r>
              <a:rPr lang="el-GR" sz="2400" b="1" dirty="0">
                <a:solidFill>
                  <a:srgbClr val="00B050"/>
                </a:solidFill>
              </a:rPr>
              <a:t>που ακολουθείται για τη συμπλήρωση της ενότητας</a:t>
            </a:r>
            <a:endParaRPr lang="en-GB" sz="2400" b="1" dirty="0">
              <a:solidFill>
                <a:srgbClr val="00B050"/>
              </a:solidFill>
            </a:endParaRPr>
          </a:p>
        </p:txBody>
      </p:sp>
    </p:spTree>
    <p:extLst>
      <p:ext uri="{BB962C8B-B14F-4D97-AF65-F5344CB8AC3E}">
        <p14:creationId xmlns:p14="http://schemas.microsoft.com/office/powerpoint/2010/main" val="10343517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48590"/>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365861" y="943483"/>
            <a:ext cx="253746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Applicant</a:t>
            </a:r>
            <a:r>
              <a:rPr sz="1800" b="1" spc="-65" dirty="0">
                <a:latin typeface="Calibri"/>
                <a:cs typeface="Calibri"/>
              </a:rPr>
              <a:t> </a:t>
            </a:r>
            <a:r>
              <a:rPr sz="1800" b="1" spc="-10" dirty="0">
                <a:latin typeface="Calibri"/>
                <a:cs typeface="Calibri"/>
              </a:rPr>
              <a:t>Organisation</a:t>
            </a:r>
            <a:r>
              <a:rPr sz="1800" spc="-10" dirty="0">
                <a:latin typeface="Calibri"/>
                <a:cs typeface="Calibri"/>
              </a:rPr>
              <a:t>:</a:t>
            </a:r>
            <a:endParaRPr sz="1800">
              <a:latin typeface="Calibri"/>
              <a:cs typeface="Calibri"/>
            </a:endParaRPr>
          </a:p>
        </p:txBody>
      </p:sp>
      <p:sp>
        <p:nvSpPr>
          <p:cNvPr id="6" name="TextBox 5">
            <a:extLst>
              <a:ext uri="{FF2B5EF4-FFF2-40B4-BE49-F238E27FC236}">
                <a16:creationId xmlns:a16="http://schemas.microsoft.com/office/drawing/2014/main" id="{F7F7CBB9-6FB8-FE9E-805F-36CAA6931825}"/>
              </a:ext>
            </a:extLst>
          </p:cNvPr>
          <p:cNvSpPr txBox="1"/>
          <p:nvPr/>
        </p:nvSpPr>
        <p:spPr>
          <a:xfrm>
            <a:off x="286510" y="5715000"/>
            <a:ext cx="9048749" cy="923330"/>
          </a:xfrm>
          <a:prstGeom prst="rect">
            <a:avLst/>
          </a:prstGeom>
          <a:noFill/>
        </p:spPr>
        <p:txBody>
          <a:bodyPr wrap="square">
            <a:spAutoFit/>
          </a:bodyPr>
          <a:lstStyle/>
          <a:p>
            <a:endParaRPr lang="en-GB" dirty="0">
              <a:hlinkClick r:id="rId2"/>
            </a:endParaRPr>
          </a:p>
          <a:p>
            <a:r>
              <a:rPr lang="en-GB" dirty="0">
                <a:hlinkClick r:id="rId2"/>
              </a:rPr>
              <a:t>https://wikis.ec.europa.eu/display/NAITDOC/Participating+Organisations+in+applications</a:t>
            </a:r>
            <a:endParaRPr lang="en-GB" dirty="0"/>
          </a:p>
          <a:p>
            <a:endParaRPr lang="en-GB" dirty="0"/>
          </a:p>
        </p:txBody>
      </p:sp>
      <p:pic>
        <p:nvPicPr>
          <p:cNvPr id="9" name="Picture 8">
            <a:extLst>
              <a:ext uri="{FF2B5EF4-FFF2-40B4-BE49-F238E27FC236}">
                <a16:creationId xmlns:a16="http://schemas.microsoft.com/office/drawing/2014/main" id="{C729C0C7-3119-36B8-F193-1E0D7F7D8340}"/>
              </a:ext>
            </a:extLst>
          </p:cNvPr>
          <p:cNvPicPr>
            <a:picLocks noChangeAspect="1"/>
          </p:cNvPicPr>
          <p:nvPr/>
        </p:nvPicPr>
        <p:blipFill>
          <a:blip r:embed="rId3"/>
          <a:stretch>
            <a:fillRect/>
          </a:stretch>
        </p:blipFill>
        <p:spPr>
          <a:xfrm>
            <a:off x="94490" y="1372948"/>
            <a:ext cx="11811000" cy="4342052"/>
          </a:xfrm>
          <a:prstGeom prst="rect">
            <a:avLst/>
          </a:prstGeom>
        </p:spPr>
      </p:pic>
      <p:sp>
        <p:nvSpPr>
          <p:cNvPr id="10" name="TextBox 9">
            <a:extLst>
              <a:ext uri="{FF2B5EF4-FFF2-40B4-BE49-F238E27FC236}">
                <a16:creationId xmlns:a16="http://schemas.microsoft.com/office/drawing/2014/main" id="{8DC53B05-B733-061C-E8CE-85774D2A65AA}"/>
              </a:ext>
            </a:extLst>
          </p:cNvPr>
          <p:cNvSpPr txBox="1"/>
          <p:nvPr/>
        </p:nvSpPr>
        <p:spPr>
          <a:xfrm>
            <a:off x="3431167" y="3290334"/>
            <a:ext cx="6553200" cy="461665"/>
          </a:xfrm>
          <a:prstGeom prst="rect">
            <a:avLst/>
          </a:prstGeom>
          <a:noFill/>
        </p:spPr>
        <p:txBody>
          <a:bodyPr wrap="square" rtlCol="0">
            <a:spAutoFit/>
          </a:bodyPr>
          <a:lstStyle/>
          <a:p>
            <a:r>
              <a:rPr lang="el-GR" sz="1200" b="1" dirty="0">
                <a:solidFill>
                  <a:srgbClr val="00B050"/>
                </a:solidFill>
              </a:rPr>
              <a:t>Εισάγοντας το </a:t>
            </a:r>
            <a:r>
              <a:rPr lang="en-GB" sz="1200" b="1" dirty="0">
                <a:solidFill>
                  <a:srgbClr val="00B050"/>
                </a:solidFill>
              </a:rPr>
              <a:t>“Applicant Organisation ID (OID)”, </a:t>
            </a:r>
            <a:r>
              <a:rPr lang="el-GR" sz="1200" b="1" dirty="0">
                <a:solidFill>
                  <a:srgbClr val="00B050"/>
                </a:solidFill>
              </a:rPr>
              <a:t>συμπληρώνονται αυτόματα όλες οι πληροφορίες που αφορούν τον οργανισμό (</a:t>
            </a:r>
            <a:r>
              <a:rPr lang="en-GB" sz="1200" b="1" dirty="0">
                <a:solidFill>
                  <a:srgbClr val="00B050"/>
                </a:solidFill>
              </a:rPr>
              <a:t>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cxnSp>
        <p:nvCxnSpPr>
          <p:cNvPr id="12" name="Straight Arrow Connector 11">
            <a:extLst>
              <a:ext uri="{FF2B5EF4-FFF2-40B4-BE49-F238E27FC236}">
                <a16:creationId xmlns:a16="http://schemas.microsoft.com/office/drawing/2014/main" id="{0D9F1615-17BB-2403-E00E-FC3326142621}"/>
              </a:ext>
            </a:extLst>
          </p:cNvPr>
          <p:cNvCxnSpPr>
            <a:cxnSpLocks/>
          </p:cNvCxnSpPr>
          <p:nvPr/>
        </p:nvCxnSpPr>
        <p:spPr>
          <a:xfrm flipH="1">
            <a:off x="2903321" y="3543974"/>
            <a:ext cx="527846" cy="38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334FD24-A87C-C9F9-DBE1-C1E7269CC20E}"/>
              </a:ext>
            </a:extLst>
          </p:cNvPr>
          <p:cNvSpPr txBox="1"/>
          <p:nvPr/>
        </p:nvSpPr>
        <p:spPr>
          <a:xfrm>
            <a:off x="5410200" y="2424103"/>
            <a:ext cx="6687310" cy="276999"/>
          </a:xfrm>
          <a:prstGeom prst="rect">
            <a:avLst/>
          </a:prstGeom>
          <a:noFill/>
        </p:spPr>
        <p:txBody>
          <a:bodyPr wrap="square" rtlCol="0">
            <a:spAutoFit/>
          </a:bodyPr>
          <a:lstStyle/>
          <a:p>
            <a:r>
              <a:rPr lang="el-GR" sz="1200" b="1" dirty="0">
                <a:solidFill>
                  <a:srgbClr val="00B050"/>
                </a:solidFill>
              </a:rPr>
              <a:t>Πληροφοριακό μήνυμα σχετικά με τον ανώτατο</a:t>
            </a:r>
            <a:r>
              <a:rPr lang="en-GB" sz="1200" b="1" dirty="0">
                <a:solidFill>
                  <a:srgbClr val="00B050"/>
                </a:solidFill>
              </a:rPr>
              <a:t> </a:t>
            </a:r>
            <a:r>
              <a:rPr lang="el-GR" sz="1200" b="1" dirty="0">
                <a:solidFill>
                  <a:srgbClr val="00B050"/>
                </a:solidFill>
              </a:rPr>
              <a:t>επιτρεπόμενο αριθμό αιτήσεων ανά οργανισμό (</a:t>
            </a:r>
            <a:r>
              <a:rPr lang="en-GB" sz="1200" b="1" dirty="0">
                <a:solidFill>
                  <a:srgbClr val="00B050"/>
                </a:solidFill>
              </a:rPr>
              <a:t>OID)</a:t>
            </a:r>
          </a:p>
        </p:txBody>
      </p:sp>
      <p:cxnSp>
        <p:nvCxnSpPr>
          <p:cNvPr id="16" name="Straight Arrow Connector 15">
            <a:extLst>
              <a:ext uri="{FF2B5EF4-FFF2-40B4-BE49-F238E27FC236}">
                <a16:creationId xmlns:a16="http://schemas.microsoft.com/office/drawing/2014/main" id="{878D4661-7F96-254B-0624-45E5213412FF}"/>
              </a:ext>
            </a:extLst>
          </p:cNvPr>
          <p:cNvCxnSpPr>
            <a:cxnSpLocks/>
          </p:cNvCxnSpPr>
          <p:nvPr/>
        </p:nvCxnSpPr>
        <p:spPr>
          <a:xfrm flipH="1">
            <a:off x="5057468" y="2613235"/>
            <a:ext cx="381000" cy="175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161CF18-E002-E712-194F-D3131D347023}"/>
              </a:ext>
            </a:extLst>
          </p:cNvPr>
          <p:cNvSpPr txBox="1"/>
          <p:nvPr/>
        </p:nvSpPr>
        <p:spPr>
          <a:xfrm>
            <a:off x="1956596" y="4575704"/>
            <a:ext cx="8406603" cy="646331"/>
          </a:xfrm>
          <a:prstGeom prst="rect">
            <a:avLst/>
          </a:prstGeom>
          <a:noFill/>
        </p:spPr>
        <p:txBody>
          <a:bodyPr wrap="square" rtlCol="0">
            <a:spAutoFit/>
          </a:bodyPr>
          <a:lstStyle/>
          <a:p>
            <a:r>
              <a:rPr lang="el-GR" sz="1200" b="1" dirty="0">
                <a:solidFill>
                  <a:srgbClr val="00B050"/>
                </a:solidFill>
              </a:rPr>
              <a:t>Για τον συντονιστή μόνο θα πρέπει επιπρόσθετα να προσδιοριστεί η ημερομηνία εγγραφής του οργανισμού</a:t>
            </a:r>
            <a:r>
              <a:rPr lang="en-GB" sz="1200" b="1" dirty="0">
                <a:solidFill>
                  <a:srgbClr val="00B050"/>
                </a:solidFill>
              </a:rPr>
              <a:t>. </a:t>
            </a:r>
            <a:r>
              <a:rPr lang="el-GR" sz="1200" b="1" dirty="0">
                <a:solidFill>
                  <a:srgbClr val="00B050"/>
                </a:solidFill>
              </a:rPr>
              <a:t>Στη βάση του Οδηγού του Προγράμματος</a:t>
            </a:r>
            <a:r>
              <a:rPr lang="en-GB" sz="1200" b="1" dirty="0">
                <a:solidFill>
                  <a:srgbClr val="00B050"/>
                </a:solidFill>
              </a:rPr>
              <a:t>, </a:t>
            </a:r>
            <a:r>
              <a:rPr lang="el-GR" sz="1200" b="1" dirty="0">
                <a:solidFill>
                  <a:srgbClr val="00B050"/>
                </a:solidFill>
              </a:rPr>
              <a:t>προκειμένου να είναι επιλέξιμος ο </a:t>
            </a:r>
            <a:r>
              <a:rPr lang="el-GR" sz="1200" b="1" dirty="0" err="1">
                <a:solidFill>
                  <a:srgbClr val="00B050"/>
                </a:solidFill>
              </a:rPr>
              <a:t>αιτητής</a:t>
            </a:r>
            <a:r>
              <a:rPr lang="en-GB" sz="1200" b="1" dirty="0">
                <a:solidFill>
                  <a:srgbClr val="00B050"/>
                </a:solidFill>
              </a:rPr>
              <a:t>, </a:t>
            </a:r>
            <a:r>
              <a:rPr lang="el-GR" sz="1200" b="1" dirty="0">
                <a:solidFill>
                  <a:srgbClr val="00B050"/>
                </a:solidFill>
              </a:rPr>
              <a:t>θα πρέπει να είναι εγκατεστημένος στη χώρα υποβολής της αίτησης για δύο τουλάχιστον χρόνια πριν από την καταληκτική ημερομηνία υποβολής αιτήσεων.</a:t>
            </a:r>
            <a:endParaRPr lang="en-GB" sz="1200" b="1" dirty="0">
              <a:solidFill>
                <a:srgbClr val="00B050"/>
              </a:solidFill>
            </a:endParaRPr>
          </a:p>
        </p:txBody>
      </p:sp>
      <p:cxnSp>
        <p:nvCxnSpPr>
          <p:cNvPr id="24" name="Straight Arrow Connector 23">
            <a:extLst>
              <a:ext uri="{FF2B5EF4-FFF2-40B4-BE49-F238E27FC236}">
                <a16:creationId xmlns:a16="http://schemas.microsoft.com/office/drawing/2014/main" id="{11B7D9D8-7F3B-7CFC-1E59-DA768E3F041F}"/>
              </a:ext>
            </a:extLst>
          </p:cNvPr>
          <p:cNvCxnSpPr>
            <a:cxnSpLocks/>
          </p:cNvCxnSpPr>
          <p:nvPr/>
        </p:nvCxnSpPr>
        <p:spPr>
          <a:xfrm>
            <a:off x="1634591" y="4863404"/>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0D47319-6D04-81EE-F9D3-C92DE8F57D0B}"/>
              </a:ext>
            </a:extLst>
          </p:cNvPr>
          <p:cNvPicPr>
            <a:picLocks noChangeAspect="1"/>
          </p:cNvPicPr>
          <p:nvPr/>
        </p:nvPicPr>
        <p:blipFill>
          <a:blip r:embed="rId3"/>
          <a:stretch>
            <a:fillRect/>
          </a:stretch>
        </p:blipFill>
        <p:spPr>
          <a:xfrm>
            <a:off x="152249" y="1653079"/>
            <a:ext cx="11663426" cy="4048525"/>
          </a:xfrm>
          <a:prstGeom prst="rect">
            <a:avLst/>
          </a:prstGeom>
        </p:spPr>
      </p:pic>
      <p:sp>
        <p:nvSpPr>
          <p:cNvPr id="5" name="object 5"/>
          <p:cNvSpPr txBox="1">
            <a:spLocks noGrp="1"/>
          </p:cNvSpPr>
          <p:nvPr>
            <p:ph type="title"/>
          </p:nvPr>
        </p:nvSpPr>
        <p:spPr>
          <a:xfrm>
            <a:off x="287527" y="49225"/>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6" name="object 6"/>
          <p:cNvSpPr txBox="1"/>
          <p:nvPr/>
        </p:nvSpPr>
        <p:spPr>
          <a:xfrm>
            <a:off x="6802196" y="2466525"/>
            <a:ext cx="1251077" cy="382156"/>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Διαγραφή</a:t>
            </a:r>
            <a:r>
              <a:rPr sz="1200" b="1" spc="-60" dirty="0">
                <a:solidFill>
                  <a:srgbClr val="00AF50"/>
                </a:solidFill>
                <a:latin typeface="Calibri"/>
                <a:cs typeface="Calibri"/>
              </a:rPr>
              <a:t> </a:t>
            </a:r>
            <a:r>
              <a:rPr sz="1200" b="1" spc="-5" dirty="0">
                <a:solidFill>
                  <a:srgbClr val="00AF50"/>
                </a:solidFill>
                <a:latin typeface="Calibri"/>
                <a:cs typeface="Calibri"/>
              </a:rPr>
              <a:t>καταχώρησης</a:t>
            </a:r>
            <a:endParaRPr sz="1200" dirty="0">
              <a:latin typeface="Calibri"/>
              <a:cs typeface="Calibri"/>
            </a:endParaRPr>
          </a:p>
        </p:txBody>
      </p:sp>
      <p:sp>
        <p:nvSpPr>
          <p:cNvPr id="7" name="object 7"/>
          <p:cNvSpPr txBox="1"/>
          <p:nvPr/>
        </p:nvSpPr>
        <p:spPr>
          <a:xfrm>
            <a:off x="7740650" y="1276680"/>
            <a:ext cx="3350260" cy="574040"/>
          </a:xfrm>
          <a:prstGeom prst="rect">
            <a:avLst/>
          </a:prstGeom>
        </p:spPr>
        <p:txBody>
          <a:bodyPr vert="horz" wrap="square" lIns="0" tIns="12700" rIns="0" bIns="0" rtlCol="0">
            <a:spAutoFit/>
          </a:bodyPr>
          <a:lstStyle/>
          <a:p>
            <a:pPr marL="12700" marR="5080" algn="just">
              <a:lnSpc>
                <a:spcPct val="100000"/>
              </a:lnSpc>
              <a:spcBef>
                <a:spcPts val="100"/>
              </a:spcBef>
            </a:pPr>
            <a:r>
              <a:rPr sz="1200" b="1" spc="-5" dirty="0">
                <a:solidFill>
                  <a:srgbClr val="00AF50"/>
                </a:solidFill>
                <a:latin typeface="Calibri"/>
                <a:cs typeface="Calibri"/>
              </a:rPr>
              <a:t>Ανανέωση Σελίδας </a:t>
            </a:r>
            <a:r>
              <a:rPr sz="1200" b="1" dirty="0">
                <a:solidFill>
                  <a:srgbClr val="00AF50"/>
                </a:solidFill>
                <a:latin typeface="Calibri"/>
                <a:cs typeface="Calibri"/>
              </a:rPr>
              <a:t>– Εάν </a:t>
            </a:r>
            <a:r>
              <a:rPr sz="1200" b="1" spc="-5" dirty="0">
                <a:solidFill>
                  <a:srgbClr val="00AF50"/>
                </a:solidFill>
                <a:latin typeface="Calibri"/>
                <a:cs typeface="Calibri"/>
              </a:rPr>
              <a:t>έχει </a:t>
            </a:r>
            <a:r>
              <a:rPr sz="1200" b="1" spc="-10" dirty="0">
                <a:solidFill>
                  <a:srgbClr val="00AF50"/>
                </a:solidFill>
                <a:latin typeface="Calibri"/>
                <a:cs typeface="Calibri"/>
              </a:rPr>
              <a:t>γίνει </a:t>
            </a:r>
            <a:r>
              <a:rPr sz="1200" b="1" spc="-5" dirty="0">
                <a:solidFill>
                  <a:srgbClr val="00AF50"/>
                </a:solidFill>
                <a:latin typeface="Calibri"/>
                <a:cs typeface="Calibri"/>
              </a:rPr>
              <a:t>επικαιροποίηση </a:t>
            </a:r>
            <a:r>
              <a:rPr sz="1200" b="1" dirty="0">
                <a:solidFill>
                  <a:srgbClr val="00AF50"/>
                </a:solidFill>
                <a:latin typeface="Calibri"/>
                <a:cs typeface="Calibri"/>
              </a:rPr>
              <a:t> </a:t>
            </a:r>
            <a:r>
              <a:rPr sz="1200" b="1" spc="-5" dirty="0">
                <a:solidFill>
                  <a:srgbClr val="00AF50"/>
                </a:solidFill>
                <a:latin typeface="Calibri"/>
                <a:cs typeface="Calibri"/>
              </a:rPr>
              <a:t>στοιχείων</a:t>
            </a:r>
            <a:r>
              <a:rPr sz="1200" b="1" dirty="0">
                <a:solidFill>
                  <a:srgbClr val="00AF50"/>
                </a:solidFill>
                <a:latin typeface="Calibri"/>
                <a:cs typeface="Calibri"/>
              </a:rPr>
              <a:t> </a:t>
            </a:r>
            <a:r>
              <a:rPr sz="1200" b="1" spc="-5" dirty="0">
                <a:solidFill>
                  <a:srgbClr val="00AF50"/>
                </a:solidFill>
                <a:latin typeface="Calibri"/>
                <a:cs typeface="Calibri"/>
              </a:rPr>
              <a:t>στο</a:t>
            </a:r>
            <a:r>
              <a:rPr sz="1200" b="1" dirty="0">
                <a:solidFill>
                  <a:srgbClr val="00AF50"/>
                </a:solidFill>
                <a:latin typeface="Calibri"/>
                <a:cs typeface="Calibri"/>
              </a:rPr>
              <a:t> </a:t>
            </a:r>
            <a:r>
              <a:rPr sz="1200" b="1" spc="-5" dirty="0">
                <a:solidFill>
                  <a:srgbClr val="00AF50"/>
                </a:solidFill>
                <a:latin typeface="Calibri"/>
                <a:cs typeface="Calibri"/>
              </a:rPr>
              <a:t>ORS,</a:t>
            </a:r>
            <a:r>
              <a:rPr sz="1200" b="1" dirty="0">
                <a:solidFill>
                  <a:srgbClr val="00AF50"/>
                </a:solidFill>
                <a:latin typeface="Calibri"/>
                <a:cs typeface="Calibri"/>
              </a:rPr>
              <a:t> </a:t>
            </a:r>
            <a:r>
              <a:rPr sz="1200" b="1" spc="-5" dirty="0">
                <a:solidFill>
                  <a:srgbClr val="00AF50"/>
                </a:solidFill>
                <a:latin typeface="Calibri"/>
                <a:cs typeface="Calibri"/>
              </a:rPr>
              <a:t>με</a:t>
            </a:r>
            <a:r>
              <a:rPr sz="1200" b="1" dirty="0">
                <a:solidFill>
                  <a:srgbClr val="00AF50"/>
                </a:solidFill>
                <a:latin typeface="Calibri"/>
                <a:cs typeface="Calibri"/>
              </a:rPr>
              <a:t> </a:t>
            </a:r>
            <a:r>
              <a:rPr sz="1200" b="1" spc="-5" dirty="0">
                <a:solidFill>
                  <a:srgbClr val="00AF50"/>
                </a:solidFill>
                <a:latin typeface="Calibri"/>
                <a:cs typeface="Calibri"/>
              </a:rPr>
              <a:t>το</a:t>
            </a:r>
            <a:r>
              <a:rPr sz="1200" b="1" dirty="0">
                <a:solidFill>
                  <a:srgbClr val="00AF50"/>
                </a:solidFill>
                <a:latin typeface="Calibri"/>
                <a:cs typeface="Calibri"/>
              </a:rPr>
              <a:t> </a:t>
            </a:r>
            <a:r>
              <a:rPr sz="1200" b="1" spc="-5" dirty="0">
                <a:solidFill>
                  <a:srgbClr val="00AF50"/>
                </a:solidFill>
                <a:latin typeface="Calibri"/>
                <a:cs typeface="Calibri"/>
              </a:rPr>
              <a:t>πάτημα</a:t>
            </a:r>
            <a:r>
              <a:rPr sz="1200" b="1" dirty="0">
                <a:solidFill>
                  <a:srgbClr val="00AF50"/>
                </a:solidFill>
                <a:latin typeface="Calibri"/>
                <a:cs typeface="Calibri"/>
              </a:rPr>
              <a:t> του</a:t>
            </a:r>
            <a:r>
              <a:rPr sz="1200" b="1" spc="5" dirty="0">
                <a:solidFill>
                  <a:srgbClr val="00AF50"/>
                </a:solidFill>
                <a:latin typeface="Calibri"/>
                <a:cs typeface="Calibri"/>
              </a:rPr>
              <a:t> </a:t>
            </a:r>
            <a:r>
              <a:rPr sz="1200" b="1" dirty="0">
                <a:solidFill>
                  <a:srgbClr val="00AF50"/>
                </a:solidFill>
                <a:latin typeface="Calibri"/>
                <a:cs typeface="Calibri"/>
              </a:rPr>
              <a:t>κουμπιού </a:t>
            </a:r>
            <a:r>
              <a:rPr sz="1200" b="1" spc="5" dirty="0">
                <a:solidFill>
                  <a:srgbClr val="00AF50"/>
                </a:solidFill>
                <a:latin typeface="Calibri"/>
                <a:cs typeface="Calibri"/>
              </a:rPr>
              <a:t> </a:t>
            </a:r>
            <a:r>
              <a:rPr sz="1200" b="1" dirty="0">
                <a:solidFill>
                  <a:srgbClr val="00AF50"/>
                </a:solidFill>
                <a:latin typeface="Calibri"/>
                <a:cs typeface="Calibri"/>
              </a:rPr>
              <a:t>αυτού,</a:t>
            </a:r>
            <a:r>
              <a:rPr sz="1200" b="1" spc="20" dirty="0">
                <a:solidFill>
                  <a:srgbClr val="00AF50"/>
                </a:solidFill>
                <a:latin typeface="Calibri"/>
                <a:cs typeface="Calibri"/>
              </a:rPr>
              <a:t> </a:t>
            </a:r>
            <a:r>
              <a:rPr sz="1200" b="1" spc="-5" dirty="0">
                <a:solidFill>
                  <a:srgbClr val="00AF50"/>
                </a:solidFill>
                <a:latin typeface="Calibri"/>
                <a:cs typeface="Calibri"/>
              </a:rPr>
              <a:t>τα</a:t>
            </a:r>
            <a:r>
              <a:rPr sz="1200" b="1" spc="15" dirty="0">
                <a:solidFill>
                  <a:srgbClr val="00AF50"/>
                </a:solidFill>
                <a:latin typeface="Calibri"/>
                <a:cs typeface="Calibri"/>
              </a:rPr>
              <a:t> </a:t>
            </a:r>
            <a:r>
              <a:rPr sz="1200" b="1" spc="-5" dirty="0">
                <a:solidFill>
                  <a:srgbClr val="00AF50"/>
                </a:solidFill>
                <a:latin typeface="Calibri"/>
                <a:cs typeface="Calibri"/>
              </a:rPr>
              <a:t>στοιχεία</a:t>
            </a:r>
            <a:r>
              <a:rPr sz="1200" b="1" spc="-10" dirty="0">
                <a:solidFill>
                  <a:srgbClr val="00AF50"/>
                </a:solidFill>
                <a:latin typeface="Calibri"/>
                <a:cs typeface="Calibri"/>
              </a:rPr>
              <a:t> </a:t>
            </a:r>
            <a:r>
              <a:rPr sz="1200" b="1" dirty="0">
                <a:solidFill>
                  <a:srgbClr val="00AF50"/>
                </a:solidFill>
                <a:latin typeface="Calibri"/>
                <a:cs typeface="Calibri"/>
              </a:rPr>
              <a:t>θα </a:t>
            </a:r>
            <a:r>
              <a:rPr sz="1200" b="1" spc="-5" dirty="0">
                <a:solidFill>
                  <a:srgbClr val="00AF50"/>
                </a:solidFill>
                <a:latin typeface="Calibri"/>
                <a:cs typeface="Calibri"/>
              </a:rPr>
              <a:t>επικαιροποιηθούν</a:t>
            </a:r>
            <a:r>
              <a:rPr sz="1200" b="1" spc="-10"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a:t>
            </a:r>
            <a:r>
              <a:rPr sz="1200" b="1" dirty="0">
                <a:solidFill>
                  <a:srgbClr val="00AF50"/>
                </a:solidFill>
                <a:latin typeface="Calibri"/>
                <a:cs typeface="Calibri"/>
              </a:rPr>
              <a:t>εδώ</a:t>
            </a:r>
            <a:endParaRPr sz="1200" dirty="0">
              <a:latin typeface="Calibri"/>
              <a:cs typeface="Calibri"/>
            </a:endParaRPr>
          </a:p>
        </p:txBody>
      </p:sp>
      <p:grpSp>
        <p:nvGrpSpPr>
          <p:cNvPr id="8" name="object 8"/>
          <p:cNvGrpSpPr/>
          <p:nvPr/>
        </p:nvGrpSpPr>
        <p:grpSpPr>
          <a:xfrm>
            <a:off x="241808" y="2227119"/>
            <a:ext cx="11688491" cy="3124346"/>
            <a:chOff x="-50720" y="2234037"/>
            <a:chExt cx="11688491" cy="3124346"/>
          </a:xfrm>
        </p:grpSpPr>
        <p:sp>
          <p:nvSpPr>
            <p:cNvPr id="9" name="object 9"/>
            <p:cNvSpPr/>
            <p:nvPr/>
          </p:nvSpPr>
          <p:spPr>
            <a:xfrm rot="5400000">
              <a:off x="9273685" y="4935618"/>
              <a:ext cx="76200" cy="416559"/>
            </a:xfrm>
            <a:custGeom>
              <a:avLst/>
              <a:gdLst/>
              <a:ahLst/>
              <a:cxnLst/>
              <a:rect l="l" t="t" r="r" b="b"/>
              <a:pathLst>
                <a:path w="76200" h="416560">
                  <a:moveTo>
                    <a:pt x="31750" y="340258"/>
                  </a:moveTo>
                  <a:lnTo>
                    <a:pt x="0" y="340258"/>
                  </a:lnTo>
                  <a:lnTo>
                    <a:pt x="38100" y="416458"/>
                  </a:lnTo>
                  <a:lnTo>
                    <a:pt x="69850" y="352958"/>
                  </a:lnTo>
                  <a:lnTo>
                    <a:pt x="31750" y="352958"/>
                  </a:lnTo>
                  <a:lnTo>
                    <a:pt x="31750" y="340258"/>
                  </a:lnTo>
                  <a:close/>
                </a:path>
                <a:path w="76200" h="416560">
                  <a:moveTo>
                    <a:pt x="44450" y="0"/>
                  </a:moveTo>
                  <a:lnTo>
                    <a:pt x="31750" y="0"/>
                  </a:lnTo>
                  <a:lnTo>
                    <a:pt x="31750" y="352958"/>
                  </a:lnTo>
                  <a:lnTo>
                    <a:pt x="44450" y="352958"/>
                  </a:lnTo>
                  <a:lnTo>
                    <a:pt x="44450" y="0"/>
                  </a:lnTo>
                  <a:close/>
                </a:path>
                <a:path w="76200" h="416560">
                  <a:moveTo>
                    <a:pt x="76200" y="340258"/>
                  </a:moveTo>
                  <a:lnTo>
                    <a:pt x="44450" y="340258"/>
                  </a:lnTo>
                  <a:lnTo>
                    <a:pt x="44450" y="352958"/>
                  </a:lnTo>
                  <a:lnTo>
                    <a:pt x="69850" y="352958"/>
                  </a:lnTo>
                  <a:lnTo>
                    <a:pt x="76200" y="340258"/>
                  </a:lnTo>
                  <a:close/>
                </a:path>
              </a:pathLst>
            </a:custGeom>
            <a:solidFill>
              <a:srgbClr val="4471C4"/>
            </a:solidFill>
          </p:spPr>
          <p:txBody>
            <a:bodyPr wrap="square" lIns="0" tIns="0" rIns="0" bIns="0" rtlCol="0"/>
            <a:lstStyle/>
            <a:p>
              <a:endParaRPr/>
            </a:p>
          </p:txBody>
        </p:sp>
        <p:sp>
          <p:nvSpPr>
            <p:cNvPr id="10" name="object 10"/>
            <p:cNvSpPr/>
            <p:nvPr/>
          </p:nvSpPr>
          <p:spPr>
            <a:xfrm>
              <a:off x="-50720" y="2234037"/>
              <a:ext cx="11688491" cy="3124346"/>
            </a:xfrm>
            <a:custGeom>
              <a:avLst/>
              <a:gdLst/>
              <a:ahLst/>
              <a:cxnLst/>
              <a:rect l="l" t="t" r="r" b="b"/>
              <a:pathLst>
                <a:path w="11343640" h="3070860">
                  <a:moveTo>
                    <a:pt x="0" y="41401"/>
                  </a:moveTo>
                  <a:lnTo>
                    <a:pt x="3254" y="25288"/>
                  </a:lnTo>
                  <a:lnTo>
                    <a:pt x="12128" y="12128"/>
                  </a:lnTo>
                  <a:lnTo>
                    <a:pt x="25288" y="3254"/>
                  </a:lnTo>
                  <a:lnTo>
                    <a:pt x="41402" y="0"/>
                  </a:lnTo>
                  <a:lnTo>
                    <a:pt x="949198" y="0"/>
                  </a:lnTo>
                  <a:lnTo>
                    <a:pt x="965311" y="3254"/>
                  </a:lnTo>
                  <a:lnTo>
                    <a:pt x="978471" y="12128"/>
                  </a:lnTo>
                  <a:lnTo>
                    <a:pt x="987345" y="25288"/>
                  </a:lnTo>
                  <a:lnTo>
                    <a:pt x="990600" y="41401"/>
                  </a:lnTo>
                  <a:lnTo>
                    <a:pt x="990600" y="207010"/>
                  </a:lnTo>
                  <a:lnTo>
                    <a:pt x="987345" y="223123"/>
                  </a:lnTo>
                  <a:lnTo>
                    <a:pt x="978471" y="236283"/>
                  </a:lnTo>
                  <a:lnTo>
                    <a:pt x="965311" y="245157"/>
                  </a:lnTo>
                  <a:lnTo>
                    <a:pt x="949198" y="248412"/>
                  </a:lnTo>
                  <a:lnTo>
                    <a:pt x="41402" y="248412"/>
                  </a:lnTo>
                  <a:lnTo>
                    <a:pt x="25288" y="245157"/>
                  </a:lnTo>
                  <a:lnTo>
                    <a:pt x="12128" y="236283"/>
                  </a:lnTo>
                  <a:lnTo>
                    <a:pt x="3254" y="223123"/>
                  </a:lnTo>
                  <a:lnTo>
                    <a:pt x="0" y="207010"/>
                  </a:lnTo>
                  <a:lnTo>
                    <a:pt x="0" y="41401"/>
                  </a:lnTo>
                  <a:close/>
                </a:path>
                <a:path w="11343640" h="3070860">
                  <a:moveTo>
                    <a:pt x="9322308" y="2677160"/>
                  </a:moveTo>
                  <a:lnTo>
                    <a:pt x="9328503" y="2646533"/>
                  </a:lnTo>
                  <a:lnTo>
                    <a:pt x="9345390" y="2621502"/>
                  </a:lnTo>
                  <a:lnTo>
                    <a:pt x="9370421" y="2604615"/>
                  </a:lnTo>
                  <a:lnTo>
                    <a:pt x="9401048" y="2598420"/>
                  </a:lnTo>
                  <a:lnTo>
                    <a:pt x="11264392" y="2598420"/>
                  </a:lnTo>
                  <a:lnTo>
                    <a:pt x="11295018" y="2604615"/>
                  </a:lnTo>
                  <a:lnTo>
                    <a:pt x="11320049" y="2621502"/>
                  </a:lnTo>
                  <a:lnTo>
                    <a:pt x="11336936" y="2646533"/>
                  </a:lnTo>
                  <a:lnTo>
                    <a:pt x="11343132" y="2677160"/>
                  </a:lnTo>
                  <a:lnTo>
                    <a:pt x="11343132" y="2992120"/>
                  </a:lnTo>
                  <a:lnTo>
                    <a:pt x="11336936" y="3022746"/>
                  </a:lnTo>
                  <a:lnTo>
                    <a:pt x="11320049" y="3047777"/>
                  </a:lnTo>
                  <a:lnTo>
                    <a:pt x="11295018" y="3064664"/>
                  </a:lnTo>
                  <a:lnTo>
                    <a:pt x="11264392" y="3070860"/>
                  </a:lnTo>
                  <a:lnTo>
                    <a:pt x="9401048" y="3070860"/>
                  </a:lnTo>
                  <a:lnTo>
                    <a:pt x="9370421" y="3064664"/>
                  </a:lnTo>
                  <a:lnTo>
                    <a:pt x="9345390" y="3047777"/>
                  </a:lnTo>
                  <a:lnTo>
                    <a:pt x="9328503" y="3022746"/>
                  </a:lnTo>
                  <a:lnTo>
                    <a:pt x="9322308" y="2992120"/>
                  </a:lnTo>
                  <a:lnTo>
                    <a:pt x="9322308" y="2677160"/>
                  </a:lnTo>
                  <a:close/>
                </a:path>
              </a:pathLst>
            </a:custGeom>
            <a:ln w="12700">
              <a:solidFill>
                <a:srgbClr val="FF0000"/>
              </a:solidFill>
            </a:ln>
          </p:spPr>
          <p:txBody>
            <a:bodyPr wrap="square" lIns="0" tIns="0" rIns="0" bIns="0" rtlCol="0"/>
            <a:lstStyle/>
            <a:p>
              <a:endParaRPr dirty="0"/>
            </a:p>
          </p:txBody>
        </p:sp>
      </p:grpSp>
      <p:sp>
        <p:nvSpPr>
          <p:cNvPr id="11" name="object 11"/>
          <p:cNvSpPr txBox="1"/>
          <p:nvPr/>
        </p:nvSpPr>
        <p:spPr>
          <a:xfrm>
            <a:off x="2812638" y="993605"/>
            <a:ext cx="4469130" cy="574040"/>
          </a:xfrm>
          <a:prstGeom prst="rect">
            <a:avLst/>
          </a:prstGeom>
        </p:spPr>
        <p:txBody>
          <a:bodyPr vert="horz" wrap="square" lIns="0" tIns="12700" rIns="0" bIns="0" rtlCol="0">
            <a:spAutoFit/>
          </a:bodyPr>
          <a:lstStyle/>
          <a:p>
            <a:pPr marL="12700" marR="5080" algn="just">
              <a:lnSpc>
                <a:spcPct val="100000"/>
              </a:lnSpc>
              <a:spcBef>
                <a:spcPts val="100"/>
              </a:spcBef>
            </a:pPr>
            <a:r>
              <a:rPr sz="1200" b="1" spc="-5" dirty="0">
                <a:solidFill>
                  <a:srgbClr val="00AF50"/>
                </a:solidFill>
                <a:latin typeface="Calibri"/>
                <a:cs typeface="Calibri"/>
              </a:rPr>
              <a:t>Εισάγοντας</a:t>
            </a:r>
            <a:r>
              <a:rPr sz="1200" b="1" dirty="0">
                <a:solidFill>
                  <a:srgbClr val="00AF50"/>
                </a:solidFill>
                <a:latin typeface="Calibri"/>
                <a:cs typeface="Calibri"/>
              </a:rPr>
              <a:t> </a:t>
            </a:r>
            <a:r>
              <a:rPr sz="1200" b="1" spc="-10" dirty="0">
                <a:solidFill>
                  <a:srgbClr val="00AF50"/>
                </a:solidFill>
                <a:latin typeface="Calibri"/>
                <a:cs typeface="Calibri"/>
              </a:rPr>
              <a:t>το</a:t>
            </a:r>
            <a:r>
              <a:rPr sz="1200" b="1" spc="-5" dirty="0">
                <a:solidFill>
                  <a:srgbClr val="00AF50"/>
                </a:solidFill>
                <a:latin typeface="Calibri"/>
                <a:cs typeface="Calibri"/>
              </a:rPr>
              <a:t> </a:t>
            </a:r>
            <a:r>
              <a:rPr sz="1200" b="1" spc="-10" dirty="0">
                <a:solidFill>
                  <a:srgbClr val="00AF50"/>
                </a:solidFill>
                <a:latin typeface="Calibri"/>
                <a:cs typeface="Calibri"/>
              </a:rPr>
              <a:t>“Partner</a:t>
            </a:r>
            <a:r>
              <a:rPr sz="1200" b="1" spc="-5" dirty="0">
                <a:solidFill>
                  <a:srgbClr val="00AF50"/>
                </a:solidFill>
                <a:latin typeface="Calibri"/>
                <a:cs typeface="Calibri"/>
              </a:rPr>
              <a:t> </a:t>
            </a:r>
            <a:r>
              <a:rPr sz="1200" b="1" spc="-10" dirty="0">
                <a:solidFill>
                  <a:srgbClr val="00AF50"/>
                </a:solidFill>
                <a:latin typeface="Calibri"/>
                <a:cs typeface="Calibri"/>
              </a:rPr>
              <a:t>Organisation</a:t>
            </a:r>
            <a:r>
              <a:rPr sz="1200" b="1" spc="-5" dirty="0">
                <a:solidFill>
                  <a:srgbClr val="00AF50"/>
                </a:solidFill>
                <a:latin typeface="Calibri"/>
                <a:cs typeface="Calibri"/>
              </a:rPr>
              <a:t> </a:t>
            </a:r>
            <a:r>
              <a:rPr sz="1200" b="1" dirty="0">
                <a:solidFill>
                  <a:srgbClr val="00AF50"/>
                </a:solidFill>
                <a:latin typeface="Calibri"/>
                <a:cs typeface="Calibri"/>
              </a:rPr>
              <a:t>ID</a:t>
            </a:r>
            <a:r>
              <a:rPr sz="1200" b="1" spc="5" dirty="0">
                <a:solidFill>
                  <a:srgbClr val="00AF50"/>
                </a:solidFill>
                <a:latin typeface="Calibri"/>
                <a:cs typeface="Calibri"/>
              </a:rPr>
              <a:t> </a:t>
            </a:r>
            <a:r>
              <a:rPr sz="1200" b="1" spc="-20" dirty="0">
                <a:solidFill>
                  <a:srgbClr val="00AF50"/>
                </a:solidFill>
                <a:latin typeface="Calibri"/>
                <a:cs typeface="Calibri"/>
              </a:rPr>
              <a:t>(OID)”,</a:t>
            </a:r>
            <a:r>
              <a:rPr sz="1200" b="1" spc="-15" dirty="0">
                <a:solidFill>
                  <a:srgbClr val="00AF50"/>
                </a:solidFill>
                <a:latin typeface="Calibri"/>
                <a:cs typeface="Calibri"/>
              </a:rPr>
              <a:t> </a:t>
            </a:r>
            <a:r>
              <a:rPr sz="1200" b="1" spc="-5" dirty="0">
                <a:solidFill>
                  <a:srgbClr val="00AF50"/>
                </a:solidFill>
                <a:latin typeface="Calibri"/>
                <a:cs typeface="Calibri"/>
              </a:rPr>
              <a:t>συμπληρώνονται </a:t>
            </a:r>
            <a:r>
              <a:rPr sz="1200" b="1" dirty="0">
                <a:solidFill>
                  <a:srgbClr val="00AF50"/>
                </a:solidFill>
                <a:latin typeface="Calibri"/>
                <a:cs typeface="Calibri"/>
              </a:rPr>
              <a:t> </a:t>
            </a:r>
            <a:r>
              <a:rPr sz="1200" b="1" spc="-5" dirty="0">
                <a:solidFill>
                  <a:srgbClr val="00AF50"/>
                </a:solidFill>
                <a:latin typeface="Calibri"/>
                <a:cs typeface="Calibri"/>
              </a:rPr>
              <a:t>αυτόματα</a:t>
            </a:r>
            <a:r>
              <a:rPr sz="1200" b="1" dirty="0">
                <a:solidFill>
                  <a:srgbClr val="00AF50"/>
                </a:solidFill>
                <a:latin typeface="Calibri"/>
                <a:cs typeface="Calibri"/>
              </a:rPr>
              <a:t> </a:t>
            </a:r>
            <a:r>
              <a:rPr sz="1200" b="1" spc="-5" dirty="0">
                <a:solidFill>
                  <a:srgbClr val="00AF50"/>
                </a:solidFill>
                <a:latin typeface="Calibri"/>
                <a:cs typeface="Calibri"/>
              </a:rPr>
              <a:t>όλες</a:t>
            </a:r>
            <a:r>
              <a:rPr sz="1200" b="1" dirty="0">
                <a:solidFill>
                  <a:srgbClr val="00AF50"/>
                </a:solidFill>
                <a:latin typeface="Calibri"/>
                <a:cs typeface="Calibri"/>
              </a:rPr>
              <a:t> οι</a:t>
            </a:r>
            <a:r>
              <a:rPr sz="1200" b="1" spc="5" dirty="0">
                <a:solidFill>
                  <a:srgbClr val="00AF50"/>
                </a:solidFill>
                <a:latin typeface="Calibri"/>
                <a:cs typeface="Calibri"/>
              </a:rPr>
              <a:t> </a:t>
            </a:r>
            <a:r>
              <a:rPr sz="1200" b="1" dirty="0">
                <a:solidFill>
                  <a:srgbClr val="00AF50"/>
                </a:solidFill>
                <a:latin typeface="Calibri"/>
                <a:cs typeface="Calibri"/>
              </a:rPr>
              <a:t>πληροφορίες</a:t>
            </a:r>
            <a:r>
              <a:rPr sz="1200" b="1" spc="5" dirty="0">
                <a:solidFill>
                  <a:srgbClr val="00AF50"/>
                </a:solidFill>
                <a:latin typeface="Calibri"/>
                <a:cs typeface="Calibri"/>
              </a:rPr>
              <a:t> </a:t>
            </a:r>
            <a:r>
              <a:rPr sz="1200" b="1" spc="-5" dirty="0">
                <a:solidFill>
                  <a:srgbClr val="00AF50"/>
                </a:solidFill>
                <a:latin typeface="Calibri"/>
                <a:cs typeface="Calibri"/>
              </a:rPr>
              <a:t>που</a:t>
            </a:r>
            <a:r>
              <a:rPr sz="1200" b="1" dirty="0">
                <a:solidFill>
                  <a:srgbClr val="00AF50"/>
                </a:solidFill>
                <a:latin typeface="Calibri"/>
                <a:cs typeface="Calibri"/>
              </a:rPr>
              <a:t> αφορούν</a:t>
            </a:r>
            <a:r>
              <a:rPr sz="1200" b="1" spc="5" dirty="0">
                <a:solidFill>
                  <a:srgbClr val="00AF50"/>
                </a:solidFill>
                <a:latin typeface="Calibri"/>
                <a:cs typeface="Calibri"/>
              </a:rPr>
              <a:t> </a:t>
            </a:r>
            <a:r>
              <a:rPr sz="1200" b="1" spc="-10" dirty="0">
                <a:solidFill>
                  <a:srgbClr val="00AF50"/>
                </a:solidFill>
                <a:latin typeface="Calibri"/>
                <a:cs typeface="Calibri"/>
              </a:rPr>
              <a:t>τον</a:t>
            </a:r>
            <a:r>
              <a:rPr sz="1200" b="1" spc="-5" dirty="0">
                <a:solidFill>
                  <a:srgbClr val="00AF50"/>
                </a:solidFill>
                <a:latin typeface="Calibri"/>
                <a:cs typeface="Calibri"/>
              </a:rPr>
              <a:t> </a:t>
            </a:r>
            <a:r>
              <a:rPr sz="1200" b="1" spc="-10" dirty="0">
                <a:solidFill>
                  <a:srgbClr val="00AF50"/>
                </a:solidFill>
                <a:latin typeface="Calibri"/>
                <a:cs typeface="Calibri"/>
              </a:rPr>
              <a:t>οργανισμό </a:t>
            </a:r>
            <a:r>
              <a:rPr sz="1200" b="1" spc="-5" dirty="0">
                <a:solidFill>
                  <a:srgbClr val="00AF50"/>
                </a:solidFill>
                <a:latin typeface="Calibri"/>
                <a:cs typeface="Calibri"/>
              </a:rPr>
              <a:t> (Applicant</a:t>
            </a:r>
            <a:r>
              <a:rPr sz="1200" b="1" spc="10" dirty="0">
                <a:solidFill>
                  <a:srgbClr val="00AF50"/>
                </a:solidFill>
                <a:latin typeface="Calibri"/>
                <a:cs typeface="Calibri"/>
              </a:rPr>
              <a:t> </a:t>
            </a:r>
            <a:r>
              <a:rPr sz="1200" b="1" spc="-5" dirty="0">
                <a:solidFill>
                  <a:srgbClr val="00AF50"/>
                </a:solidFill>
                <a:latin typeface="Calibri"/>
                <a:cs typeface="Calibri"/>
              </a:rPr>
              <a:t>Details),</a:t>
            </a:r>
            <a:r>
              <a:rPr sz="1200" b="1" spc="5" dirty="0">
                <a:solidFill>
                  <a:srgbClr val="00AF50"/>
                </a:solidFill>
                <a:latin typeface="Calibri"/>
                <a:cs typeface="Calibri"/>
              </a:rPr>
              <a:t> </a:t>
            </a:r>
            <a:r>
              <a:rPr sz="1200" b="1" spc="-5" dirty="0">
                <a:solidFill>
                  <a:srgbClr val="00AF50"/>
                </a:solidFill>
                <a:latin typeface="Calibri"/>
                <a:cs typeface="Calibri"/>
              </a:rPr>
              <a:t>όπως</a:t>
            </a:r>
            <a:r>
              <a:rPr sz="1200" b="1" spc="10" dirty="0">
                <a:solidFill>
                  <a:srgbClr val="00AF50"/>
                </a:solidFill>
                <a:latin typeface="Calibri"/>
                <a:cs typeface="Calibri"/>
              </a:rPr>
              <a:t> </a:t>
            </a:r>
            <a:r>
              <a:rPr sz="1200" b="1" spc="-5" dirty="0">
                <a:solidFill>
                  <a:srgbClr val="00AF50"/>
                </a:solidFill>
                <a:latin typeface="Calibri"/>
                <a:cs typeface="Calibri"/>
              </a:rPr>
              <a:t>είναι</a:t>
            </a:r>
            <a:r>
              <a:rPr sz="1200" b="1" spc="-30" dirty="0">
                <a:solidFill>
                  <a:srgbClr val="00AF50"/>
                </a:solidFill>
                <a:latin typeface="Calibri"/>
                <a:cs typeface="Calibri"/>
              </a:rPr>
              <a:t> </a:t>
            </a:r>
            <a:r>
              <a:rPr sz="1200" b="1" spc="-10" dirty="0">
                <a:solidFill>
                  <a:srgbClr val="00AF50"/>
                </a:solidFill>
                <a:latin typeface="Calibri"/>
                <a:cs typeface="Calibri"/>
              </a:rPr>
              <a:t>καταχωρημένες</a:t>
            </a:r>
            <a:r>
              <a:rPr sz="1200" b="1" spc="20" dirty="0">
                <a:solidFill>
                  <a:srgbClr val="00AF50"/>
                </a:solidFill>
                <a:latin typeface="Calibri"/>
                <a:cs typeface="Calibri"/>
              </a:rPr>
              <a:t> </a:t>
            </a:r>
            <a:r>
              <a:rPr sz="1200" b="1" spc="-5" dirty="0">
                <a:solidFill>
                  <a:srgbClr val="00AF50"/>
                </a:solidFill>
                <a:latin typeface="Calibri"/>
                <a:cs typeface="Calibri"/>
              </a:rPr>
              <a:t>στο</a:t>
            </a:r>
            <a:r>
              <a:rPr sz="1200" b="1" spc="20" dirty="0">
                <a:solidFill>
                  <a:srgbClr val="00AF50"/>
                </a:solidFill>
                <a:latin typeface="Calibri"/>
                <a:cs typeface="Calibri"/>
              </a:rPr>
              <a:t> </a:t>
            </a:r>
            <a:r>
              <a:rPr sz="1200" b="1" spc="-5" dirty="0">
                <a:solidFill>
                  <a:srgbClr val="00AF50"/>
                </a:solidFill>
                <a:latin typeface="Calibri"/>
                <a:cs typeface="Calibri"/>
              </a:rPr>
              <a:t>σύστημα</a:t>
            </a:r>
            <a:r>
              <a:rPr sz="1200" b="1" spc="15" dirty="0">
                <a:solidFill>
                  <a:srgbClr val="00AF50"/>
                </a:solidFill>
                <a:latin typeface="Calibri"/>
                <a:cs typeface="Calibri"/>
              </a:rPr>
              <a:t> </a:t>
            </a:r>
            <a:r>
              <a:rPr sz="1200" b="1" spc="-10" dirty="0">
                <a:solidFill>
                  <a:srgbClr val="00AF50"/>
                </a:solidFill>
                <a:latin typeface="Calibri"/>
                <a:cs typeface="Calibri"/>
              </a:rPr>
              <a:t>ORS</a:t>
            </a:r>
            <a:endParaRPr sz="1200" dirty="0">
              <a:latin typeface="Calibri"/>
              <a:cs typeface="Calibri"/>
            </a:endParaRPr>
          </a:p>
        </p:txBody>
      </p:sp>
      <p:sp>
        <p:nvSpPr>
          <p:cNvPr id="12" name="object 12"/>
          <p:cNvSpPr txBox="1"/>
          <p:nvPr/>
        </p:nvSpPr>
        <p:spPr>
          <a:xfrm>
            <a:off x="7357359" y="5031908"/>
            <a:ext cx="192405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Προσθήκη</a:t>
            </a:r>
            <a:r>
              <a:rPr sz="1200" b="1" spc="-25" dirty="0">
                <a:solidFill>
                  <a:srgbClr val="00AF50"/>
                </a:solidFill>
                <a:latin typeface="Calibri"/>
                <a:cs typeface="Calibri"/>
              </a:rPr>
              <a:t> </a:t>
            </a:r>
            <a:r>
              <a:rPr sz="1200" b="1" spc="-5" dirty="0">
                <a:solidFill>
                  <a:srgbClr val="00AF50"/>
                </a:solidFill>
                <a:latin typeface="Calibri"/>
                <a:cs typeface="Calibri"/>
              </a:rPr>
              <a:t>νέας</a:t>
            </a:r>
            <a:r>
              <a:rPr sz="1200" b="1" spc="-15" dirty="0">
                <a:solidFill>
                  <a:srgbClr val="00AF50"/>
                </a:solidFill>
                <a:latin typeface="Calibri"/>
                <a:cs typeface="Calibri"/>
              </a:rPr>
              <a:t> </a:t>
            </a:r>
            <a:r>
              <a:rPr sz="1200" b="1" spc="-10" dirty="0">
                <a:solidFill>
                  <a:srgbClr val="00AF50"/>
                </a:solidFill>
                <a:latin typeface="Calibri"/>
                <a:cs typeface="Calibri"/>
              </a:rPr>
              <a:t>καταχώρησης</a:t>
            </a:r>
            <a:endParaRPr sz="1200" dirty="0">
              <a:latin typeface="Calibri"/>
              <a:cs typeface="Calibri"/>
            </a:endParaRPr>
          </a:p>
        </p:txBody>
      </p:sp>
      <p:sp>
        <p:nvSpPr>
          <p:cNvPr id="13" name="object 13"/>
          <p:cNvSpPr txBox="1"/>
          <p:nvPr/>
        </p:nvSpPr>
        <p:spPr>
          <a:xfrm>
            <a:off x="241808" y="1128521"/>
            <a:ext cx="243713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Partner</a:t>
            </a:r>
            <a:r>
              <a:rPr sz="1800" b="1" spc="-55" dirty="0">
                <a:latin typeface="Calibri"/>
                <a:cs typeface="Calibri"/>
              </a:rPr>
              <a:t> </a:t>
            </a:r>
            <a:r>
              <a:rPr sz="1800" b="1" spc="-10" dirty="0">
                <a:latin typeface="Calibri"/>
                <a:cs typeface="Calibri"/>
              </a:rPr>
              <a:t>Organisations</a:t>
            </a:r>
            <a:r>
              <a:rPr sz="1800" spc="-10" dirty="0">
                <a:latin typeface="Calibri"/>
                <a:cs typeface="Calibri"/>
              </a:rPr>
              <a:t>:</a:t>
            </a:r>
            <a:endParaRPr sz="1800">
              <a:latin typeface="Calibri"/>
              <a:cs typeface="Calibri"/>
            </a:endParaRPr>
          </a:p>
        </p:txBody>
      </p:sp>
      <p:sp>
        <p:nvSpPr>
          <p:cNvPr id="19" name="object 19"/>
          <p:cNvSpPr txBox="1"/>
          <p:nvPr/>
        </p:nvSpPr>
        <p:spPr>
          <a:xfrm>
            <a:off x="9812593" y="2017220"/>
            <a:ext cx="2282376" cy="1143903"/>
          </a:xfrm>
          <a:prstGeom prst="rect">
            <a:avLst/>
          </a:prstGeom>
        </p:spPr>
        <p:txBody>
          <a:bodyPr vert="horz" wrap="square" lIns="0" tIns="12700" rIns="0" bIns="0" rtlCol="0">
            <a:spAutoFit/>
          </a:bodyPr>
          <a:lstStyle/>
          <a:p>
            <a:pPr marL="42545">
              <a:lnSpc>
                <a:spcPct val="100000"/>
              </a:lnSpc>
              <a:spcBef>
                <a:spcPts val="100"/>
              </a:spcBef>
            </a:pPr>
            <a:r>
              <a:rPr sz="1200" b="1" dirty="0">
                <a:solidFill>
                  <a:srgbClr val="00AF50"/>
                </a:solidFill>
                <a:latin typeface="Calibri"/>
                <a:cs typeface="Calibri"/>
              </a:rPr>
              <a:t>Επεξεργασία</a:t>
            </a:r>
            <a:endParaRPr sz="1200" dirty="0">
              <a:latin typeface="Calibri"/>
              <a:cs typeface="Calibri"/>
            </a:endParaRPr>
          </a:p>
          <a:p>
            <a:pPr marL="12700">
              <a:lnSpc>
                <a:spcPct val="100000"/>
              </a:lnSpc>
            </a:pPr>
            <a:r>
              <a:rPr lang="en-GB" sz="1200" b="1" spc="-5" dirty="0">
                <a:solidFill>
                  <a:srgbClr val="00AF50"/>
                </a:solidFill>
                <a:latin typeface="Calibri"/>
                <a:cs typeface="Calibri"/>
              </a:rPr>
              <a:t> </a:t>
            </a:r>
            <a:r>
              <a:rPr lang="el-GR" sz="1200" b="1" spc="-5" dirty="0">
                <a:solidFill>
                  <a:srgbClr val="00AF50"/>
                </a:solidFill>
                <a:latin typeface="Calibri"/>
                <a:cs typeface="Calibri"/>
              </a:rPr>
              <a:t>Κ</a:t>
            </a:r>
            <a:r>
              <a:rPr sz="1200" b="1" spc="-5" dirty="0">
                <a:solidFill>
                  <a:srgbClr val="00AF50"/>
                </a:solidFill>
                <a:latin typeface="Calibri"/>
                <a:cs typeface="Calibri"/>
              </a:rPr>
              <a:t>ατα</a:t>
            </a:r>
            <a:r>
              <a:rPr sz="1200" b="1" spc="-5" dirty="0" err="1">
                <a:solidFill>
                  <a:srgbClr val="00AF50"/>
                </a:solidFill>
                <a:latin typeface="Calibri"/>
                <a:cs typeface="Calibri"/>
              </a:rPr>
              <a:t>χώρησης</a:t>
            </a:r>
            <a:endParaRPr lang="el-GR" sz="1200" b="1" spc="-5" dirty="0">
              <a:solidFill>
                <a:srgbClr val="00AF50"/>
              </a:solidFill>
              <a:latin typeface="Calibri"/>
              <a:cs typeface="Calibri"/>
            </a:endParaRPr>
          </a:p>
          <a:p>
            <a:pPr marL="12700">
              <a:lnSpc>
                <a:spcPct val="100000"/>
              </a:lnSpc>
            </a:pPr>
            <a:endParaRPr lang="el-GR" sz="1200" b="1" spc="-5" dirty="0">
              <a:solidFill>
                <a:srgbClr val="00AF50"/>
              </a:solidFill>
              <a:latin typeface="Calibri"/>
              <a:cs typeface="Calibri"/>
            </a:endParaRPr>
          </a:p>
          <a:p>
            <a:pPr marL="12700" algn="ctr">
              <a:lnSpc>
                <a:spcPct val="100000"/>
              </a:lnSpc>
            </a:pPr>
            <a:r>
              <a:rPr lang="en-GB" sz="1200" b="1" dirty="0">
                <a:solidFill>
                  <a:srgbClr val="00AF50"/>
                </a:solidFill>
                <a:latin typeface="Calibri"/>
                <a:cs typeface="Calibri"/>
              </a:rPr>
              <a:t>       </a:t>
            </a:r>
            <a:r>
              <a:rPr lang="el-GR" sz="1200" b="1" dirty="0">
                <a:solidFill>
                  <a:srgbClr val="00AF50"/>
                </a:solidFill>
                <a:latin typeface="Calibri"/>
                <a:cs typeface="Calibri"/>
              </a:rPr>
              <a:t>Λήψη </a:t>
            </a:r>
            <a:r>
              <a:rPr lang="el-GR" sz="1200" b="1" dirty="0" err="1">
                <a:solidFill>
                  <a:srgbClr val="00AF50"/>
                </a:solidFill>
                <a:latin typeface="Calibri"/>
                <a:cs typeface="Calibri"/>
              </a:rPr>
              <a:t>προσυμπληρωμένης</a:t>
            </a:r>
            <a:r>
              <a:rPr lang="el-GR" sz="1200" b="1" dirty="0">
                <a:solidFill>
                  <a:srgbClr val="00AF50"/>
                </a:solidFill>
                <a:latin typeface="Calibri"/>
                <a:cs typeface="Calibri"/>
              </a:rPr>
              <a:t> </a:t>
            </a:r>
            <a:r>
              <a:rPr lang="en-GB" sz="1200" b="1" dirty="0">
                <a:solidFill>
                  <a:srgbClr val="00AF50"/>
                </a:solidFill>
                <a:latin typeface="Calibri"/>
                <a:cs typeface="Calibri"/>
              </a:rPr>
              <a:t> </a:t>
            </a:r>
            <a:r>
              <a:rPr lang="el-GR" sz="1200" b="1" dirty="0">
                <a:solidFill>
                  <a:srgbClr val="00AF50"/>
                </a:solidFill>
                <a:latin typeface="Calibri"/>
                <a:cs typeface="Calibri"/>
              </a:rPr>
              <a:t>φόρμας προσχώρησης (</a:t>
            </a:r>
            <a:r>
              <a:rPr lang="en-GB" sz="1200" b="1" dirty="0">
                <a:solidFill>
                  <a:srgbClr val="00AF50"/>
                </a:solidFill>
                <a:latin typeface="Calibri"/>
                <a:cs typeface="Calibri"/>
              </a:rPr>
              <a:t>accession form)</a:t>
            </a:r>
            <a:r>
              <a:rPr lang="el-GR" sz="1200" b="1" dirty="0">
                <a:solidFill>
                  <a:srgbClr val="00AF50"/>
                </a:solidFill>
                <a:latin typeface="Calibri"/>
                <a:cs typeface="Calibri"/>
              </a:rPr>
              <a:t> </a:t>
            </a:r>
            <a:r>
              <a:rPr lang="en-GB" sz="1200" b="1" dirty="0">
                <a:solidFill>
                  <a:srgbClr val="00AF50"/>
                </a:solidFill>
                <a:latin typeface="Calibri"/>
                <a:cs typeface="Calibri"/>
              </a:rPr>
              <a:t> </a:t>
            </a:r>
            <a:endParaRPr lang="el-GR" sz="1200" b="1" dirty="0">
              <a:solidFill>
                <a:srgbClr val="00AF50"/>
              </a:solidFill>
              <a:latin typeface="Calibri"/>
              <a:cs typeface="Calibri"/>
            </a:endParaRPr>
          </a:p>
        </p:txBody>
      </p:sp>
      <p:cxnSp>
        <p:nvCxnSpPr>
          <p:cNvPr id="23" name="Straight Arrow Connector 22">
            <a:extLst>
              <a:ext uri="{FF2B5EF4-FFF2-40B4-BE49-F238E27FC236}">
                <a16:creationId xmlns:a16="http://schemas.microsoft.com/office/drawing/2014/main" id="{D3C1565F-4790-DE67-22AF-1694560AB50E}"/>
              </a:ext>
            </a:extLst>
          </p:cNvPr>
          <p:cNvCxnSpPr>
            <a:cxnSpLocks/>
          </p:cNvCxnSpPr>
          <p:nvPr/>
        </p:nvCxnSpPr>
        <p:spPr>
          <a:xfrm flipV="1">
            <a:off x="2812638" y="1653079"/>
            <a:ext cx="839627" cy="728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9EDF159-FB51-5739-4850-744525121A42}"/>
              </a:ext>
            </a:extLst>
          </p:cNvPr>
          <p:cNvCxnSpPr>
            <a:cxnSpLocks/>
          </p:cNvCxnSpPr>
          <p:nvPr/>
        </p:nvCxnSpPr>
        <p:spPr>
          <a:xfrm flipH="1">
            <a:off x="7547386" y="2590800"/>
            <a:ext cx="3865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EE2FEF8-CECD-E03F-EA5B-BCFE2EACCD81}"/>
              </a:ext>
            </a:extLst>
          </p:cNvPr>
          <p:cNvCxnSpPr>
            <a:cxnSpLocks/>
          </p:cNvCxnSpPr>
          <p:nvPr/>
        </p:nvCxnSpPr>
        <p:spPr>
          <a:xfrm>
            <a:off x="8610600" y="1858800"/>
            <a:ext cx="0" cy="530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4EABF1B-2720-B623-C382-2E6BD4BB7BD9}"/>
              </a:ext>
            </a:extLst>
          </p:cNvPr>
          <p:cNvCxnSpPr>
            <a:cxnSpLocks/>
          </p:cNvCxnSpPr>
          <p:nvPr/>
        </p:nvCxnSpPr>
        <p:spPr>
          <a:xfrm flipH="1">
            <a:off x="9067800" y="2133526"/>
            <a:ext cx="744793" cy="294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7848F33-5F54-2280-30CB-1B475B20035F}"/>
              </a:ext>
            </a:extLst>
          </p:cNvPr>
          <p:cNvCxnSpPr>
            <a:cxnSpLocks/>
          </p:cNvCxnSpPr>
          <p:nvPr/>
        </p:nvCxnSpPr>
        <p:spPr>
          <a:xfrm flipH="1">
            <a:off x="9697969" y="2667364"/>
            <a:ext cx="4031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701" y="68072"/>
            <a:ext cx="898144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240284" y="781558"/>
            <a:ext cx="9284716" cy="702756"/>
          </a:xfrm>
          <a:prstGeom prst="rect">
            <a:avLst/>
          </a:prstGeom>
        </p:spPr>
        <p:txBody>
          <a:bodyPr vert="horz" wrap="square" lIns="0" tIns="12700" rIns="0" bIns="0" rtlCol="0">
            <a:spAutoFit/>
          </a:bodyPr>
          <a:lstStyle/>
          <a:p>
            <a:pPr marL="424180" indent="-287020">
              <a:lnSpc>
                <a:spcPct val="100000"/>
              </a:lnSpc>
              <a:spcBef>
                <a:spcPts val="100"/>
              </a:spcBef>
              <a:buFont typeface="Wingdings"/>
              <a:buChar char=""/>
              <a:tabLst>
                <a:tab pos="424180" algn="l"/>
                <a:tab pos="424815" algn="l"/>
              </a:tabLst>
            </a:pPr>
            <a:r>
              <a:rPr sz="1800" b="1" spc="-5" dirty="0">
                <a:latin typeface="Calibri"/>
                <a:cs typeface="Calibri"/>
              </a:rPr>
              <a:t>Applicant</a:t>
            </a:r>
            <a:r>
              <a:rPr sz="1800" b="1" spc="-35"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0"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2700">
              <a:lnSpc>
                <a:spcPct val="100000"/>
              </a:lnSpc>
              <a:spcBef>
                <a:spcPts val="1285"/>
              </a:spcBef>
            </a:pPr>
            <a:r>
              <a:rPr lang="el-GR" sz="1600" b="1" spc="-10" dirty="0">
                <a:latin typeface="Calibri"/>
                <a:cs typeface="Calibri"/>
              </a:rPr>
              <a:t>Αυτό</a:t>
            </a:r>
            <a:r>
              <a:rPr sz="1600" b="1" spc="-10" dirty="0">
                <a:latin typeface="Calibri"/>
                <a:cs typeface="Calibri"/>
              </a:rPr>
              <a:t>μα</a:t>
            </a:r>
            <a:r>
              <a:rPr sz="1600" b="1" spc="-10" dirty="0" err="1">
                <a:latin typeface="Calibri"/>
                <a:cs typeface="Calibri"/>
              </a:rPr>
              <a:t>τη</a:t>
            </a:r>
            <a:r>
              <a:rPr sz="1600" b="1" spc="25" dirty="0">
                <a:latin typeface="Calibri"/>
                <a:cs typeface="Calibri"/>
              </a:rPr>
              <a:t> </a:t>
            </a:r>
            <a:r>
              <a:rPr sz="1600" b="1" spc="-10" dirty="0" err="1">
                <a:latin typeface="Calibri"/>
                <a:cs typeface="Calibri"/>
              </a:rPr>
              <a:t>συμ</a:t>
            </a:r>
            <a:r>
              <a:rPr sz="1600" b="1" spc="-10" dirty="0">
                <a:latin typeface="Calibri"/>
                <a:cs typeface="Calibri"/>
              </a:rPr>
              <a:t>πλήρωση</a:t>
            </a:r>
            <a:r>
              <a:rPr sz="1600" b="1" spc="45" dirty="0">
                <a:latin typeface="Calibri"/>
                <a:cs typeface="Calibri"/>
              </a:rPr>
              <a:t> </a:t>
            </a:r>
            <a:r>
              <a:rPr lang="el-GR" sz="1600" b="1" spc="-10" dirty="0">
                <a:latin typeface="Calibri"/>
                <a:cs typeface="Calibri"/>
              </a:rPr>
              <a:t>βασικών στοιχείων κάθε οργανισμού</a:t>
            </a:r>
            <a:r>
              <a:rPr sz="1600" b="1" spc="20" dirty="0">
                <a:latin typeface="Calibri"/>
                <a:cs typeface="Calibri"/>
              </a:rPr>
              <a:t> </a:t>
            </a:r>
            <a:r>
              <a:rPr sz="1600" b="1" spc="-10" dirty="0">
                <a:latin typeface="Calibri"/>
                <a:cs typeface="Calibri"/>
              </a:rPr>
              <a:t>(στοιχεία</a:t>
            </a:r>
            <a:r>
              <a:rPr sz="1600" b="1" spc="45" dirty="0">
                <a:latin typeface="Calibri"/>
                <a:cs typeface="Calibri"/>
              </a:rPr>
              <a:t> </a:t>
            </a:r>
            <a:r>
              <a:rPr sz="1600" b="1" spc="-5" dirty="0">
                <a:latin typeface="Calibri"/>
                <a:cs typeface="Calibri"/>
              </a:rPr>
              <a:t>που</a:t>
            </a:r>
            <a:r>
              <a:rPr sz="1600" b="1" spc="5" dirty="0">
                <a:latin typeface="Calibri"/>
                <a:cs typeface="Calibri"/>
              </a:rPr>
              <a:t> </a:t>
            </a:r>
            <a:r>
              <a:rPr lang="el-GR" sz="1600" b="1" spc="-10" dirty="0">
                <a:latin typeface="Calibri"/>
                <a:cs typeface="Calibri"/>
              </a:rPr>
              <a:t>αντλούνται</a:t>
            </a:r>
            <a:r>
              <a:rPr sz="1600" b="1" spc="20" dirty="0">
                <a:latin typeface="Calibri"/>
                <a:cs typeface="Calibri"/>
              </a:rPr>
              <a:t> </a:t>
            </a:r>
            <a:r>
              <a:rPr sz="1600" b="1" spc="-5" dirty="0">
                <a:latin typeface="Calibri"/>
                <a:cs typeface="Calibri"/>
              </a:rPr>
              <a:t>από</a:t>
            </a:r>
            <a:r>
              <a:rPr sz="1600" b="1" spc="15" dirty="0">
                <a:latin typeface="Calibri"/>
                <a:cs typeface="Calibri"/>
              </a:rPr>
              <a:t> </a:t>
            </a:r>
            <a:r>
              <a:rPr sz="1600" b="1" spc="-15" dirty="0">
                <a:latin typeface="Calibri"/>
                <a:cs typeface="Calibri"/>
              </a:rPr>
              <a:t>το</a:t>
            </a:r>
            <a:r>
              <a:rPr sz="1600" b="1" spc="60" dirty="0">
                <a:latin typeface="Calibri"/>
                <a:cs typeface="Calibri"/>
              </a:rPr>
              <a:t> </a:t>
            </a:r>
            <a:r>
              <a:rPr sz="1600" b="1" spc="-10" dirty="0">
                <a:latin typeface="Calibri"/>
                <a:cs typeface="Calibri"/>
              </a:rPr>
              <a:t>ORS)</a:t>
            </a:r>
            <a:endParaRPr sz="1600" dirty="0">
              <a:latin typeface="Calibri"/>
              <a:cs typeface="Calibri"/>
            </a:endParaRPr>
          </a:p>
        </p:txBody>
      </p:sp>
      <p:sp>
        <p:nvSpPr>
          <p:cNvPr id="4" name="object 4"/>
          <p:cNvSpPr txBox="1"/>
          <p:nvPr/>
        </p:nvSpPr>
        <p:spPr>
          <a:xfrm>
            <a:off x="240284" y="4637278"/>
            <a:ext cx="7452995" cy="173228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AF50"/>
                </a:solidFill>
                <a:latin typeface="Calibri"/>
                <a:cs typeface="Calibri"/>
              </a:rPr>
              <a:t>Με</a:t>
            </a:r>
            <a:r>
              <a:rPr sz="1600" b="1" spc="15" dirty="0">
                <a:solidFill>
                  <a:srgbClr val="00AF50"/>
                </a:solidFill>
                <a:latin typeface="Calibri"/>
                <a:cs typeface="Calibri"/>
              </a:rPr>
              <a:t> </a:t>
            </a:r>
            <a:r>
              <a:rPr sz="1600" b="1" spc="-10" dirty="0">
                <a:solidFill>
                  <a:srgbClr val="00AF50"/>
                </a:solidFill>
                <a:latin typeface="Calibri"/>
                <a:cs typeface="Calibri"/>
              </a:rPr>
              <a:t>την</a:t>
            </a:r>
            <a:r>
              <a:rPr sz="1600" b="1" spc="20" dirty="0">
                <a:solidFill>
                  <a:srgbClr val="00AF50"/>
                </a:solidFill>
                <a:latin typeface="Calibri"/>
                <a:cs typeface="Calibri"/>
              </a:rPr>
              <a:t> </a:t>
            </a:r>
            <a:r>
              <a:rPr sz="1600" b="1" spc="-5" dirty="0">
                <a:solidFill>
                  <a:srgbClr val="00AF50"/>
                </a:solidFill>
                <a:latin typeface="Calibri"/>
                <a:cs typeface="Calibri"/>
              </a:rPr>
              <a:t>καταχώρηση</a:t>
            </a:r>
            <a:r>
              <a:rPr sz="1600" b="1" spc="50" dirty="0">
                <a:solidFill>
                  <a:srgbClr val="00AF50"/>
                </a:solidFill>
                <a:latin typeface="Calibri"/>
                <a:cs typeface="Calibri"/>
              </a:rPr>
              <a:t> </a:t>
            </a:r>
            <a:r>
              <a:rPr sz="1600" b="1" spc="-5" dirty="0">
                <a:solidFill>
                  <a:srgbClr val="00AF50"/>
                </a:solidFill>
                <a:latin typeface="Calibri"/>
                <a:cs typeface="Calibri"/>
              </a:rPr>
              <a:t>του</a:t>
            </a:r>
            <a:r>
              <a:rPr sz="1600" b="1" spc="20" dirty="0">
                <a:solidFill>
                  <a:srgbClr val="00AF50"/>
                </a:solidFill>
                <a:latin typeface="Calibri"/>
                <a:cs typeface="Calibri"/>
              </a:rPr>
              <a:t> </a:t>
            </a:r>
            <a:r>
              <a:rPr sz="1600" b="1" spc="-10" dirty="0">
                <a:solidFill>
                  <a:srgbClr val="00AF50"/>
                </a:solidFill>
                <a:latin typeface="Calibri"/>
                <a:cs typeface="Calibri"/>
              </a:rPr>
              <a:t>OID</a:t>
            </a:r>
            <a:r>
              <a:rPr sz="1600" b="1" spc="35" dirty="0">
                <a:solidFill>
                  <a:srgbClr val="00AF50"/>
                </a:solidFill>
                <a:latin typeface="Calibri"/>
                <a:cs typeface="Calibri"/>
              </a:rPr>
              <a:t> </a:t>
            </a:r>
            <a:r>
              <a:rPr sz="1600" b="1" spc="-5" dirty="0">
                <a:solidFill>
                  <a:srgbClr val="00AF50"/>
                </a:solidFill>
                <a:latin typeface="Calibri"/>
                <a:cs typeface="Calibri"/>
              </a:rPr>
              <a:t>του</a:t>
            </a:r>
            <a:r>
              <a:rPr sz="1600" b="1" spc="10" dirty="0">
                <a:solidFill>
                  <a:srgbClr val="00AF50"/>
                </a:solidFill>
                <a:latin typeface="Calibri"/>
                <a:cs typeface="Calibri"/>
              </a:rPr>
              <a:t> </a:t>
            </a:r>
            <a:r>
              <a:rPr sz="1600" b="1" spc="-5" dirty="0">
                <a:solidFill>
                  <a:srgbClr val="00AF50"/>
                </a:solidFill>
                <a:latin typeface="Calibri"/>
                <a:cs typeface="Calibri"/>
              </a:rPr>
              <a:t>οργανισμού,</a:t>
            </a:r>
            <a:r>
              <a:rPr sz="1600" b="1" spc="30" dirty="0">
                <a:solidFill>
                  <a:srgbClr val="00AF50"/>
                </a:solidFill>
                <a:latin typeface="Calibri"/>
                <a:cs typeface="Calibri"/>
              </a:rPr>
              <a:t> </a:t>
            </a:r>
            <a:r>
              <a:rPr sz="1600" b="1" spc="-10" dirty="0">
                <a:solidFill>
                  <a:srgbClr val="00AF50"/>
                </a:solidFill>
                <a:latin typeface="Calibri"/>
                <a:cs typeface="Calibri"/>
              </a:rPr>
              <a:t>συμπληρώνονται</a:t>
            </a:r>
            <a:r>
              <a:rPr sz="1600" b="1" spc="25" dirty="0">
                <a:solidFill>
                  <a:srgbClr val="00AF50"/>
                </a:solidFill>
                <a:latin typeface="Calibri"/>
                <a:cs typeface="Calibri"/>
              </a:rPr>
              <a:t> </a:t>
            </a:r>
            <a:r>
              <a:rPr sz="1600" b="1" spc="-5" dirty="0">
                <a:solidFill>
                  <a:srgbClr val="00AF50"/>
                </a:solidFill>
                <a:latin typeface="Calibri"/>
                <a:cs typeface="Calibri"/>
              </a:rPr>
              <a:t>αυτόματα</a:t>
            </a:r>
            <a:r>
              <a:rPr sz="1600" b="1" spc="10" dirty="0">
                <a:solidFill>
                  <a:srgbClr val="00AF50"/>
                </a:solidFill>
                <a:latin typeface="Calibri"/>
                <a:cs typeface="Calibri"/>
              </a:rPr>
              <a:t> </a:t>
            </a:r>
            <a:r>
              <a:rPr sz="1600" b="1" spc="-5" dirty="0">
                <a:solidFill>
                  <a:srgbClr val="00AF50"/>
                </a:solidFill>
                <a:latin typeface="Calibri"/>
                <a:cs typeface="Calibri"/>
              </a:rPr>
              <a:t>τα</a:t>
            </a:r>
            <a:r>
              <a:rPr sz="1600" b="1" spc="20" dirty="0">
                <a:solidFill>
                  <a:srgbClr val="00AF50"/>
                </a:solidFill>
                <a:latin typeface="Calibri"/>
                <a:cs typeface="Calibri"/>
              </a:rPr>
              <a:t> </a:t>
            </a:r>
            <a:r>
              <a:rPr sz="1600" b="1" spc="-10" dirty="0">
                <a:solidFill>
                  <a:srgbClr val="00AF50"/>
                </a:solidFill>
                <a:latin typeface="Calibri"/>
                <a:cs typeface="Calibri"/>
              </a:rPr>
              <a:t>στοιχεία:</a:t>
            </a:r>
            <a:endParaRPr sz="1600" dirty="0">
              <a:latin typeface="Calibri"/>
              <a:cs typeface="Calibri"/>
            </a:endParaRPr>
          </a:p>
          <a:p>
            <a:pPr>
              <a:lnSpc>
                <a:spcPct val="100000"/>
              </a:lnSpc>
              <a:spcBef>
                <a:spcPts val="25"/>
              </a:spcBef>
            </a:pPr>
            <a:endParaRPr sz="1550" dirty="0">
              <a:latin typeface="Calibri"/>
              <a:cs typeface="Calibri"/>
            </a:endParaRPr>
          </a:p>
          <a:p>
            <a:pPr marL="299085" indent="-287020">
              <a:lnSpc>
                <a:spcPct val="100000"/>
              </a:lnSpc>
              <a:buFont typeface="Wingdings"/>
              <a:buChar char=""/>
              <a:tabLst>
                <a:tab pos="299085" algn="l"/>
                <a:tab pos="299720" algn="l"/>
              </a:tabLst>
            </a:pPr>
            <a:r>
              <a:rPr sz="1600" b="1" spc="-5" dirty="0">
                <a:solidFill>
                  <a:srgbClr val="00AF50"/>
                </a:solidFill>
                <a:latin typeface="Calibri"/>
                <a:cs typeface="Calibri"/>
              </a:rPr>
              <a:t>Legal</a:t>
            </a:r>
            <a:r>
              <a:rPr sz="1600" b="1" spc="-35" dirty="0">
                <a:solidFill>
                  <a:srgbClr val="00AF50"/>
                </a:solidFill>
                <a:latin typeface="Calibri"/>
                <a:cs typeface="Calibri"/>
              </a:rPr>
              <a:t> </a:t>
            </a:r>
            <a:r>
              <a:rPr sz="1600" b="1" spc="-5" dirty="0">
                <a:solidFill>
                  <a:srgbClr val="00AF50"/>
                </a:solidFill>
                <a:latin typeface="Calibri"/>
                <a:cs typeface="Calibri"/>
              </a:rPr>
              <a:t>Name</a:t>
            </a:r>
            <a:endParaRPr sz="1600" dirty="0">
              <a:latin typeface="Calibri"/>
              <a:cs typeface="Calibri"/>
            </a:endParaRPr>
          </a:p>
          <a:p>
            <a:pPr marL="299085" indent="-287020">
              <a:lnSpc>
                <a:spcPct val="100000"/>
              </a:lnSpc>
              <a:buFont typeface="Wingdings"/>
              <a:buChar char=""/>
              <a:tabLst>
                <a:tab pos="299720" algn="l"/>
              </a:tabLst>
            </a:pPr>
            <a:r>
              <a:rPr sz="1600" b="1" spc="-5" dirty="0">
                <a:solidFill>
                  <a:srgbClr val="00AF50"/>
                </a:solidFill>
                <a:latin typeface="Calibri"/>
                <a:cs typeface="Calibri"/>
              </a:rPr>
              <a:t>Country</a:t>
            </a:r>
            <a:endParaRPr sz="1600" dirty="0">
              <a:latin typeface="Calibri"/>
              <a:cs typeface="Calibri"/>
            </a:endParaRPr>
          </a:p>
          <a:p>
            <a:pPr marL="299085" indent="-287020">
              <a:lnSpc>
                <a:spcPct val="100000"/>
              </a:lnSpc>
              <a:spcBef>
                <a:spcPts val="5"/>
              </a:spcBef>
              <a:buFont typeface="Wingdings"/>
              <a:buChar char=""/>
              <a:tabLst>
                <a:tab pos="299085" algn="l"/>
                <a:tab pos="299720" algn="l"/>
              </a:tabLst>
            </a:pPr>
            <a:r>
              <a:rPr sz="1600" b="1" spc="-5" dirty="0">
                <a:solidFill>
                  <a:srgbClr val="00AF50"/>
                </a:solidFill>
                <a:latin typeface="Calibri"/>
                <a:cs typeface="Calibri"/>
              </a:rPr>
              <a:t>Region</a:t>
            </a:r>
            <a:endParaRPr sz="160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00AF50"/>
                </a:solidFill>
                <a:latin typeface="Calibri"/>
                <a:cs typeface="Calibri"/>
              </a:rPr>
              <a:t>City</a:t>
            </a:r>
            <a:endParaRPr sz="160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00AF50"/>
                </a:solidFill>
                <a:latin typeface="Calibri"/>
                <a:cs typeface="Calibri"/>
              </a:rPr>
              <a:t>Website</a:t>
            </a:r>
            <a:endParaRPr sz="1600" dirty="0">
              <a:latin typeface="Calibri"/>
              <a:cs typeface="Calibri"/>
            </a:endParaRPr>
          </a:p>
        </p:txBody>
      </p:sp>
      <p:pic>
        <p:nvPicPr>
          <p:cNvPr id="5" name="object 5"/>
          <p:cNvPicPr/>
          <p:nvPr/>
        </p:nvPicPr>
        <p:blipFill>
          <a:blip r:embed="rId2" cstate="print"/>
          <a:stretch>
            <a:fillRect/>
          </a:stretch>
        </p:blipFill>
        <p:spPr>
          <a:xfrm>
            <a:off x="161544" y="1606296"/>
            <a:ext cx="11317224" cy="264414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AD2BE3-0080-E1A9-7B11-7AAEC9022040}"/>
              </a:ext>
            </a:extLst>
          </p:cNvPr>
          <p:cNvPicPr>
            <a:picLocks noChangeAspect="1"/>
          </p:cNvPicPr>
          <p:nvPr/>
        </p:nvPicPr>
        <p:blipFill>
          <a:blip r:embed="rId2"/>
          <a:stretch>
            <a:fillRect/>
          </a:stretch>
        </p:blipFill>
        <p:spPr>
          <a:xfrm>
            <a:off x="223487" y="1852867"/>
            <a:ext cx="11506200" cy="3011631"/>
          </a:xfrm>
          <a:prstGeom prst="rect">
            <a:avLst/>
          </a:prstGeom>
        </p:spPr>
      </p:pic>
      <p:sp>
        <p:nvSpPr>
          <p:cNvPr id="2" name="object 2"/>
          <p:cNvSpPr txBox="1">
            <a:spLocks noGrp="1"/>
          </p:cNvSpPr>
          <p:nvPr>
            <p:ph type="title"/>
          </p:nvPr>
        </p:nvSpPr>
        <p:spPr>
          <a:xfrm>
            <a:off x="321056" y="65608"/>
            <a:ext cx="898144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7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365861" y="781558"/>
            <a:ext cx="379793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a:latin typeface="Calibri"/>
              <a:cs typeface="Calibri"/>
            </a:endParaRPr>
          </a:p>
        </p:txBody>
      </p:sp>
      <p:sp>
        <p:nvSpPr>
          <p:cNvPr id="4" name="object 4"/>
          <p:cNvSpPr txBox="1"/>
          <p:nvPr/>
        </p:nvSpPr>
        <p:spPr>
          <a:xfrm>
            <a:off x="252984" y="1283335"/>
            <a:ext cx="1585595" cy="203200"/>
          </a:xfrm>
          <a:prstGeom prst="rect">
            <a:avLst/>
          </a:prstGeom>
        </p:spPr>
        <p:txBody>
          <a:bodyPr vert="horz" wrap="square" lIns="0" tIns="0" rIns="0" bIns="0" rtlCol="0">
            <a:spAutoFit/>
          </a:bodyPr>
          <a:lstStyle/>
          <a:p>
            <a:pPr>
              <a:lnSpc>
                <a:spcPts val="1515"/>
              </a:lnSpc>
            </a:pPr>
            <a:r>
              <a:rPr lang="en-GB" sz="1600" b="1" spc="-5" dirty="0">
                <a:latin typeface="Calibri"/>
                <a:cs typeface="Calibri"/>
              </a:rPr>
              <a:t>Profile</a:t>
            </a:r>
            <a:endParaRPr sz="1600" dirty="0">
              <a:latin typeface="Calibri"/>
              <a:cs typeface="Calibri"/>
            </a:endParaRPr>
          </a:p>
        </p:txBody>
      </p:sp>
      <p:sp>
        <p:nvSpPr>
          <p:cNvPr id="6" name="object 6"/>
          <p:cNvSpPr txBox="1"/>
          <p:nvPr/>
        </p:nvSpPr>
        <p:spPr>
          <a:xfrm>
            <a:off x="2427720" y="2345505"/>
            <a:ext cx="4724400" cy="392430"/>
          </a:xfrm>
          <a:prstGeom prst="rect">
            <a:avLst/>
          </a:prstGeom>
        </p:spPr>
        <p:txBody>
          <a:bodyPr vert="horz" wrap="square" lIns="0" tIns="12700" rIns="0" bIns="0" rtlCol="0">
            <a:spAutoFit/>
          </a:bodyPr>
          <a:lstStyle/>
          <a:p>
            <a:pPr marL="12700" algn="ctr">
              <a:lnSpc>
                <a:spcPct val="100000"/>
              </a:lnSpc>
              <a:spcBef>
                <a:spcPts val="100"/>
              </a:spcBef>
            </a:pPr>
            <a:r>
              <a:rPr sz="1200" b="1" spc="-5" dirty="0" err="1">
                <a:solidFill>
                  <a:srgbClr val="00AF50"/>
                </a:solidFill>
                <a:latin typeface="Calibri"/>
                <a:cs typeface="Calibri"/>
              </a:rPr>
              <a:t>Αυτόμ</a:t>
            </a:r>
            <a:r>
              <a:rPr sz="1200" b="1" spc="-5" dirty="0">
                <a:solidFill>
                  <a:srgbClr val="00AF50"/>
                </a:solidFill>
                <a:latin typeface="Calibri"/>
                <a:cs typeface="Calibri"/>
              </a:rPr>
              <a:t>ατη</a:t>
            </a:r>
            <a:r>
              <a:rPr sz="1200" b="1" spc="114" dirty="0">
                <a:solidFill>
                  <a:srgbClr val="00AF50"/>
                </a:solidFill>
                <a:latin typeface="Calibri"/>
                <a:cs typeface="Calibri"/>
              </a:rPr>
              <a:t> </a:t>
            </a:r>
            <a:r>
              <a:rPr sz="1200" b="1" spc="-5" dirty="0">
                <a:solidFill>
                  <a:srgbClr val="00AF50"/>
                </a:solidFill>
                <a:latin typeface="Calibri"/>
                <a:cs typeface="Calibri"/>
              </a:rPr>
              <a:t>συμπλήρωση</a:t>
            </a:r>
            <a:r>
              <a:rPr sz="1200" b="1" spc="130" dirty="0">
                <a:solidFill>
                  <a:srgbClr val="00AF50"/>
                </a:solidFill>
                <a:latin typeface="Calibri"/>
                <a:cs typeface="Calibri"/>
              </a:rPr>
              <a:t> </a:t>
            </a:r>
            <a:r>
              <a:rPr sz="1200" b="1" spc="-5" dirty="0">
                <a:solidFill>
                  <a:srgbClr val="00AF50"/>
                </a:solidFill>
                <a:latin typeface="Calibri"/>
                <a:cs typeface="Calibri"/>
              </a:rPr>
              <a:t>(άντληση</a:t>
            </a:r>
            <a:r>
              <a:rPr sz="1200" b="1" spc="120" dirty="0">
                <a:solidFill>
                  <a:srgbClr val="00AF50"/>
                </a:solidFill>
                <a:latin typeface="Calibri"/>
                <a:cs typeface="Calibri"/>
              </a:rPr>
              <a:t> </a:t>
            </a:r>
            <a:r>
              <a:rPr sz="1200" b="1" spc="-5" dirty="0">
                <a:solidFill>
                  <a:srgbClr val="00AF50"/>
                </a:solidFill>
                <a:latin typeface="Calibri"/>
                <a:cs typeface="Calibri"/>
              </a:rPr>
              <a:t>πληροφόρησης</a:t>
            </a:r>
            <a:endParaRPr sz="1200" dirty="0">
              <a:latin typeface="Calibri"/>
              <a:cs typeface="Calibri"/>
            </a:endParaRPr>
          </a:p>
          <a:p>
            <a:pPr marL="241300" algn="ctr">
              <a:lnSpc>
                <a:spcPct val="100000"/>
              </a:lnSpc>
              <a:spcBef>
                <a:spcPts val="5"/>
              </a:spcBef>
            </a:pPr>
            <a:r>
              <a:rPr sz="1200" b="1" dirty="0">
                <a:solidFill>
                  <a:srgbClr val="00AF50"/>
                </a:solidFill>
                <a:latin typeface="Calibri"/>
                <a:cs typeface="Calibri"/>
              </a:rPr>
              <a:t>από</a:t>
            </a:r>
            <a:r>
              <a:rPr sz="1200" b="1" spc="-30" dirty="0">
                <a:solidFill>
                  <a:srgbClr val="00AF50"/>
                </a:solidFill>
                <a:latin typeface="Calibri"/>
                <a:cs typeface="Calibri"/>
              </a:rPr>
              <a:t> </a:t>
            </a:r>
            <a:r>
              <a:rPr sz="1200" b="1" spc="-5" dirty="0">
                <a:solidFill>
                  <a:srgbClr val="00AF50"/>
                </a:solidFill>
                <a:latin typeface="Calibri"/>
                <a:cs typeface="Calibri"/>
              </a:rPr>
              <a:t>ORS)</a:t>
            </a:r>
            <a:endParaRPr sz="1200" dirty="0">
              <a:latin typeface="Calibri"/>
              <a:cs typeface="Calibri"/>
            </a:endParaRPr>
          </a:p>
        </p:txBody>
      </p:sp>
      <p:sp>
        <p:nvSpPr>
          <p:cNvPr id="7" name="object 7"/>
          <p:cNvSpPr txBox="1"/>
          <p:nvPr/>
        </p:nvSpPr>
        <p:spPr>
          <a:xfrm>
            <a:off x="7173276" y="3326842"/>
            <a:ext cx="217741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a:t>
            </a:r>
            <a:r>
              <a:rPr sz="1200" b="1" dirty="0" err="1">
                <a:solidFill>
                  <a:srgbClr val="00AF50"/>
                </a:solidFill>
                <a:latin typeface="Calibri"/>
                <a:cs typeface="Calibri"/>
              </a:rPr>
              <a:t>ιλογή</a:t>
            </a:r>
            <a:r>
              <a:rPr sz="1200" b="1" spc="-15" dirty="0">
                <a:solidFill>
                  <a:srgbClr val="00AF50"/>
                </a:solidFill>
                <a:latin typeface="Calibri"/>
                <a:cs typeface="Calibri"/>
              </a:rPr>
              <a:t> </a:t>
            </a:r>
            <a:r>
              <a:rPr sz="1200" b="1" dirty="0">
                <a:solidFill>
                  <a:srgbClr val="00AF50"/>
                </a:solidFill>
                <a:latin typeface="Calibri"/>
                <a:cs typeface="Calibri"/>
              </a:rPr>
              <a:t>από</a:t>
            </a:r>
            <a:r>
              <a:rPr sz="1200" b="1" spc="-10" dirty="0">
                <a:solidFill>
                  <a:srgbClr val="00AF50"/>
                </a:solidFill>
                <a:latin typeface="Calibri"/>
                <a:cs typeface="Calibri"/>
              </a:rPr>
              <a:t> </a:t>
            </a:r>
            <a:r>
              <a:rPr sz="1200" b="1" dirty="0">
                <a:solidFill>
                  <a:srgbClr val="00AF50"/>
                </a:solidFill>
                <a:latin typeface="Calibri"/>
                <a:cs typeface="Calibri"/>
              </a:rPr>
              <a:t>drop-down</a:t>
            </a:r>
            <a:r>
              <a:rPr sz="1200" b="1" spc="-20" dirty="0">
                <a:solidFill>
                  <a:srgbClr val="00AF50"/>
                </a:solidFill>
                <a:latin typeface="Calibri"/>
                <a:cs typeface="Calibri"/>
              </a:rPr>
              <a:t> </a:t>
            </a:r>
            <a:r>
              <a:rPr sz="1200" b="1" spc="-5" dirty="0">
                <a:solidFill>
                  <a:srgbClr val="00AF50"/>
                </a:solidFill>
                <a:latin typeface="Calibri"/>
                <a:cs typeface="Calibri"/>
              </a:rPr>
              <a:t>menu</a:t>
            </a:r>
            <a:r>
              <a:rPr lang="en-GB" sz="1200" b="1" spc="-5" dirty="0">
                <a:solidFill>
                  <a:srgbClr val="00AF50"/>
                </a:solidFill>
                <a:latin typeface="Calibri" panose="020F0502020204030204" pitchFamily="34" charset="0"/>
                <a:cs typeface="Calibri" panose="020F0502020204030204" pitchFamily="34" charset="0"/>
              </a:rPr>
              <a:t>*</a:t>
            </a:r>
            <a:endParaRPr sz="1200" dirty="0">
              <a:latin typeface="Calibri"/>
              <a:cs typeface="Calibri"/>
            </a:endParaRPr>
          </a:p>
        </p:txBody>
      </p:sp>
      <p:sp>
        <p:nvSpPr>
          <p:cNvPr id="8" name="object 8"/>
          <p:cNvSpPr txBox="1"/>
          <p:nvPr/>
        </p:nvSpPr>
        <p:spPr>
          <a:xfrm>
            <a:off x="7173277" y="3978878"/>
            <a:ext cx="354901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a:t>
            </a:r>
            <a:r>
              <a:rPr sz="1200" b="1" dirty="0" err="1">
                <a:solidFill>
                  <a:srgbClr val="00AF50"/>
                </a:solidFill>
                <a:latin typeface="Calibri"/>
                <a:cs typeface="Calibri"/>
              </a:rPr>
              <a:t>ιλογή</a:t>
            </a:r>
            <a:r>
              <a:rPr sz="1200" b="1" spc="490" dirty="0">
                <a:solidFill>
                  <a:srgbClr val="00AF50"/>
                </a:solidFill>
                <a:latin typeface="Calibri"/>
                <a:cs typeface="Calibri"/>
              </a:rPr>
              <a:t> </a:t>
            </a:r>
            <a:r>
              <a:rPr sz="1200" b="1" dirty="0">
                <a:solidFill>
                  <a:srgbClr val="00AF50"/>
                </a:solidFill>
                <a:latin typeface="Calibri"/>
                <a:cs typeface="Calibri"/>
              </a:rPr>
              <a:t>από</a:t>
            </a:r>
            <a:r>
              <a:rPr sz="1200" b="1" spc="505" dirty="0">
                <a:solidFill>
                  <a:srgbClr val="00AF50"/>
                </a:solidFill>
                <a:latin typeface="Calibri"/>
                <a:cs typeface="Calibri"/>
              </a:rPr>
              <a:t> </a:t>
            </a:r>
            <a:r>
              <a:rPr sz="1200" b="1" spc="-5" dirty="0">
                <a:solidFill>
                  <a:srgbClr val="00AF50"/>
                </a:solidFill>
                <a:latin typeface="Calibri"/>
                <a:cs typeface="Calibri"/>
              </a:rPr>
              <a:t>drop-down</a:t>
            </a:r>
            <a:r>
              <a:rPr sz="1200" b="1" spc="500" dirty="0">
                <a:solidFill>
                  <a:srgbClr val="00AF50"/>
                </a:solidFill>
                <a:latin typeface="Calibri"/>
                <a:cs typeface="Calibri"/>
              </a:rPr>
              <a:t> </a:t>
            </a:r>
            <a:r>
              <a:rPr sz="1200" b="1" spc="-5" dirty="0">
                <a:solidFill>
                  <a:srgbClr val="00AF50"/>
                </a:solidFill>
                <a:latin typeface="Calibri"/>
                <a:cs typeface="Calibri"/>
              </a:rPr>
              <a:t>menu:</a:t>
            </a:r>
            <a:r>
              <a:rPr sz="1200" b="1" spc="495" dirty="0">
                <a:solidFill>
                  <a:srgbClr val="00AF50"/>
                </a:solidFill>
                <a:latin typeface="Calibri"/>
                <a:cs typeface="Calibri"/>
              </a:rPr>
              <a:t> </a:t>
            </a:r>
            <a:r>
              <a:rPr sz="1200" b="1" spc="-50" dirty="0">
                <a:solidFill>
                  <a:srgbClr val="00AF50"/>
                </a:solidFill>
                <a:latin typeface="Calibri"/>
                <a:cs typeface="Calibri"/>
              </a:rPr>
              <a:t>Το</a:t>
            </a:r>
            <a:r>
              <a:rPr sz="1200" b="1" spc="495" dirty="0">
                <a:solidFill>
                  <a:srgbClr val="00AF50"/>
                </a:solidFill>
                <a:latin typeface="Calibri"/>
                <a:cs typeface="Calibri"/>
              </a:rPr>
              <a:t> </a:t>
            </a:r>
            <a:r>
              <a:rPr sz="1200" b="1" spc="-5" dirty="0">
                <a:solidFill>
                  <a:srgbClr val="00AF50"/>
                </a:solidFill>
                <a:latin typeface="Calibri"/>
                <a:cs typeface="Calibri"/>
              </a:rPr>
              <a:t>πεδίο</a:t>
            </a:r>
            <a:r>
              <a:rPr sz="1200" b="1" spc="495" dirty="0">
                <a:solidFill>
                  <a:srgbClr val="00AF50"/>
                </a:solidFill>
                <a:latin typeface="Calibri"/>
                <a:cs typeface="Calibri"/>
              </a:rPr>
              <a:t> </a:t>
            </a:r>
            <a:r>
              <a:rPr sz="1200" b="1" dirty="0">
                <a:solidFill>
                  <a:srgbClr val="00AF50"/>
                </a:solidFill>
                <a:latin typeface="Calibri"/>
                <a:cs typeface="Calibri"/>
              </a:rPr>
              <a:t>αυτό</a:t>
            </a:r>
            <a:endParaRPr sz="1200" dirty="0">
              <a:latin typeface="Calibri"/>
              <a:cs typeface="Calibri"/>
            </a:endParaRPr>
          </a:p>
        </p:txBody>
      </p:sp>
      <p:sp>
        <p:nvSpPr>
          <p:cNvPr id="9" name="object 9"/>
          <p:cNvSpPr txBox="1"/>
          <p:nvPr/>
        </p:nvSpPr>
        <p:spPr>
          <a:xfrm>
            <a:off x="7173277" y="4150905"/>
            <a:ext cx="3550285" cy="391795"/>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εμφανίζεται</a:t>
            </a:r>
            <a:r>
              <a:rPr sz="1200" b="1" spc="265" dirty="0">
                <a:solidFill>
                  <a:srgbClr val="00AF50"/>
                </a:solidFill>
                <a:latin typeface="Calibri"/>
                <a:cs typeface="Calibri"/>
              </a:rPr>
              <a:t> </a:t>
            </a:r>
            <a:r>
              <a:rPr sz="1200" b="1" spc="-15" dirty="0">
                <a:solidFill>
                  <a:srgbClr val="00AF50"/>
                </a:solidFill>
                <a:latin typeface="Calibri"/>
                <a:cs typeface="Calibri"/>
              </a:rPr>
              <a:t>και</a:t>
            </a:r>
            <a:r>
              <a:rPr sz="1200" b="1" spc="250" dirty="0">
                <a:solidFill>
                  <a:srgbClr val="00AF50"/>
                </a:solidFill>
                <a:latin typeface="Calibri"/>
                <a:cs typeface="Calibri"/>
              </a:rPr>
              <a:t> </a:t>
            </a:r>
            <a:r>
              <a:rPr sz="1200" b="1" spc="-10" dirty="0">
                <a:solidFill>
                  <a:srgbClr val="00AF50"/>
                </a:solidFill>
                <a:latin typeface="Calibri"/>
                <a:cs typeface="Calibri"/>
              </a:rPr>
              <a:t>είναι</a:t>
            </a:r>
            <a:r>
              <a:rPr sz="1200" b="1" spc="260" dirty="0">
                <a:solidFill>
                  <a:srgbClr val="00AF50"/>
                </a:solidFill>
                <a:latin typeface="Calibri"/>
                <a:cs typeface="Calibri"/>
              </a:rPr>
              <a:t> </a:t>
            </a:r>
            <a:r>
              <a:rPr sz="1200" b="1" spc="-10" dirty="0">
                <a:solidFill>
                  <a:srgbClr val="00AF50"/>
                </a:solidFill>
                <a:latin typeface="Calibri"/>
                <a:cs typeface="Calibri"/>
              </a:rPr>
              <a:t>υποχρεωτικό</a:t>
            </a:r>
            <a:r>
              <a:rPr sz="1200" b="1" spc="270" dirty="0">
                <a:solidFill>
                  <a:srgbClr val="00AF50"/>
                </a:solidFill>
                <a:latin typeface="Calibri"/>
                <a:cs typeface="Calibri"/>
              </a:rPr>
              <a:t> </a:t>
            </a:r>
            <a:r>
              <a:rPr sz="1200" b="1" spc="-5" dirty="0">
                <a:solidFill>
                  <a:srgbClr val="00AF50"/>
                </a:solidFill>
                <a:latin typeface="Calibri"/>
                <a:cs typeface="Calibri"/>
              </a:rPr>
              <a:t>να</a:t>
            </a:r>
            <a:r>
              <a:rPr sz="1200" b="1" spc="265" dirty="0">
                <a:solidFill>
                  <a:srgbClr val="00AF50"/>
                </a:solidFill>
                <a:latin typeface="Calibri"/>
                <a:cs typeface="Calibri"/>
              </a:rPr>
              <a:t> </a:t>
            </a:r>
            <a:r>
              <a:rPr sz="1200" b="1" spc="-5" dirty="0">
                <a:solidFill>
                  <a:srgbClr val="00AF50"/>
                </a:solidFill>
                <a:latin typeface="Calibri"/>
                <a:cs typeface="Calibri"/>
              </a:rPr>
              <a:t>συμπληρωθεί</a:t>
            </a:r>
            <a:endParaRPr sz="1200" dirty="0">
              <a:latin typeface="Calibri"/>
              <a:cs typeface="Calibri"/>
            </a:endParaRPr>
          </a:p>
          <a:p>
            <a:pPr marL="12700">
              <a:lnSpc>
                <a:spcPct val="100000"/>
              </a:lnSpc>
              <a:spcBef>
                <a:spcPts val="5"/>
              </a:spcBef>
            </a:pPr>
            <a:r>
              <a:rPr sz="1200" b="1" u="sng" spc="-5" dirty="0">
                <a:solidFill>
                  <a:srgbClr val="00AF50"/>
                </a:solidFill>
                <a:latin typeface="Calibri"/>
                <a:cs typeface="Calibri"/>
              </a:rPr>
              <a:t>μόνο</a:t>
            </a:r>
            <a:r>
              <a:rPr sz="1200" b="1" u="sng" spc="120" dirty="0">
                <a:solidFill>
                  <a:srgbClr val="00AF50"/>
                </a:solidFill>
                <a:latin typeface="Calibri"/>
                <a:cs typeface="Calibri"/>
              </a:rPr>
              <a:t> </a:t>
            </a:r>
            <a:r>
              <a:rPr sz="1200" b="1" u="sng" spc="-5" dirty="0">
                <a:solidFill>
                  <a:srgbClr val="00AF50"/>
                </a:solidFill>
                <a:latin typeface="Calibri"/>
                <a:cs typeface="Calibri"/>
              </a:rPr>
              <a:t>εφόσον</a:t>
            </a:r>
            <a:r>
              <a:rPr sz="1200" b="1" u="sng" spc="135" dirty="0">
                <a:solidFill>
                  <a:srgbClr val="00AF50"/>
                </a:solidFill>
                <a:latin typeface="Calibri"/>
                <a:cs typeface="Calibri"/>
              </a:rPr>
              <a:t> </a:t>
            </a:r>
            <a:r>
              <a:rPr sz="1200" b="1" u="sng" spc="-5" dirty="0">
                <a:solidFill>
                  <a:srgbClr val="00AF50"/>
                </a:solidFill>
                <a:latin typeface="Calibri"/>
                <a:cs typeface="Calibri"/>
              </a:rPr>
              <a:t>πιο</a:t>
            </a:r>
            <a:r>
              <a:rPr sz="1200" b="1" u="sng" spc="120" dirty="0">
                <a:solidFill>
                  <a:srgbClr val="00AF50"/>
                </a:solidFill>
                <a:latin typeface="Calibri"/>
                <a:cs typeface="Calibri"/>
              </a:rPr>
              <a:t> </a:t>
            </a:r>
            <a:r>
              <a:rPr sz="1200" b="1" u="sng" spc="-5" dirty="0">
                <a:solidFill>
                  <a:srgbClr val="00AF50"/>
                </a:solidFill>
                <a:latin typeface="Calibri"/>
                <a:cs typeface="Calibri"/>
              </a:rPr>
              <a:t>πάνω</a:t>
            </a:r>
            <a:r>
              <a:rPr sz="1200" b="1" u="sng" spc="135" dirty="0">
                <a:solidFill>
                  <a:srgbClr val="00AF50"/>
                </a:solidFill>
                <a:latin typeface="Calibri"/>
                <a:cs typeface="Calibri"/>
              </a:rPr>
              <a:t> </a:t>
            </a:r>
            <a:r>
              <a:rPr sz="1200" b="1" u="sng" spc="-5" dirty="0">
                <a:solidFill>
                  <a:srgbClr val="00AF50"/>
                </a:solidFill>
                <a:latin typeface="Calibri"/>
                <a:cs typeface="Calibri"/>
              </a:rPr>
              <a:t>έχουν</a:t>
            </a:r>
            <a:r>
              <a:rPr sz="1200" b="1" u="sng" spc="125" dirty="0">
                <a:solidFill>
                  <a:srgbClr val="00AF50"/>
                </a:solidFill>
                <a:latin typeface="Calibri"/>
                <a:cs typeface="Calibri"/>
              </a:rPr>
              <a:t> </a:t>
            </a:r>
            <a:r>
              <a:rPr sz="1200" b="1" u="sng" dirty="0">
                <a:solidFill>
                  <a:srgbClr val="00AF50"/>
                </a:solidFill>
                <a:latin typeface="Calibri"/>
                <a:cs typeface="Calibri"/>
              </a:rPr>
              <a:t>επιλεγεί</a:t>
            </a:r>
            <a:r>
              <a:rPr sz="1200" b="1" u="sng" spc="125" dirty="0">
                <a:solidFill>
                  <a:srgbClr val="00AF50"/>
                </a:solidFill>
                <a:latin typeface="Calibri"/>
                <a:cs typeface="Calibri"/>
              </a:rPr>
              <a:t> </a:t>
            </a:r>
            <a:r>
              <a:rPr sz="1200" b="1" u="sng" spc="-10" dirty="0">
                <a:solidFill>
                  <a:srgbClr val="00AF50"/>
                </a:solidFill>
                <a:latin typeface="Calibri"/>
                <a:cs typeface="Calibri"/>
              </a:rPr>
              <a:t>συγκεκριμένοι</a:t>
            </a:r>
            <a:endParaRPr sz="1200" u="sng" dirty="0">
              <a:latin typeface="Calibri"/>
              <a:cs typeface="Calibri"/>
            </a:endParaRPr>
          </a:p>
        </p:txBody>
      </p:sp>
      <p:sp>
        <p:nvSpPr>
          <p:cNvPr id="10" name="object 10"/>
          <p:cNvSpPr txBox="1"/>
          <p:nvPr/>
        </p:nvSpPr>
        <p:spPr>
          <a:xfrm>
            <a:off x="7173276" y="4495319"/>
            <a:ext cx="3549015" cy="197490"/>
          </a:xfrm>
          <a:prstGeom prst="rect">
            <a:avLst/>
          </a:prstGeom>
        </p:spPr>
        <p:txBody>
          <a:bodyPr vert="horz" wrap="square" lIns="0" tIns="12700" rIns="0" bIns="0" rtlCol="0">
            <a:spAutoFit/>
          </a:bodyPr>
          <a:lstStyle/>
          <a:p>
            <a:pPr marL="12700">
              <a:lnSpc>
                <a:spcPct val="100000"/>
              </a:lnSpc>
              <a:spcBef>
                <a:spcPts val="100"/>
              </a:spcBef>
              <a:tabLst>
                <a:tab pos="670560" algn="l"/>
                <a:tab pos="1757045" algn="l"/>
                <a:tab pos="2344420" algn="l"/>
              </a:tabLst>
            </a:pPr>
            <a:r>
              <a:rPr lang="el-GR" sz="1200" b="1" u="sng" spc="-5" dirty="0">
                <a:solidFill>
                  <a:srgbClr val="00AF50"/>
                </a:solidFill>
                <a:latin typeface="Calibri"/>
                <a:cs typeface="Calibri"/>
              </a:rPr>
              <a:t>Τ</a:t>
            </a:r>
            <a:r>
              <a:rPr sz="1200" b="1" u="sng" spc="-5" dirty="0">
                <a:solidFill>
                  <a:srgbClr val="00AF50"/>
                </a:solidFill>
                <a:latin typeface="Calibri"/>
                <a:cs typeface="Calibri"/>
              </a:rPr>
              <a:t>ύ</a:t>
            </a:r>
            <a:r>
              <a:rPr sz="1200" b="1" u="sng" dirty="0">
                <a:solidFill>
                  <a:srgbClr val="00AF50"/>
                </a:solidFill>
                <a:latin typeface="Calibri"/>
                <a:cs typeface="Calibri"/>
              </a:rPr>
              <a:t>π</a:t>
            </a:r>
            <a:r>
              <a:rPr sz="1200" b="1" u="sng" dirty="0" err="1">
                <a:solidFill>
                  <a:srgbClr val="00AF50"/>
                </a:solidFill>
                <a:latin typeface="Calibri"/>
                <a:cs typeface="Calibri"/>
              </a:rPr>
              <a:t>οι</a:t>
            </a:r>
            <a:r>
              <a:rPr lang="el-GR" sz="1200" b="1" u="sng" dirty="0">
                <a:solidFill>
                  <a:srgbClr val="00AF50"/>
                </a:solidFill>
                <a:latin typeface="Calibri"/>
                <a:cs typeface="Calibri"/>
              </a:rPr>
              <a:t> </a:t>
            </a:r>
            <a:r>
              <a:rPr sz="1200" b="1" u="sng" dirty="0" err="1">
                <a:solidFill>
                  <a:srgbClr val="00AF50"/>
                </a:solidFill>
                <a:latin typeface="Calibri"/>
                <a:cs typeface="Calibri"/>
              </a:rPr>
              <a:t>ο</a:t>
            </a:r>
            <a:r>
              <a:rPr sz="1200" b="1" u="sng" spc="-10" dirty="0" err="1">
                <a:solidFill>
                  <a:srgbClr val="00AF50"/>
                </a:solidFill>
                <a:latin typeface="Calibri"/>
                <a:cs typeface="Calibri"/>
              </a:rPr>
              <a:t>ρ</a:t>
            </a:r>
            <a:r>
              <a:rPr sz="1200" b="1" u="sng" spc="-5" dirty="0" err="1">
                <a:solidFill>
                  <a:srgbClr val="00AF50"/>
                </a:solidFill>
                <a:latin typeface="Calibri"/>
                <a:cs typeface="Calibri"/>
              </a:rPr>
              <a:t>γ</a:t>
            </a:r>
            <a:r>
              <a:rPr sz="1200" b="1" u="sng" spc="-5" dirty="0">
                <a:solidFill>
                  <a:srgbClr val="00AF50"/>
                </a:solidFill>
                <a:latin typeface="Calibri"/>
                <a:cs typeface="Calibri"/>
              </a:rPr>
              <a:t>αν</a:t>
            </a:r>
            <a:r>
              <a:rPr sz="1200" b="1" u="sng" dirty="0">
                <a:solidFill>
                  <a:srgbClr val="00AF50"/>
                </a:solidFill>
                <a:latin typeface="Calibri"/>
                <a:cs typeface="Calibri"/>
              </a:rPr>
              <a:t>ι</a:t>
            </a:r>
            <a:r>
              <a:rPr sz="1200" b="1" u="sng" spc="-10" dirty="0">
                <a:solidFill>
                  <a:srgbClr val="00AF50"/>
                </a:solidFill>
                <a:latin typeface="Calibri"/>
                <a:cs typeface="Calibri"/>
              </a:rPr>
              <a:t>σ</a:t>
            </a:r>
            <a:r>
              <a:rPr sz="1200" b="1" u="sng" spc="-5" dirty="0">
                <a:solidFill>
                  <a:srgbClr val="00AF50"/>
                </a:solidFill>
                <a:latin typeface="Calibri"/>
                <a:cs typeface="Calibri"/>
              </a:rPr>
              <a:t>μ</a:t>
            </a:r>
            <a:r>
              <a:rPr sz="1200" b="1" u="sng" dirty="0">
                <a:solidFill>
                  <a:srgbClr val="00AF50"/>
                </a:solidFill>
                <a:latin typeface="Calibri"/>
                <a:cs typeface="Calibri"/>
              </a:rPr>
              <a:t>ών</a:t>
            </a:r>
            <a:r>
              <a:rPr sz="1200" b="1" dirty="0">
                <a:solidFill>
                  <a:srgbClr val="00AF50"/>
                </a:solidFill>
                <a:latin typeface="Calibri"/>
                <a:cs typeface="Calibri"/>
              </a:rPr>
              <a:t>	</a:t>
            </a:r>
            <a:endParaRPr sz="1200" dirty="0">
              <a:latin typeface="Calibri"/>
              <a:cs typeface="Calibri"/>
            </a:endParaRPr>
          </a:p>
        </p:txBody>
      </p:sp>
      <p:sp>
        <p:nvSpPr>
          <p:cNvPr id="28" name="TextBox 27">
            <a:extLst>
              <a:ext uri="{FF2B5EF4-FFF2-40B4-BE49-F238E27FC236}">
                <a16:creationId xmlns:a16="http://schemas.microsoft.com/office/drawing/2014/main" id="{A632F4C3-47D0-7CC6-5CB4-51C402D5B9D8}"/>
              </a:ext>
            </a:extLst>
          </p:cNvPr>
          <p:cNvSpPr txBox="1"/>
          <p:nvPr/>
        </p:nvSpPr>
        <p:spPr>
          <a:xfrm>
            <a:off x="252984" y="4758924"/>
            <a:ext cx="6833616" cy="954107"/>
          </a:xfrm>
          <a:prstGeom prst="rect">
            <a:avLst/>
          </a:prstGeom>
          <a:noFill/>
        </p:spPr>
        <p:txBody>
          <a:bodyPr wrap="square">
            <a:spAutoFit/>
          </a:bodyPr>
          <a:lstStyle/>
          <a:p>
            <a:r>
              <a:rPr lang="el-GR" sz="1200" b="1" dirty="0">
                <a:solidFill>
                  <a:srgbClr val="00AF50"/>
                </a:solidFill>
                <a:latin typeface="Calibri" panose="020F0502020204030204" pitchFamily="34" charset="0"/>
                <a:cs typeface="Calibri" panose="020F0502020204030204" pitchFamily="34" charset="0"/>
              </a:rPr>
              <a:t>* </a:t>
            </a:r>
            <a:r>
              <a:rPr lang="el-GR" sz="1400" b="1" dirty="0">
                <a:solidFill>
                  <a:srgbClr val="00AF50"/>
                </a:solidFill>
                <a:latin typeface="Calibri"/>
                <a:cs typeface="Calibri"/>
              </a:rPr>
              <a:t>Εάν το πεδίο είναι </a:t>
            </a:r>
            <a:r>
              <a:rPr lang="el-GR" sz="1400" b="1" dirty="0" err="1">
                <a:solidFill>
                  <a:srgbClr val="00AF50"/>
                </a:solidFill>
                <a:latin typeface="Calibri"/>
                <a:cs typeface="Calibri"/>
              </a:rPr>
              <a:t>προσυμπληρωμένο</a:t>
            </a:r>
            <a:r>
              <a:rPr lang="el-GR" sz="1400" b="1" dirty="0">
                <a:solidFill>
                  <a:srgbClr val="00AF50"/>
                </a:solidFill>
                <a:latin typeface="Calibri"/>
                <a:cs typeface="Calibri"/>
              </a:rPr>
              <a:t> (σε κάποιες περιπτώσεις, θα είναι), ελέγξετε κατά πόσον είναι συμπληρωμένο σωστά. Εάν όχι, διαλέξτε τη σωστή επιλογή από τον διαθέσιμο κατάλογο</a:t>
            </a:r>
            <a:r>
              <a:rPr lang="en-GB" sz="1400" b="1" dirty="0">
                <a:solidFill>
                  <a:srgbClr val="00AF50"/>
                </a:solidFill>
                <a:latin typeface="Calibri"/>
                <a:cs typeface="Calibri"/>
              </a:rPr>
              <a:t>. </a:t>
            </a:r>
            <a:r>
              <a:rPr lang="el-GR" sz="1400" b="1" dirty="0">
                <a:solidFill>
                  <a:srgbClr val="00AF50"/>
                </a:solidFill>
                <a:latin typeface="Calibri"/>
                <a:cs typeface="Calibri"/>
              </a:rPr>
              <a:t>Αν ο οργανισμός είναι κάτοχος </a:t>
            </a:r>
            <a:r>
              <a:rPr lang="en-GB" sz="1400" b="1" dirty="0">
                <a:solidFill>
                  <a:srgbClr val="00AF50"/>
                </a:solidFill>
                <a:latin typeface="Calibri"/>
                <a:cs typeface="Calibri"/>
              </a:rPr>
              <a:t>ECHE, </a:t>
            </a:r>
            <a:r>
              <a:rPr lang="el-GR" sz="1400" b="1" dirty="0">
                <a:solidFill>
                  <a:srgbClr val="00AF50"/>
                </a:solidFill>
                <a:latin typeface="Calibri"/>
                <a:cs typeface="Calibri"/>
              </a:rPr>
              <a:t>ο Τύπος Οργανισμού «</a:t>
            </a:r>
            <a:r>
              <a:rPr lang="en-GB" sz="1400" b="1" dirty="0">
                <a:solidFill>
                  <a:srgbClr val="00AF50"/>
                </a:solidFill>
                <a:latin typeface="Calibri"/>
                <a:cs typeface="Calibri"/>
              </a:rPr>
              <a:t>Higher education institution (tertiary level)</a:t>
            </a:r>
            <a:r>
              <a:rPr lang="el-GR" sz="1400" b="1" dirty="0">
                <a:solidFill>
                  <a:srgbClr val="00AF50"/>
                </a:solidFill>
                <a:latin typeface="Calibri"/>
                <a:cs typeface="Calibri"/>
              </a:rPr>
              <a:t>»</a:t>
            </a:r>
            <a:r>
              <a:rPr lang="en-GB" sz="1400" b="1" dirty="0">
                <a:solidFill>
                  <a:srgbClr val="00AF50"/>
                </a:solidFill>
                <a:latin typeface="Calibri"/>
                <a:cs typeface="Calibri"/>
              </a:rPr>
              <a:t> </a:t>
            </a:r>
            <a:r>
              <a:rPr lang="el-GR" sz="1400" b="1" dirty="0">
                <a:solidFill>
                  <a:srgbClr val="00AF50"/>
                </a:solidFill>
                <a:latin typeface="Calibri"/>
                <a:cs typeface="Calibri"/>
              </a:rPr>
              <a:t>είναι προεπιλεγμένος.</a:t>
            </a:r>
            <a:endParaRPr lang="en-GB" sz="1400" b="1" dirty="0">
              <a:solidFill>
                <a:srgbClr val="00AF50"/>
              </a:solidFill>
              <a:latin typeface="Calibri"/>
              <a:cs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267" y="2017776"/>
            <a:ext cx="11332464" cy="2796540"/>
          </a:xfrm>
          <a:prstGeom prst="rect">
            <a:avLst/>
          </a:prstGeom>
        </p:spPr>
      </p:pic>
      <p:sp>
        <p:nvSpPr>
          <p:cNvPr id="3" name="object 3"/>
          <p:cNvSpPr txBox="1">
            <a:spLocks noGrp="1"/>
          </p:cNvSpPr>
          <p:nvPr>
            <p:ph type="title"/>
          </p:nvPr>
        </p:nvSpPr>
        <p:spPr>
          <a:xfrm>
            <a:off x="321056" y="87248"/>
            <a:ext cx="898144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4" name="object 4"/>
          <p:cNvSpPr txBox="1"/>
          <p:nvPr/>
        </p:nvSpPr>
        <p:spPr>
          <a:xfrm>
            <a:off x="300634" y="781558"/>
            <a:ext cx="3863340" cy="782265"/>
          </a:xfrm>
          <a:prstGeom prst="rect">
            <a:avLst/>
          </a:prstGeom>
        </p:spPr>
        <p:txBody>
          <a:bodyPr vert="horz" wrap="square" lIns="0" tIns="12700" rIns="0" bIns="0" rtlCol="0">
            <a:spAutoFit/>
          </a:bodyPr>
          <a:lstStyle/>
          <a:p>
            <a:pPr marL="363855" indent="-287020">
              <a:lnSpc>
                <a:spcPct val="100000"/>
              </a:lnSpc>
              <a:spcBef>
                <a:spcPts val="100"/>
              </a:spcBef>
              <a:buFont typeface="Wingdings"/>
              <a:buChar char=""/>
              <a:tabLst>
                <a:tab pos="363855" algn="l"/>
                <a:tab pos="36449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2700">
              <a:lnSpc>
                <a:spcPct val="100000"/>
              </a:lnSpc>
            </a:pPr>
            <a:endParaRPr lang="el-GR" sz="1600" b="1" spc="-5" dirty="0">
              <a:latin typeface="Calibri"/>
              <a:cs typeface="Calibri"/>
            </a:endParaRPr>
          </a:p>
          <a:p>
            <a:pPr marL="12700">
              <a:lnSpc>
                <a:spcPct val="100000"/>
              </a:lnSpc>
            </a:pPr>
            <a:r>
              <a:rPr sz="1600" b="1" spc="-5" dirty="0">
                <a:latin typeface="Calibri"/>
                <a:cs typeface="Calibri"/>
              </a:rPr>
              <a:t>Background</a:t>
            </a:r>
            <a:r>
              <a:rPr sz="1600" b="1" spc="30" dirty="0">
                <a:latin typeface="Calibri"/>
                <a:cs typeface="Calibri"/>
              </a:rPr>
              <a:t> </a:t>
            </a:r>
            <a:r>
              <a:rPr sz="1600" b="1" spc="-5" dirty="0">
                <a:latin typeface="Calibri"/>
                <a:cs typeface="Calibri"/>
              </a:rPr>
              <a:t>and</a:t>
            </a:r>
            <a:r>
              <a:rPr sz="1600" b="1" spc="5" dirty="0">
                <a:latin typeface="Calibri"/>
                <a:cs typeface="Calibri"/>
              </a:rPr>
              <a:t> </a:t>
            </a:r>
            <a:r>
              <a:rPr sz="1600" b="1" spc="-5" dirty="0">
                <a:latin typeface="Calibri"/>
                <a:cs typeface="Calibri"/>
              </a:rPr>
              <a:t>Experience</a:t>
            </a:r>
            <a:endParaRPr sz="1600" dirty="0">
              <a:latin typeface="Calibri"/>
              <a:cs typeface="Calibri"/>
            </a:endParaRPr>
          </a:p>
        </p:txBody>
      </p:sp>
      <p:sp>
        <p:nvSpPr>
          <p:cNvPr id="5" name="object 5"/>
          <p:cNvSpPr txBox="1"/>
          <p:nvPr/>
        </p:nvSpPr>
        <p:spPr>
          <a:xfrm>
            <a:off x="365861" y="2914014"/>
            <a:ext cx="10500995" cy="452755"/>
          </a:xfrm>
          <a:prstGeom prst="rect">
            <a:avLst/>
          </a:prstGeom>
        </p:spPr>
        <p:txBody>
          <a:bodyPr vert="horz" wrap="square" lIns="0" tIns="13335" rIns="0" bIns="0" rtlCol="0">
            <a:spAutoFit/>
          </a:bodyPr>
          <a:lstStyle/>
          <a:p>
            <a:pPr marL="12700" marR="5080">
              <a:lnSpc>
                <a:spcPct val="100000"/>
              </a:lnSpc>
              <a:spcBef>
                <a:spcPts val="105"/>
              </a:spcBef>
            </a:pPr>
            <a:r>
              <a:rPr sz="1400" b="1" spc="-5" dirty="0">
                <a:solidFill>
                  <a:srgbClr val="00AF50"/>
                </a:solidFill>
                <a:latin typeface="Calibri"/>
                <a:cs typeface="Calibri"/>
              </a:rPr>
              <a:t>Βασικές πληροφορίες για τον οργανισμό: Τύπος οργανισμού/Κύριοι τομείς </a:t>
            </a:r>
            <a:r>
              <a:rPr sz="1400" b="1" spc="-10" dirty="0">
                <a:solidFill>
                  <a:srgbClr val="00AF50"/>
                </a:solidFill>
                <a:latin typeface="Calibri"/>
                <a:cs typeface="Calibri"/>
              </a:rPr>
              <a:t>δραστηριοτήτων/Αριθμός </a:t>
            </a:r>
            <a:r>
              <a:rPr sz="1400" b="1" spc="-5" dirty="0">
                <a:solidFill>
                  <a:srgbClr val="00AF50"/>
                </a:solidFill>
                <a:latin typeface="Calibri"/>
                <a:cs typeface="Calibri"/>
              </a:rPr>
              <a:t>έμμισθου </a:t>
            </a:r>
            <a:r>
              <a:rPr sz="1400" b="1" spc="-20" dirty="0">
                <a:solidFill>
                  <a:srgbClr val="00AF50"/>
                </a:solidFill>
                <a:latin typeface="Calibri"/>
                <a:cs typeface="Calibri"/>
              </a:rPr>
              <a:t>και </a:t>
            </a:r>
            <a:r>
              <a:rPr sz="1400" b="1" spc="-5" dirty="0">
                <a:solidFill>
                  <a:srgbClr val="00AF50"/>
                </a:solidFill>
                <a:latin typeface="Calibri"/>
                <a:cs typeface="Calibri"/>
              </a:rPr>
              <a:t>μη </a:t>
            </a:r>
            <a:r>
              <a:rPr sz="1400" b="1" spc="-10" dirty="0">
                <a:solidFill>
                  <a:srgbClr val="00AF50"/>
                </a:solidFill>
                <a:latin typeface="Calibri"/>
                <a:cs typeface="Calibri"/>
              </a:rPr>
              <a:t>προσωπικού/Αριθμός </a:t>
            </a:r>
            <a:r>
              <a:rPr sz="1400" b="1" spc="-305" dirty="0">
                <a:solidFill>
                  <a:srgbClr val="00AF50"/>
                </a:solidFill>
                <a:latin typeface="Calibri"/>
                <a:cs typeface="Calibri"/>
              </a:rPr>
              <a:t> </a:t>
            </a:r>
            <a:r>
              <a:rPr sz="1400" b="1" spc="-10" dirty="0">
                <a:solidFill>
                  <a:srgbClr val="00AF50"/>
                </a:solidFill>
                <a:latin typeface="Calibri"/>
                <a:cs typeface="Calibri"/>
              </a:rPr>
              <a:t>εκπαιδευομένων/Αναφορά</a:t>
            </a:r>
            <a:r>
              <a:rPr sz="1400" b="1" spc="-40" dirty="0">
                <a:solidFill>
                  <a:srgbClr val="00AF50"/>
                </a:solidFill>
                <a:latin typeface="Calibri"/>
                <a:cs typeface="Calibri"/>
              </a:rPr>
              <a:t> </a:t>
            </a:r>
            <a:r>
              <a:rPr sz="1400" b="1" dirty="0">
                <a:solidFill>
                  <a:srgbClr val="00AF50"/>
                </a:solidFill>
                <a:latin typeface="Calibri"/>
                <a:cs typeface="Calibri"/>
              </a:rPr>
              <a:t>στις </a:t>
            </a:r>
            <a:r>
              <a:rPr sz="1400" b="1" spc="-5" dirty="0">
                <a:solidFill>
                  <a:srgbClr val="00AF50"/>
                </a:solidFill>
                <a:latin typeface="Calibri"/>
                <a:cs typeface="Calibri"/>
              </a:rPr>
              <a:t>βασικές</a:t>
            </a:r>
            <a:r>
              <a:rPr sz="1400" b="1" spc="-25" dirty="0">
                <a:solidFill>
                  <a:srgbClr val="00AF50"/>
                </a:solidFill>
                <a:latin typeface="Calibri"/>
                <a:cs typeface="Calibri"/>
              </a:rPr>
              <a:t> </a:t>
            </a:r>
            <a:r>
              <a:rPr sz="1400" b="1" spc="-5" dirty="0">
                <a:solidFill>
                  <a:srgbClr val="00AF50"/>
                </a:solidFill>
                <a:latin typeface="Calibri"/>
                <a:cs typeface="Calibri"/>
              </a:rPr>
              <a:t>ομάδες-στόχους</a:t>
            </a:r>
            <a:r>
              <a:rPr sz="1400" b="1" spc="-35" dirty="0">
                <a:solidFill>
                  <a:srgbClr val="00AF50"/>
                </a:solidFill>
                <a:latin typeface="Calibri"/>
                <a:cs typeface="Calibri"/>
              </a:rPr>
              <a:t> </a:t>
            </a:r>
            <a:r>
              <a:rPr sz="1400" b="1" spc="-5"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εργασιών</a:t>
            </a:r>
            <a:r>
              <a:rPr sz="1400" b="1" spc="-40"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οργανισμού/Συμμετοχή</a:t>
            </a:r>
            <a:r>
              <a:rPr sz="1400" b="1" spc="-30"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dirty="0">
                <a:solidFill>
                  <a:srgbClr val="00AF50"/>
                </a:solidFill>
                <a:latin typeface="Calibri"/>
                <a:cs typeface="Calibri"/>
              </a:rPr>
              <a:t>άλλα</a:t>
            </a:r>
            <a:r>
              <a:rPr sz="1400" b="1" spc="-25" dirty="0">
                <a:solidFill>
                  <a:srgbClr val="00AF50"/>
                </a:solidFill>
                <a:latin typeface="Calibri"/>
                <a:cs typeface="Calibri"/>
              </a:rPr>
              <a:t> </a:t>
            </a:r>
            <a:r>
              <a:rPr sz="1400" b="1" spc="-5" dirty="0">
                <a:solidFill>
                  <a:srgbClr val="00AF50"/>
                </a:solidFill>
                <a:latin typeface="Calibri"/>
                <a:cs typeface="Calibri"/>
              </a:rPr>
              <a:t>Προγράμματα</a:t>
            </a:r>
            <a:r>
              <a:rPr sz="1400" b="1" spc="-50"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Δράσεις</a:t>
            </a:r>
            <a:endParaRPr sz="1400">
              <a:latin typeface="Calibri"/>
              <a:cs typeface="Calibri"/>
            </a:endParaRPr>
          </a:p>
        </p:txBody>
      </p:sp>
      <p:sp>
        <p:nvSpPr>
          <p:cNvPr id="6" name="object 6"/>
          <p:cNvSpPr txBox="1"/>
          <p:nvPr/>
        </p:nvSpPr>
        <p:spPr>
          <a:xfrm>
            <a:off x="365861" y="4207890"/>
            <a:ext cx="10690860" cy="452755"/>
          </a:xfrm>
          <a:prstGeom prst="rect">
            <a:avLst/>
          </a:prstGeom>
        </p:spPr>
        <p:txBody>
          <a:bodyPr vert="horz" wrap="square" lIns="0" tIns="12700" rIns="0" bIns="0" rtlCol="0">
            <a:spAutoFit/>
          </a:bodyPr>
          <a:lstStyle/>
          <a:p>
            <a:pPr marL="12700" marR="5080">
              <a:lnSpc>
                <a:spcPct val="100000"/>
              </a:lnSpc>
              <a:spcBef>
                <a:spcPts val="100"/>
              </a:spcBef>
            </a:pPr>
            <a:r>
              <a:rPr sz="1400" b="1" spc="-20" dirty="0">
                <a:solidFill>
                  <a:srgbClr val="00AF50"/>
                </a:solidFill>
                <a:latin typeface="Calibri"/>
                <a:cs typeface="Calibri"/>
              </a:rPr>
              <a:t>Τομείς </a:t>
            </a:r>
            <a:r>
              <a:rPr sz="1400" b="1" spc="-5" dirty="0">
                <a:solidFill>
                  <a:srgbClr val="00AF50"/>
                </a:solidFill>
                <a:latin typeface="Calibri"/>
                <a:cs typeface="Calibri"/>
              </a:rPr>
              <a:t>δραστηριοτήτων του οργανισμού που συνδέονται με </a:t>
            </a:r>
            <a:r>
              <a:rPr sz="1400" b="1" spc="-10" dirty="0">
                <a:solidFill>
                  <a:srgbClr val="00AF50"/>
                </a:solidFill>
                <a:latin typeface="Calibri"/>
                <a:cs typeface="Calibri"/>
              </a:rPr>
              <a:t>το </a:t>
            </a:r>
            <a:r>
              <a:rPr sz="1400" b="1" spc="-5" dirty="0">
                <a:solidFill>
                  <a:srgbClr val="00AF50"/>
                </a:solidFill>
                <a:latin typeface="Calibri"/>
                <a:cs typeface="Calibri"/>
              </a:rPr>
              <a:t>Σχέδιο/Πείρα </a:t>
            </a:r>
            <a:r>
              <a:rPr sz="1400" b="1" spc="-20" dirty="0">
                <a:solidFill>
                  <a:srgbClr val="00AF50"/>
                </a:solidFill>
                <a:latin typeface="Calibri"/>
                <a:cs typeface="Calibri"/>
              </a:rPr>
              <a:t>και </a:t>
            </a:r>
            <a:r>
              <a:rPr sz="1400" b="1" spc="-5" dirty="0">
                <a:solidFill>
                  <a:srgbClr val="00AF50"/>
                </a:solidFill>
                <a:latin typeface="Calibri"/>
                <a:cs typeface="Calibri"/>
              </a:rPr>
              <a:t>εξειδίκευση σχετικές με </a:t>
            </a:r>
            <a:r>
              <a:rPr sz="1400" b="1" dirty="0">
                <a:solidFill>
                  <a:srgbClr val="00AF50"/>
                </a:solidFill>
                <a:latin typeface="Calibri"/>
                <a:cs typeface="Calibri"/>
              </a:rPr>
              <a:t>τη </a:t>
            </a:r>
            <a:r>
              <a:rPr sz="1400" b="1" spc="-5" dirty="0">
                <a:solidFill>
                  <a:srgbClr val="00AF50"/>
                </a:solidFill>
                <a:latin typeface="Calibri"/>
                <a:cs typeface="Calibri"/>
              </a:rPr>
              <a:t>θεματική του Σχεδίου </a:t>
            </a:r>
            <a:r>
              <a:rPr sz="1400" b="1" spc="-15" dirty="0">
                <a:solidFill>
                  <a:srgbClr val="00AF50"/>
                </a:solidFill>
                <a:latin typeface="Calibri"/>
                <a:cs typeface="Calibri"/>
              </a:rPr>
              <a:t>και </a:t>
            </a:r>
            <a:r>
              <a:rPr sz="1400" b="1" spc="-5" dirty="0">
                <a:solidFill>
                  <a:srgbClr val="00AF50"/>
                </a:solidFill>
                <a:latin typeface="Calibri"/>
                <a:cs typeface="Calibri"/>
              </a:rPr>
              <a:t>τον τομέα </a:t>
            </a:r>
            <a:r>
              <a:rPr sz="1400" b="1" spc="-305" dirty="0">
                <a:solidFill>
                  <a:srgbClr val="00AF50"/>
                </a:solidFill>
                <a:latin typeface="Calibri"/>
                <a:cs typeface="Calibri"/>
              </a:rPr>
              <a:t> </a:t>
            </a:r>
            <a:r>
              <a:rPr sz="1400" b="1" spc="-5" dirty="0">
                <a:solidFill>
                  <a:srgbClr val="00AF50"/>
                </a:solidFill>
                <a:latin typeface="Calibri"/>
                <a:cs typeface="Calibri"/>
              </a:rPr>
              <a:t>υποβολής</a:t>
            </a:r>
            <a:r>
              <a:rPr sz="1400" b="1" spc="-45" dirty="0">
                <a:solidFill>
                  <a:srgbClr val="00AF50"/>
                </a:solidFill>
                <a:latin typeface="Calibri"/>
                <a:cs typeface="Calibri"/>
              </a:rPr>
              <a:t> </a:t>
            </a:r>
            <a:r>
              <a:rPr sz="1400" b="1" spc="-5" dirty="0">
                <a:solidFill>
                  <a:srgbClr val="00AF50"/>
                </a:solidFill>
                <a:latin typeface="Calibri"/>
                <a:cs typeface="Calibri"/>
              </a:rPr>
              <a:t>του</a:t>
            </a:r>
            <a:r>
              <a:rPr lang="el-GR" sz="1400" b="1" spc="-5" dirty="0">
                <a:solidFill>
                  <a:srgbClr val="00AF50"/>
                </a:solidFill>
                <a:latin typeface="Calibri"/>
                <a:cs typeface="Calibri"/>
              </a:rPr>
              <a:t>/Δεξιότητες και πείρα ατόμων του προσωπικού που θα εμπλακούν στο σχέδιο, συναφείς με τη θεματική του Σχεδίου</a:t>
            </a:r>
            <a:endParaRPr sz="1400" dirty="0">
              <a:latin typeface="Calibri"/>
              <a:cs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1E6BB10-B2CF-7BE6-77DE-089E3E2D6608}"/>
              </a:ext>
            </a:extLst>
          </p:cNvPr>
          <p:cNvPicPr>
            <a:picLocks noChangeAspect="1"/>
          </p:cNvPicPr>
          <p:nvPr/>
        </p:nvPicPr>
        <p:blipFill>
          <a:blip r:embed="rId2"/>
          <a:stretch>
            <a:fillRect/>
          </a:stretch>
        </p:blipFill>
        <p:spPr>
          <a:xfrm>
            <a:off x="231527" y="1787216"/>
            <a:ext cx="11658600" cy="3960984"/>
          </a:xfrm>
          <a:prstGeom prst="rect">
            <a:avLst/>
          </a:prstGeom>
        </p:spPr>
      </p:pic>
      <p:sp>
        <p:nvSpPr>
          <p:cNvPr id="2" name="object 2"/>
          <p:cNvSpPr txBox="1">
            <a:spLocks noGrp="1"/>
          </p:cNvSpPr>
          <p:nvPr>
            <p:ph type="title"/>
          </p:nvPr>
        </p:nvSpPr>
        <p:spPr>
          <a:xfrm>
            <a:off x="249427" y="39116"/>
            <a:ext cx="8980805"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3" name="object 3"/>
          <p:cNvSpPr txBox="1"/>
          <p:nvPr/>
        </p:nvSpPr>
        <p:spPr>
          <a:xfrm>
            <a:off x="299415" y="781558"/>
            <a:ext cx="3864610" cy="1220847"/>
          </a:xfrm>
          <a:prstGeom prst="rect">
            <a:avLst/>
          </a:prstGeom>
        </p:spPr>
        <p:txBody>
          <a:bodyPr vert="horz" wrap="square" lIns="0" tIns="12700" rIns="0" bIns="0" rtlCol="0">
            <a:spAutoFit/>
          </a:bodyPr>
          <a:lstStyle/>
          <a:p>
            <a:pPr marL="365125" indent="-287020">
              <a:lnSpc>
                <a:spcPct val="100000"/>
              </a:lnSpc>
              <a:spcBef>
                <a:spcPts val="100"/>
              </a:spcBef>
              <a:buFont typeface="Wingdings"/>
              <a:buChar char=""/>
              <a:tabLst>
                <a:tab pos="365125" algn="l"/>
                <a:tab pos="36576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3335">
              <a:lnSpc>
                <a:spcPct val="100000"/>
              </a:lnSpc>
              <a:spcBef>
                <a:spcPts val="1460"/>
              </a:spcBef>
            </a:pPr>
            <a:r>
              <a:rPr sz="1600" b="1" spc="-5" dirty="0">
                <a:latin typeface="Calibri"/>
                <a:cs typeface="Calibri"/>
              </a:rPr>
              <a:t>Background</a:t>
            </a:r>
            <a:r>
              <a:rPr sz="1600" b="1" spc="30" dirty="0">
                <a:latin typeface="Calibri"/>
                <a:cs typeface="Calibri"/>
              </a:rPr>
              <a:t> </a:t>
            </a:r>
            <a:r>
              <a:rPr sz="1600" b="1" spc="-5" dirty="0">
                <a:latin typeface="Calibri"/>
                <a:cs typeface="Calibri"/>
              </a:rPr>
              <a:t>and</a:t>
            </a:r>
            <a:r>
              <a:rPr sz="1600" b="1" spc="5" dirty="0">
                <a:latin typeface="Calibri"/>
                <a:cs typeface="Calibri"/>
              </a:rPr>
              <a:t> </a:t>
            </a:r>
            <a:r>
              <a:rPr sz="1600" b="1" spc="-5" dirty="0">
                <a:latin typeface="Calibri"/>
                <a:cs typeface="Calibri"/>
              </a:rPr>
              <a:t>Experience</a:t>
            </a:r>
            <a:endParaRPr sz="1600" dirty="0">
              <a:latin typeface="Calibri"/>
              <a:cs typeface="Calibri"/>
            </a:endParaRPr>
          </a:p>
          <a:p>
            <a:pPr>
              <a:lnSpc>
                <a:spcPct val="100000"/>
              </a:lnSpc>
            </a:pPr>
            <a:endParaRPr sz="1600" dirty="0">
              <a:latin typeface="Calibri"/>
              <a:cs typeface="Calibri"/>
            </a:endParaRPr>
          </a:p>
          <a:p>
            <a:pPr>
              <a:lnSpc>
                <a:spcPct val="100000"/>
              </a:lnSpc>
              <a:spcBef>
                <a:spcPts val="10"/>
              </a:spcBef>
            </a:pPr>
            <a:endParaRPr sz="1600" dirty="0">
              <a:latin typeface="Calibri"/>
              <a:cs typeface="Calibri"/>
            </a:endParaRPr>
          </a:p>
        </p:txBody>
      </p:sp>
      <p:sp>
        <p:nvSpPr>
          <p:cNvPr id="8" name="object 8"/>
          <p:cNvSpPr txBox="1"/>
          <p:nvPr/>
        </p:nvSpPr>
        <p:spPr>
          <a:xfrm>
            <a:off x="3472065" y="3838452"/>
            <a:ext cx="3521075" cy="239395"/>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00AF50"/>
                </a:solidFill>
                <a:latin typeface="Calibri"/>
                <a:cs typeface="Calibri"/>
              </a:rPr>
              <a:t>Αυτόματη</a:t>
            </a:r>
            <a:r>
              <a:rPr sz="1400" b="1" spc="-30" dirty="0">
                <a:solidFill>
                  <a:srgbClr val="00AF50"/>
                </a:solidFill>
                <a:latin typeface="Calibri"/>
                <a:cs typeface="Calibri"/>
              </a:rPr>
              <a:t> </a:t>
            </a:r>
            <a:r>
              <a:rPr sz="1400" b="1" dirty="0">
                <a:solidFill>
                  <a:srgbClr val="00AF50"/>
                </a:solidFill>
                <a:latin typeface="Calibri"/>
                <a:cs typeface="Calibri"/>
              </a:rPr>
              <a:t>άντληση</a:t>
            </a:r>
            <a:r>
              <a:rPr sz="1400" b="1" spc="-40" dirty="0">
                <a:solidFill>
                  <a:srgbClr val="00AF50"/>
                </a:solidFill>
                <a:latin typeface="Calibri"/>
                <a:cs typeface="Calibri"/>
              </a:rPr>
              <a:t> </a:t>
            </a:r>
            <a:r>
              <a:rPr sz="1400" b="1" spc="-5" dirty="0">
                <a:solidFill>
                  <a:srgbClr val="00AF50"/>
                </a:solidFill>
                <a:latin typeface="Calibri"/>
                <a:cs typeface="Calibri"/>
              </a:rPr>
              <a:t>πληροφόρησης</a:t>
            </a:r>
            <a:r>
              <a:rPr sz="1400" b="1" spc="-50" dirty="0">
                <a:solidFill>
                  <a:srgbClr val="00AF50"/>
                </a:solidFill>
                <a:latin typeface="Calibri"/>
                <a:cs typeface="Calibri"/>
              </a:rPr>
              <a:t> </a:t>
            </a:r>
            <a:r>
              <a:rPr sz="1400" b="1" dirty="0">
                <a:solidFill>
                  <a:srgbClr val="00AF50"/>
                </a:solidFill>
                <a:latin typeface="Calibri"/>
                <a:cs typeface="Calibri"/>
              </a:rPr>
              <a:t>από</a:t>
            </a:r>
            <a:r>
              <a:rPr sz="1400" b="1" spc="-10" dirty="0">
                <a:solidFill>
                  <a:srgbClr val="00AF50"/>
                </a:solidFill>
                <a:latin typeface="Calibri"/>
                <a:cs typeface="Calibri"/>
              </a:rPr>
              <a:t> το</a:t>
            </a:r>
            <a:r>
              <a:rPr sz="1400" b="1" spc="5" dirty="0">
                <a:solidFill>
                  <a:srgbClr val="00AF50"/>
                </a:solidFill>
                <a:latin typeface="Calibri"/>
                <a:cs typeface="Calibri"/>
              </a:rPr>
              <a:t> </a:t>
            </a:r>
            <a:r>
              <a:rPr sz="1400" b="1" spc="-5" dirty="0">
                <a:solidFill>
                  <a:srgbClr val="00AF50"/>
                </a:solidFill>
                <a:latin typeface="Calibri"/>
                <a:cs typeface="Calibri"/>
              </a:rPr>
              <a:t>ORS</a:t>
            </a:r>
            <a:endParaRPr sz="1400" dirty="0">
              <a:latin typeface="Calibri"/>
              <a:cs typeface="Calibri"/>
            </a:endParaRPr>
          </a:p>
        </p:txBody>
      </p:sp>
      <p:grpSp>
        <p:nvGrpSpPr>
          <p:cNvPr id="9" name="object 9"/>
          <p:cNvGrpSpPr/>
          <p:nvPr/>
        </p:nvGrpSpPr>
        <p:grpSpPr>
          <a:xfrm>
            <a:off x="2231720" y="3098360"/>
            <a:ext cx="2856230" cy="1593215"/>
            <a:chOff x="3794633" y="4148328"/>
            <a:chExt cx="2856230" cy="1593215"/>
          </a:xfrm>
        </p:grpSpPr>
        <p:sp>
          <p:nvSpPr>
            <p:cNvPr id="10" name="object 10"/>
            <p:cNvSpPr/>
            <p:nvPr/>
          </p:nvSpPr>
          <p:spPr>
            <a:xfrm>
              <a:off x="4180332" y="4148328"/>
              <a:ext cx="2470785" cy="890269"/>
            </a:xfrm>
            <a:custGeom>
              <a:avLst/>
              <a:gdLst/>
              <a:ahLst/>
              <a:cxnLst/>
              <a:rect l="l" t="t" r="r" b="b"/>
              <a:pathLst>
                <a:path w="2470784" h="890270">
                  <a:moveTo>
                    <a:pt x="559816" y="851916"/>
                  </a:moveTo>
                  <a:lnTo>
                    <a:pt x="547116" y="845566"/>
                  </a:lnTo>
                  <a:lnTo>
                    <a:pt x="483616" y="813816"/>
                  </a:lnTo>
                  <a:lnTo>
                    <a:pt x="483616" y="845566"/>
                  </a:lnTo>
                  <a:lnTo>
                    <a:pt x="0" y="845566"/>
                  </a:lnTo>
                  <a:lnTo>
                    <a:pt x="0" y="858266"/>
                  </a:lnTo>
                  <a:lnTo>
                    <a:pt x="483616" y="858266"/>
                  </a:lnTo>
                  <a:lnTo>
                    <a:pt x="483616" y="890016"/>
                  </a:lnTo>
                  <a:lnTo>
                    <a:pt x="547116" y="858266"/>
                  </a:lnTo>
                  <a:lnTo>
                    <a:pt x="559816" y="851916"/>
                  </a:lnTo>
                  <a:close/>
                </a:path>
                <a:path w="2470784" h="890270">
                  <a:moveTo>
                    <a:pt x="2470391" y="447675"/>
                  </a:moveTo>
                  <a:lnTo>
                    <a:pt x="2438641" y="447675"/>
                  </a:lnTo>
                  <a:lnTo>
                    <a:pt x="2438641" y="0"/>
                  </a:lnTo>
                  <a:lnTo>
                    <a:pt x="2425941" y="0"/>
                  </a:lnTo>
                  <a:lnTo>
                    <a:pt x="2425941" y="447675"/>
                  </a:lnTo>
                  <a:lnTo>
                    <a:pt x="2394191" y="447675"/>
                  </a:lnTo>
                  <a:lnTo>
                    <a:pt x="2432291" y="523875"/>
                  </a:lnTo>
                  <a:lnTo>
                    <a:pt x="2464041" y="460375"/>
                  </a:lnTo>
                  <a:lnTo>
                    <a:pt x="2470391" y="447675"/>
                  </a:lnTo>
                  <a:close/>
                </a:path>
              </a:pathLst>
            </a:custGeom>
            <a:solidFill>
              <a:srgbClr val="4471C4"/>
            </a:solidFill>
          </p:spPr>
          <p:txBody>
            <a:bodyPr wrap="square" lIns="0" tIns="0" rIns="0" bIns="0" rtlCol="0"/>
            <a:lstStyle/>
            <a:p>
              <a:endParaRPr/>
            </a:p>
          </p:txBody>
        </p:sp>
        <p:sp>
          <p:nvSpPr>
            <p:cNvPr id="11" name="object 11"/>
            <p:cNvSpPr/>
            <p:nvPr/>
          </p:nvSpPr>
          <p:spPr>
            <a:xfrm>
              <a:off x="3797808" y="4277868"/>
              <a:ext cx="238125" cy="1460500"/>
            </a:xfrm>
            <a:custGeom>
              <a:avLst/>
              <a:gdLst/>
              <a:ahLst/>
              <a:cxnLst/>
              <a:rect l="l" t="t" r="r" b="b"/>
              <a:pathLst>
                <a:path w="238125" h="1460500">
                  <a:moveTo>
                    <a:pt x="0" y="0"/>
                  </a:moveTo>
                  <a:lnTo>
                    <a:pt x="46273" y="1559"/>
                  </a:lnTo>
                  <a:lnTo>
                    <a:pt x="84058" y="5810"/>
                  </a:lnTo>
                  <a:lnTo>
                    <a:pt x="109531" y="12108"/>
                  </a:lnTo>
                  <a:lnTo>
                    <a:pt x="118871" y="19811"/>
                  </a:lnTo>
                  <a:lnTo>
                    <a:pt x="118871" y="710183"/>
                  </a:lnTo>
                  <a:lnTo>
                    <a:pt x="128212" y="717887"/>
                  </a:lnTo>
                  <a:lnTo>
                    <a:pt x="153685" y="724185"/>
                  </a:lnTo>
                  <a:lnTo>
                    <a:pt x="191470" y="728436"/>
                  </a:lnTo>
                  <a:lnTo>
                    <a:pt x="237743" y="729995"/>
                  </a:lnTo>
                  <a:lnTo>
                    <a:pt x="191470" y="731555"/>
                  </a:lnTo>
                  <a:lnTo>
                    <a:pt x="153685" y="735806"/>
                  </a:lnTo>
                  <a:lnTo>
                    <a:pt x="128212" y="742104"/>
                  </a:lnTo>
                  <a:lnTo>
                    <a:pt x="118871" y="749807"/>
                  </a:lnTo>
                  <a:lnTo>
                    <a:pt x="118871" y="1440179"/>
                  </a:lnTo>
                  <a:lnTo>
                    <a:pt x="109531" y="1447894"/>
                  </a:lnTo>
                  <a:lnTo>
                    <a:pt x="84058" y="1454191"/>
                  </a:lnTo>
                  <a:lnTo>
                    <a:pt x="46273" y="1458435"/>
                  </a:lnTo>
                  <a:lnTo>
                    <a:pt x="0" y="1459991"/>
                  </a:lnTo>
                </a:path>
              </a:pathLst>
            </a:custGeom>
            <a:ln w="6350">
              <a:solidFill>
                <a:srgbClr val="4471C4"/>
              </a:solidFill>
            </a:ln>
          </p:spPr>
          <p:txBody>
            <a:bodyPr wrap="square" lIns="0" tIns="0" rIns="0" bIns="0" rtlCol="0"/>
            <a:lstStyle/>
            <a:p>
              <a:endParaRPr/>
            </a:p>
          </p:txBody>
        </p:sp>
      </p:grpSp>
      <p:sp>
        <p:nvSpPr>
          <p:cNvPr id="12" name="object 12"/>
          <p:cNvSpPr txBox="1"/>
          <p:nvPr/>
        </p:nvSpPr>
        <p:spPr>
          <a:xfrm>
            <a:off x="360447" y="5359079"/>
            <a:ext cx="6458585" cy="228909"/>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AF50"/>
                </a:solidFill>
                <a:latin typeface="Calibri"/>
                <a:cs typeface="Calibri"/>
              </a:rPr>
              <a:t>Προαιρετική</a:t>
            </a:r>
            <a:r>
              <a:rPr sz="1400" b="1" spc="-35" dirty="0">
                <a:solidFill>
                  <a:srgbClr val="00AF50"/>
                </a:solidFill>
                <a:latin typeface="Calibri"/>
                <a:cs typeface="Calibri"/>
              </a:rPr>
              <a:t> </a:t>
            </a:r>
            <a:r>
              <a:rPr sz="1400" b="1" spc="-5" dirty="0">
                <a:solidFill>
                  <a:srgbClr val="00AF50"/>
                </a:solidFill>
                <a:latin typeface="Calibri"/>
                <a:cs typeface="Calibri"/>
              </a:rPr>
              <a:t>Καταχώρηση</a:t>
            </a:r>
            <a:r>
              <a:rPr sz="1400" b="1" spc="-35" dirty="0">
                <a:solidFill>
                  <a:srgbClr val="00AF50"/>
                </a:solidFill>
                <a:latin typeface="Calibri"/>
                <a:cs typeface="Calibri"/>
              </a:rPr>
              <a:t> </a:t>
            </a:r>
            <a:r>
              <a:rPr sz="1400" b="1" spc="-5" dirty="0">
                <a:solidFill>
                  <a:srgbClr val="00AF50"/>
                </a:solidFill>
                <a:latin typeface="Calibri"/>
                <a:cs typeface="Calibri"/>
              </a:rPr>
              <a:t>επιπρόσθετης</a:t>
            </a:r>
            <a:r>
              <a:rPr sz="1400" b="1" spc="-25" dirty="0">
                <a:solidFill>
                  <a:srgbClr val="00AF50"/>
                </a:solidFill>
                <a:latin typeface="Calibri"/>
                <a:cs typeface="Calibri"/>
              </a:rPr>
              <a:t> </a:t>
            </a:r>
            <a:r>
              <a:rPr sz="1400" b="1" spc="-5" dirty="0">
                <a:solidFill>
                  <a:srgbClr val="00AF50"/>
                </a:solidFill>
                <a:latin typeface="Calibri"/>
                <a:cs typeface="Calibri"/>
              </a:rPr>
              <a:t>πληροφόρησης</a:t>
            </a:r>
            <a:r>
              <a:rPr lang="en-GB" sz="1400" b="1" spc="-25" dirty="0">
                <a:solidFill>
                  <a:srgbClr val="00AF50"/>
                </a:solidFill>
                <a:latin typeface="Calibri"/>
                <a:cs typeface="Calibri"/>
              </a:rPr>
              <a:t>, </a:t>
            </a:r>
            <a:r>
              <a:rPr sz="1400" b="1" spc="-5" dirty="0">
                <a:solidFill>
                  <a:srgbClr val="00AF50"/>
                </a:solidFill>
                <a:latin typeface="Calibri"/>
                <a:cs typeface="Calibri"/>
              </a:rPr>
              <a:t>π</a:t>
            </a:r>
            <a:r>
              <a:rPr lang="el-GR" sz="1400" b="1" spc="-5" dirty="0">
                <a:solidFill>
                  <a:srgbClr val="00AF50"/>
                </a:solidFill>
                <a:latin typeface="Calibri"/>
                <a:cs typeface="Calibri"/>
              </a:rPr>
              <a:t>ου</a:t>
            </a:r>
            <a:r>
              <a:rPr sz="1400" b="1" spc="-5" dirty="0">
                <a:solidFill>
                  <a:srgbClr val="00AF50"/>
                </a:solidFill>
                <a:latin typeface="Calibri"/>
                <a:cs typeface="Calibri"/>
              </a:rPr>
              <a:t> δεν</a:t>
            </a:r>
            <a:r>
              <a:rPr sz="1400" b="1" spc="10" dirty="0">
                <a:solidFill>
                  <a:srgbClr val="00AF50"/>
                </a:solidFill>
                <a:latin typeface="Calibri"/>
                <a:cs typeface="Calibri"/>
              </a:rPr>
              <a:t> </a:t>
            </a:r>
            <a:r>
              <a:rPr sz="1400" b="1" spc="-5" dirty="0">
                <a:solidFill>
                  <a:srgbClr val="00AF50"/>
                </a:solidFill>
                <a:latin typeface="Calibri"/>
                <a:cs typeface="Calibri"/>
              </a:rPr>
              <a:t>περιέχεται</a:t>
            </a:r>
            <a:r>
              <a:rPr sz="1400" b="1" spc="-4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spc="-5" dirty="0">
                <a:solidFill>
                  <a:srgbClr val="00AF50"/>
                </a:solidFill>
                <a:latin typeface="Calibri"/>
                <a:cs typeface="Calibri"/>
              </a:rPr>
              <a:t>ORS</a:t>
            </a:r>
            <a:endParaRPr sz="1400" dirty="0">
              <a:latin typeface="Calibri"/>
              <a:cs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BC3DDA-1386-D952-A9DB-CA8EB11FCC63}"/>
              </a:ext>
            </a:extLst>
          </p:cNvPr>
          <p:cNvPicPr>
            <a:picLocks noChangeAspect="1"/>
          </p:cNvPicPr>
          <p:nvPr/>
        </p:nvPicPr>
        <p:blipFill>
          <a:blip r:embed="rId3"/>
          <a:stretch>
            <a:fillRect/>
          </a:stretch>
        </p:blipFill>
        <p:spPr>
          <a:xfrm>
            <a:off x="248024" y="1388790"/>
            <a:ext cx="11632242" cy="4080420"/>
          </a:xfrm>
          <a:prstGeom prst="rect">
            <a:avLst/>
          </a:prstGeom>
        </p:spPr>
      </p:pic>
      <p:sp>
        <p:nvSpPr>
          <p:cNvPr id="3" name="object 3"/>
          <p:cNvSpPr txBox="1">
            <a:spLocks noGrp="1"/>
          </p:cNvSpPr>
          <p:nvPr>
            <p:ph type="title"/>
          </p:nvPr>
        </p:nvSpPr>
        <p:spPr>
          <a:xfrm>
            <a:off x="287527" y="68021"/>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4" name="object 4"/>
          <p:cNvSpPr txBox="1"/>
          <p:nvPr/>
        </p:nvSpPr>
        <p:spPr>
          <a:xfrm>
            <a:off x="300634" y="781558"/>
            <a:ext cx="3863340" cy="828675"/>
          </a:xfrm>
          <a:prstGeom prst="rect">
            <a:avLst/>
          </a:prstGeom>
        </p:spPr>
        <p:txBody>
          <a:bodyPr vert="horz" wrap="square" lIns="0" tIns="12700" rIns="0" bIns="0" rtlCol="0">
            <a:spAutoFit/>
          </a:bodyPr>
          <a:lstStyle/>
          <a:p>
            <a:pPr marL="363855" indent="-287020">
              <a:lnSpc>
                <a:spcPct val="100000"/>
              </a:lnSpc>
              <a:spcBef>
                <a:spcPts val="100"/>
              </a:spcBef>
              <a:buFont typeface="Wingdings"/>
              <a:buChar char=""/>
              <a:tabLst>
                <a:tab pos="363855" algn="l"/>
                <a:tab pos="36449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a:lnSpc>
                <a:spcPct val="100000"/>
              </a:lnSpc>
              <a:spcBef>
                <a:spcPts val="45"/>
              </a:spcBef>
            </a:pPr>
            <a:endParaRPr sz="1800" dirty="0">
              <a:latin typeface="Calibri"/>
              <a:cs typeface="Calibri"/>
            </a:endParaRPr>
          </a:p>
          <a:p>
            <a:pPr marL="12700">
              <a:lnSpc>
                <a:spcPct val="100000"/>
              </a:lnSpc>
            </a:pPr>
            <a:r>
              <a:rPr sz="1600" b="1" spc="-5" dirty="0">
                <a:latin typeface="Calibri"/>
                <a:cs typeface="Calibri"/>
              </a:rPr>
              <a:t>Associated</a:t>
            </a:r>
            <a:r>
              <a:rPr sz="1600" b="1" spc="-20" dirty="0">
                <a:latin typeface="Calibri"/>
                <a:cs typeface="Calibri"/>
              </a:rPr>
              <a:t> </a:t>
            </a:r>
            <a:r>
              <a:rPr sz="1600" b="1" spc="-10" dirty="0">
                <a:latin typeface="Calibri"/>
                <a:cs typeface="Calibri"/>
              </a:rPr>
              <a:t>Persons</a:t>
            </a:r>
            <a:endParaRPr sz="1600" dirty="0">
              <a:latin typeface="Calibri"/>
              <a:cs typeface="Calibri"/>
            </a:endParaRPr>
          </a:p>
        </p:txBody>
      </p:sp>
      <p:sp>
        <p:nvSpPr>
          <p:cNvPr id="5" name="object 5"/>
          <p:cNvSpPr txBox="1"/>
          <p:nvPr/>
        </p:nvSpPr>
        <p:spPr>
          <a:xfrm>
            <a:off x="248024" y="4969210"/>
            <a:ext cx="10953376" cy="1794722"/>
          </a:xfrm>
          <a:prstGeom prst="rect">
            <a:avLst/>
          </a:prstGeom>
        </p:spPr>
        <p:txBody>
          <a:bodyPr vert="horz" wrap="square" lIns="0" tIns="12065" rIns="0" bIns="0" rtlCol="0">
            <a:spAutoFit/>
          </a:bodyPr>
          <a:lstStyle/>
          <a:p>
            <a:pPr marL="12700">
              <a:lnSpc>
                <a:spcPct val="100000"/>
              </a:lnSpc>
              <a:spcBef>
                <a:spcPts val="95"/>
              </a:spcBef>
            </a:pPr>
            <a:r>
              <a:rPr sz="1300" b="1" spc="-10" dirty="0">
                <a:solidFill>
                  <a:srgbClr val="00AF50"/>
                </a:solidFill>
                <a:latin typeface="Calibri"/>
                <a:cs typeface="Calibri"/>
              </a:rPr>
              <a:t>Πρέπει</a:t>
            </a:r>
            <a:r>
              <a:rPr sz="1300" b="1" spc="35" dirty="0">
                <a:solidFill>
                  <a:srgbClr val="00AF50"/>
                </a:solidFill>
                <a:latin typeface="Calibri"/>
                <a:cs typeface="Calibri"/>
              </a:rPr>
              <a:t> </a:t>
            </a:r>
            <a:r>
              <a:rPr sz="1300" b="1" u="sng" spc="-10" dirty="0">
                <a:solidFill>
                  <a:srgbClr val="00AF50"/>
                </a:solidFill>
                <a:uFill>
                  <a:solidFill>
                    <a:srgbClr val="00AF50"/>
                  </a:solidFill>
                </a:uFill>
                <a:latin typeface="Calibri"/>
                <a:cs typeface="Calibri"/>
              </a:rPr>
              <a:t>για</a:t>
            </a:r>
            <a:r>
              <a:rPr sz="1300" b="1" u="sng" spc="2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κάθε</a:t>
            </a:r>
            <a:r>
              <a:rPr sz="1300" b="1" u="sng" spc="1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οργανισμό</a:t>
            </a:r>
            <a:r>
              <a:rPr sz="1300" b="1" u="sng" spc="45" dirty="0">
                <a:solidFill>
                  <a:srgbClr val="00AF50"/>
                </a:solidFill>
                <a:uFill>
                  <a:solidFill>
                    <a:srgbClr val="00AF50"/>
                  </a:solidFill>
                </a:u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5" dirty="0">
                <a:solidFill>
                  <a:srgbClr val="00AF50"/>
                </a:solidFill>
                <a:latin typeface="Calibri"/>
                <a:cs typeface="Calibri"/>
              </a:rPr>
              <a:t>δηλώνονται</a:t>
            </a:r>
            <a:r>
              <a:rPr sz="1300" b="1" spc="15" dirty="0">
                <a:solidFill>
                  <a:srgbClr val="00AF50"/>
                </a:solidFill>
                <a:latin typeface="Calibri"/>
                <a:cs typeface="Calibri"/>
              </a:rPr>
              <a:t> </a:t>
            </a:r>
            <a:r>
              <a:rPr sz="1300" b="1" spc="-10" dirty="0">
                <a:solidFill>
                  <a:srgbClr val="00AF50"/>
                </a:solidFill>
                <a:latin typeface="Calibri"/>
                <a:cs typeface="Calibri"/>
              </a:rPr>
              <a:t>πάντοτε</a:t>
            </a:r>
            <a:r>
              <a:rPr sz="1300" b="1" spc="15" dirty="0">
                <a:solidFill>
                  <a:srgbClr val="00AF50"/>
                </a:solidFill>
                <a:latin typeface="Calibri"/>
                <a:cs typeface="Calibri"/>
              </a:rPr>
              <a:t> </a:t>
            </a:r>
            <a:r>
              <a:rPr sz="1300" b="1" u="sng" spc="-10" dirty="0">
                <a:solidFill>
                  <a:srgbClr val="00AF50"/>
                </a:solidFill>
                <a:uFill>
                  <a:solidFill>
                    <a:srgbClr val="00AF50"/>
                  </a:solidFill>
                </a:uFill>
                <a:latin typeface="Calibri"/>
                <a:cs typeface="Calibri"/>
              </a:rPr>
              <a:t>τουλάχιστον</a:t>
            </a:r>
            <a:r>
              <a:rPr sz="1300" b="1" u="sng" spc="60" dirty="0">
                <a:solidFill>
                  <a:srgbClr val="00AF50"/>
                </a:solidFill>
                <a:uFill>
                  <a:solidFill>
                    <a:srgbClr val="00AF50"/>
                  </a:solidFill>
                </a:uFill>
                <a:latin typeface="Calibri"/>
                <a:cs typeface="Calibri"/>
              </a:rPr>
              <a:t> </a:t>
            </a:r>
            <a:r>
              <a:rPr sz="1300" b="1" u="sng" spc="-5" dirty="0">
                <a:solidFill>
                  <a:srgbClr val="00AF50"/>
                </a:solidFill>
                <a:uFill>
                  <a:solidFill>
                    <a:srgbClr val="00AF50"/>
                  </a:solidFill>
                </a:uFill>
                <a:latin typeface="Calibri"/>
                <a:cs typeface="Calibri"/>
              </a:rPr>
              <a:t>δύο</a:t>
            </a:r>
            <a:r>
              <a:rPr sz="1300" b="1" u="sng" spc="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άτομα</a:t>
            </a:r>
            <a:r>
              <a:rPr sz="1300" b="1" u="sng" spc="20" dirty="0">
                <a:solidFill>
                  <a:srgbClr val="00AF50"/>
                </a:solidFill>
                <a:uFill>
                  <a:solidFill>
                    <a:srgbClr val="00AF50"/>
                  </a:solidFill>
                </a:uFill>
                <a:latin typeface="Calibri"/>
                <a:cs typeface="Calibri"/>
              </a:rPr>
              <a:t> </a:t>
            </a:r>
            <a:r>
              <a:rPr sz="1300" b="1" u="sng" spc="-5" dirty="0">
                <a:solidFill>
                  <a:srgbClr val="00AF50"/>
                </a:solidFill>
                <a:uFill>
                  <a:solidFill>
                    <a:srgbClr val="00AF50"/>
                  </a:solidFill>
                </a:uFill>
                <a:latin typeface="Calibri"/>
                <a:cs typeface="Calibri"/>
              </a:rPr>
              <a:t>επαφής</a:t>
            </a:r>
            <a:r>
              <a:rPr sz="1300" b="1" spc="10" dirty="0">
                <a:solidFill>
                  <a:srgbClr val="00AF50"/>
                </a:solidFill>
                <a:latin typeface="Calibri"/>
                <a:cs typeface="Calibri"/>
              </a:rPr>
              <a:t> </a:t>
            </a:r>
            <a:r>
              <a:rPr sz="1300" b="1" spc="-5" dirty="0">
                <a:solidFill>
                  <a:srgbClr val="00AF50"/>
                </a:solidFill>
                <a:latin typeface="Calibri"/>
                <a:cs typeface="Calibri"/>
              </a:rPr>
              <a:t>ή</a:t>
            </a:r>
            <a:r>
              <a:rPr sz="1300" b="1" spc="15" dirty="0">
                <a:solidFill>
                  <a:srgbClr val="00AF50"/>
                </a:solidFill>
                <a:latin typeface="Calibri"/>
                <a:cs typeface="Calibri"/>
              </a:rPr>
              <a:t> </a:t>
            </a:r>
            <a:r>
              <a:rPr sz="1300" b="1" spc="-5" dirty="0">
                <a:solidFill>
                  <a:srgbClr val="00AF50"/>
                </a:solidFill>
                <a:latin typeface="Calibri"/>
                <a:cs typeface="Calibri"/>
              </a:rPr>
              <a:t>περισσότερα.</a:t>
            </a:r>
            <a:r>
              <a:rPr lang="el-GR" sz="1300" b="1" spc="-5" dirty="0">
                <a:solidFill>
                  <a:srgbClr val="00AF50"/>
                </a:solidFill>
                <a:latin typeface="Calibri"/>
                <a:cs typeface="Calibri"/>
              </a:rPr>
              <a:t> Είναι δυνατόν να προστεθούν μέχρι και 6 άτομα επαφής </a:t>
            </a:r>
            <a:endParaRPr lang="en-GB" sz="1300" b="1" spc="-5" dirty="0">
              <a:solidFill>
                <a:srgbClr val="00AF50"/>
              </a:solidFill>
              <a:latin typeface="Calibri"/>
              <a:cs typeface="Calibri"/>
            </a:endParaRPr>
          </a:p>
          <a:p>
            <a:pPr marL="12700">
              <a:lnSpc>
                <a:spcPct val="100000"/>
              </a:lnSpc>
              <a:spcBef>
                <a:spcPts val="95"/>
              </a:spcBef>
            </a:pPr>
            <a:r>
              <a:rPr lang="el-GR" sz="1300" b="1" spc="-5" dirty="0">
                <a:solidFill>
                  <a:srgbClr val="00AF50"/>
                </a:solidFill>
                <a:latin typeface="Calibri"/>
                <a:cs typeface="Calibri"/>
              </a:rPr>
              <a:t>(συμπεριλαμβανομένου του </a:t>
            </a:r>
            <a:r>
              <a:rPr lang="en-GB" sz="1300" b="1" spc="-5" dirty="0">
                <a:solidFill>
                  <a:srgbClr val="00AF50"/>
                </a:solidFill>
                <a:latin typeface="Calibri"/>
                <a:cs typeface="Calibri"/>
              </a:rPr>
              <a:t>legal representative)</a:t>
            </a:r>
            <a:endParaRPr sz="1300" dirty="0">
              <a:latin typeface="Calibri"/>
              <a:cs typeface="Calibri"/>
            </a:endParaRPr>
          </a:p>
          <a:p>
            <a:pPr marL="12700" marR="5080">
              <a:lnSpc>
                <a:spcPct val="100000"/>
              </a:lnSpc>
              <a:spcBef>
                <a:spcPts val="5"/>
              </a:spcBef>
            </a:pPr>
            <a:endParaRPr lang="en-GB" sz="800" b="1" u="sng" spc="-5" dirty="0">
              <a:solidFill>
                <a:srgbClr val="00AF50"/>
              </a:solidFill>
              <a:uFill>
                <a:solidFill>
                  <a:srgbClr val="00AF50"/>
                </a:solidFill>
              </a:uFill>
              <a:latin typeface="Calibri"/>
              <a:cs typeface="Calibri"/>
            </a:endParaRPr>
          </a:p>
          <a:p>
            <a:pPr marL="12700" marR="5080">
              <a:lnSpc>
                <a:spcPct val="100000"/>
              </a:lnSpc>
              <a:spcBef>
                <a:spcPts val="5"/>
              </a:spcBef>
            </a:pPr>
            <a:r>
              <a:rPr sz="1300" b="1" u="sng" spc="-5" dirty="0">
                <a:solidFill>
                  <a:srgbClr val="00AF50"/>
                </a:solidFill>
                <a:uFill>
                  <a:solidFill>
                    <a:srgbClr val="00AF50"/>
                  </a:solidFill>
                </a:uFill>
                <a:latin typeface="Calibri"/>
                <a:cs typeface="Calibri"/>
              </a:rPr>
              <a:t>Primary</a:t>
            </a:r>
            <a:r>
              <a:rPr sz="1300" b="1" u="sng" spc="80"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Contact</a:t>
            </a:r>
            <a:r>
              <a:rPr sz="1300" b="1" u="sng" spc="8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Person</a:t>
            </a:r>
            <a:r>
              <a:rPr sz="1300" b="1" spc="-10" dirty="0">
                <a:solidFill>
                  <a:srgbClr val="00AF50"/>
                </a:solidFill>
                <a:latin typeface="Calibri"/>
                <a:cs typeface="Calibri"/>
              </a:rPr>
              <a:t>:</a:t>
            </a:r>
            <a:r>
              <a:rPr sz="1300" b="1" spc="75" dirty="0">
                <a:solidFill>
                  <a:srgbClr val="00AF50"/>
                </a:solidFill>
                <a:latin typeface="Calibri"/>
                <a:cs typeface="Calibri"/>
              </a:rPr>
              <a:t> </a:t>
            </a:r>
            <a:r>
              <a:rPr sz="1300" b="1" u="sng" spc="-5" dirty="0">
                <a:solidFill>
                  <a:srgbClr val="00AF50"/>
                </a:solidFill>
                <a:uFill>
                  <a:solidFill>
                    <a:srgbClr val="00AF50"/>
                  </a:solidFill>
                </a:uFill>
                <a:latin typeface="Calibri"/>
                <a:cs typeface="Calibri"/>
              </a:rPr>
              <a:t>Ένα</a:t>
            </a:r>
            <a:r>
              <a:rPr sz="1300" b="1" u="sng" spc="90"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μόνο</a:t>
            </a:r>
            <a:r>
              <a:rPr sz="1300" b="1" u="sng" spc="90"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άτομο</a:t>
            </a:r>
            <a:r>
              <a:rPr sz="1300" b="1" u="sng" spc="85" dirty="0">
                <a:solidFill>
                  <a:srgbClr val="00AF50"/>
                </a:solidFill>
                <a:uFill>
                  <a:solidFill>
                    <a:srgbClr val="00AF50"/>
                  </a:solidFill>
                </a:uFill>
                <a:latin typeface="Calibri"/>
                <a:cs typeface="Calibri"/>
              </a:rPr>
              <a:t> </a:t>
            </a:r>
            <a:r>
              <a:rPr sz="1300" b="1" spc="-5" dirty="0">
                <a:solidFill>
                  <a:srgbClr val="00AF50"/>
                </a:solidFill>
                <a:latin typeface="Calibri"/>
                <a:cs typeface="Calibri"/>
              </a:rPr>
              <a:t>μπορεί</a:t>
            </a:r>
            <a:r>
              <a:rPr sz="1300" b="1" spc="70" dirty="0">
                <a:solidFill>
                  <a:srgbClr val="00AF50"/>
                </a:solidFill>
                <a:latin typeface="Calibri"/>
                <a:cs typeface="Calibri"/>
              </a:rPr>
              <a:t> </a:t>
            </a:r>
            <a:r>
              <a:rPr sz="1300" b="1" spc="-5" dirty="0">
                <a:solidFill>
                  <a:srgbClr val="00AF50"/>
                </a:solidFill>
                <a:latin typeface="Calibri"/>
                <a:cs typeface="Calibri"/>
              </a:rPr>
              <a:t>να</a:t>
            </a:r>
            <a:r>
              <a:rPr sz="1300" b="1" spc="90" dirty="0">
                <a:solidFill>
                  <a:srgbClr val="00AF50"/>
                </a:solidFill>
                <a:latin typeface="Calibri"/>
                <a:cs typeface="Calibri"/>
              </a:rPr>
              <a:t> </a:t>
            </a:r>
            <a:r>
              <a:rPr sz="1300" b="1" spc="-5" dirty="0">
                <a:solidFill>
                  <a:srgbClr val="00AF50"/>
                </a:solidFill>
                <a:latin typeface="Calibri"/>
                <a:cs typeface="Calibri"/>
              </a:rPr>
              <a:t>δηλωθεί</a:t>
            </a:r>
            <a:r>
              <a:rPr sz="1300" b="1" spc="90" dirty="0">
                <a:solidFill>
                  <a:srgbClr val="00AF50"/>
                </a:solidFill>
                <a:latin typeface="Calibri"/>
                <a:cs typeface="Calibri"/>
              </a:rPr>
              <a:t> </a:t>
            </a:r>
            <a:r>
              <a:rPr sz="1300" b="1" dirty="0">
                <a:solidFill>
                  <a:srgbClr val="00AF50"/>
                </a:solidFill>
                <a:latin typeface="Calibri"/>
                <a:cs typeface="Calibri"/>
              </a:rPr>
              <a:t>ως</a:t>
            </a:r>
            <a:r>
              <a:rPr sz="1300" b="1" spc="75" dirty="0">
                <a:solidFill>
                  <a:srgbClr val="00AF50"/>
                </a:solidFill>
                <a:latin typeface="Calibri"/>
                <a:cs typeface="Calibri"/>
              </a:rPr>
              <a:t> </a:t>
            </a:r>
            <a:r>
              <a:rPr sz="1300" b="1" spc="-5" dirty="0">
                <a:solidFill>
                  <a:srgbClr val="00AF50"/>
                </a:solidFill>
                <a:latin typeface="Calibri"/>
                <a:cs typeface="Calibri"/>
              </a:rPr>
              <a:t>βασική</a:t>
            </a:r>
            <a:r>
              <a:rPr sz="1300" b="1" spc="110" dirty="0">
                <a:solidFill>
                  <a:srgbClr val="00AF50"/>
                </a:solidFill>
                <a:latin typeface="Calibri"/>
                <a:cs typeface="Calibri"/>
              </a:rPr>
              <a:t> </a:t>
            </a:r>
            <a:r>
              <a:rPr sz="1300" b="1" spc="-5" dirty="0">
                <a:solidFill>
                  <a:srgbClr val="00AF50"/>
                </a:solidFill>
                <a:latin typeface="Calibri"/>
                <a:cs typeface="Calibri"/>
              </a:rPr>
              <a:t>επαφή</a:t>
            </a:r>
            <a:r>
              <a:rPr sz="1300" b="1" spc="80" dirty="0">
                <a:solidFill>
                  <a:srgbClr val="00AF50"/>
                </a:solidFill>
                <a:latin typeface="Calibri"/>
                <a:cs typeface="Calibri"/>
              </a:rPr>
              <a:t> </a:t>
            </a:r>
            <a:r>
              <a:rPr sz="1300" b="1" spc="-5" dirty="0">
                <a:solidFill>
                  <a:srgbClr val="00AF50"/>
                </a:solidFill>
                <a:latin typeface="Calibri"/>
                <a:cs typeface="Calibri"/>
              </a:rPr>
              <a:t>(θα</a:t>
            </a:r>
            <a:r>
              <a:rPr sz="1300" b="1" spc="90" dirty="0">
                <a:solidFill>
                  <a:srgbClr val="00AF50"/>
                </a:solidFill>
                <a:latin typeface="Calibri"/>
                <a:cs typeface="Calibri"/>
              </a:rPr>
              <a:t> </a:t>
            </a:r>
            <a:r>
              <a:rPr sz="1300" b="1" spc="-10" dirty="0">
                <a:solidFill>
                  <a:srgbClr val="00AF50"/>
                </a:solidFill>
                <a:latin typeface="Calibri"/>
                <a:cs typeface="Calibri"/>
              </a:rPr>
              <a:t>είναι</a:t>
            </a:r>
            <a:r>
              <a:rPr sz="1300" b="1" spc="90" dirty="0">
                <a:solidFill>
                  <a:srgbClr val="00AF50"/>
                </a:solidFill>
                <a:latin typeface="Calibri"/>
                <a:cs typeface="Calibri"/>
              </a:rPr>
              <a:t> </a:t>
            </a:r>
            <a:r>
              <a:rPr sz="1300" b="1" spc="-15" dirty="0">
                <a:solidFill>
                  <a:srgbClr val="00AF50"/>
                </a:solidFill>
                <a:latin typeface="Calibri"/>
                <a:cs typeface="Calibri"/>
              </a:rPr>
              <a:t>το</a:t>
            </a:r>
            <a:r>
              <a:rPr sz="1300" b="1" spc="80" dirty="0">
                <a:solidFill>
                  <a:srgbClr val="00AF50"/>
                </a:solidFill>
                <a:latin typeface="Calibri"/>
                <a:cs typeface="Calibri"/>
              </a:rPr>
              <a:t> </a:t>
            </a:r>
            <a:r>
              <a:rPr sz="1300" b="1" spc="-10" dirty="0">
                <a:solidFill>
                  <a:srgbClr val="00AF50"/>
                </a:solidFill>
                <a:latin typeface="Calibri"/>
                <a:cs typeface="Calibri"/>
              </a:rPr>
              <a:t>βασικό</a:t>
            </a:r>
            <a:r>
              <a:rPr sz="1300" b="1" spc="85" dirty="0">
                <a:solidFill>
                  <a:srgbClr val="00AF50"/>
                </a:solidFill>
                <a:latin typeface="Calibri"/>
                <a:cs typeface="Calibri"/>
              </a:rPr>
              <a:t> </a:t>
            </a:r>
            <a:r>
              <a:rPr sz="1300" b="1" spc="-5" dirty="0">
                <a:solidFill>
                  <a:srgbClr val="00AF50"/>
                </a:solidFill>
                <a:latin typeface="Calibri"/>
                <a:cs typeface="Calibri"/>
              </a:rPr>
              <a:t>πρόσωπο</a:t>
            </a:r>
            <a:r>
              <a:rPr sz="1300" b="1" spc="95" dirty="0">
                <a:solidFill>
                  <a:srgbClr val="00AF50"/>
                </a:solidFill>
                <a:latin typeface="Calibri"/>
                <a:cs typeface="Calibri"/>
              </a:rPr>
              <a:t> </a:t>
            </a:r>
            <a:r>
              <a:rPr sz="1300" b="1" spc="-10" dirty="0">
                <a:solidFill>
                  <a:srgbClr val="00AF50"/>
                </a:solidFill>
                <a:latin typeface="Calibri"/>
                <a:cs typeface="Calibri"/>
              </a:rPr>
              <a:t>επικοινωνίας</a:t>
            </a:r>
            <a:r>
              <a:rPr lang="en-GB" sz="1300" b="1" spc="-10" dirty="0">
                <a:solidFill>
                  <a:srgbClr val="00AF50"/>
                </a:solidFill>
                <a:latin typeface="Calibri"/>
                <a:cs typeface="Calibri"/>
              </a:rPr>
              <a:t>)</a:t>
            </a:r>
          </a:p>
          <a:p>
            <a:pPr marL="12700" marR="5080">
              <a:lnSpc>
                <a:spcPct val="100000"/>
              </a:lnSpc>
              <a:spcBef>
                <a:spcPts val="5"/>
              </a:spcBef>
            </a:pPr>
            <a:endParaRPr sz="800" dirty="0">
              <a:latin typeface="Calibri"/>
              <a:cs typeface="Calibri"/>
            </a:endParaRPr>
          </a:p>
          <a:p>
            <a:pPr marL="12700">
              <a:lnSpc>
                <a:spcPct val="100000"/>
              </a:lnSpc>
            </a:pPr>
            <a:r>
              <a:rPr sz="1300" b="1" u="sng" spc="-10" dirty="0">
                <a:solidFill>
                  <a:srgbClr val="00AF50"/>
                </a:solidFill>
                <a:uFill>
                  <a:solidFill>
                    <a:srgbClr val="00AF50"/>
                  </a:solidFill>
                </a:uFill>
                <a:latin typeface="Calibri"/>
                <a:cs typeface="Calibri"/>
              </a:rPr>
              <a:t>Legal</a:t>
            </a:r>
            <a:r>
              <a:rPr sz="1300" b="1" u="sng" spc="10"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Representative</a:t>
            </a:r>
            <a:r>
              <a:rPr sz="1300" b="1" spc="-15" dirty="0">
                <a:solidFill>
                  <a:srgbClr val="00AF50"/>
                </a:solidFill>
                <a:latin typeface="Calibri"/>
                <a:cs typeface="Calibri"/>
              </a:rPr>
              <a:t>:</a:t>
            </a:r>
            <a:r>
              <a:rPr sz="1300" b="1" spc="60" dirty="0">
                <a:solidFill>
                  <a:srgbClr val="00AF50"/>
                </a:solidFill>
                <a:latin typeface="Calibri"/>
                <a:cs typeface="Calibri"/>
              </a:rPr>
              <a:t> </a:t>
            </a:r>
            <a:r>
              <a:rPr lang="el-GR" sz="1300" b="1" u="sng" spc="-5" dirty="0">
                <a:solidFill>
                  <a:srgbClr val="00AF50"/>
                </a:solidFill>
                <a:uFill>
                  <a:solidFill>
                    <a:srgbClr val="00AF50"/>
                  </a:solidFill>
                </a:uFill>
                <a:latin typeface="Calibri"/>
                <a:cs typeface="Calibri"/>
              </a:rPr>
              <a:t>Μέχρι τρία άτομα μπορούν να δηλωθούν ως νόμιμοι εκπρόσωποι ενός οργανισμού </a:t>
            </a:r>
            <a:r>
              <a:rPr sz="1300" b="1" spc="-5" dirty="0">
                <a:solidFill>
                  <a:srgbClr val="00AF50"/>
                </a:solidFill>
                <a:latin typeface="Calibri"/>
                <a:cs typeface="Calibri"/>
              </a:rPr>
              <a:t>(</a:t>
            </a:r>
            <a:r>
              <a:rPr lang="el-GR" sz="1300" b="1" spc="-5" dirty="0">
                <a:solidFill>
                  <a:srgbClr val="00AF50"/>
                </a:solidFill>
                <a:latin typeface="Calibri"/>
                <a:cs typeface="Calibri"/>
              </a:rPr>
              <a:t>Ο νόμιμος εκπρόσωπος </a:t>
            </a:r>
            <a:r>
              <a:rPr sz="1300" b="1" spc="-5" dirty="0">
                <a:solidFill>
                  <a:srgbClr val="00AF50"/>
                </a:solidFill>
                <a:latin typeface="Calibri"/>
                <a:cs typeface="Calibri"/>
              </a:rPr>
              <a:t>υπ</a:t>
            </a:r>
            <a:r>
              <a:rPr sz="1300" b="1" spc="-5" dirty="0" err="1">
                <a:solidFill>
                  <a:srgbClr val="00AF50"/>
                </a:solidFill>
                <a:latin typeface="Calibri"/>
                <a:cs typeface="Calibri"/>
              </a:rPr>
              <a:t>ογράφει</a:t>
            </a:r>
            <a:r>
              <a:rPr sz="1300" b="1" spc="40" dirty="0">
                <a:solidFill>
                  <a:srgbClr val="00AF50"/>
                </a:solidFill>
                <a:latin typeface="Calibri"/>
                <a:cs typeface="Calibri"/>
              </a:rPr>
              <a:t> </a:t>
            </a:r>
            <a:r>
              <a:rPr sz="1300" b="1" spc="-15" dirty="0">
                <a:solidFill>
                  <a:srgbClr val="00AF50"/>
                </a:solidFill>
                <a:latin typeface="Calibri"/>
                <a:cs typeface="Calibri"/>
              </a:rPr>
              <a:t>όλα</a:t>
            </a:r>
            <a:r>
              <a:rPr sz="1300" b="1" spc="10" dirty="0">
                <a:solidFill>
                  <a:srgbClr val="00AF50"/>
                </a:solidFill>
                <a:latin typeface="Calibri"/>
                <a:cs typeface="Calibri"/>
              </a:rPr>
              <a:t> </a:t>
            </a:r>
            <a:r>
              <a:rPr sz="1300" b="1" spc="-15" dirty="0">
                <a:solidFill>
                  <a:srgbClr val="00AF50"/>
                </a:solidFill>
                <a:latin typeface="Calibri"/>
                <a:cs typeface="Calibri"/>
              </a:rPr>
              <a:t>τα</a:t>
            </a:r>
            <a:r>
              <a:rPr sz="1300" b="1" spc="10" dirty="0">
                <a:solidFill>
                  <a:srgbClr val="00AF50"/>
                </a:solidFill>
                <a:latin typeface="Calibri"/>
                <a:cs typeface="Calibri"/>
              </a:rPr>
              <a:t> </a:t>
            </a:r>
            <a:r>
              <a:rPr sz="1300" b="1" spc="-5" dirty="0">
                <a:solidFill>
                  <a:srgbClr val="00AF50"/>
                </a:solidFill>
                <a:latin typeface="Calibri"/>
                <a:cs typeface="Calibri"/>
              </a:rPr>
              <a:t>επίσημα</a:t>
            </a:r>
            <a:r>
              <a:rPr sz="1300" b="1" spc="40" dirty="0">
                <a:solidFill>
                  <a:srgbClr val="00AF50"/>
                </a:solidFill>
                <a:latin typeface="Calibri"/>
                <a:cs typeface="Calibri"/>
              </a:rPr>
              <a:t> </a:t>
            </a:r>
            <a:endParaRPr lang="el-GR" sz="1300" b="1" spc="40" dirty="0">
              <a:solidFill>
                <a:srgbClr val="00AF50"/>
              </a:solidFill>
              <a:latin typeface="Calibri"/>
              <a:cs typeface="Calibri"/>
            </a:endParaRPr>
          </a:p>
          <a:p>
            <a:pPr marL="12700">
              <a:lnSpc>
                <a:spcPct val="100000"/>
              </a:lnSpc>
            </a:pPr>
            <a:r>
              <a:rPr sz="1300" b="1" spc="-10" dirty="0" err="1">
                <a:solidFill>
                  <a:srgbClr val="00AF50"/>
                </a:solidFill>
                <a:latin typeface="Calibri"/>
                <a:cs typeface="Calibri"/>
              </a:rPr>
              <a:t>έγγρ</a:t>
            </a:r>
            <a:r>
              <a:rPr sz="1300" b="1" spc="-10" dirty="0">
                <a:solidFill>
                  <a:srgbClr val="00AF50"/>
                </a:solidFill>
                <a:latin typeface="Calibri"/>
                <a:cs typeface="Calibri"/>
              </a:rPr>
              <a:t>αφα</a:t>
            </a:r>
            <a:r>
              <a:rPr sz="1300" b="1" spc="50" dirty="0">
                <a:solidFill>
                  <a:srgbClr val="00AF50"/>
                </a:solidFill>
                <a:latin typeface="Calibri"/>
                <a:cs typeface="Calibri"/>
              </a:rPr>
              <a:t> </a:t>
            </a:r>
            <a:r>
              <a:rPr sz="1300" b="1" spc="-5" dirty="0">
                <a:solidFill>
                  <a:srgbClr val="00AF50"/>
                </a:solidFill>
                <a:latin typeface="Calibri"/>
                <a:cs typeface="Calibri"/>
              </a:rPr>
              <a:t>που</a:t>
            </a:r>
            <a:r>
              <a:rPr lang="el-GR" sz="1300" b="1" spc="-5" dirty="0">
                <a:solidFill>
                  <a:srgbClr val="00AF50"/>
                </a:solidFill>
                <a:latin typeface="Calibri"/>
                <a:cs typeface="Calibri"/>
              </a:rPr>
              <a:t> </a:t>
            </a:r>
            <a:r>
              <a:rPr sz="1300" b="1" spc="-5" dirty="0" err="1">
                <a:solidFill>
                  <a:srgbClr val="00AF50"/>
                </a:solidFill>
                <a:latin typeface="Calibri"/>
                <a:cs typeface="Calibri"/>
              </a:rPr>
              <a:t>σχετίζοντ</a:t>
            </a:r>
            <a:r>
              <a:rPr sz="1300" b="1" spc="-5" dirty="0">
                <a:solidFill>
                  <a:srgbClr val="00AF50"/>
                </a:solidFill>
                <a:latin typeface="Calibri"/>
                <a:cs typeface="Calibri"/>
              </a:rPr>
              <a:t>αι</a:t>
            </a:r>
            <a:r>
              <a:rPr sz="1300" b="1" spc="40" dirty="0">
                <a:solidFill>
                  <a:srgbClr val="00AF50"/>
                </a:solidFill>
                <a:latin typeface="Calibri"/>
                <a:cs typeface="Calibri"/>
              </a:rPr>
              <a:t> </a:t>
            </a:r>
            <a:r>
              <a:rPr sz="1300" b="1" spc="-5" dirty="0">
                <a:solidFill>
                  <a:srgbClr val="00AF50"/>
                </a:solidFill>
                <a:latin typeface="Calibri"/>
                <a:cs typeface="Calibri"/>
              </a:rPr>
              <a:t>με </a:t>
            </a:r>
            <a:r>
              <a:rPr sz="1300" b="1" spc="-15" dirty="0">
                <a:solidFill>
                  <a:srgbClr val="00AF50"/>
                </a:solidFill>
                <a:latin typeface="Calibri"/>
                <a:cs typeface="Calibri"/>
              </a:rPr>
              <a:t>την</a:t>
            </a:r>
            <a:r>
              <a:rPr sz="1300" b="1" dirty="0">
                <a:solidFill>
                  <a:srgbClr val="00AF50"/>
                </a:solidFill>
                <a:latin typeface="Calibri"/>
                <a:cs typeface="Calibri"/>
              </a:rPr>
              <a:t> </a:t>
            </a:r>
            <a:r>
              <a:rPr sz="1300" b="1" spc="-10" dirty="0">
                <a:solidFill>
                  <a:srgbClr val="00AF50"/>
                </a:solidFill>
                <a:latin typeface="Calibri"/>
                <a:cs typeface="Calibri"/>
              </a:rPr>
              <a:t>πρόταση/το</a:t>
            </a:r>
            <a:r>
              <a:rPr sz="1300" b="1" spc="40" dirty="0">
                <a:solidFill>
                  <a:srgbClr val="00AF50"/>
                </a:solidFill>
                <a:latin typeface="Calibri"/>
                <a:cs typeface="Calibri"/>
              </a:rPr>
              <a:t> </a:t>
            </a:r>
            <a:r>
              <a:rPr lang="el-GR" sz="1300" b="1" spc="40" dirty="0">
                <a:solidFill>
                  <a:srgbClr val="00AF50"/>
                </a:solidFill>
                <a:latin typeface="Calibri"/>
                <a:cs typeface="Calibri"/>
              </a:rPr>
              <a:t>εγκεκριμένο </a:t>
            </a:r>
            <a:r>
              <a:rPr sz="1300" b="1" spc="-5" dirty="0" err="1">
                <a:solidFill>
                  <a:srgbClr val="00AF50"/>
                </a:solidFill>
                <a:latin typeface="Calibri"/>
                <a:cs typeface="Calibri"/>
              </a:rPr>
              <a:t>σχέδιο</a:t>
            </a:r>
            <a:r>
              <a:rPr sz="1300" b="1" spc="-5" dirty="0">
                <a:solidFill>
                  <a:srgbClr val="00AF50"/>
                </a:solidFill>
                <a:latin typeface="Calibri"/>
                <a:cs typeface="Calibri"/>
              </a:rPr>
              <a:t>)</a:t>
            </a:r>
            <a:endParaRPr sz="1300" dirty="0">
              <a:latin typeface="Calibri"/>
              <a:cs typeface="Calibri"/>
            </a:endParaRPr>
          </a:p>
          <a:p>
            <a:pPr>
              <a:lnSpc>
                <a:spcPct val="100000"/>
              </a:lnSpc>
              <a:spcBef>
                <a:spcPts val="40"/>
              </a:spcBef>
            </a:pPr>
            <a:endParaRPr sz="800" dirty="0">
              <a:latin typeface="Calibri"/>
              <a:cs typeface="Calibri"/>
            </a:endParaRPr>
          </a:p>
          <a:p>
            <a:pPr marL="12700" marR="2099945">
              <a:lnSpc>
                <a:spcPct val="100000"/>
              </a:lnSpc>
            </a:pPr>
            <a:r>
              <a:rPr sz="1300" b="1" spc="-60" dirty="0">
                <a:solidFill>
                  <a:srgbClr val="00AF50"/>
                </a:solidFill>
                <a:latin typeface="Calibri"/>
                <a:cs typeface="Calibri"/>
              </a:rPr>
              <a:t>Το</a:t>
            </a:r>
            <a:r>
              <a:rPr sz="1300" b="1" spc="25" dirty="0">
                <a:solidFill>
                  <a:srgbClr val="00AF50"/>
                </a:solidFill>
                <a:latin typeface="Calibri"/>
                <a:cs typeface="Calibri"/>
              </a:rPr>
              <a:t> </a:t>
            </a:r>
            <a:r>
              <a:rPr sz="1300" b="1" spc="-10" dirty="0">
                <a:solidFill>
                  <a:srgbClr val="00AF50"/>
                </a:solidFill>
                <a:latin typeface="Calibri"/>
                <a:cs typeface="Calibri"/>
              </a:rPr>
              <a:t>ίδιο</a:t>
            </a:r>
            <a:r>
              <a:rPr sz="1300" b="1" spc="15" dirty="0">
                <a:solidFill>
                  <a:srgbClr val="00AF50"/>
                </a:solidFill>
                <a:latin typeface="Calibri"/>
                <a:cs typeface="Calibri"/>
              </a:rPr>
              <a:t> </a:t>
            </a:r>
            <a:r>
              <a:rPr sz="1300" b="1" spc="-10" dirty="0">
                <a:solidFill>
                  <a:srgbClr val="00AF50"/>
                </a:solidFill>
                <a:latin typeface="Calibri"/>
                <a:cs typeface="Calibri"/>
              </a:rPr>
              <a:t>άτομο</a:t>
            </a:r>
            <a:r>
              <a:rPr sz="1300" b="1" spc="40" dirty="0">
                <a:solidFill>
                  <a:srgbClr val="00AF50"/>
                </a:solidFill>
                <a:latin typeface="Calibri"/>
                <a:cs typeface="Calibri"/>
              </a:rPr>
              <a:t> </a:t>
            </a:r>
            <a:r>
              <a:rPr sz="1300" b="1" spc="-5" dirty="0">
                <a:solidFill>
                  <a:srgbClr val="00AF50"/>
                </a:solidFill>
                <a:latin typeface="Calibri"/>
                <a:cs typeface="Calibri"/>
              </a:rPr>
              <a:t>μπορεί</a:t>
            </a:r>
            <a:r>
              <a:rPr sz="1300" b="1" spc="25" dirty="0">
                <a:solidFill>
                  <a:srgbClr val="00AF50"/>
                </a:solidFill>
                <a:latin typeface="Calibri"/>
                <a:cs typeface="Calibri"/>
              </a:rPr>
              <a:t> </a:t>
            </a:r>
            <a:r>
              <a:rPr sz="1300" b="1" spc="-5" dirty="0">
                <a:solidFill>
                  <a:srgbClr val="00AF50"/>
                </a:solidFill>
                <a:latin typeface="Calibri"/>
                <a:cs typeface="Calibri"/>
              </a:rPr>
              <a:t>να</a:t>
            </a:r>
            <a:r>
              <a:rPr sz="1300" b="1" spc="15" dirty="0">
                <a:solidFill>
                  <a:srgbClr val="00AF50"/>
                </a:solidFill>
                <a:latin typeface="Calibri"/>
                <a:cs typeface="Calibri"/>
              </a:rPr>
              <a:t> </a:t>
            </a:r>
            <a:r>
              <a:rPr sz="1300" b="1" spc="-10" dirty="0">
                <a:solidFill>
                  <a:srgbClr val="00AF50"/>
                </a:solidFill>
                <a:latin typeface="Calibri"/>
                <a:cs typeface="Calibri"/>
              </a:rPr>
              <a:t>είναι</a:t>
            </a:r>
            <a:r>
              <a:rPr sz="1300" b="1" spc="45" dirty="0">
                <a:solidFill>
                  <a:srgbClr val="00AF50"/>
                </a:solidFill>
                <a:latin typeface="Calibri"/>
                <a:cs typeface="Calibri"/>
              </a:rPr>
              <a:t> </a:t>
            </a:r>
            <a:r>
              <a:rPr sz="1300" b="1" u="sng" spc="-10" dirty="0">
                <a:solidFill>
                  <a:srgbClr val="00AF50"/>
                </a:solidFill>
                <a:uFill>
                  <a:solidFill>
                    <a:srgbClr val="00AF50"/>
                  </a:solidFill>
                </a:uFill>
                <a:latin typeface="Calibri"/>
                <a:cs typeface="Calibri"/>
              </a:rPr>
              <a:t>ταυτόχρονα</a:t>
            </a:r>
            <a:r>
              <a:rPr sz="1300" b="1" u="sng" spc="3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και</a:t>
            </a:r>
            <a:r>
              <a:rPr sz="1300" b="1" u="sng" spc="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legal</a:t>
            </a:r>
            <a:r>
              <a:rPr sz="1300" b="1" u="sng" spc="3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representative</a:t>
            </a:r>
            <a:r>
              <a:rPr sz="1300" b="1" u="sng" spc="4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και</a:t>
            </a:r>
            <a:r>
              <a:rPr sz="1300" b="1" u="sng" spc="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primary</a:t>
            </a:r>
            <a:r>
              <a:rPr sz="1300" b="1" u="sng" spc="55" dirty="0">
                <a:solidFill>
                  <a:srgbClr val="00AF50"/>
                </a:solidFill>
                <a:uFill>
                  <a:solidFill>
                    <a:srgbClr val="00AF50"/>
                  </a:solidFill>
                </a:uFill>
                <a:latin typeface="Calibri"/>
                <a:cs typeface="Calibri"/>
              </a:rPr>
              <a:t> </a:t>
            </a:r>
            <a:r>
              <a:rPr sz="1300" b="1" u="sng" spc="-15" dirty="0">
                <a:solidFill>
                  <a:srgbClr val="00AF50"/>
                </a:solidFill>
                <a:uFill>
                  <a:solidFill>
                    <a:srgbClr val="00AF50"/>
                  </a:solidFill>
                </a:uFill>
                <a:latin typeface="Calibri"/>
                <a:cs typeface="Calibri"/>
              </a:rPr>
              <a:t>contact</a:t>
            </a:r>
            <a:r>
              <a:rPr sz="1300" b="1" u="sng" spc="55" dirty="0">
                <a:solidFill>
                  <a:srgbClr val="00AF50"/>
                </a:solidFill>
                <a:uFill>
                  <a:solidFill>
                    <a:srgbClr val="00AF50"/>
                  </a:solidFill>
                </a:uFill>
                <a:latin typeface="Calibri"/>
                <a:cs typeface="Calibri"/>
              </a:rPr>
              <a:t> </a:t>
            </a:r>
            <a:r>
              <a:rPr sz="1300" b="1" u="sng" spc="-10" dirty="0">
                <a:solidFill>
                  <a:srgbClr val="00AF50"/>
                </a:solidFill>
                <a:uFill>
                  <a:solidFill>
                    <a:srgbClr val="00AF50"/>
                  </a:solidFill>
                </a:uFill>
                <a:latin typeface="Calibri"/>
                <a:cs typeface="Calibri"/>
              </a:rPr>
              <a:t>person</a:t>
            </a:r>
            <a:r>
              <a:rPr sz="1300" b="1" spc="-10" dirty="0">
                <a:solidFill>
                  <a:srgbClr val="00AF50"/>
                </a:solidFill>
                <a:latin typeface="Calibri"/>
                <a:cs typeface="Calibri"/>
              </a:rPr>
              <a:t>,</a:t>
            </a:r>
            <a:r>
              <a:rPr sz="1300" b="1" spc="35" dirty="0">
                <a:solidFill>
                  <a:srgbClr val="00AF50"/>
                </a:solidFill>
                <a:latin typeface="Calibri"/>
                <a:cs typeface="Calibri"/>
              </a:rPr>
              <a:t> </a:t>
            </a:r>
            <a:r>
              <a:rPr sz="1300" b="1" spc="-15" dirty="0">
                <a:solidFill>
                  <a:srgbClr val="00AF50"/>
                </a:solidFill>
                <a:latin typeface="Calibri"/>
                <a:cs typeface="Calibri"/>
              </a:rPr>
              <a:t>εξακολουθεί</a:t>
            </a:r>
            <a:r>
              <a:rPr sz="1300" b="1" spc="65" dirty="0">
                <a:solidFill>
                  <a:srgbClr val="00AF50"/>
                </a:solidFill>
                <a:latin typeface="Calibri"/>
                <a:cs typeface="Calibri"/>
              </a:rPr>
              <a:t> </a:t>
            </a:r>
            <a:r>
              <a:rPr sz="1300" b="1" dirty="0">
                <a:solidFill>
                  <a:srgbClr val="00AF50"/>
                </a:solidFill>
                <a:latin typeface="Calibri"/>
                <a:cs typeface="Calibri"/>
              </a:rPr>
              <a:t>όμως</a:t>
            </a:r>
            <a:r>
              <a:rPr sz="1300" b="1" spc="10" dirty="0">
                <a:solidFill>
                  <a:srgbClr val="00AF50"/>
                </a:solidFill>
                <a:latin typeface="Calibri"/>
                <a:cs typeface="Calibri"/>
              </a:rPr>
              <a:t> </a:t>
            </a:r>
            <a:r>
              <a:rPr sz="1300" b="1" spc="-5" dirty="0">
                <a:solidFill>
                  <a:srgbClr val="00AF50"/>
                </a:solidFill>
                <a:latin typeface="Calibri"/>
                <a:cs typeface="Calibri"/>
              </a:rPr>
              <a:t>να</a:t>
            </a:r>
            <a:r>
              <a:rPr sz="1300" b="1" spc="20" dirty="0">
                <a:solidFill>
                  <a:srgbClr val="00AF50"/>
                </a:solidFill>
                <a:latin typeface="Calibri"/>
                <a:cs typeface="Calibri"/>
              </a:rPr>
              <a:t> </a:t>
            </a:r>
            <a:r>
              <a:rPr sz="1300" b="1" spc="-5" dirty="0">
                <a:solidFill>
                  <a:srgbClr val="00AF50"/>
                </a:solidFill>
                <a:latin typeface="Calibri"/>
                <a:cs typeface="Calibri"/>
              </a:rPr>
              <a:t>ισχύει</a:t>
            </a:r>
            <a:r>
              <a:rPr sz="1300" b="1" spc="40" dirty="0">
                <a:solidFill>
                  <a:srgbClr val="00AF50"/>
                </a:solidFill>
                <a:latin typeface="Calibri"/>
                <a:cs typeface="Calibri"/>
              </a:rPr>
              <a:t> </a:t>
            </a:r>
            <a:r>
              <a:rPr sz="1300" b="1" spc="-5" dirty="0">
                <a:solidFill>
                  <a:srgbClr val="00AF50"/>
                </a:solidFill>
                <a:latin typeface="Calibri"/>
                <a:cs typeface="Calibri"/>
              </a:rPr>
              <a:t>ο</a:t>
            </a:r>
            <a:r>
              <a:rPr sz="1300" b="1" spc="15" dirty="0">
                <a:solidFill>
                  <a:srgbClr val="00AF50"/>
                </a:solidFill>
                <a:latin typeface="Calibri"/>
                <a:cs typeface="Calibri"/>
              </a:rPr>
              <a:t> </a:t>
            </a:r>
            <a:r>
              <a:rPr sz="1300" b="1" spc="-10" dirty="0">
                <a:solidFill>
                  <a:srgbClr val="00AF50"/>
                </a:solidFill>
                <a:latin typeface="Calibri"/>
                <a:cs typeface="Calibri"/>
              </a:rPr>
              <a:t>περιορισμός του</a:t>
            </a:r>
            <a:r>
              <a:rPr lang="en-GB" sz="1300" b="1" spc="5" dirty="0">
                <a:solidFill>
                  <a:srgbClr val="00AF50"/>
                </a:solidFill>
                <a:latin typeface="Calibri"/>
                <a:cs typeface="Calibri"/>
              </a:rPr>
              <a:t> </a:t>
            </a:r>
            <a:r>
              <a:rPr sz="1300" b="1" spc="-5" dirty="0" err="1">
                <a:solidFill>
                  <a:srgbClr val="00AF50"/>
                </a:solidFill>
                <a:latin typeface="Calibri"/>
                <a:cs typeface="Calibri"/>
              </a:rPr>
              <a:t>ελάχιστου</a:t>
            </a:r>
            <a:r>
              <a:rPr sz="1300" b="1" spc="50" dirty="0">
                <a:solidFill>
                  <a:srgbClr val="00AF50"/>
                </a:solidFill>
                <a:latin typeface="Calibri"/>
                <a:cs typeface="Calibri"/>
              </a:rPr>
              <a:t> </a:t>
            </a:r>
            <a:r>
              <a:rPr sz="1300" b="1" spc="-10" dirty="0">
                <a:solidFill>
                  <a:srgbClr val="00AF50"/>
                </a:solidFill>
                <a:latin typeface="Calibri"/>
                <a:cs typeface="Calibri"/>
              </a:rPr>
              <a:t>αριθμού</a:t>
            </a:r>
            <a:r>
              <a:rPr sz="1300" b="1" spc="10" dirty="0">
                <a:solidFill>
                  <a:srgbClr val="00AF50"/>
                </a:solidFill>
                <a:latin typeface="Calibri"/>
                <a:cs typeface="Calibri"/>
              </a:rPr>
              <a:t> </a:t>
            </a:r>
            <a:r>
              <a:rPr sz="1300" b="1" spc="-5" dirty="0">
                <a:solidFill>
                  <a:srgbClr val="00AF50"/>
                </a:solidFill>
                <a:latin typeface="Calibri"/>
                <a:cs typeface="Calibri"/>
              </a:rPr>
              <a:t>ατόμων</a:t>
            </a:r>
            <a:r>
              <a:rPr sz="1300" b="1" spc="20" dirty="0">
                <a:solidFill>
                  <a:srgbClr val="00AF50"/>
                </a:solidFill>
                <a:latin typeface="Calibri"/>
                <a:cs typeface="Calibri"/>
              </a:rPr>
              <a:t> </a:t>
            </a:r>
            <a:r>
              <a:rPr sz="1300" b="1" spc="-5" dirty="0">
                <a:solidFill>
                  <a:srgbClr val="00AF50"/>
                </a:solidFill>
                <a:latin typeface="Calibri"/>
                <a:cs typeface="Calibri"/>
              </a:rPr>
              <a:t>επαφής</a:t>
            </a:r>
            <a:endParaRPr sz="1300" dirty="0">
              <a:latin typeface="Calibri"/>
              <a:cs typeface="Calibri"/>
            </a:endParaRPr>
          </a:p>
        </p:txBody>
      </p:sp>
      <p:sp>
        <p:nvSpPr>
          <p:cNvPr id="7" name="object 7"/>
          <p:cNvSpPr txBox="1"/>
          <p:nvPr/>
        </p:nvSpPr>
        <p:spPr>
          <a:xfrm>
            <a:off x="9107129" y="3652444"/>
            <a:ext cx="3008891" cy="574040"/>
          </a:xfrm>
          <a:prstGeom prst="rect">
            <a:avLst/>
          </a:prstGeom>
        </p:spPr>
        <p:txBody>
          <a:bodyPr vert="horz" wrap="square" lIns="0" tIns="12700" rIns="0" bIns="0" rtlCol="0">
            <a:spAutoFit/>
          </a:bodyPr>
          <a:lstStyle/>
          <a:p>
            <a:pPr marL="12700" marR="5080" algn="just">
              <a:lnSpc>
                <a:spcPct val="100000"/>
              </a:lnSpc>
              <a:spcBef>
                <a:spcPts val="100"/>
              </a:spcBef>
            </a:pPr>
            <a:r>
              <a:rPr sz="1200" b="1" spc="-10" dirty="0">
                <a:solidFill>
                  <a:srgbClr val="00AF50"/>
                </a:solidFill>
                <a:latin typeface="Calibri"/>
                <a:cs typeface="Calibri"/>
              </a:rPr>
              <a:t>Κουμπί</a:t>
            </a:r>
            <a:r>
              <a:rPr sz="1200" b="1" spc="-5" dirty="0">
                <a:solidFill>
                  <a:srgbClr val="00AF50"/>
                </a:solidFill>
                <a:latin typeface="Calibri"/>
                <a:cs typeface="Calibri"/>
              </a:rPr>
              <a:t> </a:t>
            </a:r>
            <a:r>
              <a:rPr sz="1200" b="1" dirty="0">
                <a:solidFill>
                  <a:srgbClr val="00AF50"/>
                </a:solidFill>
                <a:latin typeface="Calibri"/>
                <a:cs typeface="Calibri"/>
              </a:rPr>
              <a:t>για</a:t>
            </a:r>
            <a:r>
              <a:rPr sz="1200" b="1" spc="5" dirty="0">
                <a:solidFill>
                  <a:srgbClr val="00AF50"/>
                </a:solidFill>
                <a:latin typeface="Calibri"/>
                <a:cs typeface="Calibri"/>
              </a:rPr>
              <a:t> </a:t>
            </a:r>
            <a:r>
              <a:rPr sz="1200" b="1" spc="-5" dirty="0">
                <a:solidFill>
                  <a:srgbClr val="00AF50"/>
                </a:solidFill>
                <a:latin typeface="Calibri"/>
                <a:cs typeface="Calibri"/>
              </a:rPr>
              <a:t>προσθήκη</a:t>
            </a:r>
            <a:r>
              <a:rPr sz="1200" b="1" dirty="0">
                <a:solidFill>
                  <a:srgbClr val="00AF50"/>
                </a:solidFill>
                <a:latin typeface="Calibri"/>
                <a:cs typeface="Calibri"/>
              </a:rPr>
              <a:t> </a:t>
            </a:r>
            <a:r>
              <a:rPr sz="1200" b="1" spc="-5" dirty="0">
                <a:solidFill>
                  <a:srgbClr val="00AF50"/>
                </a:solidFill>
                <a:latin typeface="Calibri"/>
                <a:cs typeface="Calibri"/>
              </a:rPr>
              <a:t>ατόμου</a:t>
            </a:r>
            <a:r>
              <a:rPr sz="1200" b="1" dirty="0">
                <a:solidFill>
                  <a:srgbClr val="00AF50"/>
                </a:solidFill>
                <a:latin typeface="Calibri"/>
                <a:cs typeface="Calibri"/>
              </a:rPr>
              <a:t> </a:t>
            </a:r>
            <a:r>
              <a:rPr sz="1200" b="1" spc="-5" dirty="0">
                <a:solidFill>
                  <a:srgbClr val="00AF50"/>
                </a:solidFill>
                <a:latin typeface="Calibri"/>
                <a:cs typeface="Calibri"/>
              </a:rPr>
              <a:t>επαφής.</a:t>
            </a:r>
            <a:r>
              <a:rPr sz="1200" b="1" dirty="0">
                <a:solidFill>
                  <a:srgbClr val="00AF50"/>
                </a:solidFill>
                <a:latin typeface="Calibri"/>
                <a:cs typeface="Calibri"/>
              </a:rPr>
              <a:t> </a:t>
            </a:r>
            <a:r>
              <a:rPr sz="1200" b="1" spc="-5" dirty="0">
                <a:solidFill>
                  <a:srgbClr val="00AF50"/>
                </a:solidFill>
                <a:latin typeface="Calibri"/>
                <a:cs typeface="Calibri"/>
              </a:rPr>
              <a:t>Με</a:t>
            </a:r>
            <a:r>
              <a:rPr sz="1200" b="1" dirty="0">
                <a:solidFill>
                  <a:srgbClr val="00AF50"/>
                </a:solidFill>
                <a:latin typeface="Calibri"/>
                <a:cs typeface="Calibri"/>
              </a:rPr>
              <a:t> </a:t>
            </a:r>
            <a:r>
              <a:rPr sz="1200" b="1" spc="-20" dirty="0">
                <a:solidFill>
                  <a:srgbClr val="00AF50"/>
                </a:solidFill>
                <a:latin typeface="Calibri"/>
                <a:cs typeface="Calibri"/>
              </a:rPr>
              <a:t>το </a:t>
            </a:r>
            <a:r>
              <a:rPr sz="1200" b="1" spc="-15" dirty="0">
                <a:solidFill>
                  <a:srgbClr val="00AF50"/>
                </a:solidFill>
                <a:latin typeface="Calibri"/>
                <a:cs typeface="Calibri"/>
              </a:rPr>
              <a:t> </a:t>
            </a:r>
            <a:r>
              <a:rPr sz="1200" b="1" spc="-5" dirty="0">
                <a:solidFill>
                  <a:srgbClr val="00AF50"/>
                </a:solidFill>
                <a:latin typeface="Calibri"/>
                <a:cs typeface="Calibri"/>
              </a:rPr>
              <a:t>πάτημά</a:t>
            </a:r>
            <a:r>
              <a:rPr sz="1200" b="1" dirty="0">
                <a:solidFill>
                  <a:srgbClr val="00AF50"/>
                </a:solidFill>
                <a:latin typeface="Calibri"/>
                <a:cs typeface="Calibri"/>
              </a:rPr>
              <a:t> </a:t>
            </a:r>
            <a:r>
              <a:rPr sz="1200" b="1" spc="-5" dirty="0">
                <a:solidFill>
                  <a:srgbClr val="00AF50"/>
                </a:solidFill>
                <a:latin typeface="Calibri"/>
                <a:cs typeface="Calibri"/>
              </a:rPr>
              <a:t>του</a:t>
            </a:r>
            <a:r>
              <a:rPr sz="1200" b="1" dirty="0">
                <a:solidFill>
                  <a:srgbClr val="00AF50"/>
                </a:solidFill>
                <a:latin typeface="Calibri"/>
                <a:cs typeface="Calibri"/>
              </a:rPr>
              <a:t> </a:t>
            </a:r>
            <a:r>
              <a:rPr sz="1200" b="1" spc="-5" dirty="0">
                <a:solidFill>
                  <a:srgbClr val="00AF50"/>
                </a:solidFill>
                <a:latin typeface="Calibri"/>
                <a:cs typeface="Calibri"/>
              </a:rPr>
              <a:t>εμφανίζεται</a:t>
            </a:r>
            <a:r>
              <a:rPr sz="1200" b="1" dirty="0">
                <a:solidFill>
                  <a:srgbClr val="00AF50"/>
                </a:solidFill>
                <a:latin typeface="Calibri"/>
                <a:cs typeface="Calibri"/>
              </a:rPr>
              <a:t> </a:t>
            </a:r>
            <a:r>
              <a:rPr sz="1200" b="1" spc="-5" dirty="0">
                <a:solidFill>
                  <a:srgbClr val="00AF50"/>
                </a:solidFill>
                <a:latin typeface="Calibri"/>
                <a:cs typeface="Calibri"/>
              </a:rPr>
              <a:t>μία</a:t>
            </a:r>
            <a:r>
              <a:rPr sz="1200" b="1" dirty="0">
                <a:solidFill>
                  <a:srgbClr val="00AF50"/>
                </a:solidFill>
                <a:latin typeface="Calibri"/>
                <a:cs typeface="Calibri"/>
              </a:rPr>
              <a:t> </a:t>
            </a:r>
            <a:r>
              <a:rPr sz="1200" b="1" spc="-10" dirty="0">
                <a:solidFill>
                  <a:srgbClr val="00AF50"/>
                </a:solidFill>
                <a:latin typeface="Calibri"/>
                <a:cs typeface="Calibri"/>
              </a:rPr>
              <a:t>καρτέλα</a:t>
            </a:r>
            <a:r>
              <a:rPr sz="1200" b="1" spc="-5" dirty="0">
                <a:solidFill>
                  <a:srgbClr val="00AF50"/>
                </a:solidFill>
                <a:latin typeface="Calibri"/>
                <a:cs typeface="Calibri"/>
              </a:rPr>
              <a:t> </a:t>
            </a:r>
            <a:r>
              <a:rPr sz="1200" b="1" dirty="0">
                <a:solidFill>
                  <a:srgbClr val="00AF50"/>
                </a:solidFill>
                <a:latin typeface="Calibri"/>
                <a:cs typeface="Calibri"/>
              </a:rPr>
              <a:t>για </a:t>
            </a:r>
            <a:r>
              <a:rPr sz="1200" b="1" spc="5" dirty="0">
                <a:solidFill>
                  <a:srgbClr val="00AF50"/>
                </a:solidFill>
                <a:latin typeface="Calibri"/>
                <a:cs typeface="Calibri"/>
              </a:rPr>
              <a:t> </a:t>
            </a:r>
            <a:r>
              <a:rPr sz="1200" b="1" spc="-5" dirty="0">
                <a:solidFill>
                  <a:srgbClr val="00AF50"/>
                </a:solidFill>
                <a:latin typeface="Calibri"/>
                <a:cs typeface="Calibri"/>
              </a:rPr>
              <a:t>συμπλήρωση</a:t>
            </a:r>
            <a:r>
              <a:rPr sz="1200" b="1" spc="-10" dirty="0">
                <a:solidFill>
                  <a:srgbClr val="00AF50"/>
                </a:solidFill>
                <a:latin typeface="Calibri"/>
                <a:cs typeface="Calibri"/>
              </a:rPr>
              <a:t> των</a:t>
            </a:r>
            <a:r>
              <a:rPr sz="1200" b="1" spc="15" dirty="0">
                <a:solidFill>
                  <a:srgbClr val="00AF50"/>
                </a:solidFill>
                <a:latin typeface="Calibri"/>
                <a:cs typeface="Calibri"/>
              </a:rPr>
              <a:t> </a:t>
            </a:r>
            <a:r>
              <a:rPr sz="1200" b="1" spc="-5" dirty="0">
                <a:solidFill>
                  <a:srgbClr val="00AF50"/>
                </a:solidFill>
                <a:latin typeface="Calibri"/>
                <a:cs typeface="Calibri"/>
              </a:rPr>
              <a:t>στοιχείων</a:t>
            </a:r>
            <a:r>
              <a:rPr sz="1200" b="1" spc="-20" dirty="0">
                <a:solidFill>
                  <a:srgbClr val="00AF50"/>
                </a:solidFill>
                <a:latin typeface="Calibri"/>
                <a:cs typeface="Calibri"/>
              </a:rPr>
              <a:t> </a:t>
            </a:r>
            <a:r>
              <a:rPr sz="1200" b="1" spc="-10" dirty="0">
                <a:solidFill>
                  <a:srgbClr val="00AF50"/>
                </a:solidFill>
                <a:latin typeface="Calibri"/>
                <a:cs typeface="Calibri"/>
              </a:rPr>
              <a:t>του</a:t>
            </a:r>
            <a:endParaRPr sz="1200" dirty="0">
              <a:latin typeface="Calibri"/>
              <a:cs typeface="Calibri"/>
            </a:endParaRPr>
          </a:p>
        </p:txBody>
      </p:sp>
      <p:sp>
        <p:nvSpPr>
          <p:cNvPr id="8" name="object 8"/>
          <p:cNvSpPr/>
          <p:nvPr/>
        </p:nvSpPr>
        <p:spPr>
          <a:xfrm>
            <a:off x="9144000" y="2948954"/>
            <a:ext cx="2193629" cy="1738555"/>
          </a:xfrm>
          <a:custGeom>
            <a:avLst/>
            <a:gdLst/>
            <a:ahLst/>
            <a:cxnLst/>
            <a:rect l="l" t="t" r="r" b="b"/>
            <a:pathLst>
              <a:path w="2339340" h="1254760">
                <a:moveTo>
                  <a:pt x="76200" y="1045464"/>
                </a:moveTo>
                <a:lnTo>
                  <a:pt x="69850" y="1032764"/>
                </a:lnTo>
                <a:lnTo>
                  <a:pt x="38100" y="969264"/>
                </a:lnTo>
                <a:lnTo>
                  <a:pt x="0" y="1045464"/>
                </a:lnTo>
                <a:lnTo>
                  <a:pt x="31750" y="1045464"/>
                </a:lnTo>
                <a:lnTo>
                  <a:pt x="31750" y="1254760"/>
                </a:lnTo>
                <a:lnTo>
                  <a:pt x="44450" y="1254760"/>
                </a:lnTo>
                <a:lnTo>
                  <a:pt x="44450" y="1045464"/>
                </a:lnTo>
                <a:lnTo>
                  <a:pt x="76200" y="1045464"/>
                </a:lnTo>
                <a:close/>
              </a:path>
              <a:path w="2339340" h="1254760">
                <a:moveTo>
                  <a:pt x="2339340" y="76200"/>
                </a:moveTo>
                <a:lnTo>
                  <a:pt x="2332990" y="63500"/>
                </a:lnTo>
                <a:lnTo>
                  <a:pt x="2301240" y="0"/>
                </a:lnTo>
                <a:lnTo>
                  <a:pt x="2263140" y="76200"/>
                </a:lnTo>
                <a:lnTo>
                  <a:pt x="2294890" y="76200"/>
                </a:lnTo>
                <a:lnTo>
                  <a:pt x="2294890" y="1253109"/>
                </a:lnTo>
                <a:lnTo>
                  <a:pt x="2307590" y="1253109"/>
                </a:lnTo>
                <a:lnTo>
                  <a:pt x="2307590" y="76200"/>
                </a:lnTo>
                <a:lnTo>
                  <a:pt x="2339340" y="76200"/>
                </a:lnTo>
                <a:close/>
              </a:path>
            </a:pathLst>
          </a:custGeom>
          <a:solidFill>
            <a:srgbClr val="4471C4"/>
          </a:solidFill>
        </p:spPr>
        <p:txBody>
          <a:bodyPr wrap="square" lIns="0" tIns="0" rIns="0" bIns="0" rtlCol="0"/>
          <a:lstStyle/>
          <a:p>
            <a:endParaRPr/>
          </a:p>
        </p:txBody>
      </p:sp>
      <p:sp>
        <p:nvSpPr>
          <p:cNvPr id="9" name="object 9"/>
          <p:cNvSpPr txBox="1"/>
          <p:nvPr/>
        </p:nvSpPr>
        <p:spPr>
          <a:xfrm>
            <a:off x="10111619" y="2047995"/>
            <a:ext cx="1750060" cy="941069"/>
          </a:xfrm>
          <a:prstGeom prst="rect">
            <a:avLst/>
          </a:prstGeom>
        </p:spPr>
        <p:txBody>
          <a:bodyPr vert="horz" wrap="square" lIns="0" tIns="12700" rIns="0" bIns="0" rtlCol="0">
            <a:spAutoFit/>
          </a:bodyPr>
          <a:lstStyle/>
          <a:p>
            <a:pPr marL="12700" marR="5080">
              <a:lnSpc>
                <a:spcPct val="100000"/>
              </a:lnSpc>
              <a:spcBef>
                <a:spcPts val="100"/>
              </a:spcBef>
            </a:pPr>
            <a:r>
              <a:rPr sz="1200" b="1" dirty="0">
                <a:solidFill>
                  <a:srgbClr val="00AF50"/>
                </a:solidFill>
                <a:latin typeface="Calibri"/>
                <a:cs typeface="Calibri"/>
              </a:rPr>
              <a:t>Εάν</a:t>
            </a:r>
            <a:r>
              <a:rPr sz="1200" b="1" spc="5" dirty="0">
                <a:solidFill>
                  <a:srgbClr val="00AF50"/>
                </a:solidFill>
                <a:latin typeface="Calibri"/>
                <a:cs typeface="Calibri"/>
              </a:rPr>
              <a:t> </a:t>
            </a:r>
            <a:r>
              <a:rPr sz="1200" b="1" spc="-10" dirty="0">
                <a:solidFill>
                  <a:srgbClr val="00AF50"/>
                </a:solidFill>
                <a:latin typeface="Calibri"/>
                <a:cs typeface="Calibri"/>
              </a:rPr>
              <a:t>το</a:t>
            </a:r>
            <a:r>
              <a:rPr sz="1200" b="1" spc="-5" dirty="0">
                <a:solidFill>
                  <a:srgbClr val="00AF50"/>
                </a:solidFill>
                <a:latin typeface="Calibri"/>
                <a:cs typeface="Calibri"/>
              </a:rPr>
              <a:t> άτομο</a:t>
            </a:r>
            <a:r>
              <a:rPr sz="1200" b="1" dirty="0">
                <a:solidFill>
                  <a:srgbClr val="00AF50"/>
                </a:solidFill>
                <a:latin typeface="Calibri"/>
                <a:cs typeface="Calibri"/>
              </a:rPr>
              <a:t> </a:t>
            </a:r>
            <a:r>
              <a:rPr sz="1200" b="1" spc="-10" dirty="0">
                <a:solidFill>
                  <a:srgbClr val="00AF50"/>
                </a:solidFill>
                <a:latin typeface="Calibri"/>
                <a:cs typeface="Calibri"/>
              </a:rPr>
              <a:t>βρίσκεται </a:t>
            </a:r>
            <a:r>
              <a:rPr sz="1200" b="1" spc="-260" dirty="0">
                <a:solidFill>
                  <a:srgbClr val="00AF50"/>
                </a:solidFill>
                <a:latin typeface="Calibri"/>
                <a:cs typeface="Calibri"/>
              </a:rPr>
              <a:t> </a:t>
            </a:r>
            <a:r>
              <a:rPr sz="1200" b="1" spc="-5" dirty="0">
                <a:solidFill>
                  <a:srgbClr val="00AF50"/>
                </a:solidFill>
                <a:latin typeface="Calibri"/>
                <a:cs typeface="Calibri"/>
              </a:rPr>
              <a:t>ήδη </a:t>
            </a:r>
            <a:r>
              <a:rPr sz="1200" b="1" dirty="0">
                <a:solidFill>
                  <a:srgbClr val="00AF50"/>
                </a:solidFill>
                <a:latin typeface="Calibri"/>
                <a:cs typeface="Calibri"/>
              </a:rPr>
              <a:t>στη </a:t>
            </a:r>
            <a:r>
              <a:rPr sz="1200" b="1" spc="-5" dirty="0">
                <a:solidFill>
                  <a:srgbClr val="00AF50"/>
                </a:solidFill>
                <a:latin typeface="Calibri"/>
                <a:cs typeface="Calibri"/>
              </a:rPr>
              <a:t>λίστα επαφών του </a:t>
            </a:r>
            <a:r>
              <a:rPr sz="1200" b="1" spc="-260" dirty="0">
                <a:solidFill>
                  <a:srgbClr val="00AF50"/>
                </a:solidFill>
                <a:latin typeface="Calibri"/>
                <a:cs typeface="Calibri"/>
              </a:rPr>
              <a:t> </a:t>
            </a:r>
            <a:r>
              <a:rPr sz="1200" b="1" spc="-5" dirty="0">
                <a:solidFill>
                  <a:srgbClr val="00AF50"/>
                </a:solidFill>
                <a:latin typeface="Calibri"/>
                <a:cs typeface="Calibri"/>
              </a:rPr>
              <a:t>χρήστη,</a:t>
            </a:r>
            <a:r>
              <a:rPr sz="1200" b="1" dirty="0">
                <a:solidFill>
                  <a:srgbClr val="00AF50"/>
                </a:solidFill>
                <a:latin typeface="Calibri"/>
                <a:cs typeface="Calibri"/>
              </a:rPr>
              <a:t> </a:t>
            </a:r>
            <a:r>
              <a:rPr sz="1200" b="1" spc="-5" dirty="0">
                <a:solidFill>
                  <a:srgbClr val="00AF50"/>
                </a:solidFill>
                <a:latin typeface="Calibri"/>
                <a:cs typeface="Calibri"/>
              </a:rPr>
              <a:t>δε</a:t>
            </a:r>
            <a:r>
              <a:rPr sz="1200" b="1" dirty="0">
                <a:solidFill>
                  <a:srgbClr val="00AF50"/>
                </a:solidFill>
                <a:latin typeface="Calibri"/>
                <a:cs typeface="Calibri"/>
              </a:rPr>
              <a:t> </a:t>
            </a:r>
            <a:r>
              <a:rPr sz="1200" b="1" spc="-5" dirty="0">
                <a:solidFill>
                  <a:srgbClr val="00AF50"/>
                </a:solidFill>
                <a:latin typeface="Calibri"/>
                <a:cs typeface="Calibri"/>
              </a:rPr>
              <a:t>χρειάζεται</a:t>
            </a:r>
            <a:r>
              <a:rPr sz="1200" b="1" dirty="0">
                <a:solidFill>
                  <a:srgbClr val="00AF50"/>
                </a:solidFill>
                <a:latin typeface="Calibri"/>
                <a:cs typeface="Calibri"/>
              </a:rPr>
              <a:t> </a:t>
            </a:r>
            <a:r>
              <a:rPr sz="1200" b="1" spc="-5" dirty="0">
                <a:solidFill>
                  <a:srgbClr val="00AF50"/>
                </a:solidFill>
                <a:latin typeface="Calibri"/>
                <a:cs typeface="Calibri"/>
              </a:rPr>
              <a:t>να </a:t>
            </a:r>
            <a:r>
              <a:rPr sz="1200" b="1" dirty="0">
                <a:solidFill>
                  <a:srgbClr val="00AF50"/>
                </a:solidFill>
                <a:latin typeface="Calibri"/>
                <a:cs typeface="Calibri"/>
              </a:rPr>
              <a:t> </a:t>
            </a:r>
            <a:r>
              <a:rPr sz="1200" b="1" spc="-5" dirty="0">
                <a:solidFill>
                  <a:srgbClr val="00AF50"/>
                </a:solidFill>
                <a:latin typeface="Calibri"/>
                <a:cs typeface="Calibri"/>
              </a:rPr>
              <a:t>συμπληρωθεί</a:t>
            </a:r>
            <a:r>
              <a:rPr sz="1200" b="1" dirty="0">
                <a:solidFill>
                  <a:srgbClr val="00AF50"/>
                </a:solidFill>
                <a:latin typeface="Calibri"/>
                <a:cs typeface="Calibri"/>
              </a:rPr>
              <a:t> </a:t>
            </a:r>
            <a:r>
              <a:rPr sz="1200" b="1" spc="-10" dirty="0">
                <a:solidFill>
                  <a:srgbClr val="00AF50"/>
                </a:solidFill>
                <a:latin typeface="Calibri"/>
                <a:cs typeface="Calibri"/>
              </a:rPr>
              <a:t>καρτέλα </a:t>
            </a:r>
            <a:r>
              <a:rPr sz="1200" b="1" spc="-5" dirty="0">
                <a:solidFill>
                  <a:srgbClr val="00AF50"/>
                </a:solidFill>
                <a:latin typeface="Calibri"/>
                <a:cs typeface="Calibri"/>
              </a:rPr>
              <a:t> στοιχείων</a:t>
            </a:r>
            <a:endParaRPr sz="1200" dirty="0">
              <a:latin typeface="Calibri"/>
              <a:cs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6512" y="2164079"/>
            <a:ext cx="11055096" cy="3215640"/>
          </a:xfrm>
          <a:prstGeom prst="rect">
            <a:avLst/>
          </a:prstGeom>
        </p:spPr>
      </p:pic>
      <p:sp>
        <p:nvSpPr>
          <p:cNvPr id="3" name="object 3"/>
          <p:cNvSpPr txBox="1">
            <a:spLocks noGrp="1"/>
          </p:cNvSpPr>
          <p:nvPr>
            <p:ph type="title"/>
          </p:nvPr>
        </p:nvSpPr>
        <p:spPr>
          <a:xfrm>
            <a:off x="287527" y="20828"/>
            <a:ext cx="905002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sp>
        <p:nvSpPr>
          <p:cNvPr id="4" name="object 4"/>
          <p:cNvSpPr txBox="1"/>
          <p:nvPr/>
        </p:nvSpPr>
        <p:spPr>
          <a:xfrm>
            <a:off x="300634" y="781558"/>
            <a:ext cx="3863340" cy="1246505"/>
          </a:xfrm>
          <a:prstGeom prst="rect">
            <a:avLst/>
          </a:prstGeom>
        </p:spPr>
        <p:txBody>
          <a:bodyPr vert="horz" wrap="square" lIns="0" tIns="12700" rIns="0" bIns="0" rtlCol="0">
            <a:spAutoFit/>
          </a:bodyPr>
          <a:lstStyle/>
          <a:p>
            <a:pPr marL="363855" indent="-287020">
              <a:lnSpc>
                <a:spcPct val="100000"/>
              </a:lnSpc>
              <a:spcBef>
                <a:spcPts val="100"/>
              </a:spcBef>
              <a:buFont typeface="Wingdings"/>
              <a:buChar char=""/>
              <a:tabLst>
                <a:tab pos="363855" algn="l"/>
                <a:tab pos="36449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15" dirty="0">
                <a:latin typeface="Calibri"/>
                <a:cs typeface="Calibri"/>
              </a:rPr>
              <a:t> </a:t>
            </a:r>
            <a:r>
              <a:rPr sz="1800" b="1" spc="-5" dirty="0">
                <a:latin typeface="Calibri"/>
                <a:cs typeface="Calibri"/>
              </a:rPr>
              <a:t>Partner</a:t>
            </a:r>
            <a:r>
              <a:rPr sz="1800" b="1" spc="-35"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marL="12700">
              <a:lnSpc>
                <a:spcPct val="100000"/>
              </a:lnSpc>
              <a:spcBef>
                <a:spcPts val="1689"/>
              </a:spcBef>
            </a:pPr>
            <a:r>
              <a:rPr sz="1600" b="1" spc="-5" dirty="0">
                <a:latin typeface="Calibri"/>
                <a:cs typeface="Calibri"/>
              </a:rPr>
              <a:t>Associated</a:t>
            </a:r>
            <a:r>
              <a:rPr sz="1600" b="1" spc="-15" dirty="0">
                <a:latin typeface="Calibri"/>
                <a:cs typeface="Calibri"/>
              </a:rPr>
              <a:t> Persons</a:t>
            </a:r>
            <a:endParaRPr sz="1600" dirty="0">
              <a:latin typeface="Calibri"/>
              <a:cs typeface="Calibri"/>
            </a:endParaRPr>
          </a:p>
          <a:p>
            <a:pPr>
              <a:lnSpc>
                <a:spcPct val="100000"/>
              </a:lnSpc>
              <a:spcBef>
                <a:spcPts val="30"/>
              </a:spcBef>
            </a:pPr>
            <a:endParaRPr sz="1550" dirty="0">
              <a:latin typeface="Calibri"/>
              <a:cs typeface="Calibri"/>
            </a:endParaRPr>
          </a:p>
          <a:p>
            <a:pPr marL="12700">
              <a:lnSpc>
                <a:spcPct val="100000"/>
              </a:lnSpc>
            </a:pPr>
            <a:r>
              <a:rPr sz="1600" b="1" spc="-5" dirty="0">
                <a:latin typeface="Calibri"/>
                <a:cs typeface="Calibri"/>
              </a:rPr>
              <a:t>Δημιουργία</a:t>
            </a:r>
            <a:r>
              <a:rPr sz="1600" b="1" spc="15" dirty="0">
                <a:latin typeface="Calibri"/>
                <a:cs typeface="Calibri"/>
              </a:rPr>
              <a:t> </a:t>
            </a:r>
            <a:r>
              <a:rPr sz="1600" b="1" spc="-10" dirty="0">
                <a:latin typeface="Calibri"/>
                <a:cs typeface="Calibri"/>
              </a:rPr>
              <a:t>νέας </a:t>
            </a:r>
            <a:r>
              <a:rPr sz="1600" b="1" spc="-15" dirty="0">
                <a:latin typeface="Calibri"/>
                <a:cs typeface="Calibri"/>
              </a:rPr>
              <a:t>καταχώρησης:</a:t>
            </a:r>
            <a:endParaRPr sz="1600" dirty="0">
              <a:latin typeface="Calibri"/>
              <a:cs typeface="Calibri"/>
            </a:endParaRPr>
          </a:p>
        </p:txBody>
      </p:sp>
      <p:sp>
        <p:nvSpPr>
          <p:cNvPr id="5" name="object 5"/>
          <p:cNvSpPr txBox="1"/>
          <p:nvPr/>
        </p:nvSpPr>
        <p:spPr>
          <a:xfrm>
            <a:off x="178408" y="5539232"/>
            <a:ext cx="2412392" cy="1305486"/>
          </a:xfrm>
          <a:prstGeom prst="rect">
            <a:avLst/>
          </a:prstGeom>
        </p:spPr>
        <p:txBody>
          <a:bodyPr vert="horz" wrap="square" lIns="0" tIns="12700" rIns="0" bIns="0" rtlCol="0">
            <a:spAutoFit/>
          </a:bodyPr>
          <a:lstStyle/>
          <a:p>
            <a:pPr marL="12700" marR="5080">
              <a:lnSpc>
                <a:spcPct val="100000"/>
              </a:lnSpc>
              <a:spcBef>
                <a:spcPts val="100"/>
              </a:spcBef>
            </a:pPr>
            <a:r>
              <a:rPr sz="1200" b="1" spc="-5" dirty="0">
                <a:solidFill>
                  <a:srgbClr val="00AF50"/>
                </a:solidFill>
                <a:latin typeface="Calibri"/>
                <a:cs typeface="Calibri"/>
              </a:rPr>
              <a:t>Ορισμός</a:t>
            </a:r>
            <a:r>
              <a:rPr sz="1200" b="1" spc="-25" dirty="0">
                <a:solidFill>
                  <a:srgbClr val="00AF50"/>
                </a:solidFill>
                <a:latin typeface="Calibri"/>
                <a:cs typeface="Calibri"/>
              </a:rPr>
              <a:t> </a:t>
            </a:r>
            <a:r>
              <a:rPr sz="1200" b="1" spc="-5" dirty="0">
                <a:solidFill>
                  <a:srgbClr val="00AF50"/>
                </a:solidFill>
                <a:latin typeface="Calibri"/>
                <a:cs typeface="Calibri"/>
              </a:rPr>
              <a:t>ατόμου</a:t>
            </a:r>
            <a:r>
              <a:rPr sz="1200" b="1" spc="15" dirty="0">
                <a:solidFill>
                  <a:srgbClr val="00AF50"/>
                </a:solidFill>
                <a:latin typeface="Calibri"/>
                <a:cs typeface="Calibri"/>
              </a:rPr>
              <a:t> </a:t>
            </a:r>
            <a:r>
              <a:rPr sz="1200" b="1" spc="-5" dirty="0">
                <a:solidFill>
                  <a:srgbClr val="00AF50"/>
                </a:solidFill>
                <a:latin typeface="Calibri"/>
                <a:cs typeface="Calibri"/>
              </a:rPr>
              <a:t>επαφής </a:t>
            </a:r>
            <a:r>
              <a:rPr sz="1200" b="1" spc="-254" dirty="0">
                <a:solidFill>
                  <a:srgbClr val="00AF50"/>
                </a:solidFill>
                <a:latin typeface="Calibri"/>
                <a:cs typeface="Calibri"/>
              </a:rPr>
              <a:t> </a:t>
            </a:r>
            <a:r>
              <a:rPr sz="1200" b="1" dirty="0" err="1">
                <a:solidFill>
                  <a:srgbClr val="00AF50"/>
                </a:solidFill>
                <a:latin typeface="Calibri"/>
                <a:cs typeface="Calibri"/>
              </a:rPr>
              <a:t>ως</a:t>
            </a:r>
            <a:r>
              <a:rPr sz="1200" b="1" spc="-10" dirty="0">
                <a:solidFill>
                  <a:srgbClr val="00AF50"/>
                </a:solidFill>
                <a:latin typeface="Calibri"/>
                <a:cs typeface="Calibri"/>
              </a:rPr>
              <a:t> </a:t>
            </a:r>
            <a:r>
              <a:rPr lang="el-GR" sz="1200" b="1" spc="-5" dirty="0">
                <a:solidFill>
                  <a:srgbClr val="00AF50"/>
                </a:solidFill>
                <a:latin typeface="Calibri"/>
                <a:cs typeface="Calibri"/>
              </a:rPr>
              <a:t>νόμιμου εκπροσώπου</a:t>
            </a:r>
            <a:r>
              <a:rPr sz="1200" b="1" spc="-5" dirty="0">
                <a:solidFill>
                  <a:srgbClr val="00AF50"/>
                </a:solidFill>
                <a:latin typeface="Calibri"/>
                <a:cs typeface="Calibri"/>
              </a:rPr>
              <a:t>. </a:t>
            </a:r>
            <a:r>
              <a:rPr sz="1200" b="1" dirty="0">
                <a:solidFill>
                  <a:srgbClr val="00AF50"/>
                </a:solidFill>
                <a:latin typeface="Calibri"/>
                <a:cs typeface="Calibri"/>
              </a:rPr>
              <a:t>Για </a:t>
            </a:r>
            <a:r>
              <a:rPr sz="1200" b="1" spc="-5" dirty="0">
                <a:solidFill>
                  <a:srgbClr val="00AF50"/>
                </a:solidFill>
                <a:latin typeface="Calibri"/>
                <a:cs typeface="Calibri"/>
              </a:rPr>
              <a:t>το </a:t>
            </a:r>
            <a:r>
              <a:rPr sz="1200" b="1" dirty="0">
                <a:solidFill>
                  <a:srgbClr val="00AF50"/>
                </a:solidFill>
                <a:latin typeface="Calibri"/>
                <a:cs typeface="Calibri"/>
              </a:rPr>
              <a:t> </a:t>
            </a:r>
            <a:r>
              <a:rPr sz="1200" b="1" spc="-5" dirty="0">
                <a:solidFill>
                  <a:srgbClr val="00AF50"/>
                </a:solidFill>
                <a:latin typeface="Calibri"/>
                <a:cs typeface="Calibri"/>
              </a:rPr>
              <a:t>άτομο</a:t>
            </a:r>
            <a:r>
              <a:rPr sz="1200" b="1" spc="5" dirty="0">
                <a:solidFill>
                  <a:srgbClr val="00AF50"/>
                </a:solidFill>
                <a:latin typeface="Calibri"/>
                <a:cs typeface="Calibri"/>
              </a:rPr>
              <a:t> </a:t>
            </a:r>
            <a:r>
              <a:rPr sz="1200" b="1" dirty="0">
                <a:solidFill>
                  <a:srgbClr val="00AF50"/>
                </a:solidFill>
                <a:latin typeface="Calibri"/>
                <a:cs typeface="Calibri"/>
              </a:rPr>
              <a:t>αυτό</a:t>
            </a:r>
            <a:r>
              <a:rPr sz="1200" b="1" spc="20" dirty="0">
                <a:solidFill>
                  <a:srgbClr val="00AF50"/>
                </a:solidFill>
                <a:latin typeface="Calibri"/>
                <a:cs typeface="Calibri"/>
              </a:rPr>
              <a:t> </a:t>
            </a:r>
            <a:r>
              <a:rPr sz="1200" b="1" spc="-5" dirty="0">
                <a:solidFill>
                  <a:srgbClr val="00AF50"/>
                </a:solidFill>
                <a:latin typeface="Calibri"/>
                <a:cs typeface="Calibri"/>
              </a:rPr>
              <a:t>είναι </a:t>
            </a:r>
            <a:r>
              <a:rPr sz="1200" b="1" dirty="0">
                <a:solidFill>
                  <a:srgbClr val="00AF50"/>
                </a:solidFill>
                <a:latin typeface="Calibri"/>
                <a:cs typeface="Calibri"/>
              </a:rPr>
              <a:t> </a:t>
            </a:r>
            <a:r>
              <a:rPr sz="1200" b="1" spc="-5" dirty="0">
                <a:solidFill>
                  <a:srgbClr val="00AF50"/>
                </a:solidFill>
                <a:latin typeface="Calibri"/>
                <a:cs typeface="Calibri"/>
              </a:rPr>
              <a:t>υποχρεωτικό</a:t>
            </a:r>
            <a:r>
              <a:rPr sz="1200" b="1" dirty="0">
                <a:solidFill>
                  <a:srgbClr val="00AF50"/>
                </a:solidFill>
                <a:latin typeface="Calibri"/>
                <a:cs typeface="Calibri"/>
              </a:rPr>
              <a:t> </a:t>
            </a:r>
            <a:r>
              <a:rPr sz="1200" b="1" spc="-5" dirty="0">
                <a:solidFill>
                  <a:srgbClr val="00AF50"/>
                </a:solidFill>
                <a:latin typeface="Calibri"/>
                <a:cs typeface="Calibri"/>
              </a:rPr>
              <a:t>να </a:t>
            </a:r>
            <a:r>
              <a:rPr sz="1200" b="1" dirty="0">
                <a:solidFill>
                  <a:srgbClr val="00AF50"/>
                </a:solidFill>
                <a:latin typeface="Calibri"/>
                <a:cs typeface="Calibri"/>
              </a:rPr>
              <a:t> </a:t>
            </a:r>
            <a:r>
              <a:rPr sz="1200" b="1" spc="-5" dirty="0">
                <a:solidFill>
                  <a:srgbClr val="00AF50"/>
                </a:solidFill>
                <a:latin typeface="Calibri"/>
                <a:cs typeface="Calibri"/>
              </a:rPr>
              <a:t>παρέχεται</a:t>
            </a:r>
            <a:r>
              <a:rPr sz="1200" b="1" spc="-30" dirty="0">
                <a:solidFill>
                  <a:srgbClr val="00AF50"/>
                </a:solidFill>
                <a:latin typeface="Calibri"/>
                <a:cs typeface="Calibri"/>
              </a:rPr>
              <a:t> </a:t>
            </a:r>
            <a:r>
              <a:rPr sz="1200" b="1" spc="-5" dirty="0">
                <a:solidFill>
                  <a:srgbClr val="00AF50"/>
                </a:solidFill>
                <a:latin typeface="Calibri"/>
                <a:cs typeface="Calibri"/>
              </a:rPr>
              <a:t>κινητό</a:t>
            </a:r>
            <a:r>
              <a:rPr lang="el-GR" sz="1200" b="1" spc="-5" dirty="0">
                <a:solidFill>
                  <a:srgbClr val="00AF50"/>
                </a:solidFill>
                <a:latin typeface="Calibri"/>
                <a:cs typeface="Calibri"/>
              </a:rPr>
              <a:t> και όχι σταθερό</a:t>
            </a:r>
            <a:r>
              <a:rPr sz="1200" b="1" spc="-5" dirty="0">
                <a:solidFill>
                  <a:srgbClr val="00AF50"/>
                </a:solidFill>
                <a:latin typeface="Calibri"/>
                <a:cs typeface="Calibri"/>
              </a:rPr>
              <a:t> </a:t>
            </a:r>
            <a:r>
              <a:rPr sz="1200" b="1" spc="-254" dirty="0">
                <a:solidFill>
                  <a:srgbClr val="00AF50"/>
                </a:solidFill>
                <a:latin typeface="Calibri"/>
                <a:cs typeface="Calibri"/>
              </a:rPr>
              <a:t> </a:t>
            </a:r>
            <a:r>
              <a:rPr sz="1200" b="1" spc="-5" dirty="0" err="1">
                <a:solidFill>
                  <a:srgbClr val="00AF50"/>
                </a:solidFill>
                <a:latin typeface="Calibri"/>
                <a:cs typeface="Calibri"/>
              </a:rPr>
              <a:t>τηλέφωνο</a:t>
            </a:r>
            <a:r>
              <a:rPr lang="el-GR" sz="1200" b="1" spc="-5" dirty="0">
                <a:solidFill>
                  <a:srgbClr val="00AF50"/>
                </a:solidFill>
                <a:latin typeface="Calibri"/>
                <a:cs typeface="Calibri"/>
              </a:rPr>
              <a:t>. Για κάθε οργανισμό μπορούν να καταχωρούνται μέχρι και 3 νόμιμοι εκπρόσωποι</a:t>
            </a:r>
            <a:endParaRPr sz="1200" dirty="0">
              <a:latin typeface="Calibri"/>
              <a:cs typeface="Calibri"/>
            </a:endParaRPr>
          </a:p>
        </p:txBody>
      </p:sp>
      <p:sp>
        <p:nvSpPr>
          <p:cNvPr id="6" name="object 6"/>
          <p:cNvSpPr txBox="1"/>
          <p:nvPr/>
        </p:nvSpPr>
        <p:spPr>
          <a:xfrm>
            <a:off x="3878579" y="5632805"/>
            <a:ext cx="3360421" cy="1120820"/>
          </a:xfrm>
          <a:prstGeom prst="rect">
            <a:avLst/>
          </a:prstGeom>
        </p:spPr>
        <p:txBody>
          <a:bodyPr vert="horz" wrap="square" lIns="0" tIns="12700" rIns="0" bIns="0" rtlCol="0">
            <a:spAutoFit/>
          </a:bodyPr>
          <a:lstStyle/>
          <a:p>
            <a:pPr marL="38100">
              <a:lnSpc>
                <a:spcPct val="100000"/>
              </a:lnSpc>
              <a:spcBef>
                <a:spcPts val="100"/>
              </a:spcBef>
            </a:pPr>
            <a:r>
              <a:rPr sz="1200" b="1" spc="-5" dirty="0">
                <a:solidFill>
                  <a:srgbClr val="00AF50"/>
                </a:solidFill>
                <a:latin typeface="Calibri"/>
                <a:cs typeface="Calibri"/>
              </a:rPr>
              <a:t>Ορισμός</a:t>
            </a:r>
            <a:r>
              <a:rPr sz="1200" b="1" spc="-10" dirty="0">
                <a:solidFill>
                  <a:srgbClr val="00AF50"/>
                </a:solidFill>
                <a:latin typeface="Calibri"/>
                <a:cs typeface="Calibri"/>
              </a:rPr>
              <a:t> </a:t>
            </a:r>
            <a:r>
              <a:rPr sz="1200" b="1" dirty="0">
                <a:solidFill>
                  <a:srgbClr val="00AF50"/>
                </a:solidFill>
                <a:latin typeface="Calibri"/>
                <a:cs typeface="Calibri"/>
              </a:rPr>
              <a:t>ατόμου</a:t>
            </a:r>
            <a:r>
              <a:rPr sz="1200" b="1" spc="20" dirty="0">
                <a:solidFill>
                  <a:srgbClr val="00AF50"/>
                </a:solidFill>
                <a:latin typeface="Calibri"/>
                <a:cs typeface="Calibri"/>
              </a:rPr>
              <a:t> </a:t>
            </a:r>
            <a:r>
              <a:rPr sz="1200" b="1" dirty="0">
                <a:solidFill>
                  <a:srgbClr val="00AF50"/>
                </a:solidFill>
                <a:latin typeface="Calibri"/>
                <a:cs typeface="Calibri"/>
              </a:rPr>
              <a:t>επαφής</a:t>
            </a:r>
            <a:r>
              <a:rPr sz="1200" b="1" spc="5" dirty="0">
                <a:solidFill>
                  <a:srgbClr val="00AF50"/>
                </a:solidFill>
                <a:latin typeface="Calibri"/>
                <a:cs typeface="Calibri"/>
              </a:rPr>
              <a:t> </a:t>
            </a:r>
            <a:r>
              <a:rPr sz="1200" b="1" dirty="0">
                <a:solidFill>
                  <a:srgbClr val="00AF50"/>
                </a:solidFill>
                <a:latin typeface="Calibri"/>
                <a:cs typeface="Calibri"/>
              </a:rPr>
              <a:t>ως</a:t>
            </a:r>
            <a:r>
              <a:rPr sz="1200" b="1" spc="-10" dirty="0">
                <a:solidFill>
                  <a:srgbClr val="00AF50"/>
                </a:solidFill>
                <a:latin typeface="Calibri"/>
                <a:cs typeface="Calibri"/>
              </a:rPr>
              <a:t> </a:t>
            </a:r>
            <a:r>
              <a:rPr sz="1200" b="1" dirty="0">
                <a:solidFill>
                  <a:srgbClr val="00AF50"/>
                </a:solidFill>
                <a:latin typeface="Calibri"/>
                <a:cs typeface="Calibri"/>
              </a:rPr>
              <a:t>βασική</a:t>
            </a:r>
            <a:r>
              <a:rPr sz="1200" b="1" spc="-20" dirty="0">
                <a:solidFill>
                  <a:srgbClr val="00AF50"/>
                </a:solidFill>
                <a:latin typeface="Calibri"/>
                <a:cs typeface="Calibri"/>
              </a:rPr>
              <a:t> </a:t>
            </a:r>
            <a:r>
              <a:rPr sz="1200" b="1" spc="-10" dirty="0">
                <a:solidFill>
                  <a:srgbClr val="00AF50"/>
                </a:solidFill>
                <a:latin typeface="Calibri"/>
                <a:cs typeface="Calibri"/>
              </a:rPr>
              <a:t>επαφή.</a:t>
            </a:r>
            <a:r>
              <a:rPr sz="1200" b="1" spc="15" dirty="0">
                <a:solidFill>
                  <a:srgbClr val="00AF50"/>
                </a:solidFill>
                <a:latin typeface="Calibri"/>
                <a:cs typeface="Calibri"/>
              </a:rPr>
              <a:t> </a:t>
            </a:r>
            <a:r>
              <a:rPr lang="el-GR" sz="1200" b="1" spc="15" dirty="0">
                <a:solidFill>
                  <a:srgbClr val="00AF50"/>
                </a:solidFill>
                <a:latin typeface="Calibri"/>
                <a:cs typeface="Calibri"/>
              </a:rPr>
              <a:t>Καθώς μόνο ένα άτομο μπορεί να οριστεί ως βασική επαφή, εάν στη συνέχει οριστεί άλλο άτομο επαφής ως βασική επαφή,  η ρύθμιση στην προηγούμενη καταχώρηση ατόμου επαφής θα απενεργοποιηθεί </a:t>
            </a:r>
            <a:endParaRPr sz="1200" dirty="0">
              <a:latin typeface="Calibri"/>
              <a:cs typeface="Calibri"/>
            </a:endParaRPr>
          </a:p>
        </p:txBody>
      </p:sp>
      <p:sp>
        <p:nvSpPr>
          <p:cNvPr id="7" name="object 7"/>
          <p:cNvSpPr txBox="1"/>
          <p:nvPr/>
        </p:nvSpPr>
        <p:spPr>
          <a:xfrm>
            <a:off x="9072498" y="3196209"/>
            <a:ext cx="2204720" cy="382156"/>
          </a:xfrm>
          <a:prstGeom prst="rect">
            <a:avLst/>
          </a:prstGeom>
        </p:spPr>
        <p:txBody>
          <a:bodyPr vert="horz" wrap="square" lIns="0" tIns="12700" rIns="0" bIns="0" rtlCol="0">
            <a:spAutoFit/>
          </a:bodyPr>
          <a:lstStyle/>
          <a:p>
            <a:pPr marL="12700" marR="202565" algn="just">
              <a:lnSpc>
                <a:spcPct val="100000"/>
              </a:lnSpc>
              <a:spcBef>
                <a:spcPts val="100"/>
              </a:spcBef>
            </a:pPr>
            <a:r>
              <a:rPr sz="1200" b="1" spc="-5" dirty="0">
                <a:solidFill>
                  <a:srgbClr val="00AF50"/>
                </a:solidFill>
                <a:latin typeface="Calibri"/>
                <a:cs typeface="Calibri"/>
              </a:rPr>
              <a:t>Προσθήκη ατόμου επαφής στη </a:t>
            </a:r>
            <a:r>
              <a:rPr sz="1200" b="1" spc="-260" dirty="0">
                <a:solidFill>
                  <a:srgbClr val="00AF50"/>
                </a:solidFill>
                <a:latin typeface="Calibri"/>
                <a:cs typeface="Calibri"/>
              </a:rPr>
              <a:t> </a:t>
            </a:r>
            <a:r>
              <a:rPr sz="1200" b="1" spc="-5" dirty="0">
                <a:solidFill>
                  <a:srgbClr val="00AF50"/>
                </a:solidFill>
                <a:latin typeface="Calibri"/>
                <a:cs typeface="Calibri"/>
              </a:rPr>
              <a:t>λίστα </a:t>
            </a:r>
            <a:r>
              <a:rPr sz="1200" b="1" dirty="0">
                <a:solidFill>
                  <a:srgbClr val="00AF50"/>
                </a:solidFill>
                <a:latin typeface="Calibri"/>
                <a:cs typeface="Calibri"/>
              </a:rPr>
              <a:t>επαφών </a:t>
            </a:r>
            <a:r>
              <a:rPr sz="1200" b="1" spc="-5" dirty="0">
                <a:solidFill>
                  <a:srgbClr val="00AF50"/>
                </a:solidFill>
                <a:latin typeface="Calibri"/>
                <a:cs typeface="Calibri"/>
              </a:rPr>
              <a:t>του χρήστη. </a:t>
            </a:r>
            <a:endParaRPr sz="1200" dirty="0">
              <a:latin typeface="Calibri"/>
              <a:cs typeface="Calibri"/>
            </a:endParaRPr>
          </a:p>
        </p:txBody>
      </p:sp>
      <p:sp>
        <p:nvSpPr>
          <p:cNvPr id="8" name="object 8"/>
          <p:cNvSpPr/>
          <p:nvPr/>
        </p:nvSpPr>
        <p:spPr>
          <a:xfrm>
            <a:off x="446531" y="2717291"/>
            <a:ext cx="10027920" cy="2796540"/>
          </a:xfrm>
          <a:custGeom>
            <a:avLst/>
            <a:gdLst/>
            <a:ahLst/>
            <a:cxnLst/>
            <a:rect l="l" t="t" r="r" b="b"/>
            <a:pathLst>
              <a:path w="10027920" h="2796540">
                <a:moveTo>
                  <a:pt x="76200" y="2683002"/>
                </a:moveTo>
                <a:lnTo>
                  <a:pt x="44450" y="2683002"/>
                </a:lnTo>
                <a:lnTo>
                  <a:pt x="44450" y="2430780"/>
                </a:lnTo>
                <a:lnTo>
                  <a:pt x="31750" y="2430780"/>
                </a:lnTo>
                <a:lnTo>
                  <a:pt x="31750" y="2683002"/>
                </a:lnTo>
                <a:lnTo>
                  <a:pt x="0" y="2683002"/>
                </a:lnTo>
                <a:lnTo>
                  <a:pt x="38100" y="2759202"/>
                </a:lnTo>
                <a:lnTo>
                  <a:pt x="69850" y="2695702"/>
                </a:lnTo>
                <a:lnTo>
                  <a:pt x="76200" y="2683002"/>
                </a:lnTo>
                <a:close/>
              </a:path>
              <a:path w="10027920" h="2796540">
                <a:moveTo>
                  <a:pt x="4306824" y="2720340"/>
                </a:moveTo>
                <a:lnTo>
                  <a:pt x="4275074" y="2720340"/>
                </a:lnTo>
                <a:lnTo>
                  <a:pt x="4275074" y="2420112"/>
                </a:lnTo>
                <a:lnTo>
                  <a:pt x="4262374" y="2420112"/>
                </a:lnTo>
                <a:lnTo>
                  <a:pt x="4262374" y="2720340"/>
                </a:lnTo>
                <a:lnTo>
                  <a:pt x="4230624" y="2720340"/>
                </a:lnTo>
                <a:lnTo>
                  <a:pt x="4268724" y="2796540"/>
                </a:lnTo>
                <a:lnTo>
                  <a:pt x="4300474" y="2733040"/>
                </a:lnTo>
                <a:lnTo>
                  <a:pt x="4306824" y="2720340"/>
                </a:lnTo>
                <a:close/>
              </a:path>
              <a:path w="10027920" h="2796540">
                <a:moveTo>
                  <a:pt x="10027920" y="378206"/>
                </a:moveTo>
                <a:lnTo>
                  <a:pt x="9996170" y="378206"/>
                </a:lnTo>
                <a:lnTo>
                  <a:pt x="9996170" y="0"/>
                </a:lnTo>
                <a:lnTo>
                  <a:pt x="9983470" y="0"/>
                </a:lnTo>
                <a:lnTo>
                  <a:pt x="9983470" y="378206"/>
                </a:lnTo>
                <a:lnTo>
                  <a:pt x="9951720" y="378206"/>
                </a:lnTo>
                <a:lnTo>
                  <a:pt x="9989820" y="454406"/>
                </a:lnTo>
                <a:lnTo>
                  <a:pt x="10021570" y="390906"/>
                </a:lnTo>
                <a:lnTo>
                  <a:pt x="10027920" y="378206"/>
                </a:lnTo>
                <a:close/>
              </a:path>
            </a:pathLst>
          </a:custGeom>
          <a:solidFill>
            <a:srgbClr val="4471C4"/>
          </a:solidFill>
        </p:spPr>
        <p:txBody>
          <a:bodyPr wrap="square" lIns="0" tIns="0" rIns="0" bIns="0" rtlCol="0"/>
          <a:lstStyle/>
          <a:p>
            <a:endParaRPr/>
          </a:p>
        </p:txBody>
      </p:sp>
      <p:sp>
        <p:nvSpPr>
          <p:cNvPr id="9" name="object 7">
            <a:extLst>
              <a:ext uri="{FF2B5EF4-FFF2-40B4-BE49-F238E27FC236}">
                <a16:creationId xmlns:a16="http://schemas.microsoft.com/office/drawing/2014/main" id="{1E95E502-6AEE-1232-35B5-438CCC55BC9D}"/>
              </a:ext>
            </a:extLst>
          </p:cNvPr>
          <p:cNvSpPr txBox="1"/>
          <p:nvPr/>
        </p:nvSpPr>
        <p:spPr>
          <a:xfrm>
            <a:off x="7554006" y="4561446"/>
            <a:ext cx="3080463" cy="1502976"/>
          </a:xfrm>
          <a:prstGeom prst="rect">
            <a:avLst/>
          </a:prstGeom>
        </p:spPr>
        <p:txBody>
          <a:bodyPr vert="horz" wrap="square" lIns="0" tIns="12700" rIns="0" bIns="0" rtlCol="0">
            <a:spAutoFit/>
          </a:bodyPr>
          <a:lstStyle/>
          <a:p>
            <a:pPr marL="12700" marR="202565">
              <a:lnSpc>
                <a:spcPct val="100000"/>
              </a:lnSpc>
              <a:spcBef>
                <a:spcPts val="100"/>
              </a:spcBef>
            </a:pPr>
            <a:r>
              <a:rPr lang="el-GR" sz="1200" b="1" spc="-5" dirty="0">
                <a:solidFill>
                  <a:srgbClr val="00AF50"/>
                </a:solidFill>
                <a:latin typeface="Calibri"/>
                <a:cs typeface="Calibri"/>
              </a:rPr>
              <a:t>Οι ηλεκτρονικές διευθύνσεις που καταχωρούνται πρέπει να μην έχουν καταργηθεί και να ανταποκρίνονται όντως σε άτομα του οργανισμού κάτω από τον οποίο δηλώνονται.</a:t>
            </a:r>
          </a:p>
          <a:p>
            <a:pPr marL="12700" marR="202565" algn="just">
              <a:lnSpc>
                <a:spcPct val="100000"/>
              </a:lnSpc>
              <a:spcBef>
                <a:spcPts val="100"/>
              </a:spcBef>
            </a:pPr>
            <a:r>
              <a:rPr lang="el-GR" sz="1200" b="1" spc="-5" dirty="0">
                <a:solidFill>
                  <a:srgbClr val="00AF50"/>
                </a:solidFill>
                <a:latin typeface="Calibri"/>
                <a:cs typeface="Calibri"/>
              </a:rPr>
              <a:t>Επίσης, απαγορεύεται να υπάρχουν δύο άτομα επαφής με την ίδια ηλεκτρονική διεύθυνση</a:t>
            </a:r>
            <a:endParaRPr sz="1200" dirty="0">
              <a:latin typeface="Calibri"/>
              <a:cs typeface="Calibri"/>
            </a:endParaRPr>
          </a:p>
        </p:txBody>
      </p:sp>
      <p:cxnSp>
        <p:nvCxnSpPr>
          <p:cNvPr id="11" name="Straight Arrow Connector 10">
            <a:extLst>
              <a:ext uri="{FF2B5EF4-FFF2-40B4-BE49-F238E27FC236}">
                <a16:creationId xmlns:a16="http://schemas.microsoft.com/office/drawing/2014/main" id="{F41EF460-5806-C78E-46AC-F5D0C0DB61BC}"/>
              </a:ext>
            </a:extLst>
          </p:cNvPr>
          <p:cNvCxnSpPr>
            <a:cxnSpLocks/>
          </p:cNvCxnSpPr>
          <p:nvPr/>
        </p:nvCxnSpPr>
        <p:spPr>
          <a:xfrm>
            <a:off x="6828503" y="4226124"/>
            <a:ext cx="661114" cy="335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430212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ΣΤΟΧΟΙ</a:t>
            </a:r>
            <a:endParaRPr sz="2800" dirty="0"/>
          </a:p>
        </p:txBody>
      </p:sp>
      <p:sp>
        <p:nvSpPr>
          <p:cNvPr id="3" name="object 3"/>
          <p:cNvSpPr txBox="1"/>
          <p:nvPr/>
        </p:nvSpPr>
        <p:spPr>
          <a:xfrm>
            <a:off x="457200" y="1247441"/>
            <a:ext cx="11506200" cy="4363117"/>
          </a:xfrm>
          <a:prstGeom prst="rect">
            <a:avLst/>
          </a:prstGeom>
        </p:spPr>
        <p:txBody>
          <a:bodyPr vert="horz" wrap="square" lIns="0" tIns="12065" rIns="0" bIns="0" rtlCol="0">
            <a:spAutoFit/>
          </a:bodyPr>
          <a:lstStyle/>
          <a:p>
            <a:pPr marL="355600" indent="-343535">
              <a:lnSpc>
                <a:spcPct val="100000"/>
              </a:lnSpc>
              <a:spcBef>
                <a:spcPts val="95"/>
              </a:spcBef>
              <a:buFont typeface="Wingdings"/>
              <a:buChar char=""/>
              <a:tabLst>
                <a:tab pos="356235" algn="l"/>
              </a:tabLst>
            </a:pPr>
            <a:r>
              <a:rPr sz="2200" b="1" spc="-15" dirty="0">
                <a:latin typeface="Calibri"/>
                <a:cs typeface="Calibri"/>
              </a:rPr>
              <a:t>Σχέδια</a:t>
            </a:r>
            <a:r>
              <a:rPr sz="2200" b="1" spc="20" dirty="0">
                <a:latin typeface="Calibri"/>
                <a:cs typeface="Calibri"/>
              </a:rPr>
              <a:t> </a:t>
            </a:r>
            <a:r>
              <a:rPr sz="2200" b="1" spc="-10" dirty="0">
                <a:latin typeface="Calibri"/>
                <a:cs typeface="Calibri"/>
              </a:rPr>
              <a:t>συνεργασίας</a:t>
            </a:r>
            <a:r>
              <a:rPr sz="2200" b="1" spc="30" dirty="0">
                <a:latin typeface="Calibri"/>
                <a:cs typeface="Calibri"/>
              </a:rPr>
              <a:t> </a:t>
            </a:r>
            <a:r>
              <a:rPr sz="2200" b="1" spc="-15" dirty="0">
                <a:latin typeface="Calibri"/>
                <a:cs typeface="Calibri"/>
              </a:rPr>
              <a:t>μεταξύ</a:t>
            </a:r>
            <a:r>
              <a:rPr sz="2200" b="1" spc="20" dirty="0">
                <a:latin typeface="Calibri"/>
                <a:cs typeface="Calibri"/>
              </a:rPr>
              <a:t> </a:t>
            </a:r>
            <a:r>
              <a:rPr sz="2200" b="1" spc="-10" dirty="0">
                <a:latin typeface="Calibri"/>
                <a:cs typeface="Calibri"/>
              </a:rPr>
              <a:t>οργανισμών</a:t>
            </a:r>
            <a:r>
              <a:rPr sz="2200" b="1" spc="20" dirty="0">
                <a:latin typeface="Calibri"/>
                <a:cs typeface="Calibri"/>
              </a:rPr>
              <a:t> </a:t>
            </a:r>
            <a:r>
              <a:rPr sz="2200" b="1" spc="-10" dirty="0">
                <a:latin typeface="Calibri"/>
                <a:cs typeface="Calibri"/>
              </a:rPr>
              <a:t>που</a:t>
            </a:r>
            <a:r>
              <a:rPr sz="2200" b="1" spc="10" dirty="0">
                <a:latin typeface="Calibri"/>
                <a:cs typeface="Calibri"/>
              </a:rPr>
              <a:t> </a:t>
            </a:r>
            <a:r>
              <a:rPr sz="2200" b="1" spc="-15" dirty="0">
                <a:latin typeface="Calibri"/>
                <a:cs typeface="Calibri"/>
              </a:rPr>
              <a:t>αποσκοπούν</a:t>
            </a:r>
            <a:r>
              <a:rPr sz="2200" b="1" spc="55" dirty="0">
                <a:latin typeface="Calibri"/>
                <a:cs typeface="Calibri"/>
              </a:rPr>
              <a:t> </a:t>
            </a:r>
            <a:r>
              <a:rPr sz="2200" b="1" dirty="0">
                <a:latin typeface="Calibri"/>
                <a:cs typeface="Calibri"/>
              </a:rPr>
              <a:t>στην</a:t>
            </a:r>
            <a:r>
              <a:rPr sz="2200" dirty="0">
                <a:latin typeface="Calibri"/>
                <a:cs typeface="Calibri"/>
              </a:rPr>
              <a:t>:</a:t>
            </a:r>
          </a:p>
          <a:p>
            <a:pPr>
              <a:lnSpc>
                <a:spcPct val="100000"/>
              </a:lnSpc>
              <a:spcBef>
                <a:spcPts val="10"/>
              </a:spcBef>
            </a:pPr>
            <a:endParaRPr sz="2750" dirty="0">
              <a:latin typeface="Calibri"/>
              <a:cs typeface="Calibri"/>
            </a:endParaRPr>
          </a:p>
          <a:p>
            <a:pPr marL="355600" indent="-343535">
              <a:lnSpc>
                <a:spcPct val="100000"/>
              </a:lnSpc>
              <a:buFont typeface="Wingdings"/>
              <a:buChar char=""/>
              <a:tabLst>
                <a:tab pos="355600" algn="l"/>
                <a:tab pos="356235" algn="l"/>
              </a:tabLst>
            </a:pPr>
            <a:r>
              <a:rPr sz="2000" dirty="0">
                <a:latin typeface="Calibri"/>
                <a:cs typeface="Calibri"/>
              </a:rPr>
              <a:t>Aπόκτηση</a:t>
            </a:r>
            <a:r>
              <a:rPr sz="2000" spc="-25" dirty="0">
                <a:latin typeface="Calibri"/>
                <a:cs typeface="Calibri"/>
              </a:rPr>
              <a:t> </a:t>
            </a:r>
            <a:r>
              <a:rPr sz="2000" spc="-5" dirty="0">
                <a:latin typeface="Calibri"/>
                <a:cs typeface="Calibri"/>
              </a:rPr>
              <a:t>εμπειριών</a:t>
            </a:r>
            <a:r>
              <a:rPr sz="2000" spc="-10" dirty="0">
                <a:latin typeface="Calibri"/>
                <a:cs typeface="Calibri"/>
              </a:rPr>
              <a:t> </a:t>
            </a:r>
            <a:r>
              <a:rPr sz="2000" dirty="0">
                <a:latin typeface="Calibri"/>
                <a:cs typeface="Calibri"/>
              </a:rPr>
              <a:t>σε </a:t>
            </a:r>
            <a:r>
              <a:rPr sz="2000" spc="-10" dirty="0">
                <a:latin typeface="Calibri"/>
                <a:cs typeface="Calibri"/>
              </a:rPr>
              <a:t>ό,τι</a:t>
            </a:r>
            <a:r>
              <a:rPr sz="2000" spc="-5" dirty="0">
                <a:latin typeface="Calibri"/>
                <a:cs typeface="Calibri"/>
              </a:rPr>
              <a:t> αφορά</a:t>
            </a:r>
            <a:r>
              <a:rPr sz="2000" spc="-25" dirty="0">
                <a:latin typeface="Calibri"/>
                <a:cs typeface="Calibri"/>
              </a:rPr>
              <a:t> </a:t>
            </a:r>
            <a:r>
              <a:rPr sz="2000" dirty="0">
                <a:latin typeface="Calibri"/>
                <a:cs typeface="Calibri"/>
              </a:rPr>
              <a:t>τη </a:t>
            </a:r>
            <a:r>
              <a:rPr sz="2000" spc="-5" dirty="0">
                <a:latin typeface="Calibri"/>
                <a:cs typeface="Calibri"/>
              </a:rPr>
              <a:t>διεθνή-διακρατική</a:t>
            </a:r>
            <a:r>
              <a:rPr sz="2000" spc="-20" dirty="0">
                <a:latin typeface="Calibri"/>
                <a:cs typeface="Calibri"/>
              </a:rPr>
              <a:t> </a:t>
            </a:r>
            <a:r>
              <a:rPr sz="2000" spc="-5" dirty="0">
                <a:latin typeface="Calibri"/>
                <a:cs typeface="Calibri"/>
              </a:rPr>
              <a:t>συνεργασία</a:t>
            </a:r>
            <a:r>
              <a:rPr sz="2000" spc="430" dirty="0">
                <a:latin typeface="Calibri"/>
                <a:cs typeface="Calibri"/>
              </a:rPr>
              <a:t> </a:t>
            </a:r>
            <a:r>
              <a:rPr sz="2000" dirty="0">
                <a:latin typeface="Calibri"/>
                <a:cs typeface="Calibri"/>
              </a:rPr>
              <a:t>&gt;</a:t>
            </a:r>
            <a:r>
              <a:rPr sz="2000" spc="10" dirty="0">
                <a:latin typeface="Calibri"/>
                <a:cs typeface="Calibri"/>
              </a:rPr>
              <a:t> </a:t>
            </a:r>
            <a:r>
              <a:rPr sz="2000" dirty="0">
                <a:latin typeface="Calibri"/>
                <a:cs typeface="Calibri"/>
              </a:rPr>
              <a:t>Διεθνοποίηση</a:t>
            </a:r>
            <a:r>
              <a:rPr sz="2000" spc="-30" dirty="0">
                <a:latin typeface="Calibri"/>
                <a:cs typeface="Calibri"/>
              </a:rPr>
              <a:t> </a:t>
            </a:r>
            <a:r>
              <a:rPr sz="2000" spc="-10" dirty="0">
                <a:latin typeface="Calibri"/>
                <a:cs typeface="Calibri"/>
              </a:rPr>
              <a:t>των</a:t>
            </a:r>
            <a:endParaRPr sz="2000" dirty="0">
              <a:latin typeface="Calibri"/>
              <a:cs typeface="Calibri"/>
            </a:endParaRPr>
          </a:p>
          <a:p>
            <a:pPr marL="355600">
              <a:lnSpc>
                <a:spcPct val="100000"/>
              </a:lnSpc>
              <a:spcBef>
                <a:spcPts val="5"/>
              </a:spcBef>
            </a:pPr>
            <a:r>
              <a:rPr sz="2000" spc="-5" dirty="0">
                <a:latin typeface="Calibri"/>
                <a:cs typeface="Calibri"/>
              </a:rPr>
              <a:t>δραστηριοτήτων</a:t>
            </a:r>
            <a:r>
              <a:rPr sz="2000" spc="-50" dirty="0">
                <a:latin typeface="Calibri"/>
                <a:cs typeface="Calibri"/>
              </a:rPr>
              <a:t> </a:t>
            </a:r>
            <a:r>
              <a:rPr sz="2000" spc="-10" dirty="0">
                <a:latin typeface="Calibri"/>
                <a:cs typeface="Calibri"/>
              </a:rPr>
              <a:t>των</a:t>
            </a:r>
            <a:r>
              <a:rPr sz="2000" dirty="0">
                <a:latin typeface="Calibri"/>
                <a:cs typeface="Calibri"/>
              </a:rPr>
              <a:t> </a:t>
            </a:r>
            <a:r>
              <a:rPr sz="2000" spc="-5" dirty="0">
                <a:latin typeface="Calibri"/>
                <a:cs typeface="Calibri"/>
              </a:rPr>
              <a:t>συμμετεχόντων</a:t>
            </a:r>
            <a:r>
              <a:rPr sz="2000" spc="-2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dirty="0">
                <a:latin typeface="Calibri"/>
                <a:cs typeface="Calibri"/>
              </a:rPr>
              <a:t>Ανάπτυξη</a:t>
            </a:r>
            <a:r>
              <a:rPr sz="2000" spc="-35" dirty="0">
                <a:latin typeface="Calibri"/>
                <a:cs typeface="Calibri"/>
              </a:rPr>
              <a:t> </a:t>
            </a:r>
            <a:r>
              <a:rPr sz="2000" spc="-20" dirty="0">
                <a:latin typeface="Calibri"/>
                <a:cs typeface="Calibri"/>
              </a:rPr>
              <a:t>και </a:t>
            </a:r>
            <a:r>
              <a:rPr sz="2000" dirty="0">
                <a:latin typeface="Calibri"/>
                <a:cs typeface="Calibri"/>
              </a:rPr>
              <a:t>ενίσχυση</a:t>
            </a:r>
            <a:r>
              <a:rPr sz="2000" spc="-30" dirty="0">
                <a:latin typeface="Calibri"/>
                <a:cs typeface="Calibri"/>
              </a:rPr>
              <a:t> </a:t>
            </a:r>
            <a:r>
              <a:rPr sz="2000" spc="-5" dirty="0">
                <a:latin typeface="Calibri"/>
                <a:cs typeface="Calibri"/>
              </a:rPr>
              <a:t>δικτύων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dirty="0">
                <a:latin typeface="Calibri"/>
                <a:cs typeface="Calibri"/>
              </a:rPr>
              <a:t>Ενίσχυση</a:t>
            </a:r>
            <a:r>
              <a:rPr sz="2000" spc="-15" dirty="0">
                <a:latin typeface="Calibri"/>
                <a:cs typeface="Calibri"/>
              </a:rPr>
              <a:t> </a:t>
            </a:r>
            <a:r>
              <a:rPr sz="2000" spc="-10" dirty="0">
                <a:latin typeface="Calibri"/>
                <a:cs typeface="Calibri"/>
              </a:rPr>
              <a:t>των</a:t>
            </a:r>
            <a:r>
              <a:rPr sz="2000" spc="-5" dirty="0">
                <a:latin typeface="Calibri"/>
                <a:cs typeface="Calibri"/>
              </a:rPr>
              <a:t> </a:t>
            </a:r>
            <a:r>
              <a:rPr sz="2000" spc="-15" dirty="0">
                <a:latin typeface="Calibri"/>
                <a:cs typeface="Calibri"/>
              </a:rPr>
              <a:t>ικανοτήτων </a:t>
            </a:r>
            <a:r>
              <a:rPr sz="2000" spc="-10" dirty="0">
                <a:latin typeface="Calibri"/>
                <a:cs typeface="Calibri"/>
              </a:rPr>
              <a:t>των</a:t>
            </a:r>
            <a:r>
              <a:rPr sz="2000" spc="-5" dirty="0">
                <a:latin typeface="Calibri"/>
                <a:cs typeface="Calibri"/>
              </a:rPr>
              <a:t> συμμετεχόντων</a:t>
            </a:r>
            <a:r>
              <a:rPr sz="2000" spc="-1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spc="-5" dirty="0" err="1">
                <a:latin typeface="Calibri"/>
                <a:cs typeface="Calibri"/>
              </a:rPr>
              <a:t>Αντ</a:t>
            </a:r>
            <a:r>
              <a:rPr sz="2000" spc="-5" dirty="0">
                <a:latin typeface="Calibri"/>
                <a:cs typeface="Calibri"/>
              </a:rPr>
              <a:t>αλλαγή</a:t>
            </a:r>
            <a:r>
              <a:rPr lang="el-GR" sz="2000" spc="-5" dirty="0">
                <a:latin typeface="Calibri"/>
                <a:cs typeface="Calibri"/>
              </a:rPr>
              <a:t>/Ανάπτυξη/Εφαρμογή νέων</a:t>
            </a:r>
            <a:r>
              <a:rPr sz="2000" spc="-20" dirty="0">
                <a:latin typeface="Calibri"/>
                <a:cs typeface="Calibri"/>
              </a:rPr>
              <a:t> </a:t>
            </a:r>
            <a:r>
              <a:rPr sz="2000" spc="-5" dirty="0">
                <a:latin typeface="Calibri"/>
                <a:cs typeface="Calibri"/>
              </a:rPr>
              <a:t>πρα</a:t>
            </a:r>
            <a:r>
              <a:rPr sz="2000" spc="-5" dirty="0" err="1">
                <a:latin typeface="Calibri"/>
                <a:cs typeface="Calibri"/>
              </a:rPr>
              <a:t>κτικών</a:t>
            </a:r>
            <a:r>
              <a:rPr lang="el-GR" sz="2000" spc="-5" dirty="0">
                <a:latin typeface="Calibri"/>
                <a:cs typeface="Calibri"/>
              </a:rPr>
              <a:t> και</a:t>
            </a:r>
            <a:r>
              <a:rPr sz="2000" spc="-30" dirty="0">
                <a:latin typeface="Calibri"/>
                <a:cs typeface="Calibri"/>
              </a:rPr>
              <a:t> </a:t>
            </a:r>
            <a:r>
              <a:rPr sz="2000" spc="-5" dirty="0" err="1">
                <a:latin typeface="Calibri"/>
                <a:cs typeface="Calibri"/>
              </a:rPr>
              <a:t>μεθόδων</a:t>
            </a:r>
            <a:r>
              <a:rPr lang="el-GR" sz="2000" spc="-5" dirty="0">
                <a:latin typeface="Calibri"/>
                <a:cs typeface="Calibri"/>
              </a:rPr>
              <a:t> </a:t>
            </a:r>
          </a:p>
          <a:p>
            <a:pPr marL="355600" indent="-343535">
              <a:lnSpc>
                <a:spcPct val="100000"/>
              </a:lnSpc>
              <a:spcBef>
                <a:spcPts val="1490"/>
              </a:spcBef>
              <a:buFont typeface="Wingdings"/>
              <a:buChar char=""/>
              <a:tabLst>
                <a:tab pos="355600" algn="l"/>
                <a:tab pos="356235" algn="l"/>
              </a:tabLst>
            </a:pPr>
            <a:r>
              <a:rPr lang="el-GR" sz="2000" spc="-20" dirty="0">
                <a:latin typeface="Calibri"/>
                <a:cs typeface="Calibri"/>
              </a:rPr>
              <a:t>Ανταλλαγή/</a:t>
            </a:r>
            <a:r>
              <a:rPr lang="el-GR" sz="2000" spc="-5" dirty="0">
                <a:latin typeface="Calibri"/>
                <a:cs typeface="Calibri"/>
              </a:rPr>
              <a:t>Αντιπαράθεση ιδεών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spc="-5" dirty="0">
                <a:latin typeface="Calibri"/>
                <a:cs typeface="Calibri"/>
              </a:rPr>
              <a:t>Εφαρμογή</a:t>
            </a:r>
            <a:r>
              <a:rPr sz="2000" spc="-55" dirty="0">
                <a:latin typeface="Calibri"/>
                <a:cs typeface="Calibri"/>
              </a:rPr>
              <a:t> </a:t>
            </a:r>
            <a:r>
              <a:rPr sz="2000" spc="-20" dirty="0">
                <a:latin typeface="Calibri"/>
                <a:cs typeface="Calibri"/>
              </a:rPr>
              <a:t>κοινών</a:t>
            </a:r>
            <a:r>
              <a:rPr sz="2000" spc="-25" dirty="0">
                <a:latin typeface="Calibri"/>
                <a:cs typeface="Calibri"/>
              </a:rPr>
              <a:t> </a:t>
            </a:r>
            <a:r>
              <a:rPr sz="2000" spc="-10" dirty="0">
                <a:latin typeface="Calibri"/>
                <a:cs typeface="Calibri"/>
              </a:rPr>
              <a:t>δράσεων-πρωτοβουλιών</a:t>
            </a:r>
            <a:endParaRPr sz="2000" dirty="0">
              <a:latin typeface="Calibri"/>
              <a:cs typeface="Calibri"/>
            </a:endParaRPr>
          </a:p>
          <a:p>
            <a:pPr marL="355600" marR="1332865" indent="-343535">
              <a:lnSpc>
                <a:spcPct val="120000"/>
              </a:lnSpc>
              <a:spcBef>
                <a:spcPts val="1015"/>
              </a:spcBef>
              <a:buFont typeface="Wingdings"/>
              <a:buChar char=""/>
              <a:tabLst>
                <a:tab pos="355600" algn="l"/>
                <a:tab pos="356235" algn="l"/>
              </a:tabLst>
            </a:pPr>
            <a:r>
              <a:rPr sz="2000" spc="-5" dirty="0">
                <a:latin typeface="Calibri"/>
                <a:cs typeface="Calibri"/>
              </a:rPr>
              <a:t>Παραγωγή ποιοτικών </a:t>
            </a:r>
            <a:r>
              <a:rPr sz="2000" spc="-20" dirty="0">
                <a:latin typeface="Calibri"/>
                <a:cs typeface="Calibri"/>
              </a:rPr>
              <a:t>και </a:t>
            </a:r>
            <a:r>
              <a:rPr sz="2000" spc="-10" dirty="0">
                <a:latin typeface="Calibri"/>
                <a:cs typeface="Calibri"/>
              </a:rPr>
              <a:t>καινοτόμων αποτελεσμάτων </a:t>
            </a:r>
            <a:r>
              <a:rPr sz="2000" dirty="0">
                <a:latin typeface="Calibri"/>
                <a:cs typeface="Calibri"/>
              </a:rPr>
              <a:t>&gt; </a:t>
            </a:r>
            <a:r>
              <a:rPr sz="2000" spc="-5" dirty="0">
                <a:latin typeface="Calibri"/>
                <a:cs typeface="Calibri"/>
              </a:rPr>
              <a:t>Επ</a:t>
            </a:r>
            <a:r>
              <a:rPr sz="2000" spc="-5" dirty="0" err="1">
                <a:latin typeface="Calibri"/>
                <a:cs typeface="Calibri"/>
              </a:rPr>
              <a:t>ίτευξη</a:t>
            </a:r>
            <a:r>
              <a:rPr sz="2000" spc="-5" dirty="0">
                <a:latin typeface="Calibri"/>
                <a:cs typeface="Calibri"/>
              </a:rPr>
              <a:t> </a:t>
            </a:r>
            <a:r>
              <a:rPr sz="2000" spc="-10" dirty="0" err="1">
                <a:latin typeface="Calibri"/>
                <a:cs typeface="Calibri"/>
              </a:rPr>
              <a:t>ευρω</a:t>
            </a:r>
            <a:r>
              <a:rPr sz="2000" spc="-10" dirty="0">
                <a:latin typeface="Calibri"/>
                <a:cs typeface="Calibri"/>
              </a:rPr>
              <a:t>παϊκών</a:t>
            </a:r>
            <a:r>
              <a:rPr lang="el-GR" sz="2000" spc="-10" dirty="0">
                <a:latin typeface="Calibri"/>
                <a:cs typeface="Calibri"/>
              </a:rPr>
              <a:t> </a:t>
            </a:r>
            <a:r>
              <a:rPr sz="2000" spc="-5" dirty="0">
                <a:latin typeface="Calibri"/>
                <a:cs typeface="Calibri"/>
              </a:rPr>
              <a:t>π</a:t>
            </a:r>
            <a:r>
              <a:rPr sz="2000" spc="-5" dirty="0" err="1">
                <a:latin typeface="Calibri"/>
                <a:cs typeface="Calibri"/>
              </a:rPr>
              <a:t>ροτερ</a:t>
            </a:r>
            <a:r>
              <a:rPr sz="2000" spc="-5" dirty="0">
                <a:latin typeface="Calibri"/>
                <a:cs typeface="Calibri"/>
              </a:rPr>
              <a:t>αιοτήτων</a:t>
            </a:r>
            <a:endParaRPr sz="2000" dirty="0">
              <a:latin typeface="Calibri"/>
              <a:cs typeface="Calibri"/>
            </a:endParaRPr>
          </a:p>
        </p:txBody>
      </p:sp>
      <p:pic>
        <p:nvPicPr>
          <p:cNvPr id="5" name="Picture 4">
            <a:extLst>
              <a:ext uri="{FF2B5EF4-FFF2-40B4-BE49-F238E27FC236}">
                <a16:creationId xmlns:a16="http://schemas.microsoft.com/office/drawing/2014/main" id="{9E2316A1-3468-C007-1326-4BCF3DB306F1}"/>
              </a:ext>
            </a:extLst>
          </p:cNvPr>
          <p:cNvPicPr>
            <a:picLocks noChangeAspect="1"/>
          </p:cNvPicPr>
          <p:nvPr/>
        </p:nvPicPr>
        <p:blipFill>
          <a:blip r:embed="rId2"/>
          <a:stretch>
            <a:fillRect/>
          </a:stretch>
        </p:blipFill>
        <p:spPr>
          <a:xfrm>
            <a:off x="9372600" y="2667000"/>
            <a:ext cx="2260261" cy="188595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3736" y="2188464"/>
            <a:ext cx="11361420" cy="1623060"/>
          </a:xfrm>
          <a:prstGeom prst="rect">
            <a:avLst/>
          </a:prstGeom>
        </p:spPr>
      </p:pic>
      <p:sp>
        <p:nvSpPr>
          <p:cNvPr id="3" name="object 3"/>
          <p:cNvSpPr txBox="1"/>
          <p:nvPr/>
        </p:nvSpPr>
        <p:spPr>
          <a:xfrm>
            <a:off x="244856" y="781558"/>
            <a:ext cx="3919220" cy="1400175"/>
          </a:xfrm>
          <a:prstGeom prst="rect">
            <a:avLst/>
          </a:prstGeom>
        </p:spPr>
        <p:txBody>
          <a:bodyPr vert="horz" wrap="square" lIns="0" tIns="12700" rIns="0" bIns="0" rtlCol="0">
            <a:spAutoFit/>
          </a:bodyPr>
          <a:lstStyle/>
          <a:p>
            <a:pPr marL="419734" indent="-287020">
              <a:lnSpc>
                <a:spcPct val="100000"/>
              </a:lnSpc>
              <a:spcBef>
                <a:spcPts val="100"/>
              </a:spcBef>
              <a:buFont typeface="Wingdings"/>
              <a:buChar char=""/>
              <a:tabLst>
                <a:tab pos="419734" algn="l"/>
                <a:tab pos="420370" algn="l"/>
              </a:tabLst>
            </a:pPr>
            <a:r>
              <a:rPr sz="1800" b="1" spc="-5" dirty="0">
                <a:latin typeface="Calibri"/>
                <a:cs typeface="Calibri"/>
              </a:rPr>
              <a:t>Applicant</a:t>
            </a:r>
            <a:r>
              <a:rPr sz="1800" b="1" spc="-40" dirty="0">
                <a:latin typeface="Calibri"/>
                <a:cs typeface="Calibri"/>
              </a:rPr>
              <a:t> </a:t>
            </a:r>
            <a:r>
              <a:rPr sz="1800" b="1" dirty="0">
                <a:latin typeface="Calibri"/>
                <a:cs typeface="Calibri"/>
              </a:rPr>
              <a:t>and</a:t>
            </a:r>
            <a:r>
              <a:rPr sz="1800" b="1" spc="-20" dirty="0">
                <a:latin typeface="Calibri"/>
                <a:cs typeface="Calibri"/>
              </a:rPr>
              <a:t> </a:t>
            </a:r>
            <a:r>
              <a:rPr sz="1800" b="1" spc="-5" dirty="0">
                <a:latin typeface="Calibri"/>
                <a:cs typeface="Calibri"/>
              </a:rPr>
              <a:t>Partner</a:t>
            </a:r>
            <a:r>
              <a:rPr sz="1800" b="1" spc="-30" dirty="0">
                <a:latin typeface="Calibri"/>
                <a:cs typeface="Calibri"/>
              </a:rPr>
              <a:t> </a:t>
            </a:r>
            <a:r>
              <a:rPr sz="1800" b="1" spc="-10" dirty="0">
                <a:latin typeface="Calibri"/>
                <a:cs typeface="Calibri"/>
              </a:rPr>
              <a:t>Organisations</a:t>
            </a:r>
            <a:r>
              <a:rPr sz="1800" spc="-10" dirty="0">
                <a:latin typeface="Calibri"/>
                <a:cs typeface="Calibri"/>
              </a:rPr>
              <a:t>:</a:t>
            </a:r>
            <a:endParaRPr sz="1800" dirty="0">
              <a:latin typeface="Calibri"/>
              <a:cs typeface="Calibri"/>
            </a:endParaRPr>
          </a:p>
          <a:p>
            <a:pPr>
              <a:lnSpc>
                <a:spcPct val="100000"/>
              </a:lnSpc>
              <a:spcBef>
                <a:spcPts val="45"/>
              </a:spcBef>
            </a:pPr>
            <a:endParaRPr sz="1750" dirty="0">
              <a:latin typeface="Calibri"/>
              <a:cs typeface="Calibri"/>
            </a:endParaRPr>
          </a:p>
          <a:p>
            <a:pPr marL="12700">
              <a:lnSpc>
                <a:spcPct val="100000"/>
              </a:lnSpc>
            </a:pPr>
            <a:r>
              <a:rPr sz="1800" b="1" spc="-10" dirty="0">
                <a:latin typeface="Calibri"/>
                <a:cs typeface="Calibri"/>
              </a:rPr>
              <a:t>Associated</a:t>
            </a:r>
            <a:r>
              <a:rPr sz="1800" b="1" spc="-40" dirty="0">
                <a:latin typeface="Calibri"/>
                <a:cs typeface="Calibri"/>
              </a:rPr>
              <a:t> </a:t>
            </a:r>
            <a:r>
              <a:rPr sz="1800" b="1" spc="-10" dirty="0">
                <a:latin typeface="Calibri"/>
                <a:cs typeface="Calibri"/>
              </a:rPr>
              <a:t>Persons</a:t>
            </a:r>
            <a:endParaRPr sz="1800" dirty="0">
              <a:latin typeface="Calibri"/>
              <a:cs typeface="Calibri"/>
            </a:endParaRPr>
          </a:p>
          <a:p>
            <a:pPr>
              <a:lnSpc>
                <a:spcPct val="100000"/>
              </a:lnSpc>
              <a:spcBef>
                <a:spcPts val="20"/>
              </a:spcBef>
            </a:pPr>
            <a:endParaRPr sz="1750" dirty="0">
              <a:latin typeface="Calibri"/>
              <a:cs typeface="Calibri"/>
            </a:endParaRPr>
          </a:p>
          <a:p>
            <a:pPr marL="12700">
              <a:lnSpc>
                <a:spcPct val="100000"/>
              </a:lnSpc>
              <a:spcBef>
                <a:spcPts val="5"/>
              </a:spcBef>
            </a:pPr>
            <a:r>
              <a:rPr sz="1800" b="1" spc="-10" dirty="0">
                <a:latin typeface="Calibri"/>
                <a:cs typeface="Calibri"/>
              </a:rPr>
              <a:t>List</a:t>
            </a:r>
            <a:r>
              <a:rPr sz="1800" b="1" spc="-15" dirty="0">
                <a:latin typeface="Calibri"/>
                <a:cs typeface="Calibri"/>
              </a:rPr>
              <a:t> </a:t>
            </a:r>
            <a:r>
              <a:rPr sz="1800" b="1" dirty="0">
                <a:latin typeface="Calibri"/>
                <a:cs typeface="Calibri"/>
              </a:rPr>
              <a:t>of</a:t>
            </a:r>
            <a:r>
              <a:rPr sz="1800" b="1" spc="-10" dirty="0">
                <a:latin typeface="Calibri"/>
                <a:cs typeface="Calibri"/>
              </a:rPr>
              <a:t> </a:t>
            </a:r>
            <a:r>
              <a:rPr sz="1800" b="1" spc="-5" dirty="0">
                <a:latin typeface="Calibri"/>
                <a:cs typeface="Calibri"/>
              </a:rPr>
              <a:t>associated</a:t>
            </a:r>
            <a:r>
              <a:rPr sz="1800" b="1" spc="-45" dirty="0">
                <a:latin typeface="Calibri"/>
                <a:cs typeface="Calibri"/>
              </a:rPr>
              <a:t> </a:t>
            </a:r>
            <a:r>
              <a:rPr sz="1800" b="1" spc="-5" dirty="0">
                <a:latin typeface="Calibri"/>
                <a:cs typeface="Calibri"/>
              </a:rPr>
              <a:t>persons:</a:t>
            </a:r>
            <a:endParaRPr sz="1800" dirty="0">
              <a:latin typeface="Calibri"/>
              <a:cs typeface="Calibri"/>
            </a:endParaRPr>
          </a:p>
        </p:txBody>
      </p:sp>
      <p:sp>
        <p:nvSpPr>
          <p:cNvPr id="4" name="object 4"/>
          <p:cNvSpPr/>
          <p:nvPr/>
        </p:nvSpPr>
        <p:spPr>
          <a:xfrm>
            <a:off x="224916" y="3866262"/>
            <a:ext cx="306705" cy="612775"/>
          </a:xfrm>
          <a:custGeom>
            <a:avLst/>
            <a:gdLst/>
            <a:ahLst/>
            <a:cxnLst/>
            <a:rect l="l" t="t" r="r" b="b"/>
            <a:pathLst>
              <a:path w="306705" h="612775">
                <a:moveTo>
                  <a:pt x="266443" y="547205"/>
                </a:moveTo>
                <a:lnTo>
                  <a:pt x="237985" y="561212"/>
                </a:lnTo>
                <a:lnTo>
                  <a:pt x="305816" y="612774"/>
                </a:lnTo>
                <a:lnTo>
                  <a:pt x="306162" y="558672"/>
                </a:lnTo>
                <a:lnTo>
                  <a:pt x="272084" y="558672"/>
                </a:lnTo>
                <a:lnTo>
                  <a:pt x="266443" y="547205"/>
                </a:lnTo>
                <a:close/>
              </a:path>
              <a:path w="306705" h="612775">
                <a:moveTo>
                  <a:pt x="277877" y="541578"/>
                </a:moveTo>
                <a:lnTo>
                  <a:pt x="266443" y="547205"/>
                </a:lnTo>
                <a:lnTo>
                  <a:pt x="272084" y="558672"/>
                </a:lnTo>
                <a:lnTo>
                  <a:pt x="283476" y="552957"/>
                </a:lnTo>
                <a:lnTo>
                  <a:pt x="277877" y="541578"/>
                </a:lnTo>
                <a:close/>
              </a:path>
              <a:path w="306705" h="612775">
                <a:moveTo>
                  <a:pt x="306362" y="527557"/>
                </a:moveTo>
                <a:lnTo>
                  <a:pt x="277877" y="541578"/>
                </a:lnTo>
                <a:lnTo>
                  <a:pt x="283476" y="552957"/>
                </a:lnTo>
                <a:lnTo>
                  <a:pt x="272084" y="558672"/>
                </a:lnTo>
                <a:lnTo>
                  <a:pt x="306162" y="558672"/>
                </a:lnTo>
                <a:lnTo>
                  <a:pt x="306362" y="527557"/>
                </a:lnTo>
                <a:close/>
              </a:path>
              <a:path w="306705" h="612775">
                <a:moveTo>
                  <a:pt x="11404" y="0"/>
                </a:moveTo>
                <a:lnTo>
                  <a:pt x="0" y="5587"/>
                </a:lnTo>
                <a:lnTo>
                  <a:pt x="266443" y="547205"/>
                </a:lnTo>
                <a:lnTo>
                  <a:pt x="277877" y="541578"/>
                </a:lnTo>
                <a:lnTo>
                  <a:pt x="11404" y="0"/>
                </a:lnTo>
                <a:close/>
              </a:path>
            </a:pathLst>
          </a:custGeom>
          <a:solidFill>
            <a:srgbClr val="4471C4"/>
          </a:solidFill>
        </p:spPr>
        <p:txBody>
          <a:bodyPr wrap="square" lIns="0" tIns="0" rIns="0" bIns="0" rtlCol="0"/>
          <a:lstStyle/>
          <a:p>
            <a:endParaRPr/>
          </a:p>
        </p:txBody>
      </p:sp>
      <p:sp>
        <p:nvSpPr>
          <p:cNvPr id="5" name="object 5"/>
          <p:cNvSpPr txBox="1"/>
          <p:nvPr/>
        </p:nvSpPr>
        <p:spPr>
          <a:xfrm>
            <a:off x="173736" y="4529654"/>
            <a:ext cx="3440429" cy="57404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Η</a:t>
            </a:r>
            <a:r>
              <a:rPr sz="1200" b="1" spc="-10" dirty="0">
                <a:solidFill>
                  <a:srgbClr val="00AF50"/>
                </a:solidFill>
                <a:latin typeface="Calibri"/>
                <a:cs typeface="Calibri"/>
              </a:rPr>
              <a:t> </a:t>
            </a:r>
            <a:r>
              <a:rPr sz="1200" b="1" spc="-5" dirty="0">
                <a:solidFill>
                  <a:srgbClr val="00AF50"/>
                </a:solidFill>
                <a:latin typeface="Calibri"/>
                <a:cs typeface="Calibri"/>
              </a:rPr>
              <a:t>πράσινη</a:t>
            </a:r>
            <a:r>
              <a:rPr sz="1200" b="1" dirty="0">
                <a:solidFill>
                  <a:srgbClr val="00AF50"/>
                </a:solidFill>
                <a:latin typeface="Calibri"/>
                <a:cs typeface="Calibri"/>
              </a:rPr>
              <a:t> </a:t>
            </a:r>
            <a:r>
              <a:rPr sz="1200" b="1" spc="-5" dirty="0">
                <a:solidFill>
                  <a:srgbClr val="00AF50"/>
                </a:solidFill>
                <a:latin typeface="Calibri"/>
                <a:cs typeface="Calibri"/>
              </a:rPr>
              <a:t>μπάρα</a:t>
            </a:r>
            <a:r>
              <a:rPr sz="1200" b="1" dirty="0">
                <a:solidFill>
                  <a:srgbClr val="00AF50"/>
                </a:solidFill>
                <a:latin typeface="Calibri"/>
                <a:cs typeface="Calibri"/>
              </a:rPr>
              <a:t> </a:t>
            </a:r>
            <a:r>
              <a:rPr sz="1200" b="1" spc="-5" dirty="0">
                <a:solidFill>
                  <a:srgbClr val="00AF50"/>
                </a:solidFill>
                <a:latin typeface="Calibri"/>
                <a:cs typeface="Calibri"/>
              </a:rPr>
              <a:t>στην</a:t>
            </a:r>
            <a:r>
              <a:rPr sz="1200" b="1" spc="5" dirty="0">
                <a:solidFill>
                  <a:srgbClr val="00AF50"/>
                </a:solidFill>
                <a:latin typeface="Calibri"/>
                <a:cs typeface="Calibri"/>
              </a:rPr>
              <a:t> </a:t>
            </a:r>
            <a:r>
              <a:rPr sz="1200" b="1" dirty="0">
                <a:solidFill>
                  <a:srgbClr val="00AF50"/>
                </a:solidFill>
                <a:latin typeface="Calibri"/>
                <a:cs typeface="Calibri"/>
              </a:rPr>
              <a:t>αρχή</a:t>
            </a:r>
            <a:r>
              <a:rPr sz="1200" b="1" spc="-10" dirty="0">
                <a:solidFill>
                  <a:srgbClr val="00AF50"/>
                </a:solidFill>
                <a:latin typeface="Calibri"/>
                <a:cs typeface="Calibri"/>
              </a:rPr>
              <a:t> </a:t>
            </a:r>
            <a:r>
              <a:rPr sz="1200" b="1" spc="-5" dirty="0">
                <a:solidFill>
                  <a:srgbClr val="00AF50"/>
                </a:solidFill>
                <a:latin typeface="Calibri"/>
                <a:cs typeface="Calibri"/>
              </a:rPr>
              <a:t>της καταχώρησης</a:t>
            </a:r>
            <a:endParaRPr sz="1200" dirty="0">
              <a:latin typeface="Calibri"/>
              <a:cs typeface="Calibri"/>
            </a:endParaRPr>
          </a:p>
          <a:p>
            <a:pPr marL="12700" marR="5080">
              <a:lnSpc>
                <a:spcPct val="100000"/>
              </a:lnSpc>
            </a:pPr>
            <a:r>
              <a:rPr sz="1200" b="1" spc="-5" dirty="0">
                <a:solidFill>
                  <a:srgbClr val="00AF50"/>
                </a:solidFill>
                <a:latin typeface="Calibri"/>
                <a:cs typeface="Calibri"/>
              </a:rPr>
              <a:t>υποδηλώνει</a:t>
            </a:r>
            <a:r>
              <a:rPr sz="1200" b="1" spc="10" dirty="0">
                <a:solidFill>
                  <a:srgbClr val="00AF50"/>
                </a:solidFill>
                <a:latin typeface="Calibri"/>
                <a:cs typeface="Calibri"/>
              </a:rPr>
              <a:t> </a:t>
            </a:r>
            <a:r>
              <a:rPr sz="1200" b="1" dirty="0">
                <a:solidFill>
                  <a:srgbClr val="00AF50"/>
                </a:solidFill>
                <a:latin typeface="Calibri"/>
                <a:cs typeface="Calibri"/>
              </a:rPr>
              <a:t>ότι</a:t>
            </a:r>
            <a:r>
              <a:rPr sz="1200" b="1" spc="-5" dirty="0">
                <a:solidFill>
                  <a:srgbClr val="00AF50"/>
                </a:solidFill>
                <a:latin typeface="Calibri"/>
                <a:cs typeface="Calibri"/>
              </a:rPr>
              <a:t> </a:t>
            </a:r>
            <a:r>
              <a:rPr sz="1200" b="1" dirty="0">
                <a:solidFill>
                  <a:srgbClr val="00AF50"/>
                </a:solidFill>
                <a:latin typeface="Calibri"/>
                <a:cs typeface="Calibri"/>
              </a:rPr>
              <a:t>όλα</a:t>
            </a:r>
            <a:r>
              <a:rPr sz="1200" b="1" spc="15" dirty="0">
                <a:solidFill>
                  <a:srgbClr val="00AF50"/>
                </a:solidFill>
                <a:latin typeface="Calibri"/>
                <a:cs typeface="Calibri"/>
              </a:rPr>
              <a:t> </a:t>
            </a:r>
            <a:r>
              <a:rPr sz="1200" b="1" spc="-5" dirty="0">
                <a:solidFill>
                  <a:srgbClr val="00AF50"/>
                </a:solidFill>
                <a:latin typeface="Calibri"/>
                <a:cs typeface="Calibri"/>
              </a:rPr>
              <a:t>τα</a:t>
            </a:r>
            <a:r>
              <a:rPr sz="1200" b="1" spc="10" dirty="0">
                <a:solidFill>
                  <a:srgbClr val="00AF50"/>
                </a:solidFill>
                <a:latin typeface="Calibri"/>
                <a:cs typeface="Calibri"/>
              </a:rPr>
              <a:t> </a:t>
            </a:r>
            <a:r>
              <a:rPr sz="1200" b="1" spc="-5" dirty="0">
                <a:solidFill>
                  <a:srgbClr val="00AF50"/>
                </a:solidFill>
                <a:latin typeface="Calibri"/>
                <a:cs typeface="Calibri"/>
              </a:rPr>
              <a:t>στοιχεία που</a:t>
            </a:r>
            <a:r>
              <a:rPr sz="1200" b="1" spc="5" dirty="0">
                <a:solidFill>
                  <a:srgbClr val="00AF50"/>
                </a:solidFill>
                <a:latin typeface="Calibri"/>
                <a:cs typeface="Calibri"/>
              </a:rPr>
              <a:t> </a:t>
            </a:r>
            <a:r>
              <a:rPr sz="1200" b="1" spc="-5" dirty="0">
                <a:solidFill>
                  <a:srgbClr val="00AF50"/>
                </a:solidFill>
                <a:latin typeface="Calibri"/>
                <a:cs typeface="Calibri"/>
              </a:rPr>
              <a:t>αφορούν</a:t>
            </a:r>
            <a:r>
              <a:rPr sz="1200" b="1" spc="20" dirty="0">
                <a:solidFill>
                  <a:srgbClr val="00AF50"/>
                </a:solidFill>
                <a:latin typeface="Calibri"/>
                <a:cs typeface="Calibri"/>
              </a:rPr>
              <a:t> </a:t>
            </a:r>
            <a:r>
              <a:rPr sz="1200" b="1" spc="-5" dirty="0">
                <a:solidFill>
                  <a:srgbClr val="00AF50"/>
                </a:solidFill>
                <a:latin typeface="Calibri"/>
                <a:cs typeface="Calibri"/>
              </a:rPr>
              <a:t>το</a:t>
            </a:r>
            <a:r>
              <a:rPr sz="1200" b="1" spc="15" dirty="0">
                <a:solidFill>
                  <a:srgbClr val="00AF50"/>
                </a:solidFill>
                <a:latin typeface="Calibri"/>
                <a:cs typeface="Calibri"/>
              </a:rPr>
              <a:t> </a:t>
            </a:r>
            <a:r>
              <a:rPr sz="1200" b="1" dirty="0">
                <a:solidFill>
                  <a:srgbClr val="00AF50"/>
                </a:solidFill>
                <a:latin typeface="Calibri"/>
                <a:cs typeface="Calibri"/>
              </a:rPr>
              <a:t>εν </a:t>
            </a:r>
            <a:r>
              <a:rPr sz="1200" b="1" spc="5" dirty="0">
                <a:solidFill>
                  <a:srgbClr val="00AF50"/>
                </a:solidFill>
                <a:latin typeface="Calibri"/>
                <a:cs typeface="Calibri"/>
              </a:rPr>
              <a:t> </a:t>
            </a:r>
            <a:r>
              <a:rPr sz="1200" b="1" dirty="0">
                <a:solidFill>
                  <a:srgbClr val="00AF50"/>
                </a:solidFill>
                <a:latin typeface="Calibri"/>
                <a:cs typeface="Calibri"/>
              </a:rPr>
              <a:t>λόγω</a:t>
            </a:r>
            <a:r>
              <a:rPr sz="1200" b="1" spc="5" dirty="0">
                <a:solidFill>
                  <a:srgbClr val="00AF50"/>
                </a:solidFill>
                <a:latin typeface="Calibri"/>
                <a:cs typeface="Calibri"/>
              </a:rPr>
              <a:t> </a:t>
            </a:r>
            <a:r>
              <a:rPr sz="1200" b="1" spc="-5" dirty="0">
                <a:solidFill>
                  <a:srgbClr val="00AF50"/>
                </a:solidFill>
                <a:latin typeface="Calibri"/>
                <a:cs typeface="Calibri"/>
              </a:rPr>
              <a:t>άτομο</a:t>
            </a:r>
            <a:r>
              <a:rPr sz="1200" b="1" spc="15" dirty="0">
                <a:solidFill>
                  <a:srgbClr val="00AF50"/>
                </a:solidFill>
                <a:latin typeface="Calibri"/>
                <a:cs typeface="Calibri"/>
              </a:rPr>
              <a:t> </a:t>
            </a:r>
            <a:r>
              <a:rPr lang="el-GR" sz="1200" b="1" spc="15" dirty="0">
                <a:solidFill>
                  <a:srgbClr val="00AF50"/>
                </a:solidFill>
                <a:latin typeface="Calibri"/>
                <a:cs typeface="Calibri"/>
              </a:rPr>
              <a:t>επαφής </a:t>
            </a:r>
            <a:r>
              <a:rPr sz="1200" b="1" spc="-5" dirty="0" err="1">
                <a:solidFill>
                  <a:srgbClr val="00AF50"/>
                </a:solidFill>
                <a:latin typeface="Calibri"/>
                <a:cs typeface="Calibri"/>
              </a:rPr>
              <a:t>έχουν</a:t>
            </a:r>
            <a:r>
              <a:rPr sz="1200" b="1" spc="5" dirty="0">
                <a:solidFill>
                  <a:srgbClr val="00AF50"/>
                </a:solidFill>
                <a:latin typeface="Calibri"/>
                <a:cs typeface="Calibri"/>
              </a:rPr>
              <a:t> </a:t>
            </a:r>
            <a:r>
              <a:rPr sz="1200" b="1" spc="-5" dirty="0">
                <a:solidFill>
                  <a:srgbClr val="00AF50"/>
                </a:solidFill>
                <a:latin typeface="Calibri"/>
                <a:cs typeface="Calibri"/>
              </a:rPr>
              <a:t>καταχωρηθεί</a:t>
            </a:r>
            <a:r>
              <a:rPr sz="1200" b="1" spc="10" dirty="0">
                <a:solidFill>
                  <a:srgbClr val="00AF50"/>
                </a:solidFill>
                <a:latin typeface="Calibri"/>
                <a:cs typeface="Calibri"/>
              </a:rPr>
              <a:t> </a:t>
            </a:r>
            <a:r>
              <a:rPr sz="1200" b="1" spc="-5" dirty="0">
                <a:solidFill>
                  <a:srgbClr val="00AF50"/>
                </a:solidFill>
                <a:latin typeface="Calibri"/>
                <a:cs typeface="Calibri"/>
              </a:rPr>
              <a:t>σωστά</a:t>
            </a:r>
            <a:endParaRPr sz="1200" dirty="0">
              <a:latin typeface="Calibri"/>
              <a:cs typeface="Calibri"/>
            </a:endParaRPr>
          </a:p>
        </p:txBody>
      </p:sp>
      <p:sp>
        <p:nvSpPr>
          <p:cNvPr id="6" name="object 6"/>
          <p:cNvSpPr txBox="1"/>
          <p:nvPr/>
        </p:nvSpPr>
        <p:spPr>
          <a:xfrm>
            <a:off x="7972806" y="4023105"/>
            <a:ext cx="3670300" cy="1013098"/>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Επεξεργασία</a:t>
            </a:r>
            <a:r>
              <a:rPr sz="1200" b="1" spc="-40" dirty="0">
                <a:solidFill>
                  <a:srgbClr val="00AF50"/>
                </a:solidFill>
                <a:latin typeface="Calibri"/>
                <a:cs typeface="Calibri"/>
              </a:rPr>
              <a:t> </a:t>
            </a:r>
            <a:r>
              <a:rPr sz="1200" b="1" spc="-5" dirty="0">
                <a:solidFill>
                  <a:srgbClr val="00AF50"/>
                </a:solidFill>
                <a:latin typeface="Calibri"/>
                <a:cs typeface="Calibri"/>
              </a:rPr>
              <a:t>Καταχώρησης</a:t>
            </a:r>
            <a:endParaRPr sz="1200" dirty="0">
              <a:latin typeface="Calibri"/>
              <a:cs typeface="Calibri"/>
            </a:endParaRPr>
          </a:p>
          <a:p>
            <a:pPr>
              <a:lnSpc>
                <a:spcPct val="100000"/>
              </a:lnSpc>
              <a:spcBef>
                <a:spcPts val="45"/>
              </a:spcBef>
            </a:pPr>
            <a:endParaRPr sz="1700" dirty="0">
              <a:latin typeface="Calibri"/>
              <a:cs typeface="Calibri"/>
            </a:endParaRPr>
          </a:p>
          <a:p>
            <a:pPr marL="2089150">
              <a:lnSpc>
                <a:spcPct val="100000"/>
              </a:lnSpc>
            </a:pPr>
            <a:r>
              <a:rPr sz="1200" b="1" dirty="0" err="1">
                <a:solidFill>
                  <a:srgbClr val="00AF50"/>
                </a:solidFill>
                <a:latin typeface="Calibri"/>
                <a:cs typeface="Calibri"/>
              </a:rPr>
              <a:t>Δι</a:t>
            </a:r>
            <a:r>
              <a:rPr sz="1200" b="1" dirty="0">
                <a:solidFill>
                  <a:srgbClr val="00AF50"/>
                </a:solidFill>
                <a:latin typeface="Calibri"/>
                <a:cs typeface="Calibri"/>
              </a:rPr>
              <a:t>αγραφή</a:t>
            </a:r>
            <a:r>
              <a:rPr sz="1200" b="1" spc="-60" dirty="0">
                <a:solidFill>
                  <a:srgbClr val="00AF50"/>
                </a:solidFill>
                <a:latin typeface="Calibri"/>
                <a:cs typeface="Calibri"/>
              </a:rPr>
              <a:t> </a:t>
            </a:r>
            <a:r>
              <a:rPr sz="1200" b="1" spc="-5" dirty="0">
                <a:solidFill>
                  <a:srgbClr val="00AF50"/>
                </a:solidFill>
                <a:latin typeface="Calibri"/>
                <a:cs typeface="Calibri"/>
              </a:rPr>
              <a:t>καταχώρησης</a:t>
            </a:r>
            <a:r>
              <a:rPr lang="el-GR" sz="1200" b="1" spc="-5" dirty="0">
                <a:solidFill>
                  <a:srgbClr val="00AF50"/>
                </a:solidFill>
                <a:latin typeface="Calibri"/>
                <a:cs typeface="Calibri"/>
              </a:rPr>
              <a:t> ατόμου επαφής από την αίτηση</a:t>
            </a:r>
            <a:endParaRPr sz="1200" dirty="0">
              <a:latin typeface="Calibri"/>
              <a:cs typeface="Calibri"/>
            </a:endParaRPr>
          </a:p>
        </p:txBody>
      </p:sp>
      <p:grpSp>
        <p:nvGrpSpPr>
          <p:cNvPr id="7" name="object 7"/>
          <p:cNvGrpSpPr/>
          <p:nvPr/>
        </p:nvGrpSpPr>
        <p:grpSpPr>
          <a:xfrm>
            <a:off x="8464295" y="1088136"/>
            <a:ext cx="2447925" cy="3323590"/>
            <a:chOff x="8464295" y="1088136"/>
            <a:chExt cx="2447925" cy="3323590"/>
          </a:xfrm>
        </p:grpSpPr>
        <p:pic>
          <p:nvPicPr>
            <p:cNvPr id="8" name="object 8"/>
            <p:cNvPicPr/>
            <p:nvPr/>
          </p:nvPicPr>
          <p:blipFill>
            <a:blip r:embed="rId3" cstate="print"/>
            <a:stretch>
              <a:fillRect/>
            </a:stretch>
          </p:blipFill>
          <p:spPr>
            <a:xfrm>
              <a:off x="8464295" y="1741931"/>
              <a:ext cx="1196340" cy="441960"/>
            </a:xfrm>
            <a:prstGeom prst="rect">
              <a:avLst/>
            </a:prstGeom>
          </p:spPr>
        </p:pic>
        <p:sp>
          <p:nvSpPr>
            <p:cNvPr id="9" name="object 9"/>
            <p:cNvSpPr/>
            <p:nvPr/>
          </p:nvSpPr>
          <p:spPr>
            <a:xfrm>
              <a:off x="9020556" y="1520951"/>
              <a:ext cx="1891664" cy="2890520"/>
            </a:xfrm>
            <a:custGeom>
              <a:avLst/>
              <a:gdLst/>
              <a:ahLst/>
              <a:cxnLst/>
              <a:rect l="l" t="t" r="r" b="b"/>
              <a:pathLst>
                <a:path w="1891665" h="2890520">
                  <a:moveTo>
                    <a:pt x="76200" y="76200"/>
                  </a:moveTo>
                  <a:lnTo>
                    <a:pt x="69850" y="63500"/>
                  </a:lnTo>
                  <a:lnTo>
                    <a:pt x="38100" y="0"/>
                  </a:lnTo>
                  <a:lnTo>
                    <a:pt x="0" y="76200"/>
                  </a:lnTo>
                  <a:lnTo>
                    <a:pt x="31750" y="76200"/>
                  </a:lnTo>
                  <a:lnTo>
                    <a:pt x="31750" y="276098"/>
                  </a:lnTo>
                  <a:lnTo>
                    <a:pt x="44450" y="276098"/>
                  </a:lnTo>
                  <a:lnTo>
                    <a:pt x="44450" y="76200"/>
                  </a:lnTo>
                  <a:lnTo>
                    <a:pt x="76200" y="76200"/>
                  </a:lnTo>
                  <a:close/>
                </a:path>
                <a:path w="1891665" h="2890520">
                  <a:moveTo>
                    <a:pt x="1108583" y="2165985"/>
                  </a:moveTo>
                  <a:lnTo>
                    <a:pt x="1100582" y="2156079"/>
                  </a:lnTo>
                  <a:lnTo>
                    <a:pt x="728472" y="2461615"/>
                  </a:lnTo>
                  <a:lnTo>
                    <a:pt x="708279" y="2437003"/>
                  </a:lnTo>
                  <a:lnTo>
                    <a:pt x="673608" y="2514854"/>
                  </a:lnTo>
                  <a:lnTo>
                    <a:pt x="756666" y="2495931"/>
                  </a:lnTo>
                  <a:lnTo>
                    <a:pt x="743102" y="2479421"/>
                  </a:lnTo>
                  <a:lnTo>
                    <a:pt x="736498" y="2471382"/>
                  </a:lnTo>
                  <a:lnTo>
                    <a:pt x="1108583" y="2165985"/>
                  </a:lnTo>
                  <a:close/>
                </a:path>
                <a:path w="1891665" h="2890520">
                  <a:moveTo>
                    <a:pt x="1891284" y="2814320"/>
                  </a:moveTo>
                  <a:lnTo>
                    <a:pt x="1859534" y="2814320"/>
                  </a:lnTo>
                  <a:lnTo>
                    <a:pt x="1859534" y="2139696"/>
                  </a:lnTo>
                  <a:lnTo>
                    <a:pt x="1846834" y="2139696"/>
                  </a:lnTo>
                  <a:lnTo>
                    <a:pt x="1846834" y="2814320"/>
                  </a:lnTo>
                  <a:lnTo>
                    <a:pt x="1815084" y="2814320"/>
                  </a:lnTo>
                  <a:lnTo>
                    <a:pt x="1853184" y="2890520"/>
                  </a:lnTo>
                  <a:lnTo>
                    <a:pt x="1884934" y="2827020"/>
                  </a:lnTo>
                  <a:lnTo>
                    <a:pt x="1891284" y="2814320"/>
                  </a:lnTo>
                  <a:close/>
                </a:path>
              </a:pathLst>
            </a:custGeom>
            <a:solidFill>
              <a:srgbClr val="4471C4"/>
            </a:solidFill>
          </p:spPr>
          <p:txBody>
            <a:bodyPr wrap="square" lIns="0" tIns="0" rIns="0" bIns="0" rtlCol="0"/>
            <a:lstStyle/>
            <a:p>
              <a:endParaRPr/>
            </a:p>
          </p:txBody>
        </p:sp>
        <p:pic>
          <p:nvPicPr>
            <p:cNvPr id="10" name="object 10"/>
            <p:cNvPicPr/>
            <p:nvPr/>
          </p:nvPicPr>
          <p:blipFill>
            <a:blip r:embed="rId4" cstate="print"/>
            <a:stretch>
              <a:fillRect/>
            </a:stretch>
          </p:blipFill>
          <p:spPr>
            <a:xfrm>
              <a:off x="9011411" y="1088136"/>
              <a:ext cx="225551" cy="227075"/>
            </a:xfrm>
            <a:prstGeom prst="rect">
              <a:avLst/>
            </a:prstGeom>
          </p:spPr>
        </p:pic>
      </p:grpSp>
      <p:sp>
        <p:nvSpPr>
          <p:cNvPr id="11" name="object 11"/>
          <p:cNvSpPr txBox="1"/>
          <p:nvPr/>
        </p:nvSpPr>
        <p:spPr>
          <a:xfrm>
            <a:off x="7759065" y="713613"/>
            <a:ext cx="4262755" cy="1656080"/>
          </a:xfrm>
          <a:prstGeom prst="rect">
            <a:avLst/>
          </a:prstGeom>
        </p:spPr>
        <p:txBody>
          <a:bodyPr vert="horz" wrap="square" lIns="0" tIns="12700" rIns="0" bIns="0" rtlCol="0">
            <a:spAutoFit/>
          </a:bodyPr>
          <a:lstStyle/>
          <a:p>
            <a:pPr marL="12700" marR="1294130">
              <a:lnSpc>
                <a:spcPct val="100000"/>
              </a:lnSpc>
              <a:spcBef>
                <a:spcPts val="100"/>
              </a:spcBef>
            </a:pPr>
            <a:r>
              <a:rPr sz="1200" b="1" dirty="0">
                <a:solidFill>
                  <a:srgbClr val="00AF50"/>
                </a:solidFill>
                <a:latin typeface="Calibri"/>
                <a:cs typeface="Calibri"/>
              </a:rPr>
              <a:t>Εάν η επαφή </a:t>
            </a:r>
            <a:r>
              <a:rPr sz="1200" b="1" spc="-5" dirty="0">
                <a:solidFill>
                  <a:srgbClr val="00AF50"/>
                </a:solidFill>
                <a:latin typeface="Calibri"/>
                <a:cs typeface="Calibri"/>
              </a:rPr>
              <a:t>δεν </a:t>
            </a:r>
            <a:r>
              <a:rPr sz="1200" b="1" dirty="0">
                <a:solidFill>
                  <a:srgbClr val="00AF50"/>
                </a:solidFill>
                <a:latin typeface="Calibri"/>
                <a:cs typeface="Calibri"/>
              </a:rPr>
              <a:t>έχει </a:t>
            </a:r>
            <a:r>
              <a:rPr sz="1200" b="1" spc="-5" dirty="0">
                <a:solidFill>
                  <a:srgbClr val="00AF50"/>
                </a:solidFill>
                <a:latin typeface="Calibri"/>
                <a:cs typeface="Calibri"/>
              </a:rPr>
              <a:t>καταχωρηθεί στη λίστα </a:t>
            </a:r>
            <a:r>
              <a:rPr sz="1200" b="1" dirty="0">
                <a:solidFill>
                  <a:srgbClr val="00AF50"/>
                </a:solidFill>
                <a:latin typeface="Calibri"/>
                <a:cs typeface="Calibri"/>
              </a:rPr>
              <a:t> επαφών, </a:t>
            </a:r>
            <a:r>
              <a:rPr sz="1200" b="1" spc="-5" dirty="0">
                <a:solidFill>
                  <a:srgbClr val="00AF50"/>
                </a:solidFill>
                <a:latin typeface="Calibri"/>
                <a:cs typeface="Calibri"/>
              </a:rPr>
              <a:t>τότε</a:t>
            </a:r>
            <a:r>
              <a:rPr sz="1200" b="1" spc="10" dirty="0">
                <a:solidFill>
                  <a:srgbClr val="00AF50"/>
                </a:solidFill>
                <a:latin typeface="Calibri"/>
                <a:cs typeface="Calibri"/>
              </a:rPr>
              <a:t> </a:t>
            </a:r>
            <a:r>
              <a:rPr sz="1200" b="1" dirty="0">
                <a:solidFill>
                  <a:srgbClr val="00AF50"/>
                </a:solidFill>
                <a:latin typeface="Calibri"/>
                <a:cs typeface="Calibri"/>
              </a:rPr>
              <a:t>οι</a:t>
            </a:r>
            <a:r>
              <a:rPr sz="1200" b="1" spc="-5" dirty="0">
                <a:solidFill>
                  <a:srgbClr val="00AF50"/>
                </a:solidFill>
                <a:latin typeface="Calibri"/>
                <a:cs typeface="Calibri"/>
              </a:rPr>
              <a:t> διαθέσιμες</a:t>
            </a:r>
            <a:r>
              <a:rPr sz="1200" b="1" spc="-25" dirty="0">
                <a:solidFill>
                  <a:srgbClr val="00AF50"/>
                </a:solidFill>
                <a:latin typeface="Calibri"/>
                <a:cs typeface="Calibri"/>
              </a:rPr>
              <a:t> </a:t>
            </a:r>
            <a:r>
              <a:rPr sz="1200" b="1" dirty="0">
                <a:solidFill>
                  <a:srgbClr val="00AF50"/>
                </a:solidFill>
                <a:latin typeface="Calibri"/>
                <a:cs typeface="Calibri"/>
              </a:rPr>
              <a:t>επιλογές</a:t>
            </a:r>
            <a:r>
              <a:rPr sz="1200" b="1" spc="-10"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είναι</a:t>
            </a:r>
            <a:endParaRPr sz="1200" dirty="0">
              <a:latin typeface="Calibri"/>
              <a:cs typeface="Calibri"/>
            </a:endParaRPr>
          </a:p>
          <a:p>
            <a:pPr marL="12700" marR="1223010">
              <a:lnSpc>
                <a:spcPct val="100000"/>
              </a:lnSpc>
              <a:tabLst>
                <a:tab pos="1557020" algn="l"/>
              </a:tabLst>
            </a:pPr>
            <a:r>
              <a:rPr sz="1200" b="1" dirty="0">
                <a:solidFill>
                  <a:srgbClr val="00AF50"/>
                </a:solidFill>
                <a:latin typeface="Calibri"/>
                <a:cs typeface="Calibri"/>
              </a:rPr>
              <a:t>ως </a:t>
            </a:r>
            <a:r>
              <a:rPr sz="1200" b="1" spc="-5" dirty="0">
                <a:solidFill>
                  <a:srgbClr val="00AF50"/>
                </a:solidFill>
                <a:latin typeface="Calibri"/>
                <a:cs typeface="Calibri"/>
              </a:rPr>
              <a:t>πιο</a:t>
            </a:r>
            <a:r>
              <a:rPr sz="1200" b="1" spc="10" dirty="0">
                <a:solidFill>
                  <a:srgbClr val="00AF50"/>
                </a:solidFill>
                <a:latin typeface="Calibri"/>
                <a:cs typeface="Calibri"/>
              </a:rPr>
              <a:t> </a:t>
            </a:r>
            <a:r>
              <a:rPr sz="1200" b="1" spc="-5" dirty="0">
                <a:solidFill>
                  <a:srgbClr val="00AF50"/>
                </a:solidFill>
                <a:latin typeface="Calibri"/>
                <a:cs typeface="Calibri"/>
              </a:rPr>
              <a:t>κάτω,</a:t>
            </a:r>
            <a:r>
              <a:rPr sz="1200" b="1" spc="20" dirty="0">
                <a:solidFill>
                  <a:srgbClr val="00AF50"/>
                </a:solidFill>
                <a:latin typeface="Calibri"/>
                <a:cs typeface="Calibri"/>
              </a:rPr>
              <a:t> </a:t>
            </a:r>
            <a:r>
              <a:rPr sz="1200" b="1" spc="-5" dirty="0">
                <a:solidFill>
                  <a:srgbClr val="00AF50"/>
                </a:solidFill>
                <a:latin typeface="Calibri"/>
                <a:cs typeface="Calibri"/>
              </a:rPr>
              <a:t>με</a:t>
            </a:r>
            <a:r>
              <a:rPr sz="1200" b="1" spc="10" dirty="0">
                <a:solidFill>
                  <a:srgbClr val="00AF50"/>
                </a:solidFill>
                <a:latin typeface="Calibri"/>
                <a:cs typeface="Calibri"/>
              </a:rPr>
              <a:t> </a:t>
            </a:r>
            <a:r>
              <a:rPr sz="1200" b="1" spc="-5" dirty="0">
                <a:solidFill>
                  <a:srgbClr val="00AF50"/>
                </a:solidFill>
                <a:latin typeface="Calibri"/>
                <a:cs typeface="Calibri"/>
              </a:rPr>
              <a:t>το	να</a:t>
            </a:r>
            <a:r>
              <a:rPr sz="1200" b="1" spc="-25" dirty="0">
                <a:solidFill>
                  <a:srgbClr val="00AF50"/>
                </a:solidFill>
                <a:latin typeface="Calibri"/>
                <a:cs typeface="Calibri"/>
              </a:rPr>
              <a:t> </a:t>
            </a:r>
            <a:r>
              <a:rPr sz="1200" b="1" spc="-5" dirty="0">
                <a:solidFill>
                  <a:srgbClr val="00AF50"/>
                </a:solidFill>
                <a:latin typeface="Calibri"/>
                <a:cs typeface="Calibri"/>
              </a:rPr>
              <a:t>δίνει</a:t>
            </a:r>
            <a:r>
              <a:rPr sz="1200" b="1" spc="-40" dirty="0">
                <a:solidFill>
                  <a:srgbClr val="00AF50"/>
                </a:solidFill>
                <a:latin typeface="Calibri"/>
                <a:cs typeface="Calibri"/>
              </a:rPr>
              <a:t> </a:t>
            </a:r>
            <a:r>
              <a:rPr sz="1200" b="1" spc="-5" dirty="0">
                <a:solidFill>
                  <a:srgbClr val="00AF50"/>
                </a:solidFill>
                <a:latin typeface="Calibri"/>
                <a:cs typeface="Calibri"/>
              </a:rPr>
              <a:t>τη</a:t>
            </a:r>
            <a:r>
              <a:rPr sz="1200" b="1" spc="-25" dirty="0">
                <a:solidFill>
                  <a:srgbClr val="00AF50"/>
                </a:solidFill>
                <a:latin typeface="Calibri"/>
                <a:cs typeface="Calibri"/>
              </a:rPr>
              <a:t> </a:t>
            </a:r>
            <a:r>
              <a:rPr sz="1200" b="1" spc="-5" dirty="0">
                <a:solidFill>
                  <a:srgbClr val="00AF50"/>
                </a:solidFill>
                <a:latin typeface="Calibri"/>
                <a:cs typeface="Calibri"/>
              </a:rPr>
              <a:t>δυνατότητα </a:t>
            </a:r>
            <a:r>
              <a:rPr sz="1200" b="1" spc="-260" dirty="0">
                <a:solidFill>
                  <a:srgbClr val="00AF50"/>
                </a:solidFill>
                <a:latin typeface="Calibri"/>
                <a:cs typeface="Calibri"/>
              </a:rPr>
              <a:t> </a:t>
            </a:r>
            <a:r>
              <a:rPr sz="1200" b="1" dirty="0">
                <a:solidFill>
                  <a:srgbClr val="00AF50"/>
                </a:solidFill>
                <a:latin typeface="Calibri"/>
                <a:cs typeface="Calibri"/>
              </a:rPr>
              <a:t>για</a:t>
            </a:r>
            <a:r>
              <a:rPr sz="1200" b="1" spc="-15" dirty="0">
                <a:solidFill>
                  <a:srgbClr val="00AF50"/>
                </a:solidFill>
                <a:latin typeface="Calibri"/>
                <a:cs typeface="Calibri"/>
              </a:rPr>
              <a:t> </a:t>
            </a:r>
            <a:r>
              <a:rPr sz="1200" b="1" spc="-5" dirty="0">
                <a:solidFill>
                  <a:srgbClr val="00AF50"/>
                </a:solidFill>
                <a:latin typeface="Calibri"/>
                <a:cs typeface="Calibri"/>
              </a:rPr>
              <a:t>προσθήκη</a:t>
            </a:r>
            <a:r>
              <a:rPr sz="1200" b="1" spc="-10" dirty="0">
                <a:solidFill>
                  <a:srgbClr val="00AF50"/>
                </a:solidFill>
                <a:latin typeface="Calibri"/>
                <a:cs typeface="Calibri"/>
              </a:rPr>
              <a:t> </a:t>
            </a:r>
            <a:r>
              <a:rPr sz="1200" b="1" spc="-5" dirty="0">
                <a:solidFill>
                  <a:srgbClr val="00AF50"/>
                </a:solidFill>
                <a:latin typeface="Calibri"/>
                <a:cs typeface="Calibri"/>
              </a:rPr>
              <a:t>του</a:t>
            </a:r>
            <a:r>
              <a:rPr sz="1200" b="1" spc="10" dirty="0">
                <a:solidFill>
                  <a:srgbClr val="00AF50"/>
                </a:solidFill>
                <a:latin typeface="Calibri"/>
                <a:cs typeface="Calibri"/>
              </a:rPr>
              <a:t> </a:t>
            </a:r>
            <a:r>
              <a:rPr sz="1200" b="1" spc="-5" dirty="0">
                <a:solidFill>
                  <a:srgbClr val="00AF50"/>
                </a:solidFill>
                <a:latin typeface="Calibri"/>
                <a:cs typeface="Calibri"/>
              </a:rPr>
              <a:t>ατόμου</a:t>
            </a:r>
            <a:r>
              <a:rPr sz="1200" b="1" spc="25" dirty="0">
                <a:solidFill>
                  <a:srgbClr val="00AF50"/>
                </a:solidFill>
                <a:latin typeface="Calibri"/>
                <a:cs typeface="Calibri"/>
              </a:rPr>
              <a:t> </a:t>
            </a:r>
            <a:r>
              <a:rPr sz="1200" b="1" spc="-5" dirty="0">
                <a:solidFill>
                  <a:srgbClr val="00AF50"/>
                </a:solidFill>
                <a:latin typeface="Calibri"/>
                <a:cs typeface="Calibri"/>
              </a:rPr>
              <a:t>στη</a:t>
            </a:r>
            <a:r>
              <a:rPr sz="1200" b="1" spc="5" dirty="0">
                <a:solidFill>
                  <a:srgbClr val="00AF50"/>
                </a:solidFill>
                <a:latin typeface="Calibri"/>
                <a:cs typeface="Calibri"/>
              </a:rPr>
              <a:t> </a:t>
            </a:r>
            <a:r>
              <a:rPr sz="1200" b="1" spc="-5" dirty="0">
                <a:solidFill>
                  <a:srgbClr val="00AF50"/>
                </a:solidFill>
                <a:latin typeface="Calibri"/>
                <a:cs typeface="Calibri"/>
              </a:rPr>
              <a:t>λίστα</a:t>
            </a:r>
            <a:r>
              <a:rPr sz="1200" b="1" dirty="0">
                <a:solidFill>
                  <a:srgbClr val="00AF50"/>
                </a:solidFill>
                <a:latin typeface="Calibri"/>
                <a:cs typeface="Calibri"/>
              </a:rPr>
              <a:t> επαφών</a:t>
            </a:r>
            <a:endParaRPr sz="1200" dirty="0">
              <a:latin typeface="Calibri"/>
              <a:cs typeface="Calibri"/>
            </a:endParaRPr>
          </a:p>
          <a:p>
            <a:pPr>
              <a:lnSpc>
                <a:spcPct val="100000"/>
              </a:lnSpc>
            </a:pPr>
            <a:endParaRPr sz="1200" dirty="0">
              <a:latin typeface="Calibri"/>
              <a:cs typeface="Calibri"/>
            </a:endParaRPr>
          </a:p>
          <a:p>
            <a:pPr>
              <a:lnSpc>
                <a:spcPct val="100000"/>
              </a:lnSpc>
              <a:spcBef>
                <a:spcPts val="10"/>
              </a:spcBef>
            </a:pPr>
            <a:endParaRPr sz="1050" dirty="0">
              <a:latin typeface="Calibri"/>
              <a:cs typeface="Calibri"/>
            </a:endParaRPr>
          </a:p>
          <a:p>
            <a:pPr marL="2118360" marR="5080">
              <a:lnSpc>
                <a:spcPct val="100000"/>
              </a:lnSpc>
            </a:pPr>
            <a:r>
              <a:rPr sz="1200" b="1" dirty="0">
                <a:solidFill>
                  <a:srgbClr val="00AF50"/>
                </a:solidFill>
                <a:latin typeface="Calibri"/>
                <a:cs typeface="Calibri"/>
              </a:rPr>
              <a:t>Εάν η επαφή έχει </a:t>
            </a:r>
            <a:r>
              <a:rPr sz="1200" b="1" spc="-5" dirty="0">
                <a:solidFill>
                  <a:srgbClr val="00AF50"/>
                </a:solidFill>
                <a:latin typeface="Calibri"/>
                <a:cs typeface="Calibri"/>
              </a:rPr>
              <a:t>καταχωρηθεί </a:t>
            </a:r>
            <a:r>
              <a:rPr sz="1200" b="1" dirty="0">
                <a:solidFill>
                  <a:srgbClr val="00AF50"/>
                </a:solidFill>
                <a:latin typeface="Calibri"/>
                <a:cs typeface="Calibri"/>
              </a:rPr>
              <a:t> </a:t>
            </a:r>
            <a:r>
              <a:rPr sz="1200" b="1" spc="-5" dirty="0">
                <a:solidFill>
                  <a:srgbClr val="00AF50"/>
                </a:solidFill>
                <a:latin typeface="Calibri"/>
                <a:cs typeface="Calibri"/>
              </a:rPr>
              <a:t>στη</a:t>
            </a:r>
            <a:r>
              <a:rPr sz="1200" b="1" spc="-10" dirty="0">
                <a:solidFill>
                  <a:srgbClr val="00AF50"/>
                </a:solidFill>
                <a:latin typeface="Calibri"/>
                <a:cs typeface="Calibri"/>
              </a:rPr>
              <a:t> </a:t>
            </a:r>
            <a:r>
              <a:rPr sz="1200" b="1" spc="-5" dirty="0">
                <a:solidFill>
                  <a:srgbClr val="00AF50"/>
                </a:solidFill>
                <a:latin typeface="Calibri"/>
                <a:cs typeface="Calibri"/>
              </a:rPr>
              <a:t>λίστα</a:t>
            </a:r>
            <a:r>
              <a:rPr sz="1200" b="1" spc="-15" dirty="0">
                <a:solidFill>
                  <a:srgbClr val="00AF50"/>
                </a:solidFill>
                <a:latin typeface="Calibri"/>
                <a:cs typeface="Calibri"/>
              </a:rPr>
              <a:t> </a:t>
            </a:r>
            <a:r>
              <a:rPr sz="1200" b="1" dirty="0">
                <a:solidFill>
                  <a:srgbClr val="00AF50"/>
                </a:solidFill>
                <a:latin typeface="Calibri"/>
                <a:cs typeface="Calibri"/>
              </a:rPr>
              <a:t>επαφών,</a:t>
            </a:r>
            <a:r>
              <a:rPr sz="1200" b="1" spc="-15" dirty="0">
                <a:solidFill>
                  <a:srgbClr val="00AF50"/>
                </a:solidFill>
                <a:latin typeface="Calibri"/>
                <a:cs typeface="Calibri"/>
              </a:rPr>
              <a:t> </a:t>
            </a:r>
            <a:r>
              <a:rPr sz="1200" b="1" dirty="0">
                <a:solidFill>
                  <a:srgbClr val="00AF50"/>
                </a:solidFill>
                <a:latin typeface="Calibri"/>
                <a:cs typeface="Calibri"/>
              </a:rPr>
              <a:t>οι</a:t>
            </a:r>
            <a:r>
              <a:rPr sz="1200" b="1" spc="-20" dirty="0">
                <a:solidFill>
                  <a:srgbClr val="00AF50"/>
                </a:solidFill>
                <a:latin typeface="Calibri"/>
                <a:cs typeface="Calibri"/>
              </a:rPr>
              <a:t> </a:t>
            </a:r>
            <a:r>
              <a:rPr sz="1200" b="1" dirty="0">
                <a:solidFill>
                  <a:srgbClr val="00AF50"/>
                </a:solidFill>
                <a:latin typeface="Calibri"/>
                <a:cs typeface="Calibri"/>
              </a:rPr>
              <a:t>διαθέσιμες </a:t>
            </a:r>
            <a:r>
              <a:rPr sz="1200" b="1" spc="-254" dirty="0">
                <a:solidFill>
                  <a:srgbClr val="00AF50"/>
                </a:solidFill>
                <a:latin typeface="Calibri"/>
                <a:cs typeface="Calibri"/>
              </a:rPr>
              <a:t> </a:t>
            </a:r>
            <a:r>
              <a:rPr sz="1200" b="1" dirty="0">
                <a:solidFill>
                  <a:srgbClr val="00AF50"/>
                </a:solidFill>
                <a:latin typeface="Calibri"/>
                <a:cs typeface="Calibri"/>
              </a:rPr>
              <a:t>επιλογές</a:t>
            </a:r>
            <a:r>
              <a:rPr sz="1200" b="1" spc="-10" dirty="0">
                <a:solidFill>
                  <a:srgbClr val="00AF50"/>
                </a:solidFill>
                <a:latin typeface="Calibri"/>
                <a:cs typeface="Calibri"/>
              </a:rPr>
              <a:t> </a:t>
            </a:r>
            <a:r>
              <a:rPr sz="1200" b="1" dirty="0">
                <a:solidFill>
                  <a:srgbClr val="00AF50"/>
                </a:solidFill>
                <a:latin typeface="Calibri"/>
                <a:cs typeface="Calibri"/>
              </a:rPr>
              <a:t>θα</a:t>
            </a:r>
            <a:r>
              <a:rPr sz="1200" b="1" spc="-15" dirty="0">
                <a:solidFill>
                  <a:srgbClr val="00AF50"/>
                </a:solidFill>
                <a:latin typeface="Calibri"/>
                <a:cs typeface="Calibri"/>
              </a:rPr>
              <a:t> </a:t>
            </a:r>
            <a:r>
              <a:rPr sz="1200" b="1" spc="-5" dirty="0">
                <a:solidFill>
                  <a:srgbClr val="00AF50"/>
                </a:solidFill>
                <a:latin typeface="Calibri"/>
                <a:cs typeface="Calibri"/>
              </a:rPr>
              <a:t>είναι</a:t>
            </a:r>
            <a:r>
              <a:rPr sz="1200" b="1" spc="-25" dirty="0">
                <a:solidFill>
                  <a:srgbClr val="00AF50"/>
                </a:solidFill>
                <a:latin typeface="Calibri"/>
                <a:cs typeface="Calibri"/>
              </a:rPr>
              <a:t> </a:t>
            </a:r>
            <a:r>
              <a:rPr sz="1200" b="1" dirty="0">
                <a:solidFill>
                  <a:srgbClr val="00AF50"/>
                </a:solidFill>
                <a:latin typeface="Calibri"/>
                <a:cs typeface="Calibri"/>
              </a:rPr>
              <a:t>ως </a:t>
            </a:r>
            <a:r>
              <a:rPr sz="1200" b="1" spc="-5" dirty="0">
                <a:solidFill>
                  <a:srgbClr val="00AF50"/>
                </a:solidFill>
                <a:latin typeface="Calibri"/>
                <a:cs typeface="Calibri"/>
              </a:rPr>
              <a:t>πιο</a:t>
            </a:r>
            <a:r>
              <a:rPr sz="1200" b="1" spc="-10" dirty="0">
                <a:solidFill>
                  <a:srgbClr val="00AF50"/>
                </a:solidFill>
                <a:latin typeface="Calibri"/>
                <a:cs typeface="Calibri"/>
              </a:rPr>
              <a:t> </a:t>
            </a:r>
            <a:r>
              <a:rPr sz="1200" b="1" spc="-5" dirty="0">
                <a:solidFill>
                  <a:srgbClr val="00AF50"/>
                </a:solidFill>
                <a:latin typeface="Calibri"/>
                <a:cs typeface="Calibri"/>
              </a:rPr>
              <a:t>κάτω</a:t>
            </a:r>
            <a:endParaRPr sz="1200" dirty="0">
              <a:latin typeface="Calibri"/>
              <a:cs typeface="Calibri"/>
            </a:endParaRPr>
          </a:p>
        </p:txBody>
      </p:sp>
      <p:sp>
        <p:nvSpPr>
          <p:cNvPr id="12" name="object 12"/>
          <p:cNvSpPr/>
          <p:nvPr/>
        </p:nvSpPr>
        <p:spPr>
          <a:xfrm>
            <a:off x="10163556" y="2808477"/>
            <a:ext cx="320675" cy="268605"/>
          </a:xfrm>
          <a:custGeom>
            <a:avLst/>
            <a:gdLst/>
            <a:ahLst/>
            <a:cxnLst/>
            <a:rect l="l" t="t" r="r" b="b"/>
            <a:pathLst>
              <a:path w="320675" h="268605">
                <a:moveTo>
                  <a:pt x="34290" y="189992"/>
                </a:moveTo>
                <a:lnTo>
                  <a:pt x="0" y="268097"/>
                </a:lnTo>
                <a:lnTo>
                  <a:pt x="82930" y="248666"/>
                </a:lnTo>
                <a:lnTo>
                  <a:pt x="69349" y="232283"/>
                </a:lnTo>
                <a:lnTo>
                  <a:pt x="52832" y="232283"/>
                </a:lnTo>
                <a:lnTo>
                  <a:pt x="44703" y="222631"/>
                </a:lnTo>
                <a:lnTo>
                  <a:pt x="54555" y="214438"/>
                </a:lnTo>
                <a:lnTo>
                  <a:pt x="34290" y="189992"/>
                </a:lnTo>
                <a:close/>
              </a:path>
              <a:path w="320675" h="268605">
                <a:moveTo>
                  <a:pt x="54555" y="214438"/>
                </a:moveTo>
                <a:lnTo>
                  <a:pt x="44703" y="222631"/>
                </a:lnTo>
                <a:lnTo>
                  <a:pt x="52832" y="232283"/>
                </a:lnTo>
                <a:lnTo>
                  <a:pt x="62609" y="224152"/>
                </a:lnTo>
                <a:lnTo>
                  <a:pt x="54555" y="214438"/>
                </a:lnTo>
                <a:close/>
              </a:path>
              <a:path w="320675" h="268605">
                <a:moveTo>
                  <a:pt x="62609" y="224152"/>
                </a:moveTo>
                <a:lnTo>
                  <a:pt x="52832" y="232283"/>
                </a:lnTo>
                <a:lnTo>
                  <a:pt x="69349" y="232283"/>
                </a:lnTo>
                <a:lnTo>
                  <a:pt x="62609" y="224152"/>
                </a:lnTo>
                <a:close/>
              </a:path>
              <a:path w="320675" h="268605">
                <a:moveTo>
                  <a:pt x="312420" y="0"/>
                </a:moveTo>
                <a:lnTo>
                  <a:pt x="54555" y="214438"/>
                </a:lnTo>
                <a:lnTo>
                  <a:pt x="62609" y="224152"/>
                </a:lnTo>
                <a:lnTo>
                  <a:pt x="320548" y="9651"/>
                </a:lnTo>
                <a:lnTo>
                  <a:pt x="312420" y="0"/>
                </a:lnTo>
                <a:close/>
              </a:path>
            </a:pathLst>
          </a:custGeom>
          <a:solidFill>
            <a:srgbClr val="4471C4"/>
          </a:solidFill>
        </p:spPr>
        <p:txBody>
          <a:bodyPr wrap="square" lIns="0" tIns="0" rIns="0" bIns="0" rtlCol="0"/>
          <a:lstStyle/>
          <a:p>
            <a:endParaRPr/>
          </a:p>
        </p:txBody>
      </p:sp>
      <p:sp>
        <p:nvSpPr>
          <p:cNvPr id="13" name="object 13"/>
          <p:cNvSpPr txBox="1">
            <a:spLocks noGrp="1"/>
          </p:cNvSpPr>
          <p:nvPr>
            <p:ph type="title"/>
          </p:nvPr>
        </p:nvSpPr>
        <p:spPr>
          <a:xfrm>
            <a:off x="287527" y="61086"/>
            <a:ext cx="905002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55" dirty="0">
                <a:solidFill>
                  <a:srgbClr val="FFFFFF"/>
                </a:solidFill>
              </a:rPr>
              <a:t> </a:t>
            </a:r>
            <a:r>
              <a:rPr sz="2800" spc="-30" dirty="0">
                <a:solidFill>
                  <a:srgbClr val="FFFFFF"/>
                </a:solidFill>
              </a:rPr>
              <a:t>ORGANISATIONS</a:t>
            </a:r>
            <a:endParaRPr sz="2800" dirty="0"/>
          </a:p>
        </p:txBody>
      </p:sp>
      <p:sp>
        <p:nvSpPr>
          <p:cNvPr id="14" name="object 14"/>
          <p:cNvSpPr txBox="1"/>
          <p:nvPr/>
        </p:nvSpPr>
        <p:spPr>
          <a:xfrm>
            <a:off x="7404607" y="2943605"/>
            <a:ext cx="2639695" cy="566822"/>
          </a:xfrm>
          <a:prstGeom prst="rect">
            <a:avLst/>
          </a:prstGeom>
        </p:spPr>
        <p:txBody>
          <a:bodyPr vert="horz" wrap="square" lIns="0" tIns="12700" rIns="0" bIns="0" rtlCol="0">
            <a:spAutoFit/>
          </a:bodyPr>
          <a:lstStyle/>
          <a:p>
            <a:pPr marL="12700">
              <a:lnSpc>
                <a:spcPct val="100000"/>
              </a:lnSpc>
              <a:spcBef>
                <a:spcPts val="100"/>
              </a:spcBef>
            </a:pPr>
            <a:r>
              <a:rPr lang="el-GR" sz="1200" b="1" spc="-5" dirty="0">
                <a:solidFill>
                  <a:srgbClr val="00AF50"/>
                </a:solidFill>
                <a:latin typeface="Calibri"/>
                <a:cs typeface="Calibri"/>
              </a:rPr>
              <a:t>Δυνατότητα α</a:t>
            </a:r>
            <a:r>
              <a:rPr sz="1200" b="1" spc="-5" dirty="0">
                <a:solidFill>
                  <a:srgbClr val="00AF50"/>
                </a:solidFill>
                <a:latin typeface="Calibri"/>
                <a:cs typeface="Calibri"/>
              </a:rPr>
              <a:t>φα</a:t>
            </a:r>
            <a:r>
              <a:rPr sz="1200" b="1" spc="-5" dirty="0" err="1">
                <a:solidFill>
                  <a:srgbClr val="00AF50"/>
                </a:solidFill>
                <a:latin typeface="Calibri"/>
                <a:cs typeface="Calibri"/>
              </a:rPr>
              <a:t>ίρεση</a:t>
            </a:r>
            <a:r>
              <a:rPr lang="el-GR" sz="1200" b="1" spc="-5" dirty="0">
                <a:solidFill>
                  <a:srgbClr val="00AF50"/>
                </a:solidFill>
                <a:latin typeface="Calibri"/>
                <a:cs typeface="Calibri"/>
              </a:rPr>
              <a:t>ς</a:t>
            </a:r>
            <a:r>
              <a:rPr sz="1200" b="1" spc="-25" dirty="0">
                <a:solidFill>
                  <a:srgbClr val="00AF50"/>
                </a:solidFill>
                <a:latin typeface="Calibri"/>
                <a:cs typeface="Calibri"/>
              </a:rPr>
              <a:t> </a:t>
            </a:r>
            <a:r>
              <a:rPr sz="1200" b="1" spc="-5" dirty="0">
                <a:solidFill>
                  <a:srgbClr val="00AF50"/>
                </a:solidFill>
                <a:latin typeface="Calibri"/>
                <a:cs typeface="Calibri"/>
              </a:rPr>
              <a:t>επαφής </a:t>
            </a:r>
            <a:r>
              <a:rPr sz="1200" b="1" dirty="0">
                <a:solidFill>
                  <a:srgbClr val="00AF50"/>
                </a:solidFill>
                <a:latin typeface="Calibri"/>
                <a:cs typeface="Calibri"/>
              </a:rPr>
              <a:t>από</a:t>
            </a:r>
            <a:r>
              <a:rPr sz="1200" b="1" spc="10" dirty="0">
                <a:solidFill>
                  <a:srgbClr val="00AF50"/>
                </a:solidFill>
                <a:latin typeface="Calibri"/>
                <a:cs typeface="Calibri"/>
              </a:rPr>
              <a:t> </a:t>
            </a:r>
            <a:r>
              <a:rPr sz="1200" b="1" spc="-5" dirty="0">
                <a:solidFill>
                  <a:srgbClr val="00AF50"/>
                </a:solidFill>
                <a:latin typeface="Calibri"/>
                <a:cs typeface="Calibri"/>
              </a:rPr>
              <a:t>τη</a:t>
            </a:r>
            <a:r>
              <a:rPr sz="1200" b="1" spc="-15" dirty="0">
                <a:solidFill>
                  <a:srgbClr val="00AF50"/>
                </a:solidFill>
                <a:latin typeface="Calibri"/>
                <a:cs typeface="Calibri"/>
              </a:rPr>
              <a:t> </a:t>
            </a:r>
            <a:r>
              <a:rPr sz="1200" b="1" spc="-5" dirty="0" err="1">
                <a:solidFill>
                  <a:srgbClr val="00AF50"/>
                </a:solidFill>
                <a:latin typeface="Calibri"/>
                <a:cs typeface="Calibri"/>
              </a:rPr>
              <a:t>λίστ</a:t>
            </a:r>
            <a:r>
              <a:rPr sz="1200" b="1" spc="-5" dirty="0">
                <a:solidFill>
                  <a:srgbClr val="00AF50"/>
                </a:solidFill>
                <a:latin typeface="Calibri"/>
                <a:cs typeface="Calibri"/>
              </a:rPr>
              <a:t>α</a:t>
            </a:r>
            <a:r>
              <a:rPr sz="1200" b="1" spc="5" dirty="0">
                <a:solidFill>
                  <a:srgbClr val="00AF50"/>
                </a:solidFill>
                <a:latin typeface="Calibri"/>
                <a:cs typeface="Calibri"/>
              </a:rPr>
              <a:t> </a:t>
            </a:r>
            <a:r>
              <a:rPr sz="1200" b="1" dirty="0">
                <a:solidFill>
                  <a:srgbClr val="00AF50"/>
                </a:solidFill>
                <a:latin typeface="Calibri"/>
                <a:cs typeface="Calibri"/>
              </a:rPr>
              <a:t>επαφών</a:t>
            </a:r>
            <a:r>
              <a:rPr lang="el-GR" sz="1200" b="1" dirty="0">
                <a:solidFill>
                  <a:srgbClr val="00AF50"/>
                </a:solidFill>
                <a:latin typeface="Calibri"/>
                <a:cs typeface="Calibri"/>
              </a:rPr>
              <a:t> μόνο και όχι από την αίτηση</a:t>
            </a:r>
            <a:endParaRPr sz="1200" dirty="0">
              <a:latin typeface="Calibri"/>
              <a:cs typeface="Calibri"/>
            </a:endParaRPr>
          </a:p>
        </p:txBody>
      </p:sp>
      <p:sp>
        <p:nvSpPr>
          <p:cNvPr id="16" name="TextBox 15">
            <a:extLst>
              <a:ext uri="{FF2B5EF4-FFF2-40B4-BE49-F238E27FC236}">
                <a16:creationId xmlns:a16="http://schemas.microsoft.com/office/drawing/2014/main" id="{001BCAB4-A019-4E0E-F584-3A4F72685C07}"/>
              </a:ext>
            </a:extLst>
          </p:cNvPr>
          <p:cNvSpPr txBox="1"/>
          <p:nvPr/>
        </p:nvSpPr>
        <p:spPr>
          <a:xfrm>
            <a:off x="109472" y="5821824"/>
            <a:ext cx="9720327" cy="646331"/>
          </a:xfrm>
          <a:prstGeom prst="rect">
            <a:avLst/>
          </a:prstGeom>
          <a:noFill/>
        </p:spPr>
        <p:txBody>
          <a:bodyPr wrap="square">
            <a:spAutoFit/>
          </a:bodyPr>
          <a:lstStyle/>
          <a:p>
            <a:r>
              <a:rPr lang="en-GB" dirty="0">
                <a:hlinkClick r:id="rId5"/>
              </a:rPr>
              <a:t>https://wikis.ec.europa.eu/display/NAITDOC/Associated+Persons+in+applications</a:t>
            </a:r>
            <a:endParaRPr lang="el-GR" dirty="0"/>
          </a:p>
          <a:p>
            <a:endParaRPr lang="en-GB"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1286129"/>
            <a:ext cx="11370564" cy="3893820"/>
          </a:xfrm>
          <a:prstGeom prst="rect">
            <a:avLst/>
          </a:prstGeom>
        </p:spPr>
      </p:pic>
      <p:sp>
        <p:nvSpPr>
          <p:cNvPr id="3" name="object 3"/>
          <p:cNvSpPr txBox="1">
            <a:spLocks noGrp="1"/>
          </p:cNvSpPr>
          <p:nvPr>
            <p:ph type="title"/>
          </p:nvPr>
        </p:nvSpPr>
        <p:spPr>
          <a:xfrm>
            <a:off x="265582" y="48894"/>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5" dirty="0">
                <a:solidFill>
                  <a:srgbClr val="FFFFFF"/>
                </a:solidFill>
              </a:rPr>
              <a:t> </a:t>
            </a:r>
            <a:r>
              <a:rPr sz="2800" spc="-10" dirty="0">
                <a:solidFill>
                  <a:srgbClr val="FFFFFF"/>
                </a:solidFill>
              </a:rPr>
              <a:t>THE </a:t>
            </a:r>
            <a:r>
              <a:rPr sz="2800" spc="-15" dirty="0">
                <a:solidFill>
                  <a:srgbClr val="FFFFFF"/>
                </a:solidFill>
              </a:rPr>
              <a:t>PROJECT</a:t>
            </a:r>
            <a:endParaRPr sz="2800" dirty="0"/>
          </a:p>
        </p:txBody>
      </p:sp>
      <p:sp>
        <p:nvSpPr>
          <p:cNvPr id="4" name="object 4"/>
          <p:cNvSpPr txBox="1"/>
          <p:nvPr/>
        </p:nvSpPr>
        <p:spPr>
          <a:xfrm>
            <a:off x="365861" y="781558"/>
            <a:ext cx="227584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Priorities</a:t>
            </a:r>
            <a:r>
              <a:rPr sz="1800" b="1" spc="-50" dirty="0">
                <a:latin typeface="Calibri"/>
                <a:cs typeface="Calibri"/>
              </a:rPr>
              <a:t> </a:t>
            </a:r>
            <a:r>
              <a:rPr sz="1800" b="1" dirty="0">
                <a:latin typeface="Calibri"/>
                <a:cs typeface="Calibri"/>
              </a:rPr>
              <a:t>and</a:t>
            </a:r>
            <a:r>
              <a:rPr sz="1800" b="1" spc="-50" dirty="0">
                <a:latin typeface="Calibri"/>
                <a:cs typeface="Calibri"/>
              </a:rPr>
              <a:t> </a:t>
            </a:r>
            <a:r>
              <a:rPr sz="1800" b="1" spc="-25" dirty="0">
                <a:latin typeface="Calibri"/>
                <a:cs typeface="Calibri"/>
              </a:rPr>
              <a:t>Topics</a:t>
            </a:r>
            <a:r>
              <a:rPr sz="1800" spc="-25" dirty="0">
                <a:latin typeface="Calibri"/>
                <a:cs typeface="Calibri"/>
              </a:rPr>
              <a:t>:</a:t>
            </a:r>
            <a:endParaRPr sz="1800">
              <a:latin typeface="Calibri"/>
              <a:cs typeface="Calibri"/>
            </a:endParaRPr>
          </a:p>
        </p:txBody>
      </p:sp>
      <p:sp>
        <p:nvSpPr>
          <p:cNvPr id="5" name="object 5"/>
          <p:cNvSpPr/>
          <p:nvPr/>
        </p:nvSpPr>
        <p:spPr>
          <a:xfrm>
            <a:off x="5669279" y="1895855"/>
            <a:ext cx="1838960" cy="76200"/>
          </a:xfrm>
          <a:custGeom>
            <a:avLst/>
            <a:gdLst/>
            <a:ahLst/>
            <a:cxnLst/>
            <a:rect l="l" t="t" r="r" b="b"/>
            <a:pathLst>
              <a:path w="1838959" h="76200">
                <a:moveTo>
                  <a:pt x="1762378" y="0"/>
                </a:moveTo>
                <a:lnTo>
                  <a:pt x="1762378" y="76200"/>
                </a:lnTo>
                <a:lnTo>
                  <a:pt x="1825878" y="44450"/>
                </a:lnTo>
                <a:lnTo>
                  <a:pt x="1775078" y="44450"/>
                </a:lnTo>
                <a:lnTo>
                  <a:pt x="1775078" y="31750"/>
                </a:lnTo>
                <a:lnTo>
                  <a:pt x="1825878" y="31750"/>
                </a:lnTo>
                <a:lnTo>
                  <a:pt x="1762378" y="0"/>
                </a:lnTo>
                <a:close/>
              </a:path>
              <a:path w="1838959" h="76200">
                <a:moveTo>
                  <a:pt x="1762378" y="31750"/>
                </a:moveTo>
                <a:lnTo>
                  <a:pt x="0" y="31750"/>
                </a:lnTo>
                <a:lnTo>
                  <a:pt x="0" y="44450"/>
                </a:lnTo>
                <a:lnTo>
                  <a:pt x="1762378" y="44450"/>
                </a:lnTo>
                <a:lnTo>
                  <a:pt x="1762378" y="31750"/>
                </a:lnTo>
                <a:close/>
              </a:path>
              <a:path w="1838959" h="76200">
                <a:moveTo>
                  <a:pt x="1825878" y="31750"/>
                </a:moveTo>
                <a:lnTo>
                  <a:pt x="1775078" y="31750"/>
                </a:lnTo>
                <a:lnTo>
                  <a:pt x="1775078" y="44450"/>
                </a:lnTo>
                <a:lnTo>
                  <a:pt x="1825878" y="44450"/>
                </a:lnTo>
                <a:lnTo>
                  <a:pt x="1838578" y="38100"/>
                </a:lnTo>
                <a:lnTo>
                  <a:pt x="1825878" y="31750"/>
                </a:lnTo>
                <a:close/>
              </a:path>
            </a:pathLst>
          </a:custGeom>
          <a:solidFill>
            <a:srgbClr val="4471C4"/>
          </a:solidFill>
        </p:spPr>
        <p:txBody>
          <a:bodyPr wrap="square" lIns="0" tIns="0" rIns="0" bIns="0" rtlCol="0"/>
          <a:lstStyle/>
          <a:p>
            <a:endParaRPr/>
          </a:p>
        </p:txBody>
      </p:sp>
      <p:sp>
        <p:nvSpPr>
          <p:cNvPr id="6" name="object 6"/>
          <p:cNvSpPr txBox="1"/>
          <p:nvPr/>
        </p:nvSpPr>
        <p:spPr>
          <a:xfrm>
            <a:off x="907796" y="5596229"/>
            <a:ext cx="2981325" cy="757555"/>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Επιλογή</a:t>
            </a:r>
            <a:r>
              <a:rPr sz="1200" b="1" spc="-25" dirty="0">
                <a:solidFill>
                  <a:srgbClr val="00AF50"/>
                </a:solidFill>
                <a:latin typeface="Calibri"/>
                <a:cs typeface="Calibri"/>
              </a:rPr>
              <a:t> </a:t>
            </a:r>
            <a:r>
              <a:rPr sz="1200" b="1" dirty="0">
                <a:solidFill>
                  <a:srgbClr val="00AF50"/>
                </a:solidFill>
                <a:latin typeface="Calibri"/>
                <a:cs typeface="Calibri"/>
              </a:rPr>
              <a:t>από</a:t>
            </a:r>
            <a:r>
              <a:rPr sz="1200" b="1" spc="15" dirty="0">
                <a:solidFill>
                  <a:srgbClr val="00AF50"/>
                </a:solidFill>
                <a:latin typeface="Calibri"/>
                <a:cs typeface="Calibri"/>
              </a:rPr>
              <a:t> </a:t>
            </a:r>
            <a:r>
              <a:rPr sz="1200" b="1" dirty="0">
                <a:solidFill>
                  <a:srgbClr val="00AF50"/>
                </a:solidFill>
                <a:latin typeface="Calibri"/>
                <a:cs typeface="Calibri"/>
              </a:rPr>
              <a:t>drop-down </a:t>
            </a:r>
            <a:r>
              <a:rPr sz="1200" b="1" spc="-5" dirty="0">
                <a:solidFill>
                  <a:srgbClr val="00AF50"/>
                </a:solidFill>
                <a:latin typeface="Calibri"/>
                <a:cs typeface="Calibri"/>
              </a:rPr>
              <a:t>μενού</a:t>
            </a:r>
            <a:r>
              <a:rPr sz="1200" b="1" dirty="0">
                <a:solidFill>
                  <a:srgbClr val="00AF50"/>
                </a:solidFill>
                <a:latin typeface="Calibri"/>
                <a:cs typeface="Calibri"/>
              </a:rPr>
              <a:t> </a:t>
            </a:r>
            <a:r>
              <a:rPr sz="1200" b="1" spc="-5" dirty="0">
                <a:solidFill>
                  <a:srgbClr val="00AF50"/>
                </a:solidFill>
                <a:latin typeface="Calibri"/>
                <a:cs typeface="Calibri"/>
              </a:rPr>
              <a:t>των</a:t>
            </a:r>
            <a:r>
              <a:rPr sz="1200" b="1" dirty="0">
                <a:solidFill>
                  <a:srgbClr val="00AF50"/>
                </a:solidFill>
                <a:latin typeface="Calibri"/>
                <a:cs typeface="Calibri"/>
              </a:rPr>
              <a:t> κύριων</a:t>
            </a:r>
            <a:endParaRPr sz="1200" dirty="0">
              <a:latin typeface="Calibri"/>
              <a:cs typeface="Calibri"/>
            </a:endParaRPr>
          </a:p>
          <a:p>
            <a:pPr marL="12700">
              <a:lnSpc>
                <a:spcPct val="100000"/>
              </a:lnSpc>
            </a:pPr>
            <a:r>
              <a:rPr sz="1200" b="1" spc="-5" dirty="0">
                <a:solidFill>
                  <a:srgbClr val="00AF50"/>
                </a:solidFill>
                <a:latin typeface="Calibri"/>
                <a:cs typeface="Calibri"/>
              </a:rPr>
              <a:t>θεματικών</a:t>
            </a:r>
            <a:r>
              <a:rPr sz="1200" b="1" spc="-10" dirty="0">
                <a:solidFill>
                  <a:srgbClr val="00AF50"/>
                </a:solidFill>
                <a:latin typeface="Calibri"/>
                <a:cs typeface="Calibri"/>
              </a:rPr>
              <a:t> </a:t>
            </a:r>
            <a:r>
              <a:rPr sz="1200" b="1" spc="-5" dirty="0">
                <a:solidFill>
                  <a:srgbClr val="00AF50"/>
                </a:solidFill>
                <a:latin typeface="Calibri"/>
                <a:cs typeface="Calibri"/>
              </a:rPr>
              <a:t>ενοτήτων</a:t>
            </a:r>
            <a:r>
              <a:rPr sz="1200" b="1" spc="15" dirty="0">
                <a:solidFill>
                  <a:srgbClr val="00AF50"/>
                </a:solidFill>
                <a:latin typeface="Calibri"/>
                <a:cs typeface="Calibri"/>
              </a:rPr>
              <a:t> </a:t>
            </a:r>
            <a:r>
              <a:rPr sz="1200" b="1" spc="-5" dirty="0">
                <a:solidFill>
                  <a:srgbClr val="00AF50"/>
                </a:solidFill>
                <a:latin typeface="Calibri"/>
                <a:cs typeface="Calibri"/>
              </a:rPr>
              <a:t>που</a:t>
            </a:r>
            <a:r>
              <a:rPr sz="1200" b="1" spc="5" dirty="0">
                <a:solidFill>
                  <a:srgbClr val="00AF50"/>
                </a:solidFill>
                <a:latin typeface="Calibri"/>
                <a:cs typeface="Calibri"/>
              </a:rPr>
              <a:t> </a:t>
            </a:r>
            <a:r>
              <a:rPr sz="1200" b="1" spc="-5" dirty="0">
                <a:solidFill>
                  <a:srgbClr val="00AF50"/>
                </a:solidFill>
                <a:latin typeface="Calibri"/>
                <a:cs typeface="Calibri"/>
              </a:rPr>
              <a:t>καλύπτει</a:t>
            </a:r>
            <a:r>
              <a:rPr sz="1200" b="1" spc="20" dirty="0">
                <a:solidFill>
                  <a:srgbClr val="00AF50"/>
                </a:solidFill>
                <a:latin typeface="Calibri"/>
                <a:cs typeface="Calibri"/>
              </a:rPr>
              <a:t> </a:t>
            </a:r>
            <a:r>
              <a:rPr sz="1200" b="1" dirty="0">
                <a:solidFill>
                  <a:srgbClr val="00AF50"/>
                </a:solidFill>
                <a:latin typeface="Calibri"/>
                <a:cs typeface="Calibri"/>
              </a:rPr>
              <a:t>η</a:t>
            </a:r>
            <a:r>
              <a:rPr sz="1200" b="1" spc="-5" dirty="0">
                <a:solidFill>
                  <a:srgbClr val="00AF50"/>
                </a:solidFill>
                <a:latin typeface="Calibri"/>
                <a:cs typeface="Calibri"/>
              </a:rPr>
              <a:t> πρόταση</a:t>
            </a:r>
            <a:endParaRPr sz="1200" dirty="0">
              <a:latin typeface="Calibri"/>
              <a:cs typeface="Calibri"/>
            </a:endParaRPr>
          </a:p>
          <a:p>
            <a:pPr marL="12700">
              <a:lnSpc>
                <a:spcPct val="100000"/>
              </a:lnSpc>
            </a:pPr>
            <a:r>
              <a:rPr sz="1200" b="1" spc="-5" dirty="0">
                <a:solidFill>
                  <a:srgbClr val="00AF50"/>
                </a:solidFill>
                <a:latin typeface="Calibri"/>
                <a:cs typeface="Calibri"/>
              </a:rPr>
              <a:t>μέσα</a:t>
            </a:r>
            <a:r>
              <a:rPr sz="1200" b="1" dirty="0">
                <a:solidFill>
                  <a:srgbClr val="00AF50"/>
                </a:solidFill>
                <a:latin typeface="Calibri"/>
                <a:cs typeface="Calibri"/>
              </a:rPr>
              <a:t> από</a:t>
            </a:r>
            <a:r>
              <a:rPr sz="1200" b="1" spc="-5" dirty="0">
                <a:solidFill>
                  <a:srgbClr val="00AF50"/>
                </a:solidFill>
                <a:latin typeface="Calibri"/>
                <a:cs typeface="Calibri"/>
              </a:rPr>
              <a:t> </a:t>
            </a:r>
            <a:r>
              <a:rPr sz="1200" b="1" dirty="0">
                <a:solidFill>
                  <a:srgbClr val="00AF50"/>
                </a:solidFill>
                <a:latin typeface="Calibri"/>
                <a:cs typeface="Calibri"/>
              </a:rPr>
              <a:t>τις</a:t>
            </a:r>
            <a:r>
              <a:rPr sz="1200" b="1" spc="-5" dirty="0">
                <a:solidFill>
                  <a:srgbClr val="00AF50"/>
                </a:solidFill>
                <a:latin typeface="Calibri"/>
                <a:cs typeface="Calibri"/>
              </a:rPr>
              <a:t> δραστηριότητες</a:t>
            </a:r>
            <a:r>
              <a:rPr sz="1200" b="1" spc="10" dirty="0">
                <a:solidFill>
                  <a:srgbClr val="00AF50"/>
                </a:solidFill>
                <a:latin typeface="Calibri"/>
                <a:cs typeface="Calibri"/>
              </a:rPr>
              <a:t> </a:t>
            </a:r>
            <a:r>
              <a:rPr sz="1200" b="1" spc="-5" dirty="0">
                <a:solidFill>
                  <a:srgbClr val="00AF50"/>
                </a:solidFill>
                <a:latin typeface="Calibri"/>
                <a:cs typeface="Calibri"/>
              </a:rPr>
              <a:t>και τα</a:t>
            </a:r>
            <a:endParaRPr sz="1200" dirty="0">
              <a:latin typeface="Calibri"/>
              <a:cs typeface="Calibri"/>
            </a:endParaRPr>
          </a:p>
          <a:p>
            <a:pPr marL="12700">
              <a:lnSpc>
                <a:spcPct val="100000"/>
              </a:lnSpc>
            </a:pPr>
            <a:r>
              <a:rPr sz="1200" b="1" spc="-5" dirty="0">
                <a:solidFill>
                  <a:srgbClr val="00AF50"/>
                </a:solidFill>
                <a:latin typeface="Calibri"/>
                <a:cs typeface="Calibri"/>
              </a:rPr>
              <a:t>αποτελέσματά</a:t>
            </a:r>
            <a:r>
              <a:rPr sz="1200" b="1" spc="15" dirty="0">
                <a:solidFill>
                  <a:srgbClr val="00AF50"/>
                </a:solidFill>
                <a:latin typeface="Calibri"/>
                <a:cs typeface="Calibri"/>
              </a:rPr>
              <a:t> </a:t>
            </a:r>
            <a:r>
              <a:rPr sz="1200" b="1" spc="-5" dirty="0">
                <a:solidFill>
                  <a:srgbClr val="00AF50"/>
                </a:solidFill>
                <a:latin typeface="Calibri"/>
                <a:cs typeface="Calibri"/>
              </a:rPr>
              <a:t>της</a:t>
            </a:r>
            <a:endParaRPr sz="1200" dirty="0">
              <a:latin typeface="Calibri"/>
              <a:cs typeface="Calibri"/>
            </a:endParaRPr>
          </a:p>
        </p:txBody>
      </p:sp>
      <p:sp>
        <p:nvSpPr>
          <p:cNvPr id="7" name="object 7"/>
          <p:cNvSpPr/>
          <p:nvPr/>
        </p:nvSpPr>
        <p:spPr>
          <a:xfrm>
            <a:off x="2052319" y="3069457"/>
            <a:ext cx="5455920" cy="2437001"/>
          </a:xfrm>
          <a:custGeom>
            <a:avLst/>
            <a:gdLst/>
            <a:ahLst/>
            <a:cxnLst/>
            <a:rect l="l" t="t" r="r" b="b"/>
            <a:pathLst>
              <a:path w="3219450" h="2865120">
                <a:moveTo>
                  <a:pt x="76200" y="2788412"/>
                </a:moveTo>
                <a:lnTo>
                  <a:pt x="44450" y="2788412"/>
                </a:lnTo>
                <a:lnTo>
                  <a:pt x="44450" y="2426081"/>
                </a:lnTo>
                <a:lnTo>
                  <a:pt x="31750" y="2426081"/>
                </a:lnTo>
                <a:lnTo>
                  <a:pt x="31750" y="2788412"/>
                </a:lnTo>
                <a:lnTo>
                  <a:pt x="0" y="2788412"/>
                </a:lnTo>
                <a:lnTo>
                  <a:pt x="38100" y="2864612"/>
                </a:lnTo>
                <a:lnTo>
                  <a:pt x="69850" y="2801112"/>
                </a:lnTo>
                <a:lnTo>
                  <a:pt x="76200" y="2788412"/>
                </a:lnTo>
                <a:close/>
              </a:path>
              <a:path w="3219450" h="2865120">
                <a:moveTo>
                  <a:pt x="3219323" y="310388"/>
                </a:moveTo>
                <a:lnTo>
                  <a:pt x="3204641" y="295148"/>
                </a:lnTo>
                <a:lnTo>
                  <a:pt x="3160268" y="249047"/>
                </a:lnTo>
                <a:lnTo>
                  <a:pt x="3149612" y="278993"/>
                </a:lnTo>
                <a:lnTo>
                  <a:pt x="2362835" y="0"/>
                </a:lnTo>
                <a:lnTo>
                  <a:pt x="2358517" y="11938"/>
                </a:lnTo>
                <a:lnTo>
                  <a:pt x="3145371" y="290906"/>
                </a:lnTo>
                <a:lnTo>
                  <a:pt x="3134741" y="320802"/>
                </a:lnTo>
                <a:lnTo>
                  <a:pt x="3219323" y="310388"/>
                </a:lnTo>
                <a:close/>
              </a:path>
            </a:pathLst>
          </a:custGeom>
          <a:solidFill>
            <a:srgbClr val="4471C4"/>
          </a:solidFill>
        </p:spPr>
        <p:txBody>
          <a:bodyPr wrap="square" lIns="0" tIns="0" rIns="0" bIns="0" rtlCol="0"/>
          <a:lstStyle/>
          <a:p>
            <a:endParaRPr dirty="0"/>
          </a:p>
        </p:txBody>
      </p:sp>
      <p:sp>
        <p:nvSpPr>
          <p:cNvPr id="8" name="object 8"/>
          <p:cNvSpPr txBox="1"/>
          <p:nvPr/>
        </p:nvSpPr>
        <p:spPr>
          <a:xfrm>
            <a:off x="668832" y="1678051"/>
            <a:ext cx="10713085" cy="2782813"/>
          </a:xfrm>
          <a:prstGeom prst="rect">
            <a:avLst/>
          </a:prstGeom>
        </p:spPr>
        <p:txBody>
          <a:bodyPr vert="horz" wrap="square" lIns="0" tIns="12700" rIns="0" bIns="0" rtlCol="0">
            <a:spAutoFit/>
          </a:bodyPr>
          <a:lstStyle/>
          <a:p>
            <a:pPr marL="6931025" algn="just">
              <a:lnSpc>
                <a:spcPct val="100000"/>
              </a:lnSpc>
              <a:tabLst>
                <a:tab pos="7104380" algn="l"/>
              </a:tabLst>
            </a:pPr>
            <a:r>
              <a:rPr lang="el-GR" sz="1200" dirty="0">
                <a:latin typeface="Calibri"/>
                <a:cs typeface="Calibri"/>
              </a:rPr>
              <a:t>     </a:t>
            </a:r>
            <a:r>
              <a:rPr sz="1200" b="1" dirty="0" err="1">
                <a:solidFill>
                  <a:srgbClr val="00AF50"/>
                </a:solidFill>
                <a:latin typeface="Calibri"/>
                <a:cs typeface="Calibri"/>
              </a:rPr>
              <a:t>Κάθε</a:t>
            </a:r>
            <a:r>
              <a:rPr sz="1200" b="1" spc="-10" dirty="0">
                <a:solidFill>
                  <a:srgbClr val="00AF50"/>
                </a:solidFill>
                <a:latin typeface="Calibri"/>
                <a:cs typeface="Calibri"/>
              </a:rPr>
              <a:t> </a:t>
            </a:r>
            <a:r>
              <a:rPr sz="1200" b="1" spc="-5" dirty="0">
                <a:solidFill>
                  <a:srgbClr val="00AF50"/>
                </a:solidFill>
                <a:latin typeface="Calibri"/>
                <a:cs typeface="Calibri"/>
              </a:rPr>
              <a:t>σχέδιο</a:t>
            </a:r>
            <a:r>
              <a:rPr sz="1200" b="1" spc="5" dirty="0">
                <a:solidFill>
                  <a:srgbClr val="00AF50"/>
                </a:solidFill>
                <a:latin typeface="Calibri"/>
                <a:cs typeface="Calibri"/>
              </a:rPr>
              <a:t> </a:t>
            </a:r>
            <a:r>
              <a:rPr sz="1200" b="1" spc="-5" dirty="0">
                <a:solidFill>
                  <a:srgbClr val="00AF50"/>
                </a:solidFill>
                <a:latin typeface="Calibri"/>
                <a:cs typeface="Calibri"/>
              </a:rPr>
              <a:t>πρέπει</a:t>
            </a:r>
            <a:r>
              <a:rPr sz="1200" b="1" spc="-10" dirty="0">
                <a:solidFill>
                  <a:srgbClr val="00AF50"/>
                </a:solidFill>
                <a:latin typeface="Calibri"/>
                <a:cs typeface="Calibri"/>
              </a:rPr>
              <a:t> </a:t>
            </a:r>
            <a:r>
              <a:rPr sz="1200" b="1" spc="-5" dirty="0">
                <a:solidFill>
                  <a:srgbClr val="00AF50"/>
                </a:solidFill>
                <a:latin typeface="Calibri"/>
                <a:cs typeface="Calibri"/>
              </a:rPr>
              <a:t>να απευθύνεται</a:t>
            </a:r>
            <a:r>
              <a:rPr sz="1200" b="1" dirty="0">
                <a:solidFill>
                  <a:srgbClr val="00AF50"/>
                </a:solidFill>
                <a:latin typeface="Calibri"/>
                <a:cs typeface="Calibri"/>
              </a:rPr>
              <a:t> επαρκώς</a:t>
            </a:r>
            <a:r>
              <a:rPr sz="1200" b="1" spc="5" dirty="0">
                <a:solidFill>
                  <a:srgbClr val="00AF50"/>
                </a:solidFill>
                <a:latin typeface="Calibri"/>
                <a:cs typeface="Calibri"/>
              </a:rPr>
              <a:t> </a:t>
            </a:r>
            <a:r>
              <a:rPr sz="1200" b="1" spc="-5" dirty="0">
                <a:solidFill>
                  <a:srgbClr val="00AF50"/>
                </a:solidFill>
                <a:latin typeface="Calibri"/>
                <a:cs typeface="Calibri"/>
              </a:rPr>
              <a:t>σε</a:t>
            </a:r>
            <a:r>
              <a:rPr sz="1200" b="1" dirty="0">
                <a:solidFill>
                  <a:srgbClr val="00AF50"/>
                </a:solidFill>
                <a:latin typeface="Calibri"/>
                <a:cs typeface="Calibri"/>
              </a:rPr>
              <a:t> 1</a:t>
            </a:r>
            <a:endParaRPr lang="el-GR" sz="1200" dirty="0">
              <a:latin typeface="Calibri"/>
              <a:cs typeface="Calibri"/>
            </a:endParaRPr>
          </a:p>
          <a:p>
            <a:pPr marL="7103745" marR="5080" algn="just">
              <a:lnSpc>
                <a:spcPct val="100000"/>
              </a:lnSpc>
            </a:pPr>
            <a:r>
              <a:rPr lang="el-GR" sz="1200" b="1" spc="-5" dirty="0">
                <a:solidFill>
                  <a:srgbClr val="00AF50"/>
                </a:solidFill>
                <a:latin typeface="Calibri"/>
                <a:cs typeface="Calibri"/>
              </a:rPr>
              <a:t>τουλάχιστον</a:t>
            </a:r>
            <a:r>
              <a:rPr lang="el-GR" sz="1200" b="1" spc="25" dirty="0">
                <a:solidFill>
                  <a:srgbClr val="00AF50"/>
                </a:solidFill>
                <a:latin typeface="Calibri"/>
                <a:cs typeface="Calibri"/>
              </a:rPr>
              <a:t> </a:t>
            </a:r>
            <a:r>
              <a:rPr lang="el-GR" sz="1200" b="1" spc="-5" dirty="0">
                <a:solidFill>
                  <a:srgbClr val="00AF50"/>
                </a:solidFill>
                <a:latin typeface="Calibri"/>
                <a:cs typeface="Calibri"/>
              </a:rPr>
              <a:t>οριζόντια</a:t>
            </a:r>
            <a:r>
              <a:rPr lang="el-GR" sz="1200" b="1" spc="10" dirty="0">
                <a:solidFill>
                  <a:srgbClr val="00AF50"/>
                </a:solidFill>
                <a:latin typeface="Calibri"/>
                <a:cs typeface="Calibri"/>
              </a:rPr>
              <a:t> </a:t>
            </a:r>
            <a:r>
              <a:rPr lang="el-GR" sz="1200" b="1" dirty="0">
                <a:solidFill>
                  <a:srgbClr val="00AF50"/>
                </a:solidFill>
                <a:latin typeface="Calibri"/>
                <a:cs typeface="Calibri"/>
              </a:rPr>
              <a:t>ή</a:t>
            </a:r>
            <a:r>
              <a:rPr lang="el-GR" sz="1200" b="1" spc="5" dirty="0">
                <a:solidFill>
                  <a:srgbClr val="00AF50"/>
                </a:solidFill>
                <a:latin typeface="Calibri"/>
                <a:cs typeface="Calibri"/>
              </a:rPr>
              <a:t> </a:t>
            </a:r>
            <a:r>
              <a:rPr lang="el-GR" sz="1200" b="1" spc="-5" dirty="0">
                <a:solidFill>
                  <a:srgbClr val="00AF50"/>
                </a:solidFill>
                <a:latin typeface="Calibri"/>
                <a:cs typeface="Calibri"/>
              </a:rPr>
              <a:t>τομεακή</a:t>
            </a:r>
            <a:r>
              <a:rPr lang="el-GR" sz="1200" b="1" spc="20" dirty="0">
                <a:solidFill>
                  <a:srgbClr val="00AF50"/>
                </a:solidFill>
                <a:latin typeface="Calibri"/>
                <a:cs typeface="Calibri"/>
              </a:rPr>
              <a:t> </a:t>
            </a:r>
            <a:r>
              <a:rPr lang="el-GR" sz="1200" b="1" spc="-5" dirty="0">
                <a:solidFill>
                  <a:srgbClr val="00AF50"/>
                </a:solidFill>
                <a:latin typeface="Calibri"/>
                <a:cs typeface="Calibri"/>
              </a:rPr>
              <a:t>προτεραιότητα, γι’ αυτό και το μενού αυτό περιλαμβάνει μόνο</a:t>
            </a:r>
            <a:r>
              <a:rPr lang="el-GR" sz="1200" b="1" spc="50" dirty="0">
                <a:solidFill>
                  <a:srgbClr val="00AF50"/>
                </a:solidFill>
                <a:latin typeface="Calibri"/>
                <a:cs typeface="Calibri"/>
              </a:rPr>
              <a:t> τις οριζόντιες και τις προτεραιότητες του Τομέα Υποβολής της εκάστοτε αίτησης. </a:t>
            </a:r>
            <a:r>
              <a:rPr lang="el-GR" sz="1200" b="1" spc="-5" dirty="0">
                <a:solidFill>
                  <a:srgbClr val="00AF50"/>
                </a:solidFill>
                <a:latin typeface="Calibri"/>
                <a:cs typeface="Calibri"/>
              </a:rPr>
              <a:t>Όταν </a:t>
            </a:r>
            <a:r>
              <a:rPr lang="el-GR" sz="1200" b="1" dirty="0">
                <a:solidFill>
                  <a:srgbClr val="00AF50"/>
                </a:solidFill>
                <a:latin typeface="Calibri"/>
                <a:cs typeface="Calibri"/>
              </a:rPr>
              <a:t> επιλέγεται</a:t>
            </a:r>
            <a:r>
              <a:rPr lang="el-GR" sz="1200" b="1" spc="-5" dirty="0">
                <a:solidFill>
                  <a:srgbClr val="00AF50"/>
                </a:solidFill>
                <a:latin typeface="Calibri"/>
                <a:cs typeface="Calibri"/>
              </a:rPr>
              <a:t> μόνο</a:t>
            </a:r>
            <a:r>
              <a:rPr lang="el-GR" sz="1200" b="1" spc="5" dirty="0">
                <a:solidFill>
                  <a:srgbClr val="00AF50"/>
                </a:solidFill>
                <a:latin typeface="Calibri"/>
                <a:cs typeface="Calibri"/>
              </a:rPr>
              <a:t> </a:t>
            </a:r>
            <a:r>
              <a:rPr lang="el-GR" sz="1200" b="1" dirty="0">
                <a:solidFill>
                  <a:srgbClr val="00AF50"/>
                </a:solidFill>
                <a:latin typeface="Calibri"/>
                <a:cs typeface="Calibri"/>
              </a:rPr>
              <a:t>1</a:t>
            </a:r>
            <a:r>
              <a:rPr lang="el-GR" sz="1200" b="1" spc="5" dirty="0">
                <a:solidFill>
                  <a:srgbClr val="00AF50"/>
                </a:solidFill>
                <a:latin typeface="Calibri"/>
                <a:cs typeface="Calibri"/>
              </a:rPr>
              <a:t> </a:t>
            </a:r>
            <a:r>
              <a:rPr lang="el-GR" sz="1200" b="1" spc="-5" dirty="0">
                <a:solidFill>
                  <a:srgbClr val="00AF50"/>
                </a:solidFill>
                <a:latin typeface="Calibri"/>
                <a:cs typeface="Calibri"/>
              </a:rPr>
              <a:t>οριζόντια</a:t>
            </a:r>
            <a:r>
              <a:rPr lang="el-GR" sz="1200" b="1" spc="5" dirty="0">
                <a:solidFill>
                  <a:srgbClr val="00AF50"/>
                </a:solidFill>
                <a:latin typeface="Calibri"/>
                <a:cs typeface="Calibri"/>
              </a:rPr>
              <a:t> </a:t>
            </a:r>
            <a:r>
              <a:rPr lang="el-GR" sz="1200" b="1" spc="-5" dirty="0">
                <a:solidFill>
                  <a:srgbClr val="00AF50"/>
                </a:solidFill>
                <a:latin typeface="Calibri"/>
                <a:cs typeface="Calibri"/>
              </a:rPr>
              <a:t>προτεραιότητα,</a:t>
            </a:r>
            <a:r>
              <a:rPr lang="el-GR" sz="1200" b="1" spc="40" dirty="0">
                <a:solidFill>
                  <a:srgbClr val="00AF50"/>
                </a:solidFill>
                <a:latin typeface="Calibri"/>
                <a:cs typeface="Calibri"/>
              </a:rPr>
              <a:t> </a:t>
            </a:r>
            <a:r>
              <a:rPr lang="el-GR" sz="1200" b="1" spc="-5" dirty="0">
                <a:solidFill>
                  <a:srgbClr val="00AF50"/>
                </a:solidFill>
                <a:latin typeface="Calibri"/>
                <a:cs typeface="Calibri"/>
              </a:rPr>
              <a:t>πρέπει το </a:t>
            </a:r>
            <a:r>
              <a:rPr lang="el-GR" sz="1200" b="1" dirty="0">
                <a:solidFill>
                  <a:srgbClr val="00AF50"/>
                </a:solidFill>
                <a:latin typeface="Calibri"/>
                <a:cs typeface="Calibri"/>
              </a:rPr>
              <a:t> </a:t>
            </a:r>
            <a:r>
              <a:rPr lang="el-GR" sz="1200" b="1" spc="-5" dirty="0">
                <a:solidFill>
                  <a:srgbClr val="00AF50"/>
                </a:solidFill>
                <a:latin typeface="Calibri"/>
                <a:cs typeface="Calibri"/>
              </a:rPr>
              <a:t>περιεχόμενο της</a:t>
            </a:r>
            <a:r>
              <a:rPr lang="el-GR" sz="1200" b="1" spc="15" dirty="0">
                <a:solidFill>
                  <a:srgbClr val="00AF50"/>
                </a:solidFill>
                <a:latin typeface="Calibri"/>
                <a:cs typeface="Calibri"/>
              </a:rPr>
              <a:t> </a:t>
            </a:r>
            <a:r>
              <a:rPr lang="el-GR" sz="1200" b="1" spc="-5" dirty="0">
                <a:solidFill>
                  <a:srgbClr val="00AF50"/>
                </a:solidFill>
                <a:latin typeface="Calibri"/>
                <a:cs typeface="Calibri"/>
              </a:rPr>
              <a:t>πρότασης</a:t>
            </a:r>
            <a:r>
              <a:rPr lang="el-GR" sz="1200" b="1" spc="15" dirty="0">
                <a:solidFill>
                  <a:srgbClr val="00AF50"/>
                </a:solidFill>
                <a:latin typeface="Calibri"/>
                <a:cs typeface="Calibri"/>
              </a:rPr>
              <a:t> </a:t>
            </a:r>
            <a:r>
              <a:rPr lang="el-GR" sz="1200" b="1" spc="-5" dirty="0">
                <a:solidFill>
                  <a:srgbClr val="00AF50"/>
                </a:solidFill>
                <a:latin typeface="Calibri"/>
                <a:cs typeface="Calibri"/>
              </a:rPr>
              <a:t>να αντανακλά</a:t>
            </a:r>
            <a:r>
              <a:rPr lang="el-GR" sz="1200" b="1" spc="25" dirty="0">
                <a:solidFill>
                  <a:srgbClr val="00AF50"/>
                </a:solidFill>
                <a:latin typeface="Calibri"/>
                <a:cs typeface="Calibri"/>
              </a:rPr>
              <a:t> </a:t>
            </a:r>
            <a:r>
              <a:rPr lang="el-GR" sz="1200" b="1" spc="-5" dirty="0">
                <a:solidFill>
                  <a:srgbClr val="00AF50"/>
                </a:solidFill>
                <a:latin typeface="Calibri"/>
                <a:cs typeface="Calibri"/>
              </a:rPr>
              <a:t>τον</a:t>
            </a:r>
            <a:r>
              <a:rPr lang="el-GR" sz="1200" b="1" spc="5" dirty="0">
                <a:solidFill>
                  <a:srgbClr val="00AF50"/>
                </a:solidFill>
                <a:latin typeface="Calibri"/>
                <a:cs typeface="Calibri"/>
              </a:rPr>
              <a:t> </a:t>
            </a:r>
            <a:r>
              <a:rPr lang="el-GR" sz="1200" b="1" spc="-5" dirty="0" err="1">
                <a:solidFill>
                  <a:srgbClr val="00AF50"/>
                </a:solidFill>
                <a:latin typeface="Calibri"/>
                <a:cs typeface="Calibri"/>
              </a:rPr>
              <a:t>αντίκτυπo</a:t>
            </a:r>
            <a:r>
              <a:rPr lang="el-GR" sz="1200" b="1" spc="-5" dirty="0">
                <a:solidFill>
                  <a:srgbClr val="00AF50"/>
                </a:solidFill>
                <a:latin typeface="Calibri"/>
                <a:cs typeface="Calibri"/>
              </a:rPr>
              <a:t> </a:t>
            </a:r>
            <a:r>
              <a:rPr lang="el-GR" sz="1200" b="1" spc="-254" dirty="0">
                <a:solidFill>
                  <a:srgbClr val="00AF50"/>
                </a:solidFill>
                <a:latin typeface="Calibri"/>
                <a:cs typeface="Calibri"/>
              </a:rPr>
              <a:t> </a:t>
            </a:r>
            <a:r>
              <a:rPr lang="el-GR" sz="1200" b="1" spc="-5" dirty="0">
                <a:solidFill>
                  <a:srgbClr val="00AF50"/>
                </a:solidFill>
                <a:latin typeface="Calibri"/>
                <a:cs typeface="Calibri"/>
              </a:rPr>
              <a:t>της</a:t>
            </a:r>
            <a:r>
              <a:rPr lang="el-GR" sz="1200" b="1" dirty="0">
                <a:solidFill>
                  <a:srgbClr val="00AF50"/>
                </a:solidFill>
                <a:latin typeface="Calibri"/>
                <a:cs typeface="Calibri"/>
              </a:rPr>
              <a:t> πρότασης </a:t>
            </a:r>
            <a:r>
              <a:rPr lang="el-GR" sz="1200" b="1" spc="-5" dirty="0">
                <a:solidFill>
                  <a:srgbClr val="00AF50"/>
                </a:solidFill>
                <a:latin typeface="Calibri"/>
                <a:cs typeface="Calibri"/>
              </a:rPr>
              <a:t>στον</a:t>
            </a:r>
            <a:r>
              <a:rPr lang="el-GR" sz="1200" b="1" spc="15" dirty="0">
                <a:solidFill>
                  <a:srgbClr val="00AF50"/>
                </a:solidFill>
                <a:latin typeface="Calibri"/>
                <a:cs typeface="Calibri"/>
              </a:rPr>
              <a:t> </a:t>
            </a:r>
            <a:r>
              <a:rPr lang="el-GR" sz="1200" b="1" spc="-5" dirty="0">
                <a:solidFill>
                  <a:srgbClr val="00AF50"/>
                </a:solidFill>
                <a:latin typeface="Calibri"/>
                <a:cs typeface="Calibri"/>
              </a:rPr>
              <a:t>τομέα</a:t>
            </a:r>
            <a:r>
              <a:rPr lang="el-GR" sz="1200" b="1" spc="15" dirty="0">
                <a:solidFill>
                  <a:srgbClr val="00AF50"/>
                </a:solidFill>
                <a:latin typeface="Calibri"/>
                <a:cs typeface="Calibri"/>
              </a:rPr>
              <a:t> </a:t>
            </a:r>
            <a:r>
              <a:rPr lang="el-GR" sz="1200" b="1" dirty="0">
                <a:solidFill>
                  <a:srgbClr val="00AF50"/>
                </a:solidFill>
                <a:latin typeface="Calibri"/>
                <a:cs typeface="Calibri"/>
              </a:rPr>
              <a:t>υποβολής</a:t>
            </a:r>
            <a:r>
              <a:rPr lang="el-GR" sz="1200" b="1" spc="5" dirty="0">
                <a:solidFill>
                  <a:srgbClr val="00AF50"/>
                </a:solidFill>
                <a:latin typeface="Calibri"/>
                <a:cs typeface="Calibri"/>
              </a:rPr>
              <a:t> </a:t>
            </a:r>
            <a:r>
              <a:rPr lang="el-GR" sz="1200" b="1" spc="-5" dirty="0">
                <a:solidFill>
                  <a:srgbClr val="00AF50"/>
                </a:solidFill>
                <a:latin typeface="Calibri"/>
                <a:cs typeface="Calibri"/>
              </a:rPr>
              <a:t>της</a:t>
            </a:r>
            <a:endParaRPr lang="el-GR" sz="1200" spc="-5" dirty="0">
              <a:latin typeface="Calibri"/>
              <a:cs typeface="Calibri"/>
            </a:endParaRPr>
          </a:p>
          <a:p>
            <a:pPr marL="7103745" marR="5080">
              <a:lnSpc>
                <a:spcPct val="100000"/>
              </a:lnSpc>
            </a:pPr>
            <a:endParaRPr lang="el-GR" sz="1200" b="1" spc="-5" dirty="0">
              <a:solidFill>
                <a:srgbClr val="00AF50"/>
              </a:solidFill>
              <a:latin typeface="Calibri"/>
              <a:cs typeface="Calibri"/>
            </a:endParaRPr>
          </a:p>
          <a:p>
            <a:pPr marL="7103745" marR="5080" algn="just">
              <a:lnSpc>
                <a:spcPct val="100000"/>
              </a:lnSpc>
            </a:pPr>
            <a:r>
              <a:rPr sz="1200" b="1" dirty="0" err="1">
                <a:solidFill>
                  <a:srgbClr val="00AF50"/>
                </a:solidFill>
                <a:latin typeface="Calibri"/>
                <a:cs typeface="Calibri"/>
              </a:rPr>
              <a:t>Σχέδι</a:t>
            </a:r>
            <a:r>
              <a:rPr sz="1200" b="1" dirty="0">
                <a:solidFill>
                  <a:srgbClr val="00AF50"/>
                </a:solidFill>
                <a:latin typeface="Calibri"/>
                <a:cs typeface="Calibri"/>
              </a:rPr>
              <a:t>α</a:t>
            </a:r>
            <a:r>
              <a:rPr sz="1200" b="1" spc="-15" dirty="0">
                <a:solidFill>
                  <a:srgbClr val="00AF50"/>
                </a:solidFill>
                <a:latin typeface="Calibri"/>
                <a:cs typeface="Calibri"/>
              </a:rPr>
              <a:t> </a:t>
            </a:r>
            <a:r>
              <a:rPr sz="1200" b="1" spc="-5" dirty="0">
                <a:solidFill>
                  <a:srgbClr val="00AF50"/>
                </a:solidFill>
                <a:latin typeface="Calibri"/>
                <a:cs typeface="Calibri"/>
              </a:rPr>
              <a:t>που</a:t>
            </a:r>
            <a:r>
              <a:rPr sz="1200" b="1" spc="15" dirty="0">
                <a:solidFill>
                  <a:srgbClr val="00AF50"/>
                </a:solidFill>
                <a:latin typeface="Calibri"/>
                <a:cs typeface="Calibri"/>
              </a:rPr>
              <a:t> </a:t>
            </a:r>
            <a:r>
              <a:rPr sz="1200" b="1" dirty="0">
                <a:solidFill>
                  <a:srgbClr val="00AF50"/>
                </a:solidFill>
                <a:latin typeface="Calibri"/>
                <a:cs typeface="Calibri"/>
              </a:rPr>
              <a:t>αιτιολογούν</a:t>
            </a:r>
            <a:r>
              <a:rPr sz="1200" b="1" spc="-10" dirty="0">
                <a:solidFill>
                  <a:srgbClr val="00AF50"/>
                </a:solidFill>
                <a:latin typeface="Calibri"/>
                <a:cs typeface="Calibri"/>
              </a:rPr>
              <a:t> </a:t>
            </a:r>
            <a:r>
              <a:rPr sz="1200" b="1" spc="-5" dirty="0">
                <a:solidFill>
                  <a:srgbClr val="00AF50"/>
                </a:solidFill>
                <a:latin typeface="Calibri"/>
                <a:cs typeface="Calibri"/>
              </a:rPr>
              <a:t>την</a:t>
            </a:r>
            <a:r>
              <a:rPr sz="1200" b="1" spc="5" dirty="0">
                <a:solidFill>
                  <a:srgbClr val="00AF50"/>
                </a:solidFill>
                <a:latin typeface="Calibri"/>
                <a:cs typeface="Calibri"/>
              </a:rPr>
              <a:t> </a:t>
            </a:r>
            <a:r>
              <a:rPr sz="1200" b="1" dirty="0">
                <a:solidFill>
                  <a:srgbClr val="00AF50"/>
                </a:solidFill>
                <a:latin typeface="Calibri"/>
                <a:cs typeface="Calibri"/>
              </a:rPr>
              <a:t>επιλογή</a:t>
            </a:r>
            <a:r>
              <a:rPr sz="1200" b="1" spc="-15" dirty="0">
                <a:solidFill>
                  <a:srgbClr val="00AF50"/>
                </a:solidFill>
                <a:latin typeface="Calibri"/>
                <a:cs typeface="Calibri"/>
              </a:rPr>
              <a:t> </a:t>
            </a:r>
            <a:r>
              <a:rPr sz="1200" b="1" spc="-5" dirty="0">
                <a:solidFill>
                  <a:srgbClr val="00AF50"/>
                </a:solidFill>
                <a:latin typeface="Calibri"/>
                <a:cs typeface="Calibri"/>
              </a:rPr>
              <a:t>επιπρόσθετων</a:t>
            </a:r>
            <a:r>
              <a:rPr sz="1200" b="1" spc="-10" dirty="0">
                <a:solidFill>
                  <a:srgbClr val="00AF50"/>
                </a:solidFill>
                <a:latin typeface="Calibri"/>
                <a:cs typeface="Calibri"/>
              </a:rPr>
              <a:t> </a:t>
            </a:r>
            <a:r>
              <a:rPr sz="1200" b="1" spc="-5" dirty="0">
                <a:solidFill>
                  <a:srgbClr val="00AF50"/>
                </a:solidFill>
                <a:latin typeface="Calibri"/>
                <a:cs typeface="Calibri"/>
              </a:rPr>
              <a:t>προτεραιοτήτων</a:t>
            </a:r>
            <a:r>
              <a:rPr sz="1200" b="1" spc="25" dirty="0">
                <a:solidFill>
                  <a:srgbClr val="00AF50"/>
                </a:solidFill>
                <a:latin typeface="Calibri"/>
                <a:cs typeface="Calibri"/>
              </a:rPr>
              <a:t> </a:t>
            </a:r>
            <a:r>
              <a:rPr sz="1200" b="1" dirty="0">
                <a:solidFill>
                  <a:srgbClr val="00AF50"/>
                </a:solidFill>
                <a:latin typeface="Calibri"/>
                <a:cs typeface="Calibri"/>
              </a:rPr>
              <a:t>από </a:t>
            </a:r>
            <a:r>
              <a:rPr sz="1200" b="1" spc="-260" dirty="0">
                <a:solidFill>
                  <a:srgbClr val="00AF50"/>
                </a:solidFill>
                <a:latin typeface="Calibri"/>
                <a:cs typeface="Calibri"/>
              </a:rPr>
              <a:t> </a:t>
            </a:r>
            <a:r>
              <a:rPr sz="1200" b="1" dirty="0">
                <a:solidFill>
                  <a:srgbClr val="00AF50"/>
                </a:solidFill>
                <a:latin typeface="Calibri"/>
                <a:cs typeface="Calibri"/>
              </a:rPr>
              <a:t>άλλους </a:t>
            </a:r>
            <a:r>
              <a:rPr lang="el-GR" sz="1200" b="1" dirty="0">
                <a:solidFill>
                  <a:srgbClr val="00AF50"/>
                </a:solidFill>
                <a:latin typeface="Calibri"/>
                <a:cs typeface="Calibri"/>
              </a:rPr>
              <a:t>Τ</a:t>
            </a:r>
            <a:r>
              <a:rPr sz="1200" b="1" dirty="0" err="1">
                <a:solidFill>
                  <a:srgbClr val="00AF50"/>
                </a:solidFill>
                <a:latin typeface="Calibri"/>
                <a:cs typeface="Calibri"/>
              </a:rPr>
              <a:t>ομείς</a:t>
            </a:r>
            <a:r>
              <a:rPr sz="1200" b="1" spc="5" dirty="0">
                <a:solidFill>
                  <a:srgbClr val="00AF50"/>
                </a:solidFill>
                <a:latin typeface="Calibri"/>
                <a:cs typeface="Calibri"/>
              </a:rPr>
              <a:t> </a:t>
            </a:r>
            <a:r>
              <a:rPr sz="1200" b="1" spc="-5" dirty="0">
                <a:solidFill>
                  <a:srgbClr val="00AF50"/>
                </a:solidFill>
                <a:latin typeface="Calibri"/>
                <a:cs typeface="Calibri"/>
              </a:rPr>
              <a:t>έχουν τη</a:t>
            </a:r>
            <a:r>
              <a:rPr sz="1200" b="1" spc="5" dirty="0">
                <a:solidFill>
                  <a:srgbClr val="00AF50"/>
                </a:solidFill>
                <a:latin typeface="Calibri"/>
                <a:cs typeface="Calibri"/>
              </a:rPr>
              <a:t> </a:t>
            </a:r>
            <a:r>
              <a:rPr sz="1200" b="1" spc="-5" dirty="0">
                <a:solidFill>
                  <a:srgbClr val="00AF50"/>
                </a:solidFill>
                <a:latin typeface="Calibri"/>
                <a:cs typeface="Calibri"/>
              </a:rPr>
              <a:t>δυνατότητα</a:t>
            </a:r>
            <a:r>
              <a:rPr sz="1200" b="1" spc="35" dirty="0">
                <a:solidFill>
                  <a:srgbClr val="00AF50"/>
                </a:solidFill>
                <a:latin typeface="Calibri"/>
                <a:cs typeface="Calibri"/>
              </a:rPr>
              <a:t> </a:t>
            </a:r>
            <a:r>
              <a:rPr sz="1200" b="1" dirty="0">
                <a:solidFill>
                  <a:srgbClr val="00AF50"/>
                </a:solidFill>
                <a:latin typeface="Calibri"/>
                <a:cs typeface="Calibri"/>
              </a:rPr>
              <a:t>για</a:t>
            </a:r>
            <a:r>
              <a:rPr sz="1200" b="1" spc="-10" dirty="0">
                <a:solidFill>
                  <a:srgbClr val="00AF50"/>
                </a:solidFill>
                <a:latin typeface="Calibri"/>
                <a:cs typeface="Calibri"/>
              </a:rPr>
              <a:t> </a:t>
            </a:r>
            <a:r>
              <a:rPr sz="1200" b="1" spc="-5" dirty="0">
                <a:solidFill>
                  <a:srgbClr val="00AF50"/>
                </a:solidFill>
                <a:latin typeface="Calibri"/>
                <a:cs typeface="Calibri"/>
              </a:rPr>
              <a:t>μεγαλύτερο</a:t>
            </a:r>
            <a:r>
              <a:rPr sz="1200" b="1" spc="20" dirty="0">
                <a:solidFill>
                  <a:srgbClr val="00AF50"/>
                </a:solidFill>
                <a:latin typeface="Calibri"/>
                <a:cs typeface="Calibri"/>
              </a:rPr>
              <a:t> </a:t>
            </a:r>
            <a:r>
              <a:rPr sz="1200" b="1" spc="-5" dirty="0">
                <a:solidFill>
                  <a:srgbClr val="00AF50"/>
                </a:solidFill>
                <a:latin typeface="Calibri"/>
                <a:cs typeface="Calibri"/>
              </a:rPr>
              <a:t>αντίκτυπο</a:t>
            </a:r>
            <a:r>
              <a:rPr sz="1200" b="1" spc="35" dirty="0">
                <a:solidFill>
                  <a:srgbClr val="00AF50"/>
                </a:solidFill>
                <a:latin typeface="Calibri"/>
                <a:cs typeface="Calibri"/>
              </a:rPr>
              <a:t> </a:t>
            </a:r>
            <a:r>
              <a:rPr sz="1200" b="1" dirty="0">
                <a:solidFill>
                  <a:srgbClr val="00AF50"/>
                </a:solidFill>
                <a:latin typeface="Calibri"/>
                <a:cs typeface="Calibri"/>
              </a:rPr>
              <a:t>(πιθανή </a:t>
            </a:r>
            <a:r>
              <a:rPr sz="1200" b="1" spc="5" dirty="0">
                <a:solidFill>
                  <a:srgbClr val="00AF50"/>
                </a:solidFill>
                <a:latin typeface="Calibri"/>
                <a:cs typeface="Calibri"/>
              </a:rPr>
              <a:t> </a:t>
            </a:r>
            <a:r>
              <a:rPr sz="1200" b="1" spc="-5" dirty="0">
                <a:solidFill>
                  <a:srgbClr val="00AF50"/>
                </a:solidFill>
                <a:latin typeface="Calibri"/>
                <a:cs typeface="Calibri"/>
              </a:rPr>
              <a:t>δημιουργία</a:t>
            </a:r>
            <a:r>
              <a:rPr sz="1200" b="1" spc="-15" dirty="0">
                <a:solidFill>
                  <a:srgbClr val="00AF50"/>
                </a:solidFill>
                <a:latin typeface="Calibri"/>
                <a:cs typeface="Calibri"/>
              </a:rPr>
              <a:t> </a:t>
            </a:r>
            <a:r>
              <a:rPr sz="1200" b="1" spc="-5" dirty="0">
                <a:solidFill>
                  <a:srgbClr val="00AF50"/>
                </a:solidFill>
                <a:latin typeface="Calibri"/>
                <a:cs typeface="Calibri"/>
              </a:rPr>
              <a:t>συνεργειών)</a:t>
            </a:r>
            <a:endParaRPr lang="el-GR" sz="1200" dirty="0">
              <a:latin typeface="Calibri"/>
              <a:cs typeface="Calibri"/>
            </a:endParaRPr>
          </a:p>
          <a:p>
            <a:pPr marL="12700" marR="3354070" algn="just">
              <a:lnSpc>
                <a:spcPct val="100000"/>
              </a:lnSpc>
            </a:pPr>
            <a:r>
              <a:rPr lang="el-GR" sz="1200" b="1" dirty="0">
                <a:solidFill>
                  <a:srgbClr val="00AF50"/>
                </a:solidFill>
                <a:latin typeface="Calibri"/>
                <a:cs typeface="Calibri"/>
              </a:rPr>
              <a:t>H</a:t>
            </a:r>
            <a:r>
              <a:rPr lang="el-GR" sz="1200" b="1" spc="5" dirty="0">
                <a:solidFill>
                  <a:srgbClr val="00AF50"/>
                </a:solidFill>
                <a:latin typeface="Calibri"/>
                <a:cs typeface="Calibri"/>
              </a:rPr>
              <a:t> </a:t>
            </a:r>
            <a:r>
              <a:rPr lang="el-GR" sz="1200" b="1" spc="-5" dirty="0">
                <a:solidFill>
                  <a:srgbClr val="00AF50"/>
                </a:solidFill>
                <a:latin typeface="Calibri"/>
                <a:cs typeface="Calibri"/>
              </a:rPr>
              <a:t>συνάφεια</a:t>
            </a:r>
            <a:r>
              <a:rPr lang="el-GR" sz="1200" b="1" spc="15" dirty="0">
                <a:solidFill>
                  <a:srgbClr val="00AF50"/>
                </a:solidFill>
                <a:latin typeface="Calibri"/>
                <a:cs typeface="Calibri"/>
              </a:rPr>
              <a:t> </a:t>
            </a:r>
            <a:r>
              <a:rPr lang="el-GR" sz="1200" b="1" spc="-5" dirty="0">
                <a:solidFill>
                  <a:srgbClr val="00AF50"/>
                </a:solidFill>
                <a:latin typeface="Calibri"/>
                <a:cs typeface="Calibri"/>
              </a:rPr>
              <a:t>των</a:t>
            </a:r>
            <a:r>
              <a:rPr lang="el-GR" sz="1200" b="1" spc="10" dirty="0">
                <a:solidFill>
                  <a:srgbClr val="00AF50"/>
                </a:solidFill>
                <a:latin typeface="Calibri"/>
                <a:cs typeface="Calibri"/>
              </a:rPr>
              <a:t> </a:t>
            </a:r>
            <a:r>
              <a:rPr lang="el-GR" sz="1200" b="1" dirty="0">
                <a:solidFill>
                  <a:srgbClr val="00AF50"/>
                </a:solidFill>
                <a:latin typeface="Calibri"/>
                <a:cs typeface="Calibri"/>
              </a:rPr>
              <a:t>επιλεγμένων</a:t>
            </a:r>
            <a:r>
              <a:rPr lang="el-GR" sz="1200" b="1" spc="5" dirty="0">
                <a:solidFill>
                  <a:srgbClr val="00AF50"/>
                </a:solidFill>
                <a:latin typeface="Calibri"/>
                <a:cs typeface="Calibri"/>
              </a:rPr>
              <a:t> </a:t>
            </a:r>
            <a:r>
              <a:rPr lang="el-GR" sz="1200" b="1" spc="-5" dirty="0">
                <a:solidFill>
                  <a:srgbClr val="00AF50"/>
                </a:solidFill>
                <a:latin typeface="Calibri"/>
                <a:cs typeface="Calibri"/>
              </a:rPr>
              <a:t>προτεραιοτήτων</a:t>
            </a:r>
            <a:r>
              <a:rPr lang="el-GR" sz="1200" b="1" spc="30" dirty="0">
                <a:solidFill>
                  <a:srgbClr val="00AF50"/>
                </a:solidFill>
                <a:latin typeface="Calibri"/>
                <a:cs typeface="Calibri"/>
              </a:rPr>
              <a:t> </a:t>
            </a:r>
            <a:r>
              <a:rPr lang="el-GR" sz="1200" b="1" spc="-5" dirty="0">
                <a:solidFill>
                  <a:srgbClr val="00AF50"/>
                </a:solidFill>
                <a:latin typeface="Calibri"/>
                <a:cs typeface="Calibri"/>
              </a:rPr>
              <a:t>με</a:t>
            </a:r>
            <a:r>
              <a:rPr lang="el-GR" sz="1200" b="1" spc="15" dirty="0">
                <a:solidFill>
                  <a:srgbClr val="00AF50"/>
                </a:solidFill>
                <a:latin typeface="Calibri"/>
                <a:cs typeface="Calibri"/>
              </a:rPr>
              <a:t> </a:t>
            </a:r>
            <a:r>
              <a:rPr lang="el-GR" sz="1200" b="1" spc="-5" dirty="0">
                <a:solidFill>
                  <a:srgbClr val="00AF50"/>
                </a:solidFill>
                <a:latin typeface="Calibri"/>
                <a:cs typeface="Calibri"/>
              </a:rPr>
              <a:t>τους</a:t>
            </a:r>
            <a:r>
              <a:rPr lang="el-GR" sz="1200" b="1" spc="15" dirty="0">
                <a:solidFill>
                  <a:srgbClr val="00AF50"/>
                </a:solidFill>
                <a:latin typeface="Calibri"/>
                <a:cs typeface="Calibri"/>
              </a:rPr>
              <a:t> </a:t>
            </a:r>
            <a:r>
              <a:rPr lang="el-GR" sz="1200" b="1" spc="-5" dirty="0">
                <a:solidFill>
                  <a:srgbClr val="00AF50"/>
                </a:solidFill>
                <a:latin typeface="Calibri"/>
                <a:cs typeface="Calibri"/>
              </a:rPr>
              <a:t>στόχους</a:t>
            </a:r>
            <a:r>
              <a:rPr lang="el-GR" sz="1200" b="1" spc="20" dirty="0">
                <a:solidFill>
                  <a:srgbClr val="00AF50"/>
                </a:solidFill>
                <a:latin typeface="Calibri"/>
                <a:cs typeface="Calibri"/>
              </a:rPr>
              <a:t> </a:t>
            </a:r>
            <a:r>
              <a:rPr lang="el-GR" sz="1200" b="1" dirty="0">
                <a:solidFill>
                  <a:srgbClr val="00AF50"/>
                </a:solidFill>
                <a:latin typeface="Calibri"/>
                <a:cs typeface="Calibri"/>
              </a:rPr>
              <a:t>και</a:t>
            </a:r>
            <a:r>
              <a:rPr lang="el-GR" sz="1200" b="1" spc="5" dirty="0">
                <a:solidFill>
                  <a:srgbClr val="00AF50"/>
                </a:solidFill>
                <a:latin typeface="Calibri"/>
                <a:cs typeface="Calibri"/>
              </a:rPr>
              <a:t> </a:t>
            </a:r>
            <a:r>
              <a:rPr lang="el-GR" sz="1200" b="1" spc="-5" dirty="0">
                <a:solidFill>
                  <a:srgbClr val="00AF50"/>
                </a:solidFill>
                <a:latin typeface="Calibri"/>
                <a:cs typeface="Calibri"/>
              </a:rPr>
              <a:t>τα</a:t>
            </a:r>
            <a:r>
              <a:rPr lang="el-GR" sz="1200" b="1" spc="15" dirty="0">
                <a:solidFill>
                  <a:srgbClr val="00AF50"/>
                </a:solidFill>
                <a:latin typeface="Calibri"/>
                <a:cs typeface="Calibri"/>
              </a:rPr>
              <a:t> </a:t>
            </a:r>
            <a:r>
              <a:rPr lang="el-GR" sz="1200" b="1" spc="-5" dirty="0">
                <a:solidFill>
                  <a:srgbClr val="00AF50"/>
                </a:solidFill>
                <a:latin typeface="Calibri"/>
                <a:cs typeface="Calibri"/>
              </a:rPr>
              <a:t>επιδιωκόμενα</a:t>
            </a:r>
            <a:r>
              <a:rPr lang="el-GR" sz="1200" b="1" dirty="0">
                <a:solidFill>
                  <a:srgbClr val="00AF50"/>
                </a:solidFill>
                <a:latin typeface="Calibri"/>
                <a:cs typeface="Calibri"/>
              </a:rPr>
              <a:t> </a:t>
            </a:r>
            <a:r>
              <a:rPr lang="el-GR" sz="1200" b="1" spc="-5" dirty="0">
                <a:solidFill>
                  <a:srgbClr val="00AF50"/>
                </a:solidFill>
                <a:latin typeface="Calibri"/>
                <a:cs typeface="Calibri"/>
              </a:rPr>
              <a:t>αποτελέσματα</a:t>
            </a:r>
            <a:r>
              <a:rPr lang="el-GR" sz="1200" b="1" spc="65" dirty="0">
                <a:solidFill>
                  <a:srgbClr val="00AF50"/>
                </a:solidFill>
                <a:latin typeface="Calibri"/>
                <a:cs typeface="Calibri"/>
              </a:rPr>
              <a:t> </a:t>
            </a:r>
          </a:p>
          <a:p>
            <a:pPr marL="12700" marR="3354070">
              <a:lnSpc>
                <a:spcPct val="100000"/>
              </a:lnSpc>
            </a:pPr>
            <a:r>
              <a:rPr lang="el-GR" sz="1200" b="1" spc="-5" dirty="0">
                <a:solidFill>
                  <a:srgbClr val="00AF50"/>
                </a:solidFill>
                <a:latin typeface="Calibri"/>
                <a:cs typeface="Calibri"/>
              </a:rPr>
              <a:t>της</a:t>
            </a:r>
            <a:r>
              <a:rPr lang="el-GR" sz="1200" b="1" spc="10" dirty="0">
                <a:solidFill>
                  <a:srgbClr val="00AF50"/>
                </a:solidFill>
                <a:latin typeface="Calibri"/>
                <a:cs typeface="Calibri"/>
              </a:rPr>
              <a:t> </a:t>
            </a:r>
            <a:r>
              <a:rPr lang="el-GR" sz="1200" b="1" spc="-5" dirty="0">
                <a:solidFill>
                  <a:srgbClr val="00AF50"/>
                </a:solidFill>
                <a:latin typeface="Calibri"/>
                <a:cs typeface="Calibri"/>
              </a:rPr>
              <a:t>Πρότασης </a:t>
            </a:r>
            <a:r>
              <a:rPr lang="el-GR" sz="1200" b="1" spc="-254" dirty="0">
                <a:solidFill>
                  <a:srgbClr val="00AF50"/>
                </a:solidFill>
                <a:latin typeface="Calibri"/>
                <a:cs typeface="Calibri"/>
              </a:rPr>
              <a:t> </a:t>
            </a:r>
            <a:r>
              <a:rPr lang="el-GR" sz="1200" b="1" dirty="0">
                <a:solidFill>
                  <a:srgbClr val="00AF50"/>
                </a:solidFill>
                <a:latin typeface="Calibri"/>
                <a:cs typeface="Calibri"/>
              </a:rPr>
              <a:t>(Αποτελεί</a:t>
            </a:r>
            <a:r>
              <a:rPr lang="el-GR" sz="1200" b="1" spc="-5" dirty="0">
                <a:solidFill>
                  <a:srgbClr val="00AF50"/>
                </a:solidFill>
                <a:latin typeface="Calibri"/>
                <a:cs typeface="Calibri"/>
              </a:rPr>
              <a:t> βασική</a:t>
            </a:r>
            <a:r>
              <a:rPr lang="el-GR" sz="1200" b="1" spc="-15" dirty="0">
                <a:solidFill>
                  <a:srgbClr val="00AF50"/>
                </a:solidFill>
                <a:latin typeface="Calibri"/>
                <a:cs typeface="Calibri"/>
              </a:rPr>
              <a:t> </a:t>
            </a:r>
            <a:r>
              <a:rPr lang="el-GR" sz="1200" b="1" spc="-5" dirty="0">
                <a:solidFill>
                  <a:srgbClr val="00AF50"/>
                </a:solidFill>
                <a:latin typeface="Calibri"/>
                <a:cs typeface="Calibri"/>
              </a:rPr>
              <a:t>παράμετρο</a:t>
            </a:r>
            <a:r>
              <a:rPr lang="el-GR" sz="1200" b="1" spc="25" dirty="0">
                <a:solidFill>
                  <a:srgbClr val="00AF50"/>
                </a:solidFill>
                <a:latin typeface="Calibri"/>
                <a:cs typeface="Calibri"/>
              </a:rPr>
              <a:t> </a:t>
            </a:r>
            <a:r>
              <a:rPr lang="el-GR" sz="1200" b="1" spc="-5" dirty="0">
                <a:solidFill>
                  <a:srgbClr val="00AF50"/>
                </a:solidFill>
                <a:latin typeface="Calibri"/>
                <a:cs typeface="Calibri"/>
              </a:rPr>
              <a:t>αξιολόγησης</a:t>
            </a:r>
            <a:r>
              <a:rPr lang="el-GR" sz="1200" b="1" spc="5" dirty="0">
                <a:solidFill>
                  <a:srgbClr val="00AF50"/>
                </a:solidFill>
                <a:latin typeface="Calibri"/>
                <a:cs typeface="Calibri"/>
              </a:rPr>
              <a:t> </a:t>
            </a:r>
            <a:r>
              <a:rPr lang="el-GR" sz="1200" b="1" spc="-5" dirty="0">
                <a:solidFill>
                  <a:srgbClr val="00AF50"/>
                </a:solidFill>
                <a:latin typeface="Calibri"/>
                <a:cs typeface="Calibri"/>
              </a:rPr>
              <a:t>της</a:t>
            </a:r>
            <a:r>
              <a:rPr lang="el-GR" sz="1200" b="1" spc="5" dirty="0">
                <a:solidFill>
                  <a:srgbClr val="00AF50"/>
                </a:solidFill>
                <a:latin typeface="Calibri"/>
                <a:cs typeface="Calibri"/>
              </a:rPr>
              <a:t> </a:t>
            </a:r>
            <a:r>
              <a:rPr lang="el-GR" sz="1200" b="1" spc="-5" dirty="0">
                <a:solidFill>
                  <a:srgbClr val="00AF50"/>
                </a:solidFill>
                <a:latin typeface="Calibri"/>
                <a:cs typeface="Calibri"/>
              </a:rPr>
              <a:t>Πρότασης)</a:t>
            </a:r>
            <a:endParaRPr lang="el-GR" sz="1200" dirty="0">
              <a:latin typeface="Calibri"/>
              <a:cs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524" y="67132"/>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10" dirty="0">
                <a:solidFill>
                  <a:srgbClr val="FFFFFF"/>
                </a:solidFill>
              </a:rPr>
              <a:t> </a:t>
            </a:r>
            <a:r>
              <a:rPr sz="2800" spc="-5" dirty="0">
                <a:solidFill>
                  <a:srgbClr val="FFFFFF"/>
                </a:solidFill>
              </a:rPr>
              <a:t>THE </a:t>
            </a:r>
            <a:r>
              <a:rPr sz="2800" spc="-20" dirty="0">
                <a:solidFill>
                  <a:srgbClr val="FFFFFF"/>
                </a:solidFill>
              </a:rPr>
              <a:t>PROJECT</a:t>
            </a:r>
            <a:endParaRPr sz="2800" dirty="0"/>
          </a:p>
        </p:txBody>
      </p:sp>
      <p:sp>
        <p:nvSpPr>
          <p:cNvPr id="3" name="object 3"/>
          <p:cNvSpPr txBox="1"/>
          <p:nvPr/>
        </p:nvSpPr>
        <p:spPr>
          <a:xfrm>
            <a:off x="365861" y="841628"/>
            <a:ext cx="21824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55" dirty="0">
                <a:latin typeface="Calibri"/>
                <a:cs typeface="Calibri"/>
              </a:rPr>
              <a:t> </a:t>
            </a:r>
            <a:r>
              <a:rPr sz="1800" b="1" spc="-5" dirty="0">
                <a:latin typeface="Calibri"/>
                <a:cs typeface="Calibri"/>
              </a:rPr>
              <a:t>Description</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286511" y="1094232"/>
            <a:ext cx="11759184" cy="1155191"/>
          </a:xfrm>
          <a:prstGeom prst="rect">
            <a:avLst/>
          </a:prstGeom>
        </p:spPr>
      </p:pic>
      <p:sp>
        <p:nvSpPr>
          <p:cNvPr id="5" name="object 5"/>
          <p:cNvSpPr txBox="1"/>
          <p:nvPr/>
        </p:nvSpPr>
        <p:spPr>
          <a:xfrm>
            <a:off x="518566" y="1875536"/>
            <a:ext cx="11338560" cy="1733550"/>
          </a:xfrm>
          <a:prstGeom prst="rect">
            <a:avLst/>
          </a:prstGeom>
        </p:spPr>
        <p:txBody>
          <a:bodyPr vert="horz" wrap="square" lIns="0" tIns="13335" rIns="0" bIns="0" rtlCol="0">
            <a:spAutoFit/>
          </a:bodyPr>
          <a:lstStyle/>
          <a:p>
            <a:pPr marL="184785" marR="5080" indent="-172720">
              <a:lnSpc>
                <a:spcPct val="100000"/>
              </a:lnSpc>
              <a:spcBef>
                <a:spcPts val="105"/>
              </a:spcBef>
              <a:buFont typeface="Wingdings"/>
              <a:buChar char=""/>
              <a:tabLst>
                <a:tab pos="185420" algn="l"/>
              </a:tabLst>
            </a:pPr>
            <a:r>
              <a:rPr sz="1400" b="1" dirty="0">
                <a:solidFill>
                  <a:srgbClr val="00AF50"/>
                </a:solidFill>
                <a:latin typeface="Calibri"/>
                <a:cs typeface="Calibri"/>
              </a:rPr>
              <a:t>Πλαίσιο</a:t>
            </a:r>
            <a:r>
              <a:rPr sz="1400" b="1" spc="-10" dirty="0">
                <a:solidFill>
                  <a:srgbClr val="00AF50"/>
                </a:solidFill>
                <a:latin typeface="Calibri"/>
                <a:cs typeface="Calibri"/>
              </a:rPr>
              <a:t> </a:t>
            </a:r>
            <a:r>
              <a:rPr sz="1400" b="1" dirty="0">
                <a:solidFill>
                  <a:srgbClr val="00AF50"/>
                </a:solidFill>
                <a:latin typeface="Calibri"/>
                <a:cs typeface="Calibri"/>
              </a:rPr>
              <a:t>μέσα</a:t>
            </a:r>
            <a:r>
              <a:rPr sz="1400" b="1" spc="-25" dirty="0">
                <a:solidFill>
                  <a:srgbClr val="00AF50"/>
                </a:solidFill>
                <a:latin typeface="Calibri"/>
                <a:cs typeface="Calibri"/>
              </a:rPr>
              <a:t> </a:t>
            </a:r>
            <a:r>
              <a:rPr sz="1400" b="1" dirty="0">
                <a:solidFill>
                  <a:srgbClr val="00AF50"/>
                </a:solidFill>
                <a:latin typeface="Calibri"/>
                <a:cs typeface="Calibri"/>
              </a:rPr>
              <a:t>στο</a:t>
            </a:r>
            <a:r>
              <a:rPr sz="1400" b="1" spc="-10" dirty="0">
                <a:solidFill>
                  <a:srgbClr val="00AF50"/>
                </a:solidFill>
                <a:latin typeface="Calibri"/>
                <a:cs typeface="Calibri"/>
              </a:rPr>
              <a:t> </a:t>
            </a:r>
            <a:r>
              <a:rPr sz="1400" b="1" dirty="0">
                <a:solidFill>
                  <a:srgbClr val="00AF50"/>
                </a:solidFill>
                <a:latin typeface="Calibri"/>
                <a:cs typeface="Calibri"/>
              </a:rPr>
              <a:t>οποίο</a:t>
            </a:r>
            <a:r>
              <a:rPr sz="1400" b="1" spc="-25" dirty="0">
                <a:solidFill>
                  <a:srgbClr val="00AF50"/>
                </a:solidFill>
                <a:latin typeface="Calibri"/>
                <a:cs typeface="Calibri"/>
              </a:rPr>
              <a:t> </a:t>
            </a:r>
            <a:r>
              <a:rPr sz="1400" b="1" dirty="0">
                <a:solidFill>
                  <a:srgbClr val="00AF50"/>
                </a:solidFill>
                <a:latin typeface="Calibri"/>
                <a:cs typeface="Calibri"/>
              </a:rPr>
              <a:t>αναπτύχθηκε</a:t>
            </a:r>
            <a:r>
              <a:rPr sz="1400" b="1" spc="-35"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5" dirty="0">
                <a:solidFill>
                  <a:srgbClr val="00AF50"/>
                </a:solidFill>
                <a:latin typeface="Calibri"/>
                <a:cs typeface="Calibri"/>
              </a:rPr>
              <a:t>πρόταση</a:t>
            </a:r>
            <a:r>
              <a:rPr sz="1400" b="1" spc="-25" dirty="0">
                <a:solidFill>
                  <a:srgbClr val="00AF50"/>
                </a:solidFill>
                <a:latin typeface="Calibri"/>
                <a:cs typeface="Calibri"/>
              </a:rPr>
              <a:t> </a:t>
            </a:r>
            <a:r>
              <a:rPr sz="1400" b="1" spc="-5" dirty="0">
                <a:solidFill>
                  <a:srgbClr val="00AF50"/>
                </a:solidFill>
                <a:latin typeface="Calibri"/>
                <a:cs typeface="Calibri"/>
              </a:rPr>
              <a:t>(είναι</a:t>
            </a:r>
            <a:r>
              <a:rPr sz="1400" b="1" spc="-10" dirty="0">
                <a:solidFill>
                  <a:srgbClr val="00AF50"/>
                </a:solidFill>
                <a:latin typeface="Calibri"/>
                <a:cs typeface="Calibri"/>
              </a:rPr>
              <a:t> </a:t>
            </a:r>
            <a:r>
              <a:rPr sz="1400" b="1" spc="-5" dirty="0">
                <a:solidFill>
                  <a:srgbClr val="00AF50"/>
                </a:solidFill>
                <a:latin typeface="Calibri"/>
                <a:cs typeface="Calibri"/>
              </a:rPr>
              <a:t>π.χ.</a:t>
            </a:r>
            <a:r>
              <a:rPr sz="1400" b="1" spc="-10" dirty="0">
                <a:solidFill>
                  <a:srgbClr val="00AF50"/>
                </a:solidFill>
                <a:latin typeface="Calibri"/>
                <a:cs typeface="Calibri"/>
              </a:rPr>
              <a:t> </a:t>
            </a:r>
            <a:r>
              <a:rPr sz="1400" b="1" spc="-5" dirty="0">
                <a:solidFill>
                  <a:srgbClr val="00AF50"/>
                </a:solidFill>
                <a:latin typeface="Calibri"/>
                <a:cs typeface="Calibri"/>
              </a:rPr>
              <a:t>συμπληρωματικό</a:t>
            </a:r>
            <a:r>
              <a:rPr sz="1400" b="1" spc="-25"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dirty="0">
                <a:solidFill>
                  <a:srgbClr val="00AF50"/>
                </a:solidFill>
                <a:latin typeface="Calibri"/>
                <a:cs typeface="Calibri"/>
              </a:rPr>
              <a:t>κάποιο</a:t>
            </a:r>
            <a:r>
              <a:rPr sz="1400" b="1" spc="-10" dirty="0">
                <a:solidFill>
                  <a:srgbClr val="00AF50"/>
                </a:solidFill>
                <a:latin typeface="Calibri"/>
                <a:cs typeface="Calibri"/>
              </a:rPr>
              <a:t> </a:t>
            </a:r>
            <a:r>
              <a:rPr sz="1400" b="1" dirty="0">
                <a:solidFill>
                  <a:srgbClr val="00AF50"/>
                </a:solidFill>
                <a:latin typeface="Calibri"/>
                <a:cs typeface="Calibri"/>
              </a:rPr>
              <a:t>άλλο</a:t>
            </a:r>
            <a:r>
              <a:rPr sz="1400" b="1" spc="-25" dirty="0">
                <a:solidFill>
                  <a:srgbClr val="00AF50"/>
                </a:solidFill>
                <a:latin typeface="Calibri"/>
                <a:cs typeface="Calibri"/>
              </a:rPr>
              <a:t> </a:t>
            </a:r>
            <a:r>
              <a:rPr sz="1400" b="1" dirty="0">
                <a:solidFill>
                  <a:srgbClr val="00AF50"/>
                </a:solidFill>
                <a:latin typeface="Calibri"/>
                <a:cs typeface="Calibri"/>
              </a:rPr>
              <a:t>σχέδιο/κάποια</a:t>
            </a:r>
            <a:r>
              <a:rPr sz="1400" b="1" spc="-30" dirty="0">
                <a:solidFill>
                  <a:srgbClr val="00AF50"/>
                </a:solidFill>
                <a:latin typeface="Calibri"/>
                <a:cs typeface="Calibri"/>
              </a:rPr>
              <a:t> </a:t>
            </a:r>
            <a:r>
              <a:rPr sz="1400" b="1" dirty="0">
                <a:solidFill>
                  <a:srgbClr val="00AF50"/>
                </a:solidFill>
                <a:latin typeface="Calibri"/>
                <a:cs typeface="Calibri"/>
              </a:rPr>
              <a:t>άλλη</a:t>
            </a:r>
            <a:r>
              <a:rPr sz="1400" b="1" spc="-35" dirty="0">
                <a:solidFill>
                  <a:srgbClr val="00AF50"/>
                </a:solidFill>
                <a:latin typeface="Calibri"/>
                <a:cs typeface="Calibri"/>
              </a:rPr>
              <a:t> </a:t>
            </a:r>
            <a:r>
              <a:rPr sz="1400" b="1" spc="-5" dirty="0">
                <a:solidFill>
                  <a:srgbClr val="00AF50"/>
                </a:solidFill>
                <a:latin typeface="Calibri"/>
                <a:cs typeface="Calibri"/>
              </a:rPr>
              <a:t>πρωτοβουλία</a:t>
            </a:r>
            <a:r>
              <a:rPr sz="1400" b="1" spc="-4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dirty="0">
                <a:solidFill>
                  <a:srgbClr val="00AF50"/>
                </a:solidFill>
                <a:latin typeface="Calibri"/>
                <a:cs typeface="Calibri"/>
              </a:rPr>
              <a:t>υλοποιήθηκε</a:t>
            </a:r>
            <a:r>
              <a:rPr sz="1400" b="1" spc="-35" dirty="0">
                <a:solidFill>
                  <a:srgbClr val="00AF50"/>
                </a:solidFill>
                <a:latin typeface="Calibri"/>
                <a:cs typeface="Calibri"/>
              </a:rPr>
              <a:t> </a:t>
            </a:r>
            <a:r>
              <a:rPr sz="1400" b="1" dirty="0">
                <a:solidFill>
                  <a:srgbClr val="00AF50"/>
                </a:solidFill>
                <a:latin typeface="Calibri"/>
                <a:cs typeface="Calibri"/>
              </a:rPr>
              <a:t>ή </a:t>
            </a:r>
            <a:r>
              <a:rPr sz="1400" b="1" spc="-300" dirty="0">
                <a:solidFill>
                  <a:srgbClr val="00AF50"/>
                </a:solidFill>
                <a:latin typeface="Calibri"/>
                <a:cs typeface="Calibri"/>
              </a:rPr>
              <a:t> </a:t>
            </a:r>
            <a:r>
              <a:rPr sz="1400" b="1" spc="-5" dirty="0">
                <a:solidFill>
                  <a:srgbClr val="00AF50"/>
                </a:solidFill>
                <a:latin typeface="Calibri"/>
                <a:cs typeface="Calibri"/>
              </a:rPr>
              <a:t>υλοποιείται</a:t>
            </a:r>
            <a:r>
              <a:rPr sz="1400" b="1" spc="-50" dirty="0">
                <a:solidFill>
                  <a:srgbClr val="00AF50"/>
                </a:solidFill>
                <a:latin typeface="Calibri"/>
                <a:cs typeface="Calibri"/>
              </a:rPr>
              <a:t> </a:t>
            </a:r>
            <a:r>
              <a:rPr sz="1400" b="1" dirty="0">
                <a:solidFill>
                  <a:srgbClr val="00AF50"/>
                </a:solidFill>
                <a:latin typeface="Calibri"/>
                <a:cs typeface="Calibri"/>
              </a:rPr>
              <a:t>από</a:t>
            </a:r>
            <a:r>
              <a:rPr sz="1400" b="1" spc="-15" dirty="0">
                <a:solidFill>
                  <a:srgbClr val="00AF50"/>
                </a:solidFill>
                <a:latin typeface="Calibri"/>
                <a:cs typeface="Calibri"/>
              </a:rPr>
              <a:t> </a:t>
            </a:r>
            <a:r>
              <a:rPr sz="1400" b="1" dirty="0">
                <a:solidFill>
                  <a:srgbClr val="00AF50"/>
                </a:solidFill>
                <a:latin typeface="Calibri"/>
                <a:cs typeface="Calibri"/>
              </a:rPr>
              <a:t>[κάποιους</a:t>
            </a:r>
            <a:r>
              <a:rPr sz="1400" b="1" spc="-25" dirty="0">
                <a:solidFill>
                  <a:srgbClr val="00AF50"/>
                </a:solidFill>
                <a:latin typeface="Calibri"/>
                <a:cs typeface="Calibri"/>
              </a:rPr>
              <a:t> </a:t>
            </a:r>
            <a:r>
              <a:rPr sz="1400" b="1" dirty="0">
                <a:solidFill>
                  <a:srgbClr val="00AF50"/>
                </a:solidFill>
                <a:latin typeface="Calibri"/>
                <a:cs typeface="Calibri"/>
              </a:rPr>
              <a:t>από]</a:t>
            </a:r>
            <a:r>
              <a:rPr sz="1400" b="1" spc="-15" dirty="0">
                <a:solidFill>
                  <a:srgbClr val="00AF50"/>
                </a:solidFill>
                <a:latin typeface="Calibri"/>
                <a:cs typeface="Calibri"/>
              </a:rPr>
              <a:t> </a:t>
            </a:r>
            <a:r>
              <a:rPr sz="1400" b="1" dirty="0">
                <a:solidFill>
                  <a:srgbClr val="00AF50"/>
                </a:solidFill>
                <a:latin typeface="Calibri"/>
                <a:cs typeface="Calibri"/>
              </a:rPr>
              <a:t>τους</a:t>
            </a:r>
            <a:r>
              <a:rPr sz="1400" b="1" spc="-15" dirty="0">
                <a:solidFill>
                  <a:srgbClr val="00AF50"/>
                </a:solidFill>
                <a:latin typeface="Calibri"/>
                <a:cs typeface="Calibri"/>
              </a:rPr>
              <a:t> </a:t>
            </a:r>
            <a:r>
              <a:rPr sz="1400" b="1" spc="-5" dirty="0">
                <a:solidFill>
                  <a:srgbClr val="00AF50"/>
                </a:solidFill>
                <a:latin typeface="Calibri"/>
                <a:cs typeface="Calibri"/>
              </a:rPr>
              <a:t>συμμετέχοντες</a:t>
            </a:r>
            <a:r>
              <a:rPr sz="1400" b="1" spc="-40" dirty="0">
                <a:solidFill>
                  <a:srgbClr val="00AF50"/>
                </a:solidFill>
                <a:latin typeface="Calibri"/>
                <a:cs typeface="Calibri"/>
              </a:rPr>
              <a:t> </a:t>
            </a:r>
            <a:r>
              <a:rPr sz="1400" b="1" spc="-5" dirty="0">
                <a:solidFill>
                  <a:srgbClr val="00AF50"/>
                </a:solidFill>
                <a:latin typeface="Calibri"/>
                <a:cs typeface="Calibri"/>
              </a:rPr>
              <a:t>οργανισμούς;)</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Γενική</a:t>
            </a:r>
            <a:r>
              <a:rPr sz="1400" b="1" spc="-15" dirty="0">
                <a:solidFill>
                  <a:srgbClr val="00AF50"/>
                </a:solidFill>
                <a:latin typeface="Calibri"/>
                <a:cs typeface="Calibri"/>
              </a:rPr>
              <a:t> </a:t>
            </a:r>
            <a:r>
              <a:rPr sz="1400" b="1" spc="-5" dirty="0">
                <a:solidFill>
                  <a:srgbClr val="00AF50"/>
                </a:solidFill>
                <a:latin typeface="Calibri"/>
                <a:cs typeface="Calibri"/>
              </a:rPr>
              <a:t>περιγραφή</a:t>
            </a:r>
            <a:r>
              <a:rPr sz="1400" b="1" spc="-45" dirty="0">
                <a:solidFill>
                  <a:srgbClr val="00AF50"/>
                </a:solidFill>
                <a:latin typeface="Calibri"/>
                <a:cs typeface="Calibri"/>
              </a:rPr>
              <a:t> </a:t>
            </a:r>
            <a:r>
              <a:rPr sz="1400" b="1" dirty="0">
                <a:solidFill>
                  <a:srgbClr val="00AF50"/>
                </a:solidFill>
                <a:latin typeface="Calibri"/>
                <a:cs typeface="Calibri"/>
              </a:rPr>
              <a:t>των </a:t>
            </a:r>
            <a:r>
              <a:rPr sz="1400" b="1" spc="-5" dirty="0">
                <a:solidFill>
                  <a:srgbClr val="00AF50"/>
                </a:solidFill>
                <a:latin typeface="Calibri"/>
                <a:cs typeface="Calibri"/>
              </a:rPr>
              <a:t>αναγκών/συνθηκών</a:t>
            </a:r>
            <a:r>
              <a:rPr sz="1400" b="1" spc="-25" dirty="0">
                <a:solidFill>
                  <a:srgbClr val="00AF50"/>
                </a:solidFill>
                <a:latin typeface="Calibri"/>
                <a:cs typeface="Calibri"/>
              </a:rPr>
              <a:t> </a:t>
            </a:r>
            <a:r>
              <a:rPr sz="1400" b="1" dirty="0">
                <a:solidFill>
                  <a:srgbClr val="00AF50"/>
                </a:solidFill>
                <a:latin typeface="Calibri"/>
                <a:cs typeface="Calibri"/>
              </a:rPr>
              <a:t>που</a:t>
            </a:r>
            <a:r>
              <a:rPr sz="1400" b="1" spc="-20" dirty="0">
                <a:solidFill>
                  <a:srgbClr val="00AF50"/>
                </a:solidFill>
                <a:latin typeface="Calibri"/>
                <a:cs typeface="Calibri"/>
              </a:rPr>
              <a:t> </a:t>
            </a:r>
            <a:r>
              <a:rPr sz="1400" b="1" spc="-5" dirty="0">
                <a:solidFill>
                  <a:srgbClr val="00AF50"/>
                </a:solidFill>
                <a:latin typeface="Calibri"/>
                <a:cs typeface="Calibri"/>
              </a:rPr>
              <a:t>καθιστούν</a:t>
            </a:r>
            <a:r>
              <a:rPr sz="1400" b="1" spc="-15" dirty="0">
                <a:solidFill>
                  <a:srgbClr val="00AF50"/>
                </a:solidFill>
                <a:latin typeface="Calibri"/>
                <a:cs typeface="Calibri"/>
              </a:rPr>
              <a:t> </a:t>
            </a:r>
            <a:r>
              <a:rPr sz="1400" b="1" dirty="0">
                <a:solidFill>
                  <a:srgbClr val="00AF50"/>
                </a:solidFill>
                <a:latin typeface="Calibri"/>
                <a:cs typeface="Calibri"/>
              </a:rPr>
              <a:t>απαραίτητη</a:t>
            </a:r>
            <a:r>
              <a:rPr sz="1400" b="1" spc="-30" dirty="0">
                <a:solidFill>
                  <a:srgbClr val="00AF50"/>
                </a:solidFill>
                <a:latin typeface="Calibri"/>
                <a:cs typeface="Calibri"/>
              </a:rPr>
              <a:t> </a:t>
            </a:r>
            <a:r>
              <a:rPr sz="1400" b="1" dirty="0">
                <a:solidFill>
                  <a:srgbClr val="00AF50"/>
                </a:solidFill>
                <a:latin typeface="Calibri"/>
                <a:cs typeface="Calibri"/>
              </a:rPr>
              <a:t>την</a:t>
            </a:r>
            <a:r>
              <a:rPr sz="1400" b="1" spc="5" dirty="0">
                <a:solidFill>
                  <a:srgbClr val="00AF50"/>
                </a:solidFill>
                <a:latin typeface="Calibri"/>
                <a:cs typeface="Calibri"/>
              </a:rPr>
              <a:t> </a:t>
            </a:r>
            <a:r>
              <a:rPr sz="1400" b="1" spc="-5" dirty="0">
                <a:solidFill>
                  <a:srgbClr val="00AF50"/>
                </a:solidFill>
                <a:latin typeface="Calibri"/>
                <a:cs typeface="Calibri"/>
              </a:rPr>
              <a:t>υλοποίηση</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dirty="0">
                <a:solidFill>
                  <a:srgbClr val="00AF50"/>
                </a:solidFill>
                <a:latin typeface="Calibri"/>
                <a:cs typeface="Calibri"/>
              </a:rPr>
              <a:t>Σχεδίου και</a:t>
            </a:r>
            <a:r>
              <a:rPr sz="1400" b="1" spc="-5" dirty="0">
                <a:solidFill>
                  <a:srgbClr val="00AF50"/>
                </a:solidFill>
                <a:latin typeface="Calibri"/>
                <a:cs typeface="Calibri"/>
              </a:rPr>
              <a:t> </a:t>
            </a:r>
            <a:r>
              <a:rPr sz="1400" b="1" dirty="0">
                <a:solidFill>
                  <a:srgbClr val="00AF50"/>
                </a:solidFill>
                <a:latin typeface="Calibri"/>
                <a:cs typeface="Calibri"/>
              </a:rPr>
              <a:t>επεξήγηση</a:t>
            </a:r>
            <a:r>
              <a:rPr sz="1400" b="1" spc="-45"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dirty="0">
                <a:solidFill>
                  <a:srgbClr val="00AF50"/>
                </a:solidFill>
                <a:latin typeface="Calibri"/>
                <a:cs typeface="Calibri"/>
              </a:rPr>
              <a:t>σύνδεσής</a:t>
            </a:r>
            <a:r>
              <a:rPr sz="1400" b="1" spc="-15" dirty="0">
                <a:solidFill>
                  <a:srgbClr val="00AF50"/>
                </a:solidFill>
                <a:latin typeface="Calibri"/>
                <a:cs typeface="Calibri"/>
              </a:rPr>
              <a:t> </a:t>
            </a:r>
            <a:r>
              <a:rPr sz="1400" b="1" dirty="0">
                <a:solidFill>
                  <a:srgbClr val="00AF50"/>
                </a:solidFill>
                <a:latin typeface="Calibri"/>
                <a:cs typeface="Calibri"/>
              </a:rPr>
              <a:t>τους</a:t>
            </a:r>
            <a:r>
              <a:rPr sz="1400" b="1" spc="-15" dirty="0">
                <a:solidFill>
                  <a:srgbClr val="00AF50"/>
                </a:solidFill>
                <a:latin typeface="Calibri"/>
                <a:cs typeface="Calibri"/>
              </a:rPr>
              <a:t> </a:t>
            </a:r>
            <a:r>
              <a:rPr sz="1400" b="1" dirty="0">
                <a:solidFill>
                  <a:srgbClr val="00AF50"/>
                </a:solidFill>
                <a:latin typeface="Calibri"/>
                <a:cs typeface="Calibri"/>
              </a:rPr>
              <a:t>με</a:t>
            </a:r>
            <a:r>
              <a:rPr sz="1400" b="1" spc="-5" dirty="0">
                <a:solidFill>
                  <a:srgbClr val="00AF50"/>
                </a:solidFill>
                <a:latin typeface="Calibri"/>
                <a:cs typeface="Calibri"/>
              </a:rPr>
              <a:t> τις</a:t>
            </a:r>
            <a:endParaRPr sz="1400" dirty="0">
              <a:latin typeface="Calibri"/>
              <a:cs typeface="Calibri"/>
            </a:endParaRPr>
          </a:p>
          <a:p>
            <a:pPr marL="184785">
              <a:lnSpc>
                <a:spcPct val="100000"/>
              </a:lnSpc>
            </a:pPr>
            <a:r>
              <a:rPr sz="1400" b="1" spc="-5" dirty="0">
                <a:solidFill>
                  <a:srgbClr val="00AF50"/>
                </a:solidFill>
                <a:latin typeface="Calibri"/>
                <a:cs typeface="Calibri"/>
              </a:rPr>
              <a:t>επιλεγμένες</a:t>
            </a:r>
            <a:r>
              <a:rPr sz="1400" b="1" spc="-45" dirty="0">
                <a:solidFill>
                  <a:srgbClr val="00AF50"/>
                </a:solidFill>
                <a:latin typeface="Calibri"/>
                <a:cs typeface="Calibri"/>
              </a:rPr>
              <a:t> </a:t>
            </a:r>
            <a:r>
              <a:rPr sz="1400" b="1" spc="-5" dirty="0">
                <a:solidFill>
                  <a:srgbClr val="00AF50"/>
                </a:solidFill>
                <a:latin typeface="Calibri"/>
                <a:cs typeface="Calibri"/>
              </a:rPr>
              <a:t>προτεραιότητες</a:t>
            </a:r>
            <a:r>
              <a:rPr sz="1400" b="1" spc="-45"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dirty="0">
                <a:solidFill>
                  <a:srgbClr val="00AF50"/>
                </a:solidFill>
                <a:latin typeface="Calibri"/>
                <a:cs typeface="Calibri"/>
              </a:rPr>
              <a:t>Σχεδίου</a:t>
            </a:r>
            <a:endParaRPr sz="1400" dirty="0">
              <a:latin typeface="Calibri"/>
              <a:cs typeface="Calibri"/>
            </a:endParaRPr>
          </a:p>
          <a:p>
            <a:pPr marL="189230" indent="-177165">
              <a:lnSpc>
                <a:spcPct val="100000"/>
              </a:lnSpc>
              <a:buFont typeface="Wingdings"/>
              <a:buChar char=""/>
              <a:tabLst>
                <a:tab pos="189865" algn="l"/>
              </a:tabLst>
            </a:pPr>
            <a:r>
              <a:rPr sz="1400" b="1" dirty="0">
                <a:solidFill>
                  <a:srgbClr val="00AF50"/>
                </a:solidFill>
                <a:latin typeface="Calibri"/>
                <a:cs typeface="Calibri"/>
              </a:rPr>
              <a:t>Ποια</a:t>
            </a:r>
            <a:r>
              <a:rPr sz="1400" b="1" spc="-5" dirty="0">
                <a:solidFill>
                  <a:srgbClr val="00AF50"/>
                </a:solidFill>
                <a:latin typeface="Calibri"/>
                <a:cs typeface="Calibri"/>
              </a:rPr>
              <a:t> είναι</a:t>
            </a:r>
            <a:r>
              <a:rPr sz="1400" b="1" spc="-20" dirty="0">
                <a:solidFill>
                  <a:srgbClr val="00AF50"/>
                </a:solidFill>
                <a:latin typeface="Calibri"/>
                <a:cs typeface="Calibri"/>
              </a:rPr>
              <a:t> </a:t>
            </a:r>
            <a:r>
              <a:rPr sz="1400" b="1" dirty="0">
                <a:solidFill>
                  <a:srgbClr val="00AF50"/>
                </a:solidFill>
                <a:latin typeface="Calibri"/>
                <a:cs typeface="Calibri"/>
              </a:rPr>
              <a:t>εκείνα</a:t>
            </a:r>
            <a:r>
              <a:rPr sz="1400" b="1" spc="-20" dirty="0">
                <a:solidFill>
                  <a:srgbClr val="00AF50"/>
                </a:solidFill>
                <a:latin typeface="Calibri"/>
                <a:cs typeface="Calibri"/>
              </a:rPr>
              <a:t> </a:t>
            </a:r>
            <a:r>
              <a:rPr sz="1400" b="1" dirty="0">
                <a:solidFill>
                  <a:srgbClr val="00AF50"/>
                </a:solidFill>
                <a:latin typeface="Calibri"/>
                <a:cs typeface="Calibri"/>
              </a:rPr>
              <a:t>τα</a:t>
            </a:r>
            <a:r>
              <a:rPr sz="1400" b="1" spc="5" dirty="0">
                <a:solidFill>
                  <a:srgbClr val="00AF50"/>
                </a:solidFill>
                <a:latin typeface="Calibri"/>
                <a:cs typeface="Calibri"/>
              </a:rPr>
              <a:t> </a:t>
            </a:r>
            <a:r>
              <a:rPr sz="1400" b="1" dirty="0">
                <a:solidFill>
                  <a:srgbClr val="00AF50"/>
                </a:solidFill>
                <a:latin typeface="Calibri"/>
                <a:cs typeface="Calibri"/>
              </a:rPr>
              <a:t>στοιχεία</a:t>
            </a:r>
            <a:r>
              <a:rPr sz="1400" b="1" spc="-4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dirty="0">
                <a:solidFill>
                  <a:srgbClr val="00AF50"/>
                </a:solidFill>
                <a:latin typeface="Calibri"/>
                <a:cs typeface="Calibri"/>
              </a:rPr>
              <a:t>κάνουν το</a:t>
            </a:r>
            <a:r>
              <a:rPr sz="1400" b="1" spc="-10" dirty="0">
                <a:solidFill>
                  <a:srgbClr val="00AF50"/>
                </a:solidFill>
                <a:latin typeface="Calibri"/>
                <a:cs typeface="Calibri"/>
              </a:rPr>
              <a:t> </a:t>
            </a:r>
            <a:r>
              <a:rPr sz="1400" b="1" dirty="0">
                <a:solidFill>
                  <a:srgbClr val="00AF50"/>
                </a:solidFill>
                <a:latin typeface="Calibri"/>
                <a:cs typeface="Calibri"/>
              </a:rPr>
              <a:t>σχέδιο</a:t>
            </a:r>
            <a:r>
              <a:rPr sz="1400" b="1" spc="-2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ξεχωρίζει</a:t>
            </a:r>
            <a:r>
              <a:rPr sz="1400" b="1" spc="-25" dirty="0">
                <a:solidFill>
                  <a:srgbClr val="00AF50"/>
                </a:solidFill>
                <a:latin typeface="Calibri"/>
                <a:cs typeface="Calibri"/>
              </a:rPr>
              <a:t> </a:t>
            </a:r>
            <a:r>
              <a:rPr sz="1400" b="1" dirty="0">
                <a:solidFill>
                  <a:srgbClr val="00AF50"/>
                </a:solidFill>
                <a:latin typeface="Calibri"/>
                <a:cs typeface="Calibri"/>
              </a:rPr>
              <a:t>από</a:t>
            </a:r>
            <a:r>
              <a:rPr sz="1400" b="1" spc="-10" dirty="0">
                <a:solidFill>
                  <a:srgbClr val="00AF50"/>
                </a:solidFill>
                <a:latin typeface="Calibri"/>
                <a:cs typeface="Calibri"/>
              </a:rPr>
              <a:t> </a:t>
            </a:r>
            <a:r>
              <a:rPr sz="1400" b="1" dirty="0">
                <a:solidFill>
                  <a:srgbClr val="00AF50"/>
                </a:solidFill>
                <a:latin typeface="Calibri"/>
                <a:cs typeface="Calibri"/>
              </a:rPr>
              <a:t>άλλα</a:t>
            </a:r>
            <a:r>
              <a:rPr sz="1400" b="1" spc="-25" dirty="0">
                <a:solidFill>
                  <a:srgbClr val="00AF50"/>
                </a:solidFill>
                <a:latin typeface="Calibri"/>
                <a:cs typeface="Calibri"/>
              </a:rPr>
              <a:t> </a:t>
            </a:r>
            <a:r>
              <a:rPr sz="1400" b="1" spc="-5" dirty="0">
                <a:solidFill>
                  <a:srgbClr val="00AF50"/>
                </a:solidFill>
                <a:latin typeface="Calibri"/>
                <a:cs typeface="Calibri"/>
              </a:rPr>
              <a:t>που</a:t>
            </a:r>
            <a:r>
              <a:rPr sz="1400" b="1" spc="-20" dirty="0">
                <a:solidFill>
                  <a:srgbClr val="00AF50"/>
                </a:solidFill>
                <a:latin typeface="Calibri"/>
                <a:cs typeface="Calibri"/>
              </a:rPr>
              <a:t> </a:t>
            </a:r>
            <a:r>
              <a:rPr sz="1400" b="1" spc="-5" dirty="0">
                <a:solidFill>
                  <a:srgbClr val="00AF50"/>
                </a:solidFill>
                <a:latin typeface="Calibri"/>
                <a:cs typeface="Calibri"/>
              </a:rPr>
              <a:t>απευθύνονται</a:t>
            </a:r>
            <a:r>
              <a:rPr sz="1400" b="1" spc="-45" dirty="0">
                <a:solidFill>
                  <a:srgbClr val="00AF50"/>
                </a:solidFill>
                <a:latin typeface="Calibri"/>
                <a:cs typeface="Calibri"/>
              </a:rPr>
              <a:t> </a:t>
            </a:r>
            <a:r>
              <a:rPr sz="1400" b="1" dirty="0">
                <a:solidFill>
                  <a:srgbClr val="00AF50"/>
                </a:solidFill>
                <a:latin typeface="Calibri"/>
                <a:cs typeface="Calibri"/>
              </a:rPr>
              <a:t>στον </a:t>
            </a:r>
            <a:r>
              <a:rPr sz="1400" b="1" spc="-5" dirty="0">
                <a:solidFill>
                  <a:srgbClr val="00AF50"/>
                </a:solidFill>
                <a:latin typeface="Calibri"/>
                <a:cs typeface="Calibri"/>
              </a:rPr>
              <a:t>ίδιο</a:t>
            </a:r>
            <a:r>
              <a:rPr sz="1400" b="1" spc="10" dirty="0">
                <a:solidFill>
                  <a:srgbClr val="00AF50"/>
                </a:solidFill>
                <a:latin typeface="Calibri"/>
                <a:cs typeface="Calibri"/>
              </a:rPr>
              <a:t> </a:t>
            </a:r>
            <a:r>
              <a:rPr sz="1400" b="1" dirty="0">
                <a:solidFill>
                  <a:srgbClr val="00AF50"/>
                </a:solidFill>
                <a:latin typeface="Calibri"/>
                <a:cs typeface="Calibri"/>
              </a:rPr>
              <a:t>τομέα;</a:t>
            </a:r>
            <a:r>
              <a:rPr sz="1400" b="1" spc="-25" dirty="0">
                <a:solidFill>
                  <a:srgbClr val="00AF50"/>
                </a:solidFill>
                <a:latin typeface="Calibri"/>
                <a:cs typeface="Calibri"/>
              </a:rPr>
              <a:t> </a:t>
            </a:r>
            <a:r>
              <a:rPr sz="1400" b="1" dirty="0">
                <a:solidFill>
                  <a:srgbClr val="00AF50"/>
                </a:solidFill>
                <a:latin typeface="Calibri"/>
                <a:cs typeface="Calibri"/>
              </a:rPr>
              <a:t>&gt;</a:t>
            </a:r>
            <a:r>
              <a:rPr sz="1400" b="1" spc="5" dirty="0">
                <a:solidFill>
                  <a:srgbClr val="00AF50"/>
                </a:solidFill>
                <a:latin typeface="Calibri"/>
                <a:cs typeface="Calibri"/>
              </a:rPr>
              <a:t> </a:t>
            </a:r>
            <a:r>
              <a:rPr sz="1400" b="1" spc="-5" dirty="0">
                <a:solidFill>
                  <a:srgbClr val="00AF50"/>
                </a:solidFill>
                <a:latin typeface="Calibri"/>
                <a:cs typeface="Calibri"/>
              </a:rPr>
              <a:t>Αποτελέσματα</a:t>
            </a:r>
            <a:r>
              <a:rPr sz="1400" b="1" spc="-40" dirty="0">
                <a:solidFill>
                  <a:srgbClr val="00AF50"/>
                </a:solidFill>
                <a:latin typeface="Calibri"/>
                <a:cs typeface="Calibri"/>
              </a:rPr>
              <a:t> </a:t>
            </a:r>
            <a:r>
              <a:rPr sz="1400" b="1" spc="-5" dirty="0">
                <a:solidFill>
                  <a:srgbClr val="00AF50"/>
                </a:solidFill>
                <a:latin typeface="Calibri"/>
                <a:cs typeface="Calibri"/>
              </a:rPr>
              <a:t>με καινοτόμα</a:t>
            </a:r>
            <a:endParaRPr sz="1400" dirty="0">
              <a:latin typeface="Calibri"/>
              <a:cs typeface="Calibri"/>
            </a:endParaRPr>
          </a:p>
          <a:p>
            <a:pPr marL="189230" marR="65405">
              <a:lnSpc>
                <a:spcPct val="100000"/>
              </a:lnSpc>
            </a:pPr>
            <a:r>
              <a:rPr sz="1400" b="1" dirty="0">
                <a:solidFill>
                  <a:srgbClr val="00AF50"/>
                </a:solidFill>
                <a:latin typeface="Calibri"/>
                <a:cs typeface="Calibri"/>
              </a:rPr>
              <a:t>χαρακτηριστικά, </a:t>
            </a:r>
            <a:r>
              <a:rPr sz="1400" b="1" spc="-5" dirty="0">
                <a:solidFill>
                  <a:srgbClr val="00AF50"/>
                </a:solidFill>
                <a:latin typeface="Calibri"/>
                <a:cs typeface="Calibri"/>
              </a:rPr>
              <a:t>Καινούργιες </a:t>
            </a:r>
            <a:r>
              <a:rPr sz="1400" b="1" dirty="0">
                <a:solidFill>
                  <a:srgbClr val="00AF50"/>
                </a:solidFill>
                <a:latin typeface="Calibri"/>
                <a:cs typeface="Calibri"/>
              </a:rPr>
              <a:t>ομάδες-στόχοι, </a:t>
            </a:r>
            <a:r>
              <a:rPr sz="1400" b="1" spc="-5" dirty="0">
                <a:solidFill>
                  <a:srgbClr val="00AF50"/>
                </a:solidFill>
                <a:latin typeface="Calibri"/>
                <a:cs typeface="Calibri"/>
              </a:rPr>
              <a:t>Καινούργια μεθοδολογία, Συστηματικότερη </a:t>
            </a:r>
            <a:r>
              <a:rPr sz="1400" b="1" dirty="0">
                <a:solidFill>
                  <a:srgbClr val="00AF50"/>
                </a:solidFill>
                <a:latin typeface="Calibri"/>
                <a:cs typeface="Calibri"/>
              </a:rPr>
              <a:t>και ενισχυμένη χρήση ψηφιακών </a:t>
            </a:r>
            <a:r>
              <a:rPr sz="1400" b="1" spc="-5" dirty="0">
                <a:solidFill>
                  <a:srgbClr val="00AF50"/>
                </a:solidFill>
                <a:latin typeface="Calibri"/>
                <a:cs typeface="Calibri"/>
              </a:rPr>
              <a:t>εργαλείων </a:t>
            </a:r>
            <a:r>
              <a:rPr sz="1400" b="1" dirty="0">
                <a:solidFill>
                  <a:srgbClr val="00AF50"/>
                </a:solidFill>
                <a:latin typeface="Calibri"/>
                <a:cs typeface="Calibri"/>
              </a:rPr>
              <a:t>και </a:t>
            </a:r>
            <a:r>
              <a:rPr sz="1400" b="1" spc="-5" dirty="0">
                <a:solidFill>
                  <a:srgbClr val="00AF50"/>
                </a:solidFill>
                <a:latin typeface="Calibri"/>
                <a:cs typeface="Calibri"/>
              </a:rPr>
              <a:t>πράσινων </a:t>
            </a:r>
            <a:r>
              <a:rPr sz="1400" b="1" spc="-305" dirty="0">
                <a:solidFill>
                  <a:srgbClr val="00AF50"/>
                </a:solidFill>
                <a:latin typeface="Calibri"/>
                <a:cs typeface="Calibri"/>
              </a:rPr>
              <a:t> </a:t>
            </a:r>
            <a:r>
              <a:rPr sz="1400" b="1" spc="-5" dirty="0">
                <a:solidFill>
                  <a:srgbClr val="00AF50"/>
                </a:solidFill>
                <a:latin typeface="Calibri"/>
                <a:cs typeface="Calibri"/>
              </a:rPr>
              <a:t>πολιτικών,</a:t>
            </a:r>
            <a:r>
              <a:rPr sz="1400" b="1" spc="-25" dirty="0">
                <a:solidFill>
                  <a:srgbClr val="00AF50"/>
                </a:solidFill>
                <a:latin typeface="Calibri"/>
                <a:cs typeface="Calibri"/>
              </a:rPr>
              <a:t> </a:t>
            </a:r>
            <a:r>
              <a:rPr sz="1400" b="1" dirty="0">
                <a:solidFill>
                  <a:srgbClr val="00AF50"/>
                </a:solidFill>
                <a:latin typeface="Calibri"/>
                <a:cs typeface="Calibri"/>
              </a:rPr>
              <a:t>Αυξημένος</a:t>
            </a:r>
            <a:r>
              <a:rPr sz="1400" b="1" spc="-35" dirty="0">
                <a:solidFill>
                  <a:srgbClr val="00AF50"/>
                </a:solidFill>
                <a:latin typeface="Calibri"/>
                <a:cs typeface="Calibri"/>
              </a:rPr>
              <a:t> </a:t>
            </a:r>
            <a:r>
              <a:rPr sz="1400" b="1" spc="-5" dirty="0">
                <a:solidFill>
                  <a:srgbClr val="00AF50"/>
                </a:solidFill>
                <a:latin typeface="Calibri"/>
                <a:cs typeface="Calibri"/>
              </a:rPr>
              <a:t>βαθμός</a:t>
            </a:r>
            <a:r>
              <a:rPr sz="1400" b="1" spc="-25" dirty="0">
                <a:solidFill>
                  <a:srgbClr val="00AF50"/>
                </a:solidFill>
                <a:latin typeface="Calibri"/>
                <a:cs typeface="Calibri"/>
              </a:rPr>
              <a:t> </a:t>
            </a:r>
            <a:r>
              <a:rPr sz="1400" b="1" spc="-5" dirty="0">
                <a:solidFill>
                  <a:srgbClr val="00AF50"/>
                </a:solidFill>
                <a:latin typeface="Calibri"/>
                <a:cs typeface="Calibri"/>
              </a:rPr>
              <a:t>συμπερίληψης,</a:t>
            </a:r>
            <a:r>
              <a:rPr sz="1400" b="1" spc="-40" dirty="0">
                <a:solidFill>
                  <a:srgbClr val="00AF50"/>
                </a:solidFill>
                <a:latin typeface="Calibri"/>
                <a:cs typeface="Calibri"/>
              </a:rPr>
              <a:t> </a:t>
            </a:r>
            <a:r>
              <a:rPr sz="1400" b="1" dirty="0">
                <a:solidFill>
                  <a:srgbClr val="00AF50"/>
                </a:solidFill>
                <a:latin typeface="Calibri"/>
                <a:cs typeface="Calibri"/>
              </a:rPr>
              <a:t>Έμφαση</a:t>
            </a:r>
            <a:r>
              <a:rPr sz="1400" b="1" spc="-30" dirty="0">
                <a:solidFill>
                  <a:srgbClr val="00AF50"/>
                </a:solidFill>
                <a:latin typeface="Calibri"/>
                <a:cs typeface="Calibri"/>
              </a:rPr>
              <a:t> </a:t>
            </a:r>
            <a:r>
              <a:rPr sz="1400" b="1" dirty="0">
                <a:solidFill>
                  <a:srgbClr val="00AF50"/>
                </a:solidFill>
                <a:latin typeface="Calibri"/>
                <a:cs typeface="Calibri"/>
              </a:rPr>
              <a:t>στη</a:t>
            </a:r>
            <a:r>
              <a:rPr sz="1400" b="1" spc="-10" dirty="0">
                <a:solidFill>
                  <a:srgbClr val="00AF50"/>
                </a:solidFill>
                <a:latin typeface="Calibri"/>
                <a:cs typeface="Calibri"/>
              </a:rPr>
              <a:t> </a:t>
            </a:r>
            <a:r>
              <a:rPr sz="1400" b="1" spc="-5" dirty="0">
                <a:solidFill>
                  <a:srgbClr val="00AF50"/>
                </a:solidFill>
                <a:latin typeface="Calibri"/>
                <a:cs typeface="Calibri"/>
              </a:rPr>
              <a:t>συμμετοχή</a:t>
            </a:r>
            <a:r>
              <a:rPr sz="1400" b="1" spc="-40"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dirty="0">
                <a:solidFill>
                  <a:srgbClr val="00AF50"/>
                </a:solidFill>
                <a:latin typeface="Calibri"/>
                <a:cs typeface="Calibri"/>
              </a:rPr>
              <a:t>Ευρωπαίων</a:t>
            </a:r>
            <a:r>
              <a:rPr sz="1400" b="1" spc="-25" dirty="0">
                <a:solidFill>
                  <a:srgbClr val="00AF50"/>
                </a:solidFill>
                <a:latin typeface="Calibri"/>
                <a:cs typeface="Calibri"/>
              </a:rPr>
              <a:t> </a:t>
            </a:r>
            <a:r>
              <a:rPr sz="1400" b="1" spc="-5" dirty="0">
                <a:solidFill>
                  <a:srgbClr val="00AF50"/>
                </a:solidFill>
                <a:latin typeface="Calibri"/>
                <a:cs typeface="Calibri"/>
              </a:rPr>
              <a:t>πολιτών</a:t>
            </a:r>
            <a:r>
              <a:rPr sz="1400" b="1" spc="-30" dirty="0">
                <a:solidFill>
                  <a:srgbClr val="00AF50"/>
                </a:solidFill>
                <a:latin typeface="Calibri"/>
                <a:cs typeface="Calibri"/>
              </a:rPr>
              <a:t> </a:t>
            </a:r>
            <a:r>
              <a:rPr sz="1400" b="1" dirty="0">
                <a:solidFill>
                  <a:srgbClr val="00AF50"/>
                </a:solidFill>
                <a:latin typeface="Calibri"/>
                <a:cs typeface="Calibri"/>
              </a:rPr>
              <a:t>στη</a:t>
            </a:r>
            <a:r>
              <a:rPr sz="1400" b="1" spc="-10" dirty="0">
                <a:solidFill>
                  <a:srgbClr val="00AF50"/>
                </a:solidFill>
                <a:latin typeface="Calibri"/>
                <a:cs typeface="Calibri"/>
              </a:rPr>
              <a:t> </a:t>
            </a:r>
            <a:r>
              <a:rPr sz="1400" b="1" spc="-5" dirty="0">
                <a:solidFill>
                  <a:srgbClr val="00AF50"/>
                </a:solidFill>
                <a:latin typeface="Calibri"/>
                <a:cs typeface="Calibri"/>
              </a:rPr>
              <a:t>δημοκρατική</a:t>
            </a:r>
            <a:r>
              <a:rPr sz="1400" b="1" spc="-15" dirty="0">
                <a:solidFill>
                  <a:srgbClr val="00AF50"/>
                </a:solidFill>
                <a:latin typeface="Calibri"/>
                <a:cs typeface="Calibri"/>
              </a:rPr>
              <a:t> </a:t>
            </a:r>
            <a:r>
              <a:rPr sz="1400" b="1" dirty="0">
                <a:solidFill>
                  <a:srgbClr val="00AF50"/>
                </a:solidFill>
                <a:latin typeface="Calibri"/>
                <a:cs typeface="Calibri"/>
              </a:rPr>
              <a:t>ζωή</a:t>
            </a:r>
            <a:r>
              <a:rPr sz="1400" b="1" spc="-1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marL="189230" indent="-177165">
              <a:lnSpc>
                <a:spcPct val="100000"/>
              </a:lnSpc>
              <a:buFont typeface="Wingdings"/>
              <a:buChar char=""/>
              <a:tabLst>
                <a:tab pos="189865" algn="l"/>
              </a:tabLst>
            </a:pPr>
            <a:r>
              <a:rPr sz="1400" b="1" dirty="0">
                <a:solidFill>
                  <a:srgbClr val="00AF50"/>
                </a:solidFill>
                <a:latin typeface="Calibri"/>
                <a:cs typeface="Calibri"/>
              </a:rPr>
              <a:t>Πρόσθετη</a:t>
            </a:r>
            <a:r>
              <a:rPr sz="1400" b="1" spc="-30" dirty="0">
                <a:solidFill>
                  <a:srgbClr val="00AF50"/>
                </a:solidFill>
                <a:latin typeface="Calibri"/>
                <a:cs typeface="Calibri"/>
              </a:rPr>
              <a:t> </a:t>
            </a:r>
            <a:r>
              <a:rPr sz="1400" b="1" spc="-5" dirty="0">
                <a:solidFill>
                  <a:srgbClr val="00AF50"/>
                </a:solidFill>
                <a:latin typeface="Calibri"/>
                <a:cs typeface="Calibri"/>
              </a:rPr>
              <a:t>αξία</a:t>
            </a:r>
            <a:r>
              <a:rPr sz="1400" b="1" spc="-55" dirty="0">
                <a:solidFill>
                  <a:srgbClr val="00AF50"/>
                </a:solidFill>
                <a:latin typeface="Calibri"/>
                <a:cs typeface="Calibri"/>
              </a:rPr>
              <a:t> </a:t>
            </a:r>
            <a:r>
              <a:rPr sz="1400" b="1" dirty="0">
                <a:solidFill>
                  <a:srgbClr val="00AF50"/>
                </a:solidFill>
                <a:latin typeface="Calibri"/>
                <a:cs typeface="Calibri"/>
              </a:rPr>
              <a:t>του</a:t>
            </a:r>
            <a:r>
              <a:rPr sz="1400" b="1" spc="-30" dirty="0">
                <a:solidFill>
                  <a:srgbClr val="00AF50"/>
                </a:solidFill>
                <a:latin typeface="Calibri"/>
                <a:cs typeface="Calibri"/>
              </a:rPr>
              <a:t> </a:t>
            </a:r>
            <a:r>
              <a:rPr sz="1400" b="1" dirty="0">
                <a:solidFill>
                  <a:srgbClr val="00AF50"/>
                </a:solidFill>
                <a:latin typeface="Calibri"/>
                <a:cs typeface="Calibri"/>
              </a:rPr>
              <a:t>Σχεδίου</a:t>
            </a:r>
            <a:r>
              <a:rPr lang="en-GB" sz="1400" b="1" dirty="0">
                <a:solidFill>
                  <a:srgbClr val="00AF50"/>
                </a:solidFill>
                <a:latin typeface="Calibri"/>
                <a:cs typeface="Calibri"/>
              </a:rPr>
              <a:t> </a:t>
            </a:r>
            <a:r>
              <a:rPr lang="el-GR" sz="1400" b="1" dirty="0">
                <a:solidFill>
                  <a:srgbClr val="00AF50"/>
                </a:solidFill>
                <a:latin typeface="Calibri"/>
                <a:cs typeface="Calibri"/>
              </a:rPr>
              <a:t>σε τοπικό, εθνικό και Ευρωπαϊκό επίπεδο</a:t>
            </a:r>
            <a:endParaRPr sz="1400" dirty="0">
              <a:latin typeface="Calibri"/>
              <a:cs typeface="Calibri"/>
            </a:endParaRPr>
          </a:p>
        </p:txBody>
      </p:sp>
      <p:pic>
        <p:nvPicPr>
          <p:cNvPr id="6" name="object 6"/>
          <p:cNvPicPr/>
          <p:nvPr/>
        </p:nvPicPr>
        <p:blipFill>
          <a:blip r:embed="rId3" cstate="print"/>
          <a:stretch>
            <a:fillRect/>
          </a:stretch>
        </p:blipFill>
        <p:spPr>
          <a:xfrm>
            <a:off x="438912" y="3774947"/>
            <a:ext cx="11134344" cy="1310639"/>
          </a:xfrm>
          <a:prstGeom prst="rect">
            <a:avLst/>
          </a:prstGeom>
        </p:spPr>
      </p:pic>
      <p:sp>
        <p:nvSpPr>
          <p:cNvPr id="7" name="object 7"/>
          <p:cNvSpPr txBox="1"/>
          <p:nvPr/>
        </p:nvSpPr>
        <p:spPr>
          <a:xfrm>
            <a:off x="518566" y="4576317"/>
            <a:ext cx="10455910" cy="1733550"/>
          </a:xfrm>
          <a:prstGeom prst="rect">
            <a:avLst/>
          </a:prstGeom>
        </p:spPr>
        <p:txBody>
          <a:bodyPr vert="horz" wrap="square" lIns="0" tIns="12700" rIns="0" bIns="0" rtlCol="0">
            <a:spAutoFit/>
          </a:bodyPr>
          <a:lstStyle/>
          <a:p>
            <a:pPr marL="184785" marR="184785" indent="-172720">
              <a:lnSpc>
                <a:spcPct val="100000"/>
              </a:lnSpc>
              <a:spcBef>
                <a:spcPts val="100"/>
              </a:spcBef>
              <a:buFont typeface="Wingdings"/>
              <a:buChar char=""/>
              <a:tabLst>
                <a:tab pos="185420" algn="l"/>
              </a:tabLst>
            </a:pPr>
            <a:r>
              <a:rPr sz="1400" b="1" dirty="0">
                <a:solidFill>
                  <a:srgbClr val="00AF50"/>
                </a:solidFill>
                <a:latin typeface="Calibri"/>
                <a:cs typeface="Calibri"/>
              </a:rPr>
              <a:t>Κύριοι</a:t>
            </a:r>
            <a:r>
              <a:rPr sz="1400" b="1" spc="-15" dirty="0">
                <a:solidFill>
                  <a:srgbClr val="00AF50"/>
                </a:solidFill>
                <a:latin typeface="Calibri"/>
                <a:cs typeface="Calibri"/>
              </a:rPr>
              <a:t> </a:t>
            </a:r>
            <a:r>
              <a:rPr sz="1400" b="1" dirty="0">
                <a:solidFill>
                  <a:srgbClr val="00AF50"/>
                </a:solidFill>
                <a:latin typeface="Calibri"/>
                <a:cs typeface="Calibri"/>
              </a:rPr>
              <a:t>στόχοι</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dirty="0">
                <a:solidFill>
                  <a:srgbClr val="00AF50"/>
                </a:solidFill>
                <a:latin typeface="Calibri"/>
                <a:cs typeface="Calibri"/>
              </a:rPr>
              <a:t>Σχεδίου:</a:t>
            </a:r>
            <a:r>
              <a:rPr sz="1400" b="1" spc="-15" dirty="0">
                <a:solidFill>
                  <a:srgbClr val="00AF50"/>
                </a:solidFill>
                <a:latin typeface="Calibri"/>
                <a:cs typeface="Calibri"/>
              </a:rPr>
              <a:t> </a:t>
            </a:r>
            <a:r>
              <a:rPr sz="1400" b="1" dirty="0">
                <a:solidFill>
                  <a:srgbClr val="00AF50"/>
                </a:solidFill>
                <a:latin typeface="Calibri"/>
                <a:cs typeface="Calibri"/>
              </a:rPr>
              <a:t>Πρέπει</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spc="5" dirty="0">
                <a:solidFill>
                  <a:srgbClr val="00AF50"/>
                </a:solidFill>
                <a:latin typeface="Calibri"/>
                <a:cs typeface="Calibri"/>
              </a:rPr>
              <a:t> </a:t>
            </a:r>
            <a:r>
              <a:rPr sz="1400" b="1" dirty="0">
                <a:solidFill>
                  <a:srgbClr val="00AF50"/>
                </a:solidFill>
                <a:latin typeface="Calibri"/>
                <a:cs typeface="Calibri"/>
              </a:rPr>
              <a:t>είναι</a:t>
            </a:r>
            <a:r>
              <a:rPr sz="1400" b="1" spc="-15" dirty="0">
                <a:solidFill>
                  <a:srgbClr val="00AF50"/>
                </a:solidFill>
                <a:latin typeface="Calibri"/>
                <a:cs typeface="Calibri"/>
              </a:rPr>
              <a:t> </a:t>
            </a:r>
            <a:r>
              <a:rPr sz="1400" b="1" dirty="0">
                <a:solidFill>
                  <a:srgbClr val="00AF50"/>
                </a:solidFill>
                <a:latin typeface="Calibri"/>
                <a:cs typeface="Calibri"/>
              </a:rPr>
              <a:t>SMART</a:t>
            </a:r>
            <a:r>
              <a:rPr sz="1400" b="1" spc="-10" dirty="0">
                <a:solidFill>
                  <a:srgbClr val="00AF50"/>
                </a:solidFill>
                <a:latin typeface="Calibri"/>
                <a:cs typeface="Calibri"/>
              </a:rPr>
              <a:t> </a:t>
            </a:r>
            <a:r>
              <a:rPr sz="1400" b="1" dirty="0">
                <a:solidFill>
                  <a:srgbClr val="00AF50"/>
                </a:solidFill>
                <a:latin typeface="Calibri"/>
                <a:cs typeface="Calibri"/>
              </a:rPr>
              <a:t>(Specific,</a:t>
            </a:r>
            <a:r>
              <a:rPr sz="1400" b="1" spc="-15" dirty="0">
                <a:solidFill>
                  <a:srgbClr val="00AF50"/>
                </a:solidFill>
                <a:latin typeface="Calibri"/>
                <a:cs typeface="Calibri"/>
              </a:rPr>
              <a:t> </a:t>
            </a:r>
            <a:r>
              <a:rPr sz="1400" b="1" dirty="0">
                <a:solidFill>
                  <a:srgbClr val="00AF50"/>
                </a:solidFill>
                <a:latin typeface="Calibri"/>
                <a:cs typeface="Calibri"/>
              </a:rPr>
              <a:t>Measurable,</a:t>
            </a:r>
            <a:r>
              <a:rPr sz="1400" b="1" spc="-20" dirty="0">
                <a:solidFill>
                  <a:srgbClr val="00AF50"/>
                </a:solidFill>
                <a:latin typeface="Calibri"/>
                <a:cs typeface="Calibri"/>
              </a:rPr>
              <a:t> </a:t>
            </a:r>
            <a:r>
              <a:rPr sz="1400" b="1" dirty="0">
                <a:solidFill>
                  <a:srgbClr val="00AF50"/>
                </a:solidFill>
                <a:latin typeface="Calibri"/>
                <a:cs typeface="Calibri"/>
              </a:rPr>
              <a:t>Attainable,</a:t>
            </a:r>
            <a:r>
              <a:rPr sz="1400" b="1" spc="-40" dirty="0">
                <a:solidFill>
                  <a:srgbClr val="00AF50"/>
                </a:solidFill>
                <a:latin typeface="Calibri"/>
                <a:cs typeface="Calibri"/>
              </a:rPr>
              <a:t> </a:t>
            </a:r>
            <a:r>
              <a:rPr sz="1400" b="1" spc="-5" dirty="0">
                <a:solidFill>
                  <a:srgbClr val="00AF50"/>
                </a:solidFill>
                <a:latin typeface="Calibri"/>
                <a:cs typeface="Calibri"/>
              </a:rPr>
              <a:t>Relevant/Realistic,</a:t>
            </a:r>
            <a:r>
              <a:rPr sz="1400" b="1" spc="-25" dirty="0">
                <a:solidFill>
                  <a:srgbClr val="00AF50"/>
                </a:solidFill>
                <a:latin typeface="Calibri"/>
                <a:cs typeface="Calibri"/>
              </a:rPr>
              <a:t> </a:t>
            </a:r>
            <a:r>
              <a:rPr sz="1400" b="1" dirty="0">
                <a:solidFill>
                  <a:srgbClr val="00AF50"/>
                </a:solidFill>
                <a:latin typeface="Calibri"/>
                <a:cs typeface="Calibri"/>
              </a:rPr>
              <a:t>Time-based)</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λαμβάνουν </a:t>
            </a:r>
            <a:r>
              <a:rPr sz="1400" b="1" spc="-300" dirty="0">
                <a:solidFill>
                  <a:srgbClr val="00AF50"/>
                </a:solidFill>
                <a:latin typeface="Calibri"/>
                <a:cs typeface="Calibri"/>
              </a:rPr>
              <a:t> </a:t>
            </a:r>
            <a:r>
              <a:rPr sz="1400" b="1" spc="-5" dirty="0">
                <a:solidFill>
                  <a:srgbClr val="00AF50"/>
                </a:solidFill>
                <a:latin typeface="Calibri"/>
                <a:cs typeface="Calibri"/>
              </a:rPr>
              <a:t>υπόψη </a:t>
            </a:r>
            <a:r>
              <a:rPr sz="1400" b="1" dirty="0">
                <a:solidFill>
                  <a:srgbClr val="00AF50"/>
                </a:solidFill>
                <a:latin typeface="Calibri"/>
                <a:cs typeface="Calibri"/>
              </a:rPr>
              <a:t>τη </a:t>
            </a:r>
            <a:r>
              <a:rPr sz="1400" b="1" spc="-5" dirty="0">
                <a:solidFill>
                  <a:srgbClr val="00AF50"/>
                </a:solidFill>
                <a:latin typeface="Calibri"/>
                <a:cs typeface="Calibri"/>
              </a:rPr>
              <a:t>σύνθεση </a:t>
            </a:r>
            <a:r>
              <a:rPr sz="1400" b="1" dirty="0">
                <a:solidFill>
                  <a:srgbClr val="00AF50"/>
                </a:solidFill>
                <a:latin typeface="Calibri"/>
                <a:cs typeface="Calibri"/>
              </a:rPr>
              <a:t>της Σύμπραξης, </a:t>
            </a:r>
            <a:r>
              <a:rPr sz="1400" b="1" spc="-5" dirty="0">
                <a:solidFill>
                  <a:srgbClr val="00AF50"/>
                </a:solidFill>
                <a:latin typeface="Calibri"/>
                <a:cs typeface="Calibri"/>
              </a:rPr>
              <a:t>συγκεκριμένα </a:t>
            </a:r>
            <a:r>
              <a:rPr sz="1400" b="1" dirty="0">
                <a:solidFill>
                  <a:srgbClr val="00AF50"/>
                </a:solidFill>
                <a:latin typeface="Calibri"/>
                <a:cs typeface="Calibri"/>
              </a:rPr>
              <a:t>το </a:t>
            </a:r>
            <a:r>
              <a:rPr sz="1400" b="1" spc="-5" dirty="0">
                <a:solidFill>
                  <a:srgbClr val="00AF50"/>
                </a:solidFill>
                <a:latin typeface="Calibri"/>
                <a:cs typeface="Calibri"/>
              </a:rPr>
              <a:t>προφίλ, </a:t>
            </a:r>
            <a:r>
              <a:rPr sz="1400" b="1" dirty="0">
                <a:solidFill>
                  <a:srgbClr val="00AF50"/>
                </a:solidFill>
                <a:latin typeface="Calibri"/>
                <a:cs typeface="Calibri"/>
              </a:rPr>
              <a:t>το </a:t>
            </a:r>
            <a:r>
              <a:rPr sz="1400" b="1" spc="-5" dirty="0">
                <a:solidFill>
                  <a:srgbClr val="00AF50"/>
                </a:solidFill>
                <a:latin typeface="Calibri"/>
                <a:cs typeface="Calibri"/>
              </a:rPr>
              <a:t>μέγεθος </a:t>
            </a:r>
            <a:r>
              <a:rPr sz="1400" b="1" dirty="0">
                <a:solidFill>
                  <a:srgbClr val="00AF50"/>
                </a:solidFill>
                <a:latin typeface="Calibri"/>
                <a:cs typeface="Calibri"/>
              </a:rPr>
              <a:t>και την </a:t>
            </a:r>
            <a:r>
              <a:rPr sz="1400" b="1" spc="-5" dirty="0">
                <a:solidFill>
                  <a:srgbClr val="00AF50"/>
                </a:solidFill>
                <a:latin typeface="Calibri"/>
                <a:cs typeface="Calibri"/>
              </a:rPr>
              <a:t>εξειδίκευση </a:t>
            </a:r>
            <a:r>
              <a:rPr sz="1400" b="1" dirty="0">
                <a:solidFill>
                  <a:srgbClr val="00AF50"/>
                </a:solidFill>
                <a:latin typeface="Calibri"/>
                <a:cs typeface="Calibri"/>
              </a:rPr>
              <a:t>των </a:t>
            </a:r>
            <a:r>
              <a:rPr sz="1400" b="1" spc="-5" dirty="0">
                <a:solidFill>
                  <a:srgbClr val="00AF50"/>
                </a:solidFill>
                <a:latin typeface="Calibri"/>
                <a:cs typeface="Calibri"/>
              </a:rPr>
              <a:t>συμμετεχόντων οργανισμών. </a:t>
            </a:r>
            <a:r>
              <a:rPr sz="1400" b="1" dirty="0">
                <a:solidFill>
                  <a:srgbClr val="00AF50"/>
                </a:solidFill>
                <a:latin typeface="Calibri"/>
                <a:cs typeface="Calibri"/>
              </a:rPr>
              <a:t>Επίσης, </a:t>
            </a:r>
            <a:r>
              <a:rPr sz="1400" b="1" spc="5" dirty="0">
                <a:solidFill>
                  <a:srgbClr val="00AF50"/>
                </a:solidFill>
                <a:latin typeface="Calibri"/>
                <a:cs typeface="Calibri"/>
              </a:rPr>
              <a:t> </a:t>
            </a:r>
            <a:r>
              <a:rPr sz="1400" b="1" dirty="0">
                <a:solidFill>
                  <a:srgbClr val="00AF50"/>
                </a:solidFill>
                <a:latin typeface="Calibri"/>
                <a:cs typeface="Calibri"/>
              </a:rPr>
              <a:t>πρέπει</a:t>
            </a:r>
            <a:r>
              <a:rPr sz="1400" b="1" spc="-4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τεθούν</a:t>
            </a:r>
            <a:r>
              <a:rPr sz="1400" b="1" spc="-20" dirty="0">
                <a:solidFill>
                  <a:srgbClr val="00AF50"/>
                </a:solidFill>
                <a:latin typeface="Calibri"/>
                <a:cs typeface="Calibri"/>
              </a:rPr>
              <a:t> </a:t>
            </a:r>
            <a:r>
              <a:rPr sz="1400" b="1" spc="-5" dirty="0">
                <a:solidFill>
                  <a:srgbClr val="00AF50"/>
                </a:solidFill>
                <a:latin typeface="Calibri"/>
                <a:cs typeface="Calibri"/>
              </a:rPr>
              <a:t>πρώτα</a:t>
            </a:r>
            <a:r>
              <a:rPr sz="1400" b="1" spc="-25" dirty="0">
                <a:solidFill>
                  <a:srgbClr val="00AF50"/>
                </a:solidFill>
                <a:latin typeface="Calibri"/>
                <a:cs typeface="Calibri"/>
              </a:rPr>
              <a:t> </a:t>
            </a:r>
            <a:r>
              <a:rPr sz="1400" b="1" spc="-5" dirty="0">
                <a:solidFill>
                  <a:srgbClr val="00AF50"/>
                </a:solidFill>
                <a:latin typeface="Calibri"/>
                <a:cs typeface="Calibri"/>
              </a:rPr>
              <a:t>γενικοί</a:t>
            </a:r>
            <a:r>
              <a:rPr sz="1400" b="1" spc="-15" dirty="0">
                <a:solidFill>
                  <a:srgbClr val="00AF50"/>
                </a:solidFill>
                <a:latin typeface="Calibri"/>
                <a:cs typeface="Calibri"/>
              </a:rPr>
              <a:t> </a:t>
            </a:r>
            <a:r>
              <a:rPr sz="1400" b="1" dirty="0">
                <a:solidFill>
                  <a:srgbClr val="00AF50"/>
                </a:solidFill>
                <a:latin typeface="Calibri"/>
                <a:cs typeface="Calibri"/>
              </a:rPr>
              <a:t>στόχοι</a:t>
            </a:r>
            <a:r>
              <a:rPr sz="1400" b="1" spc="-30" dirty="0">
                <a:solidFill>
                  <a:srgbClr val="00AF50"/>
                </a:solidFill>
                <a:latin typeface="Calibri"/>
                <a:cs typeface="Calibri"/>
              </a:rPr>
              <a:t> </a:t>
            </a:r>
            <a:r>
              <a:rPr sz="1400" b="1" dirty="0">
                <a:solidFill>
                  <a:srgbClr val="00AF50"/>
                </a:solidFill>
                <a:latin typeface="Calibri"/>
                <a:cs typeface="Calibri"/>
              </a:rPr>
              <a:t>και</a:t>
            </a:r>
            <a:r>
              <a:rPr sz="1400" b="1" spc="5" dirty="0">
                <a:solidFill>
                  <a:srgbClr val="00AF50"/>
                </a:solidFill>
                <a:latin typeface="Calibri"/>
                <a:cs typeface="Calibri"/>
              </a:rPr>
              <a:t> </a:t>
            </a:r>
            <a:r>
              <a:rPr sz="1400" b="1" dirty="0">
                <a:solidFill>
                  <a:srgbClr val="00AF50"/>
                </a:solidFill>
                <a:latin typeface="Calibri"/>
                <a:cs typeface="Calibri"/>
              </a:rPr>
              <a:t>μετά,</a:t>
            </a:r>
            <a:r>
              <a:rPr sz="1400" b="1" spc="-15" dirty="0">
                <a:solidFill>
                  <a:srgbClr val="00AF50"/>
                </a:solidFill>
                <a:latin typeface="Calibri"/>
                <a:cs typeface="Calibri"/>
              </a:rPr>
              <a:t> </a:t>
            </a:r>
            <a:r>
              <a:rPr sz="1400" b="1" dirty="0">
                <a:solidFill>
                  <a:srgbClr val="00AF50"/>
                </a:solidFill>
                <a:latin typeface="Calibri"/>
                <a:cs typeface="Calibri"/>
              </a:rPr>
              <a:t>οι </a:t>
            </a:r>
            <a:r>
              <a:rPr sz="1400" b="1" spc="-10" dirty="0">
                <a:solidFill>
                  <a:srgbClr val="00AF50"/>
                </a:solidFill>
                <a:latin typeface="Calibri"/>
                <a:cs typeface="Calibri"/>
              </a:rPr>
              <a:t>γενικοί</a:t>
            </a:r>
            <a:r>
              <a:rPr sz="1400" b="1" spc="-15" dirty="0">
                <a:solidFill>
                  <a:srgbClr val="00AF50"/>
                </a:solidFill>
                <a:latin typeface="Calibri"/>
                <a:cs typeface="Calibri"/>
              </a:rPr>
              <a:t> </a:t>
            </a:r>
            <a:r>
              <a:rPr sz="1400" b="1" spc="-5" dirty="0">
                <a:solidFill>
                  <a:srgbClr val="00AF50"/>
                </a:solidFill>
                <a:latin typeface="Calibri"/>
                <a:cs typeface="Calibri"/>
              </a:rPr>
              <a:t>στόχοι</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αναλυθούν</a:t>
            </a:r>
            <a:r>
              <a:rPr sz="1400" b="1" spc="-40" dirty="0">
                <a:solidFill>
                  <a:srgbClr val="00AF50"/>
                </a:solidFill>
                <a:latin typeface="Calibri"/>
                <a:cs typeface="Calibri"/>
              </a:rPr>
              <a:t> </a:t>
            </a:r>
            <a:r>
              <a:rPr sz="1400" b="1" dirty="0">
                <a:solidFill>
                  <a:srgbClr val="00AF50"/>
                </a:solidFill>
                <a:latin typeface="Calibri"/>
                <a:cs typeface="Calibri"/>
              </a:rPr>
              <a:t>σε</a:t>
            </a:r>
            <a:r>
              <a:rPr sz="1400" b="1" spc="-5" dirty="0">
                <a:solidFill>
                  <a:srgbClr val="00AF50"/>
                </a:solidFill>
                <a:latin typeface="Calibri"/>
                <a:cs typeface="Calibri"/>
              </a:rPr>
              <a:t> πιο </a:t>
            </a:r>
            <a:r>
              <a:rPr sz="1400" b="1" spc="-10" dirty="0">
                <a:solidFill>
                  <a:srgbClr val="00AF50"/>
                </a:solidFill>
                <a:latin typeface="Calibri"/>
                <a:cs typeface="Calibri"/>
              </a:rPr>
              <a:t>ειδικούς</a:t>
            </a:r>
            <a:r>
              <a:rPr sz="1400" b="1" spc="10" dirty="0">
                <a:solidFill>
                  <a:srgbClr val="00AF50"/>
                </a:solidFill>
                <a:latin typeface="Calibri"/>
                <a:cs typeface="Calibri"/>
              </a:rPr>
              <a:t> </a:t>
            </a:r>
            <a:r>
              <a:rPr sz="1400" b="1" spc="-20" dirty="0">
                <a:solidFill>
                  <a:srgbClr val="00AF50"/>
                </a:solidFill>
                <a:latin typeface="Calibri"/>
                <a:cs typeface="Calibri"/>
              </a:rPr>
              <a:t>και</a:t>
            </a:r>
            <a:r>
              <a:rPr sz="1400" b="1" spc="-10" dirty="0">
                <a:solidFill>
                  <a:srgbClr val="00AF50"/>
                </a:solidFill>
                <a:latin typeface="Calibri"/>
                <a:cs typeface="Calibri"/>
              </a:rPr>
              <a:t> λειτουργικούς</a:t>
            </a:r>
            <a:r>
              <a:rPr sz="1400" b="1" spc="-40" dirty="0">
                <a:solidFill>
                  <a:srgbClr val="00AF50"/>
                </a:solidFill>
                <a:latin typeface="Calibri"/>
                <a:cs typeface="Calibri"/>
              </a:rPr>
              <a:t> </a:t>
            </a:r>
            <a:r>
              <a:rPr sz="1400" b="1" dirty="0">
                <a:solidFill>
                  <a:srgbClr val="00AF50"/>
                </a:solidFill>
                <a:latin typeface="Calibri"/>
                <a:cs typeface="Calibri"/>
              </a:rPr>
              <a:t>στόχους,</a:t>
            </a:r>
            <a:r>
              <a:rPr sz="1400" b="1" spc="-3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dirty="0">
                <a:solidFill>
                  <a:srgbClr val="00AF50"/>
                </a:solidFill>
                <a:latin typeface="Calibri"/>
                <a:cs typeface="Calibri"/>
              </a:rPr>
              <a:t>θα</a:t>
            </a:r>
            <a:endParaRPr sz="1400">
              <a:latin typeface="Calibri"/>
              <a:cs typeface="Calibri"/>
            </a:endParaRPr>
          </a:p>
          <a:p>
            <a:pPr marL="184785">
              <a:lnSpc>
                <a:spcPct val="100000"/>
              </a:lnSpc>
            </a:pPr>
            <a:r>
              <a:rPr sz="1400" b="1" spc="-5" dirty="0">
                <a:solidFill>
                  <a:srgbClr val="00AF50"/>
                </a:solidFill>
                <a:latin typeface="Calibri"/>
                <a:cs typeface="Calibri"/>
              </a:rPr>
              <a:t>αποτελούν</a:t>
            </a:r>
            <a:r>
              <a:rPr sz="1400" b="1" spc="-35" dirty="0">
                <a:solidFill>
                  <a:srgbClr val="00AF50"/>
                </a:solidFill>
                <a:latin typeface="Calibri"/>
                <a:cs typeface="Calibri"/>
              </a:rPr>
              <a:t> </a:t>
            </a:r>
            <a:r>
              <a:rPr sz="1400" b="1" spc="-5" dirty="0">
                <a:solidFill>
                  <a:srgbClr val="00AF50"/>
                </a:solidFill>
                <a:latin typeface="Calibri"/>
                <a:cs typeface="Calibri"/>
              </a:rPr>
              <a:t>ουσιαστικά</a:t>
            </a:r>
            <a:r>
              <a:rPr sz="1400" b="1" dirty="0">
                <a:solidFill>
                  <a:srgbClr val="00AF50"/>
                </a:solidFill>
                <a:latin typeface="Calibri"/>
                <a:cs typeface="Calibri"/>
              </a:rPr>
              <a:t> </a:t>
            </a:r>
            <a:r>
              <a:rPr sz="1400" b="1" spc="-5" dirty="0">
                <a:solidFill>
                  <a:srgbClr val="00AF50"/>
                </a:solidFill>
                <a:latin typeface="Calibri"/>
                <a:cs typeface="Calibri"/>
              </a:rPr>
              <a:t>τους</a:t>
            </a:r>
            <a:r>
              <a:rPr sz="1400" b="1" dirty="0">
                <a:solidFill>
                  <a:srgbClr val="00AF50"/>
                </a:solidFill>
                <a:latin typeface="Calibri"/>
                <a:cs typeface="Calibri"/>
              </a:rPr>
              <a:t> </a:t>
            </a:r>
            <a:r>
              <a:rPr sz="1400" b="1" spc="-5" dirty="0">
                <a:solidFill>
                  <a:srgbClr val="00AF50"/>
                </a:solidFill>
                <a:latin typeface="Calibri"/>
                <a:cs typeface="Calibri"/>
              </a:rPr>
              <a:t>επιθυμητούς</a:t>
            </a:r>
            <a:r>
              <a:rPr sz="1400" b="1" spc="-40" dirty="0">
                <a:solidFill>
                  <a:srgbClr val="00AF50"/>
                </a:solidFill>
                <a:latin typeface="Calibri"/>
                <a:cs typeface="Calibri"/>
              </a:rPr>
              <a:t> </a:t>
            </a:r>
            <a:r>
              <a:rPr sz="1400" b="1" spc="-5" dirty="0">
                <a:solidFill>
                  <a:srgbClr val="00AF50"/>
                </a:solidFill>
                <a:latin typeface="Calibri"/>
                <a:cs typeface="Calibri"/>
              </a:rPr>
              <a:t>στόχους</a:t>
            </a:r>
            <a:r>
              <a:rPr sz="1400" b="1" spc="-10" dirty="0">
                <a:solidFill>
                  <a:srgbClr val="00AF50"/>
                </a:solidFill>
                <a:latin typeface="Calibri"/>
                <a:cs typeface="Calibri"/>
              </a:rPr>
              <a:t> </a:t>
            </a:r>
            <a:r>
              <a:rPr sz="1400" b="1" spc="-5"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διαφορετικών</a:t>
            </a:r>
            <a:r>
              <a:rPr sz="1400" b="1" spc="-30"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5"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θα</a:t>
            </a:r>
            <a:r>
              <a:rPr sz="1400" b="1" spc="-5" dirty="0">
                <a:solidFill>
                  <a:srgbClr val="00AF50"/>
                </a:solidFill>
                <a:latin typeface="Calibri"/>
                <a:cs typeface="Calibri"/>
              </a:rPr>
              <a:t> </a:t>
            </a:r>
            <a:r>
              <a:rPr sz="1400" b="1" spc="-10" dirty="0">
                <a:solidFill>
                  <a:srgbClr val="00AF50"/>
                </a:solidFill>
                <a:latin typeface="Calibri"/>
                <a:cs typeface="Calibri"/>
              </a:rPr>
              <a:t>υλοποιηθούν</a:t>
            </a:r>
            <a:r>
              <a:rPr sz="1400" b="1" spc="-35" dirty="0">
                <a:solidFill>
                  <a:srgbClr val="00AF50"/>
                </a:solidFill>
                <a:latin typeface="Calibri"/>
                <a:cs typeface="Calibri"/>
              </a:rPr>
              <a:t> </a:t>
            </a:r>
            <a:r>
              <a:rPr sz="1400" b="1" dirty="0">
                <a:solidFill>
                  <a:srgbClr val="00AF50"/>
                </a:solidFill>
                <a:latin typeface="Calibri"/>
                <a:cs typeface="Calibri"/>
              </a:rPr>
              <a:t>στα</a:t>
            </a:r>
            <a:r>
              <a:rPr sz="1400" b="1" spc="5" dirty="0">
                <a:solidFill>
                  <a:srgbClr val="00AF50"/>
                </a:solidFill>
                <a:latin typeface="Calibri"/>
                <a:cs typeface="Calibri"/>
              </a:rPr>
              <a:t> </a:t>
            </a:r>
            <a:r>
              <a:rPr sz="1400" b="1" spc="-5" dirty="0">
                <a:solidFill>
                  <a:srgbClr val="00AF50"/>
                </a:solidFill>
                <a:latin typeface="Calibri"/>
                <a:cs typeface="Calibri"/>
              </a:rPr>
              <a:t>πλαίσια</a:t>
            </a:r>
            <a:r>
              <a:rPr sz="1400" b="1" spc="-20" dirty="0">
                <a:solidFill>
                  <a:srgbClr val="00AF50"/>
                </a:solidFill>
                <a:latin typeface="Calibri"/>
                <a:cs typeface="Calibri"/>
              </a:rPr>
              <a:t> </a:t>
            </a:r>
            <a:r>
              <a:rPr sz="1400" b="1" spc="-5" dirty="0">
                <a:solidFill>
                  <a:srgbClr val="00AF50"/>
                </a:solidFill>
                <a:latin typeface="Calibri"/>
                <a:cs typeface="Calibri"/>
              </a:rPr>
              <a:t>του Σχεδίου</a:t>
            </a:r>
            <a:endParaRPr sz="1400">
              <a:latin typeface="Calibri"/>
              <a:cs typeface="Calibri"/>
            </a:endParaRPr>
          </a:p>
          <a:p>
            <a:pPr marL="184785" marR="5080" indent="-172720">
              <a:lnSpc>
                <a:spcPct val="100000"/>
              </a:lnSpc>
              <a:spcBef>
                <a:spcPts val="5"/>
              </a:spcBef>
              <a:buFont typeface="Wingdings"/>
              <a:buChar char=""/>
              <a:tabLst>
                <a:tab pos="185420" algn="l"/>
              </a:tabLst>
            </a:pPr>
            <a:r>
              <a:rPr sz="1400" b="1" spc="-5" dirty="0">
                <a:solidFill>
                  <a:srgbClr val="00AF50"/>
                </a:solidFill>
                <a:latin typeface="Calibri"/>
                <a:cs typeface="Calibri"/>
              </a:rPr>
              <a:t>Περιγραφή επιδιωκόμενων αποτελεσμάτων </a:t>
            </a:r>
            <a:r>
              <a:rPr sz="1400" b="1" dirty="0">
                <a:solidFill>
                  <a:srgbClr val="00AF50"/>
                </a:solidFill>
                <a:latin typeface="Calibri"/>
                <a:cs typeface="Calibri"/>
              </a:rPr>
              <a:t>του Σχεδίου: Δεν </a:t>
            </a:r>
            <a:r>
              <a:rPr sz="1400" b="1" spc="-5" dirty="0">
                <a:solidFill>
                  <a:srgbClr val="00AF50"/>
                </a:solidFill>
                <a:latin typeface="Calibri"/>
                <a:cs typeface="Calibri"/>
              </a:rPr>
              <a:t>υπάρχει περιορισμός </a:t>
            </a:r>
            <a:r>
              <a:rPr sz="1400" b="1" dirty="0">
                <a:solidFill>
                  <a:srgbClr val="00AF50"/>
                </a:solidFill>
                <a:latin typeface="Calibri"/>
                <a:cs typeface="Calibri"/>
              </a:rPr>
              <a:t>ως </a:t>
            </a:r>
            <a:r>
              <a:rPr sz="1400" b="1" spc="-5" dirty="0">
                <a:solidFill>
                  <a:srgbClr val="00AF50"/>
                </a:solidFill>
                <a:latin typeface="Calibri"/>
                <a:cs typeface="Calibri"/>
              </a:rPr>
              <a:t>προς </a:t>
            </a:r>
            <a:r>
              <a:rPr sz="1400" b="1" dirty="0">
                <a:solidFill>
                  <a:srgbClr val="00AF50"/>
                </a:solidFill>
                <a:latin typeface="Calibri"/>
                <a:cs typeface="Calibri"/>
              </a:rPr>
              <a:t>τη </a:t>
            </a:r>
            <a:r>
              <a:rPr sz="1400" b="1" spc="-5" dirty="0">
                <a:solidFill>
                  <a:srgbClr val="00AF50"/>
                </a:solidFill>
                <a:latin typeface="Calibri"/>
                <a:cs typeface="Calibri"/>
              </a:rPr>
              <a:t>φύση </a:t>
            </a:r>
            <a:r>
              <a:rPr sz="1400" b="1" dirty="0">
                <a:solidFill>
                  <a:srgbClr val="00AF50"/>
                </a:solidFill>
                <a:latin typeface="Calibri"/>
                <a:cs typeface="Calibri"/>
              </a:rPr>
              <a:t>και την έκταση των αποτελεσμάτων, </a:t>
            </a:r>
            <a:r>
              <a:rPr sz="1400" b="1" spc="-305" dirty="0">
                <a:solidFill>
                  <a:srgbClr val="00AF50"/>
                </a:solidFill>
                <a:latin typeface="Calibri"/>
                <a:cs typeface="Calibri"/>
              </a:rPr>
              <a:t> </a:t>
            </a:r>
            <a:r>
              <a:rPr sz="1400" b="1" dirty="0">
                <a:solidFill>
                  <a:srgbClr val="00AF50"/>
                </a:solidFill>
                <a:latin typeface="Calibri"/>
                <a:cs typeface="Calibri"/>
              </a:rPr>
              <a:t>αλλά</a:t>
            </a:r>
            <a:r>
              <a:rPr sz="1400" b="1" spc="-30" dirty="0">
                <a:solidFill>
                  <a:srgbClr val="00AF50"/>
                </a:solidFill>
                <a:latin typeface="Calibri"/>
                <a:cs typeface="Calibri"/>
              </a:rPr>
              <a:t> </a:t>
            </a:r>
            <a:r>
              <a:rPr sz="1400" b="1" dirty="0">
                <a:solidFill>
                  <a:srgbClr val="00AF50"/>
                </a:solidFill>
                <a:latin typeface="Calibri"/>
                <a:cs typeface="Calibri"/>
              </a:rPr>
              <a:t>σίγουρα,</a:t>
            </a:r>
            <a:r>
              <a:rPr sz="1400" b="1" spc="-30" dirty="0">
                <a:solidFill>
                  <a:srgbClr val="00AF50"/>
                </a:solidFill>
                <a:latin typeface="Calibri"/>
                <a:cs typeface="Calibri"/>
              </a:rPr>
              <a:t> </a:t>
            </a:r>
            <a:r>
              <a:rPr sz="1400" b="1" dirty="0">
                <a:solidFill>
                  <a:srgbClr val="00AF50"/>
                </a:solidFill>
                <a:latin typeface="Calibri"/>
                <a:cs typeface="Calibri"/>
              </a:rPr>
              <a:t>θα</a:t>
            </a:r>
            <a:r>
              <a:rPr sz="1400" b="1" spc="-20" dirty="0">
                <a:solidFill>
                  <a:srgbClr val="00AF50"/>
                </a:solidFill>
                <a:latin typeface="Calibri"/>
                <a:cs typeface="Calibri"/>
              </a:rPr>
              <a:t> </a:t>
            </a:r>
            <a:r>
              <a:rPr sz="1400" b="1" dirty="0">
                <a:solidFill>
                  <a:srgbClr val="00AF50"/>
                </a:solidFill>
                <a:latin typeface="Calibri"/>
                <a:cs typeface="Calibri"/>
              </a:rPr>
              <a:t>πρέπει</a:t>
            </a:r>
            <a:r>
              <a:rPr sz="1400" b="1" spc="-45" dirty="0">
                <a:solidFill>
                  <a:srgbClr val="00AF50"/>
                </a:solidFill>
                <a:latin typeface="Calibri"/>
                <a:cs typeface="Calibri"/>
              </a:rPr>
              <a:t> </a:t>
            </a:r>
            <a:r>
              <a:rPr sz="1400" b="1" dirty="0">
                <a:solidFill>
                  <a:srgbClr val="00AF50"/>
                </a:solidFill>
                <a:latin typeface="Calibri"/>
                <a:cs typeface="Calibri"/>
              </a:rPr>
              <a:t>τα κύρια</a:t>
            </a:r>
            <a:r>
              <a:rPr sz="1400" b="1" spc="-15" dirty="0">
                <a:solidFill>
                  <a:srgbClr val="00AF50"/>
                </a:solidFill>
                <a:latin typeface="Calibri"/>
                <a:cs typeface="Calibri"/>
              </a:rPr>
              <a:t> </a:t>
            </a:r>
            <a:r>
              <a:rPr sz="1400" b="1" spc="-5" dirty="0">
                <a:solidFill>
                  <a:srgbClr val="00AF50"/>
                </a:solidFill>
                <a:latin typeface="Calibri"/>
                <a:cs typeface="Calibri"/>
              </a:rPr>
              <a:t>αποτελέσματα</a:t>
            </a:r>
            <a:r>
              <a:rPr sz="1400" b="1" spc="-45"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a:t>
            </a:r>
            <a:r>
              <a:rPr sz="1400" b="1" dirty="0">
                <a:solidFill>
                  <a:srgbClr val="00AF50"/>
                </a:solidFill>
                <a:latin typeface="Calibri"/>
                <a:cs typeface="Calibri"/>
              </a:rPr>
              <a:t>Σχεδίου</a:t>
            </a:r>
            <a:r>
              <a:rPr sz="1400" b="1" spc="-1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εμπεριέχουν</a:t>
            </a:r>
            <a:r>
              <a:rPr sz="1400" b="1" spc="-40" dirty="0">
                <a:solidFill>
                  <a:srgbClr val="00AF50"/>
                </a:solidFill>
                <a:latin typeface="Calibri"/>
                <a:cs typeface="Calibri"/>
              </a:rPr>
              <a:t> </a:t>
            </a:r>
            <a:r>
              <a:rPr sz="1400" b="1" spc="-5" dirty="0">
                <a:solidFill>
                  <a:srgbClr val="00AF50"/>
                </a:solidFill>
                <a:latin typeface="Calibri"/>
                <a:cs typeface="Calibri"/>
              </a:rPr>
              <a:t>σημαντικά </a:t>
            </a:r>
            <a:r>
              <a:rPr sz="1400" b="1" dirty="0">
                <a:solidFill>
                  <a:srgbClr val="00AF50"/>
                </a:solidFill>
                <a:latin typeface="Calibri"/>
                <a:cs typeface="Calibri"/>
              </a:rPr>
              <a:t>στοιχεία</a:t>
            </a:r>
            <a:r>
              <a:rPr sz="1400" b="1" spc="-30" dirty="0">
                <a:solidFill>
                  <a:srgbClr val="00AF50"/>
                </a:solidFill>
                <a:latin typeface="Calibri"/>
                <a:cs typeface="Calibri"/>
              </a:rPr>
              <a:t> </a:t>
            </a:r>
            <a:r>
              <a:rPr sz="1400" b="1" spc="-5" dirty="0">
                <a:solidFill>
                  <a:srgbClr val="00AF50"/>
                </a:solidFill>
                <a:latin typeface="Calibri"/>
                <a:cs typeface="Calibri"/>
              </a:rPr>
              <a:t>καινοτομίας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είναι</a:t>
            </a:r>
            <a:r>
              <a:rPr sz="1400" b="1" spc="-10" dirty="0">
                <a:solidFill>
                  <a:srgbClr val="00AF50"/>
                </a:solidFill>
                <a:latin typeface="Calibri"/>
                <a:cs typeface="Calibri"/>
              </a:rPr>
              <a:t> </a:t>
            </a:r>
            <a:r>
              <a:rPr sz="1400" b="1" spc="-5" dirty="0">
                <a:solidFill>
                  <a:srgbClr val="00AF50"/>
                </a:solidFill>
                <a:latin typeface="Calibri"/>
                <a:cs typeface="Calibri"/>
              </a:rPr>
              <a:t>μίας</a:t>
            </a:r>
            <a:endParaRPr sz="1400">
              <a:latin typeface="Calibri"/>
              <a:cs typeface="Calibri"/>
            </a:endParaRPr>
          </a:p>
          <a:p>
            <a:pPr marL="184785">
              <a:lnSpc>
                <a:spcPct val="100000"/>
              </a:lnSpc>
            </a:pPr>
            <a:r>
              <a:rPr sz="1400" b="1" spc="-5" dirty="0">
                <a:solidFill>
                  <a:srgbClr val="00AF50"/>
                </a:solidFill>
                <a:latin typeface="Calibri"/>
                <a:cs typeface="Calibri"/>
              </a:rPr>
              <a:t>αξιοσημείωτης</a:t>
            </a:r>
            <a:r>
              <a:rPr sz="1400" b="1" spc="-30" dirty="0">
                <a:solidFill>
                  <a:srgbClr val="00AF50"/>
                </a:solidFill>
                <a:latin typeface="Calibri"/>
                <a:cs typeface="Calibri"/>
              </a:rPr>
              <a:t> </a:t>
            </a:r>
            <a:r>
              <a:rPr sz="1400" b="1" spc="-5" dirty="0">
                <a:solidFill>
                  <a:srgbClr val="00AF50"/>
                </a:solidFill>
                <a:latin typeface="Calibri"/>
                <a:cs typeface="Calibri"/>
              </a:rPr>
              <a:t>έκτασης/εμβέλειας,</a:t>
            </a:r>
            <a:r>
              <a:rPr sz="1400" b="1" spc="-20" dirty="0">
                <a:solidFill>
                  <a:srgbClr val="00AF50"/>
                </a:solidFill>
                <a:latin typeface="Calibri"/>
                <a:cs typeface="Calibri"/>
              </a:rPr>
              <a:t> </a:t>
            </a:r>
            <a:r>
              <a:rPr sz="1400" b="1" dirty="0">
                <a:solidFill>
                  <a:srgbClr val="00AF50"/>
                </a:solidFill>
                <a:latin typeface="Calibri"/>
                <a:cs typeface="Calibri"/>
              </a:rPr>
              <a:t>δεδομένης</a:t>
            </a:r>
            <a:r>
              <a:rPr sz="1400" b="1" spc="-10" dirty="0">
                <a:solidFill>
                  <a:srgbClr val="00AF50"/>
                </a:solidFill>
                <a:latin typeface="Calibri"/>
                <a:cs typeface="Calibri"/>
              </a:rPr>
              <a:t> </a:t>
            </a:r>
            <a:r>
              <a:rPr sz="1400" b="1" dirty="0">
                <a:solidFill>
                  <a:srgbClr val="00AF50"/>
                </a:solidFill>
                <a:latin typeface="Calibri"/>
                <a:cs typeface="Calibri"/>
              </a:rPr>
              <a:t>της</a:t>
            </a:r>
            <a:r>
              <a:rPr sz="1400" b="1" spc="5" dirty="0">
                <a:solidFill>
                  <a:srgbClr val="00AF50"/>
                </a:solidFill>
                <a:latin typeface="Calibri"/>
                <a:cs typeface="Calibri"/>
              </a:rPr>
              <a:t> </a:t>
            </a:r>
            <a:r>
              <a:rPr sz="1400" b="1" spc="-5" dirty="0">
                <a:solidFill>
                  <a:srgbClr val="00AF50"/>
                </a:solidFill>
                <a:latin typeface="Calibri"/>
                <a:cs typeface="Calibri"/>
              </a:rPr>
              <a:t>χρηματοδότησης</a:t>
            </a:r>
            <a:r>
              <a:rPr sz="1400" b="1" spc="-25"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λαμβάνουν</a:t>
            </a:r>
            <a:r>
              <a:rPr sz="1400" b="1" spc="-35" dirty="0">
                <a:solidFill>
                  <a:srgbClr val="00AF50"/>
                </a:solidFill>
                <a:latin typeface="Calibri"/>
                <a:cs typeface="Calibri"/>
              </a:rPr>
              <a:t> </a:t>
            </a:r>
            <a:r>
              <a:rPr sz="1400" b="1" dirty="0">
                <a:solidFill>
                  <a:srgbClr val="00AF50"/>
                </a:solidFill>
                <a:latin typeface="Calibri"/>
                <a:cs typeface="Calibri"/>
              </a:rPr>
              <a:t>τα</a:t>
            </a:r>
            <a:r>
              <a:rPr sz="1400" b="1" spc="5" dirty="0">
                <a:solidFill>
                  <a:srgbClr val="00AF50"/>
                </a:solidFill>
                <a:latin typeface="Calibri"/>
                <a:cs typeface="Calibri"/>
              </a:rPr>
              <a:t> </a:t>
            </a:r>
            <a:r>
              <a:rPr sz="1400" b="1" dirty="0">
                <a:solidFill>
                  <a:srgbClr val="00AF50"/>
                </a:solidFill>
                <a:latin typeface="Calibri"/>
                <a:cs typeface="Calibri"/>
              </a:rPr>
              <a:t>σχέδια</a:t>
            </a:r>
            <a:r>
              <a:rPr sz="1400" b="1" spc="-15" dirty="0">
                <a:solidFill>
                  <a:srgbClr val="00AF50"/>
                </a:solidFill>
                <a:latin typeface="Calibri"/>
                <a:cs typeface="Calibri"/>
              </a:rPr>
              <a:t> </a:t>
            </a:r>
            <a:r>
              <a:rPr sz="1400" b="1" dirty="0">
                <a:solidFill>
                  <a:srgbClr val="00AF50"/>
                </a:solidFill>
                <a:latin typeface="Calibri"/>
                <a:cs typeface="Calibri"/>
              </a:rPr>
              <a:t>αυτά</a:t>
            </a:r>
            <a:endParaRPr sz="140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Πώς</a:t>
            </a:r>
            <a:r>
              <a:rPr sz="1400" b="1" spc="-10" dirty="0">
                <a:solidFill>
                  <a:srgbClr val="00AF50"/>
                </a:solidFill>
                <a:latin typeface="Calibri"/>
                <a:cs typeface="Calibri"/>
              </a:rPr>
              <a:t> </a:t>
            </a:r>
            <a:r>
              <a:rPr sz="1400" b="1" dirty="0">
                <a:solidFill>
                  <a:srgbClr val="00AF50"/>
                </a:solidFill>
                <a:latin typeface="Calibri"/>
                <a:cs typeface="Calibri"/>
              </a:rPr>
              <a:t>η </a:t>
            </a:r>
            <a:r>
              <a:rPr sz="1400" b="1" spc="-5" dirty="0">
                <a:solidFill>
                  <a:srgbClr val="00AF50"/>
                </a:solidFill>
                <a:latin typeface="Calibri"/>
                <a:cs typeface="Calibri"/>
              </a:rPr>
              <a:t>επίτευξη</a:t>
            </a:r>
            <a:r>
              <a:rPr sz="1400" b="1" spc="-3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dirty="0">
                <a:solidFill>
                  <a:srgbClr val="00AF50"/>
                </a:solidFill>
                <a:latin typeface="Calibri"/>
                <a:cs typeface="Calibri"/>
              </a:rPr>
              <a:t>στόχων</a:t>
            </a:r>
            <a:r>
              <a:rPr sz="1400" b="1" spc="-1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dirty="0">
                <a:solidFill>
                  <a:srgbClr val="00AF50"/>
                </a:solidFill>
                <a:latin typeface="Calibri"/>
                <a:cs typeface="Calibri"/>
              </a:rPr>
              <a:t>αποτελεσμάτων</a:t>
            </a:r>
            <a:r>
              <a:rPr sz="1400" b="1" spc="-40" dirty="0">
                <a:solidFill>
                  <a:srgbClr val="00AF50"/>
                </a:solidFill>
                <a:latin typeface="Calibri"/>
                <a:cs typeface="Calibri"/>
              </a:rPr>
              <a:t> </a:t>
            </a:r>
            <a:r>
              <a:rPr sz="1400" b="1" dirty="0">
                <a:solidFill>
                  <a:srgbClr val="00AF50"/>
                </a:solidFill>
                <a:latin typeface="Calibri"/>
                <a:cs typeface="Calibri"/>
              </a:rPr>
              <a:t>του</a:t>
            </a:r>
            <a:r>
              <a:rPr sz="1400" b="1" spc="-15" dirty="0">
                <a:solidFill>
                  <a:srgbClr val="00AF50"/>
                </a:solidFill>
                <a:latin typeface="Calibri"/>
                <a:cs typeface="Calibri"/>
              </a:rPr>
              <a:t> </a:t>
            </a:r>
            <a:r>
              <a:rPr sz="1400" b="1" dirty="0">
                <a:solidFill>
                  <a:srgbClr val="00AF50"/>
                </a:solidFill>
                <a:latin typeface="Calibri"/>
                <a:cs typeface="Calibri"/>
              </a:rPr>
              <a:t>Σχεδίου</a:t>
            </a:r>
            <a:r>
              <a:rPr sz="1400" b="1" spc="-25" dirty="0">
                <a:solidFill>
                  <a:srgbClr val="00AF50"/>
                </a:solidFill>
                <a:latin typeface="Calibri"/>
                <a:cs typeface="Calibri"/>
              </a:rPr>
              <a:t> </a:t>
            </a:r>
            <a:r>
              <a:rPr sz="1400" b="1" dirty="0">
                <a:solidFill>
                  <a:srgbClr val="00AF50"/>
                </a:solidFill>
                <a:latin typeface="Calibri"/>
                <a:cs typeface="Calibri"/>
              </a:rPr>
              <a:t>θα</a:t>
            </a:r>
            <a:r>
              <a:rPr sz="1400" b="1" spc="-10" dirty="0">
                <a:solidFill>
                  <a:srgbClr val="00AF50"/>
                </a:solidFill>
                <a:latin typeface="Calibri"/>
                <a:cs typeface="Calibri"/>
              </a:rPr>
              <a:t> </a:t>
            </a:r>
            <a:r>
              <a:rPr sz="1400" b="1" dirty="0">
                <a:solidFill>
                  <a:srgbClr val="00AF50"/>
                </a:solidFill>
                <a:latin typeface="Calibri"/>
                <a:cs typeface="Calibri"/>
              </a:rPr>
              <a:t>οδηγήσει</a:t>
            </a:r>
            <a:r>
              <a:rPr sz="1400" b="1" spc="-30" dirty="0">
                <a:solidFill>
                  <a:srgbClr val="00AF50"/>
                </a:solidFill>
                <a:latin typeface="Calibri"/>
                <a:cs typeface="Calibri"/>
              </a:rPr>
              <a:t> </a:t>
            </a:r>
            <a:r>
              <a:rPr sz="1400" b="1" dirty="0">
                <a:solidFill>
                  <a:srgbClr val="00AF50"/>
                </a:solidFill>
                <a:latin typeface="Calibri"/>
                <a:cs typeface="Calibri"/>
              </a:rPr>
              <a:t>στην</a:t>
            </a:r>
            <a:r>
              <a:rPr sz="1400" b="1" spc="-15" dirty="0">
                <a:solidFill>
                  <a:srgbClr val="00AF50"/>
                </a:solidFill>
                <a:latin typeface="Calibri"/>
                <a:cs typeface="Calibri"/>
              </a:rPr>
              <a:t> </a:t>
            </a:r>
            <a:r>
              <a:rPr sz="1400" b="1" spc="-5" dirty="0">
                <a:solidFill>
                  <a:srgbClr val="00AF50"/>
                </a:solidFill>
                <a:latin typeface="Calibri"/>
                <a:cs typeface="Calibri"/>
              </a:rPr>
              <a:t>επίτευξη</a:t>
            </a:r>
            <a:r>
              <a:rPr sz="1400" b="1" spc="-3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επιλεγμένων</a:t>
            </a:r>
            <a:r>
              <a:rPr sz="1400" b="1" spc="-30" dirty="0">
                <a:solidFill>
                  <a:srgbClr val="00AF50"/>
                </a:solidFill>
                <a:latin typeface="Calibri"/>
                <a:cs typeface="Calibri"/>
              </a:rPr>
              <a:t> </a:t>
            </a:r>
            <a:r>
              <a:rPr sz="1400" b="1" spc="-5" dirty="0">
                <a:solidFill>
                  <a:srgbClr val="00AF50"/>
                </a:solidFill>
                <a:latin typeface="Calibri"/>
                <a:cs typeface="Calibri"/>
              </a:rPr>
              <a:t>προτεραιοτήτων;</a:t>
            </a:r>
            <a:endParaRPr sz="1400">
              <a:latin typeface="Calibri"/>
              <a:cs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7891" y="68021"/>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10" dirty="0">
                <a:solidFill>
                  <a:srgbClr val="FFFFFF"/>
                </a:solidFill>
              </a:rPr>
              <a:t> </a:t>
            </a:r>
            <a:r>
              <a:rPr sz="2800" spc="-5" dirty="0">
                <a:solidFill>
                  <a:srgbClr val="FFFFFF"/>
                </a:solidFill>
              </a:rPr>
              <a:t>THE </a:t>
            </a:r>
            <a:r>
              <a:rPr sz="2800" spc="-20" dirty="0">
                <a:solidFill>
                  <a:srgbClr val="FFFFFF"/>
                </a:solidFill>
              </a:rPr>
              <a:t>PROJECT</a:t>
            </a:r>
            <a:endParaRPr sz="2800" dirty="0"/>
          </a:p>
        </p:txBody>
      </p:sp>
      <p:sp>
        <p:nvSpPr>
          <p:cNvPr id="3" name="object 3"/>
          <p:cNvSpPr txBox="1"/>
          <p:nvPr/>
        </p:nvSpPr>
        <p:spPr>
          <a:xfrm>
            <a:off x="365861" y="841628"/>
            <a:ext cx="21824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55" dirty="0">
                <a:latin typeface="Calibri"/>
                <a:cs typeface="Calibri"/>
              </a:rPr>
              <a:t> </a:t>
            </a:r>
            <a:r>
              <a:rPr sz="1800" b="1" spc="-5" dirty="0">
                <a:latin typeface="Calibri"/>
                <a:cs typeface="Calibri"/>
              </a:rPr>
              <a:t>Description</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422148" y="1705355"/>
            <a:ext cx="9997440" cy="1082039"/>
          </a:xfrm>
          <a:prstGeom prst="rect">
            <a:avLst/>
          </a:prstGeom>
        </p:spPr>
      </p:pic>
      <p:sp>
        <p:nvSpPr>
          <p:cNvPr id="5" name="object 5"/>
          <p:cNvSpPr txBox="1"/>
          <p:nvPr/>
        </p:nvSpPr>
        <p:spPr>
          <a:xfrm>
            <a:off x="500887" y="2490977"/>
            <a:ext cx="9224010" cy="879475"/>
          </a:xfrm>
          <a:prstGeom prst="rect">
            <a:avLst/>
          </a:prstGeom>
        </p:spPr>
        <p:txBody>
          <a:bodyPr vert="horz" wrap="square" lIns="0" tIns="13335" rIns="0" bIns="0" rtlCol="0">
            <a:spAutoFit/>
          </a:bodyPr>
          <a:lstStyle/>
          <a:p>
            <a:pPr marL="184785" marR="365760" indent="-172720">
              <a:lnSpc>
                <a:spcPct val="100000"/>
              </a:lnSpc>
              <a:spcBef>
                <a:spcPts val="105"/>
              </a:spcBef>
              <a:buFont typeface="Wingdings"/>
              <a:buChar char=""/>
              <a:tabLst>
                <a:tab pos="185420" algn="l"/>
              </a:tabLst>
            </a:pPr>
            <a:r>
              <a:rPr sz="1400" b="1" spc="-5" dirty="0">
                <a:solidFill>
                  <a:srgbClr val="00AF50"/>
                </a:solidFill>
                <a:latin typeface="Calibri"/>
                <a:cs typeface="Calibri"/>
              </a:rPr>
              <a:t>Επιδιωκόμενα αποτελέσματα: εστίαση </a:t>
            </a:r>
            <a:r>
              <a:rPr sz="1400" b="1" dirty="0">
                <a:solidFill>
                  <a:srgbClr val="00AF50"/>
                </a:solidFill>
                <a:latin typeface="Calibri"/>
                <a:cs typeface="Calibri"/>
              </a:rPr>
              <a:t>στα </a:t>
            </a:r>
            <a:r>
              <a:rPr sz="1400" b="1" spc="-15" dirty="0">
                <a:solidFill>
                  <a:srgbClr val="00AF50"/>
                </a:solidFill>
                <a:latin typeface="Calibri"/>
                <a:cs typeface="Calibri"/>
              </a:rPr>
              <a:t>καινοτόμα </a:t>
            </a:r>
            <a:r>
              <a:rPr sz="1400" b="1" spc="-5" dirty="0">
                <a:solidFill>
                  <a:srgbClr val="00AF50"/>
                </a:solidFill>
                <a:latin typeface="Calibri"/>
                <a:cs typeface="Calibri"/>
              </a:rPr>
              <a:t>τους </a:t>
            </a:r>
            <a:r>
              <a:rPr sz="1400" b="1" spc="-10" dirty="0">
                <a:solidFill>
                  <a:srgbClr val="00AF50"/>
                </a:solidFill>
                <a:latin typeface="Calibri"/>
                <a:cs typeface="Calibri"/>
              </a:rPr>
              <a:t>χαρακτηριστικά </a:t>
            </a:r>
            <a:r>
              <a:rPr sz="1400" b="1" dirty="0">
                <a:solidFill>
                  <a:srgbClr val="00AF50"/>
                </a:solidFill>
                <a:latin typeface="Calibri"/>
                <a:cs typeface="Calibri"/>
              </a:rPr>
              <a:t>(μπορεί η </a:t>
            </a:r>
            <a:r>
              <a:rPr sz="1400" b="1" spc="-10" dirty="0">
                <a:solidFill>
                  <a:srgbClr val="00AF50"/>
                </a:solidFill>
                <a:latin typeface="Calibri"/>
                <a:cs typeface="Calibri"/>
              </a:rPr>
              <a:t>καινοτομία </a:t>
            </a:r>
            <a:r>
              <a:rPr sz="1400" b="1" spc="-5" dirty="0">
                <a:solidFill>
                  <a:srgbClr val="00AF50"/>
                </a:solidFill>
                <a:latin typeface="Calibri"/>
                <a:cs typeface="Calibri"/>
              </a:rPr>
              <a:t>να σχετίζεται με </a:t>
            </a:r>
            <a:r>
              <a:rPr sz="1400" b="1" spc="-10" dirty="0">
                <a:solidFill>
                  <a:srgbClr val="00AF50"/>
                </a:solidFill>
                <a:latin typeface="Calibri"/>
                <a:cs typeface="Calibri"/>
              </a:rPr>
              <a:t>το </a:t>
            </a:r>
            <a:r>
              <a:rPr sz="1400" b="1" spc="-305" dirty="0">
                <a:solidFill>
                  <a:srgbClr val="00AF50"/>
                </a:solidFill>
                <a:latin typeface="Calibri"/>
                <a:cs typeface="Calibri"/>
              </a:rPr>
              <a:t> </a:t>
            </a:r>
            <a:r>
              <a:rPr sz="1400" b="1" spc="-5" dirty="0">
                <a:solidFill>
                  <a:srgbClr val="00AF50"/>
                </a:solidFill>
                <a:latin typeface="Calibri"/>
                <a:cs typeface="Calibri"/>
              </a:rPr>
              <a:t>περιεχόμενό</a:t>
            </a:r>
            <a:r>
              <a:rPr sz="1400" b="1" spc="-55" dirty="0">
                <a:solidFill>
                  <a:srgbClr val="00AF50"/>
                </a:solidFill>
                <a:latin typeface="Calibri"/>
                <a:cs typeface="Calibri"/>
              </a:rPr>
              <a:t> </a:t>
            </a:r>
            <a:r>
              <a:rPr sz="1400" b="1" spc="-5" dirty="0">
                <a:solidFill>
                  <a:srgbClr val="00AF50"/>
                </a:solidFill>
                <a:latin typeface="Calibri"/>
                <a:cs typeface="Calibri"/>
              </a:rPr>
              <a:t>τους,</a:t>
            </a:r>
            <a:r>
              <a:rPr sz="1400" b="1" dirty="0">
                <a:solidFill>
                  <a:srgbClr val="00AF50"/>
                </a:solidFill>
                <a:latin typeface="Calibri"/>
                <a:cs typeface="Calibri"/>
              </a:rPr>
              <a:t> τη</a:t>
            </a:r>
            <a:r>
              <a:rPr sz="1400" b="1" spc="-15" dirty="0">
                <a:solidFill>
                  <a:srgbClr val="00AF50"/>
                </a:solidFill>
                <a:latin typeface="Calibri"/>
                <a:cs typeface="Calibri"/>
              </a:rPr>
              <a:t> </a:t>
            </a:r>
            <a:r>
              <a:rPr sz="1400" b="1" spc="-5" dirty="0">
                <a:solidFill>
                  <a:srgbClr val="00AF50"/>
                </a:solidFill>
                <a:latin typeface="Calibri"/>
                <a:cs typeface="Calibri"/>
              </a:rPr>
              <a:t>μεθοδολογία</a:t>
            </a:r>
            <a:r>
              <a:rPr sz="1400" b="1" spc="-45" dirty="0">
                <a:solidFill>
                  <a:srgbClr val="00AF50"/>
                </a:solidFill>
                <a:latin typeface="Calibri"/>
                <a:cs typeface="Calibri"/>
              </a:rPr>
              <a:t> </a:t>
            </a:r>
            <a:r>
              <a:rPr sz="1400" b="1" spc="-5" dirty="0">
                <a:solidFill>
                  <a:srgbClr val="00AF50"/>
                </a:solidFill>
                <a:latin typeface="Calibri"/>
                <a:cs typeface="Calibri"/>
              </a:rPr>
              <a:t>για</a:t>
            </a:r>
            <a:r>
              <a:rPr sz="1400" b="1" spc="-15" dirty="0">
                <a:solidFill>
                  <a:srgbClr val="00AF50"/>
                </a:solidFill>
                <a:latin typeface="Calibri"/>
                <a:cs typeface="Calibri"/>
              </a:rPr>
              <a:t> </a:t>
            </a:r>
            <a:r>
              <a:rPr sz="1400" b="1" spc="-5" dirty="0">
                <a:solidFill>
                  <a:srgbClr val="00AF50"/>
                </a:solidFill>
                <a:latin typeface="Calibri"/>
                <a:cs typeface="Calibri"/>
              </a:rPr>
              <a:t>την</a:t>
            </a:r>
            <a:r>
              <a:rPr sz="1400" b="1" spc="-10" dirty="0">
                <a:solidFill>
                  <a:srgbClr val="00AF50"/>
                </a:solidFill>
                <a:latin typeface="Calibri"/>
                <a:cs typeface="Calibri"/>
              </a:rPr>
              <a:t> </a:t>
            </a:r>
            <a:r>
              <a:rPr sz="1400" b="1" spc="-5" dirty="0">
                <a:solidFill>
                  <a:srgbClr val="00AF50"/>
                </a:solidFill>
                <a:latin typeface="Calibri"/>
                <a:cs typeface="Calibri"/>
              </a:rPr>
              <a:t>ανάπτυξή</a:t>
            </a:r>
            <a:r>
              <a:rPr sz="1400" b="1" spc="-25" dirty="0">
                <a:solidFill>
                  <a:srgbClr val="00AF50"/>
                </a:solidFill>
                <a:latin typeface="Calibri"/>
                <a:cs typeface="Calibri"/>
              </a:rPr>
              <a:t> </a:t>
            </a:r>
            <a:r>
              <a:rPr sz="1400" b="1" spc="-5" dirty="0">
                <a:solidFill>
                  <a:srgbClr val="00AF50"/>
                </a:solidFill>
                <a:latin typeface="Calibri"/>
                <a:cs typeface="Calibri"/>
              </a:rPr>
              <a:t>τους,</a:t>
            </a:r>
            <a:r>
              <a:rPr sz="1400" b="1" spc="-15" dirty="0">
                <a:solidFill>
                  <a:srgbClr val="00AF50"/>
                </a:solidFill>
                <a:latin typeface="Calibri"/>
                <a:cs typeface="Calibri"/>
              </a:rPr>
              <a:t> </a:t>
            </a:r>
            <a:r>
              <a:rPr sz="1400" b="1" spc="-5" dirty="0">
                <a:solidFill>
                  <a:srgbClr val="00AF50"/>
                </a:solidFill>
                <a:latin typeface="Calibri"/>
                <a:cs typeface="Calibri"/>
              </a:rPr>
              <a:t>τις</a:t>
            </a:r>
            <a:r>
              <a:rPr sz="1400" b="1" dirty="0">
                <a:solidFill>
                  <a:srgbClr val="00AF50"/>
                </a:solidFill>
                <a:latin typeface="Calibri"/>
                <a:cs typeface="Calibri"/>
              </a:rPr>
              <a:t> </a:t>
            </a:r>
            <a:r>
              <a:rPr sz="1400" b="1" spc="-5" dirty="0">
                <a:solidFill>
                  <a:srgbClr val="00AF50"/>
                </a:solidFill>
                <a:latin typeface="Calibri"/>
                <a:cs typeface="Calibri"/>
              </a:rPr>
              <a:t>ομάδες-στόχους</a:t>
            </a:r>
            <a:r>
              <a:rPr sz="1400" b="1" spc="-40" dirty="0">
                <a:solidFill>
                  <a:srgbClr val="00AF50"/>
                </a:solidFill>
                <a:latin typeface="Calibri"/>
                <a:cs typeface="Calibri"/>
              </a:rPr>
              <a:t> </a:t>
            </a:r>
            <a:r>
              <a:rPr sz="1400" b="1" spc="-5" dirty="0">
                <a:solidFill>
                  <a:srgbClr val="00AF50"/>
                </a:solidFill>
                <a:latin typeface="Calibri"/>
                <a:cs typeface="Calibri"/>
              </a:rPr>
              <a:t>τους</a:t>
            </a:r>
            <a:r>
              <a:rPr sz="1400" b="1" spc="-15" dirty="0">
                <a:solidFill>
                  <a:srgbClr val="00AF50"/>
                </a:solidFill>
                <a:latin typeface="Calibri"/>
                <a:cs typeface="Calibri"/>
              </a:rPr>
              <a:t> </a:t>
            </a:r>
            <a:r>
              <a:rPr sz="1400" b="1" dirty="0">
                <a:solidFill>
                  <a:srgbClr val="00AF50"/>
                </a:solidFill>
                <a:latin typeface="Calibri"/>
                <a:cs typeface="Calibri"/>
              </a:rPr>
              <a:t>κτλ.)</a:t>
            </a:r>
            <a:endParaRPr sz="1400">
              <a:latin typeface="Calibri"/>
              <a:cs typeface="Calibri"/>
            </a:endParaRPr>
          </a:p>
          <a:p>
            <a:pPr marL="184785" marR="5080" indent="-172720">
              <a:lnSpc>
                <a:spcPct val="100000"/>
              </a:lnSpc>
              <a:buFont typeface="Wingdings"/>
              <a:buChar char=""/>
              <a:tabLst>
                <a:tab pos="185420" algn="l"/>
              </a:tabLst>
            </a:pPr>
            <a:r>
              <a:rPr sz="1400" b="1" dirty="0">
                <a:solidFill>
                  <a:srgbClr val="00AF50"/>
                </a:solidFill>
                <a:latin typeface="Calibri"/>
                <a:cs typeface="Calibri"/>
              </a:rPr>
              <a:t>Επιπρόσθετα, ένα </a:t>
            </a:r>
            <a:r>
              <a:rPr sz="1400" b="1" spc="-5" dirty="0">
                <a:solidFill>
                  <a:srgbClr val="00AF50"/>
                </a:solidFill>
                <a:latin typeface="Calibri"/>
                <a:cs typeface="Calibri"/>
              </a:rPr>
              <a:t>σχέδιο </a:t>
            </a:r>
            <a:r>
              <a:rPr sz="1400" b="1" dirty="0">
                <a:solidFill>
                  <a:srgbClr val="00AF50"/>
                </a:solidFill>
                <a:latin typeface="Calibri"/>
                <a:cs typeface="Calibri"/>
              </a:rPr>
              <a:t>μπορεί </a:t>
            </a:r>
            <a:r>
              <a:rPr sz="1400" b="1" spc="-5" dirty="0">
                <a:solidFill>
                  <a:srgbClr val="00AF50"/>
                </a:solidFill>
                <a:latin typeface="Calibri"/>
                <a:cs typeface="Calibri"/>
              </a:rPr>
              <a:t>να </a:t>
            </a:r>
            <a:r>
              <a:rPr sz="1400" b="1" spc="-10" dirty="0">
                <a:solidFill>
                  <a:srgbClr val="00AF50"/>
                </a:solidFill>
                <a:latin typeface="Calibri"/>
                <a:cs typeface="Calibri"/>
              </a:rPr>
              <a:t>είναι </a:t>
            </a:r>
            <a:r>
              <a:rPr sz="1400" b="1" spc="-15" dirty="0">
                <a:solidFill>
                  <a:srgbClr val="00AF50"/>
                </a:solidFill>
                <a:latin typeface="Calibri"/>
                <a:cs typeface="Calibri"/>
              </a:rPr>
              <a:t>καινοτόμο </a:t>
            </a:r>
            <a:r>
              <a:rPr sz="1400" b="1" dirty="0">
                <a:solidFill>
                  <a:srgbClr val="00AF50"/>
                </a:solidFill>
                <a:latin typeface="Calibri"/>
                <a:cs typeface="Calibri"/>
              </a:rPr>
              <a:t>ως </a:t>
            </a:r>
            <a:r>
              <a:rPr sz="1400" b="1" spc="-5" dirty="0">
                <a:solidFill>
                  <a:srgbClr val="00AF50"/>
                </a:solidFill>
                <a:latin typeface="Calibri"/>
                <a:cs typeface="Calibri"/>
              </a:rPr>
              <a:t>προς τους συμμετέχοντες </a:t>
            </a:r>
            <a:r>
              <a:rPr sz="1400" b="1" dirty="0">
                <a:solidFill>
                  <a:srgbClr val="00AF50"/>
                </a:solidFill>
                <a:latin typeface="Calibri"/>
                <a:cs typeface="Calibri"/>
              </a:rPr>
              <a:t>στις διάφορες </a:t>
            </a:r>
            <a:r>
              <a:rPr sz="1400" b="1" spc="-5" dirty="0">
                <a:solidFill>
                  <a:srgbClr val="00AF50"/>
                </a:solidFill>
                <a:latin typeface="Calibri"/>
                <a:cs typeface="Calibri"/>
              </a:rPr>
              <a:t>δραστηριότητές του </a:t>
            </a:r>
            <a:r>
              <a:rPr sz="1400" b="1" dirty="0">
                <a:solidFill>
                  <a:srgbClr val="00AF50"/>
                </a:solidFill>
                <a:latin typeface="Calibri"/>
                <a:cs typeface="Calibri"/>
              </a:rPr>
              <a:t>ή </a:t>
            </a:r>
            <a:r>
              <a:rPr sz="1400" b="1" spc="-5" dirty="0">
                <a:solidFill>
                  <a:srgbClr val="00AF50"/>
                </a:solidFill>
                <a:latin typeface="Calibri"/>
                <a:cs typeface="Calibri"/>
              </a:rPr>
              <a:t>να </a:t>
            </a:r>
            <a:r>
              <a:rPr sz="1400" b="1" spc="-305" dirty="0">
                <a:solidFill>
                  <a:srgbClr val="00AF50"/>
                </a:solidFill>
                <a:latin typeface="Calibri"/>
                <a:cs typeface="Calibri"/>
              </a:rPr>
              <a:t> </a:t>
            </a:r>
            <a:r>
              <a:rPr sz="1400" b="1" spc="-5" dirty="0">
                <a:solidFill>
                  <a:srgbClr val="00AF50"/>
                </a:solidFill>
                <a:latin typeface="Calibri"/>
                <a:cs typeface="Calibri"/>
              </a:rPr>
              <a:t>προωθεί</a:t>
            </a:r>
            <a:r>
              <a:rPr sz="1400" b="1" spc="-50" dirty="0">
                <a:solidFill>
                  <a:srgbClr val="00AF50"/>
                </a:solidFill>
                <a:latin typeface="Calibri"/>
                <a:cs typeface="Calibri"/>
              </a:rPr>
              <a:t> </a:t>
            </a:r>
            <a:r>
              <a:rPr sz="1400" b="1" spc="-5" dirty="0">
                <a:solidFill>
                  <a:srgbClr val="00AF50"/>
                </a:solidFill>
                <a:latin typeface="Calibri"/>
                <a:cs typeface="Calibri"/>
              </a:rPr>
              <a:t>μία</a:t>
            </a:r>
            <a:r>
              <a:rPr sz="1400" b="1" spc="-15" dirty="0">
                <a:solidFill>
                  <a:srgbClr val="00AF50"/>
                </a:solidFill>
                <a:latin typeface="Calibri"/>
                <a:cs typeface="Calibri"/>
              </a:rPr>
              <a:t> </a:t>
            </a:r>
            <a:r>
              <a:rPr sz="1400" b="1" spc="-10" dirty="0">
                <a:solidFill>
                  <a:srgbClr val="00AF50"/>
                </a:solidFill>
                <a:latin typeface="Calibri"/>
                <a:cs typeface="Calibri"/>
              </a:rPr>
              <a:t>καινοτομία </a:t>
            </a:r>
            <a:r>
              <a:rPr sz="1400" b="1" spc="-5" dirty="0">
                <a:solidFill>
                  <a:srgbClr val="00AF50"/>
                </a:solidFill>
                <a:latin typeface="Calibri"/>
                <a:cs typeface="Calibri"/>
              </a:rPr>
              <a:t>που</a:t>
            </a:r>
            <a:r>
              <a:rPr sz="1400" b="1" spc="-30" dirty="0">
                <a:solidFill>
                  <a:srgbClr val="00AF50"/>
                </a:solidFill>
                <a:latin typeface="Calibri"/>
                <a:cs typeface="Calibri"/>
              </a:rPr>
              <a:t> </a:t>
            </a:r>
            <a:r>
              <a:rPr sz="1400" b="1" spc="-5" dirty="0">
                <a:solidFill>
                  <a:srgbClr val="00AF50"/>
                </a:solidFill>
                <a:latin typeface="Calibri"/>
                <a:cs typeface="Calibri"/>
              </a:rPr>
              <a:t>εφαρμόστηκε</a:t>
            </a:r>
            <a:r>
              <a:rPr sz="1400" b="1" spc="-35" dirty="0">
                <a:solidFill>
                  <a:srgbClr val="00AF50"/>
                </a:solidFill>
                <a:latin typeface="Calibri"/>
                <a:cs typeface="Calibri"/>
              </a:rPr>
              <a:t> </a:t>
            </a:r>
            <a:r>
              <a:rPr sz="1400" b="1" dirty="0">
                <a:solidFill>
                  <a:srgbClr val="00AF50"/>
                </a:solidFill>
                <a:latin typeface="Calibri"/>
                <a:cs typeface="Calibri"/>
              </a:rPr>
              <a:t>ήδη</a:t>
            </a:r>
            <a:r>
              <a:rPr sz="1400" b="1" spc="-15" dirty="0">
                <a:solidFill>
                  <a:srgbClr val="00AF50"/>
                </a:solidFill>
                <a:latin typeface="Calibri"/>
                <a:cs typeface="Calibri"/>
              </a:rPr>
              <a:t> </a:t>
            </a:r>
            <a:r>
              <a:rPr sz="1400" b="1" dirty="0">
                <a:solidFill>
                  <a:srgbClr val="00AF50"/>
                </a:solidFill>
                <a:latin typeface="Calibri"/>
                <a:cs typeface="Calibri"/>
              </a:rPr>
              <a:t>σε</a:t>
            </a:r>
            <a:r>
              <a:rPr sz="1400" b="1" spc="-10" dirty="0">
                <a:solidFill>
                  <a:srgbClr val="00AF50"/>
                </a:solidFill>
                <a:latin typeface="Calibri"/>
                <a:cs typeface="Calibri"/>
              </a:rPr>
              <a:t> </a:t>
            </a:r>
            <a:r>
              <a:rPr sz="1400" b="1" spc="-5" dirty="0">
                <a:solidFill>
                  <a:srgbClr val="00AF50"/>
                </a:solidFill>
                <a:latin typeface="Calibri"/>
                <a:cs typeface="Calibri"/>
              </a:rPr>
              <a:t>διαφορετικό</a:t>
            </a:r>
            <a:r>
              <a:rPr sz="1400" b="1" spc="-30" dirty="0">
                <a:solidFill>
                  <a:srgbClr val="00AF50"/>
                </a:solidFill>
                <a:latin typeface="Calibri"/>
                <a:cs typeface="Calibri"/>
              </a:rPr>
              <a:t> </a:t>
            </a:r>
            <a:r>
              <a:rPr sz="1400" b="1" spc="-10" dirty="0">
                <a:solidFill>
                  <a:srgbClr val="00AF50"/>
                </a:solidFill>
                <a:latin typeface="Calibri"/>
                <a:cs typeface="Calibri"/>
              </a:rPr>
              <a:t>τομέα/γεωγραφικό</a:t>
            </a:r>
            <a:r>
              <a:rPr sz="1400" b="1" spc="-40" dirty="0">
                <a:solidFill>
                  <a:srgbClr val="00AF50"/>
                </a:solidFill>
                <a:latin typeface="Calibri"/>
                <a:cs typeface="Calibri"/>
              </a:rPr>
              <a:t> </a:t>
            </a:r>
            <a:r>
              <a:rPr sz="1400" b="1" spc="-5" dirty="0">
                <a:solidFill>
                  <a:srgbClr val="00AF50"/>
                </a:solidFill>
                <a:latin typeface="Calibri"/>
                <a:cs typeface="Calibri"/>
              </a:rPr>
              <a:t>πλαίσιο</a:t>
            </a:r>
            <a:endParaRPr sz="1400">
              <a:latin typeface="Calibri"/>
              <a:cs typeface="Calibri"/>
            </a:endParaRPr>
          </a:p>
        </p:txBody>
      </p:sp>
      <p:pic>
        <p:nvPicPr>
          <p:cNvPr id="6" name="object 6"/>
          <p:cNvPicPr/>
          <p:nvPr/>
        </p:nvPicPr>
        <p:blipFill>
          <a:blip r:embed="rId3" cstate="print"/>
          <a:stretch>
            <a:fillRect/>
          </a:stretch>
        </p:blipFill>
        <p:spPr>
          <a:xfrm>
            <a:off x="457200" y="3912108"/>
            <a:ext cx="9389364" cy="1234439"/>
          </a:xfrm>
          <a:prstGeom prst="rect">
            <a:avLst/>
          </a:prstGeom>
        </p:spPr>
      </p:pic>
      <p:sp>
        <p:nvSpPr>
          <p:cNvPr id="7" name="object 7"/>
          <p:cNvSpPr txBox="1"/>
          <p:nvPr/>
        </p:nvSpPr>
        <p:spPr>
          <a:xfrm>
            <a:off x="535940" y="4691252"/>
            <a:ext cx="8804910" cy="452755"/>
          </a:xfrm>
          <a:prstGeom prst="rect">
            <a:avLst/>
          </a:prstGeom>
        </p:spPr>
        <p:txBody>
          <a:bodyPr vert="horz" wrap="square" lIns="0" tIns="12700" rIns="0" bIns="0" rtlCol="0">
            <a:spAutoFit/>
          </a:bodyPr>
          <a:lstStyle/>
          <a:p>
            <a:pPr marL="184785" indent="-172720">
              <a:lnSpc>
                <a:spcPct val="100000"/>
              </a:lnSpc>
              <a:spcBef>
                <a:spcPts val="100"/>
              </a:spcBef>
              <a:buFont typeface="Wingdings"/>
              <a:buChar char=""/>
              <a:tabLst>
                <a:tab pos="185420" algn="l"/>
              </a:tabLst>
            </a:pPr>
            <a:r>
              <a:rPr sz="1400" b="1" dirty="0">
                <a:solidFill>
                  <a:srgbClr val="00AF50"/>
                </a:solidFill>
                <a:latin typeface="Calibri"/>
                <a:cs typeface="Calibri"/>
              </a:rPr>
              <a:t>Επεξήγηση</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συμπληρωματικότητας</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a:t>
            </a:r>
            <a:r>
              <a:rPr sz="1400" b="1" dirty="0">
                <a:solidFill>
                  <a:srgbClr val="00AF50"/>
                </a:solidFill>
                <a:latin typeface="Calibri"/>
                <a:cs typeface="Calibri"/>
              </a:rPr>
              <a:t>σχεδίου</a:t>
            </a:r>
            <a:r>
              <a:rPr sz="1400" b="1" spc="-35" dirty="0">
                <a:solidFill>
                  <a:srgbClr val="00AF50"/>
                </a:solidFill>
                <a:latin typeface="Calibri"/>
                <a:cs typeface="Calibri"/>
              </a:rPr>
              <a:t> </a:t>
            </a:r>
            <a:r>
              <a:rPr sz="1400" b="1" spc="-5" dirty="0">
                <a:solidFill>
                  <a:srgbClr val="00AF50"/>
                </a:solidFill>
                <a:latin typeface="Calibri"/>
                <a:cs typeface="Calibri"/>
              </a:rPr>
              <a:t>με</a:t>
            </a:r>
            <a:r>
              <a:rPr sz="1400" b="1" dirty="0">
                <a:solidFill>
                  <a:srgbClr val="00AF50"/>
                </a:solidFill>
                <a:latin typeface="Calibri"/>
                <a:cs typeface="Calibri"/>
              </a:rPr>
              <a:t> άλλα</a:t>
            </a:r>
            <a:r>
              <a:rPr sz="1400" b="1" spc="-15" dirty="0">
                <a:solidFill>
                  <a:srgbClr val="00AF50"/>
                </a:solidFill>
                <a:latin typeface="Calibri"/>
                <a:cs typeface="Calibri"/>
              </a:rPr>
              <a:t> </a:t>
            </a:r>
            <a:r>
              <a:rPr sz="1400" b="1" spc="-5" dirty="0">
                <a:solidFill>
                  <a:srgbClr val="00AF50"/>
                </a:solidFill>
                <a:latin typeface="Calibri"/>
                <a:cs typeface="Calibri"/>
              </a:rPr>
              <a:t>σχέδια/πρωτοβουλίες</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5" dirty="0">
                <a:solidFill>
                  <a:srgbClr val="00AF50"/>
                </a:solidFill>
                <a:latin typeface="Calibri"/>
                <a:cs typeface="Calibri"/>
              </a:rPr>
              <a:t> συμμετεχόντων</a:t>
            </a:r>
            <a:r>
              <a:rPr sz="1400" b="1" spc="-20" dirty="0">
                <a:solidFill>
                  <a:srgbClr val="00AF50"/>
                </a:solidFill>
                <a:latin typeface="Calibri"/>
                <a:cs typeface="Calibri"/>
              </a:rPr>
              <a:t> </a:t>
            </a:r>
            <a:r>
              <a:rPr sz="1400" b="1" spc="-5" dirty="0">
                <a:solidFill>
                  <a:srgbClr val="00AF50"/>
                </a:solidFill>
                <a:latin typeface="Calibri"/>
                <a:cs typeface="Calibri"/>
              </a:rPr>
              <a:t>οργανισμών</a:t>
            </a:r>
            <a:endParaRPr sz="1400">
              <a:latin typeface="Calibri"/>
              <a:cs typeface="Calibri"/>
            </a:endParaRPr>
          </a:p>
          <a:p>
            <a:pPr marL="184785" indent="-172720">
              <a:lnSpc>
                <a:spcPct val="100000"/>
              </a:lnSpc>
              <a:spcBef>
                <a:spcPts val="5"/>
              </a:spcBef>
              <a:buFont typeface="Wingdings"/>
              <a:buChar char=""/>
              <a:tabLst>
                <a:tab pos="185420" algn="l"/>
              </a:tabLst>
            </a:pPr>
            <a:r>
              <a:rPr sz="1400" b="1" dirty="0">
                <a:solidFill>
                  <a:srgbClr val="00AF50"/>
                </a:solidFill>
                <a:latin typeface="Calibri"/>
                <a:cs typeface="Calibri"/>
              </a:rPr>
              <a:t>Πρόσθετη</a:t>
            </a:r>
            <a:r>
              <a:rPr sz="1400" b="1" spc="-20" dirty="0">
                <a:solidFill>
                  <a:srgbClr val="00AF50"/>
                </a:solidFill>
                <a:latin typeface="Calibri"/>
                <a:cs typeface="Calibri"/>
              </a:rPr>
              <a:t> </a:t>
            </a:r>
            <a:r>
              <a:rPr sz="1400" b="1" spc="-5" dirty="0">
                <a:solidFill>
                  <a:srgbClr val="00AF50"/>
                </a:solidFill>
                <a:latin typeface="Calibri"/>
                <a:cs typeface="Calibri"/>
              </a:rPr>
              <a:t>αξία</a:t>
            </a:r>
            <a:r>
              <a:rPr sz="1400" b="1" spc="-50" dirty="0">
                <a:solidFill>
                  <a:srgbClr val="00AF50"/>
                </a:solidFill>
                <a:latin typeface="Calibri"/>
                <a:cs typeface="Calibri"/>
              </a:rPr>
              <a:t> </a:t>
            </a:r>
            <a:r>
              <a:rPr sz="1400" b="1" dirty="0">
                <a:solidFill>
                  <a:srgbClr val="00AF50"/>
                </a:solidFill>
                <a:latin typeface="Calibri"/>
                <a:cs typeface="Calibri"/>
              </a:rPr>
              <a:t>του</a:t>
            </a:r>
            <a:r>
              <a:rPr sz="1400" b="1" spc="-25" dirty="0">
                <a:solidFill>
                  <a:srgbClr val="00AF50"/>
                </a:solidFill>
                <a:latin typeface="Calibri"/>
                <a:cs typeface="Calibri"/>
              </a:rPr>
              <a:t> </a:t>
            </a:r>
            <a:r>
              <a:rPr sz="1400" b="1" spc="-5" dirty="0">
                <a:solidFill>
                  <a:srgbClr val="00AF50"/>
                </a:solidFill>
                <a:latin typeface="Calibri"/>
                <a:cs typeface="Calibri"/>
              </a:rPr>
              <a:t>παρόντος</a:t>
            </a:r>
            <a:r>
              <a:rPr sz="1400" b="1" spc="-30" dirty="0">
                <a:solidFill>
                  <a:srgbClr val="00AF50"/>
                </a:solidFill>
                <a:latin typeface="Calibri"/>
                <a:cs typeface="Calibri"/>
              </a:rPr>
              <a:t> </a:t>
            </a:r>
            <a:r>
              <a:rPr sz="1400" b="1" dirty="0">
                <a:solidFill>
                  <a:srgbClr val="00AF50"/>
                </a:solidFill>
                <a:latin typeface="Calibri"/>
                <a:cs typeface="Calibri"/>
              </a:rPr>
              <a:t>σχεδίου</a:t>
            </a:r>
            <a:endParaRPr sz="1400">
              <a:latin typeface="Calibri"/>
              <a:cs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089" y="68021"/>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10" dirty="0">
                <a:solidFill>
                  <a:srgbClr val="FFFFFF"/>
                </a:solidFill>
              </a:rPr>
              <a:t> </a:t>
            </a:r>
            <a:r>
              <a:rPr sz="2800" spc="-5" dirty="0">
                <a:solidFill>
                  <a:srgbClr val="FFFFFF"/>
                </a:solidFill>
              </a:rPr>
              <a:t>THE </a:t>
            </a:r>
            <a:r>
              <a:rPr sz="2800" spc="-20" dirty="0">
                <a:solidFill>
                  <a:srgbClr val="FFFFFF"/>
                </a:solidFill>
              </a:rPr>
              <a:t>PROJECT</a:t>
            </a:r>
            <a:endParaRPr sz="2800" dirty="0"/>
          </a:p>
        </p:txBody>
      </p:sp>
      <p:sp>
        <p:nvSpPr>
          <p:cNvPr id="3" name="object 3"/>
          <p:cNvSpPr txBox="1"/>
          <p:nvPr/>
        </p:nvSpPr>
        <p:spPr>
          <a:xfrm>
            <a:off x="365861" y="841628"/>
            <a:ext cx="21824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55" dirty="0">
                <a:latin typeface="Calibri"/>
                <a:cs typeface="Calibri"/>
              </a:rPr>
              <a:t> </a:t>
            </a:r>
            <a:r>
              <a:rPr sz="1800" b="1" spc="-5" dirty="0">
                <a:latin typeface="Calibri"/>
                <a:cs typeface="Calibri"/>
              </a:rPr>
              <a:t>Description</a:t>
            </a:r>
            <a:r>
              <a:rPr sz="1800" spc="-5" dirty="0">
                <a:latin typeface="Calibri"/>
                <a:cs typeface="Calibri"/>
              </a:rPr>
              <a:t>:</a:t>
            </a:r>
            <a:endParaRPr sz="1800">
              <a:latin typeface="Calibri"/>
              <a:cs typeface="Calibri"/>
            </a:endParaRPr>
          </a:p>
        </p:txBody>
      </p:sp>
      <p:grpSp>
        <p:nvGrpSpPr>
          <p:cNvPr id="4" name="object 4"/>
          <p:cNvGrpSpPr/>
          <p:nvPr/>
        </p:nvGrpSpPr>
        <p:grpSpPr>
          <a:xfrm>
            <a:off x="286511" y="1429511"/>
            <a:ext cx="9467215" cy="3586479"/>
            <a:chOff x="286511" y="1429511"/>
            <a:chExt cx="9467215" cy="3586479"/>
          </a:xfrm>
        </p:grpSpPr>
        <p:pic>
          <p:nvPicPr>
            <p:cNvPr id="5" name="object 5"/>
            <p:cNvPicPr/>
            <p:nvPr/>
          </p:nvPicPr>
          <p:blipFill>
            <a:blip r:embed="rId2" cstate="print"/>
            <a:stretch>
              <a:fillRect/>
            </a:stretch>
          </p:blipFill>
          <p:spPr>
            <a:xfrm>
              <a:off x="326135" y="1429511"/>
              <a:ext cx="9427464" cy="922019"/>
            </a:xfrm>
            <a:prstGeom prst="rect">
              <a:avLst/>
            </a:prstGeom>
          </p:spPr>
        </p:pic>
        <p:pic>
          <p:nvPicPr>
            <p:cNvPr id="6" name="object 6"/>
            <p:cNvPicPr/>
            <p:nvPr/>
          </p:nvPicPr>
          <p:blipFill>
            <a:blip r:embed="rId3" cstate="print"/>
            <a:stretch>
              <a:fillRect/>
            </a:stretch>
          </p:blipFill>
          <p:spPr>
            <a:xfrm>
              <a:off x="286511" y="4040123"/>
              <a:ext cx="9343644" cy="975359"/>
            </a:xfrm>
            <a:prstGeom prst="rect">
              <a:avLst/>
            </a:prstGeom>
          </p:spPr>
        </p:pic>
      </p:grpSp>
      <p:sp>
        <p:nvSpPr>
          <p:cNvPr id="7" name="object 7"/>
          <p:cNvSpPr txBox="1"/>
          <p:nvPr/>
        </p:nvSpPr>
        <p:spPr>
          <a:xfrm>
            <a:off x="365861" y="2585466"/>
            <a:ext cx="9063990" cy="1093470"/>
          </a:xfrm>
          <a:prstGeom prst="rect">
            <a:avLst/>
          </a:prstGeom>
        </p:spPr>
        <p:txBody>
          <a:bodyPr vert="horz" wrap="square" lIns="0" tIns="13335" rIns="0" bIns="0" rtlCol="0">
            <a:spAutoFit/>
          </a:bodyPr>
          <a:lstStyle/>
          <a:p>
            <a:pPr marL="12700" algn="just">
              <a:lnSpc>
                <a:spcPct val="100000"/>
              </a:lnSpc>
              <a:spcBef>
                <a:spcPts val="105"/>
              </a:spcBef>
            </a:pPr>
            <a:r>
              <a:rPr sz="1400" b="1" dirty="0">
                <a:solidFill>
                  <a:srgbClr val="00AF50"/>
                </a:solidFill>
                <a:latin typeface="Calibri"/>
                <a:cs typeface="Calibri"/>
              </a:rPr>
              <a:t>H </a:t>
            </a:r>
            <a:r>
              <a:rPr sz="1400" b="1" spc="-5" dirty="0">
                <a:solidFill>
                  <a:srgbClr val="00AF50"/>
                </a:solidFill>
                <a:latin typeface="Calibri"/>
                <a:cs typeface="Calibri"/>
              </a:rPr>
              <a:t>πρόταση</a:t>
            </a:r>
            <a:r>
              <a:rPr sz="1400" b="1" spc="-35" dirty="0">
                <a:solidFill>
                  <a:srgbClr val="00AF50"/>
                </a:solidFill>
                <a:latin typeface="Calibri"/>
                <a:cs typeface="Calibri"/>
              </a:rPr>
              <a:t> </a:t>
            </a:r>
            <a:r>
              <a:rPr sz="1400" b="1" dirty="0">
                <a:solidFill>
                  <a:srgbClr val="00AF50"/>
                </a:solidFill>
                <a:latin typeface="Calibri"/>
                <a:cs typeface="Calibri"/>
              </a:rPr>
              <a:t>θα πρέπει</a:t>
            </a:r>
            <a:r>
              <a:rPr sz="1400" b="1" spc="-4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μπορεί</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οδηγήσει</a:t>
            </a:r>
            <a:r>
              <a:rPr sz="1400" b="1" spc="-45" dirty="0">
                <a:solidFill>
                  <a:srgbClr val="00AF50"/>
                </a:solidFill>
                <a:latin typeface="Calibri"/>
                <a:cs typeface="Calibri"/>
              </a:rPr>
              <a:t> </a:t>
            </a:r>
            <a:r>
              <a:rPr sz="1400" b="1" dirty="0">
                <a:solidFill>
                  <a:srgbClr val="00AF50"/>
                </a:solidFill>
                <a:latin typeface="Calibri"/>
                <a:cs typeface="Calibri"/>
              </a:rPr>
              <a:t>στη</a:t>
            </a:r>
            <a:r>
              <a:rPr sz="1400" b="1" spc="-10" dirty="0">
                <a:solidFill>
                  <a:srgbClr val="00AF50"/>
                </a:solidFill>
                <a:latin typeface="Calibri"/>
                <a:cs typeface="Calibri"/>
              </a:rPr>
              <a:t> </a:t>
            </a:r>
            <a:r>
              <a:rPr sz="1400" b="1" spc="-5" dirty="0">
                <a:solidFill>
                  <a:srgbClr val="00AF50"/>
                </a:solidFill>
                <a:latin typeface="Calibri"/>
                <a:cs typeface="Calibri"/>
              </a:rPr>
              <a:t>δημιουργία</a:t>
            </a:r>
            <a:r>
              <a:rPr sz="1400" b="1" spc="-25" dirty="0">
                <a:solidFill>
                  <a:srgbClr val="00AF50"/>
                </a:solidFill>
                <a:latin typeface="Calibri"/>
                <a:cs typeface="Calibri"/>
              </a:rPr>
              <a:t> </a:t>
            </a:r>
            <a:r>
              <a:rPr sz="1400" b="1" spc="-5" dirty="0">
                <a:solidFill>
                  <a:srgbClr val="00AF50"/>
                </a:solidFill>
                <a:latin typeface="Calibri"/>
                <a:cs typeface="Calibri"/>
              </a:rPr>
              <a:t>συνεργειών</a:t>
            </a:r>
            <a:r>
              <a:rPr sz="1400" b="1" spc="-40" dirty="0">
                <a:solidFill>
                  <a:srgbClr val="00AF50"/>
                </a:solidFill>
                <a:latin typeface="Calibri"/>
                <a:cs typeface="Calibri"/>
              </a:rPr>
              <a:t> </a:t>
            </a:r>
            <a:r>
              <a:rPr sz="1400" b="1" dirty="0">
                <a:solidFill>
                  <a:srgbClr val="00AF50"/>
                </a:solidFill>
                <a:latin typeface="Calibri"/>
                <a:cs typeface="Calibri"/>
              </a:rPr>
              <a:t>μεταξύ</a:t>
            </a:r>
            <a:r>
              <a:rPr sz="1400" b="1" spc="-30" dirty="0">
                <a:solidFill>
                  <a:srgbClr val="00AF50"/>
                </a:solidFill>
                <a:latin typeface="Calibri"/>
                <a:cs typeface="Calibri"/>
              </a:rPr>
              <a:t> </a:t>
            </a:r>
            <a:r>
              <a:rPr sz="1400" b="1" dirty="0">
                <a:solidFill>
                  <a:srgbClr val="00AF50"/>
                </a:solidFill>
                <a:latin typeface="Calibri"/>
                <a:cs typeface="Calibri"/>
              </a:rPr>
              <a:t>διαφορετικών</a:t>
            </a:r>
            <a:r>
              <a:rPr sz="1400" b="1" spc="-30" dirty="0">
                <a:solidFill>
                  <a:srgbClr val="00AF50"/>
                </a:solidFill>
                <a:latin typeface="Calibri"/>
                <a:cs typeface="Calibri"/>
              </a:rPr>
              <a:t> </a:t>
            </a:r>
            <a:r>
              <a:rPr lang="el-GR" sz="1400" b="1" spc="-30" dirty="0">
                <a:solidFill>
                  <a:srgbClr val="00AF50"/>
                </a:solidFill>
                <a:latin typeface="Calibri"/>
                <a:cs typeface="Calibri"/>
              </a:rPr>
              <a:t>Τ</a:t>
            </a:r>
            <a:r>
              <a:rPr sz="1400" b="1" dirty="0" err="1">
                <a:solidFill>
                  <a:srgbClr val="00AF50"/>
                </a:solidFill>
                <a:latin typeface="Calibri"/>
                <a:cs typeface="Calibri"/>
              </a:rPr>
              <a:t>ομέων</a:t>
            </a:r>
            <a:r>
              <a:rPr sz="1400" b="1" spc="-40" dirty="0">
                <a:solidFill>
                  <a:srgbClr val="00AF50"/>
                </a:solidFill>
                <a:latin typeface="Calibri"/>
                <a:cs typeface="Calibri"/>
              </a:rPr>
              <a:t> </a:t>
            </a:r>
            <a:r>
              <a:rPr sz="1400" b="1" dirty="0" err="1">
                <a:solidFill>
                  <a:srgbClr val="00AF50"/>
                </a:solidFill>
                <a:latin typeface="Calibri"/>
                <a:cs typeface="Calibri"/>
              </a:rPr>
              <a:t>της</a:t>
            </a:r>
            <a:r>
              <a:rPr lang="el-GR" sz="1400" dirty="0">
                <a:latin typeface="Calibri"/>
                <a:cs typeface="Calibri"/>
              </a:rPr>
              <a:t> </a:t>
            </a:r>
            <a:r>
              <a:rPr sz="1400" b="1" dirty="0" err="1">
                <a:solidFill>
                  <a:srgbClr val="00AF50"/>
                </a:solidFill>
                <a:latin typeface="Calibri"/>
                <a:cs typeface="Calibri"/>
              </a:rPr>
              <a:t>Εκ</a:t>
            </a:r>
            <a:r>
              <a:rPr sz="1400" b="1" dirty="0">
                <a:solidFill>
                  <a:srgbClr val="00AF50"/>
                </a:solidFill>
                <a:latin typeface="Calibri"/>
                <a:cs typeface="Calibri"/>
              </a:rPr>
              <a:t>παίδευσης, της Κατάρτισης, της </a:t>
            </a:r>
            <a:r>
              <a:rPr sz="1400" b="1" spc="-5" dirty="0">
                <a:solidFill>
                  <a:srgbClr val="00AF50"/>
                </a:solidFill>
                <a:latin typeface="Calibri"/>
                <a:cs typeface="Calibri"/>
              </a:rPr>
              <a:t>Νεολαίας </a:t>
            </a:r>
            <a:r>
              <a:rPr sz="1400" b="1" dirty="0">
                <a:solidFill>
                  <a:srgbClr val="00AF50"/>
                </a:solidFill>
                <a:latin typeface="Calibri"/>
                <a:cs typeface="Calibri"/>
              </a:rPr>
              <a:t>και του Αθλητισμού ή </a:t>
            </a:r>
            <a:r>
              <a:rPr sz="1400" b="1" spc="-5" dirty="0">
                <a:solidFill>
                  <a:srgbClr val="00AF50"/>
                </a:solidFill>
                <a:latin typeface="Calibri"/>
                <a:cs typeface="Calibri"/>
              </a:rPr>
              <a:t>να </a:t>
            </a:r>
            <a:r>
              <a:rPr sz="1400" b="1" dirty="0">
                <a:solidFill>
                  <a:srgbClr val="00AF50"/>
                </a:solidFill>
                <a:latin typeface="Calibri"/>
                <a:cs typeface="Calibri"/>
              </a:rPr>
              <a:t>μπορεί </a:t>
            </a:r>
            <a:r>
              <a:rPr sz="1400" b="1" spc="-5" dirty="0">
                <a:solidFill>
                  <a:srgbClr val="00AF50"/>
                </a:solidFill>
                <a:latin typeface="Calibri"/>
                <a:cs typeface="Calibri"/>
              </a:rPr>
              <a:t>να επιφέρει έντονο </a:t>
            </a:r>
            <a:r>
              <a:rPr sz="1400" b="1" dirty="0">
                <a:solidFill>
                  <a:srgbClr val="00AF50"/>
                </a:solidFill>
                <a:latin typeface="Calibri"/>
                <a:cs typeface="Calibri"/>
              </a:rPr>
              <a:t>αντίκτυπο σε </a:t>
            </a:r>
            <a:r>
              <a:rPr sz="1400" b="1" spc="-5" dirty="0">
                <a:solidFill>
                  <a:srgbClr val="00AF50"/>
                </a:solidFill>
                <a:latin typeface="Calibri"/>
                <a:cs typeface="Calibri"/>
              </a:rPr>
              <a:t>έναν </a:t>
            </a:r>
            <a:r>
              <a:rPr sz="1400" b="1" dirty="0">
                <a:solidFill>
                  <a:srgbClr val="00AF50"/>
                </a:solidFill>
                <a:latin typeface="Calibri"/>
                <a:cs typeface="Calibri"/>
              </a:rPr>
              <a:t>ή </a:t>
            </a:r>
            <a:r>
              <a:rPr sz="1400" b="1" spc="5" dirty="0">
                <a:solidFill>
                  <a:srgbClr val="00AF50"/>
                </a:solidFill>
                <a:latin typeface="Calibri"/>
                <a:cs typeface="Calibri"/>
              </a:rPr>
              <a:t> </a:t>
            </a:r>
            <a:r>
              <a:rPr sz="1400" b="1" spc="-5" dirty="0">
                <a:solidFill>
                  <a:srgbClr val="00AF50"/>
                </a:solidFill>
                <a:latin typeface="Calibri"/>
                <a:cs typeface="Calibri"/>
              </a:rPr>
              <a:t>περισσότερους </a:t>
            </a:r>
            <a:r>
              <a:rPr sz="1400" b="1" dirty="0">
                <a:solidFill>
                  <a:srgbClr val="00AF50"/>
                </a:solidFill>
                <a:latin typeface="Calibri"/>
                <a:cs typeface="Calibri"/>
              </a:rPr>
              <a:t>από αυτούς τους </a:t>
            </a:r>
            <a:r>
              <a:rPr sz="1400" b="1" spc="-5" dirty="0">
                <a:solidFill>
                  <a:srgbClr val="00AF50"/>
                </a:solidFill>
                <a:latin typeface="Calibri"/>
                <a:cs typeface="Calibri"/>
              </a:rPr>
              <a:t>Τομείς. </a:t>
            </a:r>
            <a:r>
              <a:rPr sz="1400" b="1" dirty="0">
                <a:solidFill>
                  <a:srgbClr val="00AF50"/>
                </a:solidFill>
                <a:latin typeface="Calibri"/>
                <a:cs typeface="Calibri"/>
              </a:rPr>
              <a:t>Ως εκ τούτου, θα πρέπει </a:t>
            </a:r>
            <a:r>
              <a:rPr sz="1400" b="1" spc="-5" dirty="0">
                <a:solidFill>
                  <a:srgbClr val="00AF50"/>
                </a:solidFill>
                <a:latin typeface="Calibri"/>
                <a:cs typeface="Calibri"/>
              </a:rPr>
              <a:t>να επιλέγονται πολύ </a:t>
            </a:r>
            <a:r>
              <a:rPr sz="1400" b="1" dirty="0">
                <a:solidFill>
                  <a:srgbClr val="00AF50"/>
                </a:solidFill>
                <a:latin typeface="Calibri"/>
                <a:cs typeface="Calibri"/>
              </a:rPr>
              <a:t>προσεκτικά οι </a:t>
            </a:r>
            <a:r>
              <a:rPr sz="1400" b="1" spc="-5" dirty="0">
                <a:solidFill>
                  <a:srgbClr val="00AF50"/>
                </a:solidFill>
                <a:latin typeface="Calibri"/>
                <a:cs typeface="Calibri"/>
              </a:rPr>
              <a:t>εταίροι οργανισμοί, </a:t>
            </a:r>
            <a:r>
              <a:rPr sz="1400" b="1" spc="-305" dirty="0">
                <a:solidFill>
                  <a:srgbClr val="00AF50"/>
                </a:solidFill>
                <a:latin typeface="Calibri"/>
                <a:cs typeface="Calibri"/>
              </a:rPr>
              <a:t> </a:t>
            </a:r>
            <a:r>
              <a:rPr sz="1400" b="1" dirty="0">
                <a:solidFill>
                  <a:srgbClr val="00AF50"/>
                </a:solidFill>
                <a:latin typeface="Calibri"/>
                <a:cs typeface="Calibri"/>
              </a:rPr>
              <a:t>ούτως ώστε οι διαφορετικοί τομείς </a:t>
            </a:r>
            <a:r>
              <a:rPr sz="1400" b="1" spc="-5" dirty="0">
                <a:solidFill>
                  <a:srgbClr val="00AF50"/>
                </a:solidFill>
                <a:latin typeface="Calibri"/>
                <a:cs typeface="Calibri"/>
              </a:rPr>
              <a:t>δραστηριοτήτων </a:t>
            </a:r>
            <a:r>
              <a:rPr sz="1400" b="1" dirty="0">
                <a:solidFill>
                  <a:srgbClr val="00AF50"/>
                </a:solidFill>
                <a:latin typeface="Calibri"/>
                <a:cs typeface="Calibri"/>
              </a:rPr>
              <a:t>τους, οι διαφορετικές </a:t>
            </a:r>
            <a:r>
              <a:rPr sz="1400" b="1" spc="-5" dirty="0">
                <a:solidFill>
                  <a:srgbClr val="00AF50"/>
                </a:solidFill>
                <a:latin typeface="Calibri"/>
                <a:cs typeface="Calibri"/>
              </a:rPr>
              <a:t>εμπειρίες </a:t>
            </a:r>
            <a:r>
              <a:rPr sz="1400" b="1" dirty="0">
                <a:solidFill>
                  <a:srgbClr val="00AF50"/>
                </a:solidFill>
                <a:latin typeface="Calibri"/>
                <a:cs typeface="Calibri"/>
              </a:rPr>
              <a:t>και η διαφορετική </a:t>
            </a:r>
            <a:r>
              <a:rPr sz="1400" b="1" spc="-5" dirty="0">
                <a:solidFill>
                  <a:srgbClr val="00AF50"/>
                </a:solidFill>
                <a:latin typeface="Calibri"/>
                <a:cs typeface="Calibri"/>
              </a:rPr>
              <a:t>εξειδίκευσή </a:t>
            </a:r>
            <a:r>
              <a:rPr sz="1400" b="1" dirty="0">
                <a:solidFill>
                  <a:srgbClr val="00AF50"/>
                </a:solidFill>
                <a:latin typeface="Calibri"/>
                <a:cs typeface="Calibri"/>
              </a:rPr>
              <a:t>τους </a:t>
            </a:r>
            <a:r>
              <a:rPr sz="1400" b="1" spc="-305" dirty="0">
                <a:solidFill>
                  <a:srgbClr val="00AF50"/>
                </a:solidFill>
                <a:latin typeface="Calibri"/>
                <a:cs typeface="Calibri"/>
              </a:rPr>
              <a:t> </a:t>
            </a:r>
            <a:r>
              <a:rPr sz="1400" b="1" spc="-5" dirty="0">
                <a:solidFill>
                  <a:srgbClr val="00AF50"/>
                </a:solidFill>
                <a:latin typeface="Calibri"/>
                <a:cs typeface="Calibri"/>
              </a:rPr>
              <a:t>να</a:t>
            </a:r>
            <a:r>
              <a:rPr sz="1400" b="1" spc="-15" dirty="0">
                <a:solidFill>
                  <a:srgbClr val="00AF50"/>
                </a:solidFill>
                <a:latin typeface="Calibri"/>
                <a:cs typeface="Calibri"/>
              </a:rPr>
              <a:t> </a:t>
            </a:r>
            <a:r>
              <a:rPr sz="1400" b="1" dirty="0">
                <a:solidFill>
                  <a:srgbClr val="00AF50"/>
                </a:solidFill>
                <a:latin typeface="Calibri"/>
                <a:cs typeface="Calibri"/>
              </a:rPr>
              <a:t>αξιοποιούνται</a:t>
            </a:r>
            <a:r>
              <a:rPr sz="1400" b="1" spc="-40" dirty="0">
                <a:solidFill>
                  <a:srgbClr val="00AF50"/>
                </a:solidFill>
                <a:latin typeface="Calibri"/>
                <a:cs typeface="Calibri"/>
              </a:rPr>
              <a:t> </a:t>
            </a:r>
            <a:r>
              <a:rPr sz="1400" b="1" spc="-5" dirty="0">
                <a:solidFill>
                  <a:srgbClr val="00AF50"/>
                </a:solidFill>
                <a:latin typeface="Calibri"/>
                <a:cs typeface="Calibri"/>
              </a:rPr>
              <a:t>προς</a:t>
            </a:r>
            <a:r>
              <a:rPr sz="1400" b="1" spc="-10" dirty="0">
                <a:solidFill>
                  <a:srgbClr val="00AF50"/>
                </a:solidFill>
                <a:latin typeface="Calibri"/>
                <a:cs typeface="Calibri"/>
              </a:rPr>
              <a:t> </a:t>
            </a:r>
            <a:r>
              <a:rPr sz="1400" b="1" dirty="0">
                <a:solidFill>
                  <a:srgbClr val="00AF50"/>
                </a:solidFill>
                <a:latin typeface="Calibri"/>
                <a:cs typeface="Calibri"/>
              </a:rPr>
              <a:t>την</a:t>
            </a:r>
            <a:r>
              <a:rPr sz="1400" b="1" spc="-20" dirty="0">
                <a:solidFill>
                  <a:srgbClr val="00AF50"/>
                </a:solidFill>
                <a:latin typeface="Calibri"/>
                <a:cs typeface="Calibri"/>
              </a:rPr>
              <a:t> </a:t>
            </a:r>
            <a:r>
              <a:rPr sz="1400" b="1" dirty="0">
                <a:solidFill>
                  <a:srgbClr val="00AF50"/>
                </a:solidFill>
                <a:latin typeface="Calibri"/>
                <a:cs typeface="Calibri"/>
              </a:rPr>
              <a:t>κατεύθυνση</a:t>
            </a:r>
            <a:r>
              <a:rPr sz="1400" b="1" spc="-40" dirty="0">
                <a:solidFill>
                  <a:srgbClr val="00AF50"/>
                </a:solidFill>
                <a:latin typeface="Calibri"/>
                <a:cs typeface="Calibri"/>
              </a:rPr>
              <a:t> </a:t>
            </a:r>
            <a:r>
              <a:rPr sz="1400" b="1" dirty="0">
                <a:solidFill>
                  <a:srgbClr val="00AF50"/>
                </a:solidFill>
                <a:latin typeface="Calibri"/>
                <a:cs typeface="Calibri"/>
              </a:rPr>
              <a:t>αυτή.</a:t>
            </a:r>
            <a:endParaRPr sz="1400" dirty="0">
              <a:latin typeface="Calibri"/>
              <a:cs typeface="Calibri"/>
            </a:endParaRPr>
          </a:p>
        </p:txBody>
      </p:sp>
      <p:sp>
        <p:nvSpPr>
          <p:cNvPr id="8" name="object 8"/>
          <p:cNvSpPr txBox="1"/>
          <p:nvPr/>
        </p:nvSpPr>
        <p:spPr>
          <a:xfrm>
            <a:off x="365861" y="5135067"/>
            <a:ext cx="8985885" cy="666750"/>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00AF50"/>
                </a:solidFill>
                <a:latin typeface="Calibri"/>
                <a:cs typeface="Calibri"/>
              </a:rPr>
              <a:t>Πρόσθετη</a:t>
            </a:r>
            <a:r>
              <a:rPr sz="1400" b="1" spc="-5" dirty="0">
                <a:solidFill>
                  <a:srgbClr val="00AF50"/>
                </a:solidFill>
                <a:latin typeface="Calibri"/>
                <a:cs typeface="Calibri"/>
              </a:rPr>
              <a:t> αξία</a:t>
            </a:r>
            <a:r>
              <a:rPr sz="1400" b="1" spc="-35" dirty="0">
                <a:solidFill>
                  <a:srgbClr val="00AF50"/>
                </a:solidFill>
                <a:latin typeface="Calibri"/>
                <a:cs typeface="Calibri"/>
              </a:rPr>
              <a:t> </a:t>
            </a:r>
            <a:r>
              <a:rPr sz="1400" b="1" dirty="0">
                <a:solidFill>
                  <a:srgbClr val="00AF50"/>
                </a:solidFill>
                <a:latin typeface="Calibri"/>
                <a:cs typeface="Calibri"/>
              </a:rPr>
              <a:t>σε</a:t>
            </a:r>
            <a:r>
              <a:rPr sz="1400" b="1" spc="-5" dirty="0">
                <a:solidFill>
                  <a:srgbClr val="00AF50"/>
                </a:solidFill>
                <a:latin typeface="Calibri"/>
                <a:cs typeface="Calibri"/>
              </a:rPr>
              <a:t> Ευρωπαϊκό</a:t>
            </a:r>
            <a:r>
              <a:rPr sz="1400" b="1" spc="-20" dirty="0">
                <a:solidFill>
                  <a:srgbClr val="00AF50"/>
                </a:solidFill>
                <a:latin typeface="Calibri"/>
                <a:cs typeface="Calibri"/>
              </a:rPr>
              <a:t> </a:t>
            </a:r>
            <a:r>
              <a:rPr sz="1400" b="1" spc="-5" dirty="0">
                <a:solidFill>
                  <a:srgbClr val="00AF50"/>
                </a:solidFill>
                <a:latin typeface="Calibri"/>
                <a:cs typeface="Calibri"/>
              </a:rPr>
              <a:t>επίπεδο</a:t>
            </a:r>
            <a:r>
              <a:rPr sz="1400" b="1" spc="-15" dirty="0">
                <a:solidFill>
                  <a:srgbClr val="00AF50"/>
                </a:solidFill>
                <a:latin typeface="Calibri"/>
                <a:cs typeface="Calibri"/>
              </a:rPr>
              <a:t> </a:t>
            </a:r>
            <a:r>
              <a:rPr sz="1400" b="1" dirty="0">
                <a:solidFill>
                  <a:srgbClr val="00AF50"/>
                </a:solidFill>
                <a:latin typeface="Calibri"/>
                <a:cs typeface="Calibri"/>
              </a:rPr>
              <a:t>/Αιτιολόγηση</a:t>
            </a:r>
            <a:r>
              <a:rPr sz="1400" b="1" spc="-30" dirty="0">
                <a:solidFill>
                  <a:srgbClr val="00AF50"/>
                </a:solidFill>
                <a:latin typeface="Calibri"/>
                <a:cs typeface="Calibri"/>
              </a:rPr>
              <a:t> </a:t>
            </a:r>
            <a:r>
              <a:rPr sz="1400" b="1" spc="-5" dirty="0">
                <a:solidFill>
                  <a:srgbClr val="00AF50"/>
                </a:solidFill>
                <a:latin typeface="Calibri"/>
                <a:cs typeface="Calibri"/>
              </a:rPr>
              <a:t>διακρατικού</a:t>
            </a:r>
            <a:r>
              <a:rPr sz="1400" b="1" spc="-15" dirty="0">
                <a:solidFill>
                  <a:srgbClr val="00AF50"/>
                </a:solidFill>
                <a:latin typeface="Calibri"/>
                <a:cs typeface="Calibri"/>
              </a:rPr>
              <a:t> </a:t>
            </a:r>
            <a:r>
              <a:rPr sz="1400" b="1" dirty="0">
                <a:solidFill>
                  <a:srgbClr val="00AF50"/>
                </a:solidFill>
                <a:latin typeface="Calibri"/>
                <a:cs typeface="Calibri"/>
              </a:rPr>
              <a:t>χαρακτήρα</a:t>
            </a:r>
            <a:r>
              <a:rPr sz="1400" b="1" spc="-35" dirty="0">
                <a:solidFill>
                  <a:srgbClr val="00AF50"/>
                </a:solidFill>
                <a:latin typeface="Calibri"/>
                <a:cs typeface="Calibri"/>
              </a:rPr>
              <a:t> </a:t>
            </a:r>
            <a:r>
              <a:rPr sz="1400" b="1" dirty="0">
                <a:solidFill>
                  <a:srgbClr val="00AF50"/>
                </a:solidFill>
                <a:latin typeface="Calibri"/>
                <a:cs typeface="Calibri"/>
              </a:rPr>
              <a:t>του</a:t>
            </a:r>
            <a:r>
              <a:rPr sz="1400" b="1" spc="-10" dirty="0">
                <a:solidFill>
                  <a:srgbClr val="00AF50"/>
                </a:solidFill>
                <a:latin typeface="Calibri"/>
                <a:cs typeface="Calibri"/>
              </a:rPr>
              <a:t> </a:t>
            </a:r>
            <a:r>
              <a:rPr sz="1400" b="1" dirty="0">
                <a:solidFill>
                  <a:srgbClr val="00AF50"/>
                </a:solidFill>
                <a:latin typeface="Calibri"/>
                <a:cs typeface="Calibri"/>
              </a:rPr>
              <a:t>Σχεδίου</a:t>
            </a:r>
            <a:r>
              <a:rPr sz="1400" b="1" spc="-25" dirty="0">
                <a:solidFill>
                  <a:srgbClr val="00AF50"/>
                </a:solidFill>
                <a:latin typeface="Calibri"/>
                <a:cs typeface="Calibri"/>
              </a:rPr>
              <a:t> </a:t>
            </a:r>
            <a:r>
              <a:rPr sz="1400" b="1" spc="-5" dirty="0">
                <a:solidFill>
                  <a:srgbClr val="00AF50"/>
                </a:solidFill>
                <a:latin typeface="Calibri"/>
                <a:cs typeface="Calibri"/>
              </a:rPr>
              <a:t>(απάντηση</a:t>
            </a:r>
            <a:r>
              <a:rPr sz="1400" b="1" dirty="0">
                <a:solidFill>
                  <a:srgbClr val="00AF50"/>
                </a:solidFill>
                <a:latin typeface="Calibri"/>
                <a:cs typeface="Calibri"/>
              </a:rPr>
              <a:t> στην</a:t>
            </a:r>
            <a:r>
              <a:rPr sz="1400" b="1" spc="-10" dirty="0">
                <a:solidFill>
                  <a:srgbClr val="00AF50"/>
                </a:solidFill>
                <a:latin typeface="Calibri"/>
                <a:cs typeface="Calibri"/>
              </a:rPr>
              <a:t> </a:t>
            </a:r>
            <a:r>
              <a:rPr sz="1400" b="1" dirty="0">
                <a:solidFill>
                  <a:srgbClr val="00AF50"/>
                </a:solidFill>
                <a:latin typeface="Calibri"/>
                <a:cs typeface="Calibri"/>
              </a:rPr>
              <a:t>ερώτηση:</a:t>
            </a:r>
            <a:endParaRPr sz="1400" dirty="0">
              <a:latin typeface="Calibri"/>
              <a:cs typeface="Calibri"/>
            </a:endParaRPr>
          </a:p>
          <a:p>
            <a:pPr marL="12700" marR="5080">
              <a:lnSpc>
                <a:spcPct val="100000"/>
              </a:lnSpc>
            </a:pPr>
            <a:r>
              <a:rPr sz="1400" b="1" dirty="0">
                <a:solidFill>
                  <a:srgbClr val="00AF50"/>
                </a:solidFill>
                <a:latin typeface="Calibri"/>
                <a:cs typeface="Calibri"/>
              </a:rPr>
              <a:t>«Εάν το Σχέδιο </a:t>
            </a:r>
            <a:r>
              <a:rPr sz="1400" b="1" spc="-5" dirty="0">
                <a:solidFill>
                  <a:srgbClr val="00AF50"/>
                </a:solidFill>
                <a:latin typeface="Calibri"/>
                <a:cs typeface="Calibri"/>
              </a:rPr>
              <a:t>περιλάμβανε εταίρους </a:t>
            </a:r>
            <a:r>
              <a:rPr sz="1400" b="1" dirty="0">
                <a:solidFill>
                  <a:srgbClr val="00AF50"/>
                </a:solidFill>
                <a:latin typeface="Calibri"/>
                <a:cs typeface="Calibri"/>
              </a:rPr>
              <a:t>από </a:t>
            </a:r>
            <a:r>
              <a:rPr sz="1400" b="1" spc="-5" dirty="0">
                <a:solidFill>
                  <a:srgbClr val="00AF50"/>
                </a:solidFill>
                <a:latin typeface="Calibri"/>
                <a:cs typeface="Calibri"/>
              </a:rPr>
              <a:t>μία μόνο </a:t>
            </a:r>
            <a:r>
              <a:rPr sz="1400" b="1" dirty="0">
                <a:solidFill>
                  <a:srgbClr val="00AF50"/>
                </a:solidFill>
                <a:latin typeface="Calibri"/>
                <a:cs typeface="Calibri"/>
              </a:rPr>
              <a:t>χώρα, </a:t>
            </a:r>
            <a:r>
              <a:rPr sz="1400" b="1" spc="-5" dirty="0">
                <a:solidFill>
                  <a:srgbClr val="00AF50"/>
                </a:solidFill>
                <a:latin typeface="Calibri"/>
                <a:cs typeface="Calibri"/>
              </a:rPr>
              <a:t>ποιες πτυχές </a:t>
            </a:r>
            <a:r>
              <a:rPr sz="1400" b="1" dirty="0">
                <a:solidFill>
                  <a:srgbClr val="00AF50"/>
                </a:solidFill>
                <a:latin typeface="Calibri"/>
                <a:cs typeface="Calibri"/>
              </a:rPr>
              <a:t>του </a:t>
            </a:r>
            <a:r>
              <a:rPr sz="1400" b="1" spc="-5" dirty="0">
                <a:solidFill>
                  <a:srgbClr val="00AF50"/>
                </a:solidFill>
                <a:latin typeface="Calibri"/>
                <a:cs typeface="Calibri"/>
              </a:rPr>
              <a:t>δε </a:t>
            </a:r>
            <a:r>
              <a:rPr sz="1400" b="1" dirty="0">
                <a:solidFill>
                  <a:srgbClr val="00AF50"/>
                </a:solidFill>
                <a:latin typeface="Calibri"/>
                <a:cs typeface="Calibri"/>
              </a:rPr>
              <a:t>θα καλύπτονταν και </a:t>
            </a:r>
            <a:r>
              <a:rPr sz="1400" b="1" spc="-5" dirty="0">
                <a:solidFill>
                  <a:srgbClr val="00AF50"/>
                </a:solidFill>
                <a:latin typeface="Calibri"/>
                <a:cs typeface="Calibri"/>
              </a:rPr>
              <a:t>ποια </a:t>
            </a:r>
            <a:r>
              <a:rPr sz="1400" b="1" dirty="0">
                <a:solidFill>
                  <a:srgbClr val="00AF50"/>
                </a:solidFill>
                <a:latin typeface="Calibri"/>
                <a:cs typeface="Calibri"/>
              </a:rPr>
              <a:t>αποτελέσματα </a:t>
            </a:r>
            <a:r>
              <a:rPr sz="1400" b="1" spc="-305" dirty="0">
                <a:solidFill>
                  <a:srgbClr val="00AF50"/>
                </a:solidFill>
                <a:latin typeface="Calibri"/>
                <a:cs typeface="Calibri"/>
              </a:rPr>
              <a:t> </a:t>
            </a:r>
            <a:r>
              <a:rPr sz="1400" b="1" spc="-5" dirty="0">
                <a:solidFill>
                  <a:srgbClr val="00AF50"/>
                </a:solidFill>
                <a:latin typeface="Calibri"/>
                <a:cs typeface="Calibri"/>
              </a:rPr>
              <a:t>δε</a:t>
            </a:r>
            <a:r>
              <a:rPr sz="1400" b="1" spc="5" dirty="0">
                <a:solidFill>
                  <a:srgbClr val="00AF50"/>
                </a:solidFill>
                <a:latin typeface="Calibri"/>
                <a:cs typeface="Calibri"/>
              </a:rPr>
              <a:t> </a:t>
            </a:r>
            <a:r>
              <a:rPr sz="1400" b="1" dirty="0">
                <a:solidFill>
                  <a:srgbClr val="00AF50"/>
                </a:solidFill>
                <a:latin typeface="Calibri"/>
                <a:cs typeface="Calibri"/>
              </a:rPr>
              <a:t>θα</a:t>
            </a:r>
            <a:r>
              <a:rPr sz="1400" b="1" spc="-15" dirty="0">
                <a:solidFill>
                  <a:srgbClr val="00AF50"/>
                </a:solidFill>
                <a:latin typeface="Calibri"/>
                <a:cs typeface="Calibri"/>
              </a:rPr>
              <a:t> </a:t>
            </a:r>
            <a:r>
              <a:rPr sz="1400" b="1" dirty="0">
                <a:solidFill>
                  <a:srgbClr val="00AF50"/>
                </a:solidFill>
                <a:latin typeface="Calibri"/>
                <a:cs typeface="Calibri"/>
              </a:rPr>
              <a:t>ήταν</a:t>
            </a:r>
            <a:r>
              <a:rPr sz="1400" b="1" spc="-15" dirty="0">
                <a:solidFill>
                  <a:srgbClr val="00AF50"/>
                </a:solidFill>
                <a:latin typeface="Calibri"/>
                <a:cs typeface="Calibri"/>
              </a:rPr>
              <a:t> </a:t>
            </a:r>
            <a:r>
              <a:rPr sz="1400" b="1" spc="-5" dirty="0">
                <a:solidFill>
                  <a:srgbClr val="00AF50"/>
                </a:solidFill>
                <a:latin typeface="Calibri"/>
                <a:cs typeface="Calibri"/>
              </a:rPr>
              <a:t>δυνατό</a:t>
            </a:r>
            <a:r>
              <a:rPr sz="1400" b="1" dirty="0">
                <a:solidFill>
                  <a:srgbClr val="00AF50"/>
                </a:solidFill>
                <a:latin typeface="Calibri"/>
                <a:cs typeface="Calibri"/>
              </a:rPr>
              <a:t> </a:t>
            </a:r>
            <a:r>
              <a:rPr sz="1400" b="1" spc="-5" dirty="0">
                <a:solidFill>
                  <a:srgbClr val="00AF50"/>
                </a:solidFill>
                <a:latin typeface="Calibri"/>
                <a:cs typeface="Calibri"/>
              </a:rPr>
              <a:t>να παραχθούν;»)/Ενίσχυση</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dirty="0">
                <a:solidFill>
                  <a:srgbClr val="00AF50"/>
                </a:solidFill>
                <a:latin typeface="Calibri"/>
                <a:cs typeface="Calibri"/>
              </a:rPr>
              <a:t>στρατηγικής</a:t>
            </a:r>
            <a:r>
              <a:rPr sz="1400" b="1" spc="-30" dirty="0">
                <a:solidFill>
                  <a:srgbClr val="00AF50"/>
                </a:solidFill>
                <a:latin typeface="Calibri"/>
                <a:cs typeface="Calibri"/>
              </a:rPr>
              <a:t> </a:t>
            </a:r>
            <a:r>
              <a:rPr sz="1400" b="1" dirty="0">
                <a:solidFill>
                  <a:srgbClr val="00AF50"/>
                </a:solidFill>
                <a:latin typeface="Calibri"/>
                <a:cs typeface="Calibri"/>
              </a:rPr>
              <a:t>διεθνοποίησης</a:t>
            </a:r>
            <a:r>
              <a:rPr sz="1400" b="1" spc="-2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συμμετεχόντων</a:t>
            </a:r>
            <a:r>
              <a:rPr sz="1400" b="1" spc="-30" dirty="0">
                <a:solidFill>
                  <a:srgbClr val="00AF50"/>
                </a:solidFill>
                <a:latin typeface="Calibri"/>
                <a:cs typeface="Calibri"/>
              </a:rPr>
              <a:t> </a:t>
            </a:r>
            <a:r>
              <a:rPr sz="1400" b="1" spc="-5" dirty="0">
                <a:solidFill>
                  <a:srgbClr val="00AF50"/>
                </a:solidFill>
                <a:latin typeface="Calibri"/>
                <a:cs typeface="Calibri"/>
              </a:rPr>
              <a:t>οργανισμών</a:t>
            </a:r>
            <a:endParaRPr sz="1400" dirty="0">
              <a:latin typeface="Calibri"/>
              <a:cs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477" y="74422"/>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5" dirty="0">
                <a:solidFill>
                  <a:srgbClr val="FFFFFF"/>
                </a:solidFill>
              </a:rPr>
              <a:t> </a:t>
            </a:r>
            <a:r>
              <a:rPr sz="2800" spc="-10" dirty="0">
                <a:solidFill>
                  <a:srgbClr val="FFFFFF"/>
                </a:solidFill>
              </a:rPr>
              <a:t>THE </a:t>
            </a:r>
            <a:r>
              <a:rPr sz="2800" spc="-15" dirty="0">
                <a:solidFill>
                  <a:srgbClr val="FFFFFF"/>
                </a:solidFill>
              </a:rPr>
              <a:t>PROJECT</a:t>
            </a:r>
            <a:endParaRPr sz="2800" dirty="0"/>
          </a:p>
        </p:txBody>
      </p:sp>
      <p:sp>
        <p:nvSpPr>
          <p:cNvPr id="3" name="object 3"/>
          <p:cNvSpPr txBox="1"/>
          <p:nvPr/>
        </p:nvSpPr>
        <p:spPr>
          <a:xfrm>
            <a:off x="352145" y="778002"/>
            <a:ext cx="179387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Needs</a:t>
            </a:r>
            <a:r>
              <a:rPr sz="1800" b="1" spc="-85" dirty="0">
                <a:latin typeface="Calibri"/>
                <a:cs typeface="Calibri"/>
              </a:rPr>
              <a:t> </a:t>
            </a:r>
            <a:r>
              <a:rPr sz="1800" b="1" spc="-5" dirty="0">
                <a:latin typeface="Calibri"/>
                <a:cs typeface="Calibri"/>
              </a:rPr>
              <a:t>Analysis</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239268" y="1045463"/>
            <a:ext cx="9281160" cy="1502664"/>
          </a:xfrm>
          <a:prstGeom prst="rect">
            <a:avLst/>
          </a:prstGeom>
        </p:spPr>
      </p:pic>
      <p:sp>
        <p:nvSpPr>
          <p:cNvPr id="5" name="object 5"/>
          <p:cNvSpPr txBox="1"/>
          <p:nvPr/>
        </p:nvSpPr>
        <p:spPr>
          <a:xfrm>
            <a:off x="379577" y="1815845"/>
            <a:ext cx="9098915" cy="2800350"/>
          </a:xfrm>
          <a:prstGeom prst="rect">
            <a:avLst/>
          </a:prstGeom>
        </p:spPr>
        <p:txBody>
          <a:bodyPr vert="horz" wrap="square" lIns="0" tIns="13335" rIns="0" bIns="0" rtlCol="0">
            <a:spAutoFit/>
          </a:bodyPr>
          <a:lstStyle/>
          <a:p>
            <a:pPr marL="184785" indent="-172720">
              <a:lnSpc>
                <a:spcPct val="100000"/>
              </a:lnSpc>
              <a:spcBef>
                <a:spcPts val="105"/>
              </a:spcBef>
              <a:buFont typeface="Wingdings"/>
              <a:buChar char=""/>
              <a:tabLst>
                <a:tab pos="185420" algn="l"/>
              </a:tabLst>
            </a:pPr>
            <a:r>
              <a:rPr sz="1400" b="1" spc="-5" dirty="0">
                <a:solidFill>
                  <a:srgbClr val="00AF50"/>
                </a:solidFill>
                <a:latin typeface="Calibri"/>
                <a:cs typeface="Calibri"/>
              </a:rPr>
              <a:t>Αναλυτική</a:t>
            </a:r>
            <a:r>
              <a:rPr sz="1400" b="1" spc="409" dirty="0">
                <a:solidFill>
                  <a:srgbClr val="00AF50"/>
                </a:solidFill>
                <a:latin typeface="Calibri"/>
                <a:cs typeface="Calibri"/>
              </a:rPr>
              <a:t> </a:t>
            </a:r>
            <a:r>
              <a:rPr sz="1400" b="1" spc="-10" dirty="0">
                <a:solidFill>
                  <a:srgbClr val="00AF50"/>
                </a:solidFill>
                <a:latin typeface="Calibri"/>
                <a:cs typeface="Calibri"/>
              </a:rPr>
              <a:t>περιγραφή</a:t>
            </a:r>
            <a:r>
              <a:rPr sz="1400" b="1" spc="409" dirty="0">
                <a:solidFill>
                  <a:srgbClr val="00AF50"/>
                </a:solidFill>
                <a:latin typeface="Calibri"/>
                <a:cs typeface="Calibri"/>
              </a:rPr>
              <a:t> </a:t>
            </a:r>
            <a:r>
              <a:rPr sz="1400" b="1" spc="-10" dirty="0">
                <a:solidFill>
                  <a:srgbClr val="00AF50"/>
                </a:solidFill>
                <a:latin typeface="Calibri"/>
                <a:cs typeface="Calibri"/>
              </a:rPr>
              <a:t>των</a:t>
            </a:r>
            <a:r>
              <a:rPr sz="1400" b="1" spc="405" dirty="0">
                <a:solidFill>
                  <a:srgbClr val="00AF50"/>
                </a:solidFill>
                <a:latin typeface="Calibri"/>
                <a:cs typeface="Calibri"/>
              </a:rPr>
              <a:t> </a:t>
            </a:r>
            <a:r>
              <a:rPr sz="1400" b="1" spc="-10" dirty="0">
                <a:solidFill>
                  <a:srgbClr val="00AF50"/>
                </a:solidFill>
                <a:latin typeface="Calibri"/>
                <a:cs typeface="Calibri"/>
              </a:rPr>
              <a:t>αναγκών/συνθηκών</a:t>
            </a:r>
            <a:r>
              <a:rPr sz="1400" b="1" spc="409" dirty="0">
                <a:solidFill>
                  <a:srgbClr val="00AF50"/>
                </a:solidFill>
                <a:latin typeface="Calibri"/>
                <a:cs typeface="Calibri"/>
              </a:rPr>
              <a:t> </a:t>
            </a:r>
            <a:r>
              <a:rPr sz="1400" b="1" spc="-5" dirty="0">
                <a:solidFill>
                  <a:srgbClr val="00AF50"/>
                </a:solidFill>
                <a:latin typeface="Calibri"/>
                <a:cs typeface="Calibri"/>
              </a:rPr>
              <a:t>που</a:t>
            </a:r>
            <a:r>
              <a:rPr sz="1400" b="1" spc="400" dirty="0">
                <a:solidFill>
                  <a:srgbClr val="00AF50"/>
                </a:solidFill>
                <a:latin typeface="Calibri"/>
                <a:cs typeface="Calibri"/>
              </a:rPr>
              <a:t> </a:t>
            </a:r>
            <a:r>
              <a:rPr sz="1400" b="1" spc="-10" dirty="0">
                <a:solidFill>
                  <a:srgbClr val="00AF50"/>
                </a:solidFill>
                <a:latin typeface="Calibri"/>
                <a:cs typeface="Calibri"/>
              </a:rPr>
              <a:t>καθιστούν</a:t>
            </a:r>
            <a:r>
              <a:rPr sz="1400" b="1" spc="400" dirty="0">
                <a:solidFill>
                  <a:srgbClr val="00AF50"/>
                </a:solidFill>
                <a:latin typeface="Calibri"/>
                <a:cs typeface="Calibri"/>
              </a:rPr>
              <a:t> </a:t>
            </a:r>
            <a:r>
              <a:rPr sz="1400" b="1" spc="-10" dirty="0">
                <a:solidFill>
                  <a:srgbClr val="00AF50"/>
                </a:solidFill>
                <a:latin typeface="Calibri"/>
                <a:cs typeface="Calibri"/>
              </a:rPr>
              <a:t>απαραίτητη</a:t>
            </a:r>
            <a:r>
              <a:rPr sz="1400" b="1" spc="400" dirty="0">
                <a:solidFill>
                  <a:srgbClr val="00AF50"/>
                </a:solidFill>
                <a:latin typeface="Calibri"/>
                <a:cs typeface="Calibri"/>
              </a:rPr>
              <a:t> </a:t>
            </a:r>
            <a:r>
              <a:rPr sz="1400" b="1" spc="-5" dirty="0">
                <a:solidFill>
                  <a:srgbClr val="00AF50"/>
                </a:solidFill>
                <a:latin typeface="Calibri"/>
                <a:cs typeface="Calibri"/>
              </a:rPr>
              <a:t>την</a:t>
            </a:r>
            <a:r>
              <a:rPr sz="1400" b="1" spc="400" dirty="0">
                <a:solidFill>
                  <a:srgbClr val="00AF50"/>
                </a:solidFill>
                <a:latin typeface="Calibri"/>
                <a:cs typeface="Calibri"/>
              </a:rPr>
              <a:t> </a:t>
            </a:r>
            <a:r>
              <a:rPr sz="1400" b="1" spc="-10" dirty="0">
                <a:solidFill>
                  <a:srgbClr val="00AF50"/>
                </a:solidFill>
                <a:latin typeface="Calibri"/>
                <a:cs typeface="Calibri"/>
              </a:rPr>
              <a:t>υλοποίηση</a:t>
            </a:r>
            <a:r>
              <a:rPr sz="1400" b="1" spc="409" dirty="0">
                <a:solidFill>
                  <a:srgbClr val="00AF50"/>
                </a:solidFill>
                <a:latin typeface="Calibri"/>
                <a:cs typeface="Calibri"/>
              </a:rPr>
              <a:t> </a:t>
            </a:r>
            <a:r>
              <a:rPr sz="1400" b="1" spc="-10" dirty="0">
                <a:solidFill>
                  <a:srgbClr val="00AF50"/>
                </a:solidFill>
                <a:latin typeface="Calibri"/>
                <a:cs typeface="Calibri"/>
              </a:rPr>
              <a:t>των</a:t>
            </a:r>
            <a:r>
              <a:rPr sz="1400" b="1" spc="390" dirty="0">
                <a:solidFill>
                  <a:srgbClr val="00AF50"/>
                </a:solidFill>
                <a:latin typeface="Calibri"/>
                <a:cs typeface="Calibri"/>
              </a:rPr>
              <a:t> </a:t>
            </a:r>
            <a:r>
              <a:rPr sz="1400" b="1" spc="-10" dirty="0">
                <a:solidFill>
                  <a:srgbClr val="00AF50"/>
                </a:solidFill>
                <a:latin typeface="Calibri"/>
                <a:cs typeface="Calibri"/>
              </a:rPr>
              <a:t>περιγραφόμενων</a:t>
            </a:r>
            <a:endParaRPr sz="1400" dirty="0">
              <a:latin typeface="Calibri"/>
              <a:cs typeface="Calibri"/>
            </a:endParaRPr>
          </a:p>
          <a:p>
            <a:pPr marL="184785">
              <a:lnSpc>
                <a:spcPct val="100000"/>
              </a:lnSpc>
            </a:pPr>
            <a:r>
              <a:rPr sz="1400" b="1" spc="-5" dirty="0">
                <a:solidFill>
                  <a:srgbClr val="00AF50"/>
                </a:solidFill>
                <a:latin typeface="Calibri"/>
                <a:cs typeface="Calibri"/>
              </a:rPr>
              <a:t>δραστηριοτήτων/την</a:t>
            </a:r>
            <a:r>
              <a:rPr sz="1400" b="1" spc="-45" dirty="0">
                <a:solidFill>
                  <a:srgbClr val="00AF50"/>
                </a:solidFill>
                <a:latin typeface="Calibri"/>
                <a:cs typeface="Calibri"/>
              </a:rPr>
              <a:t> </a:t>
            </a:r>
            <a:r>
              <a:rPr sz="1400" b="1" spc="-5" dirty="0">
                <a:solidFill>
                  <a:srgbClr val="00AF50"/>
                </a:solidFill>
                <a:latin typeface="Calibri"/>
                <a:cs typeface="Calibri"/>
              </a:rPr>
              <a:t>παραγωγή</a:t>
            </a:r>
            <a:r>
              <a:rPr sz="1400" b="1" spc="-35" dirty="0">
                <a:solidFill>
                  <a:srgbClr val="00AF50"/>
                </a:solidFill>
                <a:latin typeface="Calibri"/>
                <a:cs typeface="Calibri"/>
              </a:rPr>
              <a:t> </a:t>
            </a:r>
            <a:r>
              <a:rPr sz="1400" b="1" spc="-5" dirty="0">
                <a:solidFill>
                  <a:srgbClr val="00AF50"/>
                </a:solidFill>
                <a:latin typeface="Calibri"/>
                <a:cs typeface="Calibri"/>
              </a:rPr>
              <a:t>των</a:t>
            </a:r>
            <a:r>
              <a:rPr sz="1400" b="1" spc="-20" dirty="0">
                <a:solidFill>
                  <a:srgbClr val="00AF50"/>
                </a:solidFill>
                <a:latin typeface="Calibri"/>
                <a:cs typeface="Calibri"/>
              </a:rPr>
              <a:t> </a:t>
            </a:r>
            <a:r>
              <a:rPr sz="1400" b="1" spc="-5" dirty="0">
                <a:solidFill>
                  <a:srgbClr val="00AF50"/>
                </a:solidFill>
                <a:latin typeface="Calibri"/>
                <a:cs typeface="Calibri"/>
              </a:rPr>
              <a:t>επιδιωκόμενων</a:t>
            </a:r>
            <a:r>
              <a:rPr sz="1400" b="1" spc="-50" dirty="0">
                <a:solidFill>
                  <a:srgbClr val="00AF50"/>
                </a:solidFill>
                <a:latin typeface="Calibri"/>
                <a:cs typeface="Calibri"/>
              </a:rPr>
              <a:t> </a:t>
            </a:r>
            <a:r>
              <a:rPr sz="1400" b="1" spc="-5" dirty="0">
                <a:solidFill>
                  <a:srgbClr val="00AF50"/>
                </a:solidFill>
                <a:latin typeface="Calibri"/>
                <a:cs typeface="Calibri"/>
              </a:rPr>
              <a:t>αποτελεσμάτων</a:t>
            </a:r>
            <a:r>
              <a:rPr sz="1400" b="1" spc="-40"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marL="184785" marR="6985" indent="-172720">
              <a:lnSpc>
                <a:spcPct val="100000"/>
              </a:lnSpc>
              <a:buFont typeface="Wingdings"/>
              <a:buChar char=""/>
              <a:tabLst>
                <a:tab pos="185420" algn="l"/>
              </a:tabLst>
            </a:pPr>
            <a:r>
              <a:rPr sz="1400" b="1" dirty="0">
                <a:solidFill>
                  <a:srgbClr val="00AF50"/>
                </a:solidFill>
                <a:latin typeface="Calibri"/>
                <a:cs typeface="Calibri"/>
              </a:rPr>
              <a:t>Θα</a:t>
            </a:r>
            <a:r>
              <a:rPr sz="1400" b="1" spc="110" dirty="0">
                <a:solidFill>
                  <a:srgbClr val="00AF50"/>
                </a:solidFill>
                <a:latin typeface="Calibri"/>
                <a:cs typeface="Calibri"/>
              </a:rPr>
              <a:t> </a:t>
            </a:r>
            <a:r>
              <a:rPr sz="1400" b="1" spc="-5" dirty="0">
                <a:solidFill>
                  <a:srgbClr val="00AF50"/>
                </a:solidFill>
                <a:latin typeface="Calibri"/>
                <a:cs typeface="Calibri"/>
              </a:rPr>
              <a:t>πρέπει</a:t>
            </a:r>
            <a:r>
              <a:rPr sz="1400" b="1" spc="110" dirty="0">
                <a:solidFill>
                  <a:srgbClr val="00AF50"/>
                </a:solidFill>
                <a:latin typeface="Calibri"/>
                <a:cs typeface="Calibri"/>
              </a:rPr>
              <a:t> </a:t>
            </a:r>
            <a:r>
              <a:rPr sz="1400" b="1" spc="-5" dirty="0">
                <a:solidFill>
                  <a:srgbClr val="00AF50"/>
                </a:solidFill>
                <a:latin typeface="Calibri"/>
                <a:cs typeface="Calibri"/>
              </a:rPr>
              <a:t>να</a:t>
            </a:r>
            <a:r>
              <a:rPr sz="1400" b="1" spc="114" dirty="0">
                <a:solidFill>
                  <a:srgbClr val="00AF50"/>
                </a:solidFill>
                <a:latin typeface="Calibri"/>
                <a:cs typeface="Calibri"/>
              </a:rPr>
              <a:t> </a:t>
            </a:r>
            <a:r>
              <a:rPr sz="1400" b="1" spc="-5" dirty="0">
                <a:solidFill>
                  <a:srgbClr val="00AF50"/>
                </a:solidFill>
                <a:latin typeface="Calibri"/>
                <a:cs typeface="Calibri"/>
              </a:rPr>
              <a:t>εντοπιστούν</a:t>
            </a:r>
            <a:r>
              <a:rPr sz="1400" b="1" spc="114" dirty="0">
                <a:solidFill>
                  <a:srgbClr val="00AF50"/>
                </a:solidFill>
                <a:latin typeface="Calibri"/>
                <a:cs typeface="Calibri"/>
              </a:rPr>
              <a:t> </a:t>
            </a:r>
            <a:r>
              <a:rPr sz="1400" b="1" u="sng" spc="-15" dirty="0">
                <a:solidFill>
                  <a:srgbClr val="00AF50"/>
                </a:solidFill>
                <a:uFill>
                  <a:solidFill>
                    <a:srgbClr val="00AF50"/>
                  </a:solidFill>
                </a:uFill>
                <a:latin typeface="Calibri"/>
                <a:cs typeface="Calibri"/>
              </a:rPr>
              <a:t>κοινές</a:t>
            </a:r>
            <a:r>
              <a:rPr sz="1400" b="1" u="sng" spc="125" dirty="0">
                <a:solidFill>
                  <a:srgbClr val="00AF50"/>
                </a:solidFill>
                <a:uFill>
                  <a:solidFill>
                    <a:srgbClr val="00AF50"/>
                  </a:solidFill>
                </a:uFill>
                <a:latin typeface="Calibri"/>
                <a:cs typeface="Calibri"/>
              </a:rPr>
              <a:t> </a:t>
            </a:r>
            <a:r>
              <a:rPr sz="1400" b="1" u="sng" spc="-10" dirty="0">
                <a:solidFill>
                  <a:srgbClr val="00AF50"/>
                </a:solidFill>
                <a:uFill>
                  <a:solidFill>
                    <a:srgbClr val="00AF50"/>
                  </a:solidFill>
                </a:uFill>
                <a:latin typeface="Calibri"/>
                <a:cs typeface="Calibri"/>
              </a:rPr>
              <a:t>ανάγκες</a:t>
            </a:r>
            <a:r>
              <a:rPr sz="1400" b="1" spc="120" dirty="0">
                <a:solidFill>
                  <a:srgbClr val="00AF50"/>
                </a:solidFill>
                <a:latin typeface="Calibri"/>
                <a:cs typeface="Calibri"/>
              </a:rPr>
              <a:t> </a:t>
            </a:r>
            <a:r>
              <a:rPr sz="1400" b="1" spc="-5" dirty="0">
                <a:solidFill>
                  <a:srgbClr val="00AF50"/>
                </a:solidFill>
                <a:latin typeface="Calibri"/>
                <a:cs typeface="Calibri"/>
              </a:rPr>
              <a:t>σε</a:t>
            </a:r>
            <a:r>
              <a:rPr sz="1400" b="1" spc="120" dirty="0">
                <a:solidFill>
                  <a:srgbClr val="00AF50"/>
                </a:solidFill>
                <a:latin typeface="Calibri"/>
                <a:cs typeface="Calibri"/>
              </a:rPr>
              <a:t> </a:t>
            </a:r>
            <a:r>
              <a:rPr sz="1400" b="1" spc="-10" dirty="0">
                <a:solidFill>
                  <a:srgbClr val="00AF50"/>
                </a:solidFill>
                <a:latin typeface="Calibri"/>
                <a:cs typeface="Calibri"/>
              </a:rPr>
              <a:t>επίπεδο</a:t>
            </a:r>
            <a:r>
              <a:rPr sz="1400" b="1" spc="114" dirty="0">
                <a:solidFill>
                  <a:srgbClr val="00AF50"/>
                </a:solidFill>
                <a:latin typeface="Calibri"/>
                <a:cs typeface="Calibri"/>
              </a:rPr>
              <a:t> </a:t>
            </a:r>
            <a:r>
              <a:rPr lang="el-GR" sz="1400" b="1" spc="-10" dirty="0">
                <a:solidFill>
                  <a:srgbClr val="00AF50"/>
                </a:solidFill>
                <a:latin typeface="Calibri"/>
                <a:cs typeface="Calibri"/>
              </a:rPr>
              <a:t>συμμετεχόντων</a:t>
            </a:r>
            <a:r>
              <a:rPr lang="el-GR" sz="1400" b="1" spc="114" dirty="0">
                <a:solidFill>
                  <a:srgbClr val="00AF50"/>
                </a:solidFill>
                <a:latin typeface="Calibri"/>
                <a:cs typeface="Calibri"/>
              </a:rPr>
              <a:t> </a:t>
            </a:r>
            <a:r>
              <a:rPr lang="el-GR" sz="1400" b="1" spc="-10" dirty="0" err="1">
                <a:solidFill>
                  <a:srgbClr val="00AF50"/>
                </a:solidFill>
                <a:latin typeface="Calibri"/>
                <a:cs typeface="Calibri"/>
              </a:rPr>
              <a:t>οργ</a:t>
            </a:r>
            <a:r>
              <a:rPr sz="1400" b="1" spc="-10" dirty="0">
                <a:solidFill>
                  <a:srgbClr val="00AF50"/>
                </a:solidFill>
                <a:latin typeface="Calibri"/>
                <a:cs typeface="Calibri"/>
              </a:rPr>
              <a:t>α</a:t>
            </a:r>
            <a:r>
              <a:rPr sz="1400" b="1" spc="-10" dirty="0" err="1">
                <a:solidFill>
                  <a:srgbClr val="00AF50"/>
                </a:solidFill>
                <a:latin typeface="Calibri"/>
                <a:cs typeface="Calibri"/>
              </a:rPr>
              <a:t>νισμών</a:t>
            </a:r>
            <a:r>
              <a:rPr sz="1400" b="1" spc="-10" dirty="0">
                <a:solidFill>
                  <a:srgbClr val="00AF50"/>
                </a:solidFill>
                <a:latin typeface="Calibri"/>
                <a:cs typeface="Calibri"/>
              </a:rPr>
              <a:t>,</a:t>
            </a:r>
            <a:r>
              <a:rPr sz="1400" b="1" spc="114" dirty="0">
                <a:solidFill>
                  <a:srgbClr val="00AF50"/>
                </a:solidFill>
                <a:latin typeface="Calibri"/>
                <a:cs typeface="Calibri"/>
              </a:rPr>
              <a:t> </a:t>
            </a:r>
            <a:r>
              <a:rPr sz="1400" b="1" spc="-10" dirty="0">
                <a:solidFill>
                  <a:srgbClr val="00AF50"/>
                </a:solidFill>
                <a:latin typeface="Calibri"/>
                <a:cs typeface="Calibri"/>
              </a:rPr>
              <a:t>συμμετεχουσών</a:t>
            </a:r>
            <a:r>
              <a:rPr sz="1400" b="1" spc="105" dirty="0">
                <a:solidFill>
                  <a:srgbClr val="00AF50"/>
                </a:solidFill>
                <a:latin typeface="Calibri"/>
                <a:cs typeface="Calibri"/>
              </a:rPr>
              <a:t> </a:t>
            </a:r>
            <a:r>
              <a:rPr sz="1400" b="1" spc="-5" dirty="0">
                <a:solidFill>
                  <a:srgbClr val="00AF50"/>
                </a:solidFill>
                <a:latin typeface="Calibri"/>
                <a:cs typeface="Calibri"/>
              </a:rPr>
              <a:t>χωρών,</a:t>
            </a:r>
            <a:r>
              <a:rPr sz="1400" b="1" spc="114" dirty="0">
                <a:solidFill>
                  <a:srgbClr val="00AF50"/>
                </a:solidFill>
                <a:latin typeface="Calibri"/>
                <a:cs typeface="Calibri"/>
              </a:rPr>
              <a:t> </a:t>
            </a:r>
            <a:r>
              <a:rPr sz="1400" b="1" spc="-25" dirty="0">
                <a:solidFill>
                  <a:srgbClr val="00AF50"/>
                </a:solidFill>
                <a:latin typeface="Calibri"/>
                <a:cs typeface="Calibri"/>
              </a:rPr>
              <a:t>Τομέων</a:t>
            </a:r>
            <a:r>
              <a:rPr sz="1400" b="1" spc="105" dirty="0">
                <a:solidFill>
                  <a:srgbClr val="00AF50"/>
                </a:solidFill>
                <a:latin typeface="Calibri"/>
                <a:cs typeface="Calibri"/>
              </a:rPr>
              <a:t> </a:t>
            </a:r>
            <a:r>
              <a:rPr sz="1400" b="1" spc="-5" dirty="0">
                <a:solidFill>
                  <a:srgbClr val="00AF50"/>
                </a:solidFill>
                <a:latin typeface="Calibri"/>
                <a:cs typeface="Calibri"/>
              </a:rPr>
              <a:t>Εκπαίδευσης</a:t>
            </a:r>
            <a:r>
              <a:rPr sz="1400" b="1" spc="125" dirty="0">
                <a:solidFill>
                  <a:srgbClr val="00AF50"/>
                </a:solidFill>
                <a:latin typeface="Calibri"/>
                <a:cs typeface="Calibri"/>
              </a:rPr>
              <a:t> </a:t>
            </a:r>
            <a:r>
              <a:rPr sz="1400" b="1" spc="-20" dirty="0">
                <a:solidFill>
                  <a:srgbClr val="00AF50"/>
                </a:solidFill>
                <a:latin typeface="Calibri"/>
                <a:cs typeface="Calibri"/>
              </a:rPr>
              <a:t>και </a:t>
            </a:r>
            <a:r>
              <a:rPr sz="1400" b="1" spc="-300" dirty="0">
                <a:solidFill>
                  <a:srgbClr val="00AF50"/>
                </a:solidFill>
                <a:latin typeface="Calibri"/>
                <a:cs typeface="Calibri"/>
              </a:rPr>
              <a:t> </a:t>
            </a:r>
            <a:r>
              <a:rPr sz="1400" b="1" spc="-5" dirty="0">
                <a:solidFill>
                  <a:srgbClr val="00AF50"/>
                </a:solidFill>
                <a:latin typeface="Calibri"/>
                <a:cs typeface="Calibri"/>
              </a:rPr>
              <a:t>Κατάρτισης</a:t>
            </a:r>
            <a:r>
              <a:rPr sz="1400" b="1" spc="-25" dirty="0">
                <a:solidFill>
                  <a:srgbClr val="00AF50"/>
                </a:solidFill>
                <a:latin typeface="Calibri"/>
                <a:cs typeface="Calibri"/>
              </a:rPr>
              <a:t> </a:t>
            </a:r>
            <a:r>
              <a:rPr sz="1400" b="1" spc="-5" dirty="0">
                <a:solidFill>
                  <a:srgbClr val="00AF50"/>
                </a:solidFill>
                <a:latin typeface="Calibri"/>
                <a:cs typeface="Calibri"/>
              </a:rPr>
              <a:t>(τομείς</a:t>
            </a:r>
            <a:r>
              <a:rPr sz="1400" b="1" spc="-15" dirty="0">
                <a:solidFill>
                  <a:srgbClr val="00AF50"/>
                </a:solidFill>
                <a:latin typeface="Calibri"/>
                <a:cs typeface="Calibri"/>
              </a:rPr>
              <a:t> </a:t>
            </a:r>
            <a:r>
              <a:rPr sz="1400" b="1" spc="-5" dirty="0">
                <a:solidFill>
                  <a:srgbClr val="00AF50"/>
                </a:solidFill>
                <a:latin typeface="Calibri"/>
                <a:cs typeface="Calibri"/>
              </a:rPr>
              <a:t>δραστηριοποίησης</a:t>
            </a:r>
            <a:r>
              <a:rPr sz="1400" b="1" spc="-30" dirty="0">
                <a:solidFill>
                  <a:srgbClr val="00AF50"/>
                </a:solidFill>
                <a:latin typeface="Calibri"/>
                <a:cs typeface="Calibri"/>
              </a:rPr>
              <a:t> </a:t>
            </a:r>
            <a:r>
              <a:rPr sz="1400" b="1" spc="-5" dirty="0">
                <a:solidFill>
                  <a:srgbClr val="00AF50"/>
                </a:solidFill>
                <a:latin typeface="Calibri"/>
                <a:cs typeface="Calibri"/>
              </a:rPr>
              <a:t>των συμμετεχόντων</a:t>
            </a:r>
            <a:r>
              <a:rPr sz="1400" b="1" spc="-40" dirty="0">
                <a:solidFill>
                  <a:srgbClr val="00AF50"/>
                </a:solidFill>
                <a:latin typeface="Calibri"/>
                <a:cs typeface="Calibri"/>
              </a:rPr>
              <a:t> </a:t>
            </a:r>
            <a:r>
              <a:rPr sz="1400" b="1" spc="-5" dirty="0">
                <a:solidFill>
                  <a:srgbClr val="00AF50"/>
                </a:solidFill>
                <a:latin typeface="Calibri"/>
                <a:cs typeface="Calibri"/>
              </a:rPr>
              <a:t>οργανισμών),</a:t>
            </a:r>
            <a:r>
              <a:rPr sz="1400" b="1" spc="-25" dirty="0">
                <a:solidFill>
                  <a:srgbClr val="00AF50"/>
                </a:solidFill>
                <a:latin typeface="Calibri"/>
                <a:cs typeface="Calibri"/>
              </a:rPr>
              <a:t> </a:t>
            </a:r>
            <a:r>
              <a:rPr sz="1400" b="1" spc="-5" dirty="0">
                <a:solidFill>
                  <a:srgbClr val="00AF50"/>
                </a:solidFill>
                <a:latin typeface="Calibri"/>
                <a:cs typeface="Calibri"/>
              </a:rPr>
              <a:t>ομάδων-στόχων</a:t>
            </a:r>
            <a:r>
              <a:rPr sz="1400" b="1" spc="-45"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Σύμφωνα</a:t>
            </a:r>
            <a:r>
              <a:rPr sz="1400" b="1" spc="-55" dirty="0">
                <a:solidFill>
                  <a:srgbClr val="00AF50"/>
                </a:solidFill>
                <a:latin typeface="Calibri"/>
                <a:cs typeface="Calibri"/>
              </a:rPr>
              <a:t> </a:t>
            </a:r>
            <a:r>
              <a:rPr sz="1400" b="1" dirty="0">
                <a:solidFill>
                  <a:srgbClr val="00AF50"/>
                </a:solidFill>
                <a:latin typeface="Calibri"/>
                <a:cs typeface="Calibri"/>
              </a:rPr>
              <a:t>με</a:t>
            </a:r>
            <a:r>
              <a:rPr sz="1400" b="1" spc="-20" dirty="0">
                <a:solidFill>
                  <a:srgbClr val="00AF50"/>
                </a:solidFill>
                <a:latin typeface="Calibri"/>
                <a:cs typeface="Calibri"/>
              </a:rPr>
              <a:t> </a:t>
            </a:r>
            <a:r>
              <a:rPr sz="1400" b="1" spc="-10" dirty="0">
                <a:solidFill>
                  <a:srgbClr val="00AF50"/>
                </a:solidFill>
                <a:latin typeface="Calibri"/>
                <a:cs typeface="Calibri"/>
              </a:rPr>
              <a:t>το</a:t>
            </a:r>
            <a:r>
              <a:rPr sz="1400" b="1" spc="-10" dirty="0">
                <a:solidFill>
                  <a:srgbClr val="0462C1"/>
                </a:solidFill>
                <a:latin typeface="Calibri"/>
                <a:cs typeface="Calibri"/>
              </a:rPr>
              <a:t> </a:t>
            </a:r>
            <a:r>
              <a:rPr sz="1400" b="1" u="sng" dirty="0">
                <a:solidFill>
                  <a:srgbClr val="0462C1"/>
                </a:solidFill>
                <a:uFill>
                  <a:solidFill>
                    <a:srgbClr val="0462C1"/>
                  </a:solidFill>
                </a:uFill>
                <a:latin typeface="Calibri"/>
                <a:cs typeface="Calibri"/>
                <a:hlinkClick r:id="rId3"/>
              </a:rPr>
              <a:t>Handbook</a:t>
            </a:r>
            <a:r>
              <a:rPr sz="1400" b="1" u="sng" spc="-30"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3"/>
              </a:rPr>
              <a:t>on</a:t>
            </a:r>
            <a:r>
              <a:rPr sz="1400" b="1" u="sng" spc="-20"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3"/>
              </a:rPr>
              <a:t>KA2</a:t>
            </a:r>
            <a:r>
              <a:rPr sz="1400" b="1" u="sng" spc="-15"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3"/>
              </a:rPr>
              <a:t>lump-sums</a:t>
            </a:r>
            <a:r>
              <a:rPr sz="1400" b="1" spc="-45" dirty="0">
                <a:solidFill>
                  <a:srgbClr val="0462C1"/>
                </a:solidFill>
                <a:latin typeface="Calibri"/>
                <a:cs typeface="Calibri"/>
                <a:hlinkClick r:id="rId3"/>
              </a:rPr>
              <a:t> </a:t>
            </a:r>
            <a:r>
              <a:rPr sz="1400" b="1" dirty="0">
                <a:solidFill>
                  <a:srgbClr val="00AF50"/>
                </a:solidFill>
                <a:latin typeface="Calibri"/>
                <a:cs typeface="Calibri"/>
              </a:rPr>
              <a:t>:</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Ως</a:t>
            </a:r>
            <a:r>
              <a:rPr sz="1400" b="1" spc="-10" dirty="0">
                <a:solidFill>
                  <a:srgbClr val="00AF50"/>
                </a:solidFill>
                <a:latin typeface="Calibri"/>
                <a:cs typeface="Calibri"/>
              </a:rPr>
              <a:t> </a:t>
            </a:r>
            <a:r>
              <a:rPr sz="1400" b="1" spc="-5" dirty="0">
                <a:solidFill>
                  <a:srgbClr val="00AF50"/>
                </a:solidFill>
                <a:latin typeface="Calibri"/>
                <a:cs typeface="Calibri"/>
              </a:rPr>
              <a:t>ανάγκες</a:t>
            </a:r>
            <a:r>
              <a:rPr sz="1400" b="1" spc="-20" dirty="0">
                <a:solidFill>
                  <a:srgbClr val="00AF50"/>
                </a:solidFill>
                <a:latin typeface="Calibri"/>
                <a:cs typeface="Calibri"/>
              </a:rPr>
              <a:t> </a:t>
            </a:r>
            <a:r>
              <a:rPr sz="1400" b="1" spc="-5" dirty="0">
                <a:solidFill>
                  <a:srgbClr val="00AF50"/>
                </a:solidFill>
                <a:latin typeface="Calibri"/>
                <a:cs typeface="Calibri"/>
              </a:rPr>
              <a:t>προσδιορίζονται</a:t>
            </a:r>
            <a:r>
              <a:rPr sz="1400" b="1" spc="-25" dirty="0">
                <a:solidFill>
                  <a:srgbClr val="00AF50"/>
                </a:solidFill>
                <a:latin typeface="Calibri"/>
                <a:cs typeface="Calibri"/>
              </a:rPr>
              <a:t> </a:t>
            </a:r>
            <a:r>
              <a:rPr sz="1400" b="1" dirty="0">
                <a:solidFill>
                  <a:srgbClr val="00AF50"/>
                </a:solidFill>
                <a:latin typeface="Calibri"/>
                <a:cs typeface="Calibri"/>
              </a:rPr>
              <a:t>οι</a:t>
            </a:r>
            <a:r>
              <a:rPr sz="1400" b="1" spc="-10" dirty="0">
                <a:solidFill>
                  <a:srgbClr val="00AF50"/>
                </a:solidFill>
                <a:latin typeface="Calibri"/>
                <a:cs typeface="Calibri"/>
              </a:rPr>
              <a:t> </a:t>
            </a:r>
            <a:r>
              <a:rPr sz="1400" b="1" spc="-5" dirty="0">
                <a:solidFill>
                  <a:srgbClr val="00AF50"/>
                </a:solidFill>
                <a:latin typeface="Calibri"/>
                <a:cs typeface="Calibri"/>
              </a:rPr>
              <a:t>επιθυμητές αλλαγές</a:t>
            </a:r>
            <a:r>
              <a:rPr sz="1400" b="1" spc="-45" dirty="0">
                <a:solidFill>
                  <a:srgbClr val="00AF50"/>
                </a:solidFill>
                <a:latin typeface="Calibri"/>
                <a:cs typeface="Calibri"/>
              </a:rPr>
              <a:t> </a:t>
            </a:r>
            <a:r>
              <a:rPr sz="1400" b="1" dirty="0">
                <a:solidFill>
                  <a:srgbClr val="00AF50"/>
                </a:solidFill>
                <a:latin typeface="Calibri"/>
                <a:cs typeface="Calibri"/>
              </a:rPr>
              <a:t>στο</a:t>
            </a:r>
            <a:r>
              <a:rPr sz="1400" b="1" spc="5" dirty="0">
                <a:solidFill>
                  <a:srgbClr val="00AF50"/>
                </a:solidFill>
                <a:latin typeface="Calibri"/>
                <a:cs typeface="Calibri"/>
              </a:rPr>
              <a:t> </a:t>
            </a:r>
            <a:r>
              <a:rPr sz="1400" b="1" spc="-5" dirty="0">
                <a:solidFill>
                  <a:srgbClr val="00AF50"/>
                </a:solidFill>
                <a:latin typeface="Calibri"/>
                <a:cs typeface="Calibri"/>
              </a:rPr>
              <a:t>πλαίσιο</a:t>
            </a:r>
            <a:r>
              <a:rPr sz="1400" b="1" spc="-20" dirty="0">
                <a:solidFill>
                  <a:srgbClr val="00AF50"/>
                </a:solidFill>
                <a:latin typeface="Calibri"/>
                <a:cs typeface="Calibri"/>
              </a:rPr>
              <a:t> </a:t>
            </a:r>
            <a:r>
              <a:rPr sz="1400" b="1" spc="-5" dirty="0">
                <a:solidFill>
                  <a:srgbClr val="00AF50"/>
                </a:solidFill>
                <a:latin typeface="Calibri"/>
                <a:cs typeface="Calibri"/>
              </a:rPr>
              <a:t>λειτουργίας</a:t>
            </a:r>
            <a:r>
              <a:rPr sz="1400" b="1" spc="-30" dirty="0">
                <a:solidFill>
                  <a:srgbClr val="00AF50"/>
                </a:solidFill>
                <a:latin typeface="Calibri"/>
                <a:cs typeface="Calibri"/>
              </a:rPr>
              <a:t> </a:t>
            </a:r>
            <a:r>
              <a:rPr sz="1400" b="1" spc="-5" dirty="0">
                <a:solidFill>
                  <a:srgbClr val="00AF50"/>
                </a:solidFill>
                <a:latin typeface="Calibri"/>
                <a:cs typeface="Calibri"/>
              </a:rPr>
              <a:t>ενός</a:t>
            </a:r>
            <a:r>
              <a:rPr sz="1400" b="1" spc="-20" dirty="0">
                <a:solidFill>
                  <a:srgbClr val="00AF50"/>
                </a:solidFill>
                <a:latin typeface="Calibri"/>
                <a:cs typeface="Calibri"/>
              </a:rPr>
              <a:t> </a:t>
            </a:r>
            <a:r>
              <a:rPr sz="1400" b="1" spc="-5" dirty="0">
                <a:solidFill>
                  <a:srgbClr val="00AF50"/>
                </a:solidFill>
                <a:latin typeface="Calibri"/>
                <a:cs typeface="Calibri"/>
              </a:rPr>
              <a:t>οργανισμού</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Οι</a:t>
            </a:r>
            <a:r>
              <a:rPr sz="1400" b="1" spc="-15" dirty="0">
                <a:solidFill>
                  <a:srgbClr val="00AF50"/>
                </a:solidFill>
                <a:latin typeface="Calibri"/>
                <a:cs typeface="Calibri"/>
              </a:rPr>
              <a:t> </a:t>
            </a:r>
            <a:r>
              <a:rPr sz="1400" b="1" spc="-5" dirty="0">
                <a:solidFill>
                  <a:srgbClr val="00AF50"/>
                </a:solidFill>
                <a:latin typeface="Calibri"/>
                <a:cs typeface="Calibri"/>
              </a:rPr>
              <a:t>ανάγκες</a:t>
            </a:r>
            <a:r>
              <a:rPr sz="1400" b="1" spc="-40" dirty="0">
                <a:solidFill>
                  <a:srgbClr val="00AF50"/>
                </a:solidFill>
                <a:latin typeface="Calibri"/>
                <a:cs typeface="Calibri"/>
              </a:rPr>
              <a:t> </a:t>
            </a:r>
            <a:r>
              <a:rPr sz="1400" b="1" spc="-5" dirty="0">
                <a:solidFill>
                  <a:srgbClr val="00AF50"/>
                </a:solidFill>
                <a:latin typeface="Calibri"/>
                <a:cs typeface="Calibri"/>
              </a:rPr>
              <a:t>κατηγοριοποιούνται</a:t>
            </a:r>
            <a:r>
              <a:rPr sz="1400" b="1" spc="-55" dirty="0">
                <a:solidFill>
                  <a:srgbClr val="00AF50"/>
                </a:solidFill>
                <a:latin typeface="Calibri"/>
                <a:cs typeface="Calibri"/>
              </a:rPr>
              <a:t> </a:t>
            </a:r>
            <a:r>
              <a:rPr sz="1400" b="1" dirty="0">
                <a:solidFill>
                  <a:srgbClr val="00AF50"/>
                </a:solidFill>
                <a:latin typeface="Calibri"/>
                <a:cs typeface="Calibri"/>
              </a:rPr>
              <a:t>ως</a:t>
            </a:r>
            <a:r>
              <a:rPr sz="1400" b="1" spc="-30" dirty="0">
                <a:solidFill>
                  <a:srgbClr val="00AF50"/>
                </a:solidFill>
                <a:latin typeface="Calibri"/>
                <a:cs typeface="Calibri"/>
              </a:rPr>
              <a:t> </a:t>
            </a:r>
            <a:r>
              <a:rPr sz="1400" b="1" spc="-5" dirty="0">
                <a:solidFill>
                  <a:srgbClr val="00AF50"/>
                </a:solidFill>
                <a:latin typeface="Calibri"/>
                <a:cs typeface="Calibri"/>
              </a:rPr>
              <a:t>ακολούθως:</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Πρωταρχικές</a:t>
            </a:r>
            <a:r>
              <a:rPr sz="1400" b="1" spc="-30" dirty="0">
                <a:solidFill>
                  <a:srgbClr val="00AF50"/>
                </a:solidFill>
                <a:latin typeface="Calibri"/>
                <a:cs typeface="Calibri"/>
              </a:rPr>
              <a:t> </a:t>
            </a:r>
            <a:r>
              <a:rPr sz="1400" b="1" spc="-5" dirty="0">
                <a:solidFill>
                  <a:srgbClr val="00AF50"/>
                </a:solidFill>
                <a:latin typeface="Calibri"/>
                <a:cs typeface="Calibri"/>
              </a:rPr>
              <a:t>(Primary):</a:t>
            </a:r>
            <a:r>
              <a:rPr sz="1400" b="1" spc="10" dirty="0">
                <a:solidFill>
                  <a:srgbClr val="00AF50"/>
                </a:solidFill>
                <a:latin typeface="Calibri"/>
                <a:cs typeface="Calibri"/>
              </a:rPr>
              <a:t> </a:t>
            </a:r>
            <a:r>
              <a:rPr sz="1400" b="1" spc="-5" dirty="0">
                <a:solidFill>
                  <a:srgbClr val="00AF50"/>
                </a:solidFill>
                <a:latin typeface="Calibri"/>
                <a:cs typeface="Calibri"/>
              </a:rPr>
              <a:t>Ανάγκες</a:t>
            </a:r>
            <a:r>
              <a:rPr sz="1400" b="1" spc="-15" dirty="0">
                <a:solidFill>
                  <a:srgbClr val="00AF50"/>
                </a:solidFill>
                <a:latin typeface="Calibri"/>
                <a:cs typeface="Calibri"/>
              </a:rPr>
              <a:t> </a:t>
            </a:r>
            <a:r>
              <a:rPr lang="el-GR" sz="1400" b="1" spc="-15" dirty="0">
                <a:solidFill>
                  <a:srgbClr val="00AF50"/>
                </a:solidFill>
                <a:latin typeface="Calibri"/>
                <a:cs typeface="Calibri"/>
              </a:rPr>
              <a:t>που η κάλυψή τους θα οδηγήσει στην </a:t>
            </a:r>
            <a:r>
              <a:rPr lang="el-GR" sz="1400" b="1" spc="-5" dirty="0">
                <a:solidFill>
                  <a:srgbClr val="00AF50"/>
                </a:solidFill>
                <a:latin typeface="Calibri"/>
                <a:cs typeface="Calibri"/>
              </a:rPr>
              <a:t>επίτευξη των στόχων του Σχεδίου</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Δευτερεύουσες</a:t>
            </a:r>
            <a:r>
              <a:rPr sz="1400" b="1" spc="-25" dirty="0">
                <a:solidFill>
                  <a:srgbClr val="00AF50"/>
                </a:solidFill>
                <a:latin typeface="Calibri"/>
                <a:cs typeface="Calibri"/>
              </a:rPr>
              <a:t> </a:t>
            </a:r>
            <a:r>
              <a:rPr sz="1400" b="1" spc="-5" dirty="0">
                <a:solidFill>
                  <a:srgbClr val="00AF50"/>
                </a:solidFill>
                <a:latin typeface="Calibri"/>
                <a:cs typeface="Calibri"/>
              </a:rPr>
              <a:t>(Secondary):</a:t>
            </a:r>
            <a:r>
              <a:rPr sz="1400" b="1" spc="-10" dirty="0">
                <a:solidFill>
                  <a:srgbClr val="00AF50"/>
                </a:solidFill>
                <a:latin typeface="Calibri"/>
                <a:cs typeface="Calibri"/>
              </a:rPr>
              <a:t> </a:t>
            </a:r>
            <a:r>
              <a:rPr sz="1400" b="1" spc="-5" dirty="0">
                <a:solidFill>
                  <a:srgbClr val="00AF50"/>
                </a:solidFill>
                <a:latin typeface="Calibri"/>
                <a:cs typeface="Calibri"/>
              </a:rPr>
              <a:t>Ανάγκες</a:t>
            </a:r>
            <a:r>
              <a:rPr sz="1400" b="1" spc="-20"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θα</a:t>
            </a:r>
            <a:r>
              <a:rPr sz="1400" b="1" spc="-10" dirty="0">
                <a:solidFill>
                  <a:srgbClr val="00AF50"/>
                </a:solidFill>
                <a:latin typeface="Calibri"/>
                <a:cs typeface="Calibri"/>
              </a:rPr>
              <a:t> καλυφθούν</a:t>
            </a:r>
            <a:r>
              <a:rPr sz="1400" b="1" spc="-35" dirty="0">
                <a:solidFill>
                  <a:srgbClr val="00AF50"/>
                </a:solidFill>
                <a:latin typeface="Calibri"/>
                <a:cs typeface="Calibri"/>
              </a:rPr>
              <a:t> </a:t>
            </a:r>
            <a:r>
              <a:rPr sz="1400" b="1" spc="-5" dirty="0">
                <a:solidFill>
                  <a:srgbClr val="00AF50"/>
                </a:solidFill>
                <a:latin typeface="Calibri"/>
                <a:cs typeface="Calibri"/>
              </a:rPr>
              <a:t>μόνο αν</a:t>
            </a:r>
            <a:r>
              <a:rPr sz="1400" b="1" dirty="0">
                <a:solidFill>
                  <a:srgbClr val="00AF50"/>
                </a:solidFill>
                <a:latin typeface="Calibri"/>
                <a:cs typeface="Calibri"/>
              </a:rPr>
              <a:t> </a:t>
            </a:r>
            <a:r>
              <a:rPr sz="1400" b="1" spc="-10" dirty="0">
                <a:solidFill>
                  <a:srgbClr val="00AF50"/>
                </a:solidFill>
                <a:latin typeface="Calibri"/>
                <a:cs typeface="Calibri"/>
              </a:rPr>
              <a:t>το</a:t>
            </a:r>
            <a:r>
              <a:rPr sz="1400" b="1" dirty="0">
                <a:solidFill>
                  <a:srgbClr val="00AF50"/>
                </a:solidFill>
                <a:latin typeface="Calibri"/>
                <a:cs typeface="Calibri"/>
              </a:rPr>
              <a:t> </a:t>
            </a:r>
            <a:r>
              <a:rPr sz="1400" b="1" spc="-5" dirty="0">
                <a:solidFill>
                  <a:srgbClr val="00AF50"/>
                </a:solidFill>
                <a:latin typeface="Calibri"/>
                <a:cs typeface="Calibri"/>
              </a:rPr>
              <a:t>επιτρέψουν</a:t>
            </a:r>
            <a:r>
              <a:rPr sz="1400" b="1" spc="-30" dirty="0">
                <a:solidFill>
                  <a:srgbClr val="00AF50"/>
                </a:solidFill>
                <a:latin typeface="Calibri"/>
                <a:cs typeface="Calibri"/>
              </a:rPr>
              <a:t> </a:t>
            </a:r>
            <a:r>
              <a:rPr sz="1400" b="1" dirty="0">
                <a:solidFill>
                  <a:srgbClr val="00AF50"/>
                </a:solidFill>
                <a:latin typeface="Calibri"/>
                <a:cs typeface="Calibri"/>
              </a:rPr>
              <a:t>οι</a:t>
            </a:r>
            <a:r>
              <a:rPr sz="1400" b="1" spc="-5" dirty="0">
                <a:solidFill>
                  <a:srgbClr val="00AF50"/>
                </a:solidFill>
                <a:latin typeface="Calibri"/>
                <a:cs typeface="Calibri"/>
              </a:rPr>
              <a:t> πόροι</a:t>
            </a:r>
            <a:r>
              <a:rPr sz="1400" b="1" spc="-30" dirty="0">
                <a:solidFill>
                  <a:srgbClr val="00AF50"/>
                </a:solidFill>
                <a:latin typeface="Calibri"/>
                <a:cs typeface="Calibri"/>
              </a:rPr>
              <a:t> </a:t>
            </a:r>
            <a:r>
              <a:rPr sz="1400" b="1" spc="-5" dirty="0">
                <a:solidFill>
                  <a:srgbClr val="00AF50"/>
                </a:solidFill>
                <a:latin typeface="Calibri"/>
                <a:cs typeface="Calibri"/>
              </a:rPr>
              <a:t>του</a:t>
            </a:r>
            <a:r>
              <a:rPr sz="1400" b="1" spc="-1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marL="299085" marR="5080" indent="-287020">
              <a:lnSpc>
                <a:spcPct val="100000"/>
              </a:lnSpc>
              <a:buFont typeface="Wingdings"/>
              <a:buChar char=""/>
              <a:tabLst>
                <a:tab pos="299085" algn="l"/>
                <a:tab pos="299720" algn="l"/>
              </a:tabLst>
            </a:pPr>
            <a:r>
              <a:rPr sz="1400" b="1" spc="-10" dirty="0">
                <a:solidFill>
                  <a:srgbClr val="00AF50"/>
                </a:solidFill>
                <a:latin typeface="Calibri"/>
                <a:cs typeface="Calibri"/>
              </a:rPr>
              <a:t>Παρεμφερείς</a:t>
            </a:r>
            <a:r>
              <a:rPr sz="1400" b="1" spc="5" dirty="0">
                <a:solidFill>
                  <a:srgbClr val="00AF50"/>
                </a:solidFill>
                <a:latin typeface="Calibri"/>
                <a:cs typeface="Calibri"/>
              </a:rPr>
              <a:t> </a:t>
            </a:r>
            <a:r>
              <a:rPr sz="1400" b="1" spc="-5" dirty="0">
                <a:solidFill>
                  <a:srgbClr val="00AF50"/>
                </a:solidFill>
                <a:latin typeface="Calibri"/>
                <a:cs typeface="Calibri"/>
              </a:rPr>
              <a:t>(Side</a:t>
            </a:r>
            <a:r>
              <a:rPr sz="1400" b="1" spc="5" dirty="0">
                <a:solidFill>
                  <a:srgbClr val="00AF50"/>
                </a:solidFill>
                <a:latin typeface="Calibri"/>
                <a:cs typeface="Calibri"/>
              </a:rPr>
              <a:t> </a:t>
            </a:r>
            <a:r>
              <a:rPr sz="1400" b="1" spc="-10" dirty="0">
                <a:solidFill>
                  <a:srgbClr val="00AF50"/>
                </a:solidFill>
                <a:latin typeface="Calibri"/>
                <a:cs typeface="Calibri"/>
              </a:rPr>
              <a:t>effects):</a:t>
            </a:r>
            <a:r>
              <a:rPr sz="1400" b="1" spc="-5" dirty="0">
                <a:solidFill>
                  <a:srgbClr val="00AF50"/>
                </a:solidFill>
                <a:latin typeface="Calibri"/>
                <a:cs typeface="Calibri"/>
              </a:rPr>
              <a:t> Ανάγκες</a:t>
            </a:r>
            <a:r>
              <a:rPr sz="1400" b="1" spc="10" dirty="0">
                <a:solidFill>
                  <a:srgbClr val="00AF50"/>
                </a:solidFill>
                <a:latin typeface="Calibri"/>
                <a:cs typeface="Calibri"/>
              </a:rPr>
              <a:t> </a:t>
            </a:r>
            <a:r>
              <a:rPr sz="1400" b="1" spc="-5" dirty="0">
                <a:solidFill>
                  <a:srgbClr val="00AF50"/>
                </a:solidFill>
                <a:latin typeface="Calibri"/>
                <a:cs typeface="Calibri"/>
              </a:rPr>
              <a:t>που</a:t>
            </a:r>
            <a:r>
              <a:rPr sz="1400" b="1" dirty="0">
                <a:solidFill>
                  <a:srgbClr val="00AF50"/>
                </a:solidFill>
                <a:latin typeface="Calibri"/>
                <a:cs typeface="Calibri"/>
              </a:rPr>
              <a:t> θα</a:t>
            </a:r>
            <a:r>
              <a:rPr sz="1400" b="1" spc="-5" dirty="0">
                <a:solidFill>
                  <a:srgbClr val="00AF50"/>
                </a:solidFill>
                <a:latin typeface="Calibri"/>
                <a:cs typeface="Calibri"/>
              </a:rPr>
              <a:t> μπορούσαν</a:t>
            </a:r>
            <a:r>
              <a:rPr sz="1400" b="1" spc="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επηρεάσουν</a:t>
            </a:r>
            <a:r>
              <a:rPr sz="1400" b="1" spc="-15" dirty="0">
                <a:solidFill>
                  <a:srgbClr val="00AF50"/>
                </a:solidFill>
                <a:latin typeface="Calibri"/>
                <a:cs typeface="Calibri"/>
              </a:rPr>
              <a:t> </a:t>
            </a:r>
            <a:r>
              <a:rPr sz="1400" b="1" spc="-10" dirty="0">
                <a:solidFill>
                  <a:srgbClr val="00AF50"/>
                </a:solidFill>
                <a:latin typeface="Calibri"/>
                <a:cs typeface="Calibri"/>
              </a:rPr>
              <a:t>θετικά</a:t>
            </a:r>
            <a:r>
              <a:rPr sz="1400" b="1" spc="5" dirty="0">
                <a:solidFill>
                  <a:srgbClr val="00AF50"/>
                </a:solidFill>
                <a:latin typeface="Calibri"/>
                <a:cs typeface="Calibri"/>
              </a:rPr>
              <a:t> </a:t>
            </a:r>
            <a:r>
              <a:rPr sz="1400" b="1" spc="-10" dirty="0">
                <a:solidFill>
                  <a:srgbClr val="00AF50"/>
                </a:solidFill>
                <a:latin typeface="Calibri"/>
                <a:cs typeface="Calibri"/>
              </a:rPr>
              <a:t>το</a:t>
            </a:r>
            <a:r>
              <a:rPr sz="1400" b="1" spc="5" dirty="0">
                <a:solidFill>
                  <a:srgbClr val="00AF50"/>
                </a:solidFill>
                <a:latin typeface="Calibri"/>
                <a:cs typeface="Calibri"/>
              </a:rPr>
              <a:t> </a:t>
            </a:r>
            <a:r>
              <a:rPr sz="1400" b="1" spc="-10" dirty="0">
                <a:solidFill>
                  <a:srgbClr val="00AF50"/>
                </a:solidFill>
                <a:latin typeface="Calibri"/>
                <a:cs typeface="Calibri"/>
              </a:rPr>
              <a:t>Σχέδιο</a:t>
            </a:r>
            <a:r>
              <a:rPr sz="1400" b="1" dirty="0">
                <a:solidFill>
                  <a:srgbClr val="00AF50"/>
                </a:solidFill>
                <a:latin typeface="Calibri"/>
                <a:cs typeface="Calibri"/>
              </a:rPr>
              <a:t> </a:t>
            </a:r>
            <a:r>
              <a:rPr sz="1400" b="1" spc="-5" dirty="0">
                <a:solidFill>
                  <a:srgbClr val="00AF50"/>
                </a:solidFill>
                <a:latin typeface="Calibri"/>
                <a:cs typeface="Calibri"/>
              </a:rPr>
              <a:t>αλλά</a:t>
            </a:r>
            <a:r>
              <a:rPr sz="1400" b="1" spc="5" dirty="0">
                <a:solidFill>
                  <a:srgbClr val="00AF50"/>
                </a:solidFill>
                <a:latin typeface="Calibri"/>
                <a:cs typeface="Calibri"/>
              </a:rPr>
              <a:t> </a:t>
            </a:r>
            <a:r>
              <a:rPr sz="1400" b="1" spc="-5" dirty="0">
                <a:solidFill>
                  <a:srgbClr val="00AF50"/>
                </a:solidFill>
                <a:latin typeface="Calibri"/>
                <a:cs typeface="Calibri"/>
              </a:rPr>
              <a:t>δε</a:t>
            </a:r>
            <a:r>
              <a:rPr sz="1400" b="1" spc="10" dirty="0">
                <a:solidFill>
                  <a:srgbClr val="00AF50"/>
                </a:solidFill>
                <a:latin typeface="Calibri"/>
                <a:cs typeface="Calibri"/>
              </a:rPr>
              <a:t> </a:t>
            </a:r>
            <a:r>
              <a:rPr sz="1400" b="1" spc="-5" dirty="0">
                <a:solidFill>
                  <a:srgbClr val="00AF50"/>
                </a:solidFill>
                <a:latin typeface="Calibri"/>
                <a:cs typeface="Calibri"/>
              </a:rPr>
              <a:t>συμβάλλουν άμεσα </a:t>
            </a:r>
            <a:r>
              <a:rPr sz="1400" b="1" spc="-300" dirty="0">
                <a:solidFill>
                  <a:srgbClr val="00AF50"/>
                </a:solidFill>
                <a:latin typeface="Calibri"/>
                <a:cs typeface="Calibri"/>
              </a:rPr>
              <a:t> </a:t>
            </a:r>
            <a:r>
              <a:rPr sz="1400" b="1" spc="-5" dirty="0">
                <a:solidFill>
                  <a:srgbClr val="00AF50"/>
                </a:solidFill>
                <a:latin typeface="Calibri"/>
                <a:cs typeface="Calibri"/>
              </a:rPr>
              <a:t>στην</a:t>
            </a:r>
            <a:r>
              <a:rPr sz="1400" b="1" spc="-15" dirty="0">
                <a:solidFill>
                  <a:srgbClr val="00AF50"/>
                </a:solidFill>
                <a:latin typeface="Calibri"/>
                <a:cs typeface="Calibri"/>
              </a:rPr>
              <a:t> </a:t>
            </a:r>
            <a:r>
              <a:rPr sz="1400" b="1" spc="-10" dirty="0">
                <a:solidFill>
                  <a:srgbClr val="00AF50"/>
                </a:solidFill>
                <a:latin typeface="Calibri"/>
                <a:cs typeface="Calibri"/>
              </a:rPr>
              <a:t>υλοποίησή</a:t>
            </a:r>
            <a:r>
              <a:rPr sz="1400" b="1" spc="-45" dirty="0">
                <a:solidFill>
                  <a:srgbClr val="00AF50"/>
                </a:solidFill>
                <a:latin typeface="Calibri"/>
                <a:cs typeface="Calibri"/>
              </a:rPr>
              <a:t> </a:t>
            </a:r>
            <a:r>
              <a:rPr sz="1400" b="1" spc="-5" dirty="0">
                <a:solidFill>
                  <a:srgbClr val="00AF50"/>
                </a:solidFill>
                <a:latin typeface="Calibri"/>
                <a:cs typeface="Calibri"/>
              </a:rPr>
              <a:t>του</a:t>
            </a:r>
            <a:endParaRPr sz="1400" dirty="0">
              <a:latin typeface="Calibri"/>
              <a:cs typeface="Calibri"/>
            </a:endParaRPr>
          </a:p>
          <a:p>
            <a:pPr marL="299085" marR="7620" indent="-287020">
              <a:lnSpc>
                <a:spcPct val="100000"/>
              </a:lnSpc>
              <a:buFont typeface="Wingdings"/>
              <a:buChar char=""/>
              <a:tabLst>
                <a:tab pos="299085" algn="l"/>
                <a:tab pos="299720" algn="l"/>
              </a:tabLst>
            </a:pPr>
            <a:r>
              <a:rPr sz="1400" b="1" dirty="0">
                <a:solidFill>
                  <a:srgbClr val="00AF50"/>
                </a:solidFill>
                <a:latin typeface="Calibri"/>
                <a:cs typeface="Calibri"/>
              </a:rPr>
              <a:t>Ο</a:t>
            </a:r>
            <a:r>
              <a:rPr sz="1400" b="1" spc="225" dirty="0">
                <a:solidFill>
                  <a:srgbClr val="00AF50"/>
                </a:solidFill>
                <a:latin typeface="Calibri"/>
                <a:cs typeface="Calibri"/>
              </a:rPr>
              <a:t> </a:t>
            </a:r>
            <a:r>
              <a:rPr sz="1400" b="1" spc="-10" dirty="0">
                <a:solidFill>
                  <a:srgbClr val="00AF50"/>
                </a:solidFill>
                <a:latin typeface="Calibri"/>
                <a:cs typeface="Calibri"/>
              </a:rPr>
              <a:t>καθορισμός</a:t>
            </a:r>
            <a:r>
              <a:rPr sz="1400" b="1" spc="235" dirty="0">
                <a:solidFill>
                  <a:srgbClr val="00AF50"/>
                </a:solidFill>
                <a:latin typeface="Calibri"/>
                <a:cs typeface="Calibri"/>
              </a:rPr>
              <a:t> </a:t>
            </a:r>
            <a:r>
              <a:rPr sz="1400" b="1" spc="-10" dirty="0">
                <a:solidFill>
                  <a:srgbClr val="00AF50"/>
                </a:solidFill>
                <a:latin typeface="Calibri"/>
                <a:cs typeface="Calibri"/>
              </a:rPr>
              <a:t>των</a:t>
            </a:r>
            <a:r>
              <a:rPr sz="1400" b="1" spc="215" dirty="0">
                <a:solidFill>
                  <a:srgbClr val="00AF50"/>
                </a:solidFill>
                <a:latin typeface="Calibri"/>
                <a:cs typeface="Calibri"/>
              </a:rPr>
              <a:t> </a:t>
            </a:r>
            <a:r>
              <a:rPr sz="1400" b="1" spc="-10" dirty="0">
                <a:solidFill>
                  <a:srgbClr val="00AF50"/>
                </a:solidFill>
                <a:latin typeface="Calibri"/>
                <a:cs typeface="Calibri"/>
              </a:rPr>
              <a:t>κύριων</a:t>
            </a:r>
            <a:r>
              <a:rPr sz="1400" b="1" spc="225" dirty="0">
                <a:solidFill>
                  <a:srgbClr val="00AF50"/>
                </a:solidFill>
                <a:latin typeface="Calibri"/>
                <a:cs typeface="Calibri"/>
              </a:rPr>
              <a:t> </a:t>
            </a:r>
            <a:r>
              <a:rPr sz="1400" b="1" spc="-10" dirty="0">
                <a:solidFill>
                  <a:srgbClr val="00AF50"/>
                </a:solidFill>
                <a:latin typeface="Calibri"/>
                <a:cs typeface="Calibri"/>
              </a:rPr>
              <a:t>αναγκών</a:t>
            </a:r>
            <a:r>
              <a:rPr sz="1400" b="1" spc="229" dirty="0">
                <a:solidFill>
                  <a:srgbClr val="00AF50"/>
                </a:solidFill>
                <a:latin typeface="Calibri"/>
                <a:cs typeface="Calibri"/>
              </a:rPr>
              <a:t> </a:t>
            </a:r>
            <a:r>
              <a:rPr sz="1400" b="1" spc="-15" dirty="0">
                <a:solidFill>
                  <a:srgbClr val="00AF50"/>
                </a:solidFill>
                <a:latin typeface="Calibri"/>
                <a:cs typeface="Calibri"/>
              </a:rPr>
              <a:t>του</a:t>
            </a:r>
            <a:r>
              <a:rPr sz="1400" b="1" spc="229" dirty="0">
                <a:solidFill>
                  <a:srgbClr val="00AF50"/>
                </a:solidFill>
                <a:latin typeface="Calibri"/>
                <a:cs typeface="Calibri"/>
              </a:rPr>
              <a:t> </a:t>
            </a:r>
            <a:r>
              <a:rPr sz="1400" b="1" spc="-10" dirty="0">
                <a:solidFill>
                  <a:srgbClr val="00AF50"/>
                </a:solidFill>
                <a:latin typeface="Calibri"/>
                <a:cs typeface="Calibri"/>
              </a:rPr>
              <a:t>Σχεδίου</a:t>
            </a:r>
            <a:r>
              <a:rPr sz="1400" b="1" spc="229" dirty="0">
                <a:solidFill>
                  <a:srgbClr val="00AF50"/>
                </a:solidFill>
                <a:latin typeface="Calibri"/>
                <a:cs typeface="Calibri"/>
              </a:rPr>
              <a:t> </a:t>
            </a:r>
            <a:r>
              <a:rPr sz="1400" b="1" spc="-5" dirty="0">
                <a:solidFill>
                  <a:srgbClr val="00AF50"/>
                </a:solidFill>
                <a:latin typeface="Calibri"/>
                <a:cs typeface="Calibri"/>
              </a:rPr>
              <a:t>θα</a:t>
            </a:r>
            <a:r>
              <a:rPr sz="1400" b="1" spc="225" dirty="0">
                <a:solidFill>
                  <a:srgbClr val="00AF50"/>
                </a:solidFill>
                <a:latin typeface="Calibri"/>
                <a:cs typeface="Calibri"/>
              </a:rPr>
              <a:t> </a:t>
            </a:r>
            <a:r>
              <a:rPr sz="1400" b="1" spc="-5" dirty="0">
                <a:solidFill>
                  <a:srgbClr val="00AF50"/>
                </a:solidFill>
                <a:latin typeface="Calibri"/>
                <a:cs typeface="Calibri"/>
              </a:rPr>
              <a:t>προκύψει</a:t>
            </a:r>
            <a:r>
              <a:rPr sz="1400" b="1" spc="225" dirty="0">
                <a:solidFill>
                  <a:srgbClr val="00AF50"/>
                </a:solidFill>
                <a:latin typeface="Calibri"/>
                <a:cs typeface="Calibri"/>
              </a:rPr>
              <a:t> </a:t>
            </a:r>
            <a:r>
              <a:rPr sz="1400" b="1" dirty="0">
                <a:solidFill>
                  <a:srgbClr val="00AF50"/>
                </a:solidFill>
                <a:latin typeface="Calibri"/>
                <a:cs typeface="Calibri"/>
              </a:rPr>
              <a:t>από</a:t>
            </a:r>
            <a:r>
              <a:rPr sz="1400" b="1" spc="229" dirty="0">
                <a:solidFill>
                  <a:srgbClr val="00AF50"/>
                </a:solidFill>
                <a:latin typeface="Calibri"/>
                <a:cs typeface="Calibri"/>
              </a:rPr>
              <a:t> </a:t>
            </a:r>
            <a:r>
              <a:rPr sz="1400" b="1" spc="-10" dirty="0">
                <a:solidFill>
                  <a:srgbClr val="00AF50"/>
                </a:solidFill>
                <a:latin typeface="Calibri"/>
                <a:cs typeface="Calibri"/>
              </a:rPr>
              <a:t>τη</a:t>
            </a:r>
            <a:r>
              <a:rPr sz="1400" b="1" spc="229" dirty="0">
                <a:solidFill>
                  <a:srgbClr val="00AF50"/>
                </a:solidFill>
                <a:latin typeface="Calibri"/>
                <a:cs typeface="Calibri"/>
              </a:rPr>
              <a:t> </a:t>
            </a:r>
            <a:r>
              <a:rPr sz="1400" b="1" spc="-10" dirty="0">
                <a:solidFill>
                  <a:srgbClr val="00AF50"/>
                </a:solidFill>
                <a:latin typeface="Calibri"/>
                <a:cs typeface="Calibri"/>
              </a:rPr>
              <a:t>σύγκριση</a:t>
            </a:r>
            <a:r>
              <a:rPr sz="1400" b="1" spc="240" dirty="0">
                <a:solidFill>
                  <a:srgbClr val="00AF50"/>
                </a:solidFill>
                <a:latin typeface="Calibri"/>
                <a:cs typeface="Calibri"/>
              </a:rPr>
              <a:t> </a:t>
            </a:r>
            <a:r>
              <a:rPr sz="1400" b="1" spc="-10" dirty="0">
                <a:solidFill>
                  <a:srgbClr val="00AF50"/>
                </a:solidFill>
                <a:latin typeface="Calibri"/>
                <a:cs typeface="Calibri"/>
              </a:rPr>
              <a:t>μεταξύ</a:t>
            </a:r>
            <a:r>
              <a:rPr sz="1400" b="1" spc="225" dirty="0">
                <a:solidFill>
                  <a:srgbClr val="00AF50"/>
                </a:solidFill>
                <a:latin typeface="Calibri"/>
                <a:cs typeface="Calibri"/>
              </a:rPr>
              <a:t> </a:t>
            </a:r>
            <a:r>
              <a:rPr sz="1400" b="1" dirty="0">
                <a:solidFill>
                  <a:srgbClr val="00AF50"/>
                </a:solidFill>
                <a:latin typeface="Calibri"/>
                <a:cs typeface="Calibri"/>
              </a:rPr>
              <a:t>της</a:t>
            </a:r>
            <a:r>
              <a:rPr sz="1400" b="1" spc="225" dirty="0">
                <a:solidFill>
                  <a:srgbClr val="00AF50"/>
                </a:solidFill>
                <a:latin typeface="Calibri"/>
                <a:cs typeface="Calibri"/>
              </a:rPr>
              <a:t> </a:t>
            </a:r>
            <a:r>
              <a:rPr sz="1400" b="1" spc="-5" dirty="0">
                <a:solidFill>
                  <a:srgbClr val="00AF50"/>
                </a:solidFill>
                <a:latin typeface="Calibri"/>
                <a:cs typeface="Calibri"/>
              </a:rPr>
              <a:t>υφιστάμενης/αρχικής </a:t>
            </a:r>
            <a:r>
              <a:rPr sz="1400" b="1" spc="-305" dirty="0">
                <a:solidFill>
                  <a:srgbClr val="00AF50"/>
                </a:solidFill>
                <a:latin typeface="Calibri"/>
                <a:cs typeface="Calibri"/>
              </a:rPr>
              <a:t> </a:t>
            </a:r>
            <a:r>
              <a:rPr sz="1400" b="1" spc="-10" dirty="0">
                <a:solidFill>
                  <a:srgbClr val="00AF50"/>
                </a:solidFill>
                <a:latin typeface="Calibri"/>
                <a:cs typeface="Calibri"/>
              </a:rPr>
              <a:t>κατάστασης</a:t>
            </a:r>
            <a:r>
              <a:rPr sz="1400" b="1" spc="-1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της</a:t>
            </a:r>
            <a:r>
              <a:rPr sz="1400" b="1" spc="-15" dirty="0">
                <a:solidFill>
                  <a:srgbClr val="00AF50"/>
                </a:solidFill>
                <a:latin typeface="Calibri"/>
                <a:cs typeface="Calibri"/>
              </a:rPr>
              <a:t> </a:t>
            </a:r>
            <a:r>
              <a:rPr sz="1400" b="1" spc="-5" dirty="0">
                <a:solidFill>
                  <a:srgbClr val="00AF50"/>
                </a:solidFill>
                <a:latin typeface="Calibri"/>
                <a:cs typeface="Calibri"/>
              </a:rPr>
              <a:t>επιθυμητής</a:t>
            </a:r>
            <a:r>
              <a:rPr sz="1400" b="1" spc="-40" dirty="0">
                <a:solidFill>
                  <a:srgbClr val="00AF50"/>
                </a:solidFill>
                <a:latin typeface="Calibri"/>
                <a:cs typeface="Calibri"/>
              </a:rPr>
              <a:t> </a:t>
            </a:r>
            <a:r>
              <a:rPr sz="1400" b="1" spc="-20" dirty="0">
                <a:solidFill>
                  <a:srgbClr val="00AF50"/>
                </a:solidFill>
                <a:latin typeface="Calibri"/>
                <a:cs typeface="Calibri"/>
              </a:rPr>
              <a:t>(“gap</a:t>
            </a:r>
            <a:r>
              <a:rPr sz="1400" b="1" dirty="0">
                <a:solidFill>
                  <a:srgbClr val="00AF50"/>
                </a:solidFill>
                <a:latin typeface="Calibri"/>
                <a:cs typeface="Calibri"/>
              </a:rPr>
              <a:t> analysis”)</a:t>
            </a:r>
            <a:endParaRPr sz="1400" dirty="0">
              <a:latin typeface="Calibri"/>
              <a:cs typeface="Calibri"/>
            </a:endParaRPr>
          </a:p>
        </p:txBody>
      </p:sp>
      <p:pic>
        <p:nvPicPr>
          <p:cNvPr id="6" name="object 6"/>
          <p:cNvPicPr/>
          <p:nvPr/>
        </p:nvPicPr>
        <p:blipFill>
          <a:blip r:embed="rId4" cstate="print"/>
          <a:stretch>
            <a:fillRect/>
          </a:stretch>
        </p:blipFill>
        <p:spPr>
          <a:xfrm>
            <a:off x="376427" y="4741164"/>
            <a:ext cx="9377172" cy="1359408"/>
          </a:xfrm>
          <a:prstGeom prst="rect">
            <a:avLst/>
          </a:prstGeom>
        </p:spPr>
      </p:pic>
      <p:sp>
        <p:nvSpPr>
          <p:cNvPr id="7" name="object 7"/>
          <p:cNvSpPr txBox="1"/>
          <p:nvPr/>
        </p:nvSpPr>
        <p:spPr>
          <a:xfrm>
            <a:off x="455777" y="5424017"/>
            <a:ext cx="8617585" cy="1090042"/>
          </a:xfrm>
          <a:prstGeom prst="rect">
            <a:avLst/>
          </a:prstGeom>
        </p:spPr>
        <p:txBody>
          <a:bodyPr vert="horz" wrap="square" lIns="0" tIns="12700" rIns="0" bIns="0" rtlCol="0">
            <a:spAutoFit/>
          </a:bodyPr>
          <a:lstStyle/>
          <a:p>
            <a:pPr marL="184785" marR="5080" indent="-172720">
              <a:lnSpc>
                <a:spcPct val="100000"/>
              </a:lnSpc>
              <a:spcBef>
                <a:spcPts val="100"/>
              </a:spcBef>
              <a:buFont typeface="Wingdings"/>
              <a:buChar char=""/>
              <a:tabLst>
                <a:tab pos="185420" algn="l"/>
              </a:tabLst>
            </a:pPr>
            <a:r>
              <a:rPr sz="1400" b="1" dirty="0">
                <a:solidFill>
                  <a:srgbClr val="00AF50"/>
                </a:solidFill>
                <a:latin typeface="Calibri"/>
                <a:cs typeface="Calibri"/>
              </a:rPr>
              <a:t>Καθορισμός των </a:t>
            </a:r>
            <a:r>
              <a:rPr sz="1400" b="1" spc="-5" dirty="0">
                <a:solidFill>
                  <a:srgbClr val="00AF50"/>
                </a:solidFill>
                <a:latin typeface="Calibri"/>
                <a:cs typeface="Calibri"/>
              </a:rPr>
              <a:t>ομάδων-στόχων </a:t>
            </a:r>
            <a:r>
              <a:rPr sz="1400" b="1" dirty="0">
                <a:solidFill>
                  <a:srgbClr val="00AF50"/>
                </a:solidFill>
                <a:latin typeface="Calibri"/>
                <a:cs typeface="Calibri"/>
              </a:rPr>
              <a:t>του Σχεδίου </a:t>
            </a:r>
            <a:r>
              <a:rPr sz="1400" b="1" spc="-5" dirty="0">
                <a:solidFill>
                  <a:srgbClr val="00AF50"/>
                </a:solidFill>
                <a:latin typeface="Calibri"/>
                <a:cs typeface="Calibri"/>
              </a:rPr>
              <a:t>(Για να είναι διασφαλισμένη </a:t>
            </a:r>
            <a:r>
              <a:rPr sz="1400" b="1" dirty="0">
                <a:solidFill>
                  <a:srgbClr val="00AF50"/>
                </a:solidFill>
                <a:latin typeface="Calibri"/>
                <a:cs typeface="Calibri"/>
              </a:rPr>
              <a:t>η </a:t>
            </a:r>
            <a:r>
              <a:rPr sz="1400" b="1" spc="-5" dirty="0">
                <a:solidFill>
                  <a:srgbClr val="00AF50"/>
                </a:solidFill>
                <a:latin typeface="Calibri"/>
                <a:cs typeface="Calibri"/>
              </a:rPr>
              <a:t>πρόσβαση </a:t>
            </a:r>
            <a:r>
              <a:rPr sz="1400" b="1" dirty="0">
                <a:solidFill>
                  <a:srgbClr val="00AF50"/>
                </a:solidFill>
                <a:latin typeface="Calibri"/>
                <a:cs typeface="Calibri"/>
              </a:rPr>
              <a:t>στις ομάδες-στόχους του </a:t>
            </a:r>
            <a:r>
              <a:rPr sz="1400" b="1" spc="-305" dirty="0">
                <a:solidFill>
                  <a:srgbClr val="00AF50"/>
                </a:solidFill>
                <a:latin typeface="Calibri"/>
                <a:cs typeface="Calibri"/>
              </a:rPr>
              <a:t> </a:t>
            </a:r>
            <a:r>
              <a:rPr sz="1400" b="1" dirty="0">
                <a:solidFill>
                  <a:srgbClr val="00AF50"/>
                </a:solidFill>
                <a:latin typeface="Calibri"/>
                <a:cs typeface="Calibri"/>
              </a:rPr>
              <a:t>Σχεδίου</a:t>
            </a:r>
            <a:r>
              <a:rPr lang="el-GR" sz="1400" b="1" dirty="0">
                <a:solidFill>
                  <a:srgbClr val="00AF50"/>
                </a:solidFill>
                <a:latin typeface="Calibri"/>
                <a:cs typeface="Calibri"/>
              </a:rPr>
              <a:t>,</a:t>
            </a:r>
            <a:r>
              <a:rPr sz="1400" b="1" spc="-25" dirty="0">
                <a:solidFill>
                  <a:srgbClr val="00AF50"/>
                </a:solidFill>
                <a:latin typeface="Calibri"/>
                <a:cs typeface="Calibri"/>
              </a:rPr>
              <a:t> </a:t>
            </a:r>
            <a:r>
              <a:rPr sz="1400" b="1" dirty="0">
                <a:solidFill>
                  <a:srgbClr val="00AF50"/>
                </a:solidFill>
                <a:latin typeface="Calibri"/>
                <a:cs typeface="Calibri"/>
              </a:rPr>
              <a:t>θα πρέπει</a:t>
            </a:r>
            <a:r>
              <a:rPr sz="1400" b="1" spc="-45" dirty="0">
                <a:solidFill>
                  <a:srgbClr val="00AF50"/>
                </a:solidFill>
                <a:latin typeface="Calibri"/>
                <a:cs typeface="Calibri"/>
              </a:rPr>
              <a:t> </a:t>
            </a:r>
            <a:r>
              <a:rPr sz="1400" b="1" dirty="0">
                <a:solidFill>
                  <a:srgbClr val="00AF50"/>
                </a:solidFill>
                <a:latin typeface="Calibri"/>
                <a:cs typeface="Calibri"/>
              </a:rPr>
              <a:t>αυτές</a:t>
            </a:r>
            <a:r>
              <a:rPr sz="1400" b="1" spc="-25" dirty="0">
                <a:solidFill>
                  <a:srgbClr val="00AF50"/>
                </a:solidFill>
                <a:latin typeface="Calibri"/>
                <a:cs typeface="Calibri"/>
              </a:rPr>
              <a:t> </a:t>
            </a:r>
            <a:r>
              <a:rPr sz="1400" b="1" spc="-5" dirty="0">
                <a:solidFill>
                  <a:srgbClr val="00AF50"/>
                </a:solidFill>
                <a:latin typeface="Calibri"/>
                <a:cs typeface="Calibri"/>
              </a:rPr>
              <a:t>να</a:t>
            </a:r>
            <a:r>
              <a:rPr sz="1400" b="1" spc="5" dirty="0">
                <a:solidFill>
                  <a:srgbClr val="00AF50"/>
                </a:solidFill>
                <a:latin typeface="Calibri"/>
                <a:cs typeface="Calibri"/>
              </a:rPr>
              <a:t> </a:t>
            </a:r>
            <a:r>
              <a:rPr sz="1400" b="1" dirty="0">
                <a:solidFill>
                  <a:srgbClr val="00AF50"/>
                </a:solidFill>
                <a:latin typeface="Calibri"/>
                <a:cs typeface="Calibri"/>
              </a:rPr>
              <a:t>ταυτίζονται</a:t>
            </a:r>
            <a:r>
              <a:rPr sz="1400" b="1" spc="-20" dirty="0">
                <a:solidFill>
                  <a:srgbClr val="00AF50"/>
                </a:solidFill>
                <a:latin typeface="Calibri"/>
                <a:cs typeface="Calibri"/>
              </a:rPr>
              <a:t> </a:t>
            </a:r>
            <a:r>
              <a:rPr sz="1400" b="1" spc="-5" dirty="0">
                <a:solidFill>
                  <a:srgbClr val="00AF50"/>
                </a:solidFill>
                <a:latin typeface="Calibri"/>
                <a:cs typeface="Calibri"/>
              </a:rPr>
              <a:t>με τις</a:t>
            </a:r>
            <a:r>
              <a:rPr sz="1400" b="1" dirty="0">
                <a:solidFill>
                  <a:srgbClr val="00AF50"/>
                </a:solidFill>
                <a:latin typeface="Calibri"/>
                <a:cs typeface="Calibri"/>
              </a:rPr>
              <a:t> </a:t>
            </a:r>
            <a:r>
              <a:rPr sz="1400" b="1" spc="-5" dirty="0">
                <a:solidFill>
                  <a:srgbClr val="00AF50"/>
                </a:solidFill>
                <a:latin typeface="Calibri"/>
                <a:cs typeface="Calibri"/>
              </a:rPr>
              <a:t>ομάδες-στόχους</a:t>
            </a:r>
            <a:r>
              <a:rPr sz="1400" b="1" spc="-35"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40" dirty="0">
                <a:solidFill>
                  <a:srgbClr val="00AF50"/>
                </a:solidFill>
                <a:latin typeface="Calibri"/>
                <a:cs typeface="Calibri"/>
              </a:rPr>
              <a:t> </a:t>
            </a:r>
            <a:r>
              <a:rPr sz="1400" b="1" dirty="0">
                <a:solidFill>
                  <a:srgbClr val="00AF50"/>
                </a:solidFill>
                <a:latin typeface="Calibri"/>
                <a:cs typeface="Calibri"/>
              </a:rPr>
              <a:t>των</a:t>
            </a:r>
            <a:r>
              <a:rPr sz="1400" b="1" spc="-20" dirty="0">
                <a:solidFill>
                  <a:srgbClr val="00AF50"/>
                </a:solidFill>
                <a:latin typeface="Calibri"/>
                <a:cs typeface="Calibri"/>
              </a:rPr>
              <a:t> </a:t>
            </a:r>
            <a:r>
              <a:rPr sz="1400" b="1" spc="-5" dirty="0">
                <a:solidFill>
                  <a:srgbClr val="00AF50"/>
                </a:solidFill>
                <a:latin typeface="Calibri"/>
                <a:cs typeface="Calibri"/>
              </a:rPr>
              <a:t>συμμετεχόντων</a:t>
            </a:r>
            <a:endParaRPr sz="1400" dirty="0">
              <a:latin typeface="Calibri"/>
              <a:cs typeface="Calibri"/>
            </a:endParaRPr>
          </a:p>
          <a:p>
            <a:pPr marL="184785">
              <a:lnSpc>
                <a:spcPct val="100000"/>
              </a:lnSpc>
            </a:pPr>
            <a:r>
              <a:rPr sz="1400" b="1" dirty="0">
                <a:solidFill>
                  <a:srgbClr val="00AF50"/>
                </a:solidFill>
                <a:latin typeface="Calibri"/>
                <a:cs typeface="Calibri"/>
              </a:rPr>
              <a:t>οργανισμών)</a:t>
            </a:r>
            <a:endParaRPr sz="1400" dirty="0">
              <a:latin typeface="Calibri"/>
              <a:cs typeface="Calibri"/>
            </a:endParaRPr>
          </a:p>
          <a:p>
            <a:pPr marL="184785" indent="-172720">
              <a:lnSpc>
                <a:spcPct val="100000"/>
              </a:lnSpc>
              <a:buFont typeface="Wingdings"/>
              <a:buChar char=""/>
              <a:tabLst>
                <a:tab pos="185420" algn="l"/>
              </a:tabLst>
            </a:pPr>
            <a:r>
              <a:rPr lang="el-GR" sz="1400" b="1" spc="-5" dirty="0">
                <a:solidFill>
                  <a:srgbClr val="00AF50"/>
                </a:solidFill>
                <a:latin typeface="Calibri"/>
                <a:cs typeface="Calibri"/>
              </a:rPr>
              <a:t>Ξεχωριστές ανάγκες κάθε ομάδας-στόχου </a:t>
            </a:r>
            <a:r>
              <a:rPr lang="el-GR" sz="1400" b="1" spc="-5" dirty="0">
                <a:solidFill>
                  <a:srgbClr val="00AF50"/>
                </a:solidFill>
                <a:latin typeface="Calibri"/>
                <a:cs typeface="Calibri"/>
                <a:sym typeface="Wingdings" panose="05000000000000000000" pitchFamily="2" charset="2"/>
              </a:rPr>
              <a:t> </a:t>
            </a:r>
            <a:r>
              <a:rPr sz="1400" b="1" spc="-5" dirty="0" err="1">
                <a:solidFill>
                  <a:srgbClr val="00AF50"/>
                </a:solidFill>
                <a:latin typeface="Calibri"/>
                <a:cs typeface="Calibri"/>
              </a:rPr>
              <a:t>Γι</a:t>
            </a:r>
            <a:r>
              <a:rPr sz="1400" b="1" spc="-5" dirty="0">
                <a:solidFill>
                  <a:srgbClr val="00AF50"/>
                </a:solidFill>
                <a:latin typeface="Calibri"/>
                <a:cs typeface="Calibri"/>
              </a:rPr>
              <a:t>α</a:t>
            </a:r>
            <a:r>
              <a:rPr sz="1400" b="1" dirty="0">
                <a:solidFill>
                  <a:srgbClr val="00AF50"/>
                </a:solidFill>
                <a:latin typeface="Calibri"/>
                <a:cs typeface="Calibri"/>
              </a:rPr>
              <a:t> </a:t>
            </a:r>
            <a:r>
              <a:rPr sz="1400" b="1" spc="-15" dirty="0">
                <a:solidFill>
                  <a:srgbClr val="00AF50"/>
                </a:solidFill>
                <a:latin typeface="Calibri"/>
                <a:cs typeface="Calibri"/>
              </a:rPr>
              <a:t>κάθε</a:t>
            </a:r>
            <a:r>
              <a:rPr sz="1400" b="1" spc="-5" dirty="0">
                <a:solidFill>
                  <a:srgbClr val="00AF50"/>
                </a:solidFill>
                <a:latin typeface="Calibri"/>
                <a:cs typeface="Calibri"/>
              </a:rPr>
              <a:t> ομάδα-στόχο</a:t>
            </a:r>
            <a:r>
              <a:rPr sz="1400" b="1" spc="-45"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δοθεί</a:t>
            </a:r>
            <a:r>
              <a:rPr sz="1400" b="1" spc="-15" dirty="0">
                <a:solidFill>
                  <a:srgbClr val="00AF50"/>
                </a:solidFill>
                <a:latin typeface="Calibri"/>
                <a:cs typeface="Calibri"/>
              </a:rPr>
              <a:t> </a:t>
            </a:r>
            <a:r>
              <a:rPr lang="el-GR" sz="1400" b="1" spc="-15" dirty="0">
                <a:solidFill>
                  <a:srgbClr val="00AF50"/>
                </a:solidFill>
                <a:latin typeface="Calibri"/>
                <a:cs typeface="Calibri"/>
              </a:rPr>
              <a:t>επιπρόσθετα </a:t>
            </a:r>
            <a:r>
              <a:rPr sz="1400" b="1" dirty="0">
                <a:solidFill>
                  <a:srgbClr val="00AF50"/>
                </a:solidFill>
                <a:latin typeface="Calibri"/>
                <a:cs typeface="Calibri"/>
              </a:rPr>
              <a:t>η </a:t>
            </a:r>
            <a:r>
              <a:rPr sz="1400" b="1" spc="-5" dirty="0">
                <a:solidFill>
                  <a:srgbClr val="00AF50"/>
                </a:solidFill>
                <a:latin typeface="Calibri"/>
                <a:cs typeface="Calibri"/>
              </a:rPr>
              <a:t>εξής</a:t>
            </a:r>
            <a:r>
              <a:rPr sz="1400" b="1" spc="-15" dirty="0">
                <a:solidFill>
                  <a:srgbClr val="00AF50"/>
                </a:solidFill>
                <a:latin typeface="Calibri"/>
                <a:cs typeface="Calibri"/>
              </a:rPr>
              <a:t> </a:t>
            </a:r>
            <a:r>
              <a:rPr sz="1400" b="1" spc="-5" dirty="0">
                <a:solidFill>
                  <a:srgbClr val="00AF50"/>
                </a:solidFill>
                <a:latin typeface="Calibri"/>
                <a:cs typeface="Calibri"/>
              </a:rPr>
              <a:t>πληροφόρηση:</a:t>
            </a:r>
            <a:r>
              <a:rPr sz="1400" b="1" spc="-40" dirty="0">
                <a:solidFill>
                  <a:srgbClr val="00AF50"/>
                </a:solidFill>
                <a:latin typeface="Calibri"/>
                <a:cs typeface="Calibri"/>
              </a:rPr>
              <a:t> </a:t>
            </a:r>
            <a:r>
              <a:rPr sz="1400" b="1" spc="-10" dirty="0">
                <a:solidFill>
                  <a:srgbClr val="00AF50"/>
                </a:solidFill>
                <a:latin typeface="Calibri"/>
                <a:cs typeface="Calibri"/>
              </a:rPr>
              <a:t>Γενικό </a:t>
            </a:r>
            <a:r>
              <a:rPr sz="1400" b="1" dirty="0">
                <a:solidFill>
                  <a:srgbClr val="00AF50"/>
                </a:solidFill>
                <a:latin typeface="Calibri"/>
                <a:cs typeface="Calibri"/>
              </a:rPr>
              <a:t>Προφίλ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χαρακτηριστικά,</a:t>
            </a:r>
            <a:r>
              <a:rPr sz="1400" b="1" spc="-25" dirty="0">
                <a:solidFill>
                  <a:srgbClr val="00AF50"/>
                </a:solidFill>
                <a:latin typeface="Calibri"/>
                <a:cs typeface="Calibri"/>
              </a:rPr>
              <a:t> </a:t>
            </a:r>
            <a:r>
              <a:rPr sz="1400" b="1" spc="-5" dirty="0">
                <a:solidFill>
                  <a:srgbClr val="00AF50"/>
                </a:solidFill>
                <a:latin typeface="Calibri"/>
                <a:cs typeface="Calibri"/>
              </a:rPr>
              <a:t>Μέγεθος,</a:t>
            </a:r>
            <a:r>
              <a:rPr sz="1400" b="1" spc="-40" dirty="0">
                <a:solidFill>
                  <a:srgbClr val="00AF50"/>
                </a:solidFill>
                <a:latin typeface="Calibri"/>
                <a:cs typeface="Calibri"/>
              </a:rPr>
              <a:t> </a:t>
            </a:r>
            <a:r>
              <a:rPr sz="1400" b="1" spc="-5" dirty="0">
                <a:solidFill>
                  <a:srgbClr val="00AF50"/>
                </a:solidFill>
                <a:latin typeface="Calibri"/>
                <a:cs typeface="Calibri"/>
              </a:rPr>
              <a:t>Ηλικίες</a:t>
            </a:r>
            <a:r>
              <a:rPr sz="1400" b="1" dirty="0">
                <a:solidFill>
                  <a:srgbClr val="00AF50"/>
                </a:solidFill>
                <a:latin typeface="Calibri"/>
                <a:cs typeface="Calibri"/>
              </a:rPr>
              <a:t> </a:t>
            </a:r>
            <a:r>
              <a:rPr sz="1400" b="1" spc="-5" dirty="0">
                <a:solidFill>
                  <a:srgbClr val="00AF50"/>
                </a:solidFill>
                <a:latin typeface="Calibri"/>
                <a:cs typeface="Calibri"/>
              </a:rPr>
              <a:t>που</a:t>
            </a:r>
            <a:r>
              <a:rPr lang="el-GR" sz="1400" dirty="0">
                <a:latin typeface="Calibri"/>
                <a:cs typeface="Calibri"/>
              </a:rPr>
              <a:t> </a:t>
            </a:r>
            <a:r>
              <a:rPr sz="1400" b="1" spc="-5" dirty="0">
                <a:solidFill>
                  <a:srgbClr val="00AF50"/>
                </a:solidFill>
                <a:latin typeface="Calibri"/>
                <a:cs typeface="Calibri"/>
              </a:rPr>
              <a:t>κα</a:t>
            </a:r>
            <a:r>
              <a:rPr sz="1400" b="1" spc="-5" dirty="0" err="1">
                <a:solidFill>
                  <a:srgbClr val="00AF50"/>
                </a:solidFill>
                <a:latin typeface="Calibri"/>
                <a:cs typeface="Calibri"/>
              </a:rPr>
              <a:t>λύ</a:t>
            </a:r>
            <a:r>
              <a:rPr sz="1400" b="1" spc="-5" dirty="0">
                <a:solidFill>
                  <a:srgbClr val="00AF50"/>
                </a:solidFill>
                <a:latin typeface="Calibri"/>
                <a:cs typeface="Calibri"/>
              </a:rPr>
              <a:t>πτονται,</a:t>
            </a:r>
            <a:r>
              <a:rPr sz="1400" b="1" spc="-45" dirty="0">
                <a:solidFill>
                  <a:srgbClr val="00AF50"/>
                </a:solidFill>
                <a:latin typeface="Calibri"/>
                <a:cs typeface="Calibri"/>
              </a:rPr>
              <a:t> </a:t>
            </a:r>
            <a:r>
              <a:rPr sz="1400" b="1" spc="-5" dirty="0">
                <a:solidFill>
                  <a:srgbClr val="00AF50"/>
                </a:solidFill>
                <a:latin typeface="Calibri"/>
                <a:cs typeface="Calibri"/>
              </a:rPr>
              <a:t>Ιδιαιτερότητες</a:t>
            </a:r>
            <a:endParaRPr sz="1400" dirty="0">
              <a:latin typeface="Calibri"/>
              <a:cs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336" y="87248"/>
            <a:ext cx="847344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RELEVANCE</a:t>
            </a:r>
            <a:r>
              <a:rPr sz="2800" spc="5" dirty="0">
                <a:solidFill>
                  <a:srgbClr val="FFFFFF"/>
                </a:solidFill>
              </a:rPr>
              <a:t> </a:t>
            </a:r>
            <a:r>
              <a:rPr sz="2800" spc="-5" dirty="0">
                <a:solidFill>
                  <a:srgbClr val="FFFFFF"/>
                </a:solidFill>
              </a:rPr>
              <a:t>OF</a:t>
            </a:r>
            <a:r>
              <a:rPr sz="2800" spc="5" dirty="0">
                <a:solidFill>
                  <a:srgbClr val="FFFFFF"/>
                </a:solidFill>
              </a:rPr>
              <a:t> </a:t>
            </a:r>
            <a:r>
              <a:rPr sz="2800" spc="-10" dirty="0">
                <a:solidFill>
                  <a:srgbClr val="FFFFFF"/>
                </a:solidFill>
              </a:rPr>
              <a:t>THE </a:t>
            </a:r>
            <a:r>
              <a:rPr sz="2800" spc="-15" dirty="0">
                <a:solidFill>
                  <a:srgbClr val="FFFFFF"/>
                </a:solidFill>
              </a:rPr>
              <a:t>PROJECT</a:t>
            </a:r>
            <a:endParaRPr sz="2800" dirty="0"/>
          </a:p>
        </p:txBody>
      </p:sp>
      <p:sp>
        <p:nvSpPr>
          <p:cNvPr id="3" name="object 3"/>
          <p:cNvSpPr txBox="1"/>
          <p:nvPr/>
        </p:nvSpPr>
        <p:spPr>
          <a:xfrm>
            <a:off x="365861" y="1188211"/>
            <a:ext cx="179387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Needs</a:t>
            </a:r>
            <a:r>
              <a:rPr sz="1800" b="1" spc="-85" dirty="0">
                <a:latin typeface="Calibri"/>
                <a:cs typeface="Calibri"/>
              </a:rPr>
              <a:t> </a:t>
            </a:r>
            <a:r>
              <a:rPr sz="1800" b="1" spc="-5" dirty="0">
                <a:latin typeface="Calibri"/>
                <a:cs typeface="Calibri"/>
              </a:rPr>
              <a:t>Analysis</a:t>
            </a:r>
            <a:r>
              <a:rPr sz="1800" spc="-5"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591312" y="1975104"/>
            <a:ext cx="9351264" cy="1348739"/>
          </a:xfrm>
          <a:prstGeom prst="rect">
            <a:avLst/>
          </a:prstGeom>
        </p:spPr>
      </p:pic>
      <p:sp>
        <p:nvSpPr>
          <p:cNvPr id="5" name="object 5"/>
          <p:cNvSpPr txBox="1"/>
          <p:nvPr/>
        </p:nvSpPr>
        <p:spPr>
          <a:xfrm>
            <a:off x="670051" y="2729864"/>
            <a:ext cx="9104630" cy="1520190"/>
          </a:xfrm>
          <a:prstGeom prst="rect">
            <a:avLst/>
          </a:prstGeom>
        </p:spPr>
        <p:txBody>
          <a:bodyPr vert="horz" wrap="square" lIns="0" tIns="13335" rIns="0" bIns="0" rtlCol="0">
            <a:spAutoFit/>
          </a:bodyPr>
          <a:lstStyle/>
          <a:p>
            <a:pPr marL="184785" marR="5080" indent="-172720">
              <a:lnSpc>
                <a:spcPct val="100000"/>
              </a:lnSpc>
              <a:spcBef>
                <a:spcPts val="105"/>
              </a:spcBef>
              <a:buFont typeface="Wingdings"/>
              <a:buChar char=""/>
              <a:tabLst>
                <a:tab pos="185420" algn="l"/>
              </a:tabLst>
            </a:pPr>
            <a:r>
              <a:rPr sz="1400" b="1" spc="-5" dirty="0">
                <a:solidFill>
                  <a:srgbClr val="00AF50"/>
                </a:solidFill>
                <a:latin typeface="Calibri"/>
                <a:cs typeface="Calibri"/>
              </a:rPr>
              <a:t>Μεθοδολογία </a:t>
            </a:r>
            <a:r>
              <a:rPr sz="1400" b="1" dirty="0">
                <a:solidFill>
                  <a:srgbClr val="00AF50"/>
                </a:solidFill>
                <a:latin typeface="Calibri"/>
                <a:cs typeface="Calibri"/>
              </a:rPr>
              <a:t>που </a:t>
            </a:r>
            <a:r>
              <a:rPr sz="1400" b="1" spc="-5" dirty="0">
                <a:solidFill>
                  <a:srgbClr val="00AF50"/>
                </a:solidFill>
                <a:latin typeface="Calibri"/>
                <a:cs typeface="Calibri"/>
              </a:rPr>
              <a:t>χρησιμοποιήθηκε </a:t>
            </a:r>
            <a:r>
              <a:rPr sz="1400" b="1" dirty="0">
                <a:solidFill>
                  <a:srgbClr val="00AF50"/>
                </a:solidFill>
                <a:latin typeface="Calibri"/>
                <a:cs typeface="Calibri"/>
              </a:rPr>
              <a:t>για </a:t>
            </a:r>
            <a:r>
              <a:rPr sz="1400" b="1" spc="-5" dirty="0">
                <a:solidFill>
                  <a:srgbClr val="00AF50"/>
                </a:solidFill>
                <a:latin typeface="Calibri"/>
                <a:cs typeface="Calibri"/>
              </a:rPr>
              <a:t>τον </a:t>
            </a:r>
            <a:r>
              <a:rPr sz="1400" b="1" spc="-10" dirty="0">
                <a:solidFill>
                  <a:srgbClr val="00AF50"/>
                </a:solidFill>
                <a:latin typeface="Calibri"/>
                <a:cs typeface="Calibri"/>
              </a:rPr>
              <a:t>καθορισμό </a:t>
            </a:r>
            <a:r>
              <a:rPr sz="1400" b="1" spc="-5" dirty="0">
                <a:solidFill>
                  <a:srgbClr val="00AF50"/>
                </a:solidFill>
                <a:latin typeface="Calibri"/>
                <a:cs typeface="Calibri"/>
              </a:rPr>
              <a:t>των αναγκών των συμμετεχόντων </a:t>
            </a:r>
            <a:r>
              <a:rPr sz="1400" b="1" dirty="0">
                <a:solidFill>
                  <a:srgbClr val="00AF50"/>
                </a:solidFill>
                <a:latin typeface="Calibri"/>
                <a:cs typeface="Calibri"/>
              </a:rPr>
              <a:t>οργανισμών </a:t>
            </a:r>
            <a:r>
              <a:rPr sz="1400" b="1" spc="-20" dirty="0">
                <a:solidFill>
                  <a:srgbClr val="00AF50"/>
                </a:solidFill>
                <a:latin typeface="Calibri"/>
                <a:cs typeface="Calibri"/>
              </a:rPr>
              <a:t>και </a:t>
            </a:r>
            <a:r>
              <a:rPr sz="1400" b="1" spc="-5" dirty="0">
                <a:solidFill>
                  <a:srgbClr val="00AF50"/>
                </a:solidFill>
                <a:latin typeface="Calibri"/>
                <a:cs typeface="Calibri"/>
              </a:rPr>
              <a:t>των ομάδων </a:t>
            </a:r>
            <a:r>
              <a:rPr sz="1400" b="1" spc="-305" dirty="0">
                <a:solidFill>
                  <a:srgbClr val="00AF50"/>
                </a:solidFill>
                <a:latin typeface="Calibri"/>
                <a:cs typeface="Calibri"/>
              </a:rPr>
              <a:t> </a:t>
            </a:r>
            <a:r>
              <a:rPr sz="1400" b="1" dirty="0">
                <a:solidFill>
                  <a:srgbClr val="00AF50"/>
                </a:solidFill>
                <a:latin typeface="Calibri"/>
                <a:cs typeface="Calibri"/>
              </a:rPr>
              <a:t>στόχων,</a:t>
            </a:r>
            <a:r>
              <a:rPr sz="1400" b="1" spc="-40" dirty="0">
                <a:solidFill>
                  <a:srgbClr val="00AF50"/>
                </a:solidFill>
                <a:latin typeface="Calibri"/>
                <a:cs typeface="Calibri"/>
              </a:rPr>
              <a:t> </a:t>
            </a:r>
            <a:r>
              <a:rPr sz="1400" b="1" spc="-5" dirty="0">
                <a:solidFill>
                  <a:srgbClr val="00AF50"/>
                </a:solidFill>
                <a:latin typeface="Calibri"/>
                <a:cs typeface="Calibri"/>
              </a:rPr>
              <a:t>π.χ.</a:t>
            </a:r>
            <a:r>
              <a:rPr sz="1400" b="1" spc="295" dirty="0">
                <a:solidFill>
                  <a:srgbClr val="00AF50"/>
                </a:solidFill>
                <a:latin typeface="Calibri"/>
                <a:cs typeface="Calibri"/>
              </a:rPr>
              <a:t> </a:t>
            </a:r>
            <a:r>
              <a:rPr sz="1400" b="1" spc="-15" dirty="0">
                <a:solidFill>
                  <a:srgbClr val="00AF50"/>
                </a:solidFill>
                <a:latin typeface="Calibri"/>
                <a:cs typeface="Calibri"/>
              </a:rPr>
              <a:t>SWOT</a:t>
            </a:r>
            <a:r>
              <a:rPr sz="1400" b="1" spc="-5" dirty="0">
                <a:solidFill>
                  <a:srgbClr val="00AF50"/>
                </a:solidFill>
                <a:latin typeface="Calibri"/>
                <a:cs typeface="Calibri"/>
              </a:rPr>
              <a:t> </a:t>
            </a:r>
            <a:r>
              <a:rPr sz="1400" b="1" dirty="0">
                <a:solidFill>
                  <a:srgbClr val="00AF50"/>
                </a:solidFill>
                <a:latin typeface="Calibri"/>
                <a:cs typeface="Calibri"/>
              </a:rPr>
              <a:t>Analysis</a:t>
            </a:r>
            <a:r>
              <a:rPr lang="el-GR" sz="1400" b="1" dirty="0">
                <a:solidFill>
                  <a:srgbClr val="00AF50"/>
                </a:solidFill>
                <a:latin typeface="Calibri"/>
                <a:cs typeface="Calibri"/>
              </a:rPr>
              <a:t>,</a:t>
            </a:r>
            <a:r>
              <a:rPr sz="1400" b="1" spc="-5" dirty="0">
                <a:solidFill>
                  <a:srgbClr val="00AF50"/>
                </a:solidFill>
                <a:latin typeface="Calibri"/>
                <a:cs typeface="Calibri"/>
              </a:rPr>
              <a:t> με</a:t>
            </a:r>
            <a:r>
              <a:rPr sz="1400" b="1" spc="-15"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dirty="0">
                <a:solidFill>
                  <a:srgbClr val="00AF50"/>
                </a:solidFill>
                <a:latin typeface="Calibri"/>
                <a:cs typeface="Calibri"/>
              </a:rPr>
              <a:t>χρήση</a:t>
            </a:r>
            <a:r>
              <a:rPr sz="1400" b="1" spc="-25" dirty="0">
                <a:solidFill>
                  <a:srgbClr val="00AF50"/>
                </a:solidFill>
                <a:latin typeface="Calibri"/>
                <a:cs typeface="Calibri"/>
              </a:rPr>
              <a:t> </a:t>
            </a:r>
            <a:r>
              <a:rPr sz="1400" b="1" spc="-10" dirty="0">
                <a:solidFill>
                  <a:srgbClr val="00AF50"/>
                </a:solidFill>
                <a:latin typeface="Calibri"/>
                <a:cs typeface="Calibri"/>
              </a:rPr>
              <a:t>ερωτηματολογίων,</a:t>
            </a:r>
            <a:r>
              <a:rPr sz="1400" b="1" spc="-35" dirty="0">
                <a:solidFill>
                  <a:srgbClr val="00AF50"/>
                </a:solidFill>
                <a:latin typeface="Calibri"/>
                <a:cs typeface="Calibri"/>
              </a:rPr>
              <a:t> </a:t>
            </a:r>
            <a:r>
              <a:rPr sz="1400" b="1" spc="-5" dirty="0">
                <a:solidFill>
                  <a:srgbClr val="00AF50"/>
                </a:solidFill>
                <a:latin typeface="Calibri"/>
                <a:cs typeface="Calibri"/>
              </a:rPr>
              <a:t>συνεντεύξεων,</a:t>
            </a:r>
            <a:r>
              <a:rPr sz="1400" b="1" spc="-45" dirty="0">
                <a:solidFill>
                  <a:srgbClr val="00AF50"/>
                </a:solidFill>
                <a:latin typeface="Calibri"/>
                <a:cs typeface="Calibri"/>
              </a:rPr>
              <a:t> </a:t>
            </a:r>
            <a:r>
              <a:rPr sz="1400" b="1" spc="-5" dirty="0">
                <a:solidFill>
                  <a:srgbClr val="00AF50"/>
                </a:solidFill>
                <a:latin typeface="Calibri"/>
                <a:cs typeface="Calibri"/>
              </a:rPr>
              <a:t>ομάδων</a:t>
            </a:r>
            <a:r>
              <a:rPr sz="1400" b="1" spc="-15" dirty="0">
                <a:solidFill>
                  <a:srgbClr val="00AF50"/>
                </a:solidFill>
                <a:latin typeface="Calibri"/>
                <a:cs typeface="Calibri"/>
              </a:rPr>
              <a:t> </a:t>
            </a:r>
            <a:r>
              <a:rPr sz="1400" b="1" spc="-5" dirty="0">
                <a:solidFill>
                  <a:srgbClr val="00AF50"/>
                </a:solidFill>
                <a:latin typeface="Calibri"/>
                <a:cs typeface="Calibri"/>
              </a:rPr>
              <a:t>εργασίας</a:t>
            </a:r>
            <a:r>
              <a:rPr sz="1400" b="1" spc="-4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marL="184785" marR="306070" indent="-172720">
              <a:lnSpc>
                <a:spcPct val="100000"/>
              </a:lnSpc>
              <a:buFont typeface="Wingdings"/>
              <a:buChar char=""/>
              <a:tabLst>
                <a:tab pos="185420" algn="l"/>
              </a:tabLst>
            </a:pPr>
            <a:r>
              <a:rPr sz="1400" b="1" spc="-5" dirty="0">
                <a:solidFill>
                  <a:srgbClr val="00AF50"/>
                </a:solidFill>
                <a:latin typeface="Calibri"/>
                <a:cs typeface="Calibri"/>
              </a:rPr>
              <a:t>Βιβλιογραφία </a:t>
            </a:r>
            <a:r>
              <a:rPr sz="1400" b="1" spc="-20" dirty="0">
                <a:solidFill>
                  <a:srgbClr val="00AF50"/>
                </a:solidFill>
                <a:latin typeface="Calibri"/>
                <a:cs typeface="Calibri"/>
              </a:rPr>
              <a:t>και </a:t>
            </a:r>
            <a:r>
              <a:rPr sz="1400" b="1" spc="-15" dirty="0">
                <a:solidFill>
                  <a:srgbClr val="00AF50"/>
                </a:solidFill>
                <a:latin typeface="Calibri"/>
                <a:cs typeface="Calibri"/>
              </a:rPr>
              <a:t>πολιτικά </a:t>
            </a:r>
            <a:r>
              <a:rPr sz="1400" b="1" dirty="0">
                <a:solidFill>
                  <a:srgbClr val="00AF50"/>
                </a:solidFill>
                <a:latin typeface="Calibri"/>
                <a:cs typeface="Calibri"/>
              </a:rPr>
              <a:t>έγγραφα </a:t>
            </a:r>
            <a:r>
              <a:rPr sz="1400" b="1" spc="-5" dirty="0">
                <a:solidFill>
                  <a:srgbClr val="00AF50"/>
                </a:solidFill>
                <a:latin typeface="Calibri"/>
                <a:cs typeface="Calibri"/>
              </a:rPr>
              <a:t>(policy </a:t>
            </a:r>
            <a:r>
              <a:rPr sz="1400" b="1" dirty="0">
                <a:solidFill>
                  <a:srgbClr val="00AF50"/>
                </a:solidFill>
                <a:latin typeface="Calibri"/>
                <a:cs typeface="Calibri"/>
              </a:rPr>
              <a:t>documents) </a:t>
            </a:r>
            <a:r>
              <a:rPr sz="1400" b="1" spc="-5" dirty="0">
                <a:solidFill>
                  <a:srgbClr val="00AF50"/>
                </a:solidFill>
                <a:latin typeface="Calibri"/>
                <a:cs typeface="Calibri"/>
              </a:rPr>
              <a:t>που αξιοποιήθηκαν </a:t>
            </a:r>
            <a:r>
              <a:rPr sz="1400" b="1" spc="-20" dirty="0">
                <a:solidFill>
                  <a:srgbClr val="00AF50"/>
                </a:solidFill>
                <a:latin typeface="Calibri"/>
                <a:cs typeface="Calibri"/>
              </a:rPr>
              <a:t>κατά </a:t>
            </a:r>
            <a:r>
              <a:rPr sz="1400" b="1" dirty="0">
                <a:solidFill>
                  <a:srgbClr val="00AF50"/>
                </a:solidFill>
                <a:latin typeface="Calibri"/>
                <a:cs typeface="Calibri"/>
              </a:rPr>
              <a:t>τη </a:t>
            </a:r>
            <a:r>
              <a:rPr sz="1400" b="1" spc="-15" dirty="0">
                <a:solidFill>
                  <a:srgbClr val="00AF50"/>
                </a:solidFill>
                <a:latin typeface="Calibri"/>
                <a:cs typeface="Calibri"/>
              </a:rPr>
              <a:t>διαδικασία </a:t>
            </a:r>
            <a:r>
              <a:rPr sz="1400" b="1" dirty="0">
                <a:solidFill>
                  <a:srgbClr val="00AF50"/>
                </a:solidFill>
                <a:latin typeface="Calibri"/>
                <a:cs typeface="Calibri"/>
              </a:rPr>
              <a:t>αυτή (σε </a:t>
            </a:r>
            <a:r>
              <a:rPr sz="1400" b="1" spc="-10" dirty="0">
                <a:solidFill>
                  <a:srgbClr val="00AF50"/>
                </a:solidFill>
                <a:latin typeface="Calibri"/>
                <a:cs typeface="Calibri"/>
              </a:rPr>
              <a:t>εθνικό </a:t>
            </a:r>
            <a:r>
              <a:rPr sz="1400" b="1" spc="-20" dirty="0">
                <a:solidFill>
                  <a:srgbClr val="00AF50"/>
                </a:solidFill>
                <a:latin typeface="Calibri"/>
                <a:cs typeface="Calibri"/>
              </a:rPr>
              <a:t>και </a:t>
            </a:r>
            <a:r>
              <a:rPr sz="1400" b="1" spc="-305" dirty="0">
                <a:solidFill>
                  <a:srgbClr val="00AF50"/>
                </a:solidFill>
                <a:latin typeface="Calibri"/>
                <a:cs typeface="Calibri"/>
              </a:rPr>
              <a:t> </a:t>
            </a:r>
            <a:r>
              <a:rPr sz="1400" b="1" spc="-5" dirty="0">
                <a:solidFill>
                  <a:srgbClr val="00AF50"/>
                </a:solidFill>
                <a:latin typeface="Calibri"/>
                <a:cs typeface="Calibri"/>
              </a:rPr>
              <a:t>ευρωπαϊκό</a:t>
            </a:r>
            <a:r>
              <a:rPr sz="1400" b="1" spc="-45" dirty="0">
                <a:solidFill>
                  <a:srgbClr val="00AF50"/>
                </a:solidFill>
                <a:latin typeface="Calibri"/>
                <a:cs typeface="Calibri"/>
              </a:rPr>
              <a:t> </a:t>
            </a:r>
            <a:r>
              <a:rPr sz="1400" b="1" dirty="0">
                <a:solidFill>
                  <a:srgbClr val="00AF50"/>
                </a:solidFill>
                <a:latin typeface="Calibri"/>
                <a:cs typeface="Calibri"/>
              </a:rPr>
              <a:t>επίπεδο)</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Αναφορά</a:t>
            </a:r>
            <a:r>
              <a:rPr sz="1400" b="1" spc="-25" dirty="0">
                <a:solidFill>
                  <a:srgbClr val="00AF50"/>
                </a:solidFill>
                <a:latin typeface="Calibri"/>
                <a:cs typeface="Calibri"/>
              </a:rPr>
              <a:t> </a:t>
            </a:r>
            <a:r>
              <a:rPr sz="1400" b="1" dirty="0">
                <a:solidFill>
                  <a:srgbClr val="00AF50"/>
                </a:solidFill>
                <a:latin typeface="Calibri"/>
                <a:cs typeface="Calibri"/>
              </a:rPr>
              <a:t>σε</a:t>
            </a:r>
            <a:r>
              <a:rPr sz="1400" b="1" spc="-15" dirty="0">
                <a:solidFill>
                  <a:srgbClr val="00AF50"/>
                </a:solidFill>
                <a:latin typeface="Calibri"/>
                <a:cs typeface="Calibri"/>
              </a:rPr>
              <a:t> </a:t>
            </a:r>
            <a:r>
              <a:rPr sz="1400" b="1" dirty="0">
                <a:solidFill>
                  <a:srgbClr val="00AF50"/>
                </a:solidFill>
                <a:latin typeface="Calibri"/>
                <a:cs typeface="Calibri"/>
              </a:rPr>
              <a:t>στατιστικές</a:t>
            </a:r>
            <a:r>
              <a:rPr sz="1400" b="1" spc="-10" dirty="0">
                <a:solidFill>
                  <a:srgbClr val="00AF50"/>
                </a:solidFill>
                <a:latin typeface="Calibri"/>
                <a:cs typeface="Calibri"/>
              </a:rPr>
              <a:t> </a:t>
            </a:r>
            <a:r>
              <a:rPr sz="1400" b="1" dirty="0">
                <a:solidFill>
                  <a:srgbClr val="00AF50"/>
                </a:solidFill>
                <a:latin typeface="Calibri"/>
                <a:cs typeface="Calibri"/>
              </a:rPr>
              <a:t>μελέτες</a:t>
            </a:r>
            <a:r>
              <a:rPr sz="1400" b="1" spc="-30" dirty="0">
                <a:solidFill>
                  <a:srgbClr val="00AF50"/>
                </a:solidFill>
                <a:latin typeface="Calibri"/>
                <a:cs typeface="Calibri"/>
              </a:rPr>
              <a:t> </a:t>
            </a:r>
            <a:r>
              <a:rPr sz="1400" b="1" spc="-5" dirty="0">
                <a:solidFill>
                  <a:srgbClr val="00AF50"/>
                </a:solidFill>
                <a:latin typeface="Calibri"/>
                <a:cs typeface="Calibri"/>
              </a:rPr>
              <a:t>(σε</a:t>
            </a:r>
            <a:r>
              <a:rPr sz="1400" b="1" spc="-10" dirty="0">
                <a:solidFill>
                  <a:srgbClr val="00AF50"/>
                </a:solidFill>
                <a:latin typeface="Calibri"/>
                <a:cs typeface="Calibri"/>
              </a:rPr>
              <a:t> εθνικό</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ευρωπαϊκό</a:t>
            </a:r>
            <a:r>
              <a:rPr sz="1400" b="1" spc="-30" dirty="0">
                <a:solidFill>
                  <a:srgbClr val="00AF50"/>
                </a:solidFill>
                <a:latin typeface="Calibri"/>
                <a:cs typeface="Calibri"/>
              </a:rPr>
              <a:t> </a:t>
            </a:r>
            <a:r>
              <a:rPr sz="1400" b="1" spc="-5" dirty="0">
                <a:solidFill>
                  <a:srgbClr val="00AF50"/>
                </a:solidFill>
                <a:latin typeface="Calibri"/>
                <a:cs typeface="Calibri"/>
              </a:rPr>
              <a:t>επίπεδο)</a:t>
            </a:r>
            <a:r>
              <a:rPr sz="1400" b="1" spc="-35" dirty="0">
                <a:solidFill>
                  <a:srgbClr val="00AF50"/>
                </a:solidFill>
                <a:latin typeface="Calibri"/>
                <a:cs typeface="Calibri"/>
              </a:rPr>
              <a:t> </a:t>
            </a:r>
            <a:r>
              <a:rPr sz="1400" b="1" dirty="0">
                <a:solidFill>
                  <a:srgbClr val="00AF50"/>
                </a:solidFill>
                <a:latin typeface="Calibri"/>
                <a:cs typeface="Calibri"/>
              </a:rPr>
              <a:t>πάνω</a:t>
            </a:r>
            <a:r>
              <a:rPr sz="1400" b="1" spc="-10" dirty="0">
                <a:solidFill>
                  <a:srgbClr val="00AF50"/>
                </a:solidFill>
                <a:latin typeface="Calibri"/>
                <a:cs typeface="Calibri"/>
              </a:rPr>
              <a:t> </a:t>
            </a:r>
            <a:r>
              <a:rPr sz="1400" b="1" dirty="0">
                <a:solidFill>
                  <a:srgbClr val="00AF50"/>
                </a:solidFill>
                <a:latin typeface="Calibri"/>
                <a:cs typeface="Calibri"/>
              </a:rPr>
              <a:t>στις</a:t>
            </a:r>
            <a:r>
              <a:rPr sz="1400" b="1" spc="10" dirty="0">
                <a:solidFill>
                  <a:srgbClr val="00AF50"/>
                </a:solidFill>
                <a:latin typeface="Calibri"/>
                <a:cs typeface="Calibri"/>
              </a:rPr>
              <a:t> </a:t>
            </a:r>
            <a:r>
              <a:rPr sz="1400" b="1" dirty="0">
                <a:solidFill>
                  <a:srgbClr val="00AF50"/>
                </a:solidFill>
                <a:latin typeface="Calibri"/>
                <a:cs typeface="Calibri"/>
              </a:rPr>
              <a:t>οποίες</a:t>
            </a:r>
            <a:r>
              <a:rPr sz="1400" b="1" spc="-20" dirty="0">
                <a:solidFill>
                  <a:srgbClr val="00AF50"/>
                </a:solidFill>
                <a:latin typeface="Calibri"/>
                <a:cs typeface="Calibri"/>
              </a:rPr>
              <a:t> </a:t>
            </a:r>
            <a:r>
              <a:rPr sz="1400" b="1" spc="-5" dirty="0">
                <a:solidFill>
                  <a:srgbClr val="00AF50"/>
                </a:solidFill>
                <a:latin typeface="Calibri"/>
                <a:cs typeface="Calibri"/>
              </a:rPr>
              <a:t>βασίστηκε</a:t>
            </a:r>
            <a:r>
              <a:rPr sz="1400" b="1" spc="-30" dirty="0">
                <a:solidFill>
                  <a:srgbClr val="00AF50"/>
                </a:solidFill>
                <a:latin typeface="Calibri"/>
                <a:cs typeface="Calibri"/>
              </a:rPr>
              <a:t> </a:t>
            </a:r>
            <a:r>
              <a:rPr sz="1400" b="1" dirty="0">
                <a:solidFill>
                  <a:srgbClr val="00AF50"/>
                </a:solidFill>
                <a:latin typeface="Calibri"/>
                <a:cs typeface="Calibri"/>
              </a:rPr>
              <a:t>η</a:t>
            </a:r>
            <a:r>
              <a:rPr sz="1400" b="1" spc="5" dirty="0">
                <a:solidFill>
                  <a:srgbClr val="00AF50"/>
                </a:solidFill>
                <a:latin typeface="Calibri"/>
                <a:cs typeface="Calibri"/>
              </a:rPr>
              <a:t> </a:t>
            </a:r>
            <a:r>
              <a:rPr sz="1400" b="1" spc="-10" dirty="0">
                <a:solidFill>
                  <a:srgbClr val="00AF50"/>
                </a:solidFill>
                <a:latin typeface="Calibri"/>
                <a:cs typeface="Calibri"/>
              </a:rPr>
              <a:t>διαδικασία</a:t>
            </a:r>
            <a:r>
              <a:rPr sz="1400" b="1" spc="15" dirty="0">
                <a:solidFill>
                  <a:srgbClr val="00AF50"/>
                </a:solidFill>
                <a:latin typeface="Calibri"/>
                <a:cs typeface="Calibri"/>
              </a:rPr>
              <a:t> </a:t>
            </a:r>
            <a:r>
              <a:rPr sz="1400" b="1" spc="-5" dirty="0">
                <a:solidFill>
                  <a:srgbClr val="00AF50"/>
                </a:solidFill>
                <a:latin typeface="Calibri"/>
                <a:cs typeface="Calibri"/>
              </a:rPr>
              <a:t>(εάν</a:t>
            </a:r>
            <a:endParaRPr sz="1400" dirty="0">
              <a:latin typeface="Calibri"/>
              <a:cs typeface="Calibri"/>
            </a:endParaRPr>
          </a:p>
          <a:p>
            <a:pPr marL="184785">
              <a:lnSpc>
                <a:spcPct val="100000"/>
              </a:lnSpc>
            </a:pPr>
            <a:r>
              <a:rPr sz="1400" b="1" dirty="0">
                <a:solidFill>
                  <a:srgbClr val="00AF50"/>
                </a:solidFill>
                <a:latin typeface="Calibri"/>
                <a:cs typeface="Calibri"/>
              </a:rPr>
              <a:t>ισχύει)</a:t>
            </a:r>
            <a:endParaRPr sz="1400" dirty="0">
              <a:latin typeface="Calibri"/>
              <a:cs typeface="Calibri"/>
            </a:endParaRPr>
          </a:p>
          <a:p>
            <a:pPr marL="12065">
              <a:lnSpc>
                <a:spcPct val="100000"/>
              </a:lnSpc>
              <a:tabLst>
                <a:tab pos="185420" algn="l"/>
              </a:tabLst>
            </a:pPr>
            <a:r>
              <a:rPr sz="1400" b="1" dirty="0">
                <a:solidFill>
                  <a:srgbClr val="00AF50"/>
                </a:solidFill>
                <a:latin typeface="Calibri"/>
                <a:cs typeface="Calibri"/>
              </a:rPr>
              <a:t>«An</a:t>
            </a:r>
            <a:r>
              <a:rPr sz="1400" b="1" spc="-10" dirty="0">
                <a:solidFill>
                  <a:srgbClr val="00AF50"/>
                </a:solidFill>
                <a:latin typeface="Calibri"/>
                <a:cs typeface="Calibri"/>
              </a:rPr>
              <a:t> </a:t>
            </a:r>
            <a:r>
              <a:rPr sz="1400" b="1" spc="-5" dirty="0">
                <a:solidFill>
                  <a:srgbClr val="00AF50"/>
                </a:solidFill>
                <a:latin typeface="Calibri"/>
                <a:cs typeface="Calibri"/>
              </a:rPr>
              <a:t>evidence-based</a:t>
            </a:r>
            <a:r>
              <a:rPr sz="1400" b="1" spc="-35" dirty="0">
                <a:solidFill>
                  <a:srgbClr val="00AF50"/>
                </a:solidFill>
                <a:latin typeface="Calibri"/>
                <a:cs typeface="Calibri"/>
              </a:rPr>
              <a:t> </a:t>
            </a:r>
            <a:r>
              <a:rPr sz="1400" b="1" dirty="0">
                <a:solidFill>
                  <a:srgbClr val="00AF50"/>
                </a:solidFill>
                <a:latin typeface="Calibri"/>
                <a:cs typeface="Calibri"/>
              </a:rPr>
              <a:t>needs</a:t>
            </a:r>
            <a:r>
              <a:rPr sz="1400" b="1" spc="-35" dirty="0">
                <a:solidFill>
                  <a:srgbClr val="00AF50"/>
                </a:solidFill>
                <a:latin typeface="Calibri"/>
                <a:cs typeface="Calibri"/>
              </a:rPr>
              <a:t> </a:t>
            </a:r>
            <a:r>
              <a:rPr sz="1400" b="1" spc="-5" dirty="0">
                <a:solidFill>
                  <a:srgbClr val="00AF50"/>
                </a:solidFill>
                <a:latin typeface="Calibri"/>
                <a:cs typeface="Calibri"/>
              </a:rPr>
              <a:t>analysis</a:t>
            </a:r>
            <a:r>
              <a:rPr sz="1400" b="1" spc="-10" dirty="0">
                <a:solidFill>
                  <a:srgbClr val="00AF50"/>
                </a:solidFill>
                <a:latin typeface="Calibri"/>
                <a:cs typeface="Calibri"/>
              </a:rPr>
              <a:t> </a:t>
            </a:r>
            <a:r>
              <a:rPr sz="1400" b="1" dirty="0">
                <a:solidFill>
                  <a:srgbClr val="00AF50"/>
                </a:solidFill>
                <a:latin typeface="Calibri"/>
                <a:cs typeface="Calibri"/>
              </a:rPr>
              <a:t>is</a:t>
            </a:r>
            <a:r>
              <a:rPr sz="1400" b="1" spc="10" dirty="0">
                <a:solidFill>
                  <a:srgbClr val="00AF50"/>
                </a:solidFill>
                <a:latin typeface="Calibri"/>
                <a:cs typeface="Calibri"/>
              </a:rPr>
              <a:t> </a:t>
            </a:r>
            <a:r>
              <a:rPr sz="1400" b="1" spc="-20" dirty="0">
                <a:solidFill>
                  <a:srgbClr val="00AF50"/>
                </a:solidFill>
                <a:latin typeface="Calibri"/>
                <a:cs typeface="Calibri"/>
              </a:rPr>
              <a:t>key </a:t>
            </a:r>
            <a:r>
              <a:rPr sz="1400" b="1" spc="-5" dirty="0">
                <a:solidFill>
                  <a:srgbClr val="00AF50"/>
                </a:solidFill>
                <a:latin typeface="Calibri"/>
                <a:cs typeface="Calibri"/>
              </a:rPr>
              <a:t>to</a:t>
            </a:r>
            <a:r>
              <a:rPr sz="1400" b="1" dirty="0">
                <a:solidFill>
                  <a:srgbClr val="00AF50"/>
                </a:solidFill>
                <a:latin typeface="Calibri"/>
                <a:cs typeface="Calibri"/>
              </a:rPr>
              <a:t> the</a:t>
            </a:r>
            <a:r>
              <a:rPr sz="1400" b="1" spc="-20" dirty="0">
                <a:solidFill>
                  <a:srgbClr val="00AF50"/>
                </a:solidFill>
                <a:latin typeface="Calibri"/>
                <a:cs typeface="Calibri"/>
              </a:rPr>
              <a:t> </a:t>
            </a:r>
            <a:r>
              <a:rPr sz="1400" b="1" spc="-5" dirty="0">
                <a:solidFill>
                  <a:srgbClr val="00AF50"/>
                </a:solidFill>
                <a:latin typeface="Calibri"/>
                <a:cs typeface="Calibri"/>
              </a:rPr>
              <a:t>good</a:t>
            </a:r>
            <a:r>
              <a:rPr sz="1400" b="1" spc="-10" dirty="0">
                <a:solidFill>
                  <a:srgbClr val="00AF50"/>
                </a:solidFill>
                <a:latin typeface="Calibri"/>
                <a:cs typeface="Calibri"/>
              </a:rPr>
              <a:t> </a:t>
            </a:r>
            <a:r>
              <a:rPr sz="1400" b="1" dirty="0">
                <a:solidFill>
                  <a:srgbClr val="00AF50"/>
                </a:solidFill>
                <a:latin typeface="Calibri"/>
                <a:cs typeface="Calibri"/>
              </a:rPr>
              <a:t>planning</a:t>
            </a:r>
            <a:r>
              <a:rPr sz="1400" b="1" spc="-25" dirty="0">
                <a:solidFill>
                  <a:srgbClr val="00AF50"/>
                </a:solidFill>
                <a:latin typeface="Calibri"/>
                <a:cs typeface="Calibri"/>
              </a:rPr>
              <a:t> </a:t>
            </a:r>
            <a:r>
              <a:rPr sz="1400" b="1" dirty="0">
                <a:solidFill>
                  <a:srgbClr val="00AF50"/>
                </a:solidFill>
                <a:latin typeface="Calibri"/>
                <a:cs typeface="Calibri"/>
              </a:rPr>
              <a:t>and</a:t>
            </a:r>
            <a:r>
              <a:rPr sz="1400" b="1" spc="-20" dirty="0">
                <a:solidFill>
                  <a:srgbClr val="00AF50"/>
                </a:solidFill>
                <a:latin typeface="Calibri"/>
                <a:cs typeface="Calibri"/>
              </a:rPr>
              <a:t> </a:t>
            </a:r>
            <a:r>
              <a:rPr sz="1400" b="1" spc="-5" dirty="0">
                <a:solidFill>
                  <a:srgbClr val="00AF50"/>
                </a:solidFill>
                <a:latin typeface="Calibri"/>
                <a:cs typeface="Calibri"/>
              </a:rPr>
              <a:t>implementation</a:t>
            </a:r>
            <a:r>
              <a:rPr sz="1400" b="1" spc="-35" dirty="0">
                <a:solidFill>
                  <a:srgbClr val="00AF50"/>
                </a:solidFill>
                <a:latin typeface="Calibri"/>
                <a:cs typeface="Calibri"/>
              </a:rPr>
              <a:t> </a:t>
            </a:r>
            <a:r>
              <a:rPr sz="1400" b="1" dirty="0">
                <a:solidFill>
                  <a:srgbClr val="00AF50"/>
                </a:solidFill>
                <a:latin typeface="Calibri"/>
                <a:cs typeface="Calibri"/>
              </a:rPr>
              <a:t>of</a:t>
            </a:r>
            <a:r>
              <a:rPr sz="1400" b="1" spc="-10" dirty="0">
                <a:solidFill>
                  <a:srgbClr val="00AF50"/>
                </a:solidFill>
                <a:latin typeface="Calibri"/>
                <a:cs typeface="Calibri"/>
              </a:rPr>
              <a:t> </a:t>
            </a:r>
            <a:r>
              <a:rPr sz="1400" b="1" dirty="0">
                <a:solidFill>
                  <a:srgbClr val="00AF50"/>
                </a:solidFill>
                <a:latin typeface="Calibri"/>
                <a:cs typeface="Calibri"/>
              </a:rPr>
              <a:t>a</a:t>
            </a:r>
            <a:r>
              <a:rPr sz="1400" b="1" spc="-10" dirty="0">
                <a:solidFill>
                  <a:srgbClr val="00AF50"/>
                </a:solidFill>
                <a:latin typeface="Calibri"/>
                <a:cs typeface="Calibri"/>
              </a:rPr>
              <a:t> </a:t>
            </a:r>
            <a:r>
              <a:rPr sz="1400" b="1" dirty="0">
                <a:solidFill>
                  <a:srgbClr val="00AF50"/>
                </a:solidFill>
                <a:latin typeface="Calibri"/>
                <a:cs typeface="Calibri"/>
              </a:rPr>
              <a:t>project»</a:t>
            </a:r>
            <a:endParaRPr sz="1400" dirty="0">
              <a:latin typeface="Calibri"/>
              <a:cs typeface="Calibri"/>
            </a:endParaRPr>
          </a:p>
        </p:txBody>
      </p:sp>
      <p:pic>
        <p:nvPicPr>
          <p:cNvPr id="6" name="object 6"/>
          <p:cNvPicPr/>
          <p:nvPr/>
        </p:nvPicPr>
        <p:blipFill>
          <a:blip r:embed="rId3" cstate="print"/>
          <a:stretch>
            <a:fillRect/>
          </a:stretch>
        </p:blipFill>
        <p:spPr>
          <a:xfrm>
            <a:off x="499872" y="4329684"/>
            <a:ext cx="9541764" cy="1417319"/>
          </a:xfrm>
          <a:prstGeom prst="rect">
            <a:avLst/>
          </a:prstGeom>
        </p:spPr>
      </p:pic>
      <p:sp>
        <p:nvSpPr>
          <p:cNvPr id="7" name="object 7"/>
          <p:cNvSpPr txBox="1"/>
          <p:nvPr/>
        </p:nvSpPr>
        <p:spPr>
          <a:xfrm>
            <a:off x="670051" y="5060696"/>
            <a:ext cx="8768080" cy="443711"/>
          </a:xfrm>
          <a:prstGeom prst="rect">
            <a:avLst/>
          </a:prstGeom>
        </p:spPr>
        <p:txBody>
          <a:bodyPr vert="horz" wrap="square" lIns="0" tIns="12700" rIns="0" bIns="0" rtlCol="0">
            <a:spAutoFit/>
          </a:bodyPr>
          <a:lstStyle/>
          <a:p>
            <a:pPr marL="192405" marR="387350" indent="-180340">
              <a:lnSpc>
                <a:spcPct val="100000"/>
              </a:lnSpc>
              <a:spcBef>
                <a:spcPts val="5"/>
              </a:spcBef>
              <a:buFont typeface="Wingdings"/>
              <a:buChar char=""/>
              <a:tabLst>
                <a:tab pos="193040" algn="l"/>
              </a:tabLst>
            </a:pPr>
            <a:r>
              <a:rPr sz="1400" b="1" spc="-5" dirty="0" err="1">
                <a:solidFill>
                  <a:srgbClr val="00AF50"/>
                </a:solidFill>
                <a:latin typeface="Calibri"/>
                <a:cs typeface="Calibri"/>
              </a:rPr>
              <a:t>Οι</a:t>
            </a:r>
            <a:r>
              <a:rPr sz="1400" b="1" spc="-5" dirty="0">
                <a:solidFill>
                  <a:srgbClr val="00AF50"/>
                </a:solidFill>
                <a:latin typeface="Calibri"/>
                <a:cs typeface="Calibri"/>
              </a:rPr>
              <a:t> </a:t>
            </a:r>
            <a:r>
              <a:rPr sz="1400" b="1" dirty="0">
                <a:solidFill>
                  <a:srgbClr val="00AF50"/>
                </a:solidFill>
                <a:latin typeface="Calibri"/>
                <a:cs typeface="Calibri"/>
              </a:rPr>
              <a:t>στόχοι </a:t>
            </a:r>
            <a:r>
              <a:rPr sz="1400" b="1" spc="-20" dirty="0">
                <a:solidFill>
                  <a:srgbClr val="00AF50"/>
                </a:solidFill>
                <a:latin typeface="Calibri"/>
                <a:cs typeface="Calibri"/>
              </a:rPr>
              <a:t>και </a:t>
            </a:r>
            <a:r>
              <a:rPr sz="1400" b="1" dirty="0">
                <a:solidFill>
                  <a:srgbClr val="00AF50"/>
                </a:solidFill>
                <a:latin typeface="Calibri"/>
                <a:cs typeface="Calibri"/>
              </a:rPr>
              <a:t>οι δραστηριότητες </a:t>
            </a:r>
            <a:r>
              <a:rPr sz="1400" b="1" spc="-5" dirty="0">
                <a:solidFill>
                  <a:srgbClr val="00AF50"/>
                </a:solidFill>
                <a:latin typeface="Calibri"/>
                <a:cs typeface="Calibri"/>
              </a:rPr>
              <a:t>του σχεδίου </a:t>
            </a:r>
            <a:r>
              <a:rPr sz="1400" b="1" dirty="0">
                <a:solidFill>
                  <a:srgbClr val="00AF50"/>
                </a:solidFill>
                <a:latin typeface="Calibri"/>
                <a:cs typeface="Calibri"/>
              </a:rPr>
              <a:t>θα πρέπει </a:t>
            </a:r>
            <a:r>
              <a:rPr sz="1400" b="1" spc="-5" dirty="0">
                <a:solidFill>
                  <a:srgbClr val="00AF50"/>
                </a:solidFill>
                <a:latin typeface="Calibri"/>
                <a:cs typeface="Calibri"/>
              </a:rPr>
              <a:t>να ανταποκρίνονται </a:t>
            </a:r>
            <a:r>
              <a:rPr sz="1400" b="1" dirty="0">
                <a:solidFill>
                  <a:srgbClr val="00AF50"/>
                </a:solidFill>
                <a:latin typeface="Calibri"/>
                <a:cs typeface="Calibri"/>
              </a:rPr>
              <a:t>στις </a:t>
            </a:r>
            <a:r>
              <a:rPr sz="1400" b="1" spc="-5" dirty="0">
                <a:solidFill>
                  <a:srgbClr val="00AF50"/>
                </a:solidFill>
                <a:latin typeface="Calibri"/>
                <a:cs typeface="Calibri"/>
              </a:rPr>
              <a:t>ανάγκες των συμμετεχόντων </a:t>
            </a:r>
            <a:r>
              <a:rPr sz="1400" b="1" spc="-305" dirty="0">
                <a:solidFill>
                  <a:srgbClr val="00AF50"/>
                </a:solidFill>
                <a:latin typeface="Calibri"/>
                <a:cs typeface="Calibri"/>
              </a:rPr>
              <a:t> </a:t>
            </a:r>
            <a:r>
              <a:rPr sz="1400" b="1" dirty="0">
                <a:solidFill>
                  <a:srgbClr val="00AF50"/>
                </a:solidFill>
                <a:latin typeface="Calibri"/>
                <a:cs typeface="Calibri"/>
              </a:rPr>
              <a:t>οργανισμών,</a:t>
            </a:r>
            <a:r>
              <a:rPr sz="1400" b="1" spc="-35" dirty="0">
                <a:solidFill>
                  <a:srgbClr val="00AF50"/>
                </a:solidFill>
                <a:latin typeface="Calibri"/>
                <a:cs typeface="Calibri"/>
              </a:rPr>
              <a:t> </a:t>
            </a:r>
            <a:r>
              <a:rPr sz="1400" b="1" spc="-10" dirty="0">
                <a:solidFill>
                  <a:srgbClr val="00AF50"/>
                </a:solidFill>
                <a:latin typeface="Calibri"/>
                <a:cs typeface="Calibri"/>
              </a:rPr>
              <a:t>καθώς</a:t>
            </a:r>
            <a:r>
              <a:rPr sz="1400" b="1" spc="-1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στις</a:t>
            </a:r>
            <a:r>
              <a:rPr sz="1400" b="1" spc="-5" dirty="0">
                <a:solidFill>
                  <a:srgbClr val="00AF50"/>
                </a:solidFill>
                <a:latin typeface="Calibri"/>
                <a:cs typeface="Calibri"/>
              </a:rPr>
              <a:t> ανάγκες</a:t>
            </a:r>
            <a:r>
              <a:rPr sz="1400" b="1" spc="-30" dirty="0">
                <a:solidFill>
                  <a:srgbClr val="00AF50"/>
                </a:solidFill>
                <a:latin typeface="Calibri"/>
                <a:cs typeface="Calibri"/>
              </a:rPr>
              <a:t> </a:t>
            </a:r>
            <a:r>
              <a:rPr sz="1400" b="1" spc="-5" dirty="0">
                <a:solidFill>
                  <a:srgbClr val="00AF50"/>
                </a:solidFill>
                <a:latin typeface="Calibri"/>
                <a:cs typeface="Calibri"/>
              </a:rPr>
              <a:t>των</a:t>
            </a:r>
            <a:r>
              <a:rPr sz="1400" b="1" spc="-15" dirty="0">
                <a:solidFill>
                  <a:srgbClr val="00AF50"/>
                </a:solidFill>
                <a:latin typeface="Calibri"/>
                <a:cs typeface="Calibri"/>
              </a:rPr>
              <a:t> </a:t>
            </a:r>
            <a:r>
              <a:rPr sz="1400" b="1" spc="-10" dirty="0">
                <a:solidFill>
                  <a:srgbClr val="00AF50"/>
                </a:solidFill>
                <a:latin typeface="Calibri"/>
                <a:cs typeface="Calibri"/>
              </a:rPr>
              <a:t>ομάδων-στόχων</a:t>
            </a:r>
            <a:r>
              <a:rPr sz="1400" b="1" spc="-45" dirty="0">
                <a:solidFill>
                  <a:srgbClr val="00AF50"/>
                </a:solidFill>
                <a:latin typeface="Calibri"/>
                <a:cs typeface="Calibri"/>
              </a:rPr>
              <a:t> </a:t>
            </a:r>
            <a:r>
              <a:rPr sz="1400" b="1" spc="-5" dirty="0">
                <a:solidFill>
                  <a:srgbClr val="00AF50"/>
                </a:solidFill>
                <a:latin typeface="Calibri"/>
                <a:cs typeface="Calibri"/>
              </a:rPr>
              <a:t>τους</a:t>
            </a:r>
            <a:endParaRPr sz="1400" dirty="0">
              <a:latin typeface="Calibri"/>
              <a:cs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402" y="91186"/>
            <a:ext cx="11491595"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FFFF"/>
                </a:solidFill>
              </a:rPr>
              <a:t>PARTNERSHIP</a:t>
            </a:r>
            <a:r>
              <a:rPr sz="2800" spc="45" dirty="0">
                <a:solidFill>
                  <a:srgbClr val="FFFFFF"/>
                </a:solidFill>
              </a:rPr>
              <a:t> </a:t>
            </a:r>
            <a:r>
              <a:rPr sz="2800" spc="-5" dirty="0">
                <a:solidFill>
                  <a:srgbClr val="FFFFFF"/>
                </a:solidFill>
              </a:rPr>
              <a:t>&amp;</a:t>
            </a:r>
            <a:r>
              <a:rPr sz="2800" spc="25" dirty="0">
                <a:solidFill>
                  <a:srgbClr val="FFFFFF"/>
                </a:solidFill>
              </a:rPr>
              <a:t> </a:t>
            </a:r>
            <a:r>
              <a:rPr sz="2800" spc="-30" dirty="0">
                <a:solidFill>
                  <a:srgbClr val="FFFFFF"/>
                </a:solidFill>
              </a:rPr>
              <a:t>COOPERATION</a:t>
            </a:r>
            <a:r>
              <a:rPr sz="2800" spc="15" dirty="0">
                <a:solidFill>
                  <a:srgbClr val="FFFFFF"/>
                </a:solidFill>
              </a:rPr>
              <a:t> </a:t>
            </a:r>
            <a:r>
              <a:rPr sz="2800" spc="-10" dirty="0">
                <a:solidFill>
                  <a:srgbClr val="FFFFFF"/>
                </a:solidFill>
              </a:rPr>
              <a:t>ARRANGEMENTS</a:t>
            </a:r>
            <a:endParaRPr sz="2800" dirty="0"/>
          </a:p>
        </p:txBody>
      </p:sp>
      <p:sp>
        <p:nvSpPr>
          <p:cNvPr id="3" name="object 3"/>
          <p:cNvSpPr txBox="1"/>
          <p:nvPr/>
        </p:nvSpPr>
        <p:spPr>
          <a:xfrm>
            <a:off x="365861" y="856615"/>
            <a:ext cx="2938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10" dirty="0">
                <a:latin typeface="Calibri"/>
                <a:cs typeface="Calibri"/>
              </a:rPr>
              <a:t>Cooperation</a:t>
            </a:r>
            <a:r>
              <a:rPr sz="1800" b="1" spc="-60" dirty="0">
                <a:latin typeface="Calibri"/>
                <a:cs typeface="Calibri"/>
              </a:rPr>
              <a:t> </a:t>
            </a:r>
            <a:r>
              <a:rPr sz="1800" b="1" spc="-10" dirty="0">
                <a:latin typeface="Calibri"/>
                <a:cs typeface="Calibri"/>
              </a:rPr>
              <a:t>Arrangements</a:t>
            </a:r>
            <a:r>
              <a:rPr sz="1800" spc="-10"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166115" y="1452372"/>
            <a:ext cx="10526268" cy="1453896"/>
          </a:xfrm>
          <a:prstGeom prst="rect">
            <a:avLst/>
          </a:prstGeom>
        </p:spPr>
      </p:pic>
      <p:sp>
        <p:nvSpPr>
          <p:cNvPr id="5" name="object 5"/>
          <p:cNvSpPr txBox="1"/>
          <p:nvPr/>
        </p:nvSpPr>
        <p:spPr>
          <a:xfrm>
            <a:off x="365861" y="2927731"/>
            <a:ext cx="9993630" cy="3211830"/>
          </a:xfrm>
          <a:prstGeom prst="rect">
            <a:avLst/>
          </a:prstGeom>
        </p:spPr>
        <p:txBody>
          <a:bodyPr vert="horz" wrap="square" lIns="0" tIns="13335" rIns="0" bIns="0" rtlCol="0">
            <a:spAutoFit/>
          </a:bodyPr>
          <a:lstStyle/>
          <a:p>
            <a:pPr marL="184785" marR="5715" indent="-172720" algn="just">
              <a:lnSpc>
                <a:spcPct val="100000"/>
              </a:lnSpc>
              <a:spcBef>
                <a:spcPts val="105"/>
              </a:spcBef>
              <a:buFont typeface="Wingdings"/>
              <a:buChar char=""/>
              <a:tabLst>
                <a:tab pos="185420" algn="l"/>
              </a:tabLst>
            </a:pPr>
            <a:r>
              <a:rPr sz="1400" b="1" dirty="0">
                <a:solidFill>
                  <a:srgbClr val="00AF50"/>
                </a:solidFill>
                <a:latin typeface="Calibri"/>
                <a:cs typeface="Calibri"/>
              </a:rPr>
              <a:t>Πώς </a:t>
            </a:r>
            <a:r>
              <a:rPr sz="1400" b="1" spc="-5" dirty="0">
                <a:solidFill>
                  <a:srgbClr val="00AF50"/>
                </a:solidFill>
                <a:latin typeface="Calibri"/>
                <a:cs typeface="Calibri"/>
              </a:rPr>
              <a:t>έγινε </a:t>
            </a:r>
            <a:r>
              <a:rPr sz="1400" b="1" dirty="0">
                <a:solidFill>
                  <a:srgbClr val="00AF50"/>
                </a:solidFill>
                <a:latin typeface="Calibri"/>
                <a:cs typeface="Calibri"/>
              </a:rPr>
              <a:t>η </a:t>
            </a:r>
            <a:r>
              <a:rPr sz="1400" b="1" spc="-10" dirty="0">
                <a:solidFill>
                  <a:srgbClr val="00AF50"/>
                </a:solidFill>
                <a:latin typeface="Calibri"/>
                <a:cs typeface="Calibri"/>
              </a:rPr>
              <a:t>επιλογή </a:t>
            </a:r>
            <a:r>
              <a:rPr sz="1400" b="1" dirty="0">
                <a:solidFill>
                  <a:srgbClr val="00AF50"/>
                </a:solidFill>
                <a:latin typeface="Calibri"/>
                <a:cs typeface="Calibri"/>
              </a:rPr>
              <a:t>των </a:t>
            </a:r>
            <a:r>
              <a:rPr sz="1400" b="1" spc="-5" dirty="0">
                <a:solidFill>
                  <a:srgbClr val="00AF50"/>
                </a:solidFill>
                <a:latin typeface="Calibri"/>
                <a:cs typeface="Calibri"/>
              </a:rPr>
              <a:t>συμμετεχόντων οργανισμών και ποια </a:t>
            </a:r>
            <a:r>
              <a:rPr sz="1400" b="1" dirty="0">
                <a:solidFill>
                  <a:srgbClr val="00AF50"/>
                </a:solidFill>
                <a:latin typeface="Calibri"/>
                <a:cs typeface="Calibri"/>
              </a:rPr>
              <a:t>θα </a:t>
            </a:r>
            <a:r>
              <a:rPr sz="1400" b="1" spc="-5" dirty="0">
                <a:solidFill>
                  <a:srgbClr val="00AF50"/>
                </a:solidFill>
                <a:latin typeface="Calibri"/>
                <a:cs typeface="Calibri"/>
              </a:rPr>
              <a:t>είναι </a:t>
            </a:r>
            <a:r>
              <a:rPr sz="1400" b="1" dirty="0">
                <a:solidFill>
                  <a:srgbClr val="00AF50"/>
                </a:solidFill>
                <a:latin typeface="Calibri"/>
                <a:cs typeface="Calibri"/>
              </a:rPr>
              <a:t>η </a:t>
            </a:r>
            <a:r>
              <a:rPr sz="1400" b="1" spc="-5" dirty="0">
                <a:solidFill>
                  <a:srgbClr val="00AF50"/>
                </a:solidFill>
                <a:latin typeface="Calibri"/>
                <a:cs typeface="Calibri"/>
              </a:rPr>
              <a:t>ξεχωριστή συνεισφορά του </a:t>
            </a:r>
            <a:r>
              <a:rPr sz="1400" b="1" dirty="0">
                <a:solidFill>
                  <a:srgbClr val="00AF50"/>
                </a:solidFill>
                <a:latin typeface="Calibri"/>
                <a:cs typeface="Calibri"/>
              </a:rPr>
              <a:t>καθενός </a:t>
            </a:r>
            <a:r>
              <a:rPr sz="1400" b="1" spc="-5" dirty="0">
                <a:solidFill>
                  <a:srgbClr val="00AF50"/>
                </a:solidFill>
                <a:latin typeface="Calibri"/>
                <a:cs typeface="Calibri"/>
              </a:rPr>
              <a:t>σε επίπεδο γνώσης, </a:t>
            </a:r>
            <a:r>
              <a:rPr sz="1400" b="1" dirty="0">
                <a:solidFill>
                  <a:srgbClr val="00AF50"/>
                </a:solidFill>
                <a:latin typeface="Calibri"/>
                <a:cs typeface="Calibri"/>
              </a:rPr>
              <a:t> </a:t>
            </a:r>
            <a:r>
              <a:rPr sz="1400" b="1" spc="-5" dirty="0">
                <a:solidFill>
                  <a:srgbClr val="00AF50"/>
                </a:solidFill>
                <a:latin typeface="Calibri"/>
                <a:cs typeface="Calibri"/>
              </a:rPr>
              <a:t>εμπειρίας</a:t>
            </a:r>
            <a:r>
              <a:rPr sz="1400" b="1" spc="-35" dirty="0">
                <a:solidFill>
                  <a:srgbClr val="00AF50"/>
                </a:solidFill>
                <a:latin typeface="Calibri"/>
                <a:cs typeface="Calibri"/>
              </a:rPr>
              <a:t> </a:t>
            </a:r>
            <a:r>
              <a:rPr sz="1400" b="1" spc="-5" dirty="0">
                <a:solidFill>
                  <a:srgbClr val="00AF50"/>
                </a:solidFill>
                <a:latin typeface="Calibri"/>
                <a:cs typeface="Calibri"/>
              </a:rPr>
              <a:t>και</a:t>
            </a:r>
            <a:r>
              <a:rPr sz="1400" b="1" spc="5" dirty="0">
                <a:solidFill>
                  <a:srgbClr val="00AF50"/>
                </a:solidFill>
                <a:latin typeface="Calibri"/>
                <a:cs typeface="Calibri"/>
              </a:rPr>
              <a:t> </a:t>
            </a:r>
            <a:r>
              <a:rPr sz="1400" b="1" spc="-5" dirty="0">
                <a:solidFill>
                  <a:srgbClr val="00AF50"/>
                </a:solidFill>
                <a:latin typeface="Calibri"/>
                <a:cs typeface="Calibri"/>
              </a:rPr>
              <a:t>εξειδίκευσης</a:t>
            </a:r>
            <a:r>
              <a:rPr sz="1400" b="1" spc="-30" dirty="0">
                <a:solidFill>
                  <a:srgbClr val="00AF50"/>
                </a:solidFill>
                <a:latin typeface="Calibri"/>
                <a:cs typeface="Calibri"/>
              </a:rPr>
              <a:t> </a:t>
            </a:r>
            <a:r>
              <a:rPr sz="1400" b="1" dirty="0">
                <a:solidFill>
                  <a:srgbClr val="00AF50"/>
                </a:solidFill>
                <a:latin typeface="Calibri"/>
                <a:cs typeface="Calibri"/>
              </a:rPr>
              <a:t>στο</a:t>
            </a:r>
            <a:r>
              <a:rPr sz="1400" b="1" spc="-10" dirty="0">
                <a:solidFill>
                  <a:srgbClr val="00AF50"/>
                </a:solidFill>
                <a:latin typeface="Calibri"/>
                <a:cs typeface="Calibri"/>
              </a:rPr>
              <a:t> </a:t>
            </a:r>
            <a:r>
              <a:rPr sz="1400" b="1" dirty="0">
                <a:solidFill>
                  <a:srgbClr val="00AF50"/>
                </a:solidFill>
                <a:latin typeface="Calibri"/>
                <a:cs typeface="Calibri"/>
              </a:rPr>
              <a:t>Σχέδιο</a:t>
            </a:r>
            <a:r>
              <a:rPr sz="1400" b="1" spc="-15" dirty="0">
                <a:solidFill>
                  <a:srgbClr val="00AF50"/>
                </a:solidFill>
                <a:latin typeface="Calibri"/>
                <a:cs typeface="Calibri"/>
              </a:rPr>
              <a:t> </a:t>
            </a:r>
            <a:r>
              <a:rPr sz="1400" b="1" dirty="0">
                <a:solidFill>
                  <a:srgbClr val="00AF50"/>
                </a:solidFill>
                <a:latin typeface="Calibri"/>
                <a:cs typeface="Calibri"/>
              </a:rPr>
              <a:t>γενικότερα</a:t>
            </a:r>
            <a:r>
              <a:rPr sz="1400" b="1" spc="-45" dirty="0">
                <a:solidFill>
                  <a:srgbClr val="00AF50"/>
                </a:solidFill>
                <a:latin typeface="Calibri"/>
                <a:cs typeface="Calibri"/>
              </a:rPr>
              <a:t> </a:t>
            </a:r>
            <a:r>
              <a:rPr sz="1400" b="1" dirty="0">
                <a:solidFill>
                  <a:srgbClr val="00AF50"/>
                </a:solidFill>
                <a:latin typeface="Calibri"/>
                <a:cs typeface="Calibri"/>
              </a:rPr>
              <a:t>αλλά</a:t>
            </a:r>
            <a:r>
              <a:rPr sz="1400" b="1" spc="-20" dirty="0">
                <a:solidFill>
                  <a:srgbClr val="00AF50"/>
                </a:solidFill>
                <a:latin typeface="Calibri"/>
                <a:cs typeface="Calibri"/>
              </a:rPr>
              <a:t> </a:t>
            </a:r>
            <a:r>
              <a:rPr sz="1400" b="1" spc="-5" dirty="0">
                <a:solidFill>
                  <a:srgbClr val="00AF50"/>
                </a:solidFill>
                <a:latin typeface="Calibri"/>
                <a:cs typeface="Calibri"/>
              </a:rPr>
              <a:t>και </a:t>
            </a:r>
            <a:r>
              <a:rPr sz="1400" b="1" dirty="0">
                <a:solidFill>
                  <a:srgbClr val="00AF50"/>
                </a:solidFill>
                <a:latin typeface="Calibri"/>
                <a:cs typeface="Calibri"/>
              </a:rPr>
              <a:t>ξεχωριστά,</a:t>
            </a:r>
            <a:r>
              <a:rPr sz="1400" b="1" spc="-45" dirty="0">
                <a:solidFill>
                  <a:srgbClr val="00AF50"/>
                </a:solidFill>
                <a:latin typeface="Calibri"/>
                <a:cs typeface="Calibri"/>
              </a:rPr>
              <a:t> </a:t>
            </a:r>
            <a:r>
              <a:rPr sz="1400" b="1" dirty="0">
                <a:solidFill>
                  <a:srgbClr val="00AF50"/>
                </a:solidFill>
                <a:latin typeface="Calibri"/>
                <a:cs typeface="Calibri"/>
              </a:rPr>
              <a:t>στα διάφορα</a:t>
            </a:r>
            <a:r>
              <a:rPr sz="1400" b="1" spc="-30" dirty="0">
                <a:solidFill>
                  <a:srgbClr val="00AF50"/>
                </a:solidFill>
                <a:latin typeface="Calibri"/>
                <a:cs typeface="Calibri"/>
              </a:rPr>
              <a:t> </a:t>
            </a:r>
            <a:r>
              <a:rPr sz="1400" b="1" spc="-5" dirty="0">
                <a:solidFill>
                  <a:srgbClr val="00AF50"/>
                </a:solidFill>
                <a:latin typeface="Calibri"/>
                <a:cs typeface="Calibri"/>
              </a:rPr>
              <a:t>αποτελέσματα</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184785" marR="5080" indent="-172720" algn="just">
              <a:lnSpc>
                <a:spcPct val="100000"/>
              </a:lnSpc>
              <a:buFont typeface="Wingdings"/>
              <a:buChar char=""/>
              <a:tabLst>
                <a:tab pos="185420" algn="l"/>
              </a:tabLst>
            </a:pPr>
            <a:r>
              <a:rPr sz="1400" b="1" dirty="0">
                <a:solidFill>
                  <a:srgbClr val="00AF50"/>
                </a:solidFill>
                <a:latin typeface="Calibri"/>
                <a:cs typeface="Calibri"/>
              </a:rPr>
              <a:t>Ποια είναι η </a:t>
            </a:r>
            <a:r>
              <a:rPr sz="1400" b="1" spc="-5" dirty="0">
                <a:solidFill>
                  <a:srgbClr val="00AF50"/>
                </a:solidFill>
                <a:latin typeface="Calibri"/>
                <a:cs typeface="Calibri"/>
              </a:rPr>
              <a:t>αναλογία συμμετοχής έμπειρων και νεοεισερχόμενων οργανισμών; </a:t>
            </a:r>
            <a:r>
              <a:rPr sz="1400" b="1" dirty="0">
                <a:solidFill>
                  <a:srgbClr val="00AF50"/>
                </a:solidFill>
                <a:latin typeface="Calibri"/>
                <a:cs typeface="Calibri"/>
              </a:rPr>
              <a:t>Εάν το </a:t>
            </a:r>
            <a:r>
              <a:rPr sz="1400" b="1" spc="-5" dirty="0">
                <a:solidFill>
                  <a:srgbClr val="00AF50"/>
                </a:solidFill>
                <a:latin typeface="Calibri"/>
                <a:cs typeface="Calibri"/>
              </a:rPr>
              <a:t>Σχέδιο περιλαμβάνει νεοεισερχόμενους </a:t>
            </a:r>
            <a:r>
              <a:rPr sz="1400" b="1" dirty="0">
                <a:solidFill>
                  <a:srgbClr val="00AF50"/>
                </a:solidFill>
                <a:latin typeface="Calibri"/>
                <a:cs typeface="Calibri"/>
              </a:rPr>
              <a:t> </a:t>
            </a:r>
            <a:r>
              <a:rPr sz="1400" b="1" spc="-5" dirty="0">
                <a:solidFill>
                  <a:srgbClr val="00AF50"/>
                </a:solidFill>
                <a:latin typeface="Calibri"/>
                <a:cs typeface="Calibri"/>
              </a:rPr>
              <a:t>οργανισμούς, ποια είναι </a:t>
            </a:r>
            <a:r>
              <a:rPr sz="1400" b="1" dirty="0">
                <a:solidFill>
                  <a:srgbClr val="00AF50"/>
                </a:solidFill>
                <a:latin typeface="Calibri"/>
                <a:cs typeface="Calibri"/>
              </a:rPr>
              <a:t>τα </a:t>
            </a:r>
            <a:r>
              <a:rPr sz="1400" b="1" spc="-5" dirty="0">
                <a:solidFill>
                  <a:srgbClr val="00AF50"/>
                </a:solidFill>
                <a:latin typeface="Calibri"/>
                <a:cs typeface="Calibri"/>
              </a:rPr>
              <a:t>ιδιαίτερα </a:t>
            </a:r>
            <a:r>
              <a:rPr sz="1400" b="1" spc="-10" dirty="0">
                <a:solidFill>
                  <a:srgbClr val="00AF50"/>
                </a:solidFill>
                <a:latin typeface="Calibri"/>
                <a:cs typeface="Calibri"/>
              </a:rPr>
              <a:t>οφέλη</a:t>
            </a:r>
            <a:r>
              <a:rPr sz="1400" b="1" spc="-5" dirty="0">
                <a:solidFill>
                  <a:srgbClr val="00AF50"/>
                </a:solidFill>
                <a:latin typeface="Calibri"/>
                <a:cs typeface="Calibri"/>
              </a:rPr>
              <a:t> που </a:t>
            </a:r>
            <a:r>
              <a:rPr sz="1400" b="1" spc="-10" dirty="0">
                <a:solidFill>
                  <a:srgbClr val="00AF50"/>
                </a:solidFill>
                <a:latin typeface="Calibri"/>
                <a:cs typeface="Calibri"/>
              </a:rPr>
              <a:t>μπορούν</a:t>
            </a:r>
            <a:r>
              <a:rPr sz="1400" b="1" spc="295" dirty="0">
                <a:solidFill>
                  <a:srgbClr val="00AF50"/>
                </a:solidFill>
                <a:latin typeface="Calibri"/>
                <a:cs typeface="Calibri"/>
              </a:rPr>
              <a:t> </a:t>
            </a:r>
            <a:r>
              <a:rPr sz="1400" b="1" spc="-5" dirty="0">
                <a:solidFill>
                  <a:srgbClr val="00AF50"/>
                </a:solidFill>
                <a:latin typeface="Calibri"/>
                <a:cs typeface="Calibri"/>
              </a:rPr>
              <a:t>να αποκομίσουν και ποια είναι </a:t>
            </a:r>
            <a:r>
              <a:rPr sz="1400" b="1" dirty="0">
                <a:solidFill>
                  <a:srgbClr val="00AF50"/>
                </a:solidFill>
                <a:latin typeface="Calibri"/>
                <a:cs typeface="Calibri"/>
              </a:rPr>
              <a:t>η </a:t>
            </a:r>
            <a:r>
              <a:rPr sz="1400" b="1" spc="-5" dirty="0">
                <a:solidFill>
                  <a:srgbClr val="00AF50"/>
                </a:solidFill>
                <a:latin typeface="Calibri"/>
                <a:cs typeface="Calibri"/>
              </a:rPr>
              <a:t>επίδραση</a:t>
            </a:r>
            <a:r>
              <a:rPr sz="1400" b="1" spc="305" dirty="0">
                <a:solidFill>
                  <a:srgbClr val="00AF50"/>
                </a:solidFill>
                <a:latin typeface="Calibri"/>
                <a:cs typeface="Calibri"/>
              </a:rPr>
              <a:t> </a:t>
            </a:r>
            <a:r>
              <a:rPr sz="1400" b="1" spc="-5" dirty="0">
                <a:solidFill>
                  <a:srgbClr val="00AF50"/>
                </a:solidFill>
                <a:latin typeface="Calibri"/>
                <a:cs typeface="Calibri"/>
              </a:rPr>
              <a:t>που μπορούν να έχουν </a:t>
            </a:r>
            <a:r>
              <a:rPr sz="1400" b="1" dirty="0">
                <a:solidFill>
                  <a:srgbClr val="00AF50"/>
                </a:solidFill>
                <a:latin typeface="Calibri"/>
                <a:cs typeface="Calibri"/>
              </a:rPr>
              <a:t> </a:t>
            </a:r>
            <a:r>
              <a:rPr sz="1400" b="1" spc="-5" dirty="0">
                <a:solidFill>
                  <a:srgbClr val="00AF50"/>
                </a:solidFill>
                <a:latin typeface="Calibri"/>
                <a:cs typeface="Calibri"/>
              </a:rPr>
              <a:t>στους</a:t>
            </a:r>
            <a:r>
              <a:rPr sz="1400" b="1"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έμπειρους</a:t>
            </a:r>
            <a:r>
              <a:rPr sz="1400" b="1" dirty="0">
                <a:solidFill>
                  <a:srgbClr val="00AF50"/>
                </a:solidFill>
                <a:latin typeface="Calibri"/>
                <a:cs typeface="Calibri"/>
              </a:rPr>
              <a:t> </a:t>
            </a:r>
            <a:r>
              <a:rPr sz="1400" b="1" spc="-5" dirty="0">
                <a:solidFill>
                  <a:srgbClr val="00AF50"/>
                </a:solidFill>
                <a:latin typeface="Calibri"/>
                <a:cs typeface="Calibri"/>
              </a:rPr>
              <a:t>οργανισμούς;</a:t>
            </a:r>
            <a:r>
              <a:rPr sz="1400" b="1" dirty="0">
                <a:solidFill>
                  <a:srgbClr val="00AF50"/>
                </a:solidFill>
                <a:latin typeface="Calibri"/>
                <a:cs typeface="Calibri"/>
              </a:rPr>
              <a:t> </a:t>
            </a:r>
            <a:r>
              <a:rPr sz="1400" b="1" spc="-5" dirty="0">
                <a:solidFill>
                  <a:srgbClr val="00AF50"/>
                </a:solidFill>
                <a:latin typeface="Calibri"/>
                <a:cs typeface="Calibri"/>
              </a:rPr>
              <a:t>Γενικότερα,</a:t>
            </a:r>
            <a:r>
              <a:rPr sz="1400" b="1" dirty="0">
                <a:solidFill>
                  <a:srgbClr val="00AF50"/>
                </a:solidFill>
                <a:latin typeface="Calibri"/>
                <a:cs typeface="Calibri"/>
              </a:rPr>
              <a:t> η </a:t>
            </a:r>
            <a:r>
              <a:rPr sz="1300" b="1" spc="-5" dirty="0">
                <a:solidFill>
                  <a:srgbClr val="00AF50"/>
                </a:solidFill>
                <a:latin typeface="Calibri"/>
                <a:cs typeface="Calibri"/>
              </a:rPr>
              <a:t>επιλογή</a:t>
            </a:r>
            <a:r>
              <a:rPr sz="1300" b="1" dirty="0">
                <a:solidFill>
                  <a:srgbClr val="00AF50"/>
                </a:solidFill>
                <a:latin typeface="Calibri"/>
                <a:cs typeface="Calibri"/>
              </a:rPr>
              <a:t> </a:t>
            </a:r>
            <a:r>
              <a:rPr sz="1300" b="1" spc="-5" dirty="0">
                <a:solidFill>
                  <a:srgbClr val="00AF50"/>
                </a:solidFill>
                <a:latin typeface="Calibri"/>
                <a:cs typeface="Calibri"/>
              </a:rPr>
              <a:t>των</a:t>
            </a:r>
            <a:r>
              <a:rPr sz="1300" b="1" dirty="0">
                <a:solidFill>
                  <a:srgbClr val="00AF50"/>
                </a:solidFill>
                <a:latin typeface="Calibri"/>
                <a:cs typeface="Calibri"/>
              </a:rPr>
              <a:t> </a:t>
            </a:r>
            <a:r>
              <a:rPr sz="1300" b="1" spc="-5" dirty="0">
                <a:solidFill>
                  <a:srgbClr val="00AF50"/>
                </a:solidFill>
                <a:latin typeface="Calibri"/>
                <a:cs typeface="Calibri"/>
              </a:rPr>
              <a:t>εταίρων</a:t>
            </a:r>
            <a:r>
              <a:rPr sz="1300" b="1" dirty="0">
                <a:solidFill>
                  <a:srgbClr val="00AF50"/>
                </a:solidFill>
                <a:latin typeface="Calibri"/>
                <a:cs typeface="Calibri"/>
              </a:rPr>
              <a:t> </a:t>
            </a:r>
            <a:r>
              <a:rPr sz="1300" b="1" spc="-5" dirty="0">
                <a:solidFill>
                  <a:srgbClr val="00AF50"/>
                </a:solidFill>
                <a:latin typeface="Calibri"/>
                <a:cs typeface="Calibri"/>
              </a:rPr>
              <a:t>έγινε</a:t>
            </a:r>
            <a:r>
              <a:rPr sz="1300" b="1" dirty="0">
                <a:solidFill>
                  <a:srgbClr val="00AF50"/>
                </a:solidFill>
                <a:latin typeface="Calibri"/>
                <a:cs typeface="Calibri"/>
              </a:rPr>
              <a:t> με</a:t>
            </a:r>
            <a:r>
              <a:rPr sz="1300" b="1" spc="5" dirty="0">
                <a:solidFill>
                  <a:srgbClr val="00AF50"/>
                </a:solidFill>
                <a:latin typeface="Calibri"/>
                <a:cs typeface="Calibri"/>
              </a:rPr>
              <a:t> </a:t>
            </a:r>
            <a:r>
              <a:rPr sz="1300" b="1" spc="-10" dirty="0">
                <a:solidFill>
                  <a:srgbClr val="00AF50"/>
                </a:solidFill>
                <a:latin typeface="Calibri"/>
                <a:cs typeface="Calibri"/>
              </a:rPr>
              <a:t>τρόπο</a:t>
            </a:r>
            <a:r>
              <a:rPr sz="1300" b="1" spc="-5" dirty="0">
                <a:solidFill>
                  <a:srgbClr val="00AF50"/>
                </a:solidFill>
                <a:latin typeface="Calibri"/>
                <a:cs typeface="Calibri"/>
              </a:rPr>
              <a:t> που</a:t>
            </a:r>
            <a:r>
              <a:rPr sz="1300" b="1" dirty="0">
                <a:solidFill>
                  <a:srgbClr val="00AF50"/>
                </a:solidFill>
                <a:latin typeface="Calibri"/>
                <a:cs typeface="Calibri"/>
              </a:rPr>
              <a:t> </a:t>
            </a:r>
            <a:r>
              <a:rPr sz="1300" b="1" spc="-5" dirty="0">
                <a:solidFill>
                  <a:srgbClr val="00AF50"/>
                </a:solidFill>
                <a:latin typeface="Calibri"/>
                <a:cs typeface="Calibri"/>
              </a:rPr>
              <a:t>να</a:t>
            </a:r>
            <a:r>
              <a:rPr sz="1300" b="1" dirty="0">
                <a:solidFill>
                  <a:srgbClr val="00AF50"/>
                </a:solidFill>
                <a:latin typeface="Calibri"/>
                <a:cs typeface="Calibri"/>
              </a:rPr>
              <a:t> </a:t>
            </a:r>
            <a:r>
              <a:rPr sz="1300" b="1" spc="-10" dirty="0">
                <a:solidFill>
                  <a:srgbClr val="00AF50"/>
                </a:solidFill>
                <a:latin typeface="Calibri"/>
                <a:cs typeface="Calibri"/>
              </a:rPr>
              <a:t>διασφαλίζεται</a:t>
            </a:r>
            <a:r>
              <a:rPr sz="1300" b="1" spc="-5" dirty="0">
                <a:solidFill>
                  <a:srgbClr val="00AF50"/>
                </a:solidFill>
                <a:latin typeface="Calibri"/>
                <a:cs typeface="Calibri"/>
              </a:rPr>
              <a:t> η</a:t>
            </a:r>
            <a:r>
              <a:rPr sz="1300" b="1" dirty="0">
                <a:solidFill>
                  <a:srgbClr val="00AF50"/>
                </a:solidFill>
                <a:latin typeface="Calibri"/>
                <a:cs typeface="Calibri"/>
              </a:rPr>
              <a:t> πρόσθετη</a:t>
            </a:r>
            <a:r>
              <a:rPr sz="1300" b="1" spc="5" dirty="0">
                <a:solidFill>
                  <a:srgbClr val="00AF50"/>
                </a:solidFill>
                <a:latin typeface="Calibri"/>
                <a:cs typeface="Calibri"/>
              </a:rPr>
              <a:t> </a:t>
            </a:r>
            <a:r>
              <a:rPr sz="1300" b="1" spc="-5" dirty="0">
                <a:solidFill>
                  <a:srgbClr val="00AF50"/>
                </a:solidFill>
                <a:latin typeface="Calibri"/>
                <a:cs typeface="Calibri"/>
              </a:rPr>
              <a:t>αξία</a:t>
            </a:r>
            <a:r>
              <a:rPr sz="1300" b="1" dirty="0">
                <a:solidFill>
                  <a:srgbClr val="00AF50"/>
                </a:solidFill>
                <a:latin typeface="Calibri"/>
                <a:cs typeface="Calibri"/>
              </a:rPr>
              <a:t> </a:t>
            </a:r>
            <a:r>
              <a:rPr sz="1300" b="1" spc="10" dirty="0">
                <a:solidFill>
                  <a:srgbClr val="00AF50"/>
                </a:solidFill>
                <a:latin typeface="Calibri"/>
                <a:cs typeface="Calibri"/>
              </a:rPr>
              <a:t>σε </a:t>
            </a:r>
            <a:r>
              <a:rPr sz="1300" b="1" spc="15" dirty="0">
                <a:solidFill>
                  <a:srgbClr val="00AF50"/>
                </a:solidFill>
                <a:latin typeface="Calibri"/>
                <a:cs typeface="Calibri"/>
              </a:rPr>
              <a:t> </a:t>
            </a:r>
            <a:r>
              <a:rPr sz="1300" b="1" spc="-10" dirty="0">
                <a:solidFill>
                  <a:srgbClr val="00AF50"/>
                </a:solidFill>
                <a:latin typeface="Calibri"/>
                <a:cs typeface="Calibri"/>
              </a:rPr>
              <a:t>Ευρωπαϊκό</a:t>
            </a:r>
            <a:r>
              <a:rPr sz="1300" b="1" spc="15" dirty="0">
                <a:solidFill>
                  <a:srgbClr val="00AF50"/>
                </a:solidFill>
                <a:latin typeface="Calibri"/>
                <a:cs typeface="Calibri"/>
              </a:rPr>
              <a:t> </a:t>
            </a:r>
            <a:r>
              <a:rPr sz="1300" b="1" spc="-10" dirty="0">
                <a:solidFill>
                  <a:srgbClr val="00AF50"/>
                </a:solidFill>
                <a:latin typeface="Calibri"/>
                <a:cs typeface="Calibri"/>
              </a:rPr>
              <a:t>επίπεδο</a:t>
            </a:r>
            <a:r>
              <a:rPr lang="en-GB" sz="1300" b="1" spc="-10" dirty="0">
                <a:solidFill>
                  <a:srgbClr val="00AF50"/>
                </a:solidFill>
                <a:latin typeface="Calibri"/>
                <a:cs typeface="Calibri"/>
              </a:rPr>
              <a:t>,</a:t>
            </a:r>
            <a:r>
              <a:rPr sz="1300" b="1" spc="10" dirty="0">
                <a:solidFill>
                  <a:srgbClr val="00AF50"/>
                </a:solidFill>
                <a:latin typeface="Calibri"/>
                <a:cs typeface="Calibri"/>
              </a:rPr>
              <a:t> </a:t>
            </a:r>
            <a:r>
              <a:rPr sz="1300" b="1" spc="-10" dirty="0">
                <a:solidFill>
                  <a:srgbClr val="00AF50"/>
                </a:solidFill>
                <a:latin typeface="Calibri"/>
                <a:cs typeface="Calibri"/>
              </a:rPr>
              <a:t>μέσω</a:t>
            </a:r>
            <a:r>
              <a:rPr sz="1300" b="1" spc="45"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10" dirty="0">
                <a:solidFill>
                  <a:srgbClr val="00AF50"/>
                </a:solidFill>
                <a:latin typeface="Calibri"/>
                <a:cs typeface="Calibri"/>
              </a:rPr>
              <a:t>δημιουργίας</a:t>
            </a:r>
            <a:r>
              <a:rPr sz="1300" b="1" spc="35" dirty="0">
                <a:solidFill>
                  <a:srgbClr val="00AF50"/>
                </a:solidFill>
                <a:latin typeface="Calibri"/>
                <a:cs typeface="Calibri"/>
              </a:rPr>
              <a:t> </a:t>
            </a:r>
            <a:r>
              <a:rPr sz="1300" b="1" spc="-10" dirty="0">
                <a:solidFill>
                  <a:srgbClr val="00AF50"/>
                </a:solidFill>
                <a:latin typeface="Calibri"/>
                <a:cs typeface="Calibri"/>
              </a:rPr>
              <a:t>προϋποθέσεων</a:t>
            </a:r>
            <a:r>
              <a:rPr sz="1300" b="1" spc="45" dirty="0">
                <a:solidFill>
                  <a:srgbClr val="00AF50"/>
                </a:solidFill>
                <a:latin typeface="Calibri"/>
                <a:cs typeface="Calibri"/>
              </a:rPr>
              <a:t> </a:t>
            </a:r>
            <a:r>
              <a:rPr sz="1300" b="1" spc="-10" dirty="0">
                <a:solidFill>
                  <a:srgbClr val="00AF50"/>
                </a:solidFill>
                <a:latin typeface="Calibri"/>
                <a:cs typeface="Calibri"/>
              </a:rPr>
              <a:t>για</a:t>
            </a:r>
            <a:r>
              <a:rPr sz="1300" b="1" spc="20" dirty="0">
                <a:solidFill>
                  <a:srgbClr val="00AF50"/>
                </a:solidFill>
                <a:latin typeface="Calibri"/>
                <a:cs typeface="Calibri"/>
              </a:rPr>
              <a:t> </a:t>
            </a:r>
            <a:r>
              <a:rPr sz="1300" b="1" spc="-10" dirty="0">
                <a:solidFill>
                  <a:srgbClr val="00AF50"/>
                </a:solidFill>
                <a:latin typeface="Calibri"/>
                <a:cs typeface="Calibri"/>
              </a:rPr>
              <a:t>διακρατική</a:t>
            </a:r>
            <a:r>
              <a:rPr sz="1300" b="1" spc="20" dirty="0">
                <a:solidFill>
                  <a:srgbClr val="00AF50"/>
                </a:solidFill>
                <a:latin typeface="Calibri"/>
                <a:cs typeface="Calibri"/>
              </a:rPr>
              <a:t> </a:t>
            </a:r>
            <a:r>
              <a:rPr sz="1300" b="1" spc="-10" dirty="0">
                <a:solidFill>
                  <a:srgbClr val="00AF50"/>
                </a:solidFill>
                <a:latin typeface="Calibri"/>
                <a:cs typeface="Calibri"/>
              </a:rPr>
              <a:t>συνεργασία</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5" dirty="0">
                <a:solidFill>
                  <a:srgbClr val="00AF50"/>
                </a:solidFill>
                <a:latin typeface="Calibri"/>
                <a:cs typeface="Calibri"/>
              </a:rPr>
              <a:t>ανάπτυξη</a:t>
            </a:r>
            <a:r>
              <a:rPr sz="1300" b="1" spc="20" dirty="0">
                <a:solidFill>
                  <a:srgbClr val="00AF50"/>
                </a:solidFill>
                <a:latin typeface="Calibri"/>
                <a:cs typeface="Calibri"/>
              </a:rPr>
              <a:t> </a:t>
            </a:r>
            <a:r>
              <a:rPr sz="1300" b="1" spc="-5" dirty="0">
                <a:solidFill>
                  <a:srgbClr val="00AF50"/>
                </a:solidFill>
                <a:latin typeface="Calibri"/>
                <a:cs typeface="Calibri"/>
              </a:rPr>
              <a:t>δικτύων;</a:t>
            </a:r>
            <a:endParaRPr sz="13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184785" marR="5715" indent="-172720" algn="just">
              <a:lnSpc>
                <a:spcPct val="100099"/>
              </a:lnSpc>
              <a:buFont typeface="Wingdings"/>
              <a:buChar char=""/>
              <a:tabLst>
                <a:tab pos="185420" algn="l"/>
              </a:tabLst>
            </a:pPr>
            <a:r>
              <a:rPr sz="1400" b="1" spc="-5" dirty="0">
                <a:solidFill>
                  <a:srgbClr val="00AF50"/>
                </a:solidFill>
                <a:latin typeface="Calibri"/>
                <a:cs typeface="Calibri"/>
              </a:rPr>
              <a:t>Εάν </a:t>
            </a:r>
            <a:r>
              <a:rPr sz="1400" b="1" dirty="0">
                <a:solidFill>
                  <a:srgbClr val="00AF50"/>
                </a:solidFill>
                <a:latin typeface="Calibri"/>
                <a:cs typeface="Calibri"/>
              </a:rPr>
              <a:t>στο Σχέδιο </a:t>
            </a:r>
            <a:r>
              <a:rPr sz="1400" b="1" spc="-5" dirty="0">
                <a:solidFill>
                  <a:srgbClr val="00AF50"/>
                </a:solidFill>
                <a:latin typeface="Calibri"/>
                <a:cs typeface="Calibri"/>
              </a:rPr>
              <a:t>συμμετέχει οργανισμός από </a:t>
            </a:r>
            <a:r>
              <a:rPr sz="1400" b="1" dirty="0">
                <a:solidFill>
                  <a:srgbClr val="00AF50"/>
                </a:solidFill>
                <a:latin typeface="Calibri"/>
                <a:cs typeface="Calibri"/>
              </a:rPr>
              <a:t>τρίτη </a:t>
            </a:r>
            <a:r>
              <a:rPr sz="1400" b="1" spc="-5" dirty="0">
                <a:solidFill>
                  <a:srgbClr val="00AF50"/>
                </a:solidFill>
                <a:latin typeface="Calibri"/>
                <a:cs typeface="Calibri"/>
              </a:rPr>
              <a:t>Χώρα, </a:t>
            </a:r>
            <a:r>
              <a:rPr sz="1400" b="1" dirty="0">
                <a:solidFill>
                  <a:srgbClr val="00AF50"/>
                </a:solidFill>
                <a:latin typeface="Calibri"/>
                <a:cs typeface="Calibri"/>
              </a:rPr>
              <a:t>μη </a:t>
            </a:r>
            <a:r>
              <a:rPr sz="1400" b="1" spc="-5" dirty="0">
                <a:solidFill>
                  <a:srgbClr val="00AF50"/>
                </a:solidFill>
                <a:latin typeface="Calibri"/>
                <a:cs typeface="Calibri"/>
              </a:rPr>
              <a:t>συνδεδεμένη </a:t>
            </a:r>
            <a:r>
              <a:rPr sz="1400" b="1" dirty="0">
                <a:solidFill>
                  <a:srgbClr val="00AF50"/>
                </a:solidFill>
                <a:latin typeface="Calibri"/>
                <a:cs typeface="Calibri"/>
              </a:rPr>
              <a:t>με το </a:t>
            </a:r>
            <a:r>
              <a:rPr sz="1400" b="1" spc="-5" dirty="0">
                <a:solidFill>
                  <a:srgbClr val="00AF50"/>
                </a:solidFill>
                <a:latin typeface="Calibri"/>
                <a:cs typeface="Calibri"/>
              </a:rPr>
              <a:t>Πρόγραμμα, </a:t>
            </a:r>
            <a:r>
              <a:rPr sz="1400" b="1" dirty="0">
                <a:solidFill>
                  <a:srgbClr val="00AF50"/>
                </a:solidFill>
                <a:latin typeface="Calibri"/>
                <a:cs typeface="Calibri"/>
              </a:rPr>
              <a:t>η </a:t>
            </a:r>
            <a:r>
              <a:rPr sz="1400" b="1" spc="-5" dirty="0">
                <a:solidFill>
                  <a:srgbClr val="00AF50"/>
                </a:solidFill>
                <a:latin typeface="Calibri"/>
                <a:cs typeface="Calibri"/>
              </a:rPr>
              <a:t>ιδιαίτερη συνεισφορά του πρέπει </a:t>
            </a:r>
            <a:r>
              <a:rPr sz="1400" b="1" dirty="0">
                <a:solidFill>
                  <a:srgbClr val="00AF50"/>
                </a:solidFill>
                <a:latin typeface="Calibri"/>
                <a:cs typeface="Calibri"/>
              </a:rPr>
              <a:t>να </a:t>
            </a:r>
            <a:r>
              <a:rPr sz="1400" b="1" spc="5" dirty="0">
                <a:solidFill>
                  <a:srgbClr val="00AF50"/>
                </a:solidFill>
                <a:latin typeface="Calibri"/>
                <a:cs typeface="Calibri"/>
              </a:rPr>
              <a:t> </a:t>
            </a:r>
            <a:r>
              <a:rPr sz="1400" b="1" spc="-5" dirty="0">
                <a:solidFill>
                  <a:srgbClr val="00AF50"/>
                </a:solidFill>
                <a:latin typeface="Calibri"/>
                <a:cs typeface="Calibri"/>
              </a:rPr>
              <a:t>αιτιολογηθεί</a:t>
            </a:r>
            <a:r>
              <a:rPr sz="1400" b="1" dirty="0">
                <a:solidFill>
                  <a:srgbClr val="00AF50"/>
                </a:solidFill>
                <a:latin typeface="Calibri"/>
                <a:cs typeface="Calibri"/>
              </a:rPr>
              <a:t> </a:t>
            </a:r>
            <a:r>
              <a:rPr sz="1400" b="1" spc="-5" dirty="0">
                <a:solidFill>
                  <a:srgbClr val="00AF50"/>
                </a:solidFill>
                <a:latin typeface="Calibri"/>
                <a:cs typeface="Calibri"/>
              </a:rPr>
              <a:t>επαρκώς</a:t>
            </a:r>
            <a:r>
              <a:rPr sz="1400" b="1" dirty="0">
                <a:solidFill>
                  <a:srgbClr val="00AF50"/>
                </a:solidFill>
                <a:latin typeface="Calibri"/>
                <a:cs typeface="Calibri"/>
              </a:rPr>
              <a:t> </a:t>
            </a:r>
            <a:r>
              <a:rPr sz="1400" spc="5" dirty="0">
                <a:solidFill>
                  <a:srgbClr val="00AF50"/>
                </a:solidFill>
                <a:latin typeface="Wingdings"/>
                <a:cs typeface="Wingdings"/>
              </a:rPr>
              <a:t></a:t>
            </a:r>
            <a:r>
              <a:rPr sz="1400" spc="10" dirty="0">
                <a:solidFill>
                  <a:srgbClr val="00AF50"/>
                </a:solidFill>
                <a:latin typeface="Times New Roman"/>
                <a:cs typeface="Times New Roman"/>
              </a:rPr>
              <a:t> </a:t>
            </a:r>
            <a:r>
              <a:rPr sz="1400" b="1" dirty="0">
                <a:solidFill>
                  <a:srgbClr val="00AF50"/>
                </a:solidFill>
                <a:latin typeface="Calibri"/>
                <a:cs typeface="Calibri"/>
              </a:rPr>
              <a:t>Στην</a:t>
            </a:r>
            <a:r>
              <a:rPr sz="1400" b="1" spc="5" dirty="0">
                <a:solidFill>
                  <a:srgbClr val="00AF50"/>
                </a:solidFill>
                <a:latin typeface="Calibri"/>
                <a:cs typeface="Calibri"/>
              </a:rPr>
              <a:t> </a:t>
            </a:r>
            <a:r>
              <a:rPr sz="1400" b="1" spc="-5" dirty="0">
                <a:solidFill>
                  <a:srgbClr val="00AF50"/>
                </a:solidFill>
                <a:latin typeface="Calibri"/>
                <a:cs typeface="Calibri"/>
              </a:rPr>
              <a:t>περίπτωση</a:t>
            </a:r>
            <a:r>
              <a:rPr sz="1400" b="1" dirty="0">
                <a:solidFill>
                  <a:srgbClr val="00AF50"/>
                </a:solidFill>
                <a:latin typeface="Calibri"/>
                <a:cs typeface="Calibri"/>
              </a:rPr>
              <a:t> που</a:t>
            </a:r>
            <a:r>
              <a:rPr sz="1400" b="1" spc="5" dirty="0">
                <a:solidFill>
                  <a:srgbClr val="00AF50"/>
                </a:solidFill>
                <a:latin typeface="Calibri"/>
                <a:cs typeface="Calibri"/>
              </a:rPr>
              <a:t> </a:t>
            </a:r>
            <a:r>
              <a:rPr sz="1400" b="1" spc="-5" dirty="0">
                <a:solidFill>
                  <a:srgbClr val="00AF50"/>
                </a:solidFill>
                <a:latin typeface="Calibri"/>
                <a:cs typeface="Calibri"/>
              </a:rPr>
              <a:t>δεν</a:t>
            </a:r>
            <a:r>
              <a:rPr sz="1400" b="1" dirty="0">
                <a:solidFill>
                  <a:srgbClr val="00AF50"/>
                </a:solidFill>
                <a:latin typeface="Calibri"/>
                <a:cs typeface="Calibri"/>
              </a:rPr>
              <a:t> </a:t>
            </a:r>
            <a:r>
              <a:rPr sz="1400" b="1" spc="-5" dirty="0">
                <a:solidFill>
                  <a:srgbClr val="00AF50"/>
                </a:solidFill>
                <a:latin typeface="Calibri"/>
                <a:cs typeface="Calibri"/>
              </a:rPr>
              <a:t>αιτιολογηθεί</a:t>
            </a:r>
            <a:r>
              <a:rPr sz="1400" b="1" dirty="0">
                <a:solidFill>
                  <a:srgbClr val="00AF50"/>
                </a:solidFill>
                <a:latin typeface="Calibri"/>
                <a:cs typeface="Calibri"/>
              </a:rPr>
              <a:t> </a:t>
            </a:r>
            <a:r>
              <a:rPr sz="1400" b="1" spc="-5" dirty="0">
                <a:solidFill>
                  <a:srgbClr val="00AF50"/>
                </a:solidFill>
                <a:latin typeface="Calibri"/>
                <a:cs typeface="Calibri"/>
              </a:rPr>
              <a:t>κατάλληλα,</a:t>
            </a:r>
            <a:r>
              <a:rPr sz="1400" b="1" dirty="0">
                <a:solidFill>
                  <a:srgbClr val="00AF50"/>
                </a:solidFill>
                <a:latin typeface="Calibri"/>
                <a:cs typeface="Calibri"/>
              </a:rPr>
              <a:t> ο</a:t>
            </a:r>
            <a:r>
              <a:rPr sz="1400" b="1" spc="5" dirty="0">
                <a:solidFill>
                  <a:srgbClr val="00AF50"/>
                </a:solidFill>
                <a:latin typeface="Calibri"/>
                <a:cs typeface="Calibri"/>
              </a:rPr>
              <a:t> </a:t>
            </a:r>
            <a:r>
              <a:rPr sz="1400" b="1" dirty="0">
                <a:solidFill>
                  <a:srgbClr val="00AF50"/>
                </a:solidFill>
                <a:latin typeface="Calibri"/>
                <a:cs typeface="Calibri"/>
              </a:rPr>
              <a:t>εν</a:t>
            </a:r>
            <a:r>
              <a:rPr sz="1400" b="1" spc="5" dirty="0">
                <a:solidFill>
                  <a:srgbClr val="00AF50"/>
                </a:solidFill>
                <a:latin typeface="Calibri"/>
                <a:cs typeface="Calibri"/>
              </a:rPr>
              <a:t> </a:t>
            </a:r>
            <a:r>
              <a:rPr sz="1400" b="1" spc="-5" dirty="0">
                <a:solidFill>
                  <a:srgbClr val="00AF50"/>
                </a:solidFill>
                <a:latin typeface="Calibri"/>
                <a:cs typeface="Calibri"/>
              </a:rPr>
              <a:t>λόγω</a:t>
            </a:r>
            <a:r>
              <a:rPr sz="1400" b="1" dirty="0">
                <a:solidFill>
                  <a:srgbClr val="00AF50"/>
                </a:solidFill>
                <a:latin typeface="Calibri"/>
                <a:cs typeface="Calibri"/>
              </a:rPr>
              <a:t> </a:t>
            </a:r>
            <a:r>
              <a:rPr sz="1400" b="1" spc="-5" dirty="0">
                <a:solidFill>
                  <a:srgbClr val="00AF50"/>
                </a:solidFill>
                <a:latin typeface="Calibri"/>
                <a:cs typeface="Calibri"/>
              </a:rPr>
              <a:t>οργανισμός</a:t>
            </a:r>
            <a:r>
              <a:rPr sz="1400" b="1" dirty="0">
                <a:solidFill>
                  <a:srgbClr val="00AF50"/>
                </a:solidFill>
                <a:latin typeface="Calibri"/>
                <a:cs typeface="Calibri"/>
              </a:rPr>
              <a:t> </a:t>
            </a:r>
            <a:r>
              <a:rPr sz="1400" b="1" spc="-5" dirty="0">
                <a:solidFill>
                  <a:srgbClr val="00AF50"/>
                </a:solidFill>
                <a:latin typeface="Calibri"/>
                <a:cs typeface="Calibri"/>
              </a:rPr>
              <a:t>δε</a:t>
            </a:r>
            <a:r>
              <a:rPr sz="1400" b="1" dirty="0">
                <a:solidFill>
                  <a:srgbClr val="00AF50"/>
                </a:solidFill>
                <a:latin typeface="Calibri"/>
                <a:cs typeface="Calibri"/>
              </a:rPr>
              <a:t> </a:t>
            </a:r>
            <a:r>
              <a:rPr sz="1400" b="1" spc="-5" dirty="0">
                <a:solidFill>
                  <a:srgbClr val="00AF50"/>
                </a:solidFill>
                <a:latin typeface="Calibri"/>
                <a:cs typeface="Calibri"/>
              </a:rPr>
              <a:t>θα</a:t>
            </a:r>
            <a:r>
              <a:rPr sz="1400" b="1" dirty="0">
                <a:solidFill>
                  <a:srgbClr val="00AF50"/>
                </a:solidFill>
                <a:latin typeface="Calibri"/>
                <a:cs typeface="Calibri"/>
              </a:rPr>
              <a:t> </a:t>
            </a:r>
            <a:r>
              <a:rPr sz="1400" b="1" spc="-5" dirty="0">
                <a:solidFill>
                  <a:srgbClr val="00AF50"/>
                </a:solidFill>
                <a:latin typeface="Calibri"/>
                <a:cs typeface="Calibri"/>
              </a:rPr>
              <a:t>δικαιούται</a:t>
            </a:r>
            <a:r>
              <a:rPr sz="1400" b="1" dirty="0">
                <a:solidFill>
                  <a:srgbClr val="00AF50"/>
                </a:solidFill>
                <a:latin typeface="Calibri"/>
                <a:cs typeface="Calibri"/>
              </a:rPr>
              <a:t> </a:t>
            </a:r>
            <a:r>
              <a:rPr sz="1400" b="1" spc="-5" dirty="0">
                <a:solidFill>
                  <a:srgbClr val="00AF50"/>
                </a:solidFill>
                <a:latin typeface="Calibri"/>
                <a:cs typeface="Calibri"/>
              </a:rPr>
              <a:t>να </a:t>
            </a:r>
            <a:r>
              <a:rPr sz="1400" b="1" dirty="0">
                <a:solidFill>
                  <a:srgbClr val="00AF50"/>
                </a:solidFill>
                <a:latin typeface="Calibri"/>
                <a:cs typeface="Calibri"/>
              </a:rPr>
              <a:t> </a:t>
            </a:r>
            <a:r>
              <a:rPr sz="1400" b="1" spc="-5" dirty="0">
                <a:solidFill>
                  <a:srgbClr val="00AF50"/>
                </a:solidFill>
                <a:latin typeface="Calibri"/>
                <a:cs typeface="Calibri"/>
              </a:rPr>
              <a:t>συμμετάσχει</a:t>
            </a:r>
            <a:r>
              <a:rPr sz="1400" b="1" spc="-5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dirty="0">
                <a:solidFill>
                  <a:srgbClr val="00AF50"/>
                </a:solidFill>
                <a:latin typeface="Calibri"/>
                <a:cs typeface="Calibri"/>
              </a:rPr>
              <a:t>Σχέδιο</a:t>
            </a:r>
            <a:r>
              <a:rPr sz="1400" b="1" spc="-15" dirty="0">
                <a:solidFill>
                  <a:srgbClr val="00AF50"/>
                </a:solidFill>
                <a:latin typeface="Calibri"/>
                <a:cs typeface="Calibri"/>
              </a:rPr>
              <a:t> </a:t>
            </a:r>
            <a:r>
              <a:rPr sz="1400" b="1" dirty="0">
                <a:solidFill>
                  <a:srgbClr val="00AF50"/>
                </a:solidFill>
                <a:latin typeface="Calibri"/>
                <a:cs typeface="Calibri"/>
              </a:rPr>
              <a:t>(εάν</a:t>
            </a:r>
            <a:r>
              <a:rPr sz="1400" b="1" spc="-20" dirty="0">
                <a:solidFill>
                  <a:srgbClr val="00AF50"/>
                </a:solidFill>
                <a:latin typeface="Calibri"/>
                <a:cs typeface="Calibri"/>
              </a:rPr>
              <a:t> </a:t>
            </a:r>
            <a:r>
              <a:rPr sz="1400" b="1" dirty="0">
                <a:solidFill>
                  <a:srgbClr val="00AF50"/>
                </a:solidFill>
                <a:latin typeface="Calibri"/>
                <a:cs typeface="Calibri"/>
              </a:rPr>
              <a:t>αυτό</a:t>
            </a:r>
            <a:r>
              <a:rPr sz="1400" b="1" spc="-20" dirty="0">
                <a:solidFill>
                  <a:srgbClr val="00AF50"/>
                </a:solidFill>
                <a:latin typeface="Calibri"/>
                <a:cs typeface="Calibri"/>
              </a:rPr>
              <a:t> </a:t>
            </a:r>
            <a:r>
              <a:rPr sz="1400" b="1" dirty="0">
                <a:solidFill>
                  <a:srgbClr val="00AF50"/>
                </a:solidFill>
                <a:latin typeface="Calibri"/>
                <a:cs typeface="Calibri"/>
              </a:rPr>
              <a:t>εγκριθεί)</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184785" marR="5715" indent="-172720" algn="just">
              <a:lnSpc>
                <a:spcPct val="100000"/>
              </a:lnSpc>
              <a:buFont typeface="Wingdings"/>
              <a:buChar char=""/>
              <a:tabLst>
                <a:tab pos="185420" algn="l"/>
              </a:tabLst>
            </a:pPr>
            <a:r>
              <a:rPr sz="1400" b="1" spc="-5" dirty="0">
                <a:solidFill>
                  <a:srgbClr val="00AF50"/>
                </a:solidFill>
                <a:latin typeface="Calibri"/>
                <a:cs typeface="Calibri"/>
              </a:rPr>
              <a:t>Στο </a:t>
            </a:r>
            <a:r>
              <a:rPr sz="1400" b="1" spc="-10" dirty="0">
                <a:solidFill>
                  <a:srgbClr val="00AF50"/>
                </a:solidFill>
                <a:latin typeface="Calibri"/>
                <a:cs typeface="Calibri"/>
              </a:rPr>
              <a:t>Σχέδιο</a:t>
            </a:r>
            <a:r>
              <a:rPr sz="1400" b="1" spc="-5" dirty="0">
                <a:solidFill>
                  <a:srgbClr val="00AF50"/>
                </a:solidFill>
                <a:latin typeface="Calibri"/>
                <a:cs typeface="Calibri"/>
              </a:rPr>
              <a:t> </a:t>
            </a:r>
            <a:r>
              <a:rPr sz="1400" b="1" dirty="0">
                <a:solidFill>
                  <a:srgbClr val="00AF50"/>
                </a:solidFill>
                <a:latin typeface="Calibri"/>
                <a:cs typeface="Calibri"/>
              </a:rPr>
              <a:t>θα </a:t>
            </a:r>
            <a:r>
              <a:rPr sz="1400" b="1" spc="-10" dirty="0">
                <a:solidFill>
                  <a:srgbClr val="00AF50"/>
                </a:solidFill>
                <a:latin typeface="Calibri"/>
                <a:cs typeface="Calibri"/>
              </a:rPr>
              <a:t>εμπλακούν συνδεδεμένοι </a:t>
            </a:r>
            <a:r>
              <a:rPr sz="1400" b="1" spc="-5" dirty="0">
                <a:solidFill>
                  <a:srgbClr val="00AF50"/>
                </a:solidFill>
                <a:latin typeface="Calibri"/>
                <a:cs typeface="Calibri"/>
              </a:rPr>
              <a:t>εταίροι; </a:t>
            </a:r>
            <a:r>
              <a:rPr sz="1400" b="1" dirty="0">
                <a:solidFill>
                  <a:srgbClr val="00AF50"/>
                </a:solidFill>
                <a:latin typeface="Calibri"/>
                <a:cs typeface="Calibri"/>
              </a:rPr>
              <a:t>Αν </a:t>
            </a:r>
            <a:r>
              <a:rPr sz="1400" b="1" spc="-5" dirty="0">
                <a:solidFill>
                  <a:srgbClr val="00AF50"/>
                </a:solidFill>
                <a:latin typeface="Calibri"/>
                <a:cs typeface="Calibri"/>
              </a:rPr>
              <a:t>ναι, </a:t>
            </a:r>
            <a:r>
              <a:rPr sz="1400" b="1" dirty="0">
                <a:solidFill>
                  <a:srgbClr val="00AF50"/>
                </a:solidFill>
                <a:latin typeface="Calibri"/>
                <a:cs typeface="Calibri"/>
              </a:rPr>
              <a:t>ποιοι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γιατί έχουν επιλεγεί; </a:t>
            </a:r>
            <a:r>
              <a:rPr sz="1400" b="1" dirty="0">
                <a:solidFill>
                  <a:srgbClr val="00AF50"/>
                </a:solidFill>
                <a:latin typeface="Calibri"/>
                <a:cs typeface="Calibri"/>
              </a:rPr>
              <a:t>(Αν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οι </a:t>
            </a:r>
            <a:r>
              <a:rPr sz="1400" b="1" spc="-5" dirty="0">
                <a:solidFill>
                  <a:srgbClr val="00AF50"/>
                </a:solidFill>
                <a:latin typeface="Calibri"/>
                <a:cs typeface="Calibri"/>
              </a:rPr>
              <a:t>συνδεδεμένοι εταίροι </a:t>
            </a:r>
            <a:r>
              <a:rPr sz="1400" b="1" dirty="0">
                <a:solidFill>
                  <a:srgbClr val="00AF50"/>
                </a:solidFill>
                <a:latin typeface="Calibri"/>
                <a:cs typeface="Calibri"/>
              </a:rPr>
              <a:t>δεν </a:t>
            </a:r>
            <a:r>
              <a:rPr sz="1400" b="1" spc="5" dirty="0">
                <a:solidFill>
                  <a:srgbClr val="00AF50"/>
                </a:solidFill>
                <a:latin typeface="Calibri"/>
                <a:cs typeface="Calibri"/>
              </a:rPr>
              <a:t> </a:t>
            </a:r>
            <a:r>
              <a:rPr sz="1400" b="1" spc="-5" dirty="0">
                <a:solidFill>
                  <a:srgbClr val="00AF50"/>
                </a:solidFill>
                <a:latin typeface="Calibri"/>
                <a:cs typeface="Calibri"/>
              </a:rPr>
              <a:t>χρηματοδοτούνται,</a:t>
            </a:r>
            <a:r>
              <a:rPr sz="1400" b="1" dirty="0">
                <a:solidFill>
                  <a:srgbClr val="00AF50"/>
                </a:solidFill>
                <a:latin typeface="Calibri"/>
                <a:cs typeface="Calibri"/>
              </a:rPr>
              <a:t> η</a:t>
            </a:r>
            <a:r>
              <a:rPr sz="1400" b="1" spc="5" dirty="0">
                <a:solidFill>
                  <a:srgbClr val="00AF50"/>
                </a:solidFill>
                <a:latin typeface="Calibri"/>
                <a:cs typeface="Calibri"/>
              </a:rPr>
              <a:t> </a:t>
            </a:r>
            <a:r>
              <a:rPr sz="1400" b="1" spc="-10" dirty="0">
                <a:solidFill>
                  <a:srgbClr val="00AF50"/>
                </a:solidFill>
                <a:latin typeface="Calibri"/>
                <a:cs typeface="Calibri"/>
              </a:rPr>
              <a:t>αιτιολόγηση</a:t>
            </a:r>
            <a:r>
              <a:rPr sz="1400" b="1" spc="-5" dirty="0">
                <a:solidFill>
                  <a:srgbClr val="00AF50"/>
                </a:solidFill>
                <a:latin typeface="Calibri"/>
                <a:cs typeface="Calibri"/>
              </a:rPr>
              <a:t> της</a:t>
            </a:r>
            <a:r>
              <a:rPr sz="1400" b="1" dirty="0">
                <a:solidFill>
                  <a:srgbClr val="00AF50"/>
                </a:solidFill>
                <a:latin typeface="Calibri"/>
                <a:cs typeface="Calibri"/>
              </a:rPr>
              <a:t> </a:t>
            </a:r>
            <a:r>
              <a:rPr sz="1400" b="1" spc="-5" dirty="0">
                <a:solidFill>
                  <a:srgbClr val="00AF50"/>
                </a:solidFill>
                <a:latin typeface="Calibri"/>
                <a:cs typeface="Calibri"/>
              </a:rPr>
              <a:t>επιλογής</a:t>
            </a:r>
            <a:r>
              <a:rPr sz="1400" b="1" dirty="0">
                <a:solidFill>
                  <a:srgbClr val="00AF50"/>
                </a:solidFill>
                <a:latin typeface="Calibri"/>
                <a:cs typeface="Calibri"/>
              </a:rPr>
              <a:t> </a:t>
            </a:r>
            <a:r>
              <a:rPr sz="1400" b="1" spc="-10" dirty="0">
                <a:solidFill>
                  <a:srgbClr val="00AF50"/>
                </a:solidFill>
                <a:latin typeface="Calibri"/>
                <a:cs typeface="Calibri"/>
              </a:rPr>
              <a:t>τους</a:t>
            </a:r>
            <a:r>
              <a:rPr sz="1400" b="1" spc="-5" dirty="0">
                <a:solidFill>
                  <a:srgbClr val="00AF50"/>
                </a:solidFill>
                <a:latin typeface="Calibri"/>
                <a:cs typeface="Calibri"/>
              </a:rPr>
              <a:t> </a:t>
            </a:r>
            <a:r>
              <a:rPr sz="1400" b="1" spc="-10" dirty="0">
                <a:solidFill>
                  <a:srgbClr val="00AF50"/>
                </a:solidFill>
                <a:latin typeface="Calibri"/>
                <a:cs typeface="Calibri"/>
              </a:rPr>
              <a:t>είναι</a:t>
            </a:r>
            <a:r>
              <a:rPr sz="1400" b="1" spc="-5" dirty="0">
                <a:solidFill>
                  <a:srgbClr val="00AF50"/>
                </a:solidFill>
                <a:latin typeface="Calibri"/>
                <a:cs typeface="Calibri"/>
              </a:rPr>
              <a:t> </a:t>
            </a:r>
            <a:r>
              <a:rPr sz="1400" b="1" spc="-10" dirty="0">
                <a:solidFill>
                  <a:srgbClr val="00AF50"/>
                </a:solidFill>
                <a:latin typeface="Calibri"/>
                <a:cs typeface="Calibri"/>
              </a:rPr>
              <a:t>εξίσου</a:t>
            </a:r>
            <a:r>
              <a:rPr sz="1400" b="1" spc="-5" dirty="0">
                <a:solidFill>
                  <a:srgbClr val="00AF50"/>
                </a:solidFill>
                <a:latin typeface="Calibri"/>
                <a:cs typeface="Calibri"/>
              </a:rPr>
              <a:t> σημαντική</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την</a:t>
            </a:r>
            <a:r>
              <a:rPr sz="1400" b="1" spc="-5" dirty="0">
                <a:solidFill>
                  <a:srgbClr val="00AF50"/>
                </a:solidFill>
                <a:latin typeface="Calibri"/>
                <a:cs typeface="Calibri"/>
              </a:rPr>
              <a:t> </a:t>
            </a:r>
            <a:r>
              <a:rPr sz="1400" b="1" spc="-10" dirty="0">
                <a:solidFill>
                  <a:srgbClr val="00AF50"/>
                </a:solidFill>
                <a:latin typeface="Calibri"/>
                <a:cs typeface="Calibri"/>
              </a:rPr>
              <a:t>αιτιολόγηση</a:t>
            </a:r>
            <a:r>
              <a:rPr sz="1400" b="1" spc="-5" dirty="0">
                <a:solidFill>
                  <a:srgbClr val="00AF50"/>
                </a:solidFill>
                <a:latin typeface="Calibri"/>
                <a:cs typeface="Calibri"/>
              </a:rPr>
              <a:t> της</a:t>
            </a:r>
            <a:r>
              <a:rPr sz="1400" b="1" dirty="0">
                <a:solidFill>
                  <a:srgbClr val="00AF50"/>
                </a:solidFill>
                <a:latin typeface="Calibri"/>
                <a:cs typeface="Calibri"/>
              </a:rPr>
              <a:t> </a:t>
            </a:r>
            <a:r>
              <a:rPr sz="1400" b="1" spc="-5" dirty="0">
                <a:solidFill>
                  <a:srgbClr val="00AF50"/>
                </a:solidFill>
                <a:latin typeface="Calibri"/>
                <a:cs typeface="Calibri"/>
              </a:rPr>
              <a:t>επιλογής</a:t>
            </a:r>
            <a:r>
              <a:rPr sz="1400" b="1" dirty="0">
                <a:solidFill>
                  <a:srgbClr val="00AF50"/>
                </a:solidFill>
                <a:latin typeface="Calibri"/>
                <a:cs typeface="Calibri"/>
              </a:rPr>
              <a:t> </a:t>
            </a:r>
            <a:r>
              <a:rPr sz="1400" b="1" spc="-10" dirty="0">
                <a:solidFill>
                  <a:srgbClr val="00AF50"/>
                </a:solidFill>
                <a:latin typeface="Calibri"/>
                <a:cs typeface="Calibri"/>
              </a:rPr>
              <a:t>των </a:t>
            </a:r>
            <a:r>
              <a:rPr sz="1400" b="1" spc="-5" dirty="0">
                <a:solidFill>
                  <a:srgbClr val="00AF50"/>
                </a:solidFill>
                <a:latin typeface="Calibri"/>
                <a:cs typeface="Calibri"/>
              </a:rPr>
              <a:t> χρηματοδοτούμενων</a:t>
            </a:r>
            <a:r>
              <a:rPr sz="1400" b="1" spc="-40" dirty="0">
                <a:solidFill>
                  <a:srgbClr val="00AF50"/>
                </a:solidFill>
                <a:latin typeface="Calibri"/>
                <a:cs typeface="Calibri"/>
              </a:rPr>
              <a:t> </a:t>
            </a:r>
            <a:r>
              <a:rPr sz="1400" b="1" spc="-5" dirty="0">
                <a:solidFill>
                  <a:srgbClr val="00AF50"/>
                </a:solidFill>
                <a:latin typeface="Calibri"/>
                <a:cs typeface="Calibri"/>
              </a:rPr>
              <a:t>εταίρων,</a:t>
            </a:r>
            <a:r>
              <a:rPr sz="1400" b="1" spc="-30" dirty="0">
                <a:solidFill>
                  <a:srgbClr val="00AF50"/>
                </a:solidFill>
                <a:latin typeface="Calibri"/>
                <a:cs typeface="Calibri"/>
              </a:rPr>
              <a:t> </a:t>
            </a:r>
            <a:r>
              <a:rPr sz="1400" b="1" spc="-5" dirty="0">
                <a:solidFill>
                  <a:srgbClr val="00AF50"/>
                </a:solidFill>
                <a:latin typeface="Calibri"/>
                <a:cs typeface="Calibri"/>
              </a:rPr>
              <a:t>εφόσον</a:t>
            </a:r>
            <a:r>
              <a:rPr sz="1400" b="1" spc="-40" dirty="0">
                <a:solidFill>
                  <a:srgbClr val="00AF50"/>
                </a:solidFill>
                <a:latin typeface="Calibri"/>
                <a:cs typeface="Calibri"/>
              </a:rPr>
              <a:t> </a:t>
            </a:r>
            <a:r>
              <a:rPr sz="1400" b="1" dirty="0">
                <a:solidFill>
                  <a:srgbClr val="00AF50"/>
                </a:solidFill>
                <a:latin typeface="Calibri"/>
                <a:cs typeface="Calibri"/>
              </a:rPr>
              <a:t>αναλαμβάνουν</a:t>
            </a:r>
            <a:r>
              <a:rPr sz="1400" b="1" spc="-45" dirty="0">
                <a:solidFill>
                  <a:srgbClr val="00AF50"/>
                </a:solidFill>
                <a:latin typeface="Calibri"/>
                <a:cs typeface="Calibri"/>
              </a:rPr>
              <a:t> </a:t>
            </a:r>
            <a:r>
              <a:rPr sz="1400" b="1" spc="-5" dirty="0">
                <a:solidFill>
                  <a:srgbClr val="00AF50"/>
                </a:solidFill>
                <a:latin typeface="Calibri"/>
                <a:cs typeface="Calibri"/>
              </a:rPr>
              <a:t>σημαντικές</a:t>
            </a:r>
            <a:r>
              <a:rPr sz="1400" b="1" spc="-20" dirty="0">
                <a:solidFill>
                  <a:srgbClr val="00AF50"/>
                </a:solidFill>
                <a:latin typeface="Calibri"/>
                <a:cs typeface="Calibri"/>
              </a:rPr>
              <a:t> </a:t>
            </a:r>
            <a:r>
              <a:rPr sz="1400" b="1" spc="-5" dirty="0">
                <a:solidFill>
                  <a:srgbClr val="00AF50"/>
                </a:solidFill>
                <a:latin typeface="Calibri"/>
                <a:cs typeface="Calibri"/>
              </a:rPr>
              <a:t>πτυχές</a:t>
            </a:r>
            <a:r>
              <a:rPr sz="1400" b="1" spc="-25" dirty="0">
                <a:solidFill>
                  <a:srgbClr val="00AF50"/>
                </a:solidFill>
                <a:latin typeface="Calibri"/>
                <a:cs typeface="Calibri"/>
              </a:rPr>
              <a:t> </a:t>
            </a:r>
            <a:r>
              <a:rPr lang="el-GR" sz="1400" b="1" spc="-25" dirty="0">
                <a:solidFill>
                  <a:srgbClr val="00AF50"/>
                </a:solidFill>
                <a:latin typeface="Calibri"/>
                <a:cs typeface="Calibri"/>
              </a:rPr>
              <a:t>της υλοποίησης </a:t>
            </a:r>
            <a:r>
              <a:rPr sz="1400" b="1" spc="-5" dirty="0" err="1">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859" y="53162"/>
            <a:ext cx="11491595"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FFFF"/>
                </a:solidFill>
              </a:rPr>
              <a:t>PARTNERSHIP</a:t>
            </a:r>
            <a:r>
              <a:rPr sz="2800" spc="50" dirty="0">
                <a:solidFill>
                  <a:srgbClr val="FFFFFF"/>
                </a:solidFill>
              </a:rPr>
              <a:t> </a:t>
            </a:r>
            <a:r>
              <a:rPr sz="2800" spc="-5" dirty="0">
                <a:solidFill>
                  <a:srgbClr val="FFFFFF"/>
                </a:solidFill>
              </a:rPr>
              <a:t>&amp;</a:t>
            </a:r>
            <a:r>
              <a:rPr sz="2800" spc="25" dirty="0">
                <a:solidFill>
                  <a:srgbClr val="FFFFFF"/>
                </a:solidFill>
              </a:rPr>
              <a:t> </a:t>
            </a:r>
            <a:r>
              <a:rPr sz="2800" spc="-30" dirty="0">
                <a:solidFill>
                  <a:srgbClr val="FFFFFF"/>
                </a:solidFill>
              </a:rPr>
              <a:t>COOPERATION</a:t>
            </a:r>
            <a:r>
              <a:rPr sz="2800" spc="10" dirty="0">
                <a:solidFill>
                  <a:srgbClr val="FFFFFF"/>
                </a:solidFill>
              </a:rPr>
              <a:t> </a:t>
            </a:r>
            <a:r>
              <a:rPr sz="2800" spc="-10" dirty="0">
                <a:solidFill>
                  <a:srgbClr val="FFFFFF"/>
                </a:solidFill>
              </a:rPr>
              <a:t>ARRANGEMENTS</a:t>
            </a:r>
            <a:endParaRPr sz="2800" dirty="0"/>
          </a:p>
        </p:txBody>
      </p:sp>
      <p:sp>
        <p:nvSpPr>
          <p:cNvPr id="3" name="object 3"/>
          <p:cNvSpPr txBox="1"/>
          <p:nvPr/>
        </p:nvSpPr>
        <p:spPr>
          <a:xfrm>
            <a:off x="365861" y="856615"/>
            <a:ext cx="2938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10" dirty="0">
                <a:latin typeface="Calibri"/>
                <a:cs typeface="Calibri"/>
              </a:rPr>
              <a:t>Cooperation</a:t>
            </a:r>
            <a:r>
              <a:rPr sz="1800" b="1" spc="-60" dirty="0">
                <a:latin typeface="Calibri"/>
                <a:cs typeface="Calibri"/>
              </a:rPr>
              <a:t> </a:t>
            </a:r>
            <a:r>
              <a:rPr sz="1800" b="1" spc="-10" dirty="0">
                <a:latin typeface="Calibri"/>
                <a:cs typeface="Calibri"/>
              </a:rPr>
              <a:t>Arrangements</a:t>
            </a:r>
            <a:r>
              <a:rPr sz="1800" spc="-10" dirty="0">
                <a:latin typeface="Calibri"/>
                <a:cs typeface="Calibri"/>
              </a:rPr>
              <a:t>:</a:t>
            </a:r>
            <a:endParaRPr sz="1800">
              <a:latin typeface="Calibri"/>
              <a:cs typeface="Calibri"/>
            </a:endParaRPr>
          </a:p>
        </p:txBody>
      </p:sp>
      <p:pic>
        <p:nvPicPr>
          <p:cNvPr id="4" name="object 4"/>
          <p:cNvPicPr/>
          <p:nvPr/>
        </p:nvPicPr>
        <p:blipFill>
          <a:blip r:embed="rId2" cstate="print"/>
          <a:stretch>
            <a:fillRect/>
          </a:stretch>
        </p:blipFill>
        <p:spPr>
          <a:xfrm>
            <a:off x="307847" y="1536191"/>
            <a:ext cx="9358884" cy="1051560"/>
          </a:xfrm>
          <a:prstGeom prst="rect">
            <a:avLst/>
          </a:prstGeom>
        </p:spPr>
      </p:pic>
      <p:sp>
        <p:nvSpPr>
          <p:cNvPr id="5" name="object 5"/>
          <p:cNvSpPr txBox="1"/>
          <p:nvPr/>
        </p:nvSpPr>
        <p:spPr>
          <a:xfrm>
            <a:off x="386892" y="2758186"/>
            <a:ext cx="9020175" cy="3867785"/>
          </a:xfrm>
          <a:prstGeom prst="rect">
            <a:avLst/>
          </a:prstGeom>
        </p:spPr>
        <p:txBody>
          <a:bodyPr vert="horz" wrap="square" lIns="0" tIns="13335" rIns="0" bIns="0" rtlCol="0">
            <a:spAutoFit/>
          </a:bodyPr>
          <a:lstStyle/>
          <a:p>
            <a:pPr marL="299085" marR="5715" indent="-287020" algn="just">
              <a:lnSpc>
                <a:spcPct val="100000"/>
              </a:lnSpc>
              <a:spcBef>
                <a:spcPts val="105"/>
              </a:spcBef>
              <a:buFont typeface="Wingdings"/>
              <a:buChar char=""/>
              <a:tabLst>
                <a:tab pos="299720" algn="l"/>
              </a:tabLst>
            </a:pPr>
            <a:r>
              <a:rPr sz="1400" b="1" spc="-5" dirty="0">
                <a:solidFill>
                  <a:srgbClr val="00AF50"/>
                </a:solidFill>
                <a:latin typeface="Calibri"/>
                <a:cs typeface="Calibri"/>
              </a:rPr>
              <a:t>Αναλυτική περιγραφή της κατανομής εργασιών ανά εταίρο οργανισμό για οριζόντιες πτυχές </a:t>
            </a:r>
            <a:r>
              <a:rPr sz="1400" b="1" dirty="0">
                <a:solidFill>
                  <a:srgbClr val="00AF50"/>
                </a:solidFill>
                <a:latin typeface="Calibri"/>
                <a:cs typeface="Calibri"/>
              </a:rPr>
              <a:t>του </a:t>
            </a:r>
            <a:r>
              <a:rPr sz="1400" b="1" spc="-5" dirty="0">
                <a:solidFill>
                  <a:srgbClr val="00AF50"/>
                </a:solidFill>
                <a:latin typeface="Calibri"/>
                <a:cs typeface="Calibri"/>
              </a:rPr>
              <a:t>Σχεδίου, όπως </a:t>
            </a:r>
            <a:r>
              <a:rPr sz="1400" b="1" dirty="0">
                <a:solidFill>
                  <a:srgbClr val="00AF50"/>
                </a:solidFill>
                <a:latin typeface="Calibri"/>
                <a:cs typeface="Calibri"/>
              </a:rPr>
              <a:t>η </a:t>
            </a:r>
            <a:r>
              <a:rPr sz="1400" b="1" spc="5" dirty="0">
                <a:solidFill>
                  <a:srgbClr val="00AF50"/>
                </a:solidFill>
                <a:latin typeface="Calibri"/>
                <a:cs typeface="Calibri"/>
              </a:rPr>
              <a:t> </a:t>
            </a:r>
            <a:r>
              <a:rPr sz="1400" b="1" spc="-5" dirty="0">
                <a:solidFill>
                  <a:srgbClr val="00AF50"/>
                </a:solidFill>
                <a:latin typeface="Calibri"/>
                <a:cs typeface="Calibri"/>
              </a:rPr>
              <a:t>διαχείριση</a:t>
            </a:r>
            <a:r>
              <a:rPr sz="1400" b="1" spc="145" dirty="0">
                <a:solidFill>
                  <a:srgbClr val="00AF50"/>
                </a:solidFill>
                <a:latin typeface="Calibri"/>
                <a:cs typeface="Calibri"/>
              </a:rPr>
              <a:t> </a:t>
            </a:r>
            <a:r>
              <a:rPr sz="1400" b="1" spc="-5" dirty="0">
                <a:solidFill>
                  <a:srgbClr val="00AF50"/>
                </a:solidFill>
                <a:latin typeface="Calibri"/>
                <a:cs typeface="Calibri"/>
              </a:rPr>
              <a:t>του</a:t>
            </a:r>
            <a:r>
              <a:rPr sz="1400" b="1" spc="135" dirty="0">
                <a:solidFill>
                  <a:srgbClr val="00AF50"/>
                </a:solidFill>
                <a:latin typeface="Calibri"/>
                <a:cs typeface="Calibri"/>
              </a:rPr>
              <a:t> </a:t>
            </a:r>
            <a:r>
              <a:rPr sz="1400" b="1" spc="-5" dirty="0">
                <a:solidFill>
                  <a:srgbClr val="00AF50"/>
                </a:solidFill>
                <a:latin typeface="Calibri"/>
                <a:cs typeface="Calibri"/>
              </a:rPr>
              <a:t>Σχεδίου,</a:t>
            </a:r>
            <a:r>
              <a:rPr sz="1400" b="1" spc="135" dirty="0">
                <a:solidFill>
                  <a:srgbClr val="00AF50"/>
                </a:solidFill>
                <a:latin typeface="Calibri"/>
                <a:cs typeface="Calibri"/>
              </a:rPr>
              <a:t> </a:t>
            </a:r>
            <a:r>
              <a:rPr sz="1400" b="1" dirty="0">
                <a:solidFill>
                  <a:srgbClr val="00AF50"/>
                </a:solidFill>
                <a:latin typeface="Calibri"/>
                <a:cs typeface="Calibri"/>
              </a:rPr>
              <a:t>η</a:t>
            </a:r>
            <a:r>
              <a:rPr sz="1400" b="1" spc="145" dirty="0">
                <a:solidFill>
                  <a:srgbClr val="00AF50"/>
                </a:solidFill>
                <a:latin typeface="Calibri"/>
                <a:cs typeface="Calibri"/>
              </a:rPr>
              <a:t> </a:t>
            </a:r>
            <a:r>
              <a:rPr sz="1400" b="1" spc="-5" dirty="0">
                <a:solidFill>
                  <a:srgbClr val="00AF50"/>
                </a:solidFill>
                <a:latin typeface="Calibri"/>
                <a:cs typeface="Calibri"/>
              </a:rPr>
              <a:t>προετοιμασία</a:t>
            </a:r>
            <a:r>
              <a:rPr sz="1400" b="1" spc="135" dirty="0">
                <a:solidFill>
                  <a:srgbClr val="00AF50"/>
                </a:solidFill>
                <a:latin typeface="Calibri"/>
                <a:cs typeface="Calibri"/>
              </a:rPr>
              <a:t> </a:t>
            </a:r>
            <a:r>
              <a:rPr sz="1400" b="1" dirty="0">
                <a:solidFill>
                  <a:srgbClr val="00AF50"/>
                </a:solidFill>
                <a:latin typeface="Calibri"/>
                <a:cs typeface="Calibri"/>
              </a:rPr>
              <a:t>των</a:t>
            </a:r>
            <a:r>
              <a:rPr sz="1400" b="1" spc="135" dirty="0">
                <a:solidFill>
                  <a:srgbClr val="00AF50"/>
                </a:solidFill>
                <a:latin typeface="Calibri"/>
                <a:cs typeface="Calibri"/>
              </a:rPr>
              <a:t> </a:t>
            </a:r>
            <a:r>
              <a:rPr sz="1400" b="1" spc="-5" dirty="0">
                <a:solidFill>
                  <a:srgbClr val="00AF50"/>
                </a:solidFill>
                <a:latin typeface="Calibri"/>
                <a:cs typeface="Calibri"/>
              </a:rPr>
              <a:t>συμμετεχόντων</a:t>
            </a:r>
            <a:r>
              <a:rPr sz="1400" b="1" spc="135" dirty="0">
                <a:solidFill>
                  <a:srgbClr val="00AF50"/>
                </a:solidFill>
                <a:latin typeface="Calibri"/>
                <a:cs typeface="Calibri"/>
              </a:rPr>
              <a:t> </a:t>
            </a:r>
            <a:r>
              <a:rPr sz="1400" b="1" dirty="0">
                <a:solidFill>
                  <a:srgbClr val="00AF50"/>
                </a:solidFill>
                <a:latin typeface="Calibri"/>
                <a:cs typeface="Calibri"/>
              </a:rPr>
              <a:t>στις</a:t>
            </a:r>
            <a:r>
              <a:rPr sz="1400" b="1" spc="150"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145" dirty="0">
                <a:solidFill>
                  <a:srgbClr val="00AF50"/>
                </a:solidFill>
                <a:latin typeface="Calibri"/>
                <a:cs typeface="Calibri"/>
              </a:rPr>
              <a:t> </a:t>
            </a:r>
            <a:r>
              <a:rPr sz="1400" b="1" spc="-5" dirty="0">
                <a:solidFill>
                  <a:srgbClr val="00AF50"/>
                </a:solidFill>
                <a:latin typeface="Calibri"/>
                <a:cs typeface="Calibri"/>
              </a:rPr>
              <a:t>του</a:t>
            </a:r>
            <a:r>
              <a:rPr sz="1400" b="1" spc="135" dirty="0">
                <a:solidFill>
                  <a:srgbClr val="00AF50"/>
                </a:solidFill>
                <a:latin typeface="Calibri"/>
                <a:cs typeface="Calibri"/>
              </a:rPr>
              <a:t> </a:t>
            </a:r>
            <a:r>
              <a:rPr sz="1400" b="1" spc="-5" dirty="0">
                <a:solidFill>
                  <a:srgbClr val="00AF50"/>
                </a:solidFill>
                <a:latin typeface="Calibri"/>
                <a:cs typeface="Calibri"/>
              </a:rPr>
              <a:t>σχεδίου,</a:t>
            </a:r>
            <a:r>
              <a:rPr sz="1400" b="1" spc="125" dirty="0">
                <a:solidFill>
                  <a:srgbClr val="00AF50"/>
                </a:solidFill>
                <a:latin typeface="Calibri"/>
                <a:cs typeface="Calibri"/>
              </a:rPr>
              <a:t> </a:t>
            </a:r>
            <a:r>
              <a:rPr sz="1400" b="1" dirty="0">
                <a:solidFill>
                  <a:srgbClr val="00AF50"/>
                </a:solidFill>
                <a:latin typeface="Calibri"/>
                <a:cs typeface="Calibri"/>
              </a:rPr>
              <a:t>η</a:t>
            </a:r>
            <a:r>
              <a:rPr sz="1400" b="1" spc="145" dirty="0">
                <a:solidFill>
                  <a:srgbClr val="00AF50"/>
                </a:solidFill>
                <a:latin typeface="Calibri"/>
                <a:cs typeface="Calibri"/>
              </a:rPr>
              <a:t> </a:t>
            </a:r>
            <a:r>
              <a:rPr sz="1400" b="1" spc="-5" dirty="0">
                <a:solidFill>
                  <a:srgbClr val="00AF50"/>
                </a:solidFill>
                <a:latin typeface="Calibri"/>
                <a:cs typeface="Calibri"/>
              </a:rPr>
              <a:t>παρακολούθηση </a:t>
            </a:r>
            <a:r>
              <a:rPr sz="1400" b="1" spc="-305"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αξιολόγηση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sz="1400" b="1" dirty="0">
                <a:solidFill>
                  <a:srgbClr val="00AF50"/>
                </a:solidFill>
                <a:latin typeface="Calibri"/>
                <a:cs typeface="Calibri"/>
              </a:rPr>
              <a:t> κτλ.</a:t>
            </a:r>
            <a:r>
              <a:rPr sz="1400" b="1" spc="5"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αρκετά</a:t>
            </a:r>
            <a:r>
              <a:rPr sz="1400" b="1"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γενική</a:t>
            </a:r>
            <a:r>
              <a:rPr sz="1400" b="1" dirty="0">
                <a:solidFill>
                  <a:srgbClr val="00AF50"/>
                </a:solidFill>
                <a:latin typeface="Calibri"/>
                <a:cs typeface="Calibri"/>
              </a:rPr>
              <a:t> </a:t>
            </a:r>
            <a:r>
              <a:rPr sz="1400" b="1" spc="-5" dirty="0">
                <a:solidFill>
                  <a:srgbClr val="00AF50"/>
                </a:solidFill>
                <a:latin typeface="Calibri"/>
                <a:cs typeface="Calibri"/>
              </a:rPr>
              <a:t>περιγραφή</a:t>
            </a:r>
            <a:r>
              <a:rPr sz="1400" b="1" dirty="0">
                <a:solidFill>
                  <a:srgbClr val="00AF50"/>
                </a:solidFill>
                <a:latin typeface="Calibri"/>
                <a:cs typeface="Calibri"/>
              </a:rPr>
              <a:t> </a:t>
            </a:r>
            <a:r>
              <a:rPr sz="1400" b="1" spc="-5" dirty="0">
                <a:solidFill>
                  <a:srgbClr val="00AF50"/>
                </a:solidFill>
                <a:latin typeface="Calibri"/>
                <a:cs typeface="Calibri"/>
              </a:rPr>
              <a:t>της</a:t>
            </a:r>
            <a:r>
              <a:rPr sz="1400" b="1" dirty="0">
                <a:solidFill>
                  <a:srgbClr val="00AF50"/>
                </a:solidFill>
                <a:latin typeface="Calibri"/>
                <a:cs typeface="Calibri"/>
              </a:rPr>
              <a:t> </a:t>
            </a:r>
            <a:r>
              <a:rPr sz="1400" b="1" spc="-5" dirty="0">
                <a:solidFill>
                  <a:srgbClr val="00AF50"/>
                </a:solidFill>
                <a:latin typeface="Calibri"/>
                <a:cs typeface="Calibri"/>
              </a:rPr>
              <a:t>κατανομής</a:t>
            </a:r>
            <a:r>
              <a:rPr sz="1400" b="1" dirty="0">
                <a:solidFill>
                  <a:srgbClr val="00AF50"/>
                </a:solidFill>
                <a:latin typeface="Calibri"/>
                <a:cs typeface="Calibri"/>
              </a:rPr>
              <a:t> </a:t>
            </a:r>
            <a:r>
              <a:rPr sz="1400" b="1" spc="-5" dirty="0">
                <a:solidFill>
                  <a:srgbClr val="00AF50"/>
                </a:solidFill>
                <a:latin typeface="Calibri"/>
                <a:cs typeface="Calibri"/>
              </a:rPr>
              <a:t>εργασίας</a:t>
            </a:r>
            <a:r>
              <a:rPr sz="1400" b="1" dirty="0">
                <a:solidFill>
                  <a:srgbClr val="00AF50"/>
                </a:solidFill>
                <a:latin typeface="Calibri"/>
                <a:cs typeface="Calibri"/>
              </a:rPr>
              <a:t> </a:t>
            </a:r>
            <a:r>
              <a:rPr sz="1400" b="1" spc="-5" dirty="0">
                <a:solidFill>
                  <a:srgbClr val="00AF50"/>
                </a:solidFill>
                <a:latin typeface="Calibri"/>
                <a:cs typeface="Calibri"/>
              </a:rPr>
              <a:t>σε</a:t>
            </a:r>
            <a:r>
              <a:rPr sz="1400" b="1" dirty="0">
                <a:solidFill>
                  <a:srgbClr val="00AF50"/>
                </a:solidFill>
                <a:latin typeface="Calibri"/>
                <a:cs typeface="Calibri"/>
              </a:rPr>
              <a:t> </a:t>
            </a:r>
            <a:r>
              <a:rPr sz="1400" b="1" spc="-5" dirty="0">
                <a:solidFill>
                  <a:srgbClr val="00AF50"/>
                </a:solidFill>
                <a:latin typeface="Calibri"/>
                <a:cs typeface="Calibri"/>
              </a:rPr>
              <a:t>σχέση</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5" dirty="0">
                <a:solidFill>
                  <a:srgbClr val="00AF50"/>
                </a:solidFill>
                <a:latin typeface="Calibri"/>
                <a:cs typeface="Calibri"/>
              </a:rPr>
              <a:t>τα </a:t>
            </a:r>
            <a:r>
              <a:rPr sz="1400" b="1" spc="-10" dirty="0">
                <a:solidFill>
                  <a:srgbClr val="00AF50"/>
                </a:solidFill>
                <a:latin typeface="Calibri"/>
                <a:cs typeface="Calibri"/>
              </a:rPr>
              <a:t> </a:t>
            </a:r>
            <a:r>
              <a:rPr sz="1400" b="1" dirty="0">
                <a:solidFill>
                  <a:srgbClr val="00AF50"/>
                </a:solidFill>
                <a:latin typeface="Calibri"/>
                <a:cs typeface="Calibri"/>
              </a:rPr>
              <a:t>διαφορετικά</a:t>
            </a:r>
            <a:r>
              <a:rPr sz="1400" b="1" spc="-35" dirty="0">
                <a:solidFill>
                  <a:srgbClr val="00AF50"/>
                </a:solidFill>
                <a:latin typeface="Calibri"/>
                <a:cs typeface="Calibri"/>
              </a:rPr>
              <a:t> </a:t>
            </a:r>
            <a:r>
              <a:rPr sz="1400" b="1" spc="-5" dirty="0">
                <a:solidFill>
                  <a:srgbClr val="00AF50"/>
                </a:solidFill>
                <a:latin typeface="Calibri"/>
                <a:cs typeface="Calibri"/>
              </a:rPr>
              <a:t>Work Packages</a:t>
            </a:r>
            <a:r>
              <a:rPr sz="1400" b="1" spc="-2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80670" marR="7620" algn="just">
              <a:lnSpc>
                <a:spcPct val="100000"/>
              </a:lnSpc>
              <a:spcBef>
                <a:spcPts val="5"/>
              </a:spcBef>
            </a:pPr>
            <a:r>
              <a:rPr sz="1400" b="1" spc="-5" dirty="0">
                <a:solidFill>
                  <a:srgbClr val="00AF50"/>
                </a:solidFill>
                <a:latin typeface="Calibri"/>
                <a:cs typeface="Calibri"/>
              </a:rPr>
              <a:t>Σημείωση: Εδώ</a:t>
            </a:r>
            <a:r>
              <a:rPr sz="1400" b="1" dirty="0">
                <a:solidFill>
                  <a:srgbClr val="00AF50"/>
                </a:solidFill>
                <a:latin typeface="Calibri"/>
                <a:cs typeface="Calibri"/>
              </a:rPr>
              <a:t> </a:t>
            </a:r>
            <a:r>
              <a:rPr sz="1400" b="1" spc="-5" dirty="0">
                <a:solidFill>
                  <a:srgbClr val="00AF50"/>
                </a:solidFill>
                <a:latin typeface="Calibri"/>
                <a:cs typeface="Calibri"/>
              </a:rPr>
              <a:t>δε χρειάζονται πολλές λεπτομέρειες σε</a:t>
            </a:r>
            <a:r>
              <a:rPr sz="1400" b="1" dirty="0">
                <a:solidFill>
                  <a:srgbClr val="00AF50"/>
                </a:solidFill>
                <a:latin typeface="Calibri"/>
                <a:cs typeface="Calibri"/>
              </a:rPr>
              <a:t> ό,τι </a:t>
            </a:r>
            <a:r>
              <a:rPr sz="1400" b="1" spc="-5" dirty="0">
                <a:solidFill>
                  <a:srgbClr val="00AF50"/>
                </a:solidFill>
                <a:latin typeface="Calibri"/>
                <a:cs typeface="Calibri"/>
              </a:rPr>
              <a:t>αφορά </a:t>
            </a:r>
            <a:r>
              <a:rPr sz="1400" b="1" dirty="0">
                <a:solidFill>
                  <a:srgbClr val="00AF50"/>
                </a:solidFill>
                <a:latin typeface="Calibri"/>
                <a:cs typeface="Calibri"/>
              </a:rPr>
              <a:t>την </a:t>
            </a:r>
            <a:r>
              <a:rPr sz="1400" b="1" spc="-5" dirty="0">
                <a:solidFill>
                  <a:srgbClr val="00AF50"/>
                </a:solidFill>
                <a:latin typeface="Calibri"/>
                <a:cs typeface="Calibri"/>
              </a:rPr>
              <a:t>κατανομή</a:t>
            </a:r>
            <a:r>
              <a:rPr sz="1400" b="1" dirty="0">
                <a:solidFill>
                  <a:srgbClr val="00AF50"/>
                </a:solidFill>
                <a:latin typeface="Calibri"/>
                <a:cs typeface="Calibri"/>
              </a:rPr>
              <a:t> </a:t>
            </a:r>
            <a:r>
              <a:rPr sz="1400" b="1" spc="-5" dirty="0">
                <a:solidFill>
                  <a:srgbClr val="00AF50"/>
                </a:solidFill>
                <a:latin typeface="Calibri"/>
                <a:cs typeface="Calibri"/>
              </a:rPr>
              <a:t>εργασίας σε</a:t>
            </a:r>
            <a:r>
              <a:rPr sz="1400" b="1" spc="305" dirty="0">
                <a:solidFill>
                  <a:srgbClr val="00AF50"/>
                </a:solidFill>
                <a:latin typeface="Calibri"/>
                <a:cs typeface="Calibri"/>
              </a:rPr>
              <a:t> </a:t>
            </a:r>
            <a:r>
              <a:rPr sz="1400" b="1" spc="-10" dirty="0">
                <a:solidFill>
                  <a:srgbClr val="00AF50"/>
                </a:solidFill>
                <a:latin typeface="Calibri"/>
                <a:cs typeface="Calibri"/>
              </a:rPr>
              <a:t>σχέση</a:t>
            </a:r>
            <a:r>
              <a:rPr sz="1400" b="1" spc="295" dirty="0">
                <a:solidFill>
                  <a:srgbClr val="00AF50"/>
                </a:solidFill>
                <a:latin typeface="Calibri"/>
                <a:cs typeface="Calibri"/>
              </a:rPr>
              <a:t> </a:t>
            </a:r>
            <a:r>
              <a:rPr sz="1400" b="1" spc="-10" dirty="0">
                <a:solidFill>
                  <a:srgbClr val="00AF50"/>
                </a:solidFill>
                <a:latin typeface="Calibri"/>
                <a:cs typeface="Calibri"/>
              </a:rPr>
              <a:t>με</a:t>
            </a:r>
            <a:r>
              <a:rPr sz="1400" b="1" spc="295" dirty="0">
                <a:solidFill>
                  <a:srgbClr val="00AF50"/>
                </a:solidFill>
                <a:latin typeface="Calibri"/>
                <a:cs typeface="Calibri"/>
              </a:rPr>
              <a:t> </a:t>
            </a:r>
            <a:r>
              <a:rPr sz="1400" b="1" dirty="0">
                <a:solidFill>
                  <a:srgbClr val="00AF50"/>
                </a:solidFill>
                <a:latin typeface="Calibri"/>
                <a:cs typeface="Calibri"/>
              </a:rPr>
              <a:t>το </a:t>
            </a:r>
            <a:r>
              <a:rPr sz="1400" b="1" spc="-5" dirty="0">
                <a:solidFill>
                  <a:srgbClr val="00AF50"/>
                </a:solidFill>
                <a:latin typeface="Calibri"/>
                <a:cs typeface="Calibri"/>
              </a:rPr>
              <a:t>κάθε </a:t>
            </a:r>
            <a:r>
              <a:rPr sz="1400" b="1" dirty="0">
                <a:solidFill>
                  <a:srgbClr val="00AF50"/>
                </a:solidFill>
                <a:latin typeface="Calibri"/>
                <a:cs typeface="Calibri"/>
              </a:rPr>
              <a:t> </a:t>
            </a:r>
            <a:r>
              <a:rPr sz="1400" b="1" spc="-5" dirty="0">
                <a:solidFill>
                  <a:srgbClr val="00AF50"/>
                </a:solidFill>
                <a:latin typeface="Calibri"/>
                <a:cs typeface="Calibri"/>
              </a:rPr>
              <a:t>Work Package</a:t>
            </a:r>
            <a:r>
              <a:rPr sz="1400" b="1" dirty="0">
                <a:solidFill>
                  <a:srgbClr val="00AF50"/>
                </a:solidFill>
                <a:latin typeface="Calibri"/>
                <a:cs typeface="Calibri"/>
              </a:rPr>
              <a:t> </a:t>
            </a:r>
            <a:r>
              <a:rPr sz="1400" b="1" spc="-5" dirty="0">
                <a:solidFill>
                  <a:srgbClr val="00AF50"/>
                </a:solidFill>
                <a:latin typeface="Calibri"/>
                <a:cs typeface="Calibri"/>
              </a:rPr>
              <a:t>του Σχεδίου, </a:t>
            </a:r>
            <a:r>
              <a:rPr sz="1400" b="1" spc="-10" dirty="0">
                <a:solidFill>
                  <a:srgbClr val="00AF50"/>
                </a:solidFill>
                <a:latin typeface="Calibri"/>
                <a:cs typeface="Calibri"/>
              </a:rPr>
              <a:t>αφού</a:t>
            </a:r>
            <a:r>
              <a:rPr sz="1400" b="1" spc="-5" dirty="0">
                <a:solidFill>
                  <a:srgbClr val="00AF50"/>
                </a:solidFill>
                <a:latin typeface="Calibri"/>
                <a:cs typeface="Calibri"/>
              </a:rPr>
              <a:t> </a:t>
            </a:r>
            <a:r>
              <a:rPr sz="1400" b="1" spc="-10" dirty="0">
                <a:solidFill>
                  <a:srgbClr val="00AF50"/>
                </a:solidFill>
                <a:latin typeface="Calibri"/>
                <a:cs typeface="Calibri"/>
              </a:rPr>
              <a:t>αυτή</a:t>
            </a:r>
            <a:r>
              <a:rPr sz="1400" b="1" spc="295" dirty="0">
                <a:solidFill>
                  <a:srgbClr val="00AF50"/>
                </a:solidFill>
                <a:latin typeface="Calibri"/>
                <a:cs typeface="Calibri"/>
              </a:rPr>
              <a:t> </a:t>
            </a:r>
            <a:r>
              <a:rPr sz="1400" b="1" dirty="0">
                <a:solidFill>
                  <a:srgbClr val="00AF50"/>
                </a:solidFill>
                <a:latin typeface="Calibri"/>
                <a:cs typeface="Calibri"/>
              </a:rPr>
              <a:t>η </a:t>
            </a:r>
            <a:r>
              <a:rPr sz="1400" b="1" spc="-5" dirty="0">
                <a:solidFill>
                  <a:srgbClr val="00AF50"/>
                </a:solidFill>
                <a:latin typeface="Calibri"/>
                <a:cs typeface="Calibri"/>
              </a:rPr>
              <a:t>πληροφόρηση </a:t>
            </a:r>
            <a:r>
              <a:rPr sz="1400" b="1" dirty="0">
                <a:solidFill>
                  <a:srgbClr val="00AF50"/>
                </a:solidFill>
                <a:latin typeface="Calibri"/>
                <a:cs typeface="Calibri"/>
              </a:rPr>
              <a:t>θα </a:t>
            </a:r>
            <a:r>
              <a:rPr sz="1400" b="1" spc="-5" dirty="0">
                <a:solidFill>
                  <a:srgbClr val="00AF50"/>
                </a:solidFill>
                <a:latin typeface="Calibri"/>
                <a:cs typeface="Calibri"/>
              </a:rPr>
              <a:t>δοθεί αναλυτικά </a:t>
            </a:r>
            <a:r>
              <a:rPr sz="1400" b="1" dirty="0">
                <a:solidFill>
                  <a:srgbClr val="00AF50"/>
                </a:solidFill>
                <a:latin typeface="Calibri"/>
                <a:cs typeface="Calibri"/>
              </a:rPr>
              <a:t>κατά </a:t>
            </a:r>
            <a:r>
              <a:rPr sz="1400" b="1" spc="-5" dirty="0">
                <a:solidFill>
                  <a:srgbClr val="00AF50"/>
                </a:solidFill>
                <a:latin typeface="Calibri"/>
                <a:cs typeface="Calibri"/>
              </a:rPr>
              <a:t>την περιγραφή τους</a:t>
            </a:r>
            <a:r>
              <a:rPr sz="1400" b="1" spc="305" dirty="0">
                <a:solidFill>
                  <a:srgbClr val="00AF50"/>
                </a:solidFill>
                <a:latin typeface="Calibri"/>
                <a:cs typeface="Calibri"/>
              </a:rPr>
              <a:t> </a:t>
            </a:r>
            <a:r>
              <a:rPr sz="1400" b="1" spc="-5" dirty="0">
                <a:solidFill>
                  <a:srgbClr val="00AF50"/>
                </a:solidFill>
                <a:latin typeface="Calibri"/>
                <a:cs typeface="Calibri"/>
              </a:rPr>
              <a:t>(Project </a:t>
            </a:r>
            <a:r>
              <a:rPr sz="1400" b="1" dirty="0">
                <a:solidFill>
                  <a:srgbClr val="00AF50"/>
                </a:solidFill>
                <a:latin typeface="Calibri"/>
                <a:cs typeface="Calibri"/>
              </a:rPr>
              <a:t> Design</a:t>
            </a:r>
            <a:r>
              <a:rPr sz="1400" b="1" spc="-20" dirty="0">
                <a:solidFill>
                  <a:srgbClr val="00AF50"/>
                </a:solidFill>
                <a:latin typeface="Calibri"/>
                <a:cs typeface="Calibri"/>
              </a:rPr>
              <a:t> </a:t>
            </a:r>
            <a:r>
              <a:rPr sz="1400" b="1" dirty="0">
                <a:solidFill>
                  <a:srgbClr val="00AF50"/>
                </a:solidFill>
                <a:latin typeface="Calibri"/>
                <a:cs typeface="Calibri"/>
              </a:rPr>
              <a:t>and</a:t>
            </a:r>
            <a:r>
              <a:rPr sz="1400" b="1" spc="-30" dirty="0">
                <a:solidFill>
                  <a:srgbClr val="00AF50"/>
                </a:solidFill>
                <a:latin typeface="Calibri"/>
                <a:cs typeface="Calibri"/>
              </a:rPr>
              <a:t> </a:t>
            </a:r>
            <a:r>
              <a:rPr sz="1400" b="1" dirty="0">
                <a:solidFill>
                  <a:srgbClr val="00AF50"/>
                </a:solidFill>
                <a:latin typeface="Calibri"/>
                <a:cs typeface="Calibri"/>
              </a:rPr>
              <a:t>Implementation</a:t>
            </a:r>
            <a:r>
              <a:rPr sz="1400" b="1" spc="-5" dirty="0">
                <a:solidFill>
                  <a:srgbClr val="00AF50"/>
                </a:solidFill>
                <a:latin typeface="Calibri"/>
                <a:cs typeface="Calibri"/>
              </a:rPr>
              <a:t>)</a:t>
            </a:r>
            <a:endParaRPr sz="1400" dirty="0">
              <a:latin typeface="Calibri"/>
              <a:cs typeface="Calibri"/>
            </a:endParaRPr>
          </a:p>
          <a:p>
            <a:pPr>
              <a:lnSpc>
                <a:spcPct val="100000"/>
              </a:lnSpc>
              <a:spcBef>
                <a:spcPts val="30"/>
              </a:spcBef>
            </a:pPr>
            <a:endParaRPr sz="1350" dirty="0">
              <a:latin typeface="Calibri"/>
              <a:cs typeface="Calibri"/>
            </a:endParaRPr>
          </a:p>
          <a:p>
            <a:pPr marL="299085" marR="5080" indent="-287020" algn="just">
              <a:lnSpc>
                <a:spcPct val="100000"/>
              </a:lnSpc>
              <a:buFont typeface="Wingdings"/>
              <a:buChar char=""/>
              <a:tabLst>
                <a:tab pos="299720" algn="l"/>
              </a:tabLst>
            </a:pPr>
            <a:r>
              <a:rPr sz="1400" b="1" spc="-5" dirty="0">
                <a:solidFill>
                  <a:srgbClr val="00AF50"/>
                </a:solidFill>
                <a:latin typeface="Calibri"/>
                <a:cs typeface="Calibri"/>
              </a:rPr>
              <a:t>Αναλυτική</a:t>
            </a:r>
            <a:r>
              <a:rPr sz="1400" b="1" dirty="0">
                <a:solidFill>
                  <a:srgbClr val="00AF50"/>
                </a:solidFill>
                <a:latin typeface="Calibri"/>
                <a:cs typeface="Calibri"/>
              </a:rPr>
              <a:t> </a:t>
            </a:r>
            <a:r>
              <a:rPr sz="1400" b="1" spc="-10" dirty="0">
                <a:solidFill>
                  <a:srgbClr val="00AF50"/>
                </a:solidFill>
                <a:latin typeface="Calibri"/>
                <a:cs typeface="Calibri"/>
              </a:rPr>
              <a:t>περιγραφή</a:t>
            </a:r>
            <a:r>
              <a:rPr sz="1400" b="1" spc="-5" dirty="0">
                <a:solidFill>
                  <a:srgbClr val="00AF50"/>
                </a:solidFill>
                <a:latin typeface="Calibri"/>
                <a:cs typeface="Calibri"/>
              </a:rPr>
              <a:t> της</a:t>
            </a:r>
            <a:r>
              <a:rPr sz="1400" b="1" dirty="0">
                <a:solidFill>
                  <a:srgbClr val="00AF50"/>
                </a:solidFill>
                <a:latin typeface="Calibri"/>
                <a:cs typeface="Calibri"/>
              </a:rPr>
              <a:t> </a:t>
            </a:r>
            <a:r>
              <a:rPr sz="1400" b="1" spc="-10" dirty="0">
                <a:solidFill>
                  <a:srgbClr val="00AF50"/>
                </a:solidFill>
                <a:latin typeface="Calibri"/>
                <a:cs typeface="Calibri"/>
              </a:rPr>
              <a:t>ακριβούς</a:t>
            </a:r>
            <a:r>
              <a:rPr sz="1400" b="1" spc="-5" dirty="0">
                <a:solidFill>
                  <a:srgbClr val="00AF50"/>
                </a:solidFill>
                <a:latin typeface="Calibri"/>
                <a:cs typeface="Calibri"/>
              </a:rPr>
              <a:t> συνεισφοράς</a:t>
            </a:r>
            <a:r>
              <a:rPr sz="1400" b="1" dirty="0">
                <a:solidFill>
                  <a:srgbClr val="00AF50"/>
                </a:solidFill>
                <a:latin typeface="Calibri"/>
                <a:cs typeface="Calibri"/>
              </a:rPr>
              <a:t> </a:t>
            </a:r>
            <a:r>
              <a:rPr sz="1400" b="1" spc="-10" dirty="0">
                <a:solidFill>
                  <a:srgbClr val="00AF50"/>
                </a:solidFill>
                <a:latin typeface="Calibri"/>
                <a:cs typeface="Calibri"/>
              </a:rPr>
              <a:t>των</a:t>
            </a:r>
            <a:r>
              <a:rPr sz="1400" b="1" spc="-5" dirty="0">
                <a:solidFill>
                  <a:srgbClr val="00AF50"/>
                </a:solidFill>
                <a:latin typeface="Calibri"/>
                <a:cs typeface="Calibri"/>
              </a:rPr>
              <a:t> συνδεδεμένων</a:t>
            </a:r>
            <a:r>
              <a:rPr sz="1400" b="1" dirty="0">
                <a:solidFill>
                  <a:srgbClr val="00AF50"/>
                </a:solidFill>
                <a:latin typeface="Calibri"/>
                <a:cs typeface="Calibri"/>
              </a:rPr>
              <a:t> </a:t>
            </a:r>
            <a:r>
              <a:rPr sz="1400" b="1" spc="-10" dirty="0">
                <a:solidFill>
                  <a:srgbClr val="00AF50"/>
                </a:solidFill>
                <a:latin typeface="Calibri"/>
                <a:cs typeface="Calibri"/>
              </a:rPr>
              <a:t>εταίρων</a:t>
            </a:r>
            <a:r>
              <a:rPr sz="1400" b="1" spc="-5" dirty="0">
                <a:solidFill>
                  <a:srgbClr val="00AF50"/>
                </a:solidFill>
                <a:latin typeface="Calibri"/>
                <a:cs typeface="Calibri"/>
              </a:rPr>
              <a:t> </a:t>
            </a:r>
            <a:r>
              <a:rPr sz="1400" b="1" dirty="0">
                <a:solidFill>
                  <a:srgbClr val="00AF50"/>
                </a:solidFill>
                <a:latin typeface="Calibri"/>
                <a:cs typeface="Calibri"/>
              </a:rPr>
              <a:t>στο</a:t>
            </a:r>
            <a:r>
              <a:rPr sz="1400" b="1" spc="5" dirty="0">
                <a:solidFill>
                  <a:srgbClr val="00AF50"/>
                </a:solidFill>
                <a:latin typeface="Calibri"/>
                <a:cs typeface="Calibri"/>
              </a:rPr>
              <a:t> </a:t>
            </a:r>
            <a:r>
              <a:rPr sz="1400" b="1" spc="-10" dirty="0">
                <a:solidFill>
                  <a:srgbClr val="00AF50"/>
                </a:solidFill>
                <a:latin typeface="Calibri"/>
                <a:cs typeface="Calibri"/>
              </a:rPr>
              <a:t>Σχέδιο</a:t>
            </a:r>
            <a:r>
              <a:rPr sz="1400" b="1" spc="-5" dirty="0">
                <a:solidFill>
                  <a:srgbClr val="00AF50"/>
                </a:solidFill>
                <a:latin typeface="Calibri"/>
                <a:cs typeface="Calibri"/>
              </a:rPr>
              <a:t> </a:t>
            </a:r>
            <a:r>
              <a:rPr sz="1400" b="1" spc="-15" dirty="0">
                <a:solidFill>
                  <a:srgbClr val="00AF50"/>
                </a:solidFill>
                <a:latin typeface="Calibri"/>
                <a:cs typeface="Calibri"/>
              </a:rPr>
              <a:t>(letters</a:t>
            </a:r>
            <a:r>
              <a:rPr sz="1400" b="1" spc="-10" dirty="0">
                <a:solidFill>
                  <a:srgbClr val="00AF50"/>
                </a:solidFill>
                <a:latin typeface="Calibri"/>
                <a:cs typeface="Calibri"/>
              </a:rPr>
              <a:t> </a:t>
            </a:r>
            <a:r>
              <a:rPr sz="1400" b="1" dirty="0">
                <a:solidFill>
                  <a:srgbClr val="00AF50"/>
                </a:solidFill>
                <a:latin typeface="Calibri"/>
                <a:cs typeface="Calibri"/>
              </a:rPr>
              <a:t>of</a:t>
            </a:r>
            <a:r>
              <a:rPr sz="1400" b="1" spc="5" dirty="0">
                <a:solidFill>
                  <a:srgbClr val="00AF50"/>
                </a:solidFill>
                <a:latin typeface="Calibri"/>
                <a:cs typeface="Calibri"/>
              </a:rPr>
              <a:t> </a:t>
            </a:r>
            <a:r>
              <a:rPr sz="1400" b="1" spc="-10" dirty="0">
                <a:solidFill>
                  <a:srgbClr val="00AF50"/>
                </a:solidFill>
                <a:latin typeface="Calibri"/>
                <a:cs typeface="Calibri"/>
              </a:rPr>
              <a:t>intent</a:t>
            </a:r>
            <a:r>
              <a:rPr sz="1400" b="1" spc="-5" dirty="0">
                <a:solidFill>
                  <a:srgbClr val="00AF50"/>
                </a:solidFill>
                <a:latin typeface="Calibri"/>
                <a:cs typeface="Calibri"/>
              </a:rPr>
              <a:t> για </a:t>
            </a:r>
            <a:r>
              <a:rPr sz="1400" b="1" dirty="0">
                <a:solidFill>
                  <a:srgbClr val="00AF50"/>
                </a:solidFill>
                <a:latin typeface="Calibri"/>
                <a:cs typeface="Calibri"/>
              </a:rPr>
              <a:t> </a:t>
            </a:r>
            <a:r>
              <a:rPr sz="1400" b="1" spc="-5" dirty="0">
                <a:solidFill>
                  <a:srgbClr val="00AF50"/>
                </a:solidFill>
                <a:latin typeface="Calibri"/>
                <a:cs typeface="Calibri"/>
              </a:rPr>
              <a:t>διασφάλιση</a:t>
            </a:r>
            <a:r>
              <a:rPr sz="1400" b="1" spc="-20" dirty="0">
                <a:solidFill>
                  <a:srgbClr val="00AF50"/>
                </a:solidFill>
                <a:latin typeface="Calibri"/>
                <a:cs typeface="Calibri"/>
              </a:rPr>
              <a:t> </a:t>
            </a:r>
            <a:r>
              <a:rPr sz="1400" b="1" dirty="0">
                <a:solidFill>
                  <a:srgbClr val="00AF50"/>
                </a:solidFill>
                <a:latin typeface="Calibri"/>
                <a:cs typeface="Calibri"/>
              </a:rPr>
              <a:t>της</a:t>
            </a:r>
            <a:r>
              <a:rPr sz="1400" b="1" spc="-15" dirty="0">
                <a:solidFill>
                  <a:srgbClr val="00AF50"/>
                </a:solidFill>
                <a:latin typeface="Calibri"/>
                <a:cs typeface="Calibri"/>
              </a:rPr>
              <a:t> </a:t>
            </a:r>
            <a:r>
              <a:rPr sz="1400" b="1" spc="-5" dirty="0">
                <a:solidFill>
                  <a:srgbClr val="00AF50"/>
                </a:solidFill>
                <a:latin typeface="Calibri"/>
                <a:cs typeface="Calibri"/>
              </a:rPr>
              <a:t>[ακριβούς]</a:t>
            </a:r>
            <a:r>
              <a:rPr sz="1400" b="1" spc="-40" dirty="0">
                <a:solidFill>
                  <a:srgbClr val="00AF50"/>
                </a:solidFill>
                <a:latin typeface="Calibri"/>
                <a:cs typeface="Calibri"/>
              </a:rPr>
              <a:t> </a:t>
            </a:r>
            <a:r>
              <a:rPr sz="1400" b="1" spc="-5" dirty="0">
                <a:solidFill>
                  <a:srgbClr val="00AF50"/>
                </a:solidFill>
                <a:latin typeface="Calibri"/>
                <a:cs typeface="Calibri"/>
              </a:rPr>
              <a:t>εμπλοκής</a:t>
            </a:r>
            <a:r>
              <a:rPr sz="1400" b="1" spc="-35" dirty="0">
                <a:solidFill>
                  <a:srgbClr val="00AF50"/>
                </a:solidFill>
                <a:latin typeface="Calibri"/>
                <a:cs typeface="Calibri"/>
              </a:rPr>
              <a:t> </a:t>
            </a:r>
            <a:r>
              <a:rPr sz="1400" b="1" spc="-5" dirty="0">
                <a:solidFill>
                  <a:srgbClr val="00AF50"/>
                </a:solidFill>
                <a:latin typeface="Calibri"/>
                <a:cs typeface="Calibri"/>
              </a:rPr>
              <a:t>τους</a:t>
            </a:r>
            <a:r>
              <a:rPr sz="1400" b="1" spc="-15" dirty="0">
                <a:solidFill>
                  <a:srgbClr val="00AF50"/>
                </a:solidFill>
                <a:latin typeface="Calibri"/>
                <a:cs typeface="Calibri"/>
              </a:rPr>
              <a:t> </a:t>
            </a:r>
            <a:r>
              <a:rPr sz="1400" b="1" dirty="0">
                <a:solidFill>
                  <a:srgbClr val="00AF50"/>
                </a:solidFill>
                <a:latin typeface="Calibri"/>
                <a:cs typeface="Calibri"/>
              </a:rPr>
              <a:t>στο</a:t>
            </a:r>
            <a:r>
              <a:rPr sz="1400" b="1" spc="-5" dirty="0">
                <a:solidFill>
                  <a:srgbClr val="00AF50"/>
                </a:solidFill>
                <a:latin typeface="Calibri"/>
                <a:cs typeface="Calibri"/>
              </a:rPr>
              <a:t> Σχέδιο)</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299085" marR="5080" indent="-287020" algn="just">
              <a:lnSpc>
                <a:spcPct val="100000"/>
              </a:lnSpc>
              <a:buFont typeface="Wingdings"/>
              <a:buChar char=""/>
              <a:tabLst>
                <a:tab pos="299720" algn="l"/>
              </a:tabLst>
            </a:pPr>
            <a:r>
              <a:rPr sz="1400" b="1" dirty="0">
                <a:solidFill>
                  <a:srgbClr val="00AF50"/>
                </a:solidFill>
                <a:latin typeface="Calibri"/>
                <a:cs typeface="Calibri"/>
              </a:rPr>
              <a:t>Ο </a:t>
            </a:r>
            <a:r>
              <a:rPr sz="1400" b="1" spc="-5" dirty="0">
                <a:solidFill>
                  <a:srgbClr val="00AF50"/>
                </a:solidFill>
                <a:latin typeface="Calibri"/>
                <a:cs typeface="Calibri"/>
              </a:rPr>
              <a:t>καταμερισμός εργασίας πρέπει να λαμβάνει υπόψη του </a:t>
            </a:r>
            <a:r>
              <a:rPr sz="1400" b="1" dirty="0">
                <a:solidFill>
                  <a:srgbClr val="00AF50"/>
                </a:solidFill>
                <a:latin typeface="Calibri"/>
                <a:cs typeface="Calibri"/>
              </a:rPr>
              <a:t>το </a:t>
            </a:r>
            <a:r>
              <a:rPr sz="1400" b="1" spc="-5" dirty="0">
                <a:solidFill>
                  <a:srgbClr val="00AF50"/>
                </a:solidFill>
                <a:latin typeface="Calibri"/>
                <a:cs typeface="Calibri"/>
              </a:rPr>
              <a:t>προφίλ και τις δυνατότητες του κάθε οργανισμού </a:t>
            </a:r>
            <a:r>
              <a:rPr sz="1400" b="1" dirty="0">
                <a:solidFill>
                  <a:srgbClr val="00AF50"/>
                </a:solidFill>
                <a:latin typeface="Calibri"/>
                <a:cs typeface="Calibri"/>
              </a:rPr>
              <a:t> ξεχωριστά</a:t>
            </a:r>
            <a:r>
              <a:rPr sz="1400" b="1" spc="-45"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είναι</a:t>
            </a:r>
            <a:r>
              <a:rPr sz="1400" b="1" spc="-25" dirty="0">
                <a:solidFill>
                  <a:srgbClr val="00AF50"/>
                </a:solidFill>
                <a:latin typeface="Calibri"/>
                <a:cs typeface="Calibri"/>
              </a:rPr>
              <a:t> </a:t>
            </a:r>
            <a:r>
              <a:rPr sz="1400" b="1" spc="-5" dirty="0">
                <a:solidFill>
                  <a:srgbClr val="00AF50"/>
                </a:solidFill>
                <a:latin typeface="Calibri"/>
                <a:cs typeface="Calibri"/>
              </a:rPr>
              <a:t>ισορροπημένος,</a:t>
            </a:r>
            <a:r>
              <a:rPr sz="1400" b="1" spc="-4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spc="-5" dirty="0">
                <a:solidFill>
                  <a:srgbClr val="00AF50"/>
                </a:solidFill>
                <a:latin typeface="Calibri"/>
                <a:cs typeface="Calibri"/>
              </a:rPr>
              <a:t>μεγαλύτερο</a:t>
            </a:r>
            <a:r>
              <a:rPr sz="1400" b="1" spc="-45" dirty="0">
                <a:solidFill>
                  <a:srgbClr val="00AF50"/>
                </a:solidFill>
                <a:latin typeface="Calibri"/>
                <a:cs typeface="Calibri"/>
              </a:rPr>
              <a:t> </a:t>
            </a:r>
            <a:r>
              <a:rPr sz="1400" b="1" spc="-5" dirty="0">
                <a:solidFill>
                  <a:srgbClr val="00AF50"/>
                </a:solidFill>
                <a:latin typeface="Calibri"/>
                <a:cs typeface="Calibri"/>
              </a:rPr>
              <a:t>δυνατό βαθμό</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99085" marR="5080" indent="-287020" algn="just">
              <a:lnSpc>
                <a:spcPct val="100000"/>
              </a:lnSpc>
              <a:spcBef>
                <a:spcPts val="5"/>
              </a:spcBef>
              <a:buFont typeface="Wingdings"/>
              <a:buChar char=""/>
              <a:tabLst>
                <a:tab pos="299720" algn="l"/>
              </a:tabLst>
            </a:pPr>
            <a:r>
              <a:rPr sz="1400" b="1" spc="-5" dirty="0">
                <a:solidFill>
                  <a:srgbClr val="00AF50"/>
                </a:solidFill>
                <a:latin typeface="Calibri"/>
                <a:cs typeface="Calibri"/>
              </a:rPr>
              <a:t>Ένας</a:t>
            </a:r>
            <a:r>
              <a:rPr sz="1400" b="1" dirty="0">
                <a:solidFill>
                  <a:srgbClr val="00AF50"/>
                </a:solidFill>
                <a:latin typeface="Calibri"/>
                <a:cs typeface="Calibri"/>
              </a:rPr>
              <a:t> </a:t>
            </a:r>
            <a:r>
              <a:rPr sz="1400" b="1" spc="-5" dirty="0">
                <a:solidFill>
                  <a:srgbClr val="00AF50"/>
                </a:solidFill>
                <a:latin typeface="Calibri"/>
                <a:cs typeface="Calibri"/>
              </a:rPr>
              <a:t>καταμερισμός,</a:t>
            </a:r>
            <a:r>
              <a:rPr sz="1400" b="1" dirty="0">
                <a:solidFill>
                  <a:srgbClr val="00AF50"/>
                </a:solidFill>
                <a:latin typeface="Calibri"/>
                <a:cs typeface="Calibri"/>
              </a:rPr>
              <a:t> ο</a:t>
            </a:r>
            <a:r>
              <a:rPr sz="1400" b="1" spc="5" dirty="0">
                <a:solidFill>
                  <a:srgbClr val="00AF50"/>
                </a:solidFill>
                <a:latin typeface="Calibri"/>
                <a:cs typeface="Calibri"/>
              </a:rPr>
              <a:t> </a:t>
            </a:r>
            <a:r>
              <a:rPr sz="1400" b="1" dirty="0">
                <a:solidFill>
                  <a:srgbClr val="00AF50"/>
                </a:solidFill>
                <a:latin typeface="Calibri"/>
                <a:cs typeface="Calibri"/>
              </a:rPr>
              <a:t>οποίος</a:t>
            </a:r>
            <a:r>
              <a:rPr sz="1400" b="1" spc="5" dirty="0">
                <a:solidFill>
                  <a:srgbClr val="00AF50"/>
                </a:solidFill>
                <a:latin typeface="Calibri"/>
                <a:cs typeface="Calibri"/>
              </a:rPr>
              <a:t> </a:t>
            </a:r>
            <a:r>
              <a:rPr sz="1400" b="1" spc="-5" dirty="0">
                <a:solidFill>
                  <a:srgbClr val="00AF50"/>
                </a:solidFill>
                <a:latin typeface="Calibri"/>
                <a:cs typeface="Calibri"/>
              </a:rPr>
              <a:t>βασίζεται</a:t>
            </a:r>
            <a:r>
              <a:rPr sz="1400" b="1" dirty="0">
                <a:solidFill>
                  <a:srgbClr val="00AF50"/>
                </a:solidFill>
                <a:latin typeface="Calibri"/>
                <a:cs typeface="Calibri"/>
              </a:rPr>
              <a:t> στις</a:t>
            </a:r>
            <a:r>
              <a:rPr sz="1400" b="1" spc="5"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πάνω</a:t>
            </a:r>
            <a:r>
              <a:rPr sz="1400" b="1" dirty="0">
                <a:solidFill>
                  <a:srgbClr val="00AF50"/>
                </a:solidFill>
                <a:latin typeface="Calibri"/>
                <a:cs typeface="Calibri"/>
              </a:rPr>
              <a:t> </a:t>
            </a:r>
            <a:r>
              <a:rPr sz="1400" b="1" spc="-5" dirty="0">
                <a:solidFill>
                  <a:srgbClr val="00AF50"/>
                </a:solidFill>
                <a:latin typeface="Calibri"/>
                <a:cs typeface="Calibri"/>
              </a:rPr>
              <a:t>παραμέτρους</a:t>
            </a:r>
            <a:r>
              <a:rPr lang="el-GR" sz="1400" b="1" spc="-5" dirty="0">
                <a:solidFill>
                  <a:srgbClr val="00AF50"/>
                </a:solidFill>
                <a:latin typeface="Calibri"/>
                <a:cs typeface="Calibri"/>
              </a:rPr>
              <a:t>,</a:t>
            </a:r>
            <a:r>
              <a:rPr sz="1400" b="1"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η</a:t>
            </a:r>
            <a:r>
              <a:rPr sz="1400" b="1" spc="5" dirty="0">
                <a:solidFill>
                  <a:srgbClr val="00AF50"/>
                </a:solidFill>
                <a:latin typeface="Calibri"/>
                <a:cs typeface="Calibri"/>
              </a:rPr>
              <a:t> </a:t>
            </a:r>
            <a:r>
              <a:rPr sz="1400" b="1" dirty="0">
                <a:solidFill>
                  <a:srgbClr val="00AF50"/>
                </a:solidFill>
                <a:latin typeface="Calibri"/>
                <a:cs typeface="Calibri"/>
              </a:rPr>
              <a:t>εκπόνηση</a:t>
            </a:r>
            <a:r>
              <a:rPr sz="1400" b="1" spc="5" dirty="0">
                <a:solidFill>
                  <a:srgbClr val="00AF50"/>
                </a:solidFill>
                <a:latin typeface="Calibri"/>
                <a:cs typeface="Calibri"/>
              </a:rPr>
              <a:t> </a:t>
            </a:r>
            <a:r>
              <a:rPr sz="1400" b="1" spc="-5" dirty="0">
                <a:solidFill>
                  <a:srgbClr val="00AF50"/>
                </a:solidFill>
                <a:latin typeface="Calibri"/>
                <a:cs typeface="Calibri"/>
              </a:rPr>
              <a:t>ενός</a:t>
            </a:r>
            <a:r>
              <a:rPr sz="1400" b="1" dirty="0">
                <a:solidFill>
                  <a:srgbClr val="00AF50"/>
                </a:solidFill>
                <a:latin typeface="Calibri"/>
                <a:cs typeface="Calibri"/>
              </a:rPr>
              <a:t> </a:t>
            </a:r>
            <a:r>
              <a:rPr sz="1400" b="1" spc="-5" dirty="0">
                <a:solidFill>
                  <a:srgbClr val="00AF50"/>
                </a:solidFill>
                <a:latin typeface="Calibri"/>
                <a:cs typeface="Calibri"/>
              </a:rPr>
              <a:t>ολοκληρωμένου </a:t>
            </a:r>
            <a:r>
              <a:rPr sz="1400" b="1" dirty="0">
                <a:solidFill>
                  <a:srgbClr val="00AF50"/>
                </a:solidFill>
                <a:latin typeface="Calibri"/>
                <a:cs typeface="Calibri"/>
              </a:rPr>
              <a:t> </a:t>
            </a:r>
            <a:r>
              <a:rPr sz="1400" b="1" spc="-5" dirty="0">
                <a:solidFill>
                  <a:srgbClr val="00AF50"/>
                </a:solidFill>
                <a:latin typeface="Calibri"/>
                <a:cs typeface="Calibri"/>
              </a:rPr>
              <a:t>Προγράμματος</a:t>
            </a:r>
            <a:r>
              <a:rPr sz="1400" b="1" dirty="0">
                <a:solidFill>
                  <a:srgbClr val="00AF50"/>
                </a:solidFill>
                <a:latin typeface="Calibri"/>
                <a:cs typeface="Calibri"/>
              </a:rPr>
              <a:t> </a:t>
            </a:r>
            <a:r>
              <a:rPr sz="1400" b="1" spc="-5" dirty="0">
                <a:solidFill>
                  <a:srgbClr val="00AF50"/>
                </a:solidFill>
                <a:latin typeface="Calibri"/>
                <a:cs typeface="Calibri"/>
              </a:rPr>
              <a:t>Εργασίας</a:t>
            </a:r>
            <a:r>
              <a:rPr sz="1400" b="1" dirty="0">
                <a:solidFill>
                  <a:srgbClr val="00AF50"/>
                </a:solidFill>
                <a:latin typeface="Calibri"/>
                <a:cs typeface="Calibri"/>
              </a:rPr>
              <a:t> </a:t>
            </a:r>
            <a:r>
              <a:rPr sz="1400" b="1" spc="-5" dirty="0">
                <a:solidFill>
                  <a:srgbClr val="00AF50"/>
                </a:solidFill>
                <a:latin typeface="Calibri"/>
                <a:cs typeface="Calibri"/>
              </a:rPr>
              <a:t>για</a:t>
            </a:r>
            <a:r>
              <a:rPr sz="1400" b="1" dirty="0">
                <a:solidFill>
                  <a:srgbClr val="00AF50"/>
                </a:solidFill>
                <a:latin typeface="Calibri"/>
                <a:cs typeface="Calibri"/>
              </a:rPr>
              <a:t> </a:t>
            </a:r>
            <a:r>
              <a:rPr sz="1400" b="1" spc="-5" dirty="0">
                <a:solidFill>
                  <a:srgbClr val="00AF50"/>
                </a:solidFill>
                <a:latin typeface="Calibri"/>
                <a:cs typeface="Calibri"/>
              </a:rPr>
              <a:t>την</a:t>
            </a:r>
            <a:r>
              <a:rPr sz="1400" b="1" dirty="0">
                <a:solidFill>
                  <a:srgbClr val="00AF50"/>
                </a:solidFill>
                <a:latin typeface="Calibri"/>
                <a:cs typeface="Calibri"/>
              </a:rPr>
              <a:t> </a:t>
            </a:r>
            <a:r>
              <a:rPr sz="1400" b="1" spc="-5" dirty="0">
                <a:solidFill>
                  <a:srgbClr val="00AF50"/>
                </a:solidFill>
                <a:latin typeface="Calibri"/>
                <a:cs typeface="Calibri"/>
              </a:rPr>
              <a:t>υλοποίηση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σαφή</a:t>
            </a:r>
            <a:r>
              <a:rPr sz="1400" b="1" dirty="0">
                <a:solidFill>
                  <a:srgbClr val="00AF50"/>
                </a:solidFill>
                <a:latin typeface="Calibri"/>
                <a:cs typeface="Calibri"/>
              </a:rPr>
              <a:t> </a:t>
            </a:r>
            <a:r>
              <a:rPr sz="1400" b="1" spc="-5" dirty="0">
                <a:solidFill>
                  <a:srgbClr val="00AF50"/>
                </a:solidFill>
                <a:latin typeface="Calibri"/>
                <a:cs typeface="Calibri"/>
              </a:rPr>
              <a:t>χρονοδιαγράμματα,</a:t>
            </a:r>
            <a:r>
              <a:rPr sz="1400" b="1" dirty="0">
                <a:solidFill>
                  <a:srgbClr val="00AF50"/>
                </a:solidFill>
                <a:latin typeface="Calibri"/>
                <a:cs typeface="Calibri"/>
              </a:rPr>
              <a:t> </a:t>
            </a:r>
            <a:r>
              <a:rPr sz="1400" b="1" spc="-5" dirty="0">
                <a:solidFill>
                  <a:srgbClr val="00AF50"/>
                </a:solidFill>
                <a:latin typeface="Calibri"/>
                <a:cs typeface="Calibri"/>
              </a:rPr>
              <a:t>διασφαλίζει</a:t>
            </a:r>
            <a:r>
              <a:rPr sz="1400" b="1" dirty="0">
                <a:solidFill>
                  <a:srgbClr val="00AF50"/>
                </a:solidFill>
                <a:latin typeface="Calibri"/>
                <a:cs typeface="Calibri"/>
              </a:rPr>
              <a:t> </a:t>
            </a:r>
            <a:r>
              <a:rPr sz="1400" b="1" spc="-5" dirty="0">
                <a:solidFill>
                  <a:srgbClr val="00AF50"/>
                </a:solidFill>
                <a:latin typeface="Calibri"/>
                <a:cs typeface="Calibri"/>
              </a:rPr>
              <a:t>σε</a:t>
            </a:r>
            <a:r>
              <a:rPr sz="1400" b="1" spc="305" dirty="0">
                <a:solidFill>
                  <a:srgbClr val="00AF50"/>
                </a:solidFill>
                <a:latin typeface="Calibri"/>
                <a:cs typeface="Calibri"/>
              </a:rPr>
              <a:t> </a:t>
            </a:r>
            <a:r>
              <a:rPr sz="1400" b="1" spc="-10" dirty="0">
                <a:solidFill>
                  <a:srgbClr val="00AF50"/>
                </a:solidFill>
                <a:latin typeface="Calibri"/>
                <a:cs typeface="Calibri"/>
              </a:rPr>
              <a:t>μεγάλο </a:t>
            </a:r>
            <a:r>
              <a:rPr sz="1400" b="1" spc="-305" dirty="0">
                <a:solidFill>
                  <a:srgbClr val="00AF50"/>
                </a:solidFill>
                <a:latin typeface="Calibri"/>
                <a:cs typeface="Calibri"/>
              </a:rPr>
              <a:t> </a:t>
            </a:r>
            <a:r>
              <a:rPr sz="1400" b="1" spc="-5" dirty="0">
                <a:solidFill>
                  <a:srgbClr val="00AF50"/>
                </a:solidFill>
                <a:latin typeface="Calibri"/>
                <a:cs typeface="Calibri"/>
              </a:rPr>
              <a:t>βαθμό</a:t>
            </a:r>
            <a:r>
              <a:rPr sz="1400" b="1" spc="-25"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spc="-5" dirty="0">
                <a:solidFill>
                  <a:srgbClr val="00AF50"/>
                </a:solidFill>
                <a:latin typeface="Calibri"/>
                <a:cs typeface="Calibri"/>
              </a:rPr>
              <a:t>δέσμευση</a:t>
            </a:r>
            <a:r>
              <a:rPr sz="1400" b="1" spc="-30" dirty="0">
                <a:solidFill>
                  <a:srgbClr val="00AF50"/>
                </a:solidFill>
                <a:latin typeface="Calibri"/>
                <a:cs typeface="Calibri"/>
              </a:rPr>
              <a:t> </a:t>
            </a:r>
            <a:r>
              <a:rPr sz="1400" b="1"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ενεργή</a:t>
            </a:r>
            <a:r>
              <a:rPr sz="1400" b="1" spc="-35" dirty="0">
                <a:solidFill>
                  <a:srgbClr val="00AF50"/>
                </a:solidFill>
                <a:latin typeface="Calibri"/>
                <a:cs typeface="Calibri"/>
              </a:rPr>
              <a:t> </a:t>
            </a:r>
            <a:r>
              <a:rPr sz="1400" b="1" spc="-5" dirty="0">
                <a:solidFill>
                  <a:srgbClr val="00AF50"/>
                </a:solidFill>
                <a:latin typeface="Calibri"/>
                <a:cs typeface="Calibri"/>
              </a:rPr>
              <a:t>εμπλοκή</a:t>
            </a:r>
            <a:r>
              <a:rPr sz="1400" b="1" spc="-35" dirty="0">
                <a:solidFill>
                  <a:srgbClr val="00AF50"/>
                </a:solidFill>
                <a:latin typeface="Calibri"/>
                <a:cs typeface="Calibri"/>
              </a:rPr>
              <a:t> </a:t>
            </a:r>
            <a:r>
              <a:rPr sz="1400" b="1" dirty="0">
                <a:solidFill>
                  <a:srgbClr val="00AF50"/>
                </a:solidFill>
                <a:latin typeface="Calibri"/>
                <a:cs typeface="Calibri"/>
              </a:rPr>
              <a:t>όλων</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εταίρων</a:t>
            </a:r>
            <a:endParaRPr sz="1400" dirty="0">
              <a:latin typeface="Calibri"/>
              <a:cs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12" y="46990"/>
            <a:ext cx="11915140"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FFFF"/>
                </a:solidFill>
              </a:rPr>
              <a:t>PARTNERSHIP</a:t>
            </a:r>
            <a:r>
              <a:rPr sz="2800" spc="45" dirty="0">
                <a:solidFill>
                  <a:srgbClr val="FFFFFF"/>
                </a:solidFill>
              </a:rPr>
              <a:t> </a:t>
            </a:r>
            <a:r>
              <a:rPr sz="2800" spc="-10" dirty="0">
                <a:solidFill>
                  <a:srgbClr val="FFFFFF"/>
                </a:solidFill>
              </a:rPr>
              <a:t>AND</a:t>
            </a:r>
            <a:r>
              <a:rPr sz="2800" spc="35" dirty="0">
                <a:solidFill>
                  <a:srgbClr val="FFFFFF"/>
                </a:solidFill>
              </a:rPr>
              <a:t> </a:t>
            </a:r>
            <a:r>
              <a:rPr sz="2800" spc="-30" dirty="0">
                <a:solidFill>
                  <a:srgbClr val="FFFFFF"/>
                </a:solidFill>
              </a:rPr>
              <a:t>COOPERATION</a:t>
            </a:r>
            <a:r>
              <a:rPr sz="2800" spc="30" dirty="0">
                <a:solidFill>
                  <a:srgbClr val="FFFFFF"/>
                </a:solidFill>
              </a:rPr>
              <a:t> </a:t>
            </a:r>
            <a:r>
              <a:rPr sz="2800" spc="-10" dirty="0">
                <a:solidFill>
                  <a:srgbClr val="FFFFFF"/>
                </a:solidFill>
              </a:rPr>
              <a:t>ARRANGEMENTS</a:t>
            </a:r>
            <a:endParaRPr sz="2800" dirty="0"/>
          </a:p>
        </p:txBody>
      </p:sp>
      <p:pic>
        <p:nvPicPr>
          <p:cNvPr id="3" name="object 3"/>
          <p:cNvPicPr/>
          <p:nvPr/>
        </p:nvPicPr>
        <p:blipFill>
          <a:blip r:embed="rId2" cstate="print"/>
          <a:stretch>
            <a:fillRect/>
          </a:stretch>
        </p:blipFill>
        <p:spPr>
          <a:xfrm>
            <a:off x="341375" y="1755648"/>
            <a:ext cx="9412224" cy="1432560"/>
          </a:xfrm>
          <a:prstGeom prst="rect">
            <a:avLst/>
          </a:prstGeom>
        </p:spPr>
      </p:pic>
      <p:sp>
        <p:nvSpPr>
          <p:cNvPr id="4" name="object 4"/>
          <p:cNvSpPr txBox="1"/>
          <p:nvPr/>
        </p:nvSpPr>
        <p:spPr>
          <a:xfrm>
            <a:off x="365861" y="1008379"/>
            <a:ext cx="2938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10" dirty="0">
                <a:latin typeface="Calibri"/>
                <a:cs typeface="Calibri"/>
              </a:rPr>
              <a:t>Cooperation</a:t>
            </a:r>
            <a:r>
              <a:rPr sz="1800" b="1" spc="-60" dirty="0">
                <a:latin typeface="Calibri"/>
                <a:cs typeface="Calibri"/>
              </a:rPr>
              <a:t> </a:t>
            </a:r>
            <a:r>
              <a:rPr sz="1800" b="1" spc="-10" dirty="0">
                <a:latin typeface="Calibri"/>
                <a:cs typeface="Calibri"/>
              </a:rPr>
              <a:t>Arrangements</a:t>
            </a:r>
            <a:r>
              <a:rPr sz="1800" spc="-10" dirty="0">
                <a:latin typeface="Calibri"/>
                <a:cs typeface="Calibri"/>
              </a:rPr>
              <a:t>:</a:t>
            </a:r>
            <a:endParaRPr sz="1800">
              <a:latin typeface="Calibri"/>
              <a:cs typeface="Calibri"/>
            </a:endParaRPr>
          </a:p>
        </p:txBody>
      </p:sp>
      <p:sp>
        <p:nvSpPr>
          <p:cNvPr id="5" name="object 5"/>
          <p:cNvSpPr txBox="1"/>
          <p:nvPr/>
        </p:nvSpPr>
        <p:spPr>
          <a:xfrm>
            <a:off x="365861" y="2667000"/>
            <a:ext cx="10780675" cy="3658053"/>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1400" b="1" spc="-5" dirty="0">
                <a:solidFill>
                  <a:srgbClr val="00AF50"/>
                </a:solidFill>
                <a:latin typeface="Calibri"/>
                <a:cs typeface="Calibri"/>
              </a:rPr>
              <a:t>Εργαλεία</a:t>
            </a:r>
            <a:r>
              <a:rPr sz="1400" b="1" spc="40" dirty="0">
                <a:solidFill>
                  <a:srgbClr val="00AF50"/>
                </a:solidFill>
                <a:latin typeface="Calibri"/>
                <a:cs typeface="Calibri"/>
              </a:rPr>
              <a:t> </a:t>
            </a:r>
            <a:r>
              <a:rPr sz="1400" b="1" spc="-5" dirty="0">
                <a:solidFill>
                  <a:srgbClr val="00AF50"/>
                </a:solidFill>
                <a:latin typeface="Calibri"/>
                <a:cs typeface="Calibri"/>
              </a:rPr>
              <a:t>επικοινωνίας</a:t>
            </a:r>
            <a:r>
              <a:rPr sz="1400" b="1" spc="70" dirty="0">
                <a:solidFill>
                  <a:srgbClr val="00AF50"/>
                </a:solidFill>
                <a:latin typeface="Calibri"/>
                <a:cs typeface="Calibri"/>
              </a:rPr>
              <a:t> </a:t>
            </a:r>
            <a:r>
              <a:rPr sz="1400" b="1" spc="-5" dirty="0">
                <a:solidFill>
                  <a:srgbClr val="00AF50"/>
                </a:solidFill>
                <a:latin typeface="Calibri"/>
                <a:cs typeface="Calibri"/>
              </a:rPr>
              <a:t>μεταξύ</a:t>
            </a:r>
            <a:r>
              <a:rPr sz="1400" b="1" spc="65" dirty="0">
                <a:solidFill>
                  <a:srgbClr val="00AF50"/>
                </a:solidFill>
                <a:latin typeface="Calibri"/>
                <a:cs typeface="Calibri"/>
              </a:rPr>
              <a:t> </a:t>
            </a:r>
            <a:r>
              <a:rPr sz="1400" b="1" spc="-5" dirty="0">
                <a:solidFill>
                  <a:srgbClr val="00AF50"/>
                </a:solidFill>
                <a:latin typeface="Calibri"/>
                <a:cs typeface="Calibri"/>
              </a:rPr>
              <a:t>των</a:t>
            </a:r>
            <a:r>
              <a:rPr sz="1400" b="1" spc="50" dirty="0">
                <a:solidFill>
                  <a:srgbClr val="00AF50"/>
                </a:solidFill>
                <a:latin typeface="Calibri"/>
                <a:cs typeface="Calibri"/>
              </a:rPr>
              <a:t> </a:t>
            </a:r>
            <a:r>
              <a:rPr sz="1400" b="1" spc="-5" dirty="0">
                <a:solidFill>
                  <a:srgbClr val="00AF50"/>
                </a:solidFill>
                <a:latin typeface="Calibri"/>
                <a:cs typeface="Calibri"/>
              </a:rPr>
              <a:t>εταίρων</a:t>
            </a:r>
            <a:r>
              <a:rPr sz="1400" b="1" spc="60" dirty="0">
                <a:solidFill>
                  <a:srgbClr val="00AF50"/>
                </a:solidFill>
                <a:latin typeface="Calibri"/>
                <a:cs typeface="Calibri"/>
              </a:rPr>
              <a:t> </a:t>
            </a:r>
            <a:r>
              <a:rPr sz="1400" b="1" spc="-5" dirty="0">
                <a:solidFill>
                  <a:srgbClr val="00AF50"/>
                </a:solidFill>
                <a:latin typeface="Calibri"/>
                <a:cs typeface="Calibri"/>
              </a:rPr>
              <a:t>(π.χ.</a:t>
            </a:r>
            <a:r>
              <a:rPr sz="1400" b="1" spc="50" dirty="0">
                <a:solidFill>
                  <a:srgbClr val="00AF50"/>
                </a:solidFill>
                <a:latin typeface="Calibri"/>
                <a:cs typeface="Calibri"/>
              </a:rPr>
              <a:t> </a:t>
            </a:r>
            <a:r>
              <a:rPr sz="1400" b="1" spc="-5" dirty="0" err="1">
                <a:solidFill>
                  <a:srgbClr val="00AF50"/>
                </a:solidFill>
                <a:latin typeface="Calibri"/>
                <a:cs typeface="Calibri"/>
              </a:rPr>
              <a:t>χρήση</a:t>
            </a:r>
            <a:r>
              <a:rPr sz="1400" b="1" spc="80" dirty="0">
                <a:solidFill>
                  <a:srgbClr val="00AF50"/>
                </a:solidFill>
                <a:latin typeface="Calibri"/>
                <a:cs typeface="Calibri"/>
              </a:rPr>
              <a:t> </a:t>
            </a:r>
            <a:r>
              <a:rPr lang="el-GR" sz="1400" b="1" spc="-5" dirty="0">
                <a:solidFill>
                  <a:srgbClr val="00AF50"/>
                </a:solidFill>
                <a:latin typeface="Calibri"/>
                <a:cs typeface="Calibri"/>
              </a:rPr>
              <a:t>εργαλείων για διαδικτυακές συναντήσεις</a:t>
            </a:r>
            <a:r>
              <a:rPr sz="1400" b="1" spc="-5" dirty="0">
                <a:solidFill>
                  <a:srgbClr val="00AF50"/>
                </a:solidFill>
                <a:latin typeface="Calibri"/>
                <a:cs typeface="Calibri"/>
              </a:rPr>
              <a:t>,</a:t>
            </a:r>
            <a:r>
              <a:rPr lang="el-GR" sz="1400" b="1" spc="-5" dirty="0">
                <a:solidFill>
                  <a:srgbClr val="00AF50"/>
                </a:solidFill>
                <a:latin typeface="Calibri"/>
                <a:cs typeface="Calibri"/>
              </a:rPr>
              <a:t> χρήση μέσων κοινωνικής δικτύωσης για πιο καθημερινή επικοινωνία,</a:t>
            </a:r>
            <a:r>
              <a:rPr lang="el-GR" sz="1400" spc="-5" dirty="0">
                <a:latin typeface="Calibri"/>
                <a:cs typeface="Calibri"/>
              </a:rPr>
              <a:t> </a:t>
            </a:r>
            <a:r>
              <a:rPr sz="1400" b="1" dirty="0" err="1">
                <a:solidFill>
                  <a:srgbClr val="00AF50"/>
                </a:solidFill>
                <a:latin typeface="Calibri"/>
                <a:cs typeface="Calibri"/>
              </a:rPr>
              <a:t>χρήση</a:t>
            </a:r>
            <a:r>
              <a:rPr sz="1400" b="1" spc="-40" dirty="0">
                <a:solidFill>
                  <a:srgbClr val="00AF50"/>
                </a:solidFill>
                <a:latin typeface="Calibri"/>
                <a:cs typeface="Calibri"/>
              </a:rPr>
              <a:t> </a:t>
            </a:r>
            <a:r>
              <a:rPr sz="1400" b="1" dirty="0">
                <a:solidFill>
                  <a:srgbClr val="00AF50"/>
                </a:solidFill>
                <a:latin typeface="Calibri"/>
                <a:cs typeface="Calibri"/>
              </a:rPr>
              <a:t>Google</a:t>
            </a:r>
            <a:r>
              <a:rPr sz="1400" b="1" spc="-30" dirty="0">
                <a:solidFill>
                  <a:srgbClr val="00AF50"/>
                </a:solidFill>
                <a:latin typeface="Calibri"/>
                <a:cs typeface="Calibri"/>
              </a:rPr>
              <a:t> </a:t>
            </a:r>
            <a:r>
              <a:rPr sz="1400" b="1" dirty="0">
                <a:solidFill>
                  <a:srgbClr val="00AF50"/>
                </a:solidFill>
                <a:latin typeface="Calibri"/>
                <a:cs typeface="Calibri"/>
              </a:rPr>
              <a:t>Drive/Trello</a:t>
            </a:r>
            <a:r>
              <a:rPr sz="1400" b="1" spc="-40" dirty="0">
                <a:solidFill>
                  <a:srgbClr val="00AF50"/>
                </a:solidFill>
                <a:latin typeface="Calibri"/>
                <a:cs typeface="Calibri"/>
              </a:rPr>
              <a:t> </a:t>
            </a:r>
            <a:r>
              <a:rPr sz="1400" b="1" spc="-5" dirty="0" err="1">
                <a:solidFill>
                  <a:srgbClr val="00AF50"/>
                </a:solidFill>
                <a:latin typeface="Calibri"/>
                <a:cs typeface="Calibri"/>
              </a:rPr>
              <a:t>γι</a:t>
            </a:r>
            <a:r>
              <a:rPr sz="1400" b="1" spc="-5" dirty="0">
                <a:solidFill>
                  <a:srgbClr val="00AF50"/>
                </a:solidFill>
                <a:latin typeface="Calibri"/>
                <a:cs typeface="Calibri"/>
              </a:rPr>
              <a:t>α </a:t>
            </a:r>
            <a:r>
              <a:rPr lang="el-GR" sz="1400" b="1" spc="-5" dirty="0">
                <a:solidFill>
                  <a:srgbClr val="00AF50"/>
                </a:solidFill>
                <a:latin typeface="Calibri"/>
                <a:cs typeface="Calibri"/>
              </a:rPr>
              <a:t>πρόσβαση σε κοινά αρχεία </a:t>
            </a:r>
            <a:r>
              <a:rPr sz="1400" b="1" dirty="0" err="1">
                <a:solidFill>
                  <a:srgbClr val="00AF50"/>
                </a:solidFill>
                <a:latin typeface="Calibri"/>
                <a:cs typeface="Calibri"/>
              </a:rPr>
              <a:t>κτλ</a:t>
            </a:r>
            <a:r>
              <a:rPr sz="1400" b="1" dirty="0">
                <a:solidFill>
                  <a:srgbClr val="00AF50"/>
                </a:solidFill>
                <a:latin typeface="Calibri"/>
                <a:cs typeface="Calibri"/>
              </a:rPr>
              <a:t>.)</a:t>
            </a:r>
            <a:endParaRPr lang="el-GR" sz="1400" b="1" dirty="0">
              <a:solidFill>
                <a:srgbClr val="00AF50"/>
              </a:solidFill>
              <a:latin typeface="Calibri"/>
              <a:cs typeface="Calibri"/>
            </a:endParaRPr>
          </a:p>
          <a:p>
            <a:pPr marL="299085">
              <a:lnSpc>
                <a:spcPct val="100000"/>
              </a:lnSpc>
              <a:spcBef>
                <a:spcPts val="5"/>
              </a:spcBef>
            </a:pPr>
            <a:endParaRPr lang="el-GR" sz="1400" b="1" dirty="0">
              <a:solidFill>
                <a:srgbClr val="00AF50"/>
              </a:solidFill>
              <a:latin typeface="Calibri"/>
              <a:cs typeface="Calibri"/>
            </a:endParaRPr>
          </a:p>
          <a:p>
            <a:pPr marL="265113" indent="-265113">
              <a:lnSpc>
                <a:spcPct val="100000"/>
              </a:lnSpc>
              <a:spcBef>
                <a:spcPts val="5"/>
              </a:spcBef>
              <a:buFont typeface="Wingdings" panose="05000000000000000000" pitchFamily="2" charset="2"/>
              <a:buChar char="§"/>
            </a:pPr>
            <a:r>
              <a:rPr lang="el-GR" sz="1400" b="1" dirty="0">
                <a:solidFill>
                  <a:srgbClr val="00AF50"/>
                </a:solidFill>
                <a:latin typeface="Calibri"/>
                <a:cs typeface="Calibri"/>
              </a:rPr>
              <a:t> Υπογραφές εσωτερικών συμφωνιών </a:t>
            </a:r>
            <a:r>
              <a:rPr lang="el-GR" sz="1400" b="1" dirty="0">
                <a:solidFill>
                  <a:srgbClr val="00AF50"/>
                </a:solidFill>
                <a:latin typeface="Calibri"/>
                <a:cs typeface="Calibri"/>
                <a:sym typeface="Wingdings" panose="05000000000000000000" pitchFamily="2" charset="2"/>
              </a:rPr>
              <a:t> Τι θα περιλαμβάνουν; Ποιες πτυχές της διαχείρισης του σχεδίου θα καλύπτουν;</a:t>
            </a:r>
            <a:endParaRPr sz="1400" dirty="0">
              <a:latin typeface="Calibri"/>
              <a:cs typeface="Calibri"/>
            </a:endParaRPr>
          </a:p>
          <a:p>
            <a:pPr>
              <a:lnSpc>
                <a:spcPct val="100000"/>
              </a:lnSpc>
              <a:spcBef>
                <a:spcPts val="30"/>
              </a:spcBef>
            </a:pPr>
            <a:endParaRPr sz="135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Συχνότητα</a:t>
            </a:r>
            <a:r>
              <a:rPr sz="1400" b="1" spc="-45" dirty="0">
                <a:solidFill>
                  <a:srgbClr val="00AF50"/>
                </a:solidFill>
                <a:latin typeface="Calibri"/>
                <a:cs typeface="Calibri"/>
              </a:rPr>
              <a:t> </a:t>
            </a:r>
            <a:r>
              <a:rPr sz="1400" b="1" spc="-5" dirty="0">
                <a:solidFill>
                  <a:srgbClr val="00AF50"/>
                </a:solidFill>
                <a:latin typeface="Calibri"/>
                <a:cs typeface="Calibri"/>
              </a:rPr>
              <a:t>επικοινωνίας</a:t>
            </a:r>
            <a:r>
              <a:rPr sz="1400" b="1" spc="-20" dirty="0">
                <a:solidFill>
                  <a:srgbClr val="00AF50"/>
                </a:solidFill>
                <a:latin typeface="Calibri"/>
                <a:cs typeface="Calibri"/>
              </a:rPr>
              <a:t> </a:t>
            </a:r>
            <a:r>
              <a:rPr sz="1400" b="1" dirty="0">
                <a:solidFill>
                  <a:srgbClr val="00AF50"/>
                </a:solidFill>
                <a:latin typeface="Calibri"/>
                <a:cs typeface="Calibri"/>
              </a:rPr>
              <a:t>μεταξύ</a:t>
            </a:r>
            <a:r>
              <a:rPr sz="1400" b="1" spc="-45" dirty="0">
                <a:solidFill>
                  <a:srgbClr val="00AF50"/>
                </a:solidFill>
                <a:latin typeface="Calibri"/>
                <a:cs typeface="Calibri"/>
              </a:rPr>
              <a:t> </a:t>
            </a:r>
            <a:r>
              <a:rPr sz="1400" b="1" spc="-5" dirty="0">
                <a:solidFill>
                  <a:srgbClr val="00AF50"/>
                </a:solidFill>
                <a:latin typeface="Calibri"/>
                <a:cs typeface="Calibri"/>
              </a:rPr>
              <a:t>εταίρων</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Μέθοδοι</a:t>
            </a:r>
            <a:r>
              <a:rPr sz="1400" b="1" spc="250" dirty="0">
                <a:solidFill>
                  <a:srgbClr val="00AF50"/>
                </a:solidFill>
                <a:latin typeface="Calibri"/>
                <a:cs typeface="Calibri"/>
              </a:rPr>
              <a:t> </a:t>
            </a:r>
            <a:r>
              <a:rPr sz="1400" b="1" spc="-5" dirty="0">
                <a:solidFill>
                  <a:srgbClr val="00AF50"/>
                </a:solidFill>
                <a:latin typeface="Calibri"/>
                <a:cs typeface="Calibri"/>
              </a:rPr>
              <a:t>συνεργασίας</a:t>
            </a:r>
            <a:r>
              <a:rPr sz="1400" b="1" spc="265" dirty="0">
                <a:solidFill>
                  <a:srgbClr val="00AF50"/>
                </a:solidFill>
                <a:latin typeface="Calibri"/>
                <a:cs typeface="Calibri"/>
              </a:rPr>
              <a:t> </a:t>
            </a:r>
            <a:r>
              <a:rPr sz="1400" b="1" spc="-5" dirty="0">
                <a:solidFill>
                  <a:srgbClr val="00AF50"/>
                </a:solidFill>
                <a:latin typeface="Calibri"/>
                <a:cs typeface="Calibri"/>
              </a:rPr>
              <a:t>μεταξύ</a:t>
            </a:r>
            <a:r>
              <a:rPr sz="1400" b="1" spc="260" dirty="0">
                <a:solidFill>
                  <a:srgbClr val="00AF50"/>
                </a:solidFill>
                <a:latin typeface="Calibri"/>
                <a:cs typeface="Calibri"/>
              </a:rPr>
              <a:t> </a:t>
            </a:r>
            <a:r>
              <a:rPr sz="1400" b="1" spc="-5" dirty="0">
                <a:solidFill>
                  <a:srgbClr val="00AF50"/>
                </a:solidFill>
                <a:latin typeface="Calibri"/>
                <a:cs typeface="Calibri"/>
              </a:rPr>
              <a:t>των</a:t>
            </a:r>
            <a:r>
              <a:rPr sz="1400" b="1" spc="260" dirty="0">
                <a:solidFill>
                  <a:srgbClr val="00AF50"/>
                </a:solidFill>
                <a:latin typeface="Calibri"/>
                <a:cs typeface="Calibri"/>
              </a:rPr>
              <a:t> </a:t>
            </a:r>
            <a:r>
              <a:rPr sz="1400" b="1" spc="-5" dirty="0">
                <a:solidFill>
                  <a:srgbClr val="00AF50"/>
                </a:solidFill>
                <a:latin typeface="Calibri"/>
                <a:cs typeface="Calibri"/>
              </a:rPr>
              <a:t>εταίρων</a:t>
            </a:r>
            <a:r>
              <a:rPr sz="1400" b="1" spc="265" dirty="0">
                <a:solidFill>
                  <a:srgbClr val="00AF50"/>
                </a:solidFill>
                <a:latin typeface="Calibri"/>
                <a:cs typeface="Calibri"/>
              </a:rPr>
              <a:t> </a:t>
            </a:r>
            <a:r>
              <a:rPr sz="1400" b="1" spc="-5" dirty="0">
                <a:solidFill>
                  <a:srgbClr val="00AF50"/>
                </a:solidFill>
                <a:latin typeface="Calibri"/>
                <a:cs typeface="Calibri"/>
              </a:rPr>
              <a:t>(π.χ.</a:t>
            </a:r>
            <a:r>
              <a:rPr sz="1400" b="1" spc="260" dirty="0">
                <a:solidFill>
                  <a:srgbClr val="00AF50"/>
                </a:solidFill>
                <a:latin typeface="Calibri"/>
                <a:cs typeface="Calibri"/>
              </a:rPr>
              <a:t> </a:t>
            </a:r>
            <a:r>
              <a:rPr sz="1400" b="1" spc="-5" dirty="0">
                <a:solidFill>
                  <a:srgbClr val="00AF50"/>
                </a:solidFill>
                <a:latin typeface="Calibri"/>
                <a:cs typeface="Calibri"/>
              </a:rPr>
              <a:t>δημιουργία</a:t>
            </a:r>
            <a:r>
              <a:rPr sz="1400" b="1" spc="270" dirty="0">
                <a:solidFill>
                  <a:srgbClr val="00AF50"/>
                </a:solidFill>
                <a:latin typeface="Calibri"/>
                <a:cs typeface="Calibri"/>
              </a:rPr>
              <a:t> </a:t>
            </a:r>
            <a:r>
              <a:rPr sz="1400" b="1" spc="-5" dirty="0">
                <a:solidFill>
                  <a:srgbClr val="00AF50"/>
                </a:solidFill>
                <a:latin typeface="Calibri"/>
                <a:cs typeface="Calibri"/>
              </a:rPr>
              <a:t>επιτροπών</a:t>
            </a:r>
            <a:r>
              <a:rPr sz="1400" b="1" spc="254" dirty="0">
                <a:solidFill>
                  <a:srgbClr val="00AF50"/>
                </a:solidFill>
                <a:latin typeface="Calibri"/>
                <a:cs typeface="Calibri"/>
              </a:rPr>
              <a:t> </a:t>
            </a:r>
            <a:r>
              <a:rPr sz="1400" b="1" spc="-5" dirty="0">
                <a:solidFill>
                  <a:srgbClr val="00AF50"/>
                </a:solidFill>
                <a:latin typeface="Calibri"/>
                <a:cs typeface="Calibri"/>
              </a:rPr>
              <a:t>για</a:t>
            </a:r>
            <a:r>
              <a:rPr sz="1400" b="1" spc="265" dirty="0">
                <a:solidFill>
                  <a:srgbClr val="00AF50"/>
                </a:solidFill>
                <a:latin typeface="Calibri"/>
                <a:cs typeface="Calibri"/>
              </a:rPr>
              <a:t> </a:t>
            </a:r>
            <a:r>
              <a:rPr sz="1400" b="1" spc="-5" dirty="0">
                <a:solidFill>
                  <a:srgbClr val="00AF50"/>
                </a:solidFill>
                <a:latin typeface="Calibri"/>
                <a:cs typeface="Calibri"/>
              </a:rPr>
              <a:t>διαχείριση</a:t>
            </a:r>
            <a:r>
              <a:rPr sz="1400" b="1" spc="265" dirty="0">
                <a:solidFill>
                  <a:srgbClr val="00AF50"/>
                </a:solidFill>
                <a:latin typeface="Calibri"/>
                <a:cs typeface="Calibri"/>
              </a:rPr>
              <a:t> </a:t>
            </a:r>
            <a:r>
              <a:rPr sz="1400" b="1" spc="-10" dirty="0">
                <a:solidFill>
                  <a:srgbClr val="00AF50"/>
                </a:solidFill>
                <a:latin typeface="Calibri"/>
                <a:cs typeface="Calibri"/>
              </a:rPr>
              <a:t>ξεχωριστών</a:t>
            </a:r>
            <a:r>
              <a:rPr sz="1400" b="1" spc="265" dirty="0">
                <a:solidFill>
                  <a:srgbClr val="00AF50"/>
                </a:solidFill>
                <a:latin typeface="Calibri"/>
                <a:cs typeface="Calibri"/>
              </a:rPr>
              <a:t> </a:t>
            </a:r>
            <a:r>
              <a:rPr sz="1400" b="1" spc="-5" dirty="0">
                <a:solidFill>
                  <a:srgbClr val="00AF50"/>
                </a:solidFill>
                <a:latin typeface="Calibri"/>
                <a:cs typeface="Calibri"/>
              </a:rPr>
              <a:t>πτυχών</a:t>
            </a:r>
            <a:r>
              <a:rPr sz="1400" b="1" spc="254" dirty="0">
                <a:solidFill>
                  <a:srgbClr val="00AF50"/>
                </a:solidFill>
                <a:latin typeface="Calibri"/>
                <a:cs typeface="Calibri"/>
              </a:rPr>
              <a:t> </a:t>
            </a:r>
            <a:r>
              <a:rPr sz="1400" b="1" spc="-5" dirty="0">
                <a:solidFill>
                  <a:srgbClr val="00AF50"/>
                </a:solidFill>
                <a:latin typeface="Calibri"/>
                <a:cs typeface="Calibri"/>
              </a:rPr>
              <a:t>του</a:t>
            </a:r>
            <a:r>
              <a:rPr sz="1400" b="1" spc="265" dirty="0">
                <a:solidFill>
                  <a:srgbClr val="00AF50"/>
                </a:solidFill>
                <a:latin typeface="Calibri"/>
                <a:cs typeface="Calibri"/>
              </a:rPr>
              <a:t> </a:t>
            </a:r>
            <a:r>
              <a:rPr sz="1400" b="1" spc="-5" dirty="0">
                <a:solidFill>
                  <a:srgbClr val="00AF50"/>
                </a:solidFill>
                <a:latin typeface="Calibri"/>
                <a:cs typeface="Calibri"/>
              </a:rPr>
              <a:t>Σχεδίου,</a:t>
            </a:r>
            <a:endParaRPr sz="1400" dirty="0">
              <a:latin typeface="Calibri"/>
              <a:cs typeface="Calibri"/>
            </a:endParaRPr>
          </a:p>
          <a:p>
            <a:pPr marL="299085">
              <a:lnSpc>
                <a:spcPct val="100000"/>
              </a:lnSpc>
            </a:pPr>
            <a:r>
              <a:rPr sz="1400" b="1" dirty="0">
                <a:solidFill>
                  <a:srgbClr val="00AF50"/>
                </a:solidFill>
                <a:latin typeface="Calibri"/>
                <a:cs typeface="Calibri"/>
              </a:rPr>
              <a:t>διαλογικές</a:t>
            </a:r>
            <a:r>
              <a:rPr sz="1400" b="1" spc="-45" dirty="0">
                <a:solidFill>
                  <a:srgbClr val="00AF50"/>
                </a:solidFill>
                <a:latin typeface="Calibri"/>
                <a:cs typeface="Calibri"/>
              </a:rPr>
              <a:t> </a:t>
            </a:r>
            <a:r>
              <a:rPr sz="1400" b="1" dirty="0">
                <a:solidFill>
                  <a:srgbClr val="00AF50"/>
                </a:solidFill>
                <a:latin typeface="Calibri"/>
                <a:cs typeface="Calibri"/>
              </a:rPr>
              <a:t>μέθοδοι</a:t>
            </a:r>
            <a:r>
              <a:rPr sz="1400" b="1" spc="-40" dirty="0">
                <a:solidFill>
                  <a:srgbClr val="00AF50"/>
                </a:solidFill>
                <a:latin typeface="Calibri"/>
                <a:cs typeface="Calibri"/>
              </a:rPr>
              <a:t> </a:t>
            </a:r>
            <a:r>
              <a:rPr sz="1400" b="1" spc="-5" dirty="0">
                <a:solidFill>
                  <a:srgbClr val="00AF50"/>
                </a:solidFill>
                <a:latin typeface="Calibri"/>
                <a:cs typeface="Calibri"/>
              </a:rPr>
              <a:t>επίλυσης</a:t>
            </a:r>
            <a:r>
              <a:rPr sz="1400" b="1" spc="-35" dirty="0">
                <a:solidFill>
                  <a:srgbClr val="00AF50"/>
                </a:solidFill>
                <a:latin typeface="Calibri"/>
                <a:cs typeface="Calibri"/>
              </a:rPr>
              <a:t> </a:t>
            </a:r>
            <a:r>
              <a:rPr sz="1400" b="1" spc="-5" dirty="0">
                <a:solidFill>
                  <a:srgbClr val="00AF50"/>
                </a:solidFill>
                <a:latin typeface="Calibri"/>
                <a:cs typeface="Calibri"/>
              </a:rPr>
              <a:t>συγκρούσεων</a:t>
            </a:r>
            <a:r>
              <a:rPr sz="1400" b="1" spc="-3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a:p>
            <a:pPr>
              <a:lnSpc>
                <a:spcPct val="100000"/>
              </a:lnSpc>
              <a:spcBef>
                <a:spcPts val="50"/>
              </a:spcBef>
            </a:pPr>
            <a:endParaRPr sz="1350" dirty="0">
              <a:latin typeface="Calibri"/>
              <a:cs typeface="Calibri"/>
            </a:endParaRPr>
          </a:p>
          <a:p>
            <a:pPr marL="299085" marR="5080" indent="-287020" algn="just">
              <a:lnSpc>
                <a:spcPct val="99900"/>
              </a:lnSpc>
              <a:buFont typeface="Wingdings"/>
              <a:buChar char=""/>
              <a:tabLst>
                <a:tab pos="299720" algn="l"/>
              </a:tabLst>
            </a:pPr>
            <a:r>
              <a:rPr sz="1400" b="1" dirty="0">
                <a:solidFill>
                  <a:srgbClr val="00AF50"/>
                </a:solidFill>
                <a:latin typeface="Calibri"/>
                <a:cs typeface="Calibri"/>
              </a:rPr>
              <a:t>Διαδικτυακές </a:t>
            </a:r>
            <a:r>
              <a:rPr sz="1400" b="1" spc="-5" dirty="0">
                <a:solidFill>
                  <a:srgbClr val="00AF50"/>
                </a:solidFill>
                <a:latin typeface="Calibri"/>
                <a:cs typeface="Calibri"/>
              </a:rPr>
              <a:t>και </a:t>
            </a:r>
            <a:r>
              <a:rPr sz="1400" b="1" spc="-10" dirty="0">
                <a:solidFill>
                  <a:srgbClr val="00AF50"/>
                </a:solidFill>
                <a:latin typeface="Calibri"/>
                <a:cs typeface="Calibri"/>
              </a:rPr>
              <a:t>με </a:t>
            </a:r>
            <a:r>
              <a:rPr sz="1400" b="1" spc="-5" dirty="0">
                <a:solidFill>
                  <a:srgbClr val="00AF50"/>
                </a:solidFill>
                <a:latin typeface="Calibri"/>
                <a:cs typeface="Calibri"/>
              </a:rPr>
              <a:t>φυσική παρουσία συντονιστικές συναντήσεις </a:t>
            </a:r>
            <a:r>
              <a:rPr sz="1400" dirty="0">
                <a:solidFill>
                  <a:srgbClr val="00AF50"/>
                </a:solidFill>
                <a:latin typeface="Wingdings"/>
                <a:cs typeface="Wingdings"/>
              </a:rPr>
              <a:t></a:t>
            </a:r>
            <a:r>
              <a:rPr sz="1400" dirty="0">
                <a:solidFill>
                  <a:srgbClr val="00AF50"/>
                </a:solidFill>
                <a:latin typeface="Times New Roman"/>
                <a:cs typeface="Times New Roman"/>
              </a:rPr>
              <a:t> </a:t>
            </a:r>
            <a:r>
              <a:rPr sz="1400" b="1" spc="-5" dirty="0">
                <a:solidFill>
                  <a:srgbClr val="00AF50"/>
                </a:solidFill>
                <a:latin typeface="Calibri"/>
                <a:cs typeface="Calibri"/>
              </a:rPr>
              <a:t>Αυτές </a:t>
            </a:r>
            <a:r>
              <a:rPr sz="1400" b="1" dirty="0">
                <a:solidFill>
                  <a:srgbClr val="00AF50"/>
                </a:solidFill>
                <a:latin typeface="Calibri"/>
                <a:cs typeface="Calibri"/>
              </a:rPr>
              <a:t>θα </a:t>
            </a:r>
            <a:r>
              <a:rPr sz="1400" b="1" spc="-5" dirty="0">
                <a:solidFill>
                  <a:srgbClr val="00AF50"/>
                </a:solidFill>
                <a:latin typeface="Calibri"/>
                <a:cs typeface="Calibri"/>
              </a:rPr>
              <a:t>μπορούσαν να ενταχθούν είτε σε κάποιο από </a:t>
            </a:r>
            <a:r>
              <a:rPr sz="1400" b="1" dirty="0">
                <a:solidFill>
                  <a:srgbClr val="00AF50"/>
                </a:solidFill>
                <a:latin typeface="Calibri"/>
                <a:cs typeface="Calibri"/>
              </a:rPr>
              <a:t> </a:t>
            </a:r>
            <a:r>
              <a:rPr lang="el-GR" sz="1400" b="1" dirty="0">
                <a:solidFill>
                  <a:srgbClr val="00AF50"/>
                </a:solidFill>
                <a:latin typeface="Calibri"/>
                <a:cs typeface="Calibri"/>
              </a:rPr>
              <a:t>τα </a:t>
            </a:r>
            <a:r>
              <a:rPr sz="1400" b="1" spc="-5" dirty="0">
                <a:solidFill>
                  <a:srgbClr val="00AF50"/>
                </a:solidFill>
                <a:latin typeface="Calibri"/>
                <a:cs typeface="Calibri"/>
              </a:rPr>
              <a:t>work packages</a:t>
            </a:r>
            <a:r>
              <a:rPr lang="el-GR" sz="1400" b="1" spc="-5" dirty="0">
                <a:solidFill>
                  <a:srgbClr val="00AF50"/>
                </a:solidFill>
                <a:latin typeface="Calibri"/>
                <a:cs typeface="Calibri"/>
              </a:rPr>
              <a:t> από το </a:t>
            </a:r>
            <a:r>
              <a:rPr lang="en-GB" sz="1400" b="1" spc="-5" dirty="0">
                <a:solidFill>
                  <a:srgbClr val="00AF50"/>
                </a:solidFill>
                <a:latin typeface="Calibri"/>
                <a:cs typeface="Calibri"/>
              </a:rPr>
              <a:t>Work</a:t>
            </a:r>
            <a:r>
              <a:rPr lang="en-GB" sz="1400" b="1" spc="114" dirty="0">
                <a:solidFill>
                  <a:srgbClr val="00AF50"/>
                </a:solidFill>
                <a:latin typeface="Calibri"/>
                <a:cs typeface="Calibri"/>
              </a:rPr>
              <a:t> </a:t>
            </a:r>
            <a:r>
              <a:rPr lang="en-GB" sz="1400" b="1" spc="-5" dirty="0">
                <a:solidFill>
                  <a:srgbClr val="00AF50"/>
                </a:solidFill>
                <a:latin typeface="Calibri"/>
                <a:cs typeface="Calibri"/>
              </a:rPr>
              <a:t>package</a:t>
            </a:r>
            <a:r>
              <a:rPr lang="en-GB" sz="1400" b="1" spc="110" dirty="0">
                <a:solidFill>
                  <a:srgbClr val="00AF50"/>
                </a:solidFill>
                <a:latin typeface="Calibri"/>
                <a:cs typeface="Calibri"/>
              </a:rPr>
              <a:t> </a:t>
            </a:r>
            <a:r>
              <a:rPr lang="en-GB" sz="1400" b="1" dirty="0">
                <a:solidFill>
                  <a:srgbClr val="00AF50"/>
                </a:solidFill>
                <a:latin typeface="Calibri"/>
                <a:cs typeface="Calibri"/>
              </a:rPr>
              <a:t>n°</a:t>
            </a:r>
            <a:r>
              <a:rPr lang="el-GR" sz="1400" b="1" dirty="0">
                <a:solidFill>
                  <a:srgbClr val="00AF50"/>
                </a:solidFill>
                <a:latin typeface="Calibri"/>
                <a:cs typeface="Calibri"/>
              </a:rPr>
              <a:t>2</a:t>
            </a:r>
            <a:r>
              <a:rPr lang="en-GB" sz="1400" b="1" spc="-5" dirty="0">
                <a:solidFill>
                  <a:srgbClr val="00AF50"/>
                </a:solidFill>
                <a:latin typeface="Calibri"/>
                <a:cs typeface="Calibri"/>
              </a:rPr>
              <a:t> </a:t>
            </a:r>
            <a:r>
              <a:rPr lang="el-GR" sz="1400" b="1" spc="-5" dirty="0">
                <a:solidFill>
                  <a:srgbClr val="00AF50"/>
                </a:solidFill>
                <a:latin typeface="Calibri"/>
                <a:cs typeface="Calibri"/>
              </a:rPr>
              <a:t>και έπειτα</a:t>
            </a:r>
            <a:r>
              <a:rPr sz="1400" b="1" spc="-5" dirty="0">
                <a:solidFill>
                  <a:srgbClr val="00AF50"/>
                </a:solidFill>
                <a:latin typeface="Calibri"/>
                <a:cs typeface="Calibri"/>
              </a:rPr>
              <a:t>, ούτως ώστε </a:t>
            </a:r>
            <a:r>
              <a:rPr sz="1400" b="1" spc="-10" dirty="0">
                <a:solidFill>
                  <a:srgbClr val="00AF50"/>
                </a:solidFill>
                <a:latin typeface="Calibri"/>
                <a:cs typeface="Calibri"/>
              </a:rPr>
              <a:t>να </a:t>
            </a:r>
            <a:r>
              <a:rPr sz="1400" b="1" spc="-5" dirty="0">
                <a:solidFill>
                  <a:srgbClr val="00AF50"/>
                </a:solidFill>
                <a:latin typeface="Calibri"/>
                <a:cs typeface="Calibri"/>
              </a:rPr>
              <a:t>καταχωρηθούν </a:t>
            </a:r>
            <a:r>
              <a:rPr sz="1400" b="1" spc="-10" dirty="0">
                <a:solidFill>
                  <a:srgbClr val="00AF50"/>
                </a:solidFill>
                <a:latin typeface="Calibri"/>
                <a:cs typeface="Calibri"/>
              </a:rPr>
              <a:t>ως </a:t>
            </a:r>
            <a:r>
              <a:rPr sz="1400" b="1" dirty="0">
                <a:solidFill>
                  <a:srgbClr val="00AF50"/>
                </a:solidFill>
                <a:latin typeface="Calibri"/>
                <a:cs typeface="Calibri"/>
              </a:rPr>
              <a:t>activities </a:t>
            </a:r>
            <a:r>
              <a:rPr sz="1400" b="1" spc="-5" dirty="0">
                <a:solidFill>
                  <a:srgbClr val="00AF50"/>
                </a:solidFill>
                <a:latin typeface="Calibri"/>
                <a:cs typeface="Calibri"/>
              </a:rPr>
              <a:t>και να μπορέσει </a:t>
            </a:r>
            <a:r>
              <a:rPr sz="1400" b="1" dirty="0">
                <a:solidFill>
                  <a:srgbClr val="00AF50"/>
                </a:solidFill>
                <a:latin typeface="Calibri"/>
                <a:cs typeface="Calibri"/>
              </a:rPr>
              <a:t>ο αιτητής </a:t>
            </a:r>
            <a:r>
              <a:rPr sz="1400" b="1" spc="-10" dirty="0">
                <a:solidFill>
                  <a:srgbClr val="00AF50"/>
                </a:solidFill>
                <a:latin typeface="Calibri"/>
                <a:cs typeface="Calibri"/>
              </a:rPr>
              <a:t>να </a:t>
            </a:r>
            <a:r>
              <a:rPr sz="1400" b="1" dirty="0">
                <a:solidFill>
                  <a:srgbClr val="00AF50"/>
                </a:solidFill>
                <a:latin typeface="Calibri"/>
                <a:cs typeface="Calibri"/>
              </a:rPr>
              <a:t>δώσει </a:t>
            </a:r>
            <a:r>
              <a:rPr sz="1400" b="1" spc="-5" dirty="0">
                <a:solidFill>
                  <a:srgbClr val="00AF50"/>
                </a:solidFill>
                <a:latin typeface="Calibri"/>
                <a:cs typeface="Calibri"/>
              </a:rPr>
              <a:t>πιο </a:t>
            </a:r>
            <a:r>
              <a:rPr sz="1400" b="1" spc="-10" dirty="0">
                <a:solidFill>
                  <a:srgbClr val="00AF50"/>
                </a:solidFill>
                <a:latin typeface="Calibri"/>
                <a:cs typeface="Calibri"/>
              </a:rPr>
              <a:t>αναλυτική </a:t>
            </a:r>
            <a:r>
              <a:rPr sz="1400" b="1" spc="-5" dirty="0">
                <a:solidFill>
                  <a:srgbClr val="00AF50"/>
                </a:solidFill>
                <a:latin typeface="Calibri"/>
                <a:cs typeface="Calibri"/>
              </a:rPr>
              <a:t> πληροφόρηση</a:t>
            </a:r>
            <a:r>
              <a:rPr sz="1400" b="1" spc="90" dirty="0">
                <a:solidFill>
                  <a:srgbClr val="00AF50"/>
                </a:solidFill>
                <a:latin typeface="Calibri"/>
                <a:cs typeface="Calibri"/>
              </a:rPr>
              <a:t> </a:t>
            </a:r>
            <a:r>
              <a:rPr sz="1400" b="1" spc="-5" dirty="0">
                <a:solidFill>
                  <a:srgbClr val="00AF50"/>
                </a:solidFill>
                <a:latin typeface="Calibri"/>
                <a:cs typeface="Calibri"/>
              </a:rPr>
              <a:t>είτε</a:t>
            </a:r>
            <a:r>
              <a:rPr sz="1400" b="1" spc="120" dirty="0">
                <a:solidFill>
                  <a:srgbClr val="00AF50"/>
                </a:solidFill>
                <a:latin typeface="Calibri"/>
                <a:cs typeface="Calibri"/>
              </a:rPr>
              <a:t> </a:t>
            </a:r>
            <a:r>
              <a:rPr sz="1400" b="1" dirty="0">
                <a:solidFill>
                  <a:srgbClr val="00AF50"/>
                </a:solidFill>
                <a:latin typeface="Calibri"/>
                <a:cs typeface="Calibri"/>
              </a:rPr>
              <a:t>κάτω</a:t>
            </a:r>
            <a:r>
              <a:rPr sz="1400" b="1" spc="110" dirty="0">
                <a:solidFill>
                  <a:srgbClr val="00AF50"/>
                </a:solidFill>
                <a:latin typeface="Calibri"/>
                <a:cs typeface="Calibri"/>
              </a:rPr>
              <a:t> </a:t>
            </a:r>
            <a:r>
              <a:rPr sz="1400" b="1" spc="-5" dirty="0">
                <a:solidFill>
                  <a:srgbClr val="00AF50"/>
                </a:solidFill>
                <a:latin typeface="Calibri"/>
                <a:cs typeface="Calibri"/>
              </a:rPr>
              <a:t>από</a:t>
            </a:r>
            <a:r>
              <a:rPr sz="1400" b="1" spc="110" dirty="0">
                <a:solidFill>
                  <a:srgbClr val="00AF50"/>
                </a:solidFill>
                <a:latin typeface="Calibri"/>
                <a:cs typeface="Calibri"/>
              </a:rPr>
              <a:t> </a:t>
            </a:r>
            <a:r>
              <a:rPr lang="el-GR" sz="1400" b="1" dirty="0">
                <a:solidFill>
                  <a:srgbClr val="00AF50"/>
                </a:solidFill>
                <a:latin typeface="Calibri"/>
                <a:cs typeface="Calibri"/>
              </a:rPr>
              <a:t>το</a:t>
            </a:r>
            <a:r>
              <a:rPr sz="1400" b="1" spc="110" dirty="0">
                <a:solidFill>
                  <a:srgbClr val="00AF50"/>
                </a:solidFill>
                <a:latin typeface="Calibri"/>
                <a:cs typeface="Calibri"/>
              </a:rPr>
              <a:t> </a:t>
            </a:r>
            <a:r>
              <a:rPr lang="en-GB" sz="1400" b="1" spc="-5" dirty="0">
                <a:solidFill>
                  <a:srgbClr val="00AF50"/>
                </a:solidFill>
                <a:latin typeface="Calibri"/>
                <a:cs typeface="Calibri"/>
              </a:rPr>
              <a:t>Work</a:t>
            </a:r>
            <a:r>
              <a:rPr lang="en-GB" sz="1400" b="1" spc="114" dirty="0">
                <a:solidFill>
                  <a:srgbClr val="00AF50"/>
                </a:solidFill>
                <a:latin typeface="Calibri"/>
                <a:cs typeface="Calibri"/>
              </a:rPr>
              <a:t> </a:t>
            </a:r>
            <a:r>
              <a:rPr lang="en-GB" sz="1400" b="1" spc="-5" dirty="0">
                <a:solidFill>
                  <a:srgbClr val="00AF50"/>
                </a:solidFill>
                <a:latin typeface="Calibri"/>
                <a:cs typeface="Calibri"/>
              </a:rPr>
              <a:t>package</a:t>
            </a:r>
            <a:r>
              <a:rPr lang="en-GB" sz="1400" b="1" spc="110" dirty="0">
                <a:solidFill>
                  <a:srgbClr val="00AF50"/>
                </a:solidFill>
                <a:latin typeface="Calibri"/>
                <a:cs typeface="Calibri"/>
              </a:rPr>
              <a:t> </a:t>
            </a:r>
            <a:r>
              <a:rPr lang="en-GB" sz="1400" b="1" dirty="0">
                <a:solidFill>
                  <a:srgbClr val="00AF50"/>
                </a:solidFill>
                <a:latin typeface="Calibri"/>
                <a:cs typeface="Calibri"/>
              </a:rPr>
              <a:t>n°1</a:t>
            </a:r>
            <a:r>
              <a:rPr lang="en-GB" sz="1400" b="1" spc="105" dirty="0">
                <a:solidFill>
                  <a:srgbClr val="00AF50"/>
                </a:solidFill>
                <a:latin typeface="Calibri"/>
                <a:cs typeface="Calibri"/>
              </a:rPr>
              <a:t> </a:t>
            </a:r>
            <a:r>
              <a:rPr sz="1400" b="1" spc="-5" dirty="0">
                <a:solidFill>
                  <a:srgbClr val="00AF50"/>
                </a:solidFill>
                <a:latin typeface="Calibri"/>
                <a:cs typeface="Calibri"/>
              </a:rPr>
              <a:t>Project</a:t>
            </a:r>
            <a:r>
              <a:rPr sz="1400" b="1" spc="114" dirty="0">
                <a:solidFill>
                  <a:srgbClr val="00AF50"/>
                </a:solidFill>
                <a:latin typeface="Calibri"/>
                <a:cs typeface="Calibri"/>
              </a:rPr>
              <a:t> </a:t>
            </a:r>
            <a:r>
              <a:rPr sz="1400" b="1" spc="-5" dirty="0">
                <a:solidFill>
                  <a:srgbClr val="00AF50"/>
                </a:solidFill>
                <a:latin typeface="Calibri"/>
                <a:cs typeface="Calibri"/>
              </a:rPr>
              <a:t>Management</a:t>
            </a:r>
            <a:r>
              <a:rPr lang="el-GR" sz="1400" b="1" spc="-5" dirty="0">
                <a:solidFill>
                  <a:srgbClr val="00AF50"/>
                </a:solidFill>
                <a:latin typeface="Calibri"/>
                <a:cs typeface="Calibri"/>
              </a:rPr>
              <a:t>, συγκεκριμένα κάτω από την πρώτη ερώτηση</a:t>
            </a:r>
            <a:r>
              <a:rPr lang="el-GR" sz="1400" b="1" dirty="0">
                <a:solidFill>
                  <a:srgbClr val="00AF50"/>
                </a:solidFill>
                <a:latin typeface="Calibri"/>
                <a:cs typeface="Calibri"/>
              </a:rPr>
              <a:t> (στο</a:t>
            </a:r>
            <a:r>
              <a:rPr lang="el-GR" sz="1400" b="1" spc="-15" dirty="0">
                <a:solidFill>
                  <a:srgbClr val="00AF50"/>
                </a:solidFill>
                <a:latin typeface="Calibri"/>
                <a:cs typeface="Calibri"/>
              </a:rPr>
              <a:t> </a:t>
            </a:r>
            <a:r>
              <a:rPr lang="el-GR" sz="1400" b="1" spc="-5" dirty="0" err="1">
                <a:solidFill>
                  <a:srgbClr val="00AF50"/>
                </a:solidFill>
                <a:latin typeface="Calibri"/>
                <a:cs typeface="Calibri"/>
              </a:rPr>
              <a:t>Work</a:t>
            </a:r>
            <a:r>
              <a:rPr lang="el-GR" sz="1400" b="1" spc="-5" dirty="0">
                <a:solidFill>
                  <a:srgbClr val="00AF50"/>
                </a:solidFill>
                <a:latin typeface="Calibri"/>
                <a:cs typeface="Calibri"/>
              </a:rPr>
              <a:t> </a:t>
            </a:r>
            <a:r>
              <a:rPr lang="el-GR" sz="1400" b="1" spc="-5" dirty="0" err="1">
                <a:solidFill>
                  <a:srgbClr val="00AF50"/>
                </a:solidFill>
                <a:latin typeface="Calibri"/>
                <a:cs typeface="Calibri"/>
              </a:rPr>
              <a:t>package</a:t>
            </a:r>
            <a:r>
              <a:rPr lang="el-GR" sz="1400" b="1" spc="-30" dirty="0">
                <a:solidFill>
                  <a:srgbClr val="00AF50"/>
                </a:solidFill>
                <a:latin typeface="Calibri"/>
                <a:cs typeface="Calibri"/>
              </a:rPr>
              <a:t> </a:t>
            </a:r>
            <a:r>
              <a:rPr lang="el-GR" sz="1400" b="1" dirty="0">
                <a:solidFill>
                  <a:srgbClr val="00AF50"/>
                </a:solidFill>
                <a:latin typeface="Calibri"/>
                <a:cs typeface="Calibri"/>
              </a:rPr>
              <a:t>n°1</a:t>
            </a:r>
            <a:r>
              <a:rPr lang="el-GR" sz="1400" b="1" spc="-25" dirty="0">
                <a:solidFill>
                  <a:srgbClr val="00AF50"/>
                </a:solidFill>
                <a:latin typeface="Calibri"/>
                <a:cs typeface="Calibri"/>
              </a:rPr>
              <a:t> </a:t>
            </a:r>
            <a:r>
              <a:rPr lang="el-GR" sz="1400" b="1" dirty="0">
                <a:solidFill>
                  <a:srgbClr val="00AF50"/>
                </a:solidFill>
                <a:latin typeface="Calibri"/>
                <a:cs typeface="Calibri"/>
              </a:rPr>
              <a:t>δεν</a:t>
            </a:r>
            <a:r>
              <a:rPr lang="el-GR" sz="1400" b="1" spc="-10" dirty="0">
                <a:solidFill>
                  <a:srgbClr val="00AF50"/>
                </a:solidFill>
                <a:latin typeface="Calibri"/>
                <a:cs typeface="Calibri"/>
              </a:rPr>
              <a:t> </a:t>
            </a:r>
            <a:r>
              <a:rPr lang="el-GR" sz="1400" b="1" dirty="0">
                <a:solidFill>
                  <a:srgbClr val="00AF50"/>
                </a:solidFill>
                <a:latin typeface="Calibri"/>
                <a:cs typeface="Calibri"/>
              </a:rPr>
              <a:t>καταχωρούνται</a:t>
            </a:r>
            <a:r>
              <a:rPr lang="el-GR" sz="1400" b="1" spc="-50" dirty="0">
                <a:solidFill>
                  <a:srgbClr val="00AF50"/>
                </a:solidFill>
                <a:latin typeface="Calibri"/>
                <a:cs typeface="Calibri"/>
              </a:rPr>
              <a:t> </a:t>
            </a:r>
            <a:r>
              <a:rPr lang="el-GR" sz="1400" b="1" spc="-5" dirty="0">
                <a:solidFill>
                  <a:srgbClr val="00AF50"/>
                </a:solidFill>
                <a:latin typeface="Calibri"/>
                <a:cs typeface="Calibri"/>
              </a:rPr>
              <a:t>δραστηριότητες)</a:t>
            </a:r>
            <a:r>
              <a:rPr sz="1400" b="1" spc="-5" dirty="0">
                <a:solidFill>
                  <a:srgbClr val="00AF50"/>
                </a:solidFill>
                <a:latin typeface="Calibri"/>
                <a:cs typeface="Calibri"/>
              </a:rPr>
              <a:t>.</a:t>
            </a:r>
            <a:r>
              <a:rPr sz="1400" b="1" spc="110" dirty="0">
                <a:solidFill>
                  <a:srgbClr val="00AF50"/>
                </a:solidFill>
                <a:latin typeface="Calibri"/>
                <a:cs typeface="Calibri"/>
              </a:rPr>
              <a:t> </a:t>
            </a:r>
            <a:r>
              <a:rPr lang="el-GR" sz="1400" b="1" spc="110" dirty="0">
                <a:solidFill>
                  <a:srgbClr val="00AF50"/>
                </a:solidFill>
                <a:latin typeface="Calibri"/>
                <a:cs typeface="Calibri"/>
              </a:rPr>
              <a:t>Ο</a:t>
            </a:r>
            <a:r>
              <a:rPr sz="1400" b="1" dirty="0">
                <a:solidFill>
                  <a:srgbClr val="00AF50"/>
                </a:solidFill>
                <a:latin typeface="Calibri"/>
                <a:cs typeface="Calibri"/>
              </a:rPr>
              <a:t>ι </a:t>
            </a:r>
            <a:r>
              <a:rPr sz="1400" b="1" spc="-5" dirty="0">
                <a:solidFill>
                  <a:srgbClr val="00AF50"/>
                </a:solidFill>
                <a:latin typeface="Calibri"/>
                <a:cs typeface="Calibri"/>
              </a:rPr>
              <a:t>προκαταρτικές ημερήσιες διατάξεις </a:t>
            </a:r>
            <a:r>
              <a:rPr sz="1400" b="1" dirty="0">
                <a:solidFill>
                  <a:srgbClr val="00AF50"/>
                </a:solidFill>
                <a:latin typeface="Calibri"/>
                <a:cs typeface="Calibri"/>
              </a:rPr>
              <a:t>των </a:t>
            </a:r>
            <a:r>
              <a:rPr sz="1400" b="1" spc="-5" dirty="0">
                <a:solidFill>
                  <a:srgbClr val="00AF50"/>
                </a:solidFill>
                <a:latin typeface="Calibri"/>
                <a:cs typeface="Calibri"/>
              </a:rPr>
              <a:t>συναντήσεων </a:t>
            </a:r>
            <a:r>
              <a:rPr lang="el-GR" sz="1400" b="1" spc="-5" dirty="0">
                <a:solidFill>
                  <a:srgbClr val="00AF50"/>
                </a:solidFill>
                <a:latin typeface="Calibri"/>
                <a:cs typeface="Calibri"/>
              </a:rPr>
              <a:t>θα μπορούσαν </a:t>
            </a:r>
            <a:r>
              <a:rPr sz="1400" b="1" dirty="0">
                <a:solidFill>
                  <a:srgbClr val="00AF50"/>
                </a:solidFill>
                <a:latin typeface="Calibri"/>
                <a:cs typeface="Calibri"/>
              </a:rPr>
              <a:t>να αναρτηθούν ως Παραρτήματα στην </a:t>
            </a:r>
            <a:r>
              <a:rPr sz="1400" b="1" spc="5" dirty="0">
                <a:solidFill>
                  <a:srgbClr val="00AF50"/>
                </a:solidFill>
                <a:latin typeface="Calibri"/>
                <a:cs typeface="Calibri"/>
              </a:rPr>
              <a:t> </a:t>
            </a:r>
            <a:r>
              <a:rPr sz="1400" b="1" dirty="0">
                <a:solidFill>
                  <a:srgbClr val="00AF50"/>
                </a:solidFill>
                <a:latin typeface="Calibri"/>
                <a:cs typeface="Calibri"/>
              </a:rPr>
              <a:t>αίτηση</a:t>
            </a:r>
            <a:r>
              <a:rPr lang="el-GR" sz="1400" b="1" dirty="0">
                <a:solidFill>
                  <a:srgbClr val="00AF50"/>
                </a:solidFill>
                <a:latin typeface="Calibri"/>
                <a:cs typeface="Calibri"/>
              </a:rPr>
              <a:t>.</a:t>
            </a:r>
            <a:endParaRPr sz="1400" dirty="0">
              <a:latin typeface="Calibri"/>
              <a:cs typeface="Calibri"/>
            </a:endParaRPr>
          </a:p>
          <a:p>
            <a:pPr>
              <a:lnSpc>
                <a:spcPct val="100000"/>
              </a:lnSpc>
              <a:spcBef>
                <a:spcPts val="30"/>
              </a:spcBef>
              <a:buClr>
                <a:srgbClr val="00AF50"/>
              </a:buClr>
              <a:buFont typeface="Wingdings"/>
              <a:buChar char=""/>
            </a:pPr>
            <a:endParaRPr sz="135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Εργαλεία</a:t>
            </a:r>
            <a:r>
              <a:rPr sz="1400" b="1" spc="-45" dirty="0">
                <a:solidFill>
                  <a:srgbClr val="00AF50"/>
                </a:solidFill>
                <a:latin typeface="Calibri"/>
                <a:cs typeface="Calibri"/>
              </a:rPr>
              <a:t> </a:t>
            </a:r>
            <a:r>
              <a:rPr sz="1400" b="1" spc="-5"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συχνότητα</a:t>
            </a:r>
            <a:r>
              <a:rPr sz="1400" b="1" spc="-40" dirty="0">
                <a:solidFill>
                  <a:srgbClr val="00AF50"/>
                </a:solidFill>
                <a:latin typeface="Calibri"/>
                <a:cs typeface="Calibri"/>
              </a:rPr>
              <a:t> </a:t>
            </a:r>
            <a:r>
              <a:rPr sz="1400" b="1" spc="-5" dirty="0">
                <a:solidFill>
                  <a:srgbClr val="00AF50"/>
                </a:solidFill>
                <a:latin typeface="Calibri"/>
                <a:cs typeface="Calibri"/>
              </a:rPr>
              <a:t>επικοινωνίας</a:t>
            </a:r>
            <a:r>
              <a:rPr sz="1400" b="1" dirty="0">
                <a:solidFill>
                  <a:srgbClr val="00AF50"/>
                </a:solidFill>
                <a:latin typeface="Calibri"/>
                <a:cs typeface="Calibri"/>
              </a:rPr>
              <a:t> με</a:t>
            </a:r>
            <a:r>
              <a:rPr sz="1400" b="1" spc="-5" dirty="0">
                <a:solidFill>
                  <a:srgbClr val="00AF50"/>
                </a:solidFill>
                <a:latin typeface="Calibri"/>
                <a:cs typeface="Calibri"/>
              </a:rPr>
              <a:t> </a:t>
            </a:r>
            <a:r>
              <a:rPr sz="1400" b="1" dirty="0">
                <a:solidFill>
                  <a:srgbClr val="00AF50"/>
                </a:solidFill>
                <a:latin typeface="Calibri"/>
                <a:cs typeface="Calibri"/>
              </a:rPr>
              <a:t>τους </a:t>
            </a:r>
            <a:r>
              <a:rPr sz="1400" b="1" spc="-5" dirty="0">
                <a:solidFill>
                  <a:srgbClr val="00AF50"/>
                </a:solidFill>
                <a:latin typeface="Calibri"/>
                <a:cs typeface="Calibri"/>
              </a:rPr>
              <a:t>συνδεδεμένους</a:t>
            </a:r>
            <a:r>
              <a:rPr sz="1400" b="1" spc="-25" dirty="0">
                <a:solidFill>
                  <a:srgbClr val="00AF50"/>
                </a:solidFill>
                <a:latin typeface="Calibri"/>
                <a:cs typeface="Calibri"/>
              </a:rPr>
              <a:t> </a:t>
            </a:r>
            <a:r>
              <a:rPr sz="1400" b="1" spc="-5" dirty="0">
                <a:solidFill>
                  <a:srgbClr val="00AF50"/>
                </a:solidFill>
                <a:latin typeface="Calibri"/>
                <a:cs typeface="Calibri"/>
              </a:rPr>
              <a:t>εταίρους</a:t>
            </a:r>
            <a:r>
              <a:rPr sz="1400" b="1" spc="-25" dirty="0">
                <a:solidFill>
                  <a:srgbClr val="00AF50"/>
                </a:solidFill>
                <a:latin typeface="Calibri"/>
                <a:cs typeface="Calibri"/>
              </a:rPr>
              <a:t> </a:t>
            </a:r>
            <a:r>
              <a:rPr sz="1400" b="1" spc="-5" dirty="0">
                <a:solidFill>
                  <a:srgbClr val="00AF50"/>
                </a:solidFill>
                <a:latin typeface="Calibri"/>
                <a:cs typeface="Calibri"/>
              </a:rPr>
              <a:t>και</a:t>
            </a:r>
            <a:r>
              <a:rPr sz="1400" b="1" spc="5" dirty="0">
                <a:solidFill>
                  <a:srgbClr val="00AF50"/>
                </a:solidFill>
                <a:latin typeface="Calibri"/>
                <a:cs typeface="Calibri"/>
              </a:rPr>
              <a:t> </a:t>
            </a:r>
            <a:r>
              <a:rPr sz="1400" b="1" dirty="0">
                <a:solidFill>
                  <a:srgbClr val="00AF50"/>
                </a:solidFill>
                <a:latin typeface="Calibri"/>
                <a:cs typeface="Calibri"/>
              </a:rPr>
              <a:t>άλλα</a:t>
            </a:r>
            <a:r>
              <a:rPr sz="1400" b="1" spc="-10" dirty="0">
                <a:solidFill>
                  <a:srgbClr val="00AF50"/>
                </a:solidFill>
                <a:latin typeface="Calibri"/>
                <a:cs typeface="Calibri"/>
              </a:rPr>
              <a:t> </a:t>
            </a:r>
            <a:r>
              <a:rPr sz="1400" b="1" spc="-5" dirty="0">
                <a:solidFill>
                  <a:srgbClr val="00AF50"/>
                </a:solidFill>
                <a:latin typeface="Calibri"/>
                <a:cs typeface="Calibri"/>
              </a:rPr>
              <a:t>ενδιαφερόμενα μέρη</a:t>
            </a:r>
            <a:endParaRPr sz="1400"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5932170" cy="452120"/>
          </a:xfrm>
          <a:prstGeom prst="rect">
            <a:avLst/>
          </a:prstGeom>
        </p:spPr>
        <p:txBody>
          <a:bodyPr vert="horz" wrap="square" lIns="0" tIns="12065" rIns="0" bIns="0" rtlCol="0">
            <a:spAutoFit/>
          </a:bodyPr>
          <a:lstStyle/>
          <a:p>
            <a:pPr marL="12700">
              <a:lnSpc>
                <a:spcPct val="100000"/>
              </a:lnSpc>
              <a:spcBef>
                <a:spcPts val="95"/>
              </a:spcBef>
            </a:pPr>
            <a:r>
              <a:rPr lang="el-GR" sz="2800" spc="-5" dirty="0">
                <a:solidFill>
                  <a:srgbClr val="FFFFFF"/>
                </a:solidFill>
              </a:rPr>
              <a:t>ΕΙΔΗ ΣΥΜΠΡΑΞΕΩΝ</a:t>
            </a:r>
            <a:endParaRPr sz="2800" dirty="0"/>
          </a:p>
        </p:txBody>
      </p:sp>
      <p:sp>
        <p:nvSpPr>
          <p:cNvPr id="3" name="object 3"/>
          <p:cNvSpPr txBox="1"/>
          <p:nvPr/>
        </p:nvSpPr>
        <p:spPr>
          <a:xfrm>
            <a:off x="515518" y="1558239"/>
            <a:ext cx="9923882" cy="1856277"/>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15" dirty="0">
                <a:latin typeface="Calibri"/>
                <a:cs typeface="Calibri"/>
              </a:rPr>
              <a:t>Υπάρχουν</a:t>
            </a:r>
            <a:r>
              <a:rPr sz="2200" b="1" spc="35" dirty="0">
                <a:latin typeface="Calibri"/>
                <a:cs typeface="Calibri"/>
              </a:rPr>
              <a:t> </a:t>
            </a:r>
            <a:r>
              <a:rPr sz="2200" b="1" spc="-10" dirty="0" err="1">
                <a:latin typeface="Calibri"/>
                <a:cs typeface="Calibri"/>
              </a:rPr>
              <a:t>δύο</a:t>
            </a:r>
            <a:r>
              <a:rPr sz="2200" b="1" spc="25" dirty="0">
                <a:latin typeface="Calibri"/>
                <a:cs typeface="Calibri"/>
              </a:rPr>
              <a:t> </a:t>
            </a:r>
            <a:r>
              <a:rPr lang="el-GR" sz="2200" b="1" spc="-10" dirty="0">
                <a:latin typeface="Calibri"/>
                <a:cs typeface="Calibri"/>
              </a:rPr>
              <a:t>ξεχωριστά είδη </a:t>
            </a:r>
            <a:r>
              <a:rPr sz="2200" b="1" spc="-10" dirty="0" err="1">
                <a:latin typeface="Calibri"/>
                <a:cs typeface="Calibri"/>
              </a:rPr>
              <a:t>Συμ</a:t>
            </a:r>
            <a:r>
              <a:rPr sz="2200" b="1" spc="-10" dirty="0">
                <a:latin typeface="Calibri"/>
                <a:cs typeface="Calibri"/>
              </a:rPr>
              <a:t>πράξεων</a:t>
            </a:r>
            <a:r>
              <a:rPr sz="2200" b="1" spc="50" dirty="0">
                <a:latin typeface="Calibri"/>
                <a:cs typeface="Calibri"/>
              </a:rPr>
              <a:t> </a:t>
            </a:r>
            <a:r>
              <a:rPr sz="2200" b="1" spc="-5" dirty="0">
                <a:latin typeface="Calibri"/>
                <a:cs typeface="Calibri"/>
              </a:rPr>
              <a:t>για</a:t>
            </a:r>
            <a:r>
              <a:rPr sz="2200" b="1" dirty="0">
                <a:latin typeface="Calibri"/>
                <a:cs typeface="Calibri"/>
              </a:rPr>
              <a:t> </a:t>
            </a:r>
            <a:r>
              <a:rPr sz="2200" b="1" spc="-10" dirty="0">
                <a:latin typeface="Calibri"/>
                <a:cs typeface="Calibri"/>
              </a:rPr>
              <a:t>Συνεργασία</a:t>
            </a:r>
            <a:r>
              <a:rPr lang="el-GR" sz="2200" b="1" spc="-10" dirty="0">
                <a:latin typeface="Calibri"/>
                <a:cs typeface="Calibri"/>
              </a:rPr>
              <a:t>:</a:t>
            </a:r>
            <a:endParaRPr sz="2200" dirty="0">
              <a:latin typeface="Calibri"/>
              <a:cs typeface="Calibri"/>
            </a:endParaRPr>
          </a:p>
          <a:p>
            <a:pPr>
              <a:lnSpc>
                <a:spcPct val="100000"/>
              </a:lnSpc>
              <a:spcBef>
                <a:spcPts val="55"/>
              </a:spcBef>
            </a:pPr>
            <a:endParaRPr sz="2950" dirty="0">
              <a:latin typeface="Calibri"/>
              <a:cs typeface="Calibri"/>
            </a:endParaRPr>
          </a:p>
          <a:p>
            <a:pPr marL="355600" indent="-342900">
              <a:lnSpc>
                <a:spcPct val="100000"/>
              </a:lnSpc>
              <a:buFont typeface="Wingdings"/>
              <a:buChar char=""/>
              <a:tabLst>
                <a:tab pos="354965" algn="l"/>
                <a:tab pos="355600" algn="l"/>
              </a:tabLst>
            </a:pPr>
            <a:r>
              <a:rPr sz="2000" u="heavy" spc="-5" dirty="0">
                <a:uFill>
                  <a:solidFill>
                    <a:srgbClr val="000000"/>
                  </a:solidFill>
                </a:uFill>
                <a:latin typeface="Calibri"/>
                <a:cs typeface="Calibri"/>
              </a:rPr>
              <a:t>Συμπράξεις</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Συνεργασίας</a:t>
            </a:r>
            <a:r>
              <a:rPr sz="2000" u="heavy" spc="-30" dirty="0">
                <a:uFill>
                  <a:solidFill>
                    <a:srgbClr val="000000"/>
                  </a:solidFill>
                </a:uFill>
                <a:latin typeface="Calibri"/>
                <a:cs typeface="Calibri"/>
              </a:rPr>
              <a:t> </a:t>
            </a:r>
            <a:r>
              <a:rPr sz="2000" u="heavy" spc="-10" dirty="0">
                <a:uFill>
                  <a:solidFill>
                    <a:srgbClr val="000000"/>
                  </a:solidFill>
                </a:uFill>
                <a:latin typeface="Calibri"/>
                <a:cs typeface="Calibri"/>
              </a:rPr>
              <a:t>(Cooperation Partnerships</a:t>
            </a:r>
            <a:r>
              <a:rPr sz="2000" spc="-10" dirty="0">
                <a:latin typeface="Calibri"/>
                <a:cs typeface="Calibri"/>
              </a:rPr>
              <a:t>)</a:t>
            </a:r>
            <a:endParaRPr sz="2000" dirty="0">
              <a:latin typeface="Calibri"/>
              <a:cs typeface="Calibri"/>
            </a:endParaRP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u="heavy" spc="-5" dirty="0">
                <a:uFill>
                  <a:solidFill>
                    <a:srgbClr val="000000"/>
                  </a:solidFill>
                </a:uFill>
                <a:latin typeface="Calibri"/>
                <a:cs typeface="Calibri"/>
              </a:rPr>
              <a:t>Συμπράξεις</a:t>
            </a:r>
            <a:r>
              <a:rPr sz="2000" u="heavy" spc="-30" dirty="0">
                <a:uFill>
                  <a:solidFill>
                    <a:srgbClr val="000000"/>
                  </a:solidFill>
                </a:uFill>
                <a:latin typeface="Calibri"/>
                <a:cs typeface="Calibri"/>
              </a:rPr>
              <a:t> </a:t>
            </a:r>
            <a:r>
              <a:rPr sz="2000" u="heavy" dirty="0">
                <a:uFill>
                  <a:solidFill>
                    <a:srgbClr val="000000"/>
                  </a:solidFill>
                </a:uFill>
                <a:latin typeface="Calibri"/>
                <a:cs typeface="Calibri"/>
              </a:rPr>
              <a:t>Μικρής</a:t>
            </a:r>
            <a:r>
              <a:rPr sz="2000" u="heavy" spc="-15" dirty="0">
                <a:uFill>
                  <a:solidFill>
                    <a:srgbClr val="000000"/>
                  </a:solidFill>
                </a:uFill>
                <a:latin typeface="Calibri"/>
                <a:cs typeface="Calibri"/>
              </a:rPr>
              <a:t> Κλίμακας</a:t>
            </a:r>
            <a:r>
              <a:rPr sz="2000" u="heavy" spc="-25" dirty="0">
                <a:uFill>
                  <a:solidFill>
                    <a:srgbClr val="000000"/>
                  </a:solidFill>
                </a:uFill>
                <a:latin typeface="Calibri"/>
                <a:cs typeface="Calibri"/>
              </a:rPr>
              <a:t> </a:t>
            </a:r>
            <a:r>
              <a:rPr sz="2000" u="heavy" dirty="0">
                <a:uFill>
                  <a:solidFill>
                    <a:srgbClr val="000000"/>
                  </a:solidFill>
                </a:uFill>
                <a:latin typeface="Calibri"/>
                <a:cs typeface="Calibri"/>
              </a:rPr>
              <a:t>(Small</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Scale</a:t>
            </a:r>
            <a:r>
              <a:rPr sz="2000" u="heavy" spc="5" dirty="0">
                <a:uFill>
                  <a:solidFill>
                    <a:srgbClr val="000000"/>
                  </a:solidFill>
                </a:uFill>
                <a:latin typeface="Calibri"/>
                <a:cs typeface="Calibri"/>
              </a:rPr>
              <a:t> </a:t>
            </a:r>
            <a:r>
              <a:rPr sz="2000" u="heavy" spc="-10" dirty="0">
                <a:uFill>
                  <a:solidFill>
                    <a:srgbClr val="000000"/>
                  </a:solidFill>
                </a:uFill>
                <a:latin typeface="Calibri"/>
                <a:cs typeface="Calibri"/>
              </a:rPr>
              <a:t>Partnerships</a:t>
            </a:r>
            <a:r>
              <a:rPr sz="2000" spc="-10" dirty="0">
                <a:latin typeface="Calibri"/>
                <a:cs typeface="Calibri"/>
              </a:rPr>
              <a:t>)</a:t>
            </a:r>
            <a:endParaRPr sz="2000" dirty="0">
              <a:latin typeface="Calibri"/>
              <a:cs typeface="Calibri"/>
            </a:endParaRPr>
          </a:p>
        </p:txBody>
      </p:sp>
      <p:sp>
        <p:nvSpPr>
          <p:cNvPr id="4" name="object 4"/>
          <p:cNvSpPr txBox="1"/>
          <p:nvPr/>
        </p:nvSpPr>
        <p:spPr>
          <a:xfrm>
            <a:off x="515518" y="4114800"/>
            <a:ext cx="10381082" cy="837472"/>
          </a:xfrm>
          <a:prstGeom prst="rect">
            <a:avLst/>
          </a:prstGeom>
        </p:spPr>
        <p:txBody>
          <a:bodyPr vert="horz" wrap="square" lIns="0" tIns="14604" rIns="0" bIns="0" rtlCol="0">
            <a:spAutoFit/>
          </a:bodyPr>
          <a:lstStyle/>
          <a:p>
            <a:pPr marL="12700" marR="5080">
              <a:lnSpc>
                <a:spcPct val="99400"/>
              </a:lnSpc>
              <a:spcBef>
                <a:spcPts val="114"/>
              </a:spcBef>
              <a:tabLst>
                <a:tab pos="376555" algn="l"/>
              </a:tabLst>
            </a:pPr>
            <a:r>
              <a:rPr spc="5" dirty="0">
                <a:latin typeface="Segoe UI Symbol"/>
                <a:cs typeface="Segoe UI Symbol"/>
              </a:rPr>
              <a:t>!!!	</a:t>
            </a:r>
            <a:r>
              <a:rPr i="1" spc="-5" dirty="0">
                <a:latin typeface="Calibri"/>
                <a:cs typeface="Calibri"/>
              </a:rPr>
              <a:t>Η</a:t>
            </a:r>
            <a:r>
              <a:rPr i="1" dirty="0">
                <a:latin typeface="Calibri"/>
                <a:cs typeface="Calibri"/>
              </a:rPr>
              <a:t> </a:t>
            </a:r>
            <a:r>
              <a:rPr i="1" spc="-20" dirty="0">
                <a:latin typeface="Calibri"/>
                <a:cs typeface="Calibri"/>
              </a:rPr>
              <a:t>κάθε</a:t>
            </a:r>
            <a:r>
              <a:rPr i="1" spc="10" dirty="0">
                <a:latin typeface="Calibri"/>
                <a:cs typeface="Calibri"/>
              </a:rPr>
              <a:t> </a:t>
            </a:r>
            <a:r>
              <a:rPr i="1" spc="-15" dirty="0">
                <a:latin typeface="Calibri"/>
                <a:cs typeface="Calibri"/>
              </a:rPr>
              <a:t>κοινοπραξία</a:t>
            </a:r>
            <a:r>
              <a:rPr i="1" spc="45" dirty="0">
                <a:latin typeface="Calibri"/>
                <a:cs typeface="Calibri"/>
              </a:rPr>
              <a:t> </a:t>
            </a:r>
            <a:r>
              <a:rPr i="1" spc="-5" dirty="0">
                <a:latin typeface="Calibri"/>
                <a:cs typeface="Calibri"/>
              </a:rPr>
              <a:t>επιλέγει</a:t>
            </a:r>
            <a:r>
              <a:rPr i="1" spc="30" dirty="0">
                <a:latin typeface="Calibri"/>
                <a:cs typeface="Calibri"/>
              </a:rPr>
              <a:t> </a:t>
            </a:r>
            <a:r>
              <a:rPr i="1" spc="-10" dirty="0">
                <a:latin typeface="Calibri"/>
                <a:cs typeface="Calibri"/>
              </a:rPr>
              <a:t>το</a:t>
            </a:r>
            <a:r>
              <a:rPr i="1" spc="5" dirty="0">
                <a:latin typeface="Calibri"/>
                <a:cs typeface="Calibri"/>
              </a:rPr>
              <a:t> </a:t>
            </a:r>
            <a:r>
              <a:rPr i="1" spc="-10" dirty="0">
                <a:latin typeface="Calibri"/>
                <a:cs typeface="Calibri"/>
              </a:rPr>
              <a:t>πιο</a:t>
            </a:r>
            <a:r>
              <a:rPr i="1" spc="20" dirty="0">
                <a:latin typeface="Calibri"/>
                <a:cs typeface="Calibri"/>
              </a:rPr>
              <a:t> </a:t>
            </a:r>
            <a:r>
              <a:rPr i="1" spc="-15" dirty="0">
                <a:latin typeface="Calibri"/>
                <a:cs typeface="Calibri"/>
              </a:rPr>
              <a:t>κατάλληλο</a:t>
            </a:r>
            <a:r>
              <a:rPr i="1" spc="30" dirty="0">
                <a:latin typeface="Calibri"/>
                <a:cs typeface="Calibri"/>
              </a:rPr>
              <a:t> </a:t>
            </a:r>
            <a:r>
              <a:rPr i="1" spc="-10" dirty="0">
                <a:latin typeface="Calibri"/>
                <a:cs typeface="Calibri"/>
              </a:rPr>
              <a:t>για</a:t>
            </a:r>
            <a:r>
              <a:rPr i="1" spc="10" dirty="0">
                <a:latin typeface="Calibri"/>
                <a:cs typeface="Calibri"/>
              </a:rPr>
              <a:t> </a:t>
            </a:r>
            <a:r>
              <a:rPr i="1" spc="-20" dirty="0">
                <a:latin typeface="Calibri"/>
                <a:cs typeface="Calibri"/>
              </a:rPr>
              <a:t>την</a:t>
            </a:r>
            <a:r>
              <a:rPr i="1" spc="10" dirty="0">
                <a:latin typeface="Calibri"/>
                <a:cs typeface="Calibri"/>
              </a:rPr>
              <a:t> </a:t>
            </a:r>
            <a:r>
              <a:rPr i="1" spc="-10" dirty="0">
                <a:latin typeface="Calibri"/>
                <a:cs typeface="Calibri"/>
              </a:rPr>
              <a:t>ίδια</a:t>
            </a:r>
            <a:r>
              <a:rPr i="1" spc="30" dirty="0">
                <a:latin typeface="Calibri"/>
                <a:cs typeface="Calibri"/>
              </a:rPr>
              <a:t> </a:t>
            </a:r>
            <a:r>
              <a:rPr lang="el-GR" i="1" spc="-10" dirty="0">
                <a:latin typeface="Calibri"/>
                <a:cs typeface="Calibri"/>
              </a:rPr>
              <a:t>είδος</a:t>
            </a:r>
            <a:r>
              <a:rPr i="1" spc="5" dirty="0">
                <a:latin typeface="Calibri"/>
                <a:cs typeface="Calibri"/>
              </a:rPr>
              <a:t> </a:t>
            </a:r>
            <a:r>
              <a:rPr i="1" spc="-10" dirty="0">
                <a:latin typeface="Calibri"/>
                <a:cs typeface="Calibri"/>
              </a:rPr>
              <a:t>Σύμπραξης,</a:t>
            </a:r>
            <a:r>
              <a:rPr i="1" spc="25" dirty="0">
                <a:latin typeface="Calibri"/>
                <a:cs typeface="Calibri"/>
              </a:rPr>
              <a:t> </a:t>
            </a:r>
            <a:r>
              <a:rPr i="1" spc="-15" dirty="0">
                <a:latin typeface="Calibri"/>
                <a:cs typeface="Calibri"/>
              </a:rPr>
              <a:t>αναλόγως</a:t>
            </a:r>
            <a:r>
              <a:rPr i="1" spc="30" dirty="0">
                <a:latin typeface="Calibri"/>
                <a:cs typeface="Calibri"/>
              </a:rPr>
              <a:t> </a:t>
            </a:r>
            <a:r>
              <a:rPr i="1" spc="-10" dirty="0">
                <a:latin typeface="Calibri"/>
                <a:cs typeface="Calibri"/>
              </a:rPr>
              <a:t>του</a:t>
            </a:r>
            <a:r>
              <a:rPr i="1" spc="5" dirty="0">
                <a:latin typeface="Calibri"/>
                <a:cs typeface="Calibri"/>
              </a:rPr>
              <a:t> </a:t>
            </a:r>
            <a:r>
              <a:rPr i="1" spc="-5" dirty="0">
                <a:latin typeface="Calibri"/>
                <a:cs typeface="Calibri"/>
              </a:rPr>
              <a:t>προφίλ </a:t>
            </a:r>
            <a:r>
              <a:rPr i="1" spc="-415" dirty="0">
                <a:latin typeface="Calibri"/>
                <a:cs typeface="Calibri"/>
              </a:rPr>
              <a:t> </a:t>
            </a:r>
            <a:r>
              <a:rPr i="1" spc="-25" dirty="0">
                <a:latin typeface="Calibri"/>
                <a:cs typeface="Calibri"/>
              </a:rPr>
              <a:t>και</a:t>
            </a:r>
            <a:r>
              <a:rPr i="1" dirty="0">
                <a:latin typeface="Calibri"/>
                <a:cs typeface="Calibri"/>
              </a:rPr>
              <a:t> </a:t>
            </a:r>
            <a:r>
              <a:rPr i="1" spc="-5" dirty="0">
                <a:latin typeface="Calibri"/>
                <a:cs typeface="Calibri"/>
              </a:rPr>
              <a:t>της</a:t>
            </a:r>
            <a:r>
              <a:rPr i="1" spc="-10" dirty="0">
                <a:latin typeface="Calibri"/>
                <a:cs typeface="Calibri"/>
              </a:rPr>
              <a:t> </a:t>
            </a:r>
            <a:r>
              <a:rPr i="1" spc="-5" dirty="0">
                <a:latin typeface="Calibri"/>
                <a:cs typeface="Calibri"/>
              </a:rPr>
              <a:t>δυναμικής</a:t>
            </a:r>
            <a:r>
              <a:rPr i="1" spc="10" dirty="0">
                <a:latin typeface="Calibri"/>
                <a:cs typeface="Calibri"/>
              </a:rPr>
              <a:t> </a:t>
            </a:r>
            <a:r>
              <a:rPr i="1" spc="-10" dirty="0">
                <a:latin typeface="Calibri"/>
                <a:cs typeface="Calibri"/>
              </a:rPr>
              <a:t>των</a:t>
            </a:r>
            <a:r>
              <a:rPr i="1" spc="5" dirty="0">
                <a:latin typeface="Calibri"/>
                <a:cs typeface="Calibri"/>
              </a:rPr>
              <a:t> </a:t>
            </a:r>
            <a:r>
              <a:rPr i="1" spc="-5" dirty="0">
                <a:latin typeface="Calibri"/>
                <a:cs typeface="Calibri"/>
              </a:rPr>
              <a:t>συμμετεχόντων</a:t>
            </a:r>
            <a:r>
              <a:rPr i="1" spc="30" dirty="0">
                <a:latin typeface="Calibri"/>
                <a:cs typeface="Calibri"/>
              </a:rPr>
              <a:t> </a:t>
            </a:r>
            <a:r>
              <a:rPr i="1" spc="-5" dirty="0">
                <a:latin typeface="Calibri"/>
                <a:cs typeface="Calibri"/>
              </a:rPr>
              <a:t>σ’</a:t>
            </a:r>
            <a:r>
              <a:rPr i="1" spc="5" dirty="0">
                <a:latin typeface="Calibri"/>
                <a:cs typeface="Calibri"/>
              </a:rPr>
              <a:t> </a:t>
            </a:r>
            <a:r>
              <a:rPr i="1" spc="-10" dirty="0">
                <a:latin typeface="Calibri"/>
                <a:cs typeface="Calibri"/>
              </a:rPr>
              <a:t>αυτήν</a:t>
            </a:r>
            <a:r>
              <a:rPr i="1" spc="-5" dirty="0">
                <a:latin typeface="Calibri"/>
                <a:cs typeface="Calibri"/>
              </a:rPr>
              <a:t> </a:t>
            </a:r>
            <a:r>
              <a:rPr i="1" spc="-10" dirty="0">
                <a:latin typeface="Calibri"/>
                <a:cs typeface="Calibri"/>
              </a:rPr>
              <a:t>οργανισμών</a:t>
            </a:r>
            <a:r>
              <a:rPr i="1" spc="50" dirty="0">
                <a:latin typeface="Calibri"/>
                <a:cs typeface="Calibri"/>
              </a:rPr>
              <a:t> </a:t>
            </a:r>
            <a:r>
              <a:rPr i="1" spc="-10" dirty="0">
                <a:latin typeface="Calibri"/>
                <a:cs typeface="Calibri"/>
              </a:rPr>
              <a:t>αλλά</a:t>
            </a:r>
            <a:r>
              <a:rPr i="1" dirty="0">
                <a:latin typeface="Calibri"/>
                <a:cs typeface="Calibri"/>
              </a:rPr>
              <a:t> </a:t>
            </a:r>
            <a:r>
              <a:rPr i="1" spc="-25" dirty="0">
                <a:latin typeface="Calibri"/>
                <a:cs typeface="Calibri"/>
              </a:rPr>
              <a:t>και</a:t>
            </a:r>
            <a:r>
              <a:rPr i="1" spc="5" dirty="0">
                <a:latin typeface="Calibri"/>
                <a:cs typeface="Calibri"/>
              </a:rPr>
              <a:t> </a:t>
            </a:r>
            <a:r>
              <a:rPr i="1" spc="-10" dirty="0">
                <a:latin typeface="Calibri"/>
                <a:cs typeface="Calibri"/>
              </a:rPr>
              <a:t>των</a:t>
            </a:r>
            <a:r>
              <a:rPr i="1" spc="5" dirty="0">
                <a:latin typeface="Calibri"/>
                <a:cs typeface="Calibri"/>
              </a:rPr>
              <a:t> </a:t>
            </a:r>
            <a:r>
              <a:rPr i="1" spc="-10" dirty="0">
                <a:latin typeface="Calibri"/>
                <a:cs typeface="Calibri"/>
              </a:rPr>
              <a:t>στόχων/αποτελεσμάτων</a:t>
            </a:r>
            <a:r>
              <a:rPr i="1" spc="50" dirty="0">
                <a:latin typeface="Calibri"/>
                <a:cs typeface="Calibri"/>
              </a:rPr>
              <a:t> </a:t>
            </a:r>
            <a:r>
              <a:rPr i="1" spc="-10" dirty="0">
                <a:latin typeface="Calibri"/>
                <a:cs typeface="Calibri"/>
              </a:rPr>
              <a:t>του </a:t>
            </a:r>
            <a:r>
              <a:rPr lang="el-GR" i="1" spc="-15" dirty="0">
                <a:latin typeface="Calibri"/>
                <a:cs typeface="Calibri"/>
              </a:rPr>
              <a:t>σ</a:t>
            </a:r>
            <a:r>
              <a:rPr i="1" spc="-15" dirty="0" err="1">
                <a:latin typeface="Calibri"/>
                <a:cs typeface="Calibri"/>
              </a:rPr>
              <a:t>χεδίου</a:t>
            </a:r>
            <a:r>
              <a:rPr i="1" spc="10" dirty="0">
                <a:latin typeface="Calibri"/>
                <a:cs typeface="Calibri"/>
              </a:rPr>
              <a:t> </a:t>
            </a:r>
            <a:r>
              <a:rPr i="1" spc="-5" dirty="0">
                <a:latin typeface="Calibri"/>
                <a:cs typeface="Calibri"/>
              </a:rPr>
              <a:t>π</a:t>
            </a:r>
            <a:r>
              <a:rPr i="1" spc="-5" dirty="0" err="1">
                <a:latin typeface="Calibri"/>
                <a:cs typeface="Calibri"/>
              </a:rPr>
              <a:t>ου</a:t>
            </a:r>
            <a:r>
              <a:rPr i="1" dirty="0">
                <a:latin typeface="Calibri"/>
                <a:cs typeface="Calibri"/>
              </a:rPr>
              <a:t> </a:t>
            </a:r>
            <a:r>
              <a:rPr i="1" spc="-10" dirty="0">
                <a:latin typeface="Calibri"/>
                <a:cs typeface="Calibri"/>
              </a:rPr>
              <a:t>προτίθεται</a:t>
            </a:r>
            <a:r>
              <a:rPr i="1" spc="40" dirty="0">
                <a:latin typeface="Calibri"/>
                <a:cs typeface="Calibri"/>
              </a:rPr>
              <a:t> </a:t>
            </a:r>
            <a:r>
              <a:rPr i="1" spc="-5" dirty="0">
                <a:latin typeface="Calibri"/>
                <a:cs typeface="Calibri"/>
              </a:rPr>
              <a:t>να</a:t>
            </a:r>
            <a:r>
              <a:rPr i="1" dirty="0">
                <a:latin typeface="Calibri"/>
                <a:cs typeface="Calibri"/>
              </a:rPr>
              <a:t> </a:t>
            </a:r>
            <a:r>
              <a:rPr i="1" spc="-15" dirty="0">
                <a:latin typeface="Calibri"/>
                <a:cs typeface="Calibri"/>
              </a:rPr>
              <a:t>υλοποιήσει</a:t>
            </a:r>
            <a:endParaRPr dirty="0">
              <a:latin typeface="Calibri"/>
              <a:cs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692" y="86994"/>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3" name="object 3"/>
          <p:cNvSpPr txBox="1"/>
          <p:nvPr/>
        </p:nvSpPr>
        <p:spPr>
          <a:xfrm>
            <a:off x="459130" y="1005027"/>
            <a:ext cx="4238625" cy="30035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10" dirty="0">
                <a:latin typeface="Calibri"/>
                <a:cs typeface="Calibri"/>
              </a:rPr>
              <a:t> package</a:t>
            </a:r>
            <a:r>
              <a:rPr sz="1800" b="1" spc="-25" dirty="0">
                <a:latin typeface="Calibri"/>
                <a:cs typeface="Calibri"/>
              </a:rPr>
              <a:t> </a:t>
            </a:r>
            <a:r>
              <a:rPr sz="1800" b="1" spc="-5" dirty="0">
                <a:latin typeface="Calibri"/>
                <a:cs typeface="Calibri"/>
              </a:rPr>
              <a:t>n°1 'Project Management‘:</a:t>
            </a:r>
            <a:endParaRPr sz="1800">
              <a:latin typeface="Calibri"/>
              <a:cs typeface="Calibri"/>
            </a:endParaRPr>
          </a:p>
        </p:txBody>
      </p:sp>
      <p:pic>
        <p:nvPicPr>
          <p:cNvPr id="4" name="object 4"/>
          <p:cNvPicPr/>
          <p:nvPr/>
        </p:nvPicPr>
        <p:blipFill>
          <a:blip r:embed="rId2" cstate="print"/>
          <a:stretch>
            <a:fillRect/>
          </a:stretch>
        </p:blipFill>
        <p:spPr>
          <a:xfrm>
            <a:off x="158495" y="1367027"/>
            <a:ext cx="11009376" cy="1235964"/>
          </a:xfrm>
          <a:prstGeom prst="rect">
            <a:avLst/>
          </a:prstGeom>
        </p:spPr>
      </p:pic>
      <p:sp>
        <p:nvSpPr>
          <p:cNvPr id="5" name="object 5"/>
          <p:cNvSpPr txBox="1"/>
          <p:nvPr/>
        </p:nvSpPr>
        <p:spPr>
          <a:xfrm>
            <a:off x="461588" y="2263877"/>
            <a:ext cx="11120222" cy="1737014"/>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b="1" spc="-5" dirty="0">
                <a:solidFill>
                  <a:srgbClr val="00AF50"/>
                </a:solidFill>
                <a:latin typeface="Calibri"/>
                <a:cs typeface="Calibri"/>
              </a:rPr>
              <a:t>Διαδικασίες/Μέθοδοι</a:t>
            </a:r>
            <a:r>
              <a:rPr lang="en-GB" sz="1400" b="1" spc="-5" dirty="0">
                <a:solidFill>
                  <a:srgbClr val="00AF50"/>
                </a:solidFill>
                <a:latin typeface="Calibri"/>
                <a:cs typeface="Calibri"/>
              </a:rPr>
              <a:t>/</a:t>
            </a:r>
            <a:r>
              <a:rPr lang="el-GR" sz="1400" b="1" spc="-5" dirty="0">
                <a:solidFill>
                  <a:srgbClr val="00AF50"/>
                </a:solidFill>
                <a:latin typeface="Calibri"/>
                <a:cs typeface="Calibri"/>
              </a:rPr>
              <a:t>Εσωτερικές Επιτροπές</a:t>
            </a:r>
            <a:r>
              <a:rPr sz="1400" b="1" spc="-5" dirty="0">
                <a:solidFill>
                  <a:srgbClr val="00AF50"/>
                </a:solidFill>
                <a:latin typeface="Calibri"/>
                <a:cs typeface="Calibri"/>
              </a:rPr>
              <a:t> παρακολούθησης </a:t>
            </a:r>
            <a:r>
              <a:rPr sz="1400" b="1" dirty="0">
                <a:solidFill>
                  <a:srgbClr val="00AF50"/>
                </a:solidFill>
                <a:latin typeface="Calibri"/>
                <a:cs typeface="Calibri"/>
              </a:rPr>
              <a:t>της </a:t>
            </a:r>
            <a:r>
              <a:rPr lang="el-GR" sz="1400" b="1" spc="-5" dirty="0">
                <a:solidFill>
                  <a:srgbClr val="00AF50"/>
                </a:solidFill>
                <a:latin typeface="Calibri"/>
                <a:cs typeface="Calibri"/>
              </a:rPr>
              <a:t>προόδου</a:t>
            </a:r>
            <a:r>
              <a:rPr sz="1400" b="1" spc="-5" dirty="0">
                <a:solidFill>
                  <a:srgbClr val="00AF50"/>
                </a:solidFill>
                <a:latin typeface="Calibri"/>
                <a:cs typeface="Calibri"/>
              </a:rPr>
              <a:t>, </a:t>
            </a:r>
            <a:r>
              <a:rPr sz="1400" b="1" dirty="0">
                <a:solidFill>
                  <a:srgbClr val="00AF50"/>
                </a:solidFill>
                <a:latin typeface="Calibri"/>
                <a:cs typeface="Calibri"/>
              </a:rPr>
              <a:t>της </a:t>
            </a:r>
            <a:r>
              <a:rPr sz="1400" b="1" spc="-5" dirty="0">
                <a:solidFill>
                  <a:srgbClr val="00AF50"/>
                </a:solidFill>
                <a:latin typeface="Calibri"/>
                <a:cs typeface="Calibri"/>
              </a:rPr>
              <a:t>ποιότητας </a:t>
            </a:r>
            <a:r>
              <a:rPr sz="1400" b="1" dirty="0">
                <a:solidFill>
                  <a:srgbClr val="00AF50"/>
                </a:solidFill>
                <a:latin typeface="Calibri"/>
                <a:cs typeface="Calibri"/>
              </a:rPr>
              <a:t>και του </a:t>
            </a:r>
            <a:r>
              <a:rPr sz="1400" b="1" spc="-5" dirty="0">
                <a:solidFill>
                  <a:srgbClr val="00AF50"/>
                </a:solidFill>
                <a:latin typeface="Calibri"/>
                <a:cs typeface="Calibri"/>
              </a:rPr>
              <a:t>βαθμού επίτευξης </a:t>
            </a:r>
            <a:r>
              <a:rPr sz="1400" b="1" dirty="0">
                <a:solidFill>
                  <a:srgbClr val="00AF50"/>
                </a:solidFill>
                <a:latin typeface="Calibri"/>
                <a:cs typeface="Calibri"/>
              </a:rPr>
              <a:t>των </a:t>
            </a:r>
            <a:r>
              <a:rPr sz="1400" b="1" spc="-5" dirty="0">
                <a:solidFill>
                  <a:srgbClr val="00AF50"/>
                </a:solidFill>
                <a:latin typeface="Calibri"/>
                <a:cs typeface="Calibri"/>
              </a:rPr>
              <a:t>δραστηριοτήτων/αποτελεσμάτων </a:t>
            </a:r>
            <a:r>
              <a:rPr sz="1400" b="1" dirty="0">
                <a:solidFill>
                  <a:srgbClr val="00AF50"/>
                </a:solidFill>
                <a:latin typeface="Calibri"/>
                <a:cs typeface="Calibri"/>
              </a:rPr>
              <a:t> του</a:t>
            </a:r>
            <a:r>
              <a:rPr sz="1400" b="1" spc="-25" dirty="0">
                <a:solidFill>
                  <a:srgbClr val="00AF50"/>
                </a:solidFill>
                <a:latin typeface="Calibri"/>
                <a:cs typeface="Calibri"/>
              </a:rPr>
              <a:t> </a:t>
            </a:r>
            <a:r>
              <a:rPr sz="1400" b="1" dirty="0">
                <a:solidFill>
                  <a:srgbClr val="00AF50"/>
                </a:solidFill>
                <a:latin typeface="Calibri"/>
                <a:cs typeface="Calibri"/>
              </a:rPr>
              <a:t>Σχεδίου</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Εργαλεία</a:t>
            </a:r>
            <a:r>
              <a:rPr sz="1400" b="1" spc="-45" dirty="0">
                <a:solidFill>
                  <a:srgbClr val="00AF50"/>
                </a:solidFill>
                <a:latin typeface="Calibri"/>
                <a:cs typeface="Calibri"/>
              </a:rPr>
              <a:t> </a:t>
            </a:r>
            <a:r>
              <a:rPr sz="1400" b="1" dirty="0">
                <a:solidFill>
                  <a:srgbClr val="00AF50"/>
                </a:solidFill>
                <a:latin typeface="Calibri"/>
                <a:cs typeface="Calibri"/>
              </a:rPr>
              <a:t>αξιολόγησης</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5" dirty="0">
                <a:solidFill>
                  <a:srgbClr val="00AF50"/>
                </a:solidFill>
                <a:latin typeface="Calibri"/>
                <a:cs typeface="Calibri"/>
              </a:rPr>
              <a:t> </a:t>
            </a:r>
            <a:r>
              <a:rPr sz="1400" b="1" spc="-5" dirty="0">
                <a:solidFill>
                  <a:srgbClr val="00AF50"/>
                </a:solidFill>
                <a:latin typeface="Calibri"/>
                <a:cs typeface="Calibri"/>
              </a:rPr>
              <a:t>προόδου</a:t>
            </a:r>
            <a:r>
              <a:rPr sz="1400" b="1" spc="-35" dirty="0">
                <a:solidFill>
                  <a:srgbClr val="00AF50"/>
                </a:solidFill>
                <a:latin typeface="Calibri"/>
                <a:cs typeface="Calibri"/>
              </a:rPr>
              <a:t> </a:t>
            </a:r>
            <a:r>
              <a:rPr sz="1400" b="1" spc="-5" dirty="0">
                <a:solidFill>
                  <a:srgbClr val="00AF50"/>
                </a:solidFill>
                <a:latin typeface="Calibri"/>
                <a:cs typeface="Calibri"/>
              </a:rPr>
              <a:t>και </a:t>
            </a:r>
            <a:r>
              <a:rPr sz="1400" b="1" dirty="0">
                <a:solidFill>
                  <a:srgbClr val="00AF50"/>
                </a:solidFill>
                <a:latin typeface="Calibri"/>
                <a:cs typeface="Calibri"/>
              </a:rPr>
              <a:t>της</a:t>
            </a:r>
            <a:r>
              <a:rPr sz="1400" b="1" spc="-15" dirty="0">
                <a:solidFill>
                  <a:srgbClr val="00AF50"/>
                </a:solidFill>
                <a:latin typeface="Calibri"/>
                <a:cs typeface="Calibri"/>
              </a:rPr>
              <a:t> </a:t>
            </a:r>
            <a:r>
              <a:rPr sz="1400" b="1" dirty="0">
                <a:solidFill>
                  <a:srgbClr val="00AF50"/>
                </a:solidFill>
                <a:latin typeface="Calibri"/>
                <a:cs typeface="Calibri"/>
              </a:rPr>
              <a:t>αποτελεσματικότητας</a:t>
            </a:r>
            <a:r>
              <a:rPr sz="1400" b="1" spc="-4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dirty="0">
                <a:solidFill>
                  <a:srgbClr val="00AF50"/>
                </a:solidFill>
                <a:latin typeface="Calibri"/>
                <a:cs typeface="Calibri"/>
              </a:rPr>
              <a:t>σχεδίου</a:t>
            </a:r>
            <a:r>
              <a:rPr lang="el-GR" sz="1400" b="1" dirty="0">
                <a:solidFill>
                  <a:srgbClr val="00AF50"/>
                </a:solidFill>
                <a:latin typeface="Calibri"/>
                <a:cs typeface="Calibri"/>
              </a:rPr>
              <a:t>, π.χ. ερωτηματολόγια, ομάδες εργασίας (</a:t>
            </a:r>
            <a:r>
              <a:rPr lang="en-GB" sz="1400" b="1" dirty="0">
                <a:solidFill>
                  <a:srgbClr val="00AF50"/>
                </a:solidFill>
                <a:latin typeface="Calibri"/>
                <a:cs typeface="Calibri"/>
              </a:rPr>
              <a:t>focus groups) </a:t>
            </a:r>
            <a:r>
              <a:rPr lang="el-GR" sz="1400" b="1" dirty="0">
                <a:solidFill>
                  <a:srgbClr val="00AF50"/>
                </a:solidFill>
                <a:latin typeface="Calibri"/>
                <a:cs typeface="Calibri"/>
              </a:rPr>
              <a:t>κτλ.</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Ποσοτικοί</a:t>
            </a:r>
            <a:r>
              <a:rPr sz="1400" b="1" spc="-20" dirty="0">
                <a:solidFill>
                  <a:srgbClr val="00AF50"/>
                </a:solidFill>
                <a:latin typeface="Calibri"/>
                <a:cs typeface="Calibri"/>
              </a:rPr>
              <a:t> </a:t>
            </a:r>
            <a:r>
              <a:rPr sz="1400" b="1" dirty="0">
                <a:solidFill>
                  <a:srgbClr val="00AF50"/>
                </a:solidFill>
                <a:latin typeface="Calibri"/>
                <a:cs typeface="Calibri"/>
              </a:rPr>
              <a:t>και </a:t>
            </a:r>
            <a:r>
              <a:rPr sz="1400" b="1" spc="-5" dirty="0">
                <a:solidFill>
                  <a:srgbClr val="00AF50"/>
                </a:solidFill>
                <a:latin typeface="Calibri"/>
                <a:cs typeface="Calibri"/>
              </a:rPr>
              <a:t>ποιοτικοί δείκτες</a:t>
            </a:r>
            <a:r>
              <a:rPr sz="1400" b="1" dirty="0">
                <a:solidFill>
                  <a:srgbClr val="00AF50"/>
                </a:solidFill>
                <a:latin typeface="Calibri"/>
                <a:cs typeface="Calibri"/>
              </a:rPr>
              <a:t> </a:t>
            </a:r>
            <a:r>
              <a:rPr sz="1400" b="1" spc="-5" dirty="0">
                <a:solidFill>
                  <a:srgbClr val="00AF50"/>
                </a:solidFill>
                <a:latin typeface="Calibri"/>
                <a:cs typeface="Calibri"/>
              </a:rPr>
              <a:t>που</a:t>
            </a:r>
            <a:r>
              <a:rPr sz="1400" b="1" spc="-20" dirty="0">
                <a:solidFill>
                  <a:srgbClr val="00AF50"/>
                </a:solidFill>
                <a:latin typeface="Calibri"/>
                <a:cs typeface="Calibri"/>
              </a:rPr>
              <a:t> </a:t>
            </a:r>
            <a:r>
              <a:rPr sz="1400" b="1" dirty="0">
                <a:solidFill>
                  <a:srgbClr val="00AF50"/>
                </a:solidFill>
                <a:latin typeface="Calibri"/>
                <a:cs typeface="Calibri"/>
              </a:rPr>
              <a:t>θα</a:t>
            </a:r>
            <a:r>
              <a:rPr sz="1400" b="1" spc="5" dirty="0">
                <a:solidFill>
                  <a:srgbClr val="00AF50"/>
                </a:solidFill>
                <a:latin typeface="Calibri"/>
                <a:cs typeface="Calibri"/>
              </a:rPr>
              <a:t> </a:t>
            </a:r>
            <a:r>
              <a:rPr sz="1400" b="1" spc="-5" dirty="0">
                <a:solidFill>
                  <a:srgbClr val="00AF50"/>
                </a:solidFill>
                <a:latin typeface="Calibri"/>
                <a:cs typeface="Calibri"/>
              </a:rPr>
              <a:t>χρησιμοποιηθούν</a:t>
            </a:r>
            <a:r>
              <a:rPr sz="1400" b="1" spc="-40" dirty="0">
                <a:solidFill>
                  <a:srgbClr val="00AF50"/>
                </a:solidFill>
                <a:latin typeface="Calibri"/>
                <a:cs typeface="Calibri"/>
              </a:rPr>
              <a:t> </a:t>
            </a:r>
            <a:r>
              <a:rPr sz="1400" b="1" spc="-5" dirty="0">
                <a:solidFill>
                  <a:srgbClr val="00AF50"/>
                </a:solidFill>
                <a:latin typeface="Calibri"/>
                <a:cs typeface="Calibri"/>
              </a:rPr>
              <a:t>για</a:t>
            </a:r>
            <a:r>
              <a:rPr sz="1400" b="1" spc="-10" dirty="0">
                <a:solidFill>
                  <a:srgbClr val="00AF50"/>
                </a:solidFill>
                <a:latin typeface="Calibri"/>
                <a:cs typeface="Calibri"/>
              </a:rPr>
              <a:t> </a:t>
            </a:r>
            <a:r>
              <a:rPr sz="1400" b="1" dirty="0">
                <a:solidFill>
                  <a:srgbClr val="00AF50"/>
                </a:solidFill>
                <a:latin typeface="Calibri"/>
                <a:cs typeface="Calibri"/>
              </a:rPr>
              <a:t>την</a:t>
            </a:r>
            <a:r>
              <a:rPr sz="1400" b="1" spc="5" dirty="0">
                <a:solidFill>
                  <a:srgbClr val="00AF50"/>
                </a:solidFill>
                <a:latin typeface="Calibri"/>
                <a:cs typeface="Calibri"/>
              </a:rPr>
              <a:t> </a:t>
            </a:r>
            <a:r>
              <a:rPr sz="1400" b="1" spc="-5" dirty="0">
                <a:solidFill>
                  <a:srgbClr val="00AF50"/>
                </a:solidFill>
                <a:latin typeface="Calibri"/>
                <a:cs typeface="Calibri"/>
              </a:rPr>
              <a:t>εξαγωγή</a:t>
            </a:r>
            <a:r>
              <a:rPr sz="1400" b="1" spc="-35" dirty="0">
                <a:solidFill>
                  <a:srgbClr val="00AF50"/>
                </a:solidFill>
                <a:latin typeface="Calibri"/>
                <a:cs typeface="Calibri"/>
              </a:rPr>
              <a:t> </a:t>
            </a:r>
            <a:r>
              <a:rPr sz="1400" b="1" spc="-5" dirty="0">
                <a:solidFill>
                  <a:srgbClr val="00AF50"/>
                </a:solidFill>
                <a:latin typeface="Calibri"/>
                <a:cs typeface="Calibri"/>
              </a:rPr>
              <a:t>συμπερασμάτων</a:t>
            </a:r>
            <a:endParaRPr sz="140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Εταίροι</a:t>
            </a:r>
            <a:r>
              <a:rPr sz="1400" b="1" spc="-1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dirty="0">
                <a:solidFill>
                  <a:srgbClr val="00AF50"/>
                </a:solidFill>
                <a:latin typeface="Calibri"/>
                <a:cs typeface="Calibri"/>
              </a:rPr>
              <a:t>προσωπικό</a:t>
            </a:r>
            <a:r>
              <a:rPr sz="1400" b="1" spc="-40" dirty="0">
                <a:solidFill>
                  <a:srgbClr val="00AF50"/>
                </a:solidFill>
                <a:latin typeface="Calibri"/>
                <a:cs typeface="Calibri"/>
              </a:rPr>
              <a:t> </a:t>
            </a:r>
            <a:r>
              <a:rPr sz="1400" b="1" dirty="0">
                <a:solidFill>
                  <a:srgbClr val="00AF50"/>
                </a:solidFill>
                <a:latin typeface="Calibri"/>
                <a:cs typeface="Calibri"/>
              </a:rPr>
              <a:t>τους</a:t>
            </a:r>
            <a:r>
              <a:rPr sz="1400" b="1" spc="-10" dirty="0">
                <a:solidFill>
                  <a:srgbClr val="00AF50"/>
                </a:solidFill>
                <a:latin typeface="Calibri"/>
                <a:cs typeface="Calibri"/>
              </a:rPr>
              <a:t> </a:t>
            </a:r>
            <a:r>
              <a:rPr sz="1400" b="1" spc="-5" dirty="0">
                <a:solidFill>
                  <a:srgbClr val="00AF50"/>
                </a:solidFill>
                <a:latin typeface="Calibri"/>
                <a:cs typeface="Calibri"/>
              </a:rPr>
              <a:t>που</a:t>
            </a:r>
            <a:r>
              <a:rPr sz="1400" b="1" spc="-15" dirty="0">
                <a:solidFill>
                  <a:srgbClr val="00AF50"/>
                </a:solidFill>
                <a:latin typeface="Calibri"/>
                <a:cs typeface="Calibri"/>
              </a:rPr>
              <a:t> </a:t>
            </a:r>
            <a:r>
              <a:rPr sz="1400" b="1" dirty="0">
                <a:solidFill>
                  <a:srgbClr val="00AF50"/>
                </a:solidFill>
                <a:latin typeface="Calibri"/>
                <a:cs typeface="Calibri"/>
              </a:rPr>
              <a:t>θα</a:t>
            </a:r>
            <a:r>
              <a:rPr sz="1400" b="1" spc="-15" dirty="0">
                <a:solidFill>
                  <a:srgbClr val="00AF50"/>
                </a:solidFill>
                <a:latin typeface="Calibri"/>
                <a:cs typeface="Calibri"/>
              </a:rPr>
              <a:t> </a:t>
            </a:r>
            <a:r>
              <a:rPr sz="1400" b="1" spc="-5" dirty="0">
                <a:solidFill>
                  <a:srgbClr val="00AF50"/>
                </a:solidFill>
                <a:latin typeface="Calibri"/>
                <a:cs typeface="Calibri"/>
              </a:rPr>
              <a:t>εμπλακούν</a:t>
            </a:r>
            <a:r>
              <a:rPr sz="1400" b="1" spc="-40" dirty="0">
                <a:solidFill>
                  <a:srgbClr val="00AF50"/>
                </a:solidFill>
                <a:latin typeface="Calibri"/>
                <a:cs typeface="Calibri"/>
              </a:rPr>
              <a:t> </a:t>
            </a:r>
            <a:r>
              <a:rPr sz="1400" b="1" dirty="0">
                <a:solidFill>
                  <a:srgbClr val="00AF50"/>
                </a:solidFill>
                <a:latin typeface="Calibri"/>
                <a:cs typeface="Calibri"/>
              </a:rPr>
              <a:t>στις</a:t>
            </a:r>
            <a:r>
              <a:rPr sz="1400" b="1" spc="-5" dirty="0">
                <a:solidFill>
                  <a:srgbClr val="00AF50"/>
                </a:solidFill>
                <a:latin typeface="Calibri"/>
                <a:cs typeface="Calibri"/>
              </a:rPr>
              <a:t> </a:t>
            </a:r>
            <a:r>
              <a:rPr sz="1400" b="1" dirty="0">
                <a:solidFill>
                  <a:srgbClr val="00AF50"/>
                </a:solidFill>
                <a:latin typeface="Calibri"/>
                <a:cs typeface="Calibri"/>
              </a:rPr>
              <a:t>εν</a:t>
            </a:r>
            <a:r>
              <a:rPr sz="1400" b="1" spc="-15" dirty="0">
                <a:solidFill>
                  <a:srgbClr val="00AF50"/>
                </a:solidFill>
                <a:latin typeface="Calibri"/>
                <a:cs typeface="Calibri"/>
              </a:rPr>
              <a:t> </a:t>
            </a:r>
            <a:r>
              <a:rPr sz="1400" b="1" dirty="0">
                <a:solidFill>
                  <a:srgbClr val="00AF50"/>
                </a:solidFill>
                <a:latin typeface="Calibri"/>
                <a:cs typeface="Calibri"/>
              </a:rPr>
              <a:t>λόγω</a:t>
            </a:r>
            <a:r>
              <a:rPr sz="1400" b="1" spc="-30" dirty="0">
                <a:solidFill>
                  <a:srgbClr val="00AF50"/>
                </a:solidFill>
                <a:latin typeface="Calibri"/>
                <a:cs typeface="Calibri"/>
              </a:rPr>
              <a:t> </a:t>
            </a:r>
            <a:r>
              <a:rPr sz="1400" b="1" spc="-5" dirty="0">
                <a:solidFill>
                  <a:srgbClr val="00AF50"/>
                </a:solidFill>
                <a:latin typeface="Calibri"/>
                <a:cs typeface="Calibri"/>
              </a:rPr>
              <a:t>διαδικασίες</a:t>
            </a: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Κατάρτιση</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παρουσίαση</a:t>
            </a:r>
            <a:r>
              <a:rPr sz="1400" b="1" spc="-30" dirty="0">
                <a:solidFill>
                  <a:srgbClr val="00AF50"/>
                </a:solidFill>
                <a:latin typeface="Calibri"/>
                <a:cs typeface="Calibri"/>
              </a:rPr>
              <a:t> </a:t>
            </a:r>
            <a:r>
              <a:rPr sz="1400" b="1" spc="-5" dirty="0">
                <a:solidFill>
                  <a:srgbClr val="00AF50"/>
                </a:solidFill>
                <a:latin typeface="Calibri"/>
                <a:cs typeface="Calibri"/>
              </a:rPr>
              <a:t>ενός</a:t>
            </a:r>
            <a:r>
              <a:rPr sz="1400" b="1" spc="-10" dirty="0">
                <a:solidFill>
                  <a:srgbClr val="00AF50"/>
                </a:solidFill>
                <a:latin typeface="Calibri"/>
                <a:cs typeface="Calibri"/>
              </a:rPr>
              <a:t> </a:t>
            </a:r>
            <a:r>
              <a:rPr sz="1400" b="1" dirty="0">
                <a:solidFill>
                  <a:srgbClr val="00AF50"/>
                </a:solidFill>
                <a:latin typeface="Calibri"/>
                <a:cs typeface="Calibri"/>
              </a:rPr>
              <a:t>πλάνου</a:t>
            </a:r>
            <a:r>
              <a:rPr sz="1400" b="1" spc="-25" dirty="0">
                <a:solidFill>
                  <a:srgbClr val="00AF50"/>
                </a:solidFill>
                <a:latin typeface="Calibri"/>
                <a:cs typeface="Calibri"/>
              </a:rPr>
              <a:t> </a:t>
            </a:r>
            <a:r>
              <a:rPr sz="1400" b="1" spc="-5" dirty="0">
                <a:solidFill>
                  <a:srgbClr val="00AF50"/>
                </a:solidFill>
                <a:latin typeface="Calibri"/>
                <a:cs typeface="Calibri"/>
              </a:rPr>
              <a:t>παρακολούθησης</a:t>
            </a:r>
            <a:r>
              <a:rPr sz="1400" b="1" spc="-35" dirty="0">
                <a:solidFill>
                  <a:srgbClr val="00AF50"/>
                </a:solidFill>
                <a:latin typeface="Calibri"/>
                <a:cs typeface="Calibri"/>
              </a:rPr>
              <a:t> </a:t>
            </a:r>
            <a:r>
              <a:rPr sz="1400" b="1" dirty="0">
                <a:solidFill>
                  <a:srgbClr val="00AF50"/>
                </a:solidFill>
                <a:latin typeface="Calibri"/>
                <a:cs typeface="Calibri"/>
              </a:rPr>
              <a:t>και αξιολόγησης</a:t>
            </a:r>
            <a:r>
              <a:rPr sz="1400" b="1" spc="-35" dirty="0">
                <a:solidFill>
                  <a:srgbClr val="00AF50"/>
                </a:solidFill>
                <a:latin typeface="Calibri"/>
                <a:cs typeface="Calibri"/>
              </a:rPr>
              <a:t> </a:t>
            </a:r>
            <a:r>
              <a:rPr sz="1400" b="1" dirty="0">
                <a:solidFill>
                  <a:srgbClr val="00AF50"/>
                </a:solidFill>
                <a:latin typeface="Calibri"/>
                <a:cs typeface="Calibri"/>
              </a:rPr>
              <a:t>της</a:t>
            </a:r>
            <a:r>
              <a:rPr sz="1400" b="1" spc="-5" dirty="0">
                <a:solidFill>
                  <a:srgbClr val="00AF50"/>
                </a:solidFill>
                <a:latin typeface="Calibri"/>
                <a:cs typeface="Calibri"/>
              </a:rPr>
              <a:t> προόδου</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ποιότητας</a:t>
            </a:r>
            <a:r>
              <a:rPr sz="1400" b="1" spc="-20" dirty="0">
                <a:solidFill>
                  <a:srgbClr val="00AF50"/>
                </a:solidFill>
                <a:latin typeface="Calibri"/>
                <a:cs typeface="Calibri"/>
              </a:rPr>
              <a:t> </a:t>
            </a:r>
            <a:r>
              <a:rPr sz="1400" b="1" dirty="0">
                <a:solidFill>
                  <a:srgbClr val="00AF50"/>
                </a:solidFill>
                <a:latin typeface="Calibri"/>
                <a:cs typeface="Calibri"/>
              </a:rPr>
              <a:t>του</a:t>
            </a:r>
            <a:r>
              <a:rPr sz="1400" b="1" spc="-10" dirty="0">
                <a:solidFill>
                  <a:srgbClr val="00AF50"/>
                </a:solidFill>
                <a:latin typeface="Calibri"/>
                <a:cs typeface="Calibri"/>
              </a:rPr>
              <a:t> </a:t>
            </a:r>
            <a:r>
              <a:rPr sz="1400" b="1" dirty="0">
                <a:solidFill>
                  <a:srgbClr val="00AF50"/>
                </a:solidFill>
                <a:latin typeface="Calibri"/>
                <a:cs typeface="Calibri"/>
              </a:rPr>
              <a:t>Σχεδίου,</a:t>
            </a:r>
            <a:r>
              <a:rPr sz="1400" b="1" spc="-30" dirty="0">
                <a:solidFill>
                  <a:srgbClr val="00AF50"/>
                </a:solidFill>
                <a:latin typeface="Calibri"/>
                <a:cs typeface="Calibri"/>
              </a:rPr>
              <a:t> </a:t>
            </a:r>
            <a:r>
              <a:rPr sz="1400" b="1" spc="-5" dirty="0">
                <a:solidFill>
                  <a:srgbClr val="00AF50"/>
                </a:solidFill>
                <a:latin typeface="Calibri"/>
                <a:cs typeface="Calibri"/>
              </a:rPr>
              <a:t>με</a:t>
            </a:r>
            <a:r>
              <a:rPr sz="1400" b="1" spc="-10" dirty="0">
                <a:solidFill>
                  <a:srgbClr val="00AF50"/>
                </a:solidFill>
                <a:latin typeface="Calibri"/>
                <a:cs typeface="Calibri"/>
              </a:rPr>
              <a:t> </a:t>
            </a:r>
            <a:r>
              <a:rPr sz="1400" b="1" dirty="0">
                <a:solidFill>
                  <a:srgbClr val="00AF50"/>
                </a:solidFill>
                <a:latin typeface="Calibri"/>
                <a:cs typeface="Calibri"/>
              </a:rPr>
              <a:t>σαφή</a:t>
            </a:r>
            <a:endParaRPr sz="1400" dirty="0">
              <a:latin typeface="Calibri"/>
              <a:cs typeface="Calibri"/>
            </a:endParaRPr>
          </a:p>
          <a:p>
            <a:pPr marL="299085" marR="178435">
              <a:lnSpc>
                <a:spcPct val="100000"/>
              </a:lnSpc>
            </a:pPr>
            <a:r>
              <a:rPr sz="1400" b="1" spc="-5" dirty="0">
                <a:solidFill>
                  <a:srgbClr val="00AF50"/>
                </a:solidFill>
                <a:latin typeface="Calibri"/>
                <a:cs typeface="Calibri"/>
              </a:rPr>
              <a:t>χρονοδιαγράμματα (οι </a:t>
            </a:r>
            <a:r>
              <a:rPr sz="1400" b="1" dirty="0">
                <a:solidFill>
                  <a:srgbClr val="00AF50"/>
                </a:solidFill>
                <a:latin typeface="Calibri"/>
                <a:cs typeface="Calibri"/>
              </a:rPr>
              <a:t>εν </a:t>
            </a:r>
            <a:r>
              <a:rPr sz="1400" b="1" spc="-5" dirty="0">
                <a:solidFill>
                  <a:srgbClr val="00AF50"/>
                </a:solidFill>
                <a:latin typeface="Calibri"/>
                <a:cs typeface="Calibri"/>
              </a:rPr>
              <a:t>λόγω </a:t>
            </a:r>
            <a:r>
              <a:rPr sz="1400" b="1" spc="-10" dirty="0">
                <a:solidFill>
                  <a:srgbClr val="00AF50"/>
                </a:solidFill>
                <a:latin typeface="Calibri"/>
                <a:cs typeface="Calibri"/>
              </a:rPr>
              <a:t>διαδικασίες </a:t>
            </a:r>
            <a:r>
              <a:rPr sz="1400" b="1" dirty="0">
                <a:solidFill>
                  <a:srgbClr val="00AF50"/>
                </a:solidFill>
                <a:latin typeface="Calibri"/>
                <a:cs typeface="Calibri"/>
              </a:rPr>
              <a:t>πρέπει </a:t>
            </a:r>
            <a:r>
              <a:rPr sz="1400" b="1" spc="-5" dirty="0">
                <a:solidFill>
                  <a:srgbClr val="00AF50"/>
                </a:solidFill>
                <a:latin typeface="Calibri"/>
                <a:cs typeface="Calibri"/>
              </a:rPr>
              <a:t>να εφαρμόζονται </a:t>
            </a:r>
            <a:r>
              <a:rPr sz="1400" b="1" dirty="0">
                <a:solidFill>
                  <a:srgbClr val="00AF50"/>
                </a:solidFill>
                <a:latin typeface="Calibri"/>
                <a:cs typeface="Calibri"/>
              </a:rPr>
              <a:t>σε </a:t>
            </a:r>
            <a:r>
              <a:rPr sz="1400" b="1" spc="-15" dirty="0">
                <a:solidFill>
                  <a:srgbClr val="00AF50"/>
                </a:solidFill>
                <a:latin typeface="Calibri"/>
                <a:cs typeface="Calibri"/>
              </a:rPr>
              <a:t>κομβικά </a:t>
            </a:r>
            <a:r>
              <a:rPr sz="1400" b="1" spc="-5" dirty="0">
                <a:solidFill>
                  <a:srgbClr val="00AF50"/>
                </a:solidFill>
                <a:latin typeface="Calibri"/>
                <a:cs typeface="Calibri"/>
              </a:rPr>
              <a:t>σημεία για </a:t>
            </a:r>
            <a:r>
              <a:rPr sz="1400" b="1" spc="-10" dirty="0">
                <a:solidFill>
                  <a:srgbClr val="00AF50"/>
                </a:solidFill>
                <a:latin typeface="Calibri"/>
                <a:cs typeface="Calibri"/>
              </a:rPr>
              <a:t>το Σχέδιο, </a:t>
            </a:r>
            <a:r>
              <a:rPr sz="1400" b="1" spc="-5" dirty="0">
                <a:solidFill>
                  <a:srgbClr val="00AF50"/>
                </a:solidFill>
                <a:latin typeface="Calibri"/>
                <a:cs typeface="Calibri"/>
              </a:rPr>
              <a:t>π.χ. με την ολοκλήρωση ενός </a:t>
            </a:r>
            <a:r>
              <a:rPr sz="1400" b="1" spc="-305" dirty="0">
                <a:solidFill>
                  <a:srgbClr val="00AF50"/>
                </a:solidFill>
                <a:latin typeface="Calibri"/>
                <a:cs typeface="Calibri"/>
              </a:rPr>
              <a:t> </a:t>
            </a:r>
            <a:r>
              <a:rPr sz="1400" b="1" spc="-5" dirty="0">
                <a:solidFill>
                  <a:srgbClr val="00AF50"/>
                </a:solidFill>
                <a:latin typeface="Calibri"/>
                <a:cs typeface="Calibri"/>
              </a:rPr>
              <a:t>αποτελέσματος</a:t>
            </a:r>
            <a:r>
              <a:rPr sz="1400" b="1" spc="-15" dirty="0">
                <a:solidFill>
                  <a:srgbClr val="00AF50"/>
                </a:solidFill>
                <a:latin typeface="Calibri"/>
                <a:cs typeface="Calibri"/>
              </a:rPr>
              <a:t> </a:t>
            </a:r>
            <a:r>
              <a:rPr sz="1400" b="1" spc="-5" dirty="0">
                <a:solidFill>
                  <a:srgbClr val="00AF50"/>
                </a:solidFill>
                <a:latin typeface="Calibri"/>
                <a:cs typeface="Calibri"/>
              </a:rPr>
              <a:t>μεγάλης</a:t>
            </a:r>
            <a:r>
              <a:rPr sz="1400" b="1" spc="-40" dirty="0">
                <a:solidFill>
                  <a:srgbClr val="00AF50"/>
                </a:solidFill>
                <a:latin typeface="Calibri"/>
                <a:cs typeface="Calibri"/>
              </a:rPr>
              <a:t> </a:t>
            </a:r>
            <a:r>
              <a:rPr sz="1400" b="1" spc="-10" dirty="0">
                <a:solidFill>
                  <a:srgbClr val="00AF50"/>
                </a:solidFill>
                <a:latin typeface="Calibri"/>
                <a:cs typeface="Calibri"/>
              </a:rPr>
              <a:t>κλίμακας)</a:t>
            </a:r>
            <a:r>
              <a:rPr sz="1400" b="1" spc="15" dirty="0">
                <a:solidFill>
                  <a:srgbClr val="00AF50"/>
                </a:solidFill>
                <a:latin typeface="Calibri"/>
                <a:cs typeface="Calibri"/>
              </a:rPr>
              <a:t> </a:t>
            </a:r>
            <a:r>
              <a:rPr sz="1400" b="1"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σαφή</a:t>
            </a:r>
            <a:r>
              <a:rPr sz="1400" b="1" spc="-25" dirty="0">
                <a:solidFill>
                  <a:srgbClr val="00AF50"/>
                </a:solidFill>
                <a:latin typeface="Calibri"/>
                <a:cs typeface="Calibri"/>
              </a:rPr>
              <a:t> </a:t>
            </a:r>
            <a:r>
              <a:rPr sz="1400" b="1" spc="-5" dirty="0">
                <a:solidFill>
                  <a:srgbClr val="00AF50"/>
                </a:solidFill>
                <a:latin typeface="Calibri"/>
                <a:cs typeface="Calibri"/>
              </a:rPr>
              <a:t>καταμερισμό</a:t>
            </a:r>
            <a:r>
              <a:rPr sz="1400" b="1" spc="-40" dirty="0">
                <a:solidFill>
                  <a:srgbClr val="00AF50"/>
                </a:solidFill>
                <a:latin typeface="Calibri"/>
                <a:cs typeface="Calibri"/>
              </a:rPr>
              <a:t> </a:t>
            </a:r>
            <a:r>
              <a:rPr sz="1400" b="1" dirty="0">
                <a:solidFill>
                  <a:srgbClr val="00AF50"/>
                </a:solidFill>
                <a:latin typeface="Calibri"/>
                <a:cs typeface="Calibri"/>
              </a:rPr>
              <a:t>εργασίας</a:t>
            </a:r>
            <a:endParaRPr sz="1400" dirty="0">
              <a:latin typeface="Calibri"/>
              <a:cs typeface="Calibri"/>
            </a:endParaRPr>
          </a:p>
        </p:txBody>
      </p:sp>
      <p:pic>
        <p:nvPicPr>
          <p:cNvPr id="6" name="object 6"/>
          <p:cNvPicPr/>
          <p:nvPr/>
        </p:nvPicPr>
        <p:blipFill>
          <a:blip r:embed="rId3" cstate="print"/>
          <a:stretch>
            <a:fillRect/>
          </a:stretch>
        </p:blipFill>
        <p:spPr>
          <a:xfrm>
            <a:off x="318066" y="4107180"/>
            <a:ext cx="9435084" cy="929640"/>
          </a:xfrm>
          <a:prstGeom prst="rect">
            <a:avLst/>
          </a:prstGeom>
        </p:spPr>
      </p:pic>
      <p:sp>
        <p:nvSpPr>
          <p:cNvPr id="7" name="object 7"/>
          <p:cNvSpPr txBox="1"/>
          <p:nvPr/>
        </p:nvSpPr>
        <p:spPr>
          <a:xfrm>
            <a:off x="459130" y="4687898"/>
            <a:ext cx="10158247" cy="2180662"/>
          </a:xfrm>
          <a:prstGeom prst="rect">
            <a:avLst/>
          </a:prstGeom>
        </p:spPr>
        <p:txBody>
          <a:bodyPr vert="horz" wrap="square" lIns="0" tIns="12700" rIns="0" bIns="0" rtlCol="0">
            <a:spAutoFit/>
          </a:bodyPr>
          <a:lstStyle/>
          <a:p>
            <a:pPr marL="299085" indent="-287020" algn="just">
              <a:lnSpc>
                <a:spcPct val="100000"/>
              </a:lnSpc>
              <a:spcBef>
                <a:spcPts val="100"/>
              </a:spcBef>
              <a:buFont typeface="Wingdings"/>
              <a:buChar char=""/>
              <a:tabLst>
                <a:tab pos="299720" algn="l"/>
              </a:tabLst>
            </a:pPr>
            <a:r>
              <a:rPr sz="1400" b="1" dirty="0">
                <a:solidFill>
                  <a:srgbClr val="00AF50"/>
                </a:solidFill>
                <a:latin typeface="Calibri"/>
                <a:cs typeface="Calibri"/>
              </a:rPr>
              <a:t>Θα</a:t>
            </a:r>
            <a:r>
              <a:rPr sz="1400" b="1" spc="-5" dirty="0">
                <a:solidFill>
                  <a:srgbClr val="00AF50"/>
                </a:solidFill>
                <a:latin typeface="Calibri"/>
                <a:cs typeface="Calibri"/>
              </a:rPr>
              <a:t> </a:t>
            </a:r>
            <a:r>
              <a:rPr sz="1400" b="1"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εξαρχής</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καταρτιστεί</a:t>
            </a:r>
            <a:r>
              <a:rPr sz="1400" b="1" spc="-20" dirty="0">
                <a:solidFill>
                  <a:srgbClr val="00AF50"/>
                </a:solidFill>
                <a:latin typeface="Calibri"/>
                <a:cs typeface="Calibri"/>
              </a:rPr>
              <a:t> </a:t>
            </a:r>
            <a:r>
              <a:rPr sz="1400" b="1" dirty="0">
                <a:solidFill>
                  <a:srgbClr val="00AF50"/>
                </a:solidFill>
                <a:latin typeface="Calibri"/>
                <a:cs typeface="Calibri"/>
              </a:rPr>
              <a:t>ένα</a:t>
            </a:r>
            <a:r>
              <a:rPr sz="1400" b="1" spc="-15" dirty="0">
                <a:solidFill>
                  <a:srgbClr val="00AF50"/>
                </a:solidFill>
                <a:latin typeface="Calibri"/>
                <a:cs typeface="Calibri"/>
              </a:rPr>
              <a:t> </a:t>
            </a:r>
            <a:r>
              <a:rPr sz="1400" b="1" spc="-5" dirty="0">
                <a:solidFill>
                  <a:srgbClr val="00AF50"/>
                </a:solidFill>
                <a:latin typeface="Calibri"/>
                <a:cs typeface="Calibri"/>
              </a:rPr>
              <a:t>αναλυτικό</a:t>
            </a:r>
            <a:r>
              <a:rPr sz="1400" b="1" spc="-10"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εμπεριστατωμένο</a:t>
            </a:r>
            <a:r>
              <a:rPr sz="1400" b="1" spc="-40" dirty="0">
                <a:solidFill>
                  <a:srgbClr val="00AF50"/>
                </a:solidFill>
                <a:latin typeface="Calibri"/>
                <a:cs typeface="Calibri"/>
              </a:rPr>
              <a:t> </a:t>
            </a:r>
            <a:r>
              <a:rPr sz="1400" b="1" dirty="0">
                <a:solidFill>
                  <a:srgbClr val="00AF50"/>
                </a:solidFill>
                <a:latin typeface="Calibri"/>
                <a:cs typeface="Calibri"/>
              </a:rPr>
              <a:t>πλάνο</a:t>
            </a:r>
            <a:r>
              <a:rPr sz="1400" b="1" spc="-10" dirty="0">
                <a:solidFill>
                  <a:srgbClr val="00AF50"/>
                </a:solidFill>
                <a:latin typeface="Calibri"/>
                <a:cs typeface="Calibri"/>
              </a:rPr>
              <a:t> </a:t>
            </a:r>
            <a:r>
              <a:rPr sz="1400" b="1" dirty="0">
                <a:solidFill>
                  <a:srgbClr val="00AF50"/>
                </a:solidFill>
                <a:latin typeface="Calibri"/>
                <a:cs typeface="Calibri"/>
              </a:rPr>
              <a:t>εργασίας</a:t>
            </a:r>
            <a:endParaRPr sz="1400" dirty="0">
              <a:latin typeface="Calibri"/>
              <a:cs typeface="Calibri"/>
            </a:endParaRPr>
          </a:p>
          <a:p>
            <a:pPr marL="299085" marR="5080" indent="-287020" algn="just">
              <a:lnSpc>
                <a:spcPct val="100000"/>
              </a:lnSpc>
              <a:spcBef>
                <a:spcPts val="5"/>
              </a:spcBef>
              <a:buFont typeface="Wingdings"/>
              <a:buChar char=""/>
              <a:tabLst>
                <a:tab pos="299720" algn="l"/>
              </a:tabLst>
            </a:pPr>
            <a:r>
              <a:rPr sz="1400" b="1" dirty="0">
                <a:solidFill>
                  <a:srgbClr val="00AF50"/>
                </a:solidFill>
                <a:latin typeface="Calibri"/>
                <a:cs typeface="Calibri"/>
              </a:rPr>
              <a:t>Επίσης, όσο </a:t>
            </a:r>
            <a:r>
              <a:rPr sz="1400" b="1" spc="-5" dirty="0">
                <a:solidFill>
                  <a:srgbClr val="00AF50"/>
                </a:solidFill>
                <a:latin typeface="Calibri"/>
                <a:cs typeface="Calibri"/>
              </a:rPr>
              <a:t>πιο ακριβές και αναλυτικό </a:t>
            </a:r>
            <a:r>
              <a:rPr sz="1400" b="1" dirty="0">
                <a:solidFill>
                  <a:srgbClr val="00AF50"/>
                </a:solidFill>
                <a:latin typeface="Calibri"/>
                <a:cs typeface="Calibri"/>
              </a:rPr>
              <a:t>είναι το </a:t>
            </a:r>
            <a:r>
              <a:rPr sz="1400" b="1" spc="-5" dirty="0">
                <a:solidFill>
                  <a:srgbClr val="00AF50"/>
                </a:solidFill>
                <a:latin typeface="Calibri"/>
                <a:cs typeface="Calibri"/>
              </a:rPr>
              <a:t>πλάνο παρακολούθησης </a:t>
            </a:r>
            <a:r>
              <a:rPr sz="1400" b="1" dirty="0">
                <a:solidFill>
                  <a:srgbClr val="00AF50"/>
                </a:solidFill>
                <a:latin typeface="Calibri"/>
                <a:cs typeface="Calibri"/>
              </a:rPr>
              <a:t>της </a:t>
            </a:r>
            <a:r>
              <a:rPr sz="1400" b="1" spc="-5" dirty="0">
                <a:solidFill>
                  <a:srgbClr val="00AF50"/>
                </a:solidFill>
                <a:latin typeface="Calibri"/>
                <a:cs typeface="Calibri"/>
              </a:rPr>
              <a:t>προόδου, της ποιότητας και του βαθμού επίτευξης</a:t>
            </a:r>
            <a:r>
              <a:rPr sz="1400" b="1" dirty="0">
                <a:solidFill>
                  <a:srgbClr val="00AF50"/>
                </a:solidFill>
                <a:latin typeface="Calibri"/>
                <a:cs typeface="Calibri"/>
              </a:rPr>
              <a:t> </a:t>
            </a:r>
            <a:r>
              <a:rPr sz="1400" b="1" spc="-5" dirty="0">
                <a:solidFill>
                  <a:srgbClr val="00AF50"/>
                </a:solidFill>
                <a:latin typeface="Calibri"/>
                <a:cs typeface="Calibri"/>
              </a:rPr>
              <a:t>των</a:t>
            </a:r>
            <a:r>
              <a:rPr sz="1400" b="1" dirty="0">
                <a:solidFill>
                  <a:srgbClr val="00AF50"/>
                </a:solidFill>
                <a:latin typeface="Calibri"/>
                <a:cs typeface="Calibri"/>
              </a:rPr>
              <a:t> </a:t>
            </a:r>
            <a:r>
              <a:rPr sz="1400" b="1" spc="-5" dirty="0">
                <a:solidFill>
                  <a:srgbClr val="00AF50"/>
                </a:solidFill>
                <a:latin typeface="Calibri"/>
                <a:cs typeface="Calibri"/>
              </a:rPr>
              <a:t>αποτελεσμάτων</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sz="1400" b="1" dirty="0">
                <a:solidFill>
                  <a:srgbClr val="00AF50"/>
                </a:solidFill>
                <a:latin typeface="Calibri"/>
                <a:cs typeface="Calibri"/>
              </a:rPr>
              <a:t> </a:t>
            </a:r>
            <a:r>
              <a:rPr sz="1400" b="1" spc="-5" dirty="0">
                <a:solidFill>
                  <a:srgbClr val="00AF50"/>
                </a:solidFill>
                <a:latin typeface="Calibri"/>
                <a:cs typeface="Calibri"/>
              </a:rPr>
              <a:t>(δες</a:t>
            </a:r>
            <a:r>
              <a:rPr sz="1400" b="1" dirty="0">
                <a:solidFill>
                  <a:srgbClr val="00AF50"/>
                </a:solidFill>
                <a:latin typeface="Calibri"/>
                <a:cs typeface="Calibri"/>
              </a:rPr>
              <a:t> </a:t>
            </a:r>
            <a:r>
              <a:rPr sz="1400" b="1" spc="-5" dirty="0">
                <a:solidFill>
                  <a:srgbClr val="00AF50"/>
                </a:solidFill>
                <a:latin typeface="Calibri"/>
                <a:cs typeface="Calibri"/>
              </a:rPr>
              <a:t>προηγούμενη</a:t>
            </a:r>
            <a:r>
              <a:rPr sz="1400" b="1" dirty="0">
                <a:solidFill>
                  <a:srgbClr val="00AF50"/>
                </a:solidFill>
                <a:latin typeface="Calibri"/>
                <a:cs typeface="Calibri"/>
              </a:rPr>
              <a:t> </a:t>
            </a:r>
            <a:r>
              <a:rPr sz="1400" b="1" spc="-5" dirty="0">
                <a:solidFill>
                  <a:srgbClr val="00AF50"/>
                </a:solidFill>
                <a:latin typeface="Calibri"/>
                <a:cs typeface="Calibri"/>
              </a:rPr>
              <a:t>ερώτηση),</a:t>
            </a:r>
            <a:r>
              <a:rPr sz="1400" b="1" dirty="0">
                <a:solidFill>
                  <a:srgbClr val="00AF50"/>
                </a:solidFill>
                <a:latin typeface="Calibri"/>
                <a:cs typeface="Calibri"/>
              </a:rPr>
              <a:t> </a:t>
            </a:r>
            <a:r>
              <a:rPr sz="1400" b="1" spc="-5" dirty="0">
                <a:solidFill>
                  <a:srgbClr val="00AF50"/>
                </a:solidFill>
                <a:latin typeface="Calibri"/>
                <a:cs typeface="Calibri"/>
              </a:rPr>
              <a:t>τόσο</a:t>
            </a:r>
            <a:r>
              <a:rPr sz="1400" b="1" dirty="0">
                <a:solidFill>
                  <a:srgbClr val="00AF50"/>
                </a:solidFill>
                <a:latin typeface="Calibri"/>
                <a:cs typeface="Calibri"/>
              </a:rPr>
              <a:t> </a:t>
            </a:r>
            <a:r>
              <a:rPr sz="1400" b="1" spc="-10" dirty="0">
                <a:solidFill>
                  <a:srgbClr val="00AF50"/>
                </a:solidFill>
                <a:latin typeface="Calibri"/>
                <a:cs typeface="Calibri"/>
              </a:rPr>
              <a:t>περισσότερο</a:t>
            </a:r>
            <a:r>
              <a:rPr sz="1400" b="1" spc="-5" dirty="0">
                <a:solidFill>
                  <a:srgbClr val="00AF50"/>
                </a:solidFill>
                <a:latin typeface="Calibri"/>
                <a:cs typeface="Calibri"/>
              </a:rPr>
              <a:t> διασφαλίζεται</a:t>
            </a:r>
            <a:r>
              <a:rPr sz="1400" b="1" dirty="0">
                <a:solidFill>
                  <a:srgbClr val="00AF50"/>
                </a:solidFill>
                <a:latin typeface="Calibri"/>
                <a:cs typeface="Calibri"/>
              </a:rPr>
              <a:t> η</a:t>
            </a:r>
            <a:r>
              <a:rPr sz="1400" b="1" spc="5" dirty="0">
                <a:solidFill>
                  <a:srgbClr val="00AF50"/>
                </a:solidFill>
                <a:latin typeface="Calibri"/>
                <a:cs typeface="Calibri"/>
              </a:rPr>
              <a:t> </a:t>
            </a:r>
            <a:r>
              <a:rPr sz="1400" b="1" spc="-5" dirty="0">
                <a:solidFill>
                  <a:srgbClr val="00AF50"/>
                </a:solidFill>
                <a:latin typeface="Calibri"/>
                <a:cs typeface="Calibri"/>
              </a:rPr>
              <a:t>εντός προϋπολογισμού</a:t>
            </a:r>
            <a:r>
              <a:rPr sz="1400" b="1" spc="-45" dirty="0">
                <a:solidFill>
                  <a:srgbClr val="00AF50"/>
                </a:solidFill>
                <a:latin typeface="Calibri"/>
                <a:cs typeface="Calibri"/>
              </a:rPr>
              <a:t> </a:t>
            </a:r>
            <a:r>
              <a:rPr sz="1400" b="1" spc="-5"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έγκαιρη</a:t>
            </a:r>
            <a:r>
              <a:rPr sz="1400" b="1" spc="-20" dirty="0">
                <a:solidFill>
                  <a:srgbClr val="00AF50"/>
                </a:solidFill>
                <a:latin typeface="Calibri"/>
                <a:cs typeface="Calibri"/>
              </a:rPr>
              <a:t> </a:t>
            </a:r>
            <a:r>
              <a:rPr sz="1400" b="1" spc="-5" dirty="0">
                <a:solidFill>
                  <a:srgbClr val="00AF50"/>
                </a:solidFill>
                <a:latin typeface="Calibri"/>
                <a:cs typeface="Calibri"/>
              </a:rPr>
              <a:t>υλοποίηση</a:t>
            </a:r>
            <a:r>
              <a:rPr sz="1400" b="1" spc="-45" dirty="0">
                <a:solidFill>
                  <a:srgbClr val="00AF50"/>
                </a:solidFill>
                <a:latin typeface="Calibri"/>
                <a:cs typeface="Calibri"/>
              </a:rPr>
              <a:t> </a:t>
            </a:r>
            <a:r>
              <a:rPr sz="1400" b="1"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20" dirty="0">
                <a:solidFill>
                  <a:srgbClr val="00AF50"/>
                </a:solidFill>
                <a:latin typeface="Calibri"/>
                <a:cs typeface="Calibri"/>
              </a:rPr>
              <a:t> </a:t>
            </a:r>
            <a:r>
              <a:rPr sz="1400" b="1" dirty="0">
                <a:solidFill>
                  <a:srgbClr val="00AF50"/>
                </a:solidFill>
                <a:latin typeface="Calibri"/>
                <a:cs typeface="Calibri"/>
              </a:rPr>
              <a:t>Σχεδίου</a:t>
            </a:r>
            <a:endParaRPr sz="1400" dirty="0">
              <a:latin typeface="Calibri"/>
              <a:cs typeface="Calibri"/>
            </a:endParaRPr>
          </a:p>
          <a:p>
            <a:pPr marL="299085" marR="5080" indent="-287020" algn="just">
              <a:lnSpc>
                <a:spcPct val="100000"/>
              </a:lnSpc>
              <a:buFont typeface="Wingdings"/>
              <a:buChar char=""/>
              <a:tabLst>
                <a:tab pos="299720" algn="l"/>
              </a:tabLst>
            </a:pPr>
            <a:r>
              <a:rPr sz="1400" b="1" dirty="0">
                <a:solidFill>
                  <a:srgbClr val="00AF50"/>
                </a:solidFill>
                <a:latin typeface="Calibri"/>
                <a:cs typeface="Calibri"/>
              </a:rPr>
              <a:t>Το </a:t>
            </a:r>
            <a:r>
              <a:rPr sz="1400" b="1" spc="-5" dirty="0">
                <a:solidFill>
                  <a:srgbClr val="00AF50"/>
                </a:solidFill>
                <a:latin typeface="Calibri"/>
                <a:cs typeface="Calibri"/>
              </a:rPr>
              <a:t>σχέδιο πρέπει να είναι </a:t>
            </a:r>
            <a:r>
              <a:rPr sz="1400" b="1" dirty="0">
                <a:solidFill>
                  <a:srgbClr val="00AF50"/>
                </a:solidFill>
                <a:latin typeface="Calibri"/>
                <a:cs typeface="Calibri"/>
              </a:rPr>
              <a:t>οικονομικά αποδοτικό </a:t>
            </a:r>
            <a:r>
              <a:rPr sz="1400" b="1" spc="-5" dirty="0">
                <a:solidFill>
                  <a:srgbClr val="00AF50"/>
                </a:solidFill>
                <a:latin typeface="Calibri"/>
                <a:cs typeface="Calibri"/>
              </a:rPr>
              <a:t>(“cost-effective”). </a:t>
            </a:r>
            <a:r>
              <a:rPr sz="1400" b="1" spc="-55" dirty="0">
                <a:solidFill>
                  <a:srgbClr val="00AF50"/>
                </a:solidFill>
                <a:latin typeface="Calibri"/>
                <a:cs typeface="Calibri"/>
              </a:rPr>
              <a:t>Το </a:t>
            </a:r>
            <a:r>
              <a:rPr sz="1400" b="1" spc="-5" dirty="0">
                <a:solidFill>
                  <a:srgbClr val="00AF50"/>
                </a:solidFill>
                <a:latin typeface="Calibri"/>
                <a:cs typeface="Calibri"/>
              </a:rPr>
              <a:t>αναμενόμενο </a:t>
            </a:r>
            <a:r>
              <a:rPr sz="1400" b="1" spc="-10" dirty="0">
                <a:solidFill>
                  <a:srgbClr val="00AF50"/>
                </a:solidFill>
                <a:latin typeface="Calibri"/>
                <a:cs typeface="Calibri"/>
              </a:rPr>
              <a:t>κόστος του Σχεδίου </a:t>
            </a:r>
            <a:r>
              <a:rPr sz="1400" b="1" spc="-5" dirty="0">
                <a:solidFill>
                  <a:srgbClr val="00AF50"/>
                </a:solidFill>
                <a:latin typeface="Calibri"/>
                <a:cs typeface="Calibri"/>
              </a:rPr>
              <a:t>πρέπει να </a:t>
            </a:r>
            <a:r>
              <a:rPr sz="1400" b="1" spc="-10" dirty="0">
                <a:solidFill>
                  <a:srgbClr val="00AF50"/>
                </a:solidFill>
                <a:latin typeface="Calibri"/>
                <a:cs typeface="Calibri"/>
              </a:rPr>
              <a:t>είναι </a:t>
            </a:r>
            <a:r>
              <a:rPr sz="1400" b="1" dirty="0">
                <a:solidFill>
                  <a:srgbClr val="00AF50"/>
                </a:solidFill>
                <a:latin typeface="Calibri"/>
                <a:cs typeface="Calibri"/>
              </a:rPr>
              <a:t>ανάλογο</a:t>
            </a:r>
            <a:r>
              <a:rPr sz="1400" b="1" spc="-45" dirty="0">
                <a:solidFill>
                  <a:srgbClr val="00AF50"/>
                </a:solidFill>
                <a:latin typeface="Calibri"/>
                <a:cs typeface="Calibri"/>
              </a:rPr>
              <a:t> </a:t>
            </a:r>
            <a:r>
              <a:rPr sz="1400" b="1" dirty="0">
                <a:solidFill>
                  <a:srgbClr val="00AF50"/>
                </a:solidFill>
                <a:latin typeface="Calibri"/>
                <a:cs typeface="Calibri"/>
              </a:rPr>
              <a:t>με</a:t>
            </a:r>
            <a:r>
              <a:rPr sz="1400" b="1" spc="-25" dirty="0">
                <a:solidFill>
                  <a:srgbClr val="00AF50"/>
                </a:solidFill>
                <a:latin typeface="Calibri"/>
                <a:cs typeface="Calibri"/>
              </a:rPr>
              <a:t> </a:t>
            </a:r>
            <a:r>
              <a:rPr lang="el-GR" sz="1400" b="1" spc="-10" dirty="0">
                <a:solidFill>
                  <a:srgbClr val="00AF50"/>
                </a:solidFill>
                <a:latin typeface="Calibri"/>
                <a:cs typeface="Calibri"/>
              </a:rPr>
              <a:t>τον αναμενόμενο αντίκτυπό του</a:t>
            </a:r>
            <a:r>
              <a:rPr sz="1400" b="1" spc="-5" dirty="0">
                <a:solidFill>
                  <a:srgbClr val="00AF50"/>
                </a:solidFill>
                <a:latin typeface="Calibri"/>
                <a:cs typeface="Calibri"/>
              </a:rPr>
              <a:t>.</a:t>
            </a:r>
            <a:endParaRPr sz="1400" dirty="0">
              <a:latin typeface="Calibri"/>
              <a:cs typeface="Calibri"/>
            </a:endParaRPr>
          </a:p>
          <a:p>
            <a:pPr marL="299085" indent="-287020" algn="just">
              <a:lnSpc>
                <a:spcPct val="100000"/>
              </a:lnSpc>
              <a:buFont typeface="Wingdings"/>
              <a:buChar char=""/>
              <a:tabLst>
                <a:tab pos="299720" algn="l"/>
              </a:tabLst>
            </a:pPr>
            <a:r>
              <a:rPr sz="1400" b="1" dirty="0">
                <a:solidFill>
                  <a:srgbClr val="00AF50"/>
                </a:solidFill>
                <a:latin typeface="Calibri"/>
                <a:cs typeface="Calibri"/>
              </a:rPr>
              <a:t>Η</a:t>
            </a:r>
            <a:r>
              <a:rPr sz="1400" b="1" spc="40" dirty="0">
                <a:solidFill>
                  <a:srgbClr val="00AF50"/>
                </a:solidFill>
                <a:latin typeface="Calibri"/>
                <a:cs typeface="Calibri"/>
              </a:rPr>
              <a:t> </a:t>
            </a:r>
            <a:r>
              <a:rPr sz="1400" b="1" spc="-5" dirty="0">
                <a:solidFill>
                  <a:srgbClr val="00AF50"/>
                </a:solidFill>
                <a:latin typeface="Calibri"/>
                <a:cs typeface="Calibri"/>
              </a:rPr>
              <a:t>κοινοπραξία</a:t>
            </a:r>
            <a:r>
              <a:rPr sz="1400" b="1" spc="40" dirty="0">
                <a:solidFill>
                  <a:srgbClr val="00AF50"/>
                </a:solidFill>
                <a:latin typeface="Calibri"/>
                <a:cs typeface="Calibri"/>
              </a:rPr>
              <a:t> </a:t>
            </a:r>
            <a:r>
              <a:rPr sz="1400" b="1" spc="-5"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να</a:t>
            </a:r>
            <a:r>
              <a:rPr sz="1400" b="1" spc="40" dirty="0">
                <a:solidFill>
                  <a:srgbClr val="00AF50"/>
                </a:solidFill>
                <a:latin typeface="Calibri"/>
                <a:cs typeface="Calibri"/>
              </a:rPr>
              <a:t> </a:t>
            </a:r>
            <a:r>
              <a:rPr sz="1400" b="1" spc="-5" dirty="0">
                <a:solidFill>
                  <a:srgbClr val="00AF50"/>
                </a:solidFill>
                <a:latin typeface="Calibri"/>
                <a:cs typeface="Calibri"/>
              </a:rPr>
              <a:t>κατανείμει</a:t>
            </a:r>
            <a:r>
              <a:rPr sz="1400" b="1" spc="40" dirty="0">
                <a:solidFill>
                  <a:srgbClr val="00AF50"/>
                </a:solidFill>
                <a:latin typeface="Calibri"/>
                <a:cs typeface="Calibri"/>
              </a:rPr>
              <a:t> </a:t>
            </a:r>
            <a:r>
              <a:rPr sz="1400" b="1" spc="-10" dirty="0">
                <a:solidFill>
                  <a:srgbClr val="00AF50"/>
                </a:solidFill>
                <a:latin typeface="Calibri"/>
                <a:cs typeface="Calibri"/>
              </a:rPr>
              <a:t>τους</a:t>
            </a:r>
            <a:r>
              <a:rPr sz="1400" b="1" spc="45" dirty="0">
                <a:solidFill>
                  <a:srgbClr val="00AF50"/>
                </a:solidFill>
                <a:latin typeface="Calibri"/>
                <a:cs typeface="Calibri"/>
              </a:rPr>
              <a:t> </a:t>
            </a:r>
            <a:r>
              <a:rPr sz="1400" b="1" dirty="0">
                <a:solidFill>
                  <a:srgbClr val="00AF50"/>
                </a:solidFill>
                <a:latin typeface="Calibri"/>
                <a:cs typeface="Calibri"/>
              </a:rPr>
              <a:t>οικονομικούς</a:t>
            </a:r>
            <a:r>
              <a:rPr sz="1400" b="1" spc="40" dirty="0">
                <a:solidFill>
                  <a:srgbClr val="00AF50"/>
                </a:solidFill>
                <a:latin typeface="Calibri"/>
                <a:cs typeface="Calibri"/>
              </a:rPr>
              <a:t> </a:t>
            </a:r>
            <a:r>
              <a:rPr sz="1400" b="1" spc="-5" dirty="0">
                <a:solidFill>
                  <a:srgbClr val="00AF50"/>
                </a:solidFill>
                <a:latin typeface="Calibri"/>
                <a:cs typeface="Calibri"/>
              </a:rPr>
              <a:t>και</a:t>
            </a:r>
            <a:r>
              <a:rPr sz="1400" b="1" spc="20" dirty="0">
                <a:solidFill>
                  <a:srgbClr val="00AF50"/>
                </a:solidFill>
                <a:latin typeface="Calibri"/>
                <a:cs typeface="Calibri"/>
              </a:rPr>
              <a:t> </a:t>
            </a:r>
            <a:r>
              <a:rPr sz="1400" b="1" spc="-5" dirty="0">
                <a:solidFill>
                  <a:srgbClr val="00AF50"/>
                </a:solidFill>
                <a:latin typeface="Calibri"/>
                <a:cs typeface="Calibri"/>
              </a:rPr>
              <a:t>ανθρώπινους</a:t>
            </a:r>
            <a:r>
              <a:rPr sz="1400" b="1" spc="45" dirty="0">
                <a:solidFill>
                  <a:srgbClr val="00AF50"/>
                </a:solidFill>
                <a:latin typeface="Calibri"/>
                <a:cs typeface="Calibri"/>
              </a:rPr>
              <a:t> </a:t>
            </a:r>
            <a:r>
              <a:rPr sz="1400" b="1" spc="-10" dirty="0">
                <a:solidFill>
                  <a:srgbClr val="00AF50"/>
                </a:solidFill>
                <a:latin typeface="Calibri"/>
                <a:cs typeface="Calibri"/>
              </a:rPr>
              <a:t>πόρους</a:t>
            </a:r>
            <a:r>
              <a:rPr sz="1400" b="1" spc="45" dirty="0">
                <a:solidFill>
                  <a:srgbClr val="00AF50"/>
                </a:solidFill>
                <a:latin typeface="Calibri"/>
                <a:cs typeface="Calibri"/>
              </a:rPr>
              <a:t> </a:t>
            </a:r>
            <a:r>
              <a:rPr sz="1400" b="1" dirty="0">
                <a:solidFill>
                  <a:srgbClr val="00AF50"/>
                </a:solidFill>
                <a:latin typeface="Calibri"/>
                <a:cs typeface="Calibri"/>
              </a:rPr>
              <a:t>της</a:t>
            </a:r>
            <a:r>
              <a:rPr sz="1400" b="1" spc="45" dirty="0">
                <a:solidFill>
                  <a:srgbClr val="00AF50"/>
                </a:solidFill>
                <a:latin typeface="Calibri"/>
                <a:cs typeface="Calibri"/>
              </a:rPr>
              <a:t> </a:t>
            </a:r>
            <a:r>
              <a:rPr sz="1400" b="1" spc="-5" dirty="0">
                <a:solidFill>
                  <a:srgbClr val="00AF50"/>
                </a:solidFill>
                <a:latin typeface="Calibri"/>
                <a:cs typeface="Calibri"/>
              </a:rPr>
              <a:t>ανά</a:t>
            </a:r>
            <a:r>
              <a:rPr sz="1400" b="1" spc="35"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0" dirty="0">
                <a:solidFill>
                  <a:srgbClr val="00AF50"/>
                </a:solidFill>
                <a:latin typeface="Calibri"/>
                <a:cs typeface="Calibri"/>
              </a:rPr>
              <a:t> </a:t>
            </a:r>
            <a:r>
              <a:rPr sz="1400" b="1" spc="-10" dirty="0">
                <a:solidFill>
                  <a:srgbClr val="00AF50"/>
                </a:solidFill>
                <a:latin typeface="Calibri"/>
                <a:cs typeface="Calibri"/>
              </a:rPr>
              <a:t>με</a:t>
            </a:r>
            <a:r>
              <a:rPr sz="1400" b="1" spc="35" dirty="0">
                <a:solidFill>
                  <a:srgbClr val="00AF50"/>
                </a:solidFill>
                <a:latin typeface="Calibri"/>
                <a:cs typeface="Calibri"/>
              </a:rPr>
              <a:t> </a:t>
            </a:r>
            <a:r>
              <a:rPr sz="1400" b="1" spc="-5" dirty="0">
                <a:solidFill>
                  <a:srgbClr val="00AF50"/>
                </a:solidFill>
                <a:latin typeface="Calibri"/>
                <a:cs typeface="Calibri"/>
              </a:rPr>
              <a:t>γνώμονα</a:t>
            </a:r>
            <a:r>
              <a:rPr sz="1400" b="1" spc="35" dirty="0">
                <a:solidFill>
                  <a:srgbClr val="00AF50"/>
                </a:solidFill>
                <a:latin typeface="Calibri"/>
                <a:cs typeface="Calibri"/>
              </a:rPr>
              <a:t> </a:t>
            </a:r>
            <a:r>
              <a:rPr sz="1400" b="1" spc="-5" dirty="0">
                <a:solidFill>
                  <a:srgbClr val="00AF50"/>
                </a:solidFill>
                <a:latin typeface="Calibri"/>
                <a:cs typeface="Calibri"/>
              </a:rPr>
              <a:t>την</a:t>
            </a:r>
            <a:endParaRPr sz="1400" dirty="0">
              <a:latin typeface="Calibri"/>
              <a:cs typeface="Calibri"/>
            </a:endParaRPr>
          </a:p>
          <a:p>
            <a:pPr marL="299085" algn="just">
              <a:lnSpc>
                <a:spcPts val="1675"/>
              </a:lnSpc>
              <a:spcBef>
                <a:spcPts val="10"/>
              </a:spcBef>
            </a:pPr>
            <a:r>
              <a:rPr sz="1400" b="1" spc="-5" dirty="0">
                <a:solidFill>
                  <a:srgbClr val="00AF50"/>
                </a:solidFill>
                <a:latin typeface="Calibri"/>
                <a:cs typeface="Calibri"/>
              </a:rPr>
              <a:t>ποιοτική</a:t>
            </a:r>
            <a:r>
              <a:rPr sz="1400" b="1" spc="-15" dirty="0">
                <a:solidFill>
                  <a:srgbClr val="00AF50"/>
                </a:solidFill>
                <a:latin typeface="Calibri"/>
                <a:cs typeface="Calibri"/>
              </a:rPr>
              <a:t> </a:t>
            </a:r>
            <a:r>
              <a:rPr sz="1400" b="1" spc="-5" dirty="0">
                <a:solidFill>
                  <a:srgbClr val="00AF50"/>
                </a:solidFill>
                <a:latin typeface="Calibri"/>
                <a:cs typeface="Calibri"/>
              </a:rPr>
              <a:t>υλοποίηση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spc="-50" dirty="0">
                <a:solidFill>
                  <a:srgbClr val="00AF50"/>
                </a:solidFill>
                <a:latin typeface="Calibri"/>
                <a:cs typeface="Calibri"/>
              </a:rPr>
              <a:t> </a:t>
            </a:r>
            <a:r>
              <a:rPr sz="1400" b="1" dirty="0">
                <a:solidFill>
                  <a:srgbClr val="00AF50"/>
                </a:solidFill>
                <a:latin typeface="Calibri"/>
                <a:cs typeface="Calibri"/>
              </a:rPr>
              <a:t>Σχεδίου</a:t>
            </a:r>
            <a:r>
              <a:rPr sz="1400" b="1" spc="-15" dirty="0">
                <a:solidFill>
                  <a:srgbClr val="00AF50"/>
                </a:solidFill>
                <a:latin typeface="Calibri"/>
                <a:cs typeface="Calibri"/>
              </a:rPr>
              <a:t> </a:t>
            </a:r>
            <a:r>
              <a:rPr lang="en-GB" sz="1400" b="1" spc="5" dirty="0">
                <a:solidFill>
                  <a:srgbClr val="00AF50"/>
                </a:solidFill>
                <a:latin typeface="Wingdings"/>
                <a:cs typeface="Calibri"/>
                <a:sym typeface="Wingdings" panose="05000000000000000000" pitchFamily="2" charset="2"/>
              </a:rPr>
              <a:t></a:t>
            </a:r>
            <a:r>
              <a:rPr sz="1400" spc="-40" dirty="0">
                <a:solidFill>
                  <a:srgbClr val="00AF50"/>
                </a:solidFill>
                <a:latin typeface="Times New Roman"/>
                <a:cs typeface="Times New Roman"/>
              </a:rPr>
              <a:t> </a:t>
            </a:r>
            <a:r>
              <a:rPr lang="el-GR" sz="1400" b="1" spc="-40" dirty="0">
                <a:solidFill>
                  <a:srgbClr val="00AF50"/>
                </a:solidFill>
                <a:latin typeface="Calibri"/>
                <a:cs typeface="Calibri"/>
              </a:rPr>
              <a:t>Ε</a:t>
            </a:r>
            <a:r>
              <a:rPr sz="1400" b="1" dirty="0">
                <a:solidFill>
                  <a:srgbClr val="00AF50"/>
                </a:solidFill>
                <a:latin typeface="Calibri"/>
                <a:cs typeface="Calibri"/>
              </a:rPr>
              <a:t>πα</a:t>
            </a:r>
            <a:r>
              <a:rPr sz="1400" b="1" dirty="0" err="1">
                <a:solidFill>
                  <a:srgbClr val="00AF50"/>
                </a:solidFill>
                <a:latin typeface="Calibri"/>
                <a:cs typeface="Calibri"/>
              </a:rPr>
              <a:t>ρκείς</a:t>
            </a:r>
            <a:r>
              <a:rPr sz="1400" b="1" spc="-15" dirty="0">
                <a:solidFill>
                  <a:srgbClr val="00AF50"/>
                </a:solidFill>
                <a:latin typeface="Calibri"/>
                <a:cs typeface="Calibri"/>
              </a:rPr>
              <a:t> </a:t>
            </a:r>
            <a:r>
              <a:rPr sz="1400" b="1" spc="-5" dirty="0">
                <a:solidFill>
                  <a:srgbClr val="00AF50"/>
                </a:solidFill>
                <a:latin typeface="Calibri"/>
                <a:cs typeface="Calibri"/>
              </a:rPr>
              <a:t>πόροι</a:t>
            </a:r>
            <a:r>
              <a:rPr sz="1400" b="1" spc="-20" dirty="0">
                <a:solidFill>
                  <a:srgbClr val="00AF50"/>
                </a:solidFill>
                <a:latin typeface="Calibri"/>
                <a:cs typeface="Calibri"/>
              </a:rPr>
              <a:t> </a:t>
            </a:r>
            <a:r>
              <a:rPr sz="1400" b="1" dirty="0">
                <a:solidFill>
                  <a:srgbClr val="00AF50"/>
                </a:solidFill>
                <a:latin typeface="Calibri"/>
                <a:cs typeface="Calibri"/>
              </a:rPr>
              <a:t>σε</a:t>
            </a:r>
            <a:r>
              <a:rPr sz="1400" b="1" spc="-15" dirty="0">
                <a:solidFill>
                  <a:srgbClr val="00AF50"/>
                </a:solidFill>
                <a:latin typeface="Calibri"/>
                <a:cs typeface="Calibri"/>
              </a:rPr>
              <a:t> </a:t>
            </a:r>
            <a:r>
              <a:rPr sz="1400" b="1" dirty="0">
                <a:solidFill>
                  <a:srgbClr val="00AF50"/>
                </a:solidFill>
                <a:latin typeface="Calibri"/>
                <a:cs typeface="Calibri"/>
              </a:rPr>
              <a:t>κάθε</a:t>
            </a:r>
            <a:r>
              <a:rPr sz="1400" b="1" spc="-5" dirty="0">
                <a:solidFill>
                  <a:srgbClr val="00AF50"/>
                </a:solidFill>
                <a:latin typeface="Calibri"/>
                <a:cs typeface="Calibri"/>
              </a:rPr>
              <a:t> δραστηριότητα</a:t>
            </a:r>
            <a:endParaRPr sz="1400" dirty="0">
              <a:latin typeface="Calibri"/>
              <a:cs typeface="Calibri"/>
            </a:endParaRPr>
          </a:p>
          <a:p>
            <a:pPr marL="299085" marR="5715" indent="-287020" algn="just">
              <a:lnSpc>
                <a:spcPts val="1680"/>
              </a:lnSpc>
              <a:spcBef>
                <a:spcPts val="55"/>
              </a:spcBef>
              <a:buFont typeface="Wingdings"/>
              <a:buChar char=""/>
              <a:tabLst>
                <a:tab pos="299720" algn="l"/>
              </a:tabLst>
            </a:pPr>
            <a:r>
              <a:rPr sz="1400" b="1" spc="-5" dirty="0">
                <a:solidFill>
                  <a:srgbClr val="00AF50"/>
                </a:solidFill>
                <a:latin typeface="Calibri"/>
                <a:cs typeface="Calibri"/>
              </a:rPr>
              <a:t>Μία </a:t>
            </a:r>
            <a:r>
              <a:rPr sz="1400" b="1" dirty="0">
                <a:solidFill>
                  <a:srgbClr val="00AF50"/>
                </a:solidFill>
                <a:latin typeface="Calibri"/>
                <a:cs typeface="Calibri"/>
              </a:rPr>
              <a:t>καλή </a:t>
            </a:r>
            <a:r>
              <a:rPr sz="1400" b="1" spc="-5" dirty="0">
                <a:solidFill>
                  <a:srgbClr val="00AF50"/>
                </a:solidFill>
                <a:latin typeface="Calibri"/>
                <a:cs typeface="Calibri"/>
              </a:rPr>
              <a:t>πρακτική είναι </a:t>
            </a:r>
            <a:r>
              <a:rPr sz="1400" b="1" dirty="0">
                <a:solidFill>
                  <a:srgbClr val="00AF50"/>
                </a:solidFill>
                <a:latin typeface="Calibri"/>
                <a:cs typeface="Calibri"/>
              </a:rPr>
              <a:t>η </a:t>
            </a:r>
            <a:r>
              <a:rPr sz="1400" b="1" spc="-10" dirty="0">
                <a:solidFill>
                  <a:srgbClr val="00AF50"/>
                </a:solidFill>
                <a:latin typeface="Calibri"/>
                <a:cs typeface="Calibri"/>
              </a:rPr>
              <a:t>υπογραφή </a:t>
            </a:r>
            <a:r>
              <a:rPr sz="1400" b="1" spc="-5" dirty="0">
                <a:solidFill>
                  <a:srgbClr val="00AF50"/>
                </a:solidFill>
                <a:latin typeface="Calibri"/>
                <a:cs typeface="Calibri"/>
              </a:rPr>
              <a:t>συμφωνιών μεταξύ συντονιστή και εταίρων</a:t>
            </a:r>
            <a:r>
              <a:rPr lang="el-GR" sz="1400" b="1" spc="-5" dirty="0">
                <a:solidFill>
                  <a:srgbClr val="00AF50"/>
                </a:solidFill>
                <a:latin typeface="Calibri"/>
                <a:cs typeface="Calibri"/>
              </a:rPr>
              <a:t> (δες ερώτηση προηγούμενης διαφάνειας)</a:t>
            </a:r>
            <a:r>
              <a:rPr sz="1400" b="1" spc="-5" dirty="0">
                <a:solidFill>
                  <a:srgbClr val="00AF50"/>
                </a:solidFill>
                <a:latin typeface="Calibri"/>
                <a:cs typeface="Calibri"/>
              </a:rPr>
              <a:t>, </a:t>
            </a:r>
            <a:r>
              <a:rPr sz="1400" b="1" dirty="0">
                <a:solidFill>
                  <a:srgbClr val="00AF50"/>
                </a:solidFill>
                <a:latin typeface="Calibri"/>
                <a:cs typeface="Calibri"/>
              </a:rPr>
              <a:t>στις </a:t>
            </a:r>
            <a:r>
              <a:rPr sz="1400" b="1" spc="-5" dirty="0">
                <a:solidFill>
                  <a:srgbClr val="00AF50"/>
                </a:solidFill>
                <a:latin typeface="Calibri"/>
                <a:cs typeface="Calibri"/>
              </a:rPr>
              <a:t>οποίες να ρυθμίζονται όλα </a:t>
            </a:r>
            <a:r>
              <a:rPr sz="1400" b="1" spc="-15" dirty="0">
                <a:solidFill>
                  <a:srgbClr val="00AF50"/>
                </a:solidFill>
                <a:latin typeface="Calibri"/>
                <a:cs typeface="Calibri"/>
              </a:rPr>
              <a:t>τα </a:t>
            </a:r>
            <a:r>
              <a:rPr sz="1400" b="1" spc="-10" dirty="0">
                <a:solidFill>
                  <a:srgbClr val="00AF50"/>
                </a:solidFill>
                <a:latin typeface="Calibri"/>
                <a:cs typeface="Calibri"/>
              </a:rPr>
              <a:t> </a:t>
            </a:r>
            <a:r>
              <a:rPr sz="1400" b="1" dirty="0">
                <a:solidFill>
                  <a:srgbClr val="00AF50"/>
                </a:solidFill>
                <a:latin typeface="Calibri"/>
                <a:cs typeface="Calibri"/>
              </a:rPr>
              <a:t>οικονομικά</a:t>
            </a:r>
            <a:r>
              <a:rPr sz="1400" b="1" spc="-30"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διαχειριστικά</a:t>
            </a:r>
            <a:r>
              <a:rPr sz="1400" b="1" spc="-30" dirty="0">
                <a:solidFill>
                  <a:srgbClr val="00AF50"/>
                </a:solidFill>
                <a:latin typeface="Calibri"/>
                <a:cs typeface="Calibri"/>
              </a:rPr>
              <a:t> </a:t>
            </a:r>
            <a:r>
              <a:rPr sz="1400" b="1" dirty="0">
                <a:solidFill>
                  <a:srgbClr val="00AF50"/>
                </a:solidFill>
                <a:latin typeface="Calibri"/>
                <a:cs typeface="Calibri"/>
              </a:rPr>
              <a:t>θέματα</a:t>
            </a:r>
            <a:r>
              <a:rPr sz="1400" b="1" spc="-30" dirty="0">
                <a:solidFill>
                  <a:srgbClr val="00AF50"/>
                </a:solidFill>
                <a:latin typeface="Calibri"/>
                <a:cs typeface="Calibri"/>
              </a:rPr>
              <a:t> </a:t>
            </a:r>
            <a:r>
              <a:rPr sz="1400" b="1" spc="-5" dirty="0">
                <a:solidFill>
                  <a:srgbClr val="00AF50"/>
                </a:solidFill>
                <a:latin typeface="Calibri"/>
                <a:cs typeface="Calibri"/>
              </a:rPr>
              <a:t>που</a:t>
            </a:r>
            <a:r>
              <a:rPr sz="1400" b="1" spc="-15" dirty="0">
                <a:solidFill>
                  <a:srgbClr val="00AF50"/>
                </a:solidFill>
                <a:latin typeface="Calibri"/>
                <a:cs typeface="Calibri"/>
              </a:rPr>
              <a:t> </a:t>
            </a:r>
            <a:r>
              <a:rPr sz="1400" b="1" dirty="0">
                <a:solidFill>
                  <a:srgbClr val="00AF50"/>
                </a:solidFill>
                <a:latin typeface="Calibri"/>
                <a:cs typeface="Calibri"/>
              </a:rPr>
              <a:t>αφορούν</a:t>
            </a:r>
            <a:r>
              <a:rPr sz="1400" b="1" spc="-45" dirty="0">
                <a:solidFill>
                  <a:srgbClr val="00AF50"/>
                </a:solidFill>
                <a:latin typeface="Calibri"/>
                <a:cs typeface="Calibri"/>
              </a:rPr>
              <a:t> </a:t>
            </a:r>
            <a:r>
              <a:rPr sz="1400" b="1" dirty="0">
                <a:solidFill>
                  <a:srgbClr val="00AF50"/>
                </a:solidFill>
                <a:latin typeface="Calibri"/>
                <a:cs typeface="Calibri"/>
              </a:rPr>
              <a:t>το</a:t>
            </a:r>
            <a:r>
              <a:rPr sz="1400" b="1" spc="-20" dirty="0">
                <a:solidFill>
                  <a:srgbClr val="00AF50"/>
                </a:solidFill>
                <a:latin typeface="Calibri"/>
                <a:cs typeface="Calibri"/>
              </a:rPr>
              <a:t> </a:t>
            </a:r>
            <a:r>
              <a:rPr sz="1400" b="1" dirty="0">
                <a:solidFill>
                  <a:srgbClr val="00AF50"/>
                </a:solidFill>
                <a:latin typeface="Calibri"/>
                <a:cs typeface="Calibri"/>
              </a:rPr>
              <a:t>Σχέδιο</a:t>
            </a:r>
            <a:endParaRPr sz="1400" dirty="0">
              <a:latin typeface="Calibri"/>
              <a:cs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1185" y="84836"/>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3" name="object 3"/>
          <p:cNvSpPr txBox="1"/>
          <p:nvPr/>
        </p:nvSpPr>
        <p:spPr>
          <a:xfrm>
            <a:off x="459130" y="1005027"/>
            <a:ext cx="4238625" cy="30035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10" dirty="0">
                <a:latin typeface="Calibri"/>
                <a:cs typeface="Calibri"/>
              </a:rPr>
              <a:t> package</a:t>
            </a:r>
            <a:r>
              <a:rPr sz="1800" b="1" spc="-25" dirty="0">
                <a:latin typeface="Calibri"/>
                <a:cs typeface="Calibri"/>
              </a:rPr>
              <a:t> </a:t>
            </a:r>
            <a:r>
              <a:rPr sz="1800" b="1" spc="-5" dirty="0">
                <a:latin typeface="Calibri"/>
                <a:cs typeface="Calibri"/>
              </a:rPr>
              <a:t>n°1 'Project Management‘:</a:t>
            </a:r>
            <a:endParaRPr sz="1800">
              <a:latin typeface="Calibri"/>
              <a:cs typeface="Calibri"/>
            </a:endParaRPr>
          </a:p>
        </p:txBody>
      </p:sp>
      <p:pic>
        <p:nvPicPr>
          <p:cNvPr id="4" name="object 4"/>
          <p:cNvPicPr/>
          <p:nvPr/>
        </p:nvPicPr>
        <p:blipFill>
          <a:blip r:embed="rId2" cstate="print"/>
          <a:stretch>
            <a:fillRect/>
          </a:stretch>
        </p:blipFill>
        <p:spPr>
          <a:xfrm>
            <a:off x="256031" y="1533144"/>
            <a:ext cx="9336024" cy="891539"/>
          </a:xfrm>
          <a:prstGeom prst="rect">
            <a:avLst/>
          </a:prstGeom>
        </p:spPr>
      </p:pic>
      <p:sp>
        <p:nvSpPr>
          <p:cNvPr id="5" name="object 5"/>
          <p:cNvSpPr txBox="1"/>
          <p:nvPr/>
        </p:nvSpPr>
        <p:spPr>
          <a:xfrm>
            <a:off x="335076" y="2328799"/>
            <a:ext cx="10790124" cy="1737014"/>
          </a:xfrm>
          <a:prstGeom prst="rect">
            <a:avLst/>
          </a:prstGeom>
        </p:spPr>
        <p:txBody>
          <a:bodyPr vert="horz" wrap="square" lIns="0" tIns="13335" rIns="0" bIns="0" rtlCol="0">
            <a:spAutoFit/>
          </a:bodyPr>
          <a:lstStyle/>
          <a:p>
            <a:pPr marL="277495" marR="6985" indent="-265430" algn="just">
              <a:lnSpc>
                <a:spcPct val="100000"/>
              </a:lnSpc>
              <a:spcBef>
                <a:spcPts val="105"/>
              </a:spcBef>
              <a:buFont typeface="Wingdings"/>
              <a:buChar char=""/>
              <a:tabLst>
                <a:tab pos="278130" algn="l"/>
              </a:tabLst>
            </a:pPr>
            <a:r>
              <a:rPr sz="1400" b="1" spc="-5" dirty="0">
                <a:solidFill>
                  <a:srgbClr val="00AF50"/>
                </a:solidFill>
                <a:latin typeface="Calibri"/>
                <a:cs typeface="Calibri"/>
              </a:rPr>
              <a:t>Αναγνώριση</a:t>
            </a:r>
            <a:r>
              <a:rPr sz="1400" b="1" dirty="0">
                <a:solidFill>
                  <a:srgbClr val="00AF50"/>
                </a:solidFill>
                <a:latin typeface="Calibri"/>
                <a:cs typeface="Calibri"/>
              </a:rPr>
              <a:t> </a:t>
            </a:r>
            <a:r>
              <a:rPr sz="1400" b="1" spc="-5" dirty="0">
                <a:solidFill>
                  <a:srgbClr val="00AF50"/>
                </a:solidFill>
                <a:latin typeface="Calibri"/>
                <a:cs typeface="Calibri"/>
              </a:rPr>
              <a:t>πιθανών</a:t>
            </a:r>
            <a:r>
              <a:rPr sz="1400" b="1" dirty="0">
                <a:solidFill>
                  <a:srgbClr val="00AF50"/>
                </a:solidFill>
                <a:latin typeface="Calibri"/>
                <a:cs typeface="Calibri"/>
              </a:rPr>
              <a:t> </a:t>
            </a:r>
            <a:r>
              <a:rPr sz="1400" b="1" spc="-10" dirty="0">
                <a:solidFill>
                  <a:srgbClr val="00AF50"/>
                </a:solidFill>
                <a:latin typeface="Calibri"/>
                <a:cs typeface="Calibri"/>
              </a:rPr>
              <a:t>κινδύνων/εμποδίων</a:t>
            </a:r>
            <a:r>
              <a:rPr sz="1400" b="1" spc="-5" dirty="0">
                <a:solidFill>
                  <a:srgbClr val="00AF50"/>
                </a:solidFill>
                <a:latin typeface="Calibri"/>
                <a:cs typeface="Calibri"/>
              </a:rPr>
              <a:t> </a:t>
            </a:r>
            <a:r>
              <a:rPr sz="1400" b="1" dirty="0">
                <a:solidFill>
                  <a:srgbClr val="00AF50"/>
                </a:solidFill>
                <a:latin typeface="Calibri"/>
                <a:cs typeface="Calibri"/>
              </a:rPr>
              <a:t>ως</a:t>
            </a:r>
            <a:r>
              <a:rPr sz="1400" b="1" spc="5" dirty="0">
                <a:solidFill>
                  <a:srgbClr val="00AF50"/>
                </a:solidFill>
                <a:latin typeface="Calibri"/>
                <a:cs typeface="Calibri"/>
              </a:rPr>
              <a:t> </a:t>
            </a:r>
            <a:r>
              <a:rPr sz="1400" b="1" spc="-5" dirty="0">
                <a:solidFill>
                  <a:srgbClr val="00AF50"/>
                </a:solidFill>
                <a:latin typeface="Calibri"/>
                <a:cs typeface="Calibri"/>
              </a:rPr>
              <a:t>προς</a:t>
            </a:r>
            <a:r>
              <a:rPr sz="1400" b="1" dirty="0">
                <a:solidFill>
                  <a:srgbClr val="00AF50"/>
                </a:solidFill>
                <a:latin typeface="Calibri"/>
                <a:cs typeface="Calibri"/>
              </a:rPr>
              <a:t> </a:t>
            </a:r>
            <a:r>
              <a:rPr sz="1400" b="1" spc="-5" dirty="0">
                <a:solidFill>
                  <a:srgbClr val="00AF50"/>
                </a:solidFill>
                <a:latin typeface="Calibri"/>
                <a:cs typeface="Calibri"/>
              </a:rPr>
              <a:t>την</a:t>
            </a:r>
            <a:r>
              <a:rPr sz="1400" b="1" dirty="0">
                <a:solidFill>
                  <a:srgbClr val="00AF50"/>
                </a:solidFill>
                <a:latin typeface="Calibri"/>
                <a:cs typeface="Calibri"/>
              </a:rPr>
              <a:t> </a:t>
            </a:r>
            <a:r>
              <a:rPr sz="1400" b="1" spc="-5" dirty="0">
                <a:solidFill>
                  <a:srgbClr val="00AF50"/>
                </a:solidFill>
                <a:latin typeface="Calibri"/>
                <a:cs typeface="Calibri"/>
              </a:rPr>
              <a:t>ποιοτική,</a:t>
            </a:r>
            <a:r>
              <a:rPr sz="1400" b="1" dirty="0">
                <a:solidFill>
                  <a:srgbClr val="00AF50"/>
                </a:solidFill>
                <a:latin typeface="Calibri"/>
                <a:cs typeface="Calibri"/>
              </a:rPr>
              <a:t> </a:t>
            </a:r>
            <a:r>
              <a:rPr sz="1400" b="1" spc="-10" dirty="0">
                <a:solidFill>
                  <a:srgbClr val="00AF50"/>
                </a:solidFill>
                <a:latin typeface="Calibri"/>
                <a:cs typeface="Calibri"/>
              </a:rPr>
              <a:t>έγκαιρη,</a:t>
            </a:r>
            <a:r>
              <a:rPr sz="1400" b="1" spc="-5" dirty="0">
                <a:solidFill>
                  <a:srgbClr val="00AF50"/>
                </a:solidFill>
                <a:latin typeface="Calibri"/>
                <a:cs typeface="Calibri"/>
              </a:rPr>
              <a:t> αποτελεσματική</a:t>
            </a:r>
            <a:r>
              <a:rPr sz="1400" b="1" dirty="0">
                <a:solidFill>
                  <a:srgbClr val="00AF50"/>
                </a:solidFill>
                <a:latin typeface="Calibri"/>
                <a:cs typeface="Calibri"/>
              </a:rPr>
              <a:t> </a:t>
            </a:r>
            <a:r>
              <a:rPr sz="1400" b="1" spc="-20" dirty="0">
                <a:solidFill>
                  <a:srgbClr val="00AF50"/>
                </a:solidFill>
                <a:latin typeface="Calibri"/>
                <a:cs typeface="Calibri"/>
              </a:rPr>
              <a:t>και</a:t>
            </a:r>
            <a:r>
              <a:rPr sz="1400" b="1" spc="280" dirty="0">
                <a:solidFill>
                  <a:srgbClr val="00AF50"/>
                </a:solidFill>
                <a:latin typeface="Calibri"/>
                <a:cs typeface="Calibri"/>
              </a:rPr>
              <a:t> </a:t>
            </a:r>
            <a:r>
              <a:rPr sz="1400" b="1" spc="-5" dirty="0">
                <a:solidFill>
                  <a:srgbClr val="00AF50"/>
                </a:solidFill>
                <a:latin typeface="Calibri"/>
                <a:cs typeface="Calibri"/>
              </a:rPr>
              <a:t>εντός</a:t>
            </a:r>
            <a:r>
              <a:rPr sz="1400" b="1" dirty="0">
                <a:solidFill>
                  <a:srgbClr val="00AF50"/>
                </a:solidFill>
                <a:latin typeface="Calibri"/>
                <a:cs typeface="Calibri"/>
              </a:rPr>
              <a:t> </a:t>
            </a:r>
            <a:r>
              <a:rPr sz="1400" b="1" spc="-5" dirty="0">
                <a:solidFill>
                  <a:srgbClr val="00AF50"/>
                </a:solidFill>
                <a:latin typeface="Calibri"/>
                <a:cs typeface="Calibri"/>
              </a:rPr>
              <a:t>του </a:t>
            </a:r>
            <a:r>
              <a:rPr sz="1400" b="1" dirty="0">
                <a:solidFill>
                  <a:srgbClr val="00AF50"/>
                </a:solidFill>
                <a:latin typeface="Calibri"/>
                <a:cs typeface="Calibri"/>
              </a:rPr>
              <a:t> </a:t>
            </a:r>
            <a:r>
              <a:rPr sz="1400" b="1" spc="-10" dirty="0">
                <a:solidFill>
                  <a:srgbClr val="00AF50"/>
                </a:solidFill>
                <a:latin typeface="Calibri"/>
                <a:cs typeface="Calibri"/>
              </a:rPr>
              <a:t>προϋπολογισμού</a:t>
            </a:r>
            <a:r>
              <a:rPr sz="1400" b="1" spc="-40" dirty="0">
                <a:solidFill>
                  <a:srgbClr val="00AF50"/>
                </a:solidFill>
                <a:latin typeface="Calibri"/>
                <a:cs typeface="Calibri"/>
              </a:rPr>
              <a:t> </a:t>
            </a:r>
            <a:r>
              <a:rPr sz="1400" b="1" spc="-10" dirty="0">
                <a:solidFill>
                  <a:srgbClr val="00AF50"/>
                </a:solidFill>
                <a:latin typeface="Calibri"/>
                <a:cs typeface="Calibri"/>
              </a:rPr>
              <a:t>υλοποίηση</a:t>
            </a:r>
            <a:r>
              <a:rPr sz="1400" b="1" spc="-45"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σχεδίου,</a:t>
            </a:r>
            <a:r>
              <a:rPr sz="1400" b="1" spc="-30" dirty="0">
                <a:solidFill>
                  <a:srgbClr val="00AF50"/>
                </a:solidFill>
                <a:latin typeface="Calibri"/>
                <a:cs typeface="Calibri"/>
              </a:rPr>
              <a:t> </a:t>
            </a:r>
            <a:r>
              <a:rPr sz="1400" b="1" dirty="0">
                <a:solidFill>
                  <a:srgbClr val="00AF50"/>
                </a:solidFill>
                <a:latin typeface="Calibri"/>
                <a:cs typeface="Calibri"/>
              </a:rPr>
              <a:t>με</a:t>
            </a:r>
            <a:r>
              <a:rPr sz="1400" b="1" spc="-15" dirty="0">
                <a:solidFill>
                  <a:srgbClr val="00AF50"/>
                </a:solidFill>
                <a:latin typeface="Calibri"/>
                <a:cs typeface="Calibri"/>
              </a:rPr>
              <a:t> </a:t>
            </a:r>
            <a:r>
              <a:rPr sz="1400" b="1" spc="-5" dirty="0">
                <a:solidFill>
                  <a:srgbClr val="00AF50"/>
                </a:solidFill>
                <a:latin typeface="Calibri"/>
                <a:cs typeface="Calibri"/>
              </a:rPr>
              <a:t>την</a:t>
            </a:r>
            <a:r>
              <a:rPr sz="1400" b="1" spc="-20" dirty="0">
                <a:solidFill>
                  <a:srgbClr val="00AF50"/>
                </a:solidFill>
                <a:latin typeface="Calibri"/>
                <a:cs typeface="Calibri"/>
              </a:rPr>
              <a:t> </a:t>
            </a:r>
            <a:r>
              <a:rPr sz="1400" b="1" spc="-5" dirty="0">
                <a:solidFill>
                  <a:srgbClr val="00AF50"/>
                </a:solidFill>
                <a:latin typeface="Calibri"/>
                <a:cs typeface="Calibri"/>
              </a:rPr>
              <a:t>ενεργό</a:t>
            </a:r>
            <a:r>
              <a:rPr sz="1400" b="1" spc="-35" dirty="0">
                <a:solidFill>
                  <a:srgbClr val="00AF50"/>
                </a:solidFill>
                <a:latin typeface="Calibri"/>
                <a:cs typeface="Calibri"/>
              </a:rPr>
              <a:t> </a:t>
            </a:r>
            <a:r>
              <a:rPr sz="1400" b="1" spc="-5" dirty="0">
                <a:solidFill>
                  <a:srgbClr val="00AF50"/>
                </a:solidFill>
                <a:latin typeface="Calibri"/>
                <a:cs typeface="Calibri"/>
              </a:rPr>
              <a:t>συμμετοχή</a:t>
            </a:r>
            <a:r>
              <a:rPr sz="1400" b="1" spc="-50" dirty="0">
                <a:solidFill>
                  <a:srgbClr val="00AF50"/>
                </a:solidFill>
                <a:latin typeface="Calibri"/>
                <a:cs typeface="Calibri"/>
              </a:rPr>
              <a:t> </a:t>
            </a:r>
            <a:r>
              <a:rPr sz="1400" b="1" spc="-10" dirty="0">
                <a:solidFill>
                  <a:srgbClr val="00AF50"/>
                </a:solidFill>
                <a:latin typeface="Calibri"/>
                <a:cs typeface="Calibri"/>
              </a:rPr>
              <a:t>όλων</a:t>
            </a:r>
            <a:r>
              <a:rPr sz="1400" b="1" spc="-35" dirty="0">
                <a:solidFill>
                  <a:srgbClr val="00AF50"/>
                </a:solidFill>
                <a:latin typeface="Calibri"/>
                <a:cs typeface="Calibri"/>
              </a:rPr>
              <a:t> </a:t>
            </a:r>
            <a:r>
              <a:rPr sz="1400" b="1" spc="-5"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εταίρων</a:t>
            </a:r>
            <a:endParaRPr sz="1400" dirty="0">
              <a:latin typeface="Calibri"/>
              <a:cs typeface="Calibri"/>
            </a:endParaRPr>
          </a:p>
          <a:p>
            <a:pPr marL="299085" marR="6350" indent="-287020" algn="just">
              <a:lnSpc>
                <a:spcPct val="100000"/>
              </a:lnSpc>
              <a:buFont typeface="Wingdings"/>
              <a:buChar char=""/>
              <a:tabLst>
                <a:tab pos="299720" algn="l"/>
              </a:tabLst>
            </a:pPr>
            <a:r>
              <a:rPr sz="1400" b="1" spc="-5" dirty="0">
                <a:solidFill>
                  <a:srgbClr val="00AF50"/>
                </a:solidFill>
                <a:latin typeface="Calibri"/>
                <a:cs typeface="Calibri"/>
              </a:rPr>
              <a:t>Αναγνώριση</a:t>
            </a:r>
            <a:r>
              <a:rPr sz="1400" b="1" dirty="0">
                <a:solidFill>
                  <a:srgbClr val="00AF50"/>
                </a:solidFill>
                <a:latin typeface="Calibri"/>
                <a:cs typeface="Calibri"/>
              </a:rPr>
              <a:t> </a:t>
            </a:r>
            <a:r>
              <a:rPr sz="1400" b="1" spc="-5" dirty="0">
                <a:solidFill>
                  <a:srgbClr val="00AF50"/>
                </a:solidFill>
                <a:latin typeface="Calibri"/>
                <a:cs typeface="Calibri"/>
              </a:rPr>
              <a:t>πιθανών</a:t>
            </a:r>
            <a:r>
              <a:rPr sz="1400" b="1" dirty="0">
                <a:solidFill>
                  <a:srgbClr val="00AF50"/>
                </a:solidFill>
                <a:latin typeface="Calibri"/>
                <a:cs typeface="Calibri"/>
              </a:rPr>
              <a:t> </a:t>
            </a:r>
            <a:r>
              <a:rPr sz="1400" b="1" spc="-10" dirty="0">
                <a:solidFill>
                  <a:srgbClr val="00AF50"/>
                </a:solidFill>
                <a:latin typeface="Calibri"/>
                <a:cs typeface="Calibri"/>
              </a:rPr>
              <a:t>κινδύνων</a:t>
            </a:r>
            <a:r>
              <a:rPr sz="1400" b="1" spc="-5" dirty="0">
                <a:solidFill>
                  <a:srgbClr val="00AF50"/>
                </a:solidFill>
                <a:latin typeface="Calibri"/>
                <a:cs typeface="Calibri"/>
              </a:rPr>
              <a:t> </a:t>
            </a:r>
            <a:r>
              <a:rPr sz="1400" b="1" dirty="0">
                <a:solidFill>
                  <a:srgbClr val="00AF50"/>
                </a:solidFill>
                <a:latin typeface="Calibri"/>
                <a:cs typeface="Calibri"/>
              </a:rPr>
              <a:t>σε</a:t>
            </a:r>
            <a:r>
              <a:rPr sz="1400" b="1" spc="5" dirty="0">
                <a:solidFill>
                  <a:srgbClr val="00AF50"/>
                </a:solidFill>
                <a:latin typeface="Calibri"/>
                <a:cs typeface="Calibri"/>
              </a:rPr>
              <a:t> </a:t>
            </a:r>
            <a:r>
              <a:rPr sz="1400" b="1" spc="-10" dirty="0">
                <a:solidFill>
                  <a:srgbClr val="00AF50"/>
                </a:solidFill>
                <a:latin typeface="Calibri"/>
                <a:cs typeface="Calibri"/>
              </a:rPr>
              <a:t>σχέση</a:t>
            </a:r>
            <a:r>
              <a:rPr sz="1400" b="1" spc="-5"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την</a:t>
            </a:r>
            <a:r>
              <a:rPr sz="1400" b="1" dirty="0">
                <a:solidFill>
                  <a:srgbClr val="00AF50"/>
                </a:solidFill>
                <a:latin typeface="Calibri"/>
                <a:cs typeface="Calibri"/>
              </a:rPr>
              <a:t> </a:t>
            </a:r>
            <a:r>
              <a:rPr sz="1400" b="1" spc="-5" dirty="0">
                <a:solidFill>
                  <a:srgbClr val="00AF50"/>
                </a:solidFill>
                <a:latin typeface="Calibri"/>
                <a:cs typeface="Calibri"/>
              </a:rPr>
              <a:t>αποτελεσματική</a:t>
            </a:r>
            <a:r>
              <a:rPr sz="1400" b="1" dirty="0">
                <a:solidFill>
                  <a:srgbClr val="00AF50"/>
                </a:solidFill>
                <a:latin typeface="Calibri"/>
                <a:cs typeface="Calibri"/>
              </a:rPr>
              <a:t> </a:t>
            </a:r>
            <a:r>
              <a:rPr sz="1400" b="1" spc="-5" dirty="0">
                <a:solidFill>
                  <a:srgbClr val="00AF50"/>
                </a:solidFill>
                <a:latin typeface="Calibri"/>
                <a:cs typeface="Calibri"/>
              </a:rPr>
              <a:t>διάχυση</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dirty="0">
                <a:solidFill>
                  <a:srgbClr val="00AF50"/>
                </a:solidFill>
                <a:latin typeface="Calibri"/>
                <a:cs typeface="Calibri"/>
              </a:rPr>
              <a:t> </a:t>
            </a:r>
            <a:r>
              <a:rPr sz="1400" b="1" spc="-10" dirty="0">
                <a:solidFill>
                  <a:srgbClr val="00AF50"/>
                </a:solidFill>
                <a:latin typeface="Calibri"/>
                <a:cs typeface="Calibri"/>
              </a:rPr>
              <a:t>σχεδίου</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spc="570" dirty="0">
                <a:solidFill>
                  <a:srgbClr val="00AF50"/>
                </a:solidFill>
                <a:latin typeface="Calibri"/>
                <a:cs typeface="Calibri"/>
              </a:rPr>
              <a:t> </a:t>
            </a:r>
            <a:r>
              <a:rPr sz="1400" b="1" spc="-5" dirty="0">
                <a:solidFill>
                  <a:srgbClr val="00AF50"/>
                </a:solidFill>
                <a:latin typeface="Calibri"/>
                <a:cs typeface="Calibri"/>
              </a:rPr>
              <a:t>την</a:t>
            </a:r>
            <a:r>
              <a:rPr sz="1400" b="1" spc="310" dirty="0">
                <a:solidFill>
                  <a:srgbClr val="00AF50"/>
                </a:solidFill>
                <a:latin typeface="Calibri"/>
                <a:cs typeface="Calibri"/>
              </a:rPr>
              <a:t> </a:t>
            </a:r>
            <a:r>
              <a:rPr sz="1400" b="1" spc="-5" dirty="0">
                <a:solidFill>
                  <a:srgbClr val="00AF50"/>
                </a:solidFill>
                <a:latin typeface="Calibri"/>
                <a:cs typeface="Calibri"/>
              </a:rPr>
              <a:t>επίτευξη </a:t>
            </a:r>
            <a:r>
              <a:rPr sz="1400" b="1" dirty="0">
                <a:solidFill>
                  <a:srgbClr val="00AF50"/>
                </a:solidFill>
                <a:latin typeface="Calibri"/>
                <a:cs typeface="Calibri"/>
              </a:rPr>
              <a:t> </a:t>
            </a:r>
            <a:r>
              <a:rPr sz="1400" b="1" spc="-5" dirty="0">
                <a:solidFill>
                  <a:srgbClr val="00AF50"/>
                </a:solidFill>
                <a:latin typeface="Calibri"/>
                <a:cs typeface="Calibri"/>
              </a:rPr>
              <a:t>βιωσιμότητας</a:t>
            </a:r>
            <a:endParaRPr sz="1400" dirty="0">
              <a:latin typeface="Calibri"/>
              <a:cs typeface="Calibri"/>
            </a:endParaRPr>
          </a:p>
          <a:p>
            <a:pPr marL="299085" marR="5080" indent="-287020" algn="just">
              <a:lnSpc>
                <a:spcPct val="100000"/>
              </a:lnSpc>
              <a:buFont typeface="Wingdings"/>
              <a:buChar char=""/>
              <a:tabLst>
                <a:tab pos="299720" algn="l"/>
              </a:tabLst>
            </a:pPr>
            <a:r>
              <a:rPr sz="1400" b="1" spc="-5" dirty="0">
                <a:solidFill>
                  <a:srgbClr val="00AF50"/>
                </a:solidFill>
                <a:latin typeface="Calibri"/>
                <a:cs typeface="Calibri"/>
              </a:rPr>
              <a:t>Κατάρτιση</a:t>
            </a:r>
            <a:r>
              <a:rPr sz="1400" b="1" dirty="0">
                <a:solidFill>
                  <a:srgbClr val="00AF50"/>
                </a:solidFill>
                <a:latin typeface="Calibri"/>
                <a:cs typeface="Calibri"/>
              </a:rPr>
              <a:t> </a:t>
            </a:r>
            <a:r>
              <a:rPr sz="1400" b="1" spc="-15" dirty="0">
                <a:solidFill>
                  <a:srgbClr val="00AF50"/>
                </a:solidFill>
                <a:latin typeface="Calibri"/>
                <a:cs typeface="Calibri"/>
              </a:rPr>
              <a:t>σχεδίου/Λήψη</a:t>
            </a:r>
            <a:r>
              <a:rPr sz="1400" b="1" spc="-10" dirty="0">
                <a:solidFill>
                  <a:srgbClr val="00AF50"/>
                </a:solidFill>
                <a:latin typeface="Calibri"/>
                <a:cs typeface="Calibri"/>
              </a:rPr>
              <a:t> </a:t>
            </a:r>
            <a:r>
              <a:rPr sz="1400" b="1" spc="-5" dirty="0">
                <a:solidFill>
                  <a:srgbClr val="00AF50"/>
                </a:solidFill>
                <a:latin typeface="Calibri"/>
                <a:cs typeface="Calibri"/>
              </a:rPr>
              <a:t>μέτρων</a:t>
            </a:r>
            <a:r>
              <a:rPr sz="1400" b="1" dirty="0">
                <a:solidFill>
                  <a:srgbClr val="00AF50"/>
                </a:solidFill>
                <a:latin typeface="Calibri"/>
                <a:cs typeface="Calibri"/>
              </a:rPr>
              <a:t> </a:t>
            </a:r>
            <a:r>
              <a:rPr sz="1400" b="1" spc="-5" dirty="0">
                <a:solidFill>
                  <a:srgbClr val="00AF50"/>
                </a:solidFill>
                <a:latin typeface="Calibri"/>
                <a:cs typeface="Calibri"/>
              </a:rPr>
              <a:t>για</a:t>
            </a:r>
            <a:r>
              <a:rPr sz="1400" b="1" dirty="0">
                <a:solidFill>
                  <a:srgbClr val="00AF50"/>
                </a:solidFill>
                <a:latin typeface="Calibri"/>
                <a:cs typeface="Calibri"/>
              </a:rPr>
              <a:t> </a:t>
            </a:r>
            <a:r>
              <a:rPr sz="1400" b="1" spc="-10" dirty="0">
                <a:solidFill>
                  <a:srgbClr val="00AF50"/>
                </a:solidFill>
                <a:latin typeface="Calibri"/>
                <a:cs typeface="Calibri"/>
              </a:rPr>
              <a:t>την</a:t>
            </a:r>
            <a:r>
              <a:rPr sz="1400" b="1" spc="-5" dirty="0">
                <a:solidFill>
                  <a:srgbClr val="00AF50"/>
                </a:solidFill>
                <a:latin typeface="Calibri"/>
                <a:cs typeface="Calibri"/>
              </a:rPr>
              <a:t> πρόληψη</a:t>
            </a:r>
            <a:r>
              <a:rPr sz="1400" b="1" dirty="0">
                <a:solidFill>
                  <a:srgbClr val="00AF50"/>
                </a:solidFill>
                <a:latin typeface="Calibri"/>
                <a:cs typeface="Calibri"/>
              </a:rPr>
              <a:t> ή</a:t>
            </a:r>
            <a:r>
              <a:rPr sz="1400" b="1" spc="5" dirty="0">
                <a:solidFill>
                  <a:srgbClr val="00AF50"/>
                </a:solidFill>
                <a:latin typeface="Calibri"/>
                <a:cs typeface="Calibri"/>
              </a:rPr>
              <a:t> </a:t>
            </a:r>
            <a:r>
              <a:rPr sz="1400" b="1" dirty="0">
                <a:solidFill>
                  <a:srgbClr val="00AF50"/>
                </a:solidFill>
                <a:latin typeface="Calibri"/>
                <a:cs typeface="Calibri"/>
              </a:rPr>
              <a:t>τη</a:t>
            </a:r>
            <a:r>
              <a:rPr sz="1400" b="1" spc="5" dirty="0">
                <a:solidFill>
                  <a:srgbClr val="00AF50"/>
                </a:solidFill>
                <a:latin typeface="Calibri"/>
                <a:cs typeface="Calibri"/>
              </a:rPr>
              <a:t> </a:t>
            </a:r>
            <a:r>
              <a:rPr sz="1400" b="1" spc="-5" dirty="0">
                <a:solidFill>
                  <a:srgbClr val="00AF50"/>
                </a:solidFill>
                <a:latin typeface="Calibri"/>
                <a:cs typeface="Calibri"/>
              </a:rPr>
              <a:t>διαχείριση</a:t>
            </a:r>
            <a:r>
              <a:rPr sz="1400" b="1" dirty="0">
                <a:solidFill>
                  <a:srgbClr val="00AF50"/>
                </a:solidFill>
                <a:latin typeface="Calibri"/>
                <a:cs typeface="Calibri"/>
              </a:rPr>
              <a:t> </a:t>
            </a:r>
            <a:r>
              <a:rPr sz="1400" b="1" spc="-5" dirty="0">
                <a:solidFill>
                  <a:srgbClr val="00AF50"/>
                </a:solidFill>
                <a:latin typeface="Calibri"/>
                <a:cs typeface="Calibri"/>
              </a:rPr>
              <a:t>των</a:t>
            </a:r>
            <a:r>
              <a:rPr sz="1400" b="1" dirty="0">
                <a:solidFill>
                  <a:srgbClr val="00AF50"/>
                </a:solidFill>
                <a:latin typeface="Calibri"/>
                <a:cs typeface="Calibri"/>
              </a:rPr>
              <a:t> </a:t>
            </a:r>
            <a:r>
              <a:rPr sz="1400" b="1" spc="-5" dirty="0">
                <a:solidFill>
                  <a:srgbClr val="00AF50"/>
                </a:solidFill>
                <a:latin typeface="Calibri"/>
                <a:cs typeface="Calibri"/>
              </a:rPr>
              <a:t>αναγνωρισθέντων</a:t>
            </a:r>
            <a:r>
              <a:rPr sz="1400" b="1" dirty="0">
                <a:solidFill>
                  <a:srgbClr val="00AF50"/>
                </a:solidFill>
                <a:latin typeface="Calibri"/>
                <a:cs typeface="Calibri"/>
              </a:rPr>
              <a:t> </a:t>
            </a:r>
            <a:r>
              <a:rPr sz="1400" b="1" spc="-10" dirty="0">
                <a:solidFill>
                  <a:srgbClr val="00AF50"/>
                </a:solidFill>
                <a:latin typeface="Calibri"/>
                <a:cs typeface="Calibri"/>
              </a:rPr>
              <a:t>κινδύνων</a:t>
            </a:r>
            <a:r>
              <a:rPr sz="1400" b="1" spc="-5" dirty="0">
                <a:solidFill>
                  <a:srgbClr val="00AF50"/>
                </a:solidFill>
                <a:latin typeface="Calibri"/>
                <a:cs typeface="Calibri"/>
              </a:rPr>
              <a:t> (π.χ.</a:t>
            </a:r>
            <a:r>
              <a:rPr sz="1400" b="1" dirty="0">
                <a:solidFill>
                  <a:srgbClr val="00AF50"/>
                </a:solidFill>
                <a:latin typeface="Calibri"/>
                <a:cs typeface="Calibri"/>
              </a:rPr>
              <a:t> </a:t>
            </a:r>
            <a:r>
              <a:rPr sz="1400" b="1" spc="-15" dirty="0">
                <a:solidFill>
                  <a:srgbClr val="00AF50"/>
                </a:solidFill>
                <a:latin typeface="Calibri"/>
                <a:cs typeface="Calibri"/>
              </a:rPr>
              <a:t>θα </a:t>
            </a:r>
            <a:r>
              <a:rPr sz="1400" b="1" spc="-10" dirty="0">
                <a:solidFill>
                  <a:srgbClr val="00AF50"/>
                </a:solidFill>
                <a:latin typeface="Calibri"/>
                <a:cs typeface="Calibri"/>
              </a:rPr>
              <a:t> μπορούσε</a:t>
            </a:r>
            <a:r>
              <a:rPr sz="1400" b="1" spc="-5" dirty="0">
                <a:solidFill>
                  <a:srgbClr val="00AF50"/>
                </a:solidFill>
                <a:latin typeface="Calibri"/>
                <a:cs typeface="Calibri"/>
              </a:rPr>
              <a:t> </a:t>
            </a:r>
            <a:r>
              <a:rPr sz="1400" b="1" dirty="0">
                <a:solidFill>
                  <a:srgbClr val="00AF50"/>
                </a:solidFill>
                <a:latin typeface="Calibri"/>
                <a:cs typeface="Calibri"/>
              </a:rPr>
              <a:t>να</a:t>
            </a:r>
            <a:r>
              <a:rPr sz="1400" b="1" spc="5" dirty="0">
                <a:solidFill>
                  <a:srgbClr val="00AF50"/>
                </a:solidFill>
                <a:latin typeface="Calibri"/>
                <a:cs typeface="Calibri"/>
              </a:rPr>
              <a:t> </a:t>
            </a:r>
            <a:r>
              <a:rPr sz="1400" b="1" spc="-10" dirty="0">
                <a:solidFill>
                  <a:srgbClr val="00AF50"/>
                </a:solidFill>
                <a:latin typeface="Calibri"/>
                <a:cs typeface="Calibri"/>
              </a:rPr>
              <a:t>καθιερωθεί</a:t>
            </a:r>
            <a:r>
              <a:rPr sz="1400" b="1" spc="-5" dirty="0">
                <a:solidFill>
                  <a:srgbClr val="00AF50"/>
                </a:solidFill>
                <a:latin typeface="Calibri"/>
                <a:cs typeface="Calibri"/>
              </a:rPr>
              <a:t> </a:t>
            </a:r>
            <a:r>
              <a:rPr sz="1400" b="1" dirty="0">
                <a:solidFill>
                  <a:srgbClr val="00AF50"/>
                </a:solidFill>
                <a:latin typeface="Calibri"/>
                <a:cs typeface="Calibri"/>
              </a:rPr>
              <a:t>ένα</a:t>
            </a:r>
            <a:r>
              <a:rPr sz="1400" b="1" spc="5" dirty="0">
                <a:solidFill>
                  <a:srgbClr val="00AF50"/>
                </a:solidFill>
                <a:latin typeface="Calibri"/>
                <a:cs typeface="Calibri"/>
              </a:rPr>
              <a:t> </a:t>
            </a:r>
            <a:r>
              <a:rPr sz="1400" b="1" spc="-15" dirty="0">
                <a:solidFill>
                  <a:srgbClr val="00AF50"/>
                </a:solidFill>
                <a:latin typeface="Calibri"/>
                <a:cs typeface="Calibri"/>
              </a:rPr>
              <a:t>εσωτερικό</a:t>
            </a:r>
            <a:r>
              <a:rPr sz="1400" b="1" spc="-10" dirty="0">
                <a:solidFill>
                  <a:srgbClr val="00AF50"/>
                </a:solidFill>
                <a:latin typeface="Calibri"/>
                <a:cs typeface="Calibri"/>
              </a:rPr>
              <a:t> </a:t>
            </a:r>
            <a:r>
              <a:rPr sz="1400" b="1" spc="-5" dirty="0">
                <a:solidFill>
                  <a:srgbClr val="00AF50"/>
                </a:solidFill>
                <a:latin typeface="Calibri"/>
                <a:cs typeface="Calibri"/>
              </a:rPr>
              <a:t>σύστημα</a:t>
            </a:r>
            <a:r>
              <a:rPr sz="1400" b="1" dirty="0">
                <a:solidFill>
                  <a:srgbClr val="00AF50"/>
                </a:solidFill>
                <a:latin typeface="Calibri"/>
                <a:cs typeface="Calibri"/>
              </a:rPr>
              <a:t> </a:t>
            </a:r>
            <a:r>
              <a:rPr sz="1400" b="1" spc="-10" dirty="0">
                <a:solidFill>
                  <a:srgbClr val="00AF50"/>
                </a:solidFill>
                <a:latin typeface="Calibri"/>
                <a:cs typeface="Calibri"/>
              </a:rPr>
              <a:t>υποβολής</a:t>
            </a:r>
            <a:r>
              <a:rPr sz="1400" b="1" spc="-5" dirty="0">
                <a:solidFill>
                  <a:srgbClr val="00AF50"/>
                </a:solidFill>
                <a:latin typeface="Calibri"/>
                <a:cs typeface="Calibri"/>
              </a:rPr>
              <a:t> </a:t>
            </a:r>
            <a:r>
              <a:rPr sz="1400" b="1" spc="-10" dirty="0">
                <a:solidFill>
                  <a:srgbClr val="00AF50"/>
                </a:solidFill>
                <a:latin typeface="Calibri"/>
                <a:cs typeface="Calibri"/>
              </a:rPr>
              <a:t>εκθέσεων</a:t>
            </a:r>
            <a:r>
              <a:rPr sz="1400" b="1" spc="-5" dirty="0">
                <a:solidFill>
                  <a:srgbClr val="00AF50"/>
                </a:solidFill>
                <a:latin typeface="Calibri"/>
                <a:cs typeface="Calibri"/>
              </a:rPr>
              <a:t> αναφοράς</a:t>
            </a:r>
            <a:r>
              <a:rPr sz="1400" b="1" dirty="0">
                <a:solidFill>
                  <a:srgbClr val="00AF50"/>
                </a:solidFill>
                <a:latin typeface="Calibri"/>
                <a:cs typeface="Calibri"/>
              </a:rPr>
              <a:t> </a:t>
            </a:r>
            <a:r>
              <a:rPr sz="1400" b="1" spc="-5" dirty="0">
                <a:solidFill>
                  <a:srgbClr val="00AF50"/>
                </a:solidFill>
                <a:latin typeface="Calibri"/>
                <a:cs typeface="Calibri"/>
              </a:rPr>
              <a:t>από</a:t>
            </a:r>
            <a:r>
              <a:rPr sz="1400" b="1" dirty="0">
                <a:solidFill>
                  <a:srgbClr val="00AF50"/>
                </a:solidFill>
                <a:latin typeface="Calibri"/>
                <a:cs typeface="Calibri"/>
              </a:rPr>
              <a:t> </a:t>
            </a:r>
            <a:r>
              <a:rPr sz="1400" b="1" spc="-10" dirty="0">
                <a:solidFill>
                  <a:srgbClr val="00AF50"/>
                </a:solidFill>
                <a:latin typeface="Calibri"/>
                <a:cs typeface="Calibri"/>
              </a:rPr>
              <a:t>τους</a:t>
            </a:r>
            <a:r>
              <a:rPr sz="1400" b="1" spc="-5" dirty="0">
                <a:solidFill>
                  <a:srgbClr val="00AF50"/>
                </a:solidFill>
                <a:latin typeface="Calibri"/>
                <a:cs typeface="Calibri"/>
              </a:rPr>
              <a:t> </a:t>
            </a:r>
            <a:r>
              <a:rPr sz="1400" b="1" spc="-10" dirty="0">
                <a:solidFill>
                  <a:srgbClr val="00AF50"/>
                </a:solidFill>
                <a:latin typeface="Calibri"/>
                <a:cs typeface="Calibri"/>
              </a:rPr>
              <a:t>εταίρους</a:t>
            </a:r>
            <a:r>
              <a:rPr sz="1400" b="1" spc="-5" dirty="0">
                <a:solidFill>
                  <a:srgbClr val="00AF50"/>
                </a:solidFill>
                <a:latin typeface="Calibri"/>
                <a:cs typeface="Calibri"/>
              </a:rPr>
              <a:t> προς</a:t>
            </a:r>
            <a:r>
              <a:rPr sz="1400" b="1" dirty="0">
                <a:solidFill>
                  <a:srgbClr val="00AF50"/>
                </a:solidFill>
                <a:latin typeface="Calibri"/>
                <a:cs typeface="Calibri"/>
              </a:rPr>
              <a:t> </a:t>
            </a:r>
            <a:r>
              <a:rPr sz="1400" b="1" spc="-10" dirty="0">
                <a:solidFill>
                  <a:srgbClr val="00AF50"/>
                </a:solidFill>
                <a:latin typeface="Calibri"/>
                <a:cs typeface="Calibri"/>
              </a:rPr>
              <a:t>τον </a:t>
            </a:r>
            <a:r>
              <a:rPr sz="1400" b="1" spc="-5" dirty="0">
                <a:solidFill>
                  <a:srgbClr val="00AF50"/>
                </a:solidFill>
                <a:latin typeface="Calibri"/>
                <a:cs typeface="Calibri"/>
              </a:rPr>
              <a:t> συντονιστή </a:t>
            </a:r>
            <a:r>
              <a:rPr sz="1400" b="1" spc="-15" dirty="0">
                <a:solidFill>
                  <a:srgbClr val="00AF50"/>
                </a:solidFill>
                <a:latin typeface="Calibri"/>
                <a:cs typeface="Calibri"/>
              </a:rPr>
              <a:t>σχετικά </a:t>
            </a:r>
            <a:r>
              <a:rPr sz="1400" b="1" dirty="0">
                <a:solidFill>
                  <a:srgbClr val="00AF50"/>
                </a:solidFill>
                <a:latin typeface="Calibri"/>
                <a:cs typeface="Calibri"/>
              </a:rPr>
              <a:t>με </a:t>
            </a:r>
            <a:r>
              <a:rPr sz="1400" b="1" spc="-10" dirty="0">
                <a:solidFill>
                  <a:srgbClr val="00AF50"/>
                </a:solidFill>
                <a:latin typeface="Calibri"/>
                <a:cs typeface="Calibri"/>
              </a:rPr>
              <a:t>την </a:t>
            </a:r>
            <a:r>
              <a:rPr sz="1400" b="1" spc="-5" dirty="0">
                <a:solidFill>
                  <a:srgbClr val="00AF50"/>
                </a:solidFill>
                <a:latin typeface="Calibri"/>
                <a:cs typeface="Calibri"/>
              </a:rPr>
              <a:t>πρόοδο </a:t>
            </a:r>
            <a:r>
              <a:rPr sz="1400" b="1" spc="-10" dirty="0">
                <a:solidFill>
                  <a:srgbClr val="00AF50"/>
                </a:solidFill>
                <a:latin typeface="Calibri"/>
                <a:cs typeface="Calibri"/>
              </a:rPr>
              <a:t>των εργασιών/τα </a:t>
            </a:r>
            <a:r>
              <a:rPr sz="1400" b="1" spc="-5" dirty="0">
                <a:solidFill>
                  <a:srgbClr val="00AF50"/>
                </a:solidFill>
                <a:latin typeface="Calibri"/>
                <a:cs typeface="Calibri"/>
              </a:rPr>
              <a:t>έξοδα που </a:t>
            </a:r>
            <a:r>
              <a:rPr sz="1400" b="1" spc="-10" dirty="0">
                <a:solidFill>
                  <a:srgbClr val="00AF50"/>
                </a:solidFill>
                <a:latin typeface="Calibri"/>
                <a:cs typeface="Calibri"/>
              </a:rPr>
              <a:t>έχουν γίνει, </a:t>
            </a:r>
            <a:r>
              <a:rPr sz="1400" b="1" spc="-5" dirty="0">
                <a:solidFill>
                  <a:srgbClr val="00AF50"/>
                </a:solidFill>
                <a:latin typeface="Calibri"/>
                <a:cs typeface="Calibri"/>
              </a:rPr>
              <a:t>να </a:t>
            </a:r>
            <a:r>
              <a:rPr sz="1400" b="1" dirty="0">
                <a:solidFill>
                  <a:srgbClr val="00AF50"/>
                </a:solidFill>
                <a:latin typeface="Calibri"/>
                <a:cs typeface="Calibri"/>
              </a:rPr>
              <a:t>οριστεί </a:t>
            </a:r>
            <a:r>
              <a:rPr sz="1400" b="1" spc="-5" dirty="0">
                <a:solidFill>
                  <a:srgbClr val="00AF50"/>
                </a:solidFill>
                <a:latin typeface="Calibri"/>
                <a:cs typeface="Calibri"/>
              </a:rPr>
              <a:t>μία </a:t>
            </a:r>
            <a:r>
              <a:rPr sz="1400" b="1" spc="-10" dirty="0">
                <a:solidFill>
                  <a:srgbClr val="00AF50"/>
                </a:solidFill>
                <a:latin typeface="Calibri"/>
                <a:cs typeface="Calibri"/>
              </a:rPr>
              <a:t>συγκεκριμένη </a:t>
            </a:r>
            <a:r>
              <a:rPr sz="1400" b="1" spc="-15" dirty="0">
                <a:solidFill>
                  <a:srgbClr val="00AF50"/>
                </a:solidFill>
                <a:latin typeface="Calibri"/>
                <a:cs typeface="Calibri"/>
              </a:rPr>
              <a:t>διαδικασία </a:t>
            </a:r>
            <a:r>
              <a:rPr sz="1400" b="1" spc="-10" dirty="0">
                <a:solidFill>
                  <a:srgbClr val="00AF50"/>
                </a:solidFill>
                <a:latin typeface="Calibri"/>
                <a:cs typeface="Calibri"/>
              </a:rPr>
              <a:t> </a:t>
            </a:r>
            <a:r>
              <a:rPr sz="1400" b="1" spc="-5" dirty="0">
                <a:solidFill>
                  <a:srgbClr val="00AF50"/>
                </a:solidFill>
                <a:latin typeface="Calibri"/>
                <a:cs typeface="Calibri"/>
              </a:rPr>
              <a:t>για </a:t>
            </a:r>
            <a:r>
              <a:rPr sz="1400" b="1" spc="-10" dirty="0">
                <a:solidFill>
                  <a:srgbClr val="00AF50"/>
                </a:solidFill>
                <a:latin typeface="Calibri"/>
                <a:cs typeface="Calibri"/>
              </a:rPr>
              <a:t>την υποβολή </a:t>
            </a:r>
            <a:r>
              <a:rPr sz="1400" b="1" spc="-5" dirty="0">
                <a:solidFill>
                  <a:srgbClr val="00AF50"/>
                </a:solidFill>
                <a:latin typeface="Calibri"/>
                <a:cs typeface="Calibri"/>
              </a:rPr>
              <a:t>παραπόνων προς τον συντονιστή</a:t>
            </a:r>
            <a:r>
              <a:rPr lang="el-GR" sz="1400" b="1" spc="-5" dirty="0">
                <a:solidFill>
                  <a:srgbClr val="00AF50"/>
                </a:solidFill>
                <a:latin typeface="Calibri"/>
                <a:cs typeface="Calibri"/>
              </a:rPr>
              <a:t> και τη διαχείρισή τους από τον συντονιστή</a:t>
            </a:r>
            <a:r>
              <a:rPr sz="1400" b="1" spc="-5" dirty="0">
                <a:solidFill>
                  <a:srgbClr val="00AF50"/>
                </a:solidFill>
                <a:latin typeface="Calibri"/>
                <a:cs typeface="Calibri"/>
              </a:rPr>
              <a:t>, να υπογράφονται Συμφωνίες όχι </a:t>
            </a:r>
            <a:r>
              <a:rPr sz="1400" b="1" spc="-10" dirty="0">
                <a:solidFill>
                  <a:srgbClr val="00AF50"/>
                </a:solidFill>
                <a:latin typeface="Calibri"/>
                <a:cs typeface="Calibri"/>
              </a:rPr>
              <a:t>μόνο μεταξύ </a:t>
            </a:r>
            <a:r>
              <a:rPr sz="1400" b="1" dirty="0">
                <a:solidFill>
                  <a:srgbClr val="00AF50"/>
                </a:solidFill>
                <a:latin typeface="Calibri"/>
                <a:cs typeface="Calibri"/>
              </a:rPr>
              <a:t>Συντονιστή </a:t>
            </a:r>
            <a:r>
              <a:rPr sz="1400" b="1" spc="-20" dirty="0">
                <a:solidFill>
                  <a:srgbClr val="00AF50"/>
                </a:solidFill>
                <a:latin typeface="Calibri"/>
                <a:cs typeface="Calibri"/>
              </a:rPr>
              <a:t>και </a:t>
            </a:r>
            <a:r>
              <a:rPr sz="1400" b="1" spc="-15" dirty="0">
                <a:solidFill>
                  <a:srgbClr val="00AF50"/>
                </a:solidFill>
                <a:latin typeface="Calibri"/>
                <a:cs typeface="Calibri"/>
              </a:rPr>
              <a:t> </a:t>
            </a:r>
            <a:r>
              <a:rPr sz="1400" b="1" spc="-5" dirty="0">
                <a:solidFill>
                  <a:srgbClr val="00AF50"/>
                </a:solidFill>
                <a:latin typeface="Calibri"/>
                <a:cs typeface="Calibri"/>
              </a:rPr>
              <a:t>εταίρων</a:t>
            </a:r>
            <a:r>
              <a:rPr sz="1400" b="1" spc="-35" dirty="0">
                <a:solidFill>
                  <a:srgbClr val="00AF50"/>
                </a:solidFill>
                <a:latin typeface="Calibri"/>
                <a:cs typeface="Calibri"/>
              </a:rPr>
              <a:t> </a:t>
            </a:r>
            <a:r>
              <a:rPr sz="1400" b="1" dirty="0">
                <a:solidFill>
                  <a:srgbClr val="00AF50"/>
                </a:solidFill>
                <a:latin typeface="Calibri"/>
                <a:cs typeface="Calibri"/>
              </a:rPr>
              <a:t>αλλά</a:t>
            </a:r>
            <a:r>
              <a:rPr sz="1400" b="1" spc="-40" dirty="0">
                <a:solidFill>
                  <a:srgbClr val="00AF50"/>
                </a:solidFill>
                <a:latin typeface="Calibri"/>
                <a:cs typeface="Calibri"/>
              </a:rPr>
              <a:t> </a:t>
            </a:r>
            <a:r>
              <a:rPr sz="1400" b="1" spc="-20" dirty="0">
                <a:solidFill>
                  <a:srgbClr val="00AF50"/>
                </a:solidFill>
                <a:latin typeface="Calibri"/>
                <a:cs typeface="Calibri"/>
              </a:rPr>
              <a:t>και</a:t>
            </a:r>
            <a:r>
              <a:rPr sz="1400" b="1" spc="5" dirty="0">
                <a:solidFill>
                  <a:srgbClr val="00AF50"/>
                </a:solidFill>
                <a:latin typeface="Calibri"/>
                <a:cs typeface="Calibri"/>
              </a:rPr>
              <a:t> </a:t>
            </a:r>
            <a:r>
              <a:rPr sz="1400" b="1" spc="-10" dirty="0">
                <a:solidFill>
                  <a:srgbClr val="00AF50"/>
                </a:solidFill>
                <a:latin typeface="Calibri"/>
                <a:cs typeface="Calibri"/>
              </a:rPr>
              <a:t>μεταξύ</a:t>
            </a:r>
            <a:r>
              <a:rPr sz="1400" b="1" spc="-30"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15" dirty="0">
                <a:solidFill>
                  <a:srgbClr val="00AF50"/>
                </a:solidFill>
                <a:latin typeface="Calibri"/>
                <a:cs typeface="Calibri"/>
              </a:rPr>
              <a:t>κάθε</a:t>
            </a:r>
            <a:r>
              <a:rPr sz="1400" b="1" spc="-5" dirty="0">
                <a:solidFill>
                  <a:srgbClr val="00AF50"/>
                </a:solidFill>
                <a:latin typeface="Calibri"/>
                <a:cs typeface="Calibri"/>
              </a:rPr>
              <a:t> συμμετέχοντα</a:t>
            </a:r>
            <a:r>
              <a:rPr sz="1400" b="1" spc="-40"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5"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οργανισμού</a:t>
            </a:r>
            <a:r>
              <a:rPr sz="1400" b="1" spc="-40"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p:txBody>
      </p:sp>
      <p:pic>
        <p:nvPicPr>
          <p:cNvPr id="6" name="object 6"/>
          <p:cNvPicPr/>
          <p:nvPr/>
        </p:nvPicPr>
        <p:blipFill>
          <a:blip r:embed="rId3" cstate="print"/>
          <a:stretch>
            <a:fillRect/>
          </a:stretch>
        </p:blipFill>
        <p:spPr>
          <a:xfrm>
            <a:off x="256031" y="4582667"/>
            <a:ext cx="9343644" cy="937260"/>
          </a:xfrm>
          <a:prstGeom prst="rect">
            <a:avLst/>
          </a:prstGeom>
        </p:spPr>
      </p:pic>
      <p:sp>
        <p:nvSpPr>
          <p:cNvPr id="7" name="object 7"/>
          <p:cNvSpPr txBox="1"/>
          <p:nvPr/>
        </p:nvSpPr>
        <p:spPr>
          <a:xfrm>
            <a:off x="289052" y="5199126"/>
            <a:ext cx="10150348" cy="1305486"/>
          </a:xfrm>
          <a:prstGeom prst="rect">
            <a:avLst/>
          </a:prstGeom>
        </p:spPr>
        <p:txBody>
          <a:bodyPr vert="horz" wrap="square" lIns="0" tIns="12700" rIns="0" bIns="0" rtlCol="0">
            <a:spAutoFit/>
          </a:bodyPr>
          <a:lstStyle/>
          <a:p>
            <a:pPr marL="367665" marR="5080" indent="-355600" algn="just">
              <a:lnSpc>
                <a:spcPct val="100000"/>
              </a:lnSpc>
              <a:spcBef>
                <a:spcPts val="100"/>
              </a:spcBef>
              <a:buFont typeface="Wingdings"/>
              <a:buChar char=""/>
              <a:tabLst>
                <a:tab pos="368300" algn="l"/>
              </a:tabLst>
            </a:pPr>
            <a:r>
              <a:rPr sz="1400" b="1" spc="-5" dirty="0">
                <a:solidFill>
                  <a:srgbClr val="00AF50"/>
                </a:solidFill>
                <a:latin typeface="Calibri"/>
                <a:cs typeface="Calibri"/>
              </a:rPr>
              <a:t>Οι</a:t>
            </a:r>
            <a:r>
              <a:rPr sz="1400" b="1" spc="75"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70" dirty="0">
                <a:solidFill>
                  <a:srgbClr val="00AF50"/>
                </a:solidFill>
                <a:latin typeface="Calibri"/>
                <a:cs typeface="Calibri"/>
              </a:rPr>
              <a:t> </a:t>
            </a:r>
            <a:r>
              <a:rPr sz="1400" b="1" spc="-5" dirty="0">
                <a:solidFill>
                  <a:srgbClr val="00AF50"/>
                </a:solidFill>
                <a:latin typeface="Calibri"/>
                <a:cs typeface="Calibri"/>
              </a:rPr>
              <a:t>πρέπει</a:t>
            </a:r>
            <a:r>
              <a:rPr sz="1400" b="1" spc="75" dirty="0">
                <a:solidFill>
                  <a:srgbClr val="00AF50"/>
                </a:solidFill>
                <a:latin typeface="Calibri"/>
                <a:cs typeface="Calibri"/>
              </a:rPr>
              <a:t> </a:t>
            </a:r>
            <a:r>
              <a:rPr sz="1400" b="1" spc="-5" dirty="0">
                <a:solidFill>
                  <a:srgbClr val="00AF50"/>
                </a:solidFill>
                <a:latin typeface="Calibri"/>
                <a:cs typeface="Calibri"/>
              </a:rPr>
              <a:t>να</a:t>
            </a:r>
            <a:r>
              <a:rPr sz="1400" b="1" spc="80" dirty="0">
                <a:solidFill>
                  <a:srgbClr val="00AF50"/>
                </a:solidFill>
                <a:latin typeface="Calibri"/>
                <a:cs typeface="Calibri"/>
              </a:rPr>
              <a:t> </a:t>
            </a:r>
            <a:r>
              <a:rPr sz="1400" b="1" spc="-10" dirty="0">
                <a:solidFill>
                  <a:srgbClr val="00AF50"/>
                </a:solidFill>
                <a:latin typeface="Calibri"/>
                <a:cs typeface="Calibri"/>
              </a:rPr>
              <a:t>είναι</a:t>
            </a:r>
            <a:r>
              <a:rPr sz="1400" b="1" spc="70" dirty="0">
                <a:solidFill>
                  <a:srgbClr val="00AF50"/>
                </a:solidFill>
                <a:latin typeface="Calibri"/>
                <a:cs typeface="Calibri"/>
              </a:rPr>
              <a:t> </a:t>
            </a:r>
            <a:r>
              <a:rPr sz="1400" b="1" spc="-10" dirty="0">
                <a:solidFill>
                  <a:srgbClr val="00AF50"/>
                </a:solidFill>
                <a:latin typeface="Calibri"/>
                <a:cs typeface="Calibri"/>
              </a:rPr>
              <a:t>σχεδιασμένες</a:t>
            </a:r>
            <a:r>
              <a:rPr sz="1400" b="1" spc="90" dirty="0">
                <a:solidFill>
                  <a:srgbClr val="00AF50"/>
                </a:solidFill>
                <a:latin typeface="Calibri"/>
                <a:cs typeface="Calibri"/>
              </a:rPr>
              <a:t> </a:t>
            </a:r>
            <a:r>
              <a:rPr sz="1400" b="1" spc="-10" dirty="0">
                <a:solidFill>
                  <a:srgbClr val="00AF50"/>
                </a:solidFill>
                <a:latin typeface="Calibri"/>
                <a:cs typeface="Calibri"/>
              </a:rPr>
              <a:t>με</a:t>
            </a:r>
            <a:r>
              <a:rPr sz="1400" b="1" spc="85" dirty="0">
                <a:solidFill>
                  <a:srgbClr val="00AF50"/>
                </a:solidFill>
                <a:latin typeface="Calibri"/>
                <a:cs typeface="Calibri"/>
              </a:rPr>
              <a:t> </a:t>
            </a:r>
            <a:r>
              <a:rPr sz="1400" b="1" spc="-10" dirty="0">
                <a:solidFill>
                  <a:srgbClr val="00AF50"/>
                </a:solidFill>
                <a:latin typeface="Calibri"/>
                <a:cs typeface="Calibri"/>
              </a:rPr>
              <a:t>τρόπο</a:t>
            </a:r>
            <a:r>
              <a:rPr sz="1400" b="1" spc="80" dirty="0">
                <a:solidFill>
                  <a:srgbClr val="00AF50"/>
                </a:solidFill>
                <a:latin typeface="Calibri"/>
                <a:cs typeface="Calibri"/>
              </a:rPr>
              <a:t> </a:t>
            </a:r>
            <a:r>
              <a:rPr sz="1400" b="1" spc="-10" dirty="0">
                <a:solidFill>
                  <a:srgbClr val="00AF50"/>
                </a:solidFill>
                <a:latin typeface="Calibri"/>
                <a:cs typeface="Calibri"/>
              </a:rPr>
              <a:t>προσβάσιμο</a:t>
            </a:r>
            <a:r>
              <a:rPr sz="1400" b="1" spc="90" dirty="0">
                <a:solidFill>
                  <a:srgbClr val="00AF50"/>
                </a:solidFill>
                <a:latin typeface="Calibri"/>
                <a:cs typeface="Calibri"/>
              </a:rPr>
              <a:t> </a:t>
            </a:r>
            <a:r>
              <a:rPr sz="1400" b="1" spc="-20" dirty="0">
                <a:solidFill>
                  <a:srgbClr val="00AF50"/>
                </a:solidFill>
                <a:latin typeface="Calibri"/>
                <a:cs typeface="Calibri"/>
              </a:rPr>
              <a:t>και</a:t>
            </a:r>
            <a:r>
              <a:rPr sz="1400" b="1" spc="75" dirty="0">
                <a:solidFill>
                  <a:srgbClr val="00AF50"/>
                </a:solidFill>
                <a:latin typeface="Calibri"/>
                <a:cs typeface="Calibri"/>
              </a:rPr>
              <a:t> </a:t>
            </a:r>
            <a:r>
              <a:rPr sz="1400" b="1" spc="-10" dirty="0">
                <a:solidFill>
                  <a:srgbClr val="00AF50"/>
                </a:solidFill>
                <a:latin typeface="Calibri"/>
                <a:cs typeface="Calibri"/>
              </a:rPr>
              <a:t>χωρίς</a:t>
            </a:r>
            <a:r>
              <a:rPr sz="1400" b="1" spc="85" dirty="0">
                <a:solidFill>
                  <a:srgbClr val="00AF50"/>
                </a:solidFill>
                <a:latin typeface="Calibri"/>
                <a:cs typeface="Calibri"/>
              </a:rPr>
              <a:t> </a:t>
            </a:r>
            <a:r>
              <a:rPr sz="1400" b="1" spc="-5" dirty="0">
                <a:solidFill>
                  <a:srgbClr val="00AF50"/>
                </a:solidFill>
                <a:latin typeface="Calibri"/>
                <a:cs typeface="Calibri"/>
              </a:rPr>
              <a:t>αποκλεισμούς</a:t>
            </a:r>
            <a:r>
              <a:rPr sz="1400" b="1" spc="85" dirty="0">
                <a:solidFill>
                  <a:srgbClr val="00AF50"/>
                </a:solidFill>
                <a:latin typeface="Calibri"/>
                <a:cs typeface="Calibri"/>
              </a:rPr>
              <a:t> </a:t>
            </a:r>
            <a:r>
              <a:rPr sz="1400" b="1" spc="-20" dirty="0">
                <a:solidFill>
                  <a:srgbClr val="00AF50"/>
                </a:solidFill>
                <a:latin typeface="Calibri"/>
                <a:cs typeface="Calibri"/>
              </a:rPr>
              <a:t>και</a:t>
            </a:r>
            <a:r>
              <a:rPr sz="1400" b="1" spc="75" dirty="0">
                <a:solidFill>
                  <a:srgbClr val="00AF50"/>
                </a:solidFill>
                <a:latin typeface="Calibri"/>
                <a:cs typeface="Calibri"/>
              </a:rPr>
              <a:t> </a:t>
            </a:r>
            <a:r>
              <a:rPr sz="1400" b="1" spc="-5" dirty="0">
                <a:solidFill>
                  <a:srgbClr val="00AF50"/>
                </a:solidFill>
                <a:latin typeface="Calibri"/>
                <a:cs typeface="Calibri"/>
              </a:rPr>
              <a:t>να</a:t>
            </a:r>
            <a:r>
              <a:rPr sz="1400" b="1" spc="80" dirty="0">
                <a:solidFill>
                  <a:srgbClr val="00AF50"/>
                </a:solidFill>
                <a:latin typeface="Calibri"/>
                <a:cs typeface="Calibri"/>
              </a:rPr>
              <a:t> </a:t>
            </a:r>
            <a:r>
              <a:rPr sz="1400" b="1" spc="-10" dirty="0">
                <a:solidFill>
                  <a:srgbClr val="00AF50"/>
                </a:solidFill>
                <a:latin typeface="Calibri"/>
                <a:cs typeface="Calibri"/>
              </a:rPr>
              <a:t>είναι</a:t>
            </a:r>
            <a:r>
              <a:rPr sz="1400" b="1" spc="75" dirty="0">
                <a:solidFill>
                  <a:srgbClr val="00AF50"/>
                </a:solidFill>
                <a:latin typeface="Calibri"/>
                <a:cs typeface="Calibri"/>
              </a:rPr>
              <a:t> </a:t>
            </a:r>
            <a:r>
              <a:rPr sz="1400" b="1" spc="-5" dirty="0">
                <a:solidFill>
                  <a:srgbClr val="00AF50"/>
                </a:solidFill>
                <a:latin typeface="Calibri"/>
                <a:cs typeface="Calibri"/>
              </a:rPr>
              <a:t>ανοικτές </a:t>
            </a:r>
            <a:r>
              <a:rPr sz="1400" b="1" dirty="0">
                <a:solidFill>
                  <a:srgbClr val="00AF50"/>
                </a:solidFill>
                <a:latin typeface="Calibri"/>
                <a:cs typeface="Calibri"/>
              </a:rPr>
              <a:t>σε</a:t>
            </a:r>
            <a:r>
              <a:rPr sz="1400" b="1" spc="5" dirty="0">
                <a:solidFill>
                  <a:srgbClr val="00AF50"/>
                </a:solidFill>
                <a:latin typeface="Calibri"/>
                <a:cs typeface="Calibri"/>
              </a:rPr>
              <a:t> </a:t>
            </a:r>
            <a:r>
              <a:rPr sz="1400" b="1" spc="-5" dirty="0">
                <a:solidFill>
                  <a:srgbClr val="00AF50"/>
                </a:solidFill>
                <a:latin typeface="Calibri"/>
                <a:cs typeface="Calibri"/>
              </a:rPr>
              <a:t>άτομα</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λιγότερες</a:t>
            </a:r>
            <a:r>
              <a:rPr sz="1400" b="1" spc="-5" dirty="0">
                <a:solidFill>
                  <a:srgbClr val="00AF50"/>
                </a:solidFill>
                <a:latin typeface="Calibri"/>
                <a:cs typeface="Calibri"/>
              </a:rPr>
              <a:t> </a:t>
            </a:r>
            <a:r>
              <a:rPr sz="1400" b="1" spc="-10" dirty="0">
                <a:solidFill>
                  <a:srgbClr val="00AF50"/>
                </a:solidFill>
                <a:latin typeface="Calibri"/>
                <a:cs typeface="Calibri"/>
              </a:rPr>
              <a:t>ευκαιρίες,</a:t>
            </a:r>
            <a:r>
              <a:rPr sz="1400" b="1" spc="-5" dirty="0">
                <a:solidFill>
                  <a:srgbClr val="00AF50"/>
                </a:solidFill>
                <a:latin typeface="Calibri"/>
                <a:cs typeface="Calibri"/>
              </a:rPr>
              <a:t> εντάσσοντάς</a:t>
            </a:r>
            <a:r>
              <a:rPr sz="1400" b="1" dirty="0">
                <a:solidFill>
                  <a:srgbClr val="00AF50"/>
                </a:solidFill>
                <a:latin typeface="Calibri"/>
                <a:cs typeface="Calibri"/>
              </a:rPr>
              <a:t> </a:t>
            </a:r>
            <a:r>
              <a:rPr sz="1400" b="1" spc="-10" dirty="0">
                <a:solidFill>
                  <a:srgbClr val="00AF50"/>
                </a:solidFill>
                <a:latin typeface="Calibri"/>
                <a:cs typeface="Calibri"/>
              </a:rPr>
              <a:t>τα</a:t>
            </a:r>
            <a:r>
              <a:rPr sz="1400" b="1" spc="-5" dirty="0">
                <a:solidFill>
                  <a:srgbClr val="00AF50"/>
                </a:solidFill>
                <a:latin typeface="Calibri"/>
                <a:cs typeface="Calibri"/>
              </a:rPr>
              <a:t> </a:t>
            </a:r>
            <a:r>
              <a:rPr sz="1400" b="1" spc="5" dirty="0">
                <a:solidFill>
                  <a:srgbClr val="00AF50"/>
                </a:solidFill>
                <a:latin typeface="Calibri"/>
                <a:cs typeface="Calibri"/>
              </a:rPr>
              <a:t>στη</a:t>
            </a:r>
            <a:r>
              <a:rPr sz="1400" b="1" spc="10" dirty="0">
                <a:solidFill>
                  <a:srgbClr val="00AF50"/>
                </a:solidFill>
                <a:latin typeface="Calibri"/>
                <a:cs typeface="Calibri"/>
              </a:rPr>
              <a:t> </a:t>
            </a:r>
            <a:r>
              <a:rPr sz="1400" b="1" spc="-15" dirty="0">
                <a:solidFill>
                  <a:srgbClr val="00AF50"/>
                </a:solidFill>
                <a:latin typeface="Calibri"/>
                <a:cs typeface="Calibri"/>
              </a:rPr>
              <a:t>διαδικασία</a:t>
            </a:r>
            <a:r>
              <a:rPr sz="1400" b="1" spc="-10" dirty="0">
                <a:solidFill>
                  <a:srgbClr val="00AF50"/>
                </a:solidFill>
                <a:latin typeface="Calibri"/>
                <a:cs typeface="Calibri"/>
              </a:rPr>
              <a:t> </a:t>
            </a:r>
            <a:r>
              <a:rPr sz="1400" b="1" dirty="0">
                <a:solidFill>
                  <a:srgbClr val="00AF50"/>
                </a:solidFill>
                <a:latin typeface="Calibri"/>
                <a:cs typeface="Calibri"/>
              </a:rPr>
              <a:t>λήψης</a:t>
            </a:r>
            <a:r>
              <a:rPr sz="1400" b="1" spc="5" dirty="0">
                <a:solidFill>
                  <a:srgbClr val="00AF50"/>
                </a:solidFill>
                <a:latin typeface="Calibri"/>
                <a:cs typeface="Calibri"/>
              </a:rPr>
              <a:t> </a:t>
            </a:r>
            <a:r>
              <a:rPr sz="1400" b="1" spc="-5" dirty="0">
                <a:solidFill>
                  <a:srgbClr val="00AF50"/>
                </a:solidFill>
                <a:latin typeface="Calibri"/>
                <a:cs typeface="Calibri"/>
              </a:rPr>
              <a:t>αποφάσεων</a:t>
            </a:r>
            <a:r>
              <a:rPr sz="1400" b="1" dirty="0">
                <a:solidFill>
                  <a:srgbClr val="00AF50"/>
                </a:solidFill>
                <a:latin typeface="Calibri"/>
                <a:cs typeface="Calibri"/>
              </a:rPr>
              <a:t> </a:t>
            </a:r>
            <a:r>
              <a:rPr sz="1400" b="1" spc="-15" dirty="0">
                <a:solidFill>
                  <a:srgbClr val="00AF50"/>
                </a:solidFill>
                <a:latin typeface="Calibri"/>
                <a:cs typeface="Calibri"/>
              </a:rPr>
              <a:t>καθ’</a:t>
            </a:r>
            <a:r>
              <a:rPr sz="1400" b="1" spc="-10" dirty="0">
                <a:solidFill>
                  <a:srgbClr val="00AF50"/>
                </a:solidFill>
                <a:latin typeface="Calibri"/>
                <a:cs typeface="Calibri"/>
              </a:rPr>
              <a:t> </a:t>
            </a:r>
            <a:r>
              <a:rPr sz="1400" b="1" spc="-5" dirty="0">
                <a:solidFill>
                  <a:srgbClr val="00AF50"/>
                </a:solidFill>
                <a:latin typeface="Calibri"/>
                <a:cs typeface="Calibri"/>
              </a:rPr>
              <a:t>όλη</a:t>
            </a:r>
            <a:r>
              <a:rPr sz="1400" b="1" dirty="0">
                <a:solidFill>
                  <a:srgbClr val="00AF50"/>
                </a:solidFill>
                <a:latin typeface="Calibri"/>
                <a:cs typeface="Calibri"/>
              </a:rPr>
              <a:t> τη</a:t>
            </a:r>
            <a:r>
              <a:rPr sz="1400" b="1" spc="5" dirty="0">
                <a:solidFill>
                  <a:srgbClr val="00AF50"/>
                </a:solidFill>
                <a:latin typeface="Calibri"/>
                <a:cs typeface="Calibri"/>
              </a:rPr>
              <a:t> </a:t>
            </a:r>
            <a:r>
              <a:rPr sz="1400" b="1" spc="-5" dirty="0">
                <a:solidFill>
                  <a:srgbClr val="00AF50"/>
                </a:solidFill>
                <a:latin typeface="Calibri"/>
                <a:cs typeface="Calibri"/>
              </a:rPr>
              <a:t>διάρκεια</a:t>
            </a:r>
            <a:r>
              <a:rPr sz="1400" b="1" dirty="0">
                <a:solidFill>
                  <a:srgbClr val="00AF50"/>
                </a:solidFill>
                <a:latin typeface="Calibri"/>
                <a:cs typeface="Calibri"/>
              </a:rPr>
              <a:t> </a:t>
            </a:r>
            <a:r>
              <a:rPr sz="1400" b="1" spc="-15" dirty="0">
                <a:solidFill>
                  <a:srgbClr val="00AF50"/>
                </a:solidFill>
                <a:latin typeface="Calibri"/>
                <a:cs typeface="Calibri"/>
              </a:rPr>
              <a:t>του </a:t>
            </a:r>
            <a:r>
              <a:rPr sz="1400" b="1" spc="-10" dirty="0">
                <a:solidFill>
                  <a:srgbClr val="00AF50"/>
                </a:solidFill>
                <a:latin typeface="Calibri"/>
                <a:cs typeface="Calibri"/>
              </a:rPr>
              <a:t> </a:t>
            </a:r>
            <a:r>
              <a:rPr sz="1400" b="1" spc="-5" dirty="0">
                <a:solidFill>
                  <a:srgbClr val="00AF50"/>
                </a:solidFill>
                <a:latin typeface="Calibri"/>
                <a:cs typeface="Calibri"/>
              </a:rPr>
              <a:t>σχεδιασμού</a:t>
            </a:r>
            <a:r>
              <a:rPr sz="1400" b="1" spc="-20" dirty="0">
                <a:solidFill>
                  <a:srgbClr val="00AF50"/>
                </a:solidFill>
                <a:latin typeface="Calibri"/>
                <a:cs typeface="Calibri"/>
              </a:rPr>
              <a:t> </a:t>
            </a:r>
            <a:r>
              <a:rPr sz="1400" b="1" spc="-10" dirty="0">
                <a:solidFill>
                  <a:srgbClr val="00AF50"/>
                </a:solidFill>
                <a:latin typeface="Calibri"/>
                <a:cs typeface="Calibri"/>
              </a:rPr>
              <a:t>τους</a:t>
            </a:r>
            <a:endParaRPr sz="1400" dirty="0">
              <a:latin typeface="Calibri"/>
              <a:cs typeface="Calibri"/>
            </a:endParaRPr>
          </a:p>
          <a:p>
            <a:pPr marL="367665" marR="5080" indent="-355600" algn="just">
              <a:lnSpc>
                <a:spcPct val="100000"/>
              </a:lnSpc>
              <a:buFont typeface="Wingdings"/>
              <a:buChar char=""/>
              <a:tabLst>
                <a:tab pos="368300" algn="l"/>
              </a:tabLst>
            </a:pPr>
            <a:r>
              <a:rPr sz="1400" b="1" spc="-5" dirty="0">
                <a:solidFill>
                  <a:srgbClr val="00AF50"/>
                </a:solidFill>
                <a:latin typeface="Calibri"/>
                <a:cs typeface="Calibri"/>
              </a:rPr>
              <a:t>Εδώ</a:t>
            </a:r>
            <a:r>
              <a:rPr sz="1400" b="1" dirty="0">
                <a:solidFill>
                  <a:srgbClr val="00AF50"/>
                </a:solidFill>
                <a:latin typeface="Calibri"/>
                <a:cs typeface="Calibri"/>
              </a:rPr>
              <a:t> θα</a:t>
            </a:r>
            <a:r>
              <a:rPr sz="1400" b="1" spc="5" dirty="0">
                <a:solidFill>
                  <a:srgbClr val="00AF50"/>
                </a:solidFill>
                <a:latin typeface="Calibri"/>
                <a:cs typeface="Calibri"/>
              </a:rPr>
              <a:t> </a:t>
            </a:r>
            <a:r>
              <a:rPr sz="1400" b="1" spc="-10" dirty="0">
                <a:solidFill>
                  <a:srgbClr val="00AF50"/>
                </a:solidFill>
                <a:latin typeface="Calibri"/>
                <a:cs typeface="Calibri"/>
              </a:rPr>
              <a:t>ήταν</a:t>
            </a:r>
            <a:r>
              <a:rPr sz="1400" b="1" spc="-5" dirty="0">
                <a:solidFill>
                  <a:srgbClr val="00AF50"/>
                </a:solidFill>
                <a:latin typeface="Calibri"/>
                <a:cs typeface="Calibri"/>
              </a:rPr>
              <a:t> </a:t>
            </a:r>
            <a:r>
              <a:rPr sz="1400" b="1" spc="-20" dirty="0">
                <a:solidFill>
                  <a:srgbClr val="00AF50"/>
                </a:solidFill>
                <a:latin typeface="Calibri"/>
                <a:cs typeface="Calibri"/>
              </a:rPr>
              <a:t>καλό</a:t>
            </a:r>
            <a:r>
              <a:rPr sz="1400" b="1" spc="-15"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spc="-10" dirty="0">
                <a:solidFill>
                  <a:srgbClr val="00AF50"/>
                </a:solidFill>
                <a:latin typeface="Calibri"/>
                <a:cs typeface="Calibri"/>
              </a:rPr>
              <a:t>αιτητής</a:t>
            </a:r>
            <a:r>
              <a:rPr sz="1400" b="1" spc="-5" dirty="0">
                <a:solidFill>
                  <a:srgbClr val="00AF50"/>
                </a:solidFill>
                <a:latin typeface="Calibri"/>
                <a:cs typeface="Calibri"/>
              </a:rPr>
              <a:t> να</a:t>
            </a:r>
            <a:r>
              <a:rPr sz="1400" b="1" dirty="0">
                <a:solidFill>
                  <a:srgbClr val="00AF50"/>
                </a:solidFill>
                <a:latin typeface="Calibri"/>
                <a:cs typeface="Calibri"/>
              </a:rPr>
              <a:t> </a:t>
            </a:r>
            <a:r>
              <a:rPr sz="1400" b="1" spc="-5" dirty="0">
                <a:solidFill>
                  <a:srgbClr val="00AF50"/>
                </a:solidFill>
                <a:latin typeface="Calibri"/>
                <a:cs typeface="Calibri"/>
              </a:rPr>
              <a:t>αναφερθεί</a:t>
            </a:r>
            <a:r>
              <a:rPr sz="1400" b="1" dirty="0">
                <a:solidFill>
                  <a:srgbClr val="00AF50"/>
                </a:solidFill>
                <a:latin typeface="Calibri"/>
                <a:cs typeface="Calibri"/>
              </a:rPr>
              <a:t> στον</a:t>
            </a:r>
            <a:r>
              <a:rPr sz="1400" b="1" spc="5" dirty="0">
                <a:solidFill>
                  <a:srgbClr val="00AF50"/>
                </a:solidFill>
                <a:latin typeface="Calibri"/>
                <a:cs typeface="Calibri"/>
              </a:rPr>
              <a:t> </a:t>
            </a:r>
            <a:r>
              <a:rPr sz="1400" b="1" spc="-10" dirty="0">
                <a:solidFill>
                  <a:srgbClr val="00AF50"/>
                </a:solidFill>
                <a:latin typeface="Calibri"/>
                <a:cs typeface="Calibri"/>
              </a:rPr>
              <a:t>αριθμό</a:t>
            </a:r>
            <a:r>
              <a:rPr sz="1400" b="1" spc="-5" dirty="0">
                <a:solidFill>
                  <a:srgbClr val="00AF50"/>
                </a:solidFill>
                <a:latin typeface="Calibri"/>
                <a:cs typeface="Calibri"/>
              </a:rPr>
              <a:t> </a:t>
            </a:r>
            <a:r>
              <a:rPr sz="1400" b="1" spc="-10" dirty="0">
                <a:solidFill>
                  <a:srgbClr val="00AF50"/>
                </a:solidFill>
                <a:latin typeface="Calibri"/>
                <a:cs typeface="Calibri"/>
              </a:rPr>
              <a:t>ατόμων</a:t>
            </a:r>
            <a:r>
              <a:rPr sz="1400" b="1" spc="-5"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λιγότερες</a:t>
            </a:r>
            <a:r>
              <a:rPr sz="1400" b="1" spc="295" dirty="0">
                <a:solidFill>
                  <a:srgbClr val="00AF50"/>
                </a:solidFill>
                <a:latin typeface="Calibri"/>
                <a:cs typeface="Calibri"/>
              </a:rPr>
              <a:t> </a:t>
            </a:r>
            <a:r>
              <a:rPr sz="1400" b="1" spc="-10" dirty="0">
                <a:solidFill>
                  <a:srgbClr val="00AF50"/>
                </a:solidFill>
                <a:latin typeface="Calibri"/>
                <a:cs typeface="Calibri"/>
              </a:rPr>
              <a:t>ευκαιρίες</a:t>
            </a:r>
            <a:r>
              <a:rPr sz="1400" b="1" spc="295" dirty="0">
                <a:solidFill>
                  <a:srgbClr val="00AF50"/>
                </a:solidFill>
                <a:latin typeface="Calibri"/>
                <a:cs typeface="Calibri"/>
              </a:rPr>
              <a:t> </a:t>
            </a:r>
            <a:r>
              <a:rPr sz="1400" b="1" spc="-5" dirty="0">
                <a:solidFill>
                  <a:srgbClr val="00AF50"/>
                </a:solidFill>
                <a:latin typeface="Calibri"/>
                <a:cs typeface="Calibri"/>
              </a:rPr>
              <a:t>που</a:t>
            </a:r>
            <a:r>
              <a:rPr sz="1400" b="1" spc="305" dirty="0">
                <a:solidFill>
                  <a:srgbClr val="00AF50"/>
                </a:solidFill>
                <a:latin typeface="Calibri"/>
                <a:cs typeface="Calibri"/>
              </a:rPr>
              <a:t> </a:t>
            </a:r>
            <a:r>
              <a:rPr sz="1400" b="1" spc="-10" dirty="0">
                <a:solidFill>
                  <a:srgbClr val="00AF50"/>
                </a:solidFill>
                <a:latin typeface="Calibri"/>
                <a:cs typeface="Calibri"/>
              </a:rPr>
              <a:t>θα εμπλακούν </a:t>
            </a:r>
            <a:r>
              <a:rPr sz="1400" b="1" dirty="0">
                <a:solidFill>
                  <a:srgbClr val="00AF50"/>
                </a:solidFill>
                <a:latin typeface="Calibri"/>
                <a:cs typeface="Calibri"/>
              </a:rPr>
              <a:t>στις </a:t>
            </a:r>
            <a:r>
              <a:rPr sz="1400" b="1" spc="-5" dirty="0">
                <a:solidFill>
                  <a:srgbClr val="00AF50"/>
                </a:solidFill>
                <a:latin typeface="Calibri"/>
                <a:cs typeface="Calibri"/>
              </a:rPr>
              <a:t>δραστηριότητες </a:t>
            </a:r>
            <a:r>
              <a:rPr sz="1400" b="1" spc="-10" dirty="0">
                <a:solidFill>
                  <a:srgbClr val="00AF50"/>
                </a:solidFill>
                <a:latin typeface="Calibri"/>
                <a:cs typeface="Calibri"/>
              </a:rPr>
              <a:t>του Σχεδίου </a:t>
            </a:r>
            <a:r>
              <a:rPr sz="1400" b="1" spc="-15" dirty="0">
                <a:solidFill>
                  <a:srgbClr val="00AF50"/>
                </a:solidFill>
                <a:latin typeface="Calibri"/>
                <a:cs typeface="Calibri"/>
              </a:rPr>
              <a:t>(κατά </a:t>
            </a:r>
            <a:r>
              <a:rPr sz="1400" b="1" spc="-5" dirty="0">
                <a:solidFill>
                  <a:srgbClr val="00AF50"/>
                </a:solidFill>
                <a:latin typeface="Calibri"/>
                <a:cs typeface="Calibri"/>
              </a:rPr>
              <a:t>προσέγγιση), να </a:t>
            </a:r>
            <a:r>
              <a:rPr sz="1400" b="1" spc="-10" dirty="0">
                <a:solidFill>
                  <a:srgbClr val="00AF50"/>
                </a:solidFill>
                <a:latin typeface="Calibri"/>
                <a:cs typeface="Calibri"/>
              </a:rPr>
              <a:t>κατηγοριοποιήσει τα </a:t>
            </a:r>
            <a:r>
              <a:rPr sz="1400" b="1" spc="-5" dirty="0">
                <a:solidFill>
                  <a:srgbClr val="00AF50"/>
                </a:solidFill>
                <a:latin typeface="Calibri"/>
                <a:cs typeface="Calibri"/>
              </a:rPr>
              <a:t>άτομα </a:t>
            </a:r>
            <a:r>
              <a:rPr sz="1400" b="1" spc="-10" dirty="0">
                <a:solidFill>
                  <a:srgbClr val="00AF50"/>
                </a:solidFill>
                <a:latin typeface="Calibri"/>
                <a:cs typeface="Calibri"/>
              </a:rPr>
              <a:t>αυτά </a:t>
            </a:r>
            <a:r>
              <a:rPr sz="1400" b="1" spc="-5" dirty="0">
                <a:solidFill>
                  <a:srgbClr val="00AF50"/>
                </a:solidFill>
                <a:latin typeface="Calibri"/>
                <a:cs typeface="Calibri"/>
              </a:rPr>
              <a:t>(π.χ. άτομα από </a:t>
            </a:r>
            <a:r>
              <a:rPr sz="1400" b="1" dirty="0">
                <a:solidFill>
                  <a:srgbClr val="00AF50"/>
                </a:solidFill>
                <a:latin typeface="Calibri"/>
                <a:cs typeface="Calibri"/>
              </a:rPr>
              <a:t> </a:t>
            </a:r>
            <a:r>
              <a:rPr sz="1400" b="1" spc="-10" dirty="0">
                <a:solidFill>
                  <a:srgbClr val="00AF50"/>
                </a:solidFill>
                <a:latin typeface="Calibri"/>
                <a:cs typeface="Calibri"/>
              </a:rPr>
              <a:t>χαμηλό </a:t>
            </a:r>
            <a:r>
              <a:rPr sz="1400" b="1" spc="-15" dirty="0">
                <a:solidFill>
                  <a:srgbClr val="00AF50"/>
                </a:solidFill>
                <a:latin typeface="Calibri"/>
                <a:cs typeface="Calibri"/>
              </a:rPr>
              <a:t>κοινωνικοοικονομικό </a:t>
            </a:r>
            <a:r>
              <a:rPr sz="1400" b="1" spc="-5" dirty="0">
                <a:solidFill>
                  <a:srgbClr val="00AF50"/>
                </a:solidFill>
                <a:latin typeface="Calibri"/>
                <a:cs typeface="Calibri"/>
              </a:rPr>
              <a:t>υπόβαθρο/άτομα </a:t>
            </a:r>
            <a:r>
              <a:rPr sz="1400" b="1" spc="-10" dirty="0">
                <a:solidFill>
                  <a:srgbClr val="00AF50"/>
                </a:solidFill>
                <a:latin typeface="Calibri"/>
                <a:cs typeface="Calibri"/>
              </a:rPr>
              <a:t>με </a:t>
            </a:r>
            <a:r>
              <a:rPr sz="1400" b="1" spc="-5" dirty="0">
                <a:solidFill>
                  <a:srgbClr val="00AF50"/>
                </a:solidFill>
                <a:latin typeface="Calibri"/>
                <a:cs typeface="Calibri"/>
              </a:rPr>
              <a:t>αναπηρίες κτλ.)</a:t>
            </a:r>
            <a:r>
              <a:rPr lang="el-GR" sz="1400" b="1" spc="-5" dirty="0">
                <a:solidFill>
                  <a:srgbClr val="00AF50"/>
                </a:solidFill>
                <a:latin typeface="Calibri"/>
                <a:cs typeface="Calibri"/>
              </a:rPr>
              <a:t> και </a:t>
            </a:r>
            <a:r>
              <a:rPr sz="1400" b="1" spc="-5" dirty="0">
                <a:solidFill>
                  <a:srgbClr val="00AF50"/>
                </a:solidFill>
                <a:latin typeface="Calibri"/>
                <a:cs typeface="Calibri"/>
              </a:rPr>
              <a:t>να επεξηγήσει πώς θα </a:t>
            </a:r>
            <a:r>
              <a:rPr sz="1400" b="1" spc="-10" dirty="0">
                <a:solidFill>
                  <a:srgbClr val="00AF50"/>
                </a:solidFill>
                <a:latin typeface="Calibri"/>
                <a:cs typeface="Calibri"/>
              </a:rPr>
              <a:t>γίνει </a:t>
            </a:r>
            <a:r>
              <a:rPr sz="1400" b="1" dirty="0">
                <a:solidFill>
                  <a:srgbClr val="00AF50"/>
                </a:solidFill>
                <a:latin typeface="Calibri"/>
                <a:cs typeface="Calibri"/>
              </a:rPr>
              <a:t>η </a:t>
            </a:r>
            <a:r>
              <a:rPr sz="1400" b="1" spc="-5" dirty="0">
                <a:solidFill>
                  <a:srgbClr val="00AF50"/>
                </a:solidFill>
                <a:latin typeface="Calibri"/>
                <a:cs typeface="Calibri"/>
              </a:rPr>
              <a:t>επιλογή </a:t>
            </a:r>
            <a:r>
              <a:rPr sz="1400" b="1" spc="-10" dirty="0">
                <a:solidFill>
                  <a:srgbClr val="00AF50"/>
                </a:solidFill>
                <a:latin typeface="Calibri"/>
                <a:cs typeface="Calibri"/>
              </a:rPr>
              <a:t>τους </a:t>
            </a:r>
            <a:r>
              <a:rPr sz="1400" b="1" spc="-20" dirty="0">
                <a:solidFill>
                  <a:srgbClr val="00AF50"/>
                </a:solidFill>
                <a:latin typeface="Calibri"/>
                <a:cs typeface="Calibri"/>
              </a:rPr>
              <a:t>και </a:t>
            </a:r>
            <a:r>
              <a:rPr sz="1400" b="1" dirty="0" err="1">
                <a:solidFill>
                  <a:srgbClr val="00AF50"/>
                </a:solidFill>
                <a:latin typeface="Calibri"/>
                <a:cs typeface="Calibri"/>
              </a:rPr>
              <a:t>τι</a:t>
            </a:r>
            <a:r>
              <a:rPr sz="1400" b="1" dirty="0">
                <a:solidFill>
                  <a:srgbClr val="00AF50"/>
                </a:solidFill>
                <a:latin typeface="Calibri"/>
                <a:cs typeface="Calibri"/>
              </a:rPr>
              <a:t> </a:t>
            </a:r>
            <a:r>
              <a:rPr sz="1400" b="1" spc="-5" dirty="0" err="1">
                <a:solidFill>
                  <a:srgbClr val="00AF50"/>
                </a:solidFill>
                <a:latin typeface="Calibri"/>
                <a:cs typeface="Calibri"/>
              </a:rPr>
              <a:t>είδους</a:t>
            </a:r>
            <a:r>
              <a:rPr sz="1400" b="1" spc="-15" dirty="0">
                <a:solidFill>
                  <a:srgbClr val="00AF50"/>
                </a:solidFill>
                <a:latin typeface="Calibri"/>
                <a:cs typeface="Calibri"/>
              </a:rPr>
              <a:t> </a:t>
            </a:r>
            <a:r>
              <a:rPr sz="1400" b="1" spc="-5" dirty="0">
                <a:solidFill>
                  <a:srgbClr val="00AF50"/>
                </a:solidFill>
                <a:latin typeface="Calibri"/>
                <a:cs typeface="Calibri"/>
              </a:rPr>
              <a:t>π</a:t>
            </a:r>
            <a:r>
              <a:rPr sz="1400" b="1" spc="-5" dirty="0" err="1">
                <a:solidFill>
                  <a:srgbClr val="00AF50"/>
                </a:solidFill>
                <a:latin typeface="Calibri"/>
                <a:cs typeface="Calibri"/>
              </a:rPr>
              <a:t>ροετοιμ</a:t>
            </a:r>
            <a:r>
              <a:rPr sz="1400" b="1" spc="-5" dirty="0">
                <a:solidFill>
                  <a:srgbClr val="00AF50"/>
                </a:solidFill>
                <a:latin typeface="Calibri"/>
                <a:cs typeface="Calibri"/>
              </a:rPr>
              <a:t>ασία</a:t>
            </a:r>
            <a:r>
              <a:rPr lang="el-GR" sz="1400" b="1" spc="-40" dirty="0">
                <a:solidFill>
                  <a:srgbClr val="00AF50"/>
                </a:solidFill>
                <a:latin typeface="Calibri"/>
                <a:cs typeface="Calibri"/>
              </a:rPr>
              <a:t>/υποστήριξη </a:t>
            </a:r>
            <a:r>
              <a:rPr sz="1400" b="1" dirty="0">
                <a:solidFill>
                  <a:srgbClr val="00AF50"/>
                </a:solidFill>
                <a:latin typeface="Calibri"/>
                <a:cs typeface="Calibri"/>
              </a:rPr>
              <a:t>θα</a:t>
            </a:r>
            <a:r>
              <a:rPr sz="1400" b="1" spc="-5" dirty="0">
                <a:solidFill>
                  <a:srgbClr val="00AF50"/>
                </a:solidFill>
                <a:latin typeface="Calibri"/>
                <a:cs typeface="Calibri"/>
              </a:rPr>
              <a:t> τους</a:t>
            </a:r>
            <a:r>
              <a:rPr sz="1400" b="1" spc="-15" dirty="0">
                <a:solidFill>
                  <a:srgbClr val="00AF50"/>
                </a:solidFill>
                <a:latin typeface="Calibri"/>
                <a:cs typeface="Calibri"/>
              </a:rPr>
              <a:t> </a:t>
            </a:r>
            <a:r>
              <a:rPr sz="1400" b="1" dirty="0">
                <a:solidFill>
                  <a:srgbClr val="00AF50"/>
                </a:solidFill>
                <a:latin typeface="Calibri"/>
                <a:cs typeface="Calibri"/>
              </a:rPr>
              <a:t>δοθεί,</a:t>
            </a:r>
            <a:r>
              <a:rPr sz="1400" b="1" spc="-15" dirty="0">
                <a:solidFill>
                  <a:srgbClr val="00AF50"/>
                </a:solidFill>
                <a:latin typeface="Calibri"/>
                <a:cs typeface="Calibri"/>
              </a:rPr>
              <a:t> </a:t>
            </a:r>
            <a:r>
              <a:rPr sz="1400" b="1" spc="5" dirty="0">
                <a:solidFill>
                  <a:srgbClr val="00AF50"/>
                </a:solidFill>
                <a:latin typeface="Calibri"/>
                <a:cs typeface="Calibri"/>
              </a:rPr>
              <a:t>ώστε</a:t>
            </a:r>
            <a:r>
              <a:rPr sz="1400" b="1" spc="-1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ανταπεξέλθουν</a:t>
            </a:r>
            <a:r>
              <a:rPr sz="1400" b="1" spc="-35" dirty="0">
                <a:solidFill>
                  <a:srgbClr val="00AF50"/>
                </a:solidFill>
                <a:latin typeface="Calibri"/>
                <a:cs typeface="Calibri"/>
              </a:rPr>
              <a:t> </a:t>
            </a:r>
            <a:r>
              <a:rPr sz="1400" b="1" dirty="0">
                <a:solidFill>
                  <a:srgbClr val="00AF50"/>
                </a:solidFill>
                <a:latin typeface="Calibri"/>
                <a:cs typeface="Calibri"/>
              </a:rPr>
              <a:t>στις</a:t>
            </a:r>
            <a:r>
              <a:rPr sz="1400" b="1" spc="5" dirty="0">
                <a:solidFill>
                  <a:srgbClr val="00AF50"/>
                </a:solidFill>
                <a:latin typeface="Calibri"/>
                <a:cs typeface="Calibri"/>
              </a:rPr>
              <a:t> </a:t>
            </a:r>
            <a:r>
              <a:rPr sz="1400" b="1" spc="-5" dirty="0">
                <a:solidFill>
                  <a:srgbClr val="00AF50"/>
                </a:solidFill>
                <a:latin typeface="Calibri"/>
                <a:cs typeface="Calibri"/>
              </a:rPr>
              <a:t>απαιτήσεις</a:t>
            </a:r>
            <a:r>
              <a:rPr sz="1400" b="1" spc="-20" dirty="0">
                <a:solidFill>
                  <a:srgbClr val="00AF50"/>
                </a:solidFill>
                <a:latin typeface="Calibri"/>
                <a:cs typeface="Calibri"/>
              </a:rPr>
              <a:t> </a:t>
            </a:r>
            <a:r>
              <a:rPr sz="1400" b="1" spc="-5" dirty="0">
                <a:solidFill>
                  <a:srgbClr val="00AF50"/>
                </a:solidFill>
                <a:latin typeface="Calibri"/>
                <a:cs typeface="Calibri"/>
              </a:rPr>
              <a:t>που</a:t>
            </a:r>
            <a:r>
              <a:rPr sz="1400" b="1" spc="-10" dirty="0">
                <a:solidFill>
                  <a:srgbClr val="00AF50"/>
                </a:solidFill>
                <a:latin typeface="Calibri"/>
                <a:cs typeface="Calibri"/>
              </a:rPr>
              <a:t> </a:t>
            </a:r>
            <a:r>
              <a:rPr sz="1400" b="1" spc="-5" dirty="0">
                <a:solidFill>
                  <a:srgbClr val="00AF50"/>
                </a:solidFill>
                <a:latin typeface="Calibri"/>
                <a:cs typeface="Calibri"/>
              </a:rPr>
              <a:t>προκύπτουν</a:t>
            </a:r>
            <a:r>
              <a:rPr sz="1400" b="1" spc="-25" dirty="0">
                <a:solidFill>
                  <a:srgbClr val="00AF50"/>
                </a:solidFill>
                <a:latin typeface="Calibri"/>
                <a:cs typeface="Calibri"/>
              </a:rPr>
              <a:t> </a:t>
            </a:r>
            <a:r>
              <a:rPr sz="1400" b="1" dirty="0">
                <a:solidFill>
                  <a:srgbClr val="00AF50"/>
                </a:solidFill>
                <a:latin typeface="Calibri"/>
                <a:cs typeface="Calibri"/>
              </a:rPr>
              <a:t>από</a:t>
            </a:r>
            <a:r>
              <a:rPr sz="1400" b="1" spc="-10"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spc="-5" dirty="0">
                <a:solidFill>
                  <a:srgbClr val="00AF50"/>
                </a:solidFill>
                <a:latin typeface="Calibri"/>
                <a:cs typeface="Calibri"/>
              </a:rPr>
              <a:t>συμμετοχή</a:t>
            </a:r>
            <a:r>
              <a:rPr sz="1400" b="1" spc="-30" dirty="0">
                <a:solidFill>
                  <a:srgbClr val="00AF50"/>
                </a:solidFill>
                <a:latin typeface="Calibri"/>
                <a:cs typeface="Calibri"/>
              </a:rPr>
              <a:t> </a:t>
            </a:r>
            <a:r>
              <a:rPr sz="1400" b="1" spc="-5" dirty="0">
                <a:solidFill>
                  <a:srgbClr val="00AF50"/>
                </a:solidFill>
                <a:latin typeface="Calibri"/>
                <a:cs typeface="Calibri"/>
              </a:rPr>
              <a:t>τους</a:t>
            </a:r>
            <a:endParaRPr sz="1400" dirty="0">
              <a:latin typeface="Calibri"/>
              <a:cs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504" y="78486"/>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3" name="object 3"/>
          <p:cNvSpPr txBox="1"/>
          <p:nvPr/>
        </p:nvSpPr>
        <p:spPr>
          <a:xfrm>
            <a:off x="224434" y="699261"/>
            <a:ext cx="4131945" cy="299720"/>
          </a:xfrm>
          <a:prstGeom prst="rect">
            <a:avLst/>
          </a:prstGeom>
        </p:spPr>
        <p:txBody>
          <a:bodyPr vert="horz" wrap="square" lIns="0" tIns="12700" rIns="0" bIns="0" rtlCol="0">
            <a:spAutoFit/>
          </a:bodyPr>
          <a:lstStyle/>
          <a:p>
            <a:pPr marL="193675" indent="-181610">
              <a:lnSpc>
                <a:spcPct val="100000"/>
              </a:lnSpc>
              <a:spcBef>
                <a:spcPts val="100"/>
              </a:spcBef>
              <a:buFont typeface="Wingdings"/>
              <a:buChar char=""/>
              <a:tabLst>
                <a:tab pos="194310" algn="l"/>
              </a:tabLst>
            </a:pPr>
            <a:r>
              <a:rPr sz="1800" b="1" spc="-20" dirty="0">
                <a:latin typeface="Calibri"/>
                <a:cs typeface="Calibri"/>
              </a:rPr>
              <a:t>Work </a:t>
            </a:r>
            <a:r>
              <a:rPr sz="1800" b="1" spc="-10" dirty="0">
                <a:latin typeface="Calibri"/>
                <a:cs typeface="Calibri"/>
              </a:rPr>
              <a:t>package</a:t>
            </a:r>
            <a:r>
              <a:rPr sz="1800" b="1" spc="-25" dirty="0">
                <a:latin typeface="Calibri"/>
                <a:cs typeface="Calibri"/>
              </a:rPr>
              <a:t> </a:t>
            </a:r>
            <a:r>
              <a:rPr sz="1800" b="1" spc="-5" dirty="0">
                <a:latin typeface="Calibri"/>
                <a:cs typeface="Calibri"/>
              </a:rPr>
              <a:t>n°1</a:t>
            </a:r>
            <a:r>
              <a:rPr sz="1800" b="1" spc="-15" dirty="0">
                <a:latin typeface="Calibri"/>
                <a:cs typeface="Calibri"/>
              </a:rPr>
              <a:t> </a:t>
            </a:r>
            <a:r>
              <a:rPr sz="1800" b="1" spc="-5" dirty="0">
                <a:latin typeface="Calibri"/>
                <a:cs typeface="Calibri"/>
              </a:rPr>
              <a:t>'Project</a:t>
            </a:r>
            <a:r>
              <a:rPr sz="1800" b="1" spc="-15" dirty="0">
                <a:latin typeface="Calibri"/>
                <a:cs typeface="Calibri"/>
              </a:rPr>
              <a:t> </a:t>
            </a:r>
            <a:r>
              <a:rPr sz="1800" b="1" spc="-5" dirty="0">
                <a:latin typeface="Calibri"/>
                <a:cs typeface="Calibri"/>
              </a:rPr>
              <a:t>Management‘:</a:t>
            </a:r>
            <a:endParaRPr sz="1800">
              <a:latin typeface="Calibri"/>
              <a:cs typeface="Calibri"/>
            </a:endParaRPr>
          </a:p>
        </p:txBody>
      </p:sp>
      <p:pic>
        <p:nvPicPr>
          <p:cNvPr id="4" name="object 4"/>
          <p:cNvPicPr/>
          <p:nvPr/>
        </p:nvPicPr>
        <p:blipFill>
          <a:blip r:embed="rId2" cstate="print"/>
          <a:stretch>
            <a:fillRect/>
          </a:stretch>
        </p:blipFill>
        <p:spPr>
          <a:xfrm>
            <a:off x="365759" y="3038855"/>
            <a:ext cx="9267444" cy="1234440"/>
          </a:xfrm>
          <a:prstGeom prst="rect">
            <a:avLst/>
          </a:prstGeom>
        </p:spPr>
      </p:pic>
      <p:sp>
        <p:nvSpPr>
          <p:cNvPr id="5" name="object 5"/>
          <p:cNvSpPr txBox="1"/>
          <p:nvPr/>
        </p:nvSpPr>
        <p:spPr>
          <a:xfrm>
            <a:off x="444500" y="3759530"/>
            <a:ext cx="10680700" cy="1306127"/>
          </a:xfrm>
          <a:prstGeom prst="rect">
            <a:avLst/>
          </a:prstGeom>
        </p:spPr>
        <p:txBody>
          <a:bodyPr vert="horz" wrap="square" lIns="0" tIns="13335" rIns="0" bIns="0" rtlCol="0">
            <a:spAutoFit/>
          </a:bodyPr>
          <a:lstStyle/>
          <a:p>
            <a:pPr marL="192405" indent="-180340" algn="just">
              <a:lnSpc>
                <a:spcPct val="100000"/>
              </a:lnSpc>
              <a:spcBef>
                <a:spcPts val="105"/>
              </a:spcBef>
              <a:buFont typeface="Wingdings"/>
              <a:buChar char=""/>
              <a:tabLst>
                <a:tab pos="193040" algn="l"/>
              </a:tabLst>
            </a:pPr>
            <a:r>
              <a:rPr sz="1400" b="1" dirty="0">
                <a:solidFill>
                  <a:srgbClr val="00AF50"/>
                </a:solidFill>
                <a:latin typeface="Calibri"/>
                <a:cs typeface="Calibri"/>
              </a:rPr>
              <a:t>Τα</a:t>
            </a:r>
            <a:r>
              <a:rPr sz="1400" b="1" spc="105" dirty="0">
                <a:solidFill>
                  <a:srgbClr val="00AF50"/>
                </a:solidFill>
                <a:latin typeface="Calibri"/>
                <a:cs typeface="Calibri"/>
              </a:rPr>
              <a:t> </a:t>
            </a:r>
            <a:r>
              <a:rPr sz="1400" b="1" spc="-10" dirty="0">
                <a:solidFill>
                  <a:srgbClr val="00AF50"/>
                </a:solidFill>
                <a:latin typeface="Calibri"/>
                <a:cs typeface="Calibri"/>
              </a:rPr>
              <a:t>Σχέδια</a:t>
            </a:r>
            <a:r>
              <a:rPr sz="1400" b="1" spc="105" dirty="0">
                <a:solidFill>
                  <a:srgbClr val="00AF50"/>
                </a:solidFill>
                <a:latin typeface="Calibri"/>
                <a:cs typeface="Calibri"/>
              </a:rPr>
              <a:t> </a:t>
            </a:r>
            <a:r>
              <a:rPr sz="1400" b="1" spc="-5" dirty="0">
                <a:solidFill>
                  <a:srgbClr val="00AF50"/>
                </a:solidFill>
                <a:latin typeface="Calibri"/>
                <a:cs typeface="Calibri"/>
              </a:rPr>
              <a:t>θα</a:t>
            </a:r>
            <a:r>
              <a:rPr sz="1400" b="1" spc="105" dirty="0">
                <a:solidFill>
                  <a:srgbClr val="00AF50"/>
                </a:solidFill>
                <a:latin typeface="Calibri"/>
                <a:cs typeface="Calibri"/>
              </a:rPr>
              <a:t> </a:t>
            </a:r>
            <a:r>
              <a:rPr sz="1400" b="1" spc="-5" dirty="0">
                <a:solidFill>
                  <a:srgbClr val="00AF50"/>
                </a:solidFill>
                <a:latin typeface="Calibri"/>
                <a:cs typeface="Calibri"/>
              </a:rPr>
              <a:t>πρέπει</a:t>
            </a:r>
            <a:r>
              <a:rPr sz="1400" b="1" spc="105" dirty="0">
                <a:solidFill>
                  <a:srgbClr val="00AF50"/>
                </a:solidFill>
                <a:latin typeface="Calibri"/>
                <a:cs typeface="Calibri"/>
              </a:rPr>
              <a:t> </a:t>
            </a:r>
            <a:r>
              <a:rPr sz="1400" b="1" dirty="0">
                <a:solidFill>
                  <a:srgbClr val="00AF50"/>
                </a:solidFill>
                <a:latin typeface="Calibri"/>
                <a:cs typeface="Calibri"/>
              </a:rPr>
              <a:t>να</a:t>
            </a:r>
            <a:r>
              <a:rPr sz="1400" b="1" spc="105" dirty="0">
                <a:solidFill>
                  <a:srgbClr val="00AF50"/>
                </a:solidFill>
                <a:latin typeface="Calibri"/>
                <a:cs typeface="Calibri"/>
              </a:rPr>
              <a:t> </a:t>
            </a:r>
            <a:r>
              <a:rPr sz="1400" b="1" spc="-5" dirty="0">
                <a:solidFill>
                  <a:srgbClr val="00AF50"/>
                </a:solidFill>
                <a:latin typeface="Calibri"/>
                <a:cs typeface="Calibri"/>
              </a:rPr>
              <a:t>σχεδιάζονται</a:t>
            </a:r>
            <a:r>
              <a:rPr sz="1400" b="1" spc="95" dirty="0">
                <a:solidFill>
                  <a:srgbClr val="00AF50"/>
                </a:solidFill>
                <a:latin typeface="Calibri"/>
                <a:cs typeface="Calibri"/>
              </a:rPr>
              <a:t> </a:t>
            </a:r>
            <a:r>
              <a:rPr sz="1400" b="1" dirty="0">
                <a:solidFill>
                  <a:srgbClr val="00AF50"/>
                </a:solidFill>
                <a:latin typeface="Calibri"/>
                <a:cs typeface="Calibri"/>
              </a:rPr>
              <a:t>με</a:t>
            </a:r>
            <a:r>
              <a:rPr sz="1400" b="1" spc="105" dirty="0">
                <a:solidFill>
                  <a:srgbClr val="00AF50"/>
                </a:solidFill>
                <a:latin typeface="Calibri"/>
                <a:cs typeface="Calibri"/>
              </a:rPr>
              <a:t> </a:t>
            </a:r>
            <a:r>
              <a:rPr sz="1400" b="1" spc="-5" dirty="0">
                <a:solidFill>
                  <a:srgbClr val="00AF50"/>
                </a:solidFill>
                <a:latin typeface="Calibri"/>
                <a:cs typeface="Calibri"/>
              </a:rPr>
              <a:t>τρόπο</a:t>
            </a:r>
            <a:r>
              <a:rPr sz="1400" b="1" spc="100" dirty="0">
                <a:solidFill>
                  <a:srgbClr val="00AF50"/>
                </a:solidFill>
                <a:latin typeface="Calibri"/>
                <a:cs typeface="Calibri"/>
              </a:rPr>
              <a:t> </a:t>
            </a:r>
            <a:r>
              <a:rPr sz="1400" b="1" spc="-10" dirty="0">
                <a:solidFill>
                  <a:srgbClr val="00AF50"/>
                </a:solidFill>
                <a:latin typeface="Calibri"/>
                <a:cs typeface="Calibri"/>
              </a:rPr>
              <a:t>φιλικό</a:t>
            </a:r>
            <a:r>
              <a:rPr sz="1400" b="1" spc="105" dirty="0">
                <a:solidFill>
                  <a:srgbClr val="00AF50"/>
                </a:solidFill>
                <a:latin typeface="Calibri"/>
                <a:cs typeface="Calibri"/>
              </a:rPr>
              <a:t> </a:t>
            </a:r>
            <a:r>
              <a:rPr sz="1400" b="1" spc="-5" dirty="0">
                <a:solidFill>
                  <a:srgbClr val="00AF50"/>
                </a:solidFill>
                <a:latin typeface="Calibri"/>
                <a:cs typeface="Calibri"/>
              </a:rPr>
              <a:t>προς</a:t>
            </a:r>
            <a:r>
              <a:rPr sz="1400" b="1" spc="95" dirty="0">
                <a:solidFill>
                  <a:srgbClr val="00AF50"/>
                </a:solidFill>
                <a:latin typeface="Calibri"/>
                <a:cs typeface="Calibri"/>
              </a:rPr>
              <a:t> </a:t>
            </a:r>
            <a:r>
              <a:rPr sz="1400" b="1" spc="-5" dirty="0">
                <a:solidFill>
                  <a:srgbClr val="00AF50"/>
                </a:solidFill>
                <a:latin typeface="Calibri"/>
                <a:cs typeface="Calibri"/>
              </a:rPr>
              <a:t>το</a:t>
            </a:r>
            <a:r>
              <a:rPr sz="1400" b="1" spc="105" dirty="0">
                <a:solidFill>
                  <a:srgbClr val="00AF50"/>
                </a:solidFill>
                <a:latin typeface="Calibri"/>
                <a:cs typeface="Calibri"/>
              </a:rPr>
              <a:t> </a:t>
            </a:r>
            <a:r>
              <a:rPr sz="1400" b="1" spc="-5" dirty="0">
                <a:solidFill>
                  <a:srgbClr val="00AF50"/>
                </a:solidFill>
                <a:latin typeface="Calibri"/>
                <a:cs typeface="Calibri"/>
              </a:rPr>
              <a:t>περιβάλλον</a:t>
            </a:r>
            <a:r>
              <a:rPr sz="1400" b="1" spc="100" dirty="0">
                <a:solidFill>
                  <a:srgbClr val="00AF50"/>
                </a:solidFill>
                <a:latin typeface="Calibri"/>
                <a:cs typeface="Calibri"/>
              </a:rPr>
              <a:t> </a:t>
            </a:r>
            <a:r>
              <a:rPr sz="1400" b="1" spc="-20" dirty="0">
                <a:solidFill>
                  <a:srgbClr val="00AF50"/>
                </a:solidFill>
                <a:latin typeface="Calibri"/>
                <a:cs typeface="Calibri"/>
              </a:rPr>
              <a:t>και</a:t>
            </a:r>
            <a:r>
              <a:rPr sz="1400" b="1" spc="95" dirty="0">
                <a:solidFill>
                  <a:srgbClr val="00AF50"/>
                </a:solidFill>
                <a:latin typeface="Calibri"/>
                <a:cs typeface="Calibri"/>
              </a:rPr>
              <a:t> </a:t>
            </a:r>
            <a:r>
              <a:rPr sz="1400" b="1" dirty="0">
                <a:solidFill>
                  <a:srgbClr val="00AF50"/>
                </a:solidFill>
                <a:latin typeface="Calibri"/>
                <a:cs typeface="Calibri"/>
              </a:rPr>
              <a:t>θα</a:t>
            </a:r>
            <a:r>
              <a:rPr sz="1400" b="1" spc="110" dirty="0">
                <a:solidFill>
                  <a:srgbClr val="00AF50"/>
                </a:solidFill>
                <a:latin typeface="Calibri"/>
                <a:cs typeface="Calibri"/>
              </a:rPr>
              <a:t> </a:t>
            </a:r>
            <a:r>
              <a:rPr sz="1400" b="1" spc="-5" dirty="0">
                <a:solidFill>
                  <a:srgbClr val="00AF50"/>
                </a:solidFill>
                <a:latin typeface="Calibri"/>
                <a:cs typeface="Calibri"/>
              </a:rPr>
              <a:t>πρέπει</a:t>
            </a:r>
            <a:r>
              <a:rPr sz="1400" b="1" spc="105" dirty="0">
                <a:solidFill>
                  <a:srgbClr val="00AF50"/>
                </a:solidFill>
                <a:latin typeface="Calibri"/>
                <a:cs typeface="Calibri"/>
              </a:rPr>
              <a:t> </a:t>
            </a:r>
            <a:r>
              <a:rPr sz="1400" b="1" dirty="0">
                <a:solidFill>
                  <a:srgbClr val="00AF50"/>
                </a:solidFill>
                <a:latin typeface="Calibri"/>
                <a:cs typeface="Calibri"/>
              </a:rPr>
              <a:t>να</a:t>
            </a:r>
            <a:r>
              <a:rPr sz="1400" b="1" spc="105" dirty="0">
                <a:solidFill>
                  <a:srgbClr val="00AF50"/>
                </a:solidFill>
                <a:latin typeface="Calibri"/>
                <a:cs typeface="Calibri"/>
              </a:rPr>
              <a:t> </a:t>
            </a:r>
            <a:r>
              <a:rPr sz="1400" b="1" spc="-5" dirty="0">
                <a:solidFill>
                  <a:srgbClr val="00AF50"/>
                </a:solidFill>
                <a:latin typeface="Calibri"/>
                <a:cs typeface="Calibri"/>
              </a:rPr>
              <a:t>ενσωματώνουν</a:t>
            </a:r>
            <a:r>
              <a:rPr sz="1400" b="1" spc="100" dirty="0">
                <a:solidFill>
                  <a:srgbClr val="00AF50"/>
                </a:solidFill>
                <a:latin typeface="Calibri"/>
                <a:cs typeface="Calibri"/>
              </a:rPr>
              <a:t> </a:t>
            </a:r>
            <a:r>
              <a:rPr sz="1400" b="1" spc="-10" dirty="0">
                <a:solidFill>
                  <a:srgbClr val="00AF50"/>
                </a:solidFill>
                <a:latin typeface="Calibri"/>
                <a:cs typeface="Calibri"/>
              </a:rPr>
              <a:t>πράσινες</a:t>
            </a:r>
            <a:endParaRPr sz="1400" dirty="0">
              <a:latin typeface="Calibri"/>
              <a:cs typeface="Calibri"/>
            </a:endParaRPr>
          </a:p>
          <a:p>
            <a:pPr marL="192405" algn="just">
              <a:lnSpc>
                <a:spcPct val="100000"/>
              </a:lnSpc>
            </a:pPr>
            <a:r>
              <a:rPr sz="1400" b="1" spc="-5" dirty="0">
                <a:solidFill>
                  <a:srgbClr val="00AF50"/>
                </a:solidFill>
                <a:latin typeface="Calibri"/>
                <a:cs typeface="Calibri"/>
              </a:rPr>
              <a:t>πρακτικές</a:t>
            </a:r>
            <a:r>
              <a:rPr sz="1400" b="1" spc="-30" dirty="0">
                <a:solidFill>
                  <a:srgbClr val="00AF50"/>
                </a:solidFill>
                <a:latin typeface="Calibri"/>
                <a:cs typeface="Calibri"/>
              </a:rPr>
              <a:t> </a:t>
            </a:r>
            <a:r>
              <a:rPr sz="1400" b="1" dirty="0">
                <a:solidFill>
                  <a:srgbClr val="00AF50"/>
                </a:solidFill>
                <a:latin typeface="Calibri"/>
                <a:cs typeface="Calibri"/>
              </a:rPr>
              <a:t>σε</a:t>
            </a:r>
            <a:r>
              <a:rPr sz="1400" b="1" spc="-20" dirty="0">
                <a:solidFill>
                  <a:srgbClr val="00AF50"/>
                </a:solidFill>
                <a:latin typeface="Calibri"/>
                <a:cs typeface="Calibri"/>
              </a:rPr>
              <a:t> </a:t>
            </a:r>
            <a:r>
              <a:rPr sz="1400" b="1" spc="-5" dirty="0">
                <a:solidFill>
                  <a:srgbClr val="00AF50"/>
                </a:solidFill>
                <a:latin typeface="Calibri"/>
                <a:cs typeface="Calibri"/>
              </a:rPr>
              <a:t>όλες</a:t>
            </a:r>
            <a:r>
              <a:rPr sz="1400" b="1" spc="-30" dirty="0">
                <a:solidFill>
                  <a:srgbClr val="00AF50"/>
                </a:solidFill>
                <a:latin typeface="Calibri"/>
                <a:cs typeface="Calibri"/>
              </a:rPr>
              <a:t> </a:t>
            </a:r>
            <a:r>
              <a:rPr sz="1400" b="1" spc="-5" dirty="0">
                <a:solidFill>
                  <a:srgbClr val="00AF50"/>
                </a:solidFill>
                <a:latin typeface="Calibri"/>
                <a:cs typeface="Calibri"/>
              </a:rPr>
              <a:t>τις</a:t>
            </a:r>
            <a:r>
              <a:rPr sz="1400" b="1" dirty="0">
                <a:solidFill>
                  <a:srgbClr val="00AF50"/>
                </a:solidFill>
                <a:latin typeface="Calibri"/>
                <a:cs typeface="Calibri"/>
              </a:rPr>
              <a:t> </a:t>
            </a:r>
            <a:r>
              <a:rPr sz="1400" b="1" spc="-5" dirty="0">
                <a:solidFill>
                  <a:srgbClr val="00AF50"/>
                </a:solidFill>
                <a:latin typeface="Calibri"/>
                <a:cs typeface="Calibri"/>
              </a:rPr>
              <a:t>πτυχές</a:t>
            </a:r>
            <a:r>
              <a:rPr sz="1400" b="1" spc="-40" dirty="0">
                <a:solidFill>
                  <a:srgbClr val="00AF50"/>
                </a:solidFill>
                <a:latin typeface="Calibri"/>
                <a:cs typeface="Calibri"/>
              </a:rPr>
              <a:t> </a:t>
            </a:r>
            <a:r>
              <a:rPr sz="1400" b="1" spc="-5" dirty="0">
                <a:solidFill>
                  <a:srgbClr val="00AF50"/>
                </a:solidFill>
                <a:latin typeface="Calibri"/>
                <a:cs typeface="Calibri"/>
              </a:rPr>
              <a:t>τους</a:t>
            </a:r>
            <a:endParaRPr sz="1400" dirty="0">
              <a:latin typeface="Calibri"/>
              <a:cs typeface="Calibri"/>
            </a:endParaRPr>
          </a:p>
          <a:p>
            <a:pPr marL="192405" marR="5080" indent="-180340" algn="just">
              <a:lnSpc>
                <a:spcPct val="100000"/>
              </a:lnSpc>
              <a:buFont typeface="Wingdings"/>
              <a:buChar char=""/>
              <a:tabLst>
                <a:tab pos="193040" algn="l"/>
              </a:tabLst>
            </a:pPr>
            <a:r>
              <a:rPr sz="1400" b="1" spc="-5" dirty="0">
                <a:solidFill>
                  <a:srgbClr val="00AF50"/>
                </a:solidFill>
                <a:latin typeface="Calibri"/>
                <a:cs typeface="Calibri"/>
              </a:rPr>
              <a:t>Οι δραστηριότητες των </a:t>
            </a:r>
            <a:r>
              <a:rPr sz="1400" b="1" spc="-10" dirty="0">
                <a:solidFill>
                  <a:srgbClr val="00AF50"/>
                </a:solidFill>
                <a:latin typeface="Calibri"/>
                <a:cs typeface="Calibri"/>
              </a:rPr>
              <a:t>Σχεδίων </a:t>
            </a:r>
            <a:r>
              <a:rPr sz="1400" b="1" dirty="0">
                <a:solidFill>
                  <a:srgbClr val="00AF50"/>
                </a:solidFill>
                <a:latin typeface="Calibri"/>
                <a:cs typeface="Calibri"/>
              </a:rPr>
              <a:t>θα </a:t>
            </a:r>
            <a:r>
              <a:rPr sz="1400" b="1" spc="-5" dirty="0">
                <a:solidFill>
                  <a:srgbClr val="00AF50"/>
                </a:solidFill>
                <a:latin typeface="Calibri"/>
                <a:cs typeface="Calibri"/>
              </a:rPr>
              <a:t>πρέπει να </a:t>
            </a:r>
            <a:r>
              <a:rPr sz="1400" b="1" spc="-10" dirty="0">
                <a:solidFill>
                  <a:srgbClr val="00AF50"/>
                </a:solidFill>
                <a:latin typeface="Calibri"/>
                <a:cs typeface="Calibri"/>
              </a:rPr>
              <a:t>υλοποιούνται, </a:t>
            </a:r>
            <a:r>
              <a:rPr sz="1400" b="1" dirty="0">
                <a:solidFill>
                  <a:srgbClr val="00AF50"/>
                </a:solidFill>
                <a:latin typeface="Calibri"/>
                <a:cs typeface="Calibri"/>
              </a:rPr>
              <a:t>όσο </a:t>
            </a:r>
            <a:r>
              <a:rPr sz="1400" b="1" spc="-10" dirty="0">
                <a:solidFill>
                  <a:srgbClr val="00AF50"/>
                </a:solidFill>
                <a:latin typeface="Calibri"/>
                <a:cs typeface="Calibri"/>
              </a:rPr>
              <a:t>είναι </a:t>
            </a:r>
            <a:r>
              <a:rPr sz="1400" b="1" spc="-5" dirty="0">
                <a:solidFill>
                  <a:srgbClr val="00AF50"/>
                </a:solidFill>
                <a:latin typeface="Calibri"/>
                <a:cs typeface="Calibri"/>
              </a:rPr>
              <a:t>δυνατόν, </a:t>
            </a:r>
            <a:r>
              <a:rPr sz="1400" b="1" dirty="0">
                <a:solidFill>
                  <a:srgbClr val="00AF50"/>
                </a:solidFill>
                <a:latin typeface="Calibri"/>
                <a:cs typeface="Calibri"/>
              </a:rPr>
              <a:t>με </a:t>
            </a:r>
            <a:r>
              <a:rPr sz="1400" b="1" spc="-5" dirty="0">
                <a:solidFill>
                  <a:srgbClr val="00AF50"/>
                </a:solidFill>
                <a:latin typeface="Calibri"/>
                <a:cs typeface="Calibri"/>
              </a:rPr>
              <a:t>πιο </a:t>
            </a:r>
            <a:r>
              <a:rPr sz="1400" b="1" spc="-10" dirty="0">
                <a:solidFill>
                  <a:srgbClr val="00AF50"/>
                </a:solidFill>
                <a:latin typeface="Calibri"/>
                <a:cs typeface="Calibri"/>
              </a:rPr>
              <a:t>εναλλακτικούς </a:t>
            </a:r>
            <a:r>
              <a:rPr sz="1400" b="1" spc="-20" dirty="0">
                <a:solidFill>
                  <a:srgbClr val="00AF50"/>
                </a:solidFill>
                <a:latin typeface="Calibri"/>
                <a:cs typeface="Calibri"/>
              </a:rPr>
              <a:t>και </a:t>
            </a:r>
            <a:r>
              <a:rPr sz="1400" b="1" spc="-15" dirty="0">
                <a:solidFill>
                  <a:srgbClr val="00AF50"/>
                </a:solidFill>
                <a:latin typeface="Calibri"/>
                <a:cs typeface="Calibri"/>
              </a:rPr>
              <a:t>οικολογικούς </a:t>
            </a:r>
            <a:r>
              <a:rPr sz="1400" b="1" spc="-10" dirty="0">
                <a:solidFill>
                  <a:srgbClr val="00AF50"/>
                </a:solidFill>
                <a:latin typeface="Calibri"/>
                <a:cs typeface="Calibri"/>
              </a:rPr>
              <a:t> </a:t>
            </a:r>
            <a:r>
              <a:rPr sz="1400" b="1" spc="-5" dirty="0">
                <a:solidFill>
                  <a:srgbClr val="00AF50"/>
                </a:solidFill>
                <a:latin typeface="Calibri"/>
                <a:cs typeface="Calibri"/>
              </a:rPr>
              <a:t>τρόπους</a:t>
            </a:r>
            <a:endParaRPr sz="1400" dirty="0">
              <a:latin typeface="Calibri"/>
              <a:cs typeface="Calibri"/>
            </a:endParaRPr>
          </a:p>
          <a:p>
            <a:pPr marL="192405" marR="5080" indent="-180340" algn="just">
              <a:lnSpc>
                <a:spcPct val="100000"/>
              </a:lnSpc>
              <a:buFont typeface="Wingdings"/>
              <a:buChar char=""/>
              <a:tabLst>
                <a:tab pos="193040" algn="l"/>
              </a:tabLst>
            </a:pPr>
            <a:r>
              <a:rPr sz="1400" b="1" spc="-5" dirty="0">
                <a:solidFill>
                  <a:srgbClr val="00AF50"/>
                </a:solidFill>
                <a:latin typeface="Calibri"/>
                <a:cs typeface="Calibri"/>
              </a:rPr>
              <a:t>Οι</a:t>
            </a:r>
            <a:r>
              <a:rPr sz="1400" b="1" dirty="0">
                <a:solidFill>
                  <a:srgbClr val="00AF50"/>
                </a:solidFill>
                <a:latin typeface="Calibri"/>
                <a:cs typeface="Calibri"/>
              </a:rPr>
              <a:t> </a:t>
            </a:r>
            <a:r>
              <a:rPr sz="1400" b="1" spc="-5" dirty="0">
                <a:solidFill>
                  <a:srgbClr val="00AF50"/>
                </a:solidFill>
                <a:latin typeface="Calibri"/>
                <a:cs typeface="Calibri"/>
              </a:rPr>
              <a:t>εταίροι</a:t>
            </a:r>
            <a:r>
              <a:rPr sz="1400" b="1" dirty="0">
                <a:solidFill>
                  <a:srgbClr val="00AF50"/>
                </a:solidFill>
                <a:latin typeface="Calibri"/>
                <a:cs typeface="Calibri"/>
              </a:rPr>
              <a:t> </a:t>
            </a:r>
            <a:r>
              <a:rPr sz="1400" b="1" spc="-10" dirty="0">
                <a:solidFill>
                  <a:srgbClr val="00AF50"/>
                </a:solidFill>
                <a:latin typeface="Calibri"/>
                <a:cs typeface="Calibri"/>
              </a:rPr>
              <a:t>οργανισμοί</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οι</a:t>
            </a:r>
            <a:r>
              <a:rPr sz="1400" b="1" spc="5" dirty="0">
                <a:solidFill>
                  <a:srgbClr val="00AF50"/>
                </a:solidFill>
                <a:latin typeface="Calibri"/>
                <a:cs typeface="Calibri"/>
              </a:rPr>
              <a:t> </a:t>
            </a:r>
            <a:r>
              <a:rPr sz="1400" b="1" spc="-5" dirty="0">
                <a:solidFill>
                  <a:srgbClr val="00AF50"/>
                </a:solidFill>
                <a:latin typeface="Calibri"/>
                <a:cs typeface="Calibri"/>
              </a:rPr>
              <a:t>συμμετέχοντες</a:t>
            </a:r>
            <a:r>
              <a:rPr sz="1400" b="1" dirty="0">
                <a:solidFill>
                  <a:srgbClr val="00AF50"/>
                </a:solidFill>
                <a:latin typeface="Calibri"/>
                <a:cs typeface="Calibri"/>
              </a:rPr>
              <a:t> </a:t>
            </a:r>
            <a:r>
              <a:rPr sz="1400" b="1" spc="-5" dirty="0">
                <a:solidFill>
                  <a:srgbClr val="00AF50"/>
                </a:solidFill>
                <a:latin typeface="Calibri"/>
                <a:cs typeface="Calibri"/>
              </a:rPr>
              <a:t>από</a:t>
            </a:r>
            <a:r>
              <a:rPr sz="1400" b="1" dirty="0">
                <a:solidFill>
                  <a:srgbClr val="00AF50"/>
                </a:solidFill>
                <a:latin typeface="Calibri"/>
                <a:cs typeface="Calibri"/>
              </a:rPr>
              <a:t> </a:t>
            </a:r>
            <a:r>
              <a:rPr sz="1400" b="1" spc="-15" dirty="0">
                <a:solidFill>
                  <a:srgbClr val="00AF50"/>
                </a:solidFill>
                <a:latin typeface="Calibri"/>
                <a:cs typeface="Calibri"/>
              </a:rPr>
              <a:t>κάθε</a:t>
            </a:r>
            <a:r>
              <a:rPr sz="1400" b="1" spc="-10" dirty="0">
                <a:solidFill>
                  <a:srgbClr val="00AF50"/>
                </a:solidFill>
                <a:latin typeface="Calibri"/>
                <a:cs typeface="Calibri"/>
              </a:rPr>
              <a:t> οργανισμό</a:t>
            </a:r>
            <a:r>
              <a:rPr sz="1400" b="1" spc="-5" dirty="0">
                <a:solidFill>
                  <a:srgbClr val="00AF50"/>
                </a:solidFill>
                <a:latin typeface="Calibri"/>
                <a:cs typeface="Calibri"/>
              </a:rPr>
              <a:t> θα</a:t>
            </a:r>
            <a:r>
              <a:rPr sz="1400" b="1" dirty="0">
                <a:solidFill>
                  <a:srgbClr val="00AF50"/>
                </a:solidFill>
                <a:latin typeface="Calibri"/>
                <a:cs typeface="Calibri"/>
              </a:rPr>
              <a:t> </a:t>
            </a:r>
            <a:r>
              <a:rPr sz="1400" b="1" spc="-10" dirty="0">
                <a:solidFill>
                  <a:srgbClr val="00AF50"/>
                </a:solidFill>
                <a:latin typeface="Calibri"/>
                <a:cs typeface="Calibri"/>
              </a:rPr>
              <a:t>πρέπει</a:t>
            </a:r>
            <a:r>
              <a:rPr sz="1400" b="1" spc="-5" dirty="0">
                <a:solidFill>
                  <a:srgbClr val="00AF50"/>
                </a:solidFill>
                <a:latin typeface="Calibri"/>
                <a:cs typeface="Calibri"/>
              </a:rPr>
              <a:t> να</a:t>
            </a:r>
            <a:r>
              <a:rPr sz="1400" b="1" dirty="0">
                <a:solidFill>
                  <a:srgbClr val="00AF50"/>
                </a:solidFill>
                <a:latin typeface="Calibri"/>
                <a:cs typeface="Calibri"/>
              </a:rPr>
              <a:t> </a:t>
            </a:r>
            <a:r>
              <a:rPr sz="1400" b="1" spc="-10" dirty="0">
                <a:solidFill>
                  <a:srgbClr val="00AF50"/>
                </a:solidFill>
                <a:latin typeface="Calibri"/>
                <a:cs typeface="Calibri"/>
              </a:rPr>
              <a:t>ακολουθούν</a:t>
            </a:r>
            <a:r>
              <a:rPr sz="1400" b="1" spc="-5" dirty="0">
                <a:solidFill>
                  <a:srgbClr val="00AF50"/>
                </a:solidFill>
                <a:latin typeface="Calibri"/>
                <a:cs typeface="Calibri"/>
              </a:rPr>
              <a:t> </a:t>
            </a:r>
            <a:r>
              <a:rPr sz="1400" b="1" spc="-10" dirty="0">
                <a:solidFill>
                  <a:srgbClr val="00AF50"/>
                </a:solidFill>
                <a:latin typeface="Calibri"/>
                <a:cs typeface="Calibri"/>
              </a:rPr>
              <a:t>μια</a:t>
            </a:r>
            <a:r>
              <a:rPr sz="1400" b="1" spc="-5" dirty="0">
                <a:solidFill>
                  <a:srgbClr val="00AF50"/>
                </a:solidFill>
                <a:latin typeface="Calibri"/>
                <a:cs typeface="Calibri"/>
              </a:rPr>
              <a:t> φιλική</a:t>
            </a:r>
            <a:r>
              <a:rPr sz="1400" b="1" dirty="0">
                <a:solidFill>
                  <a:srgbClr val="00AF50"/>
                </a:solidFill>
                <a:latin typeface="Calibri"/>
                <a:cs typeface="Calibri"/>
              </a:rPr>
              <a:t> </a:t>
            </a:r>
            <a:r>
              <a:rPr sz="1400" b="1" spc="-5" dirty="0">
                <a:solidFill>
                  <a:srgbClr val="00AF50"/>
                </a:solidFill>
                <a:latin typeface="Calibri"/>
                <a:cs typeface="Calibri"/>
              </a:rPr>
              <a:t>προς</a:t>
            </a:r>
            <a:r>
              <a:rPr sz="1400" b="1" dirty="0">
                <a:solidFill>
                  <a:srgbClr val="00AF50"/>
                </a:solidFill>
                <a:latin typeface="Calibri"/>
                <a:cs typeface="Calibri"/>
              </a:rPr>
              <a:t> </a:t>
            </a:r>
            <a:r>
              <a:rPr sz="1400" b="1" spc="-15" dirty="0">
                <a:solidFill>
                  <a:srgbClr val="00AF50"/>
                </a:solidFill>
                <a:latin typeface="Calibri"/>
                <a:cs typeface="Calibri"/>
              </a:rPr>
              <a:t>το </a:t>
            </a:r>
            <a:r>
              <a:rPr sz="1400" b="1" spc="-10" dirty="0">
                <a:solidFill>
                  <a:srgbClr val="00AF50"/>
                </a:solidFill>
                <a:latin typeface="Calibri"/>
                <a:cs typeface="Calibri"/>
              </a:rPr>
              <a:t> </a:t>
            </a:r>
            <a:r>
              <a:rPr sz="1400" b="1" spc="-5" dirty="0">
                <a:solidFill>
                  <a:srgbClr val="00AF50"/>
                </a:solidFill>
                <a:latin typeface="Calibri"/>
                <a:cs typeface="Calibri"/>
              </a:rPr>
              <a:t>περιβάλλον προσέγγιση </a:t>
            </a:r>
            <a:r>
              <a:rPr sz="1400" b="1" spc="-20" dirty="0">
                <a:solidFill>
                  <a:srgbClr val="00AF50"/>
                </a:solidFill>
                <a:latin typeface="Calibri"/>
                <a:cs typeface="Calibri"/>
              </a:rPr>
              <a:t>κατά </a:t>
            </a:r>
            <a:r>
              <a:rPr sz="1400" b="1" spc="-10" dirty="0">
                <a:solidFill>
                  <a:srgbClr val="00AF50"/>
                </a:solidFill>
                <a:latin typeface="Calibri"/>
                <a:cs typeface="Calibri"/>
              </a:rPr>
              <a:t>τον σχεδιασμό του σχεδίου, </a:t>
            </a:r>
            <a:r>
              <a:rPr sz="1400" b="1" spc="-5" dirty="0">
                <a:solidFill>
                  <a:srgbClr val="00AF50"/>
                </a:solidFill>
                <a:latin typeface="Calibri"/>
                <a:cs typeface="Calibri"/>
              </a:rPr>
              <a:t>γεγονός που </a:t>
            </a:r>
            <a:r>
              <a:rPr sz="1400" b="1" dirty="0">
                <a:solidFill>
                  <a:srgbClr val="00AF50"/>
                </a:solidFill>
                <a:latin typeface="Calibri"/>
                <a:cs typeface="Calibri"/>
              </a:rPr>
              <a:t>θα </a:t>
            </a:r>
            <a:r>
              <a:rPr sz="1400" b="1" spc="-5" dirty="0">
                <a:solidFill>
                  <a:srgbClr val="00AF50"/>
                </a:solidFill>
                <a:latin typeface="Calibri"/>
                <a:cs typeface="Calibri"/>
              </a:rPr>
              <a:t>ενθαρρύνει </a:t>
            </a:r>
            <a:r>
              <a:rPr sz="1400" b="1" spc="-10" dirty="0">
                <a:solidFill>
                  <a:srgbClr val="00AF50"/>
                </a:solidFill>
                <a:latin typeface="Calibri"/>
                <a:cs typeface="Calibri"/>
              </a:rPr>
              <a:t>όλους </a:t>
            </a:r>
            <a:r>
              <a:rPr sz="1400" b="1" spc="-5" dirty="0">
                <a:solidFill>
                  <a:srgbClr val="00AF50"/>
                </a:solidFill>
                <a:latin typeface="Calibri"/>
                <a:cs typeface="Calibri"/>
              </a:rPr>
              <a:t>τους συμμετέχοντες στο σχέδιο</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συζητούν</a:t>
            </a:r>
            <a:r>
              <a:rPr sz="1400" b="1" spc="-50" dirty="0">
                <a:solidFill>
                  <a:srgbClr val="00AF50"/>
                </a:solidFill>
                <a:latin typeface="Calibri"/>
                <a:cs typeface="Calibri"/>
              </a:rPr>
              <a:t> </a:t>
            </a:r>
            <a:r>
              <a:rPr sz="1400" b="1" spc="-20" dirty="0">
                <a:solidFill>
                  <a:srgbClr val="00AF50"/>
                </a:solidFill>
                <a:latin typeface="Calibri"/>
                <a:cs typeface="Calibri"/>
              </a:rPr>
              <a:t>και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μαθαίνουν</a:t>
            </a:r>
            <a:r>
              <a:rPr sz="1400" b="1" spc="-20" dirty="0">
                <a:solidFill>
                  <a:srgbClr val="00AF50"/>
                </a:solidFill>
                <a:latin typeface="Calibri"/>
                <a:cs typeface="Calibri"/>
              </a:rPr>
              <a:t> </a:t>
            </a:r>
            <a:r>
              <a:rPr sz="1400" b="1" spc="-5" dirty="0">
                <a:solidFill>
                  <a:srgbClr val="00AF50"/>
                </a:solidFill>
                <a:latin typeface="Calibri"/>
                <a:cs typeface="Calibri"/>
              </a:rPr>
              <a:t>για</a:t>
            </a:r>
            <a:r>
              <a:rPr sz="1400" b="1" spc="-20" dirty="0">
                <a:solidFill>
                  <a:srgbClr val="00AF50"/>
                </a:solidFill>
                <a:latin typeface="Calibri"/>
                <a:cs typeface="Calibri"/>
              </a:rPr>
              <a:t> </a:t>
            </a:r>
            <a:r>
              <a:rPr sz="1400" b="1" spc="-5" dirty="0">
                <a:solidFill>
                  <a:srgbClr val="00AF50"/>
                </a:solidFill>
                <a:latin typeface="Calibri"/>
                <a:cs typeface="Calibri"/>
              </a:rPr>
              <a:t>περιβαλλοντικά</a:t>
            </a:r>
            <a:r>
              <a:rPr sz="1400" b="1" spc="-25" dirty="0">
                <a:solidFill>
                  <a:srgbClr val="00AF50"/>
                </a:solidFill>
                <a:latin typeface="Calibri"/>
                <a:cs typeface="Calibri"/>
              </a:rPr>
              <a:t> </a:t>
            </a:r>
            <a:r>
              <a:rPr sz="1400" b="1" spc="-5" dirty="0">
                <a:solidFill>
                  <a:srgbClr val="00AF50"/>
                </a:solidFill>
                <a:latin typeface="Calibri"/>
                <a:cs typeface="Calibri"/>
              </a:rPr>
              <a:t>ζητήματα</a:t>
            </a:r>
            <a:endParaRPr sz="1400" dirty="0">
              <a:latin typeface="Calibri"/>
              <a:cs typeface="Calibri"/>
            </a:endParaRPr>
          </a:p>
        </p:txBody>
      </p:sp>
      <p:pic>
        <p:nvPicPr>
          <p:cNvPr id="6" name="object 6"/>
          <p:cNvPicPr/>
          <p:nvPr/>
        </p:nvPicPr>
        <p:blipFill>
          <a:blip r:embed="rId3" cstate="print"/>
          <a:stretch>
            <a:fillRect/>
          </a:stretch>
        </p:blipFill>
        <p:spPr>
          <a:xfrm>
            <a:off x="345947" y="1062227"/>
            <a:ext cx="9383268" cy="1121664"/>
          </a:xfrm>
          <a:prstGeom prst="rect">
            <a:avLst/>
          </a:prstGeom>
        </p:spPr>
      </p:pic>
      <p:sp>
        <p:nvSpPr>
          <p:cNvPr id="7" name="object 7"/>
          <p:cNvSpPr txBox="1"/>
          <p:nvPr/>
        </p:nvSpPr>
        <p:spPr>
          <a:xfrm>
            <a:off x="444500" y="1869694"/>
            <a:ext cx="10680700" cy="875240"/>
          </a:xfrm>
          <a:prstGeom prst="rect">
            <a:avLst/>
          </a:prstGeom>
        </p:spPr>
        <p:txBody>
          <a:bodyPr vert="horz" wrap="square" lIns="0" tIns="13335" rIns="0" bIns="0" rtlCol="0">
            <a:spAutoFit/>
          </a:bodyPr>
          <a:lstStyle/>
          <a:p>
            <a:pPr marL="12700" marR="5080" algn="just">
              <a:lnSpc>
                <a:spcPct val="100000"/>
              </a:lnSpc>
              <a:spcBef>
                <a:spcPts val="105"/>
              </a:spcBef>
            </a:pPr>
            <a:r>
              <a:rPr sz="1400" b="1" dirty="0">
                <a:solidFill>
                  <a:srgbClr val="00AF50"/>
                </a:solidFill>
                <a:latin typeface="Calibri"/>
                <a:cs typeface="Calibri"/>
              </a:rPr>
              <a:t>Η</a:t>
            </a:r>
            <a:r>
              <a:rPr sz="1400" b="1" spc="5" dirty="0">
                <a:solidFill>
                  <a:srgbClr val="00AF50"/>
                </a:solidFill>
                <a:latin typeface="Calibri"/>
                <a:cs typeface="Calibri"/>
              </a:rPr>
              <a:t> </a:t>
            </a:r>
            <a:r>
              <a:rPr sz="1400" b="1" spc="-10" dirty="0">
                <a:solidFill>
                  <a:srgbClr val="00AF50"/>
                </a:solidFill>
                <a:latin typeface="Calibri"/>
                <a:cs typeface="Calibri"/>
              </a:rPr>
              <a:t>εικονική</a:t>
            </a:r>
            <a:r>
              <a:rPr sz="1400" b="1" spc="-5" dirty="0">
                <a:solidFill>
                  <a:srgbClr val="00AF50"/>
                </a:solidFill>
                <a:latin typeface="Calibri"/>
                <a:cs typeface="Calibri"/>
              </a:rPr>
              <a:t> συνεργασία</a:t>
            </a:r>
            <a:r>
              <a:rPr sz="1400" b="1"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spc="-5" dirty="0">
                <a:solidFill>
                  <a:srgbClr val="00AF50"/>
                </a:solidFill>
                <a:latin typeface="Calibri"/>
                <a:cs typeface="Calibri"/>
              </a:rPr>
              <a:t>πειραματισμός</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spc="-10" dirty="0">
                <a:solidFill>
                  <a:srgbClr val="00AF50"/>
                </a:solidFill>
                <a:latin typeface="Calibri"/>
                <a:cs typeface="Calibri"/>
              </a:rPr>
              <a:t>εικονικές</a:t>
            </a:r>
            <a:r>
              <a:rPr sz="1400" b="1" spc="-5"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μικτές</a:t>
            </a:r>
            <a:r>
              <a:rPr sz="1400" b="1" dirty="0">
                <a:solidFill>
                  <a:srgbClr val="00AF50"/>
                </a:solidFill>
                <a:latin typeface="Calibri"/>
                <a:cs typeface="Calibri"/>
              </a:rPr>
              <a:t> </a:t>
            </a:r>
            <a:r>
              <a:rPr sz="1400" b="1" spc="-10" dirty="0">
                <a:solidFill>
                  <a:srgbClr val="00AF50"/>
                </a:solidFill>
                <a:latin typeface="Calibri"/>
                <a:cs typeface="Calibri"/>
              </a:rPr>
              <a:t>ευκαιρίες</a:t>
            </a:r>
            <a:r>
              <a:rPr sz="1400" b="1" spc="-5" dirty="0">
                <a:solidFill>
                  <a:srgbClr val="00AF50"/>
                </a:solidFill>
                <a:latin typeface="Calibri"/>
                <a:cs typeface="Calibri"/>
              </a:rPr>
              <a:t> μάθησης</a:t>
            </a:r>
            <a:r>
              <a:rPr sz="1400" b="1" dirty="0">
                <a:solidFill>
                  <a:srgbClr val="00AF50"/>
                </a:solidFill>
                <a:latin typeface="Calibri"/>
                <a:cs typeface="Calibri"/>
              </a:rPr>
              <a:t> </a:t>
            </a:r>
            <a:r>
              <a:rPr sz="1400" b="1" spc="-10" dirty="0">
                <a:solidFill>
                  <a:srgbClr val="00AF50"/>
                </a:solidFill>
                <a:latin typeface="Calibri"/>
                <a:cs typeface="Calibri"/>
              </a:rPr>
              <a:t>αποτελούν</a:t>
            </a:r>
            <a:r>
              <a:rPr sz="1400" b="1" spc="-5" dirty="0">
                <a:solidFill>
                  <a:srgbClr val="00AF50"/>
                </a:solidFill>
                <a:latin typeface="Calibri"/>
                <a:cs typeface="Calibri"/>
              </a:rPr>
              <a:t> </a:t>
            </a:r>
            <a:r>
              <a:rPr sz="1400" b="1" spc="-10" dirty="0">
                <a:solidFill>
                  <a:srgbClr val="00AF50"/>
                </a:solidFill>
                <a:latin typeface="Calibri"/>
                <a:cs typeface="Calibri"/>
              </a:rPr>
              <a:t>βασικούς</a:t>
            </a:r>
            <a:r>
              <a:rPr sz="1400" b="1" spc="-5" dirty="0">
                <a:solidFill>
                  <a:srgbClr val="00AF50"/>
                </a:solidFill>
                <a:latin typeface="Calibri"/>
                <a:cs typeface="Calibri"/>
              </a:rPr>
              <a:t> παράγοντες</a:t>
            </a:r>
            <a:r>
              <a:rPr sz="1400" b="1" dirty="0">
                <a:solidFill>
                  <a:srgbClr val="00AF50"/>
                </a:solidFill>
                <a:latin typeface="Calibri"/>
                <a:cs typeface="Calibri"/>
              </a:rPr>
              <a:t> </a:t>
            </a:r>
            <a:r>
              <a:rPr sz="1400" b="1" spc="-5" dirty="0">
                <a:solidFill>
                  <a:srgbClr val="00AF50"/>
                </a:solidFill>
                <a:latin typeface="Calibri"/>
                <a:cs typeface="Calibri"/>
              </a:rPr>
              <a:t>μιας </a:t>
            </a:r>
            <a:r>
              <a:rPr sz="1400" b="1" dirty="0">
                <a:solidFill>
                  <a:srgbClr val="00AF50"/>
                </a:solidFill>
                <a:latin typeface="Calibri"/>
                <a:cs typeface="Calibri"/>
              </a:rPr>
              <a:t> </a:t>
            </a:r>
            <a:r>
              <a:rPr sz="1400" b="1" spc="-10" dirty="0">
                <a:solidFill>
                  <a:srgbClr val="00AF50"/>
                </a:solidFill>
                <a:latin typeface="Calibri"/>
                <a:cs typeface="Calibri"/>
              </a:rPr>
              <a:t>επιτυχημένης </a:t>
            </a:r>
            <a:r>
              <a:rPr sz="1400" b="1" spc="-5" dirty="0">
                <a:solidFill>
                  <a:srgbClr val="00AF50"/>
                </a:solidFill>
                <a:latin typeface="Calibri"/>
                <a:cs typeface="Calibri"/>
              </a:rPr>
              <a:t>σύμπραξης συνεργασίας. </a:t>
            </a:r>
            <a:r>
              <a:rPr sz="1400" b="1" spc="-10" dirty="0">
                <a:solidFill>
                  <a:srgbClr val="00AF50"/>
                </a:solidFill>
                <a:latin typeface="Calibri"/>
                <a:cs typeface="Calibri"/>
              </a:rPr>
              <a:t>Επιπρόσθετα, </a:t>
            </a:r>
            <a:r>
              <a:rPr sz="1400" b="1" dirty="0">
                <a:solidFill>
                  <a:srgbClr val="00AF50"/>
                </a:solidFill>
                <a:latin typeface="Calibri"/>
                <a:cs typeface="Calibri"/>
              </a:rPr>
              <a:t>στο </a:t>
            </a:r>
            <a:r>
              <a:rPr sz="1400" b="1" spc="-10" dirty="0">
                <a:solidFill>
                  <a:srgbClr val="00AF50"/>
                </a:solidFill>
                <a:latin typeface="Calibri"/>
                <a:cs typeface="Calibri"/>
              </a:rPr>
              <a:t>πλαίσιο σχεδίων </a:t>
            </a:r>
            <a:r>
              <a:rPr sz="1400" b="1" dirty="0">
                <a:solidFill>
                  <a:srgbClr val="00AF50"/>
                </a:solidFill>
                <a:latin typeface="Calibri"/>
                <a:cs typeface="Calibri"/>
              </a:rPr>
              <a:t>στον </a:t>
            </a:r>
            <a:r>
              <a:rPr sz="1400" b="1" spc="-30" dirty="0">
                <a:solidFill>
                  <a:srgbClr val="00AF50"/>
                </a:solidFill>
                <a:latin typeface="Calibri"/>
                <a:cs typeface="Calibri"/>
              </a:rPr>
              <a:t>Τομέα </a:t>
            </a:r>
            <a:r>
              <a:rPr sz="1400" b="1" spc="-5" dirty="0">
                <a:solidFill>
                  <a:srgbClr val="00AF50"/>
                </a:solidFill>
                <a:latin typeface="Calibri"/>
                <a:cs typeface="Calibri"/>
              </a:rPr>
              <a:t>της </a:t>
            </a:r>
            <a:r>
              <a:rPr sz="1400" b="1" spc="-10" dirty="0">
                <a:solidFill>
                  <a:srgbClr val="00AF50"/>
                </a:solidFill>
                <a:latin typeface="Calibri"/>
                <a:cs typeface="Calibri"/>
              </a:rPr>
              <a:t>Σχολικής </a:t>
            </a:r>
            <a:r>
              <a:rPr sz="1400" b="1" spc="-5" dirty="0">
                <a:solidFill>
                  <a:srgbClr val="00AF50"/>
                </a:solidFill>
                <a:latin typeface="Calibri"/>
                <a:cs typeface="Calibri"/>
              </a:rPr>
              <a:t>Εκπαίδευσης ενθαρρύνεται θερμά </a:t>
            </a:r>
            <a:r>
              <a:rPr sz="1400" b="1" dirty="0">
                <a:solidFill>
                  <a:srgbClr val="00AF50"/>
                </a:solidFill>
                <a:latin typeface="Calibri"/>
                <a:cs typeface="Calibri"/>
              </a:rPr>
              <a:t>η </a:t>
            </a:r>
            <a:r>
              <a:rPr sz="1400" b="1" spc="5" dirty="0">
                <a:solidFill>
                  <a:srgbClr val="00AF50"/>
                </a:solidFill>
                <a:latin typeface="Calibri"/>
                <a:cs typeface="Calibri"/>
              </a:rPr>
              <a:t> </a:t>
            </a:r>
            <a:r>
              <a:rPr sz="1400" b="1" spc="-5" dirty="0">
                <a:solidFill>
                  <a:srgbClr val="00AF50"/>
                </a:solidFill>
                <a:latin typeface="Calibri"/>
                <a:cs typeface="Calibri"/>
              </a:rPr>
              <a:t>χρήση των </a:t>
            </a:r>
            <a:r>
              <a:rPr sz="1400" b="1" spc="-10" dirty="0">
                <a:solidFill>
                  <a:srgbClr val="00AF50"/>
                </a:solidFill>
                <a:latin typeface="Calibri"/>
                <a:cs typeface="Calibri"/>
              </a:rPr>
              <a:t>πλατφορμών </a:t>
            </a:r>
            <a:r>
              <a:rPr sz="1400" b="1" u="sng" spc="-5" dirty="0">
                <a:solidFill>
                  <a:srgbClr val="0462C1"/>
                </a:solidFill>
                <a:uFill>
                  <a:solidFill>
                    <a:srgbClr val="0462C1"/>
                  </a:solidFill>
                </a:uFill>
                <a:latin typeface="Calibri"/>
                <a:cs typeface="Calibri"/>
                <a:hlinkClick r:id="rId4"/>
              </a:rPr>
              <a:t>European School </a:t>
            </a:r>
            <a:r>
              <a:rPr sz="1400" b="1" u="sng" spc="-10" dirty="0">
                <a:solidFill>
                  <a:srgbClr val="0462C1"/>
                </a:solidFill>
                <a:uFill>
                  <a:solidFill>
                    <a:srgbClr val="0462C1"/>
                  </a:solidFill>
                </a:uFill>
                <a:latin typeface="Calibri"/>
                <a:cs typeface="Calibri"/>
                <a:hlinkClick r:id="rId4"/>
              </a:rPr>
              <a:t>Education Platform</a:t>
            </a:r>
            <a:r>
              <a:rPr sz="1400" b="1" spc="-10" dirty="0">
                <a:solidFill>
                  <a:srgbClr val="0462C1"/>
                </a:solidFill>
                <a:latin typeface="Calibri"/>
                <a:cs typeface="Calibri"/>
                <a:hlinkClick r:id="rId4"/>
              </a:rPr>
              <a:t> </a:t>
            </a:r>
            <a:r>
              <a:rPr sz="1400" b="1" spc="-20" dirty="0">
                <a:solidFill>
                  <a:srgbClr val="00AF50"/>
                </a:solidFill>
                <a:latin typeface="Calibri"/>
                <a:cs typeface="Calibri"/>
              </a:rPr>
              <a:t>και </a:t>
            </a:r>
            <a:r>
              <a:rPr sz="1400" b="1" u="sng" spc="-5" dirty="0">
                <a:solidFill>
                  <a:srgbClr val="0462C1"/>
                </a:solidFill>
                <a:uFill>
                  <a:solidFill>
                    <a:srgbClr val="0462C1"/>
                  </a:solidFill>
                </a:uFill>
                <a:latin typeface="Calibri"/>
                <a:cs typeface="Calibri"/>
                <a:hlinkClick r:id="rId5"/>
              </a:rPr>
              <a:t>eTwinning</a:t>
            </a:r>
            <a:r>
              <a:rPr sz="1400" b="1" spc="-5" dirty="0">
                <a:solidFill>
                  <a:srgbClr val="00AF50"/>
                </a:solidFill>
                <a:latin typeface="Calibri"/>
                <a:cs typeface="Calibri"/>
              </a:rPr>
              <a:t>, </a:t>
            </a:r>
            <a:r>
              <a:rPr sz="1400" b="1" dirty="0">
                <a:solidFill>
                  <a:srgbClr val="00AF50"/>
                </a:solidFill>
                <a:latin typeface="Calibri"/>
                <a:cs typeface="Calibri"/>
              </a:rPr>
              <a:t>στους </a:t>
            </a:r>
            <a:r>
              <a:rPr sz="1400" b="1" spc="-25" dirty="0">
                <a:solidFill>
                  <a:srgbClr val="00AF50"/>
                </a:solidFill>
                <a:latin typeface="Calibri"/>
                <a:cs typeface="Calibri"/>
              </a:rPr>
              <a:t>Τομείς </a:t>
            </a:r>
            <a:r>
              <a:rPr sz="1400" b="1" dirty="0">
                <a:solidFill>
                  <a:srgbClr val="00AF50"/>
                </a:solidFill>
                <a:latin typeface="Calibri"/>
                <a:cs typeface="Calibri"/>
              </a:rPr>
              <a:t>της </a:t>
            </a:r>
            <a:r>
              <a:rPr sz="1400" b="1" spc="-5" dirty="0">
                <a:solidFill>
                  <a:srgbClr val="00AF50"/>
                </a:solidFill>
                <a:latin typeface="Calibri"/>
                <a:cs typeface="Calibri"/>
              </a:rPr>
              <a:t>Εκπαίδευσης Ενηλίκων </a:t>
            </a:r>
            <a:r>
              <a:rPr sz="1400" b="1" spc="-20" dirty="0">
                <a:solidFill>
                  <a:srgbClr val="00AF50"/>
                </a:solidFill>
                <a:latin typeface="Calibri"/>
                <a:cs typeface="Calibri"/>
              </a:rPr>
              <a:t>και </a:t>
            </a:r>
            <a:r>
              <a:rPr sz="1400" b="1" dirty="0">
                <a:solidFill>
                  <a:srgbClr val="00AF50"/>
                </a:solidFill>
                <a:latin typeface="Calibri"/>
                <a:cs typeface="Calibri"/>
              </a:rPr>
              <a:t>της </a:t>
            </a:r>
            <a:r>
              <a:rPr sz="1400" b="1" spc="-5" dirty="0">
                <a:solidFill>
                  <a:srgbClr val="00AF50"/>
                </a:solidFill>
                <a:latin typeface="Calibri"/>
                <a:cs typeface="Calibri"/>
              </a:rPr>
              <a:t>ΕΕΚ </a:t>
            </a:r>
            <a:r>
              <a:rPr sz="1400" b="1" dirty="0">
                <a:solidFill>
                  <a:srgbClr val="00AF50"/>
                </a:solidFill>
                <a:latin typeface="Calibri"/>
                <a:cs typeface="Calibri"/>
              </a:rPr>
              <a:t>η </a:t>
            </a:r>
            <a:r>
              <a:rPr sz="1400" b="1" spc="5" dirty="0">
                <a:solidFill>
                  <a:srgbClr val="00AF50"/>
                </a:solidFill>
                <a:latin typeface="Calibri"/>
                <a:cs typeface="Calibri"/>
              </a:rPr>
              <a:t> </a:t>
            </a:r>
            <a:r>
              <a:rPr sz="1400" b="1" spc="-5" dirty="0">
                <a:solidFill>
                  <a:srgbClr val="00AF50"/>
                </a:solidFill>
                <a:latin typeface="Calibri"/>
                <a:cs typeface="Calibri"/>
              </a:rPr>
              <a:t>πλατφόρμα</a:t>
            </a:r>
            <a:r>
              <a:rPr sz="1400" b="1" spc="-55" dirty="0">
                <a:solidFill>
                  <a:srgbClr val="00AF50"/>
                </a:solidFill>
                <a:latin typeface="Calibri"/>
                <a:cs typeface="Calibri"/>
              </a:rPr>
              <a:t> </a:t>
            </a:r>
            <a:r>
              <a:rPr sz="1400" b="1" u="sng" spc="-20" dirty="0">
                <a:solidFill>
                  <a:srgbClr val="0462C1"/>
                </a:solidFill>
                <a:uFill>
                  <a:solidFill>
                    <a:srgbClr val="0462C1"/>
                  </a:solidFill>
                </a:uFill>
                <a:latin typeface="Calibri"/>
                <a:cs typeface="Calibri"/>
                <a:hlinkClick r:id="rId6"/>
              </a:rPr>
              <a:t>EPALE</a:t>
            </a:r>
            <a:r>
              <a:rPr sz="1400" b="1" spc="-5" dirty="0">
                <a:solidFill>
                  <a:srgbClr val="0462C1"/>
                </a:solidFill>
                <a:latin typeface="Calibri"/>
                <a:cs typeface="Calibri"/>
                <a:hlinkClick r:id="rId6"/>
              </a:rPr>
              <a:t> </a:t>
            </a:r>
            <a:r>
              <a:rPr sz="1400" b="1" spc="-5" dirty="0">
                <a:solidFill>
                  <a:srgbClr val="00AF50"/>
                </a:solidFill>
                <a:latin typeface="Calibri"/>
                <a:cs typeface="Calibri"/>
              </a:rPr>
              <a:t>για συνεργασία</a:t>
            </a:r>
            <a:r>
              <a:rPr sz="1400" b="1" spc="-40" dirty="0">
                <a:solidFill>
                  <a:srgbClr val="00AF50"/>
                </a:solidFill>
                <a:latin typeface="Calibri"/>
                <a:cs typeface="Calibri"/>
              </a:rPr>
              <a:t> </a:t>
            </a:r>
            <a:r>
              <a:rPr sz="1400" b="1" spc="-10" dirty="0">
                <a:solidFill>
                  <a:srgbClr val="00AF50"/>
                </a:solidFill>
                <a:latin typeface="Calibri"/>
                <a:cs typeface="Calibri"/>
              </a:rPr>
              <a:t>πριν, </a:t>
            </a:r>
            <a:r>
              <a:rPr sz="1400" b="1" spc="-20" dirty="0">
                <a:solidFill>
                  <a:srgbClr val="00AF50"/>
                </a:solidFill>
                <a:latin typeface="Calibri"/>
                <a:cs typeface="Calibri"/>
              </a:rPr>
              <a:t>κατά</a:t>
            </a:r>
            <a:r>
              <a:rPr sz="1400" b="1" spc="-5" dirty="0">
                <a:solidFill>
                  <a:srgbClr val="00AF50"/>
                </a:solidFill>
                <a:latin typeface="Calibri"/>
                <a:cs typeface="Calibri"/>
              </a:rPr>
              <a:t> </a:t>
            </a:r>
            <a:r>
              <a:rPr sz="1400" b="1" dirty="0">
                <a:solidFill>
                  <a:srgbClr val="00AF50"/>
                </a:solidFill>
                <a:latin typeface="Calibri"/>
                <a:cs typeface="Calibri"/>
              </a:rPr>
              <a:t>τη </a:t>
            </a:r>
            <a:r>
              <a:rPr sz="1400" b="1" spc="-5" dirty="0">
                <a:solidFill>
                  <a:srgbClr val="00AF50"/>
                </a:solidFill>
                <a:latin typeface="Calibri"/>
                <a:cs typeface="Calibri"/>
              </a:rPr>
              <a:t>διάρκεια</a:t>
            </a:r>
            <a:r>
              <a:rPr sz="1400" b="1" spc="-20" dirty="0">
                <a:solidFill>
                  <a:srgbClr val="00AF50"/>
                </a:solidFill>
                <a:latin typeface="Calibri"/>
                <a:cs typeface="Calibri"/>
              </a:rPr>
              <a:t> και</a:t>
            </a:r>
            <a:r>
              <a:rPr sz="1400" b="1" spc="-15" dirty="0">
                <a:solidFill>
                  <a:srgbClr val="00AF50"/>
                </a:solidFill>
                <a:latin typeface="Calibri"/>
                <a:cs typeface="Calibri"/>
              </a:rPr>
              <a:t> </a:t>
            </a:r>
            <a:r>
              <a:rPr sz="1400" b="1" spc="-5" dirty="0">
                <a:solidFill>
                  <a:srgbClr val="00AF50"/>
                </a:solidFill>
                <a:latin typeface="Calibri"/>
                <a:cs typeface="Calibri"/>
              </a:rPr>
              <a:t>μετά</a:t>
            </a:r>
            <a:r>
              <a:rPr sz="1400" b="1" spc="-20"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spc="-5" dirty="0">
                <a:solidFill>
                  <a:srgbClr val="00AF50"/>
                </a:solidFill>
                <a:latin typeface="Calibri"/>
                <a:cs typeface="Calibri"/>
              </a:rPr>
              <a:t>λήξη</a:t>
            </a:r>
            <a:r>
              <a:rPr sz="1400" b="1" spc="-25"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Σχεδίου</a:t>
            </a:r>
            <a:r>
              <a:rPr lang="el-GR" sz="1400" b="1" spc="-5" dirty="0">
                <a:solidFill>
                  <a:srgbClr val="00AF50"/>
                </a:solidFill>
                <a:latin typeface="Calibri"/>
                <a:cs typeface="Calibri"/>
              </a:rPr>
              <a:t> και στον Τομέα της Νεολαίας, η Πλατφόρμα </a:t>
            </a:r>
            <a:r>
              <a:rPr lang="en-GB" sz="1400" b="1" spc="-5" dirty="0">
                <a:solidFill>
                  <a:srgbClr val="00AF50"/>
                </a:solidFill>
                <a:latin typeface="Calibri"/>
                <a:cs typeface="Calibri"/>
                <a:hlinkClick r:id="rId7"/>
              </a:rPr>
              <a:t>OTLAS</a:t>
            </a:r>
            <a:r>
              <a:rPr lang="en-GB" sz="1400" b="1" spc="-5" dirty="0">
                <a:solidFill>
                  <a:srgbClr val="00AF50"/>
                </a:solidFill>
                <a:latin typeface="Calibri"/>
                <a:cs typeface="Calibri"/>
              </a:rPr>
              <a:t>.</a:t>
            </a:r>
            <a:endParaRPr sz="1400" dirty="0">
              <a:latin typeface="Calibri"/>
              <a:cs typeface="Calibri"/>
            </a:endParaRPr>
          </a:p>
        </p:txBody>
      </p:sp>
      <p:pic>
        <p:nvPicPr>
          <p:cNvPr id="8" name="object 8"/>
          <p:cNvPicPr/>
          <p:nvPr/>
        </p:nvPicPr>
        <p:blipFill>
          <a:blip r:embed="rId8" cstate="print"/>
          <a:stretch>
            <a:fillRect/>
          </a:stretch>
        </p:blipFill>
        <p:spPr>
          <a:xfrm>
            <a:off x="394715" y="5501640"/>
            <a:ext cx="11583924" cy="755904"/>
          </a:xfrm>
          <a:prstGeom prst="rect">
            <a:avLst/>
          </a:prstGeom>
        </p:spPr>
      </p:pic>
      <p:sp>
        <p:nvSpPr>
          <p:cNvPr id="9" name="object 9"/>
          <p:cNvSpPr txBox="1"/>
          <p:nvPr/>
        </p:nvSpPr>
        <p:spPr>
          <a:xfrm>
            <a:off x="473151" y="6073546"/>
            <a:ext cx="9709785" cy="666115"/>
          </a:xfrm>
          <a:prstGeom prst="rect">
            <a:avLst/>
          </a:prstGeom>
        </p:spPr>
        <p:txBody>
          <a:bodyPr vert="horz" wrap="square" lIns="0" tIns="12700" rIns="0" bIns="0" rtlCol="0">
            <a:spAutoFit/>
          </a:bodyPr>
          <a:lstStyle/>
          <a:p>
            <a:pPr marL="12700" marR="5080" algn="just">
              <a:lnSpc>
                <a:spcPct val="100000"/>
              </a:lnSpc>
              <a:spcBef>
                <a:spcPts val="100"/>
              </a:spcBef>
            </a:pPr>
            <a:r>
              <a:rPr sz="1400" b="1" spc="-5" dirty="0">
                <a:solidFill>
                  <a:srgbClr val="00AF50"/>
                </a:solidFill>
                <a:latin typeface="Calibri"/>
                <a:cs typeface="Calibri"/>
              </a:rPr>
              <a:t>Οι δραστηριότητες </a:t>
            </a:r>
            <a:r>
              <a:rPr sz="1400" b="1" spc="-10" dirty="0">
                <a:solidFill>
                  <a:srgbClr val="00AF50"/>
                </a:solidFill>
                <a:latin typeface="Calibri"/>
                <a:cs typeface="Calibri"/>
              </a:rPr>
              <a:t>του Σχεδίου </a:t>
            </a:r>
            <a:r>
              <a:rPr sz="1400" b="1" spc="-5" dirty="0">
                <a:solidFill>
                  <a:srgbClr val="00AF50"/>
                </a:solidFill>
                <a:latin typeface="Calibri"/>
                <a:cs typeface="Calibri"/>
              </a:rPr>
              <a:t>πρέπει να </a:t>
            </a:r>
            <a:r>
              <a:rPr sz="1400" b="1" spc="-10" dirty="0">
                <a:solidFill>
                  <a:srgbClr val="00AF50"/>
                </a:solidFill>
                <a:latin typeface="Calibri"/>
                <a:cs typeface="Calibri"/>
              </a:rPr>
              <a:t>επιτρέπουν </a:t>
            </a:r>
            <a:r>
              <a:rPr sz="1400" b="1" dirty="0">
                <a:solidFill>
                  <a:srgbClr val="00AF50"/>
                </a:solidFill>
                <a:latin typeface="Calibri"/>
                <a:cs typeface="Calibri"/>
              </a:rPr>
              <a:t>τη </a:t>
            </a:r>
            <a:r>
              <a:rPr sz="1400" b="1" spc="-10" dirty="0">
                <a:solidFill>
                  <a:srgbClr val="00AF50"/>
                </a:solidFill>
                <a:latin typeface="Calibri"/>
                <a:cs typeface="Calibri"/>
              </a:rPr>
              <a:t>συμμετοχή </a:t>
            </a:r>
            <a:r>
              <a:rPr sz="1400" b="1" spc="5" dirty="0">
                <a:solidFill>
                  <a:srgbClr val="00AF50"/>
                </a:solidFill>
                <a:latin typeface="Calibri"/>
                <a:cs typeface="Calibri"/>
              </a:rPr>
              <a:t>στη </a:t>
            </a:r>
            <a:r>
              <a:rPr sz="1400" b="1" spc="-5" dirty="0">
                <a:solidFill>
                  <a:srgbClr val="00AF50"/>
                </a:solidFill>
                <a:latin typeface="Calibri"/>
                <a:cs typeface="Calibri"/>
              </a:rPr>
              <a:t>δημοκρατική </a:t>
            </a:r>
            <a:r>
              <a:rPr sz="1400" b="1" spc="-15" dirty="0">
                <a:solidFill>
                  <a:srgbClr val="00AF50"/>
                </a:solidFill>
                <a:latin typeface="Calibri"/>
                <a:cs typeface="Calibri"/>
              </a:rPr>
              <a:t>ζωή </a:t>
            </a:r>
            <a:r>
              <a:rPr sz="1400" b="1" spc="-20" dirty="0">
                <a:solidFill>
                  <a:srgbClr val="00AF50"/>
                </a:solidFill>
                <a:latin typeface="Calibri"/>
                <a:cs typeface="Calibri"/>
              </a:rPr>
              <a:t>και </a:t>
            </a:r>
            <a:r>
              <a:rPr sz="1400" b="1" spc="-5" dirty="0">
                <a:solidFill>
                  <a:srgbClr val="00AF50"/>
                </a:solidFill>
                <a:latin typeface="Calibri"/>
                <a:cs typeface="Calibri"/>
              </a:rPr>
              <a:t>την ενεργή εμπλοκή των </a:t>
            </a:r>
            <a:r>
              <a:rPr sz="1400" b="1" spc="-15" dirty="0">
                <a:solidFill>
                  <a:srgbClr val="00AF50"/>
                </a:solidFill>
                <a:latin typeface="Calibri"/>
                <a:cs typeface="Calibri"/>
              </a:rPr>
              <a:t>πολιτών </a:t>
            </a:r>
            <a:r>
              <a:rPr sz="1400" b="1" spc="-10" dirty="0">
                <a:solidFill>
                  <a:srgbClr val="00AF50"/>
                </a:solidFill>
                <a:latin typeface="Calibri"/>
                <a:cs typeface="Calibri"/>
              </a:rPr>
              <a:t> </a:t>
            </a:r>
            <a:r>
              <a:rPr sz="1400" b="1" spc="-5" dirty="0">
                <a:solidFill>
                  <a:srgbClr val="00AF50"/>
                </a:solidFill>
                <a:latin typeface="Calibri"/>
                <a:cs typeface="Calibri"/>
              </a:rPr>
              <a:t>στην </a:t>
            </a:r>
            <a:r>
              <a:rPr sz="1400" b="1" spc="-10" dirty="0">
                <a:solidFill>
                  <a:srgbClr val="00AF50"/>
                </a:solidFill>
                <a:latin typeface="Calibri"/>
                <a:cs typeface="Calibri"/>
              </a:rPr>
              <a:t>κοινωνία </a:t>
            </a:r>
            <a:r>
              <a:rPr sz="1400" b="1" spc="-20" dirty="0">
                <a:solidFill>
                  <a:srgbClr val="00AF50"/>
                </a:solidFill>
                <a:latin typeface="Calibri"/>
                <a:cs typeface="Calibri"/>
              </a:rPr>
              <a:t>και </a:t>
            </a:r>
            <a:r>
              <a:rPr sz="1400" b="1" spc="-5" dirty="0">
                <a:solidFill>
                  <a:srgbClr val="00AF50"/>
                </a:solidFill>
                <a:latin typeface="Calibri"/>
                <a:cs typeface="Calibri"/>
              </a:rPr>
              <a:t>στα </a:t>
            </a:r>
            <a:r>
              <a:rPr sz="1400" b="1" spc="-15" dirty="0">
                <a:solidFill>
                  <a:srgbClr val="00AF50"/>
                </a:solidFill>
                <a:latin typeface="Calibri"/>
                <a:cs typeface="Calibri"/>
              </a:rPr>
              <a:t>κοινά. </a:t>
            </a:r>
            <a:r>
              <a:rPr sz="1400" b="1" spc="-5" dirty="0">
                <a:solidFill>
                  <a:srgbClr val="00AF50"/>
                </a:solidFill>
                <a:latin typeface="Calibri"/>
                <a:cs typeface="Calibri"/>
              </a:rPr>
              <a:t>Πρέπει, </a:t>
            </a:r>
            <a:r>
              <a:rPr sz="1400" b="1" dirty="0">
                <a:solidFill>
                  <a:srgbClr val="00AF50"/>
                </a:solidFill>
                <a:latin typeface="Calibri"/>
                <a:cs typeface="Calibri"/>
              </a:rPr>
              <a:t>επίσης, </a:t>
            </a:r>
            <a:r>
              <a:rPr sz="1400" b="1" spc="-5" dirty="0">
                <a:solidFill>
                  <a:srgbClr val="00AF50"/>
                </a:solidFill>
                <a:latin typeface="Calibri"/>
                <a:cs typeface="Calibri"/>
              </a:rPr>
              <a:t>να εστιάζουν στο να ενδυναμώσουν </a:t>
            </a:r>
            <a:r>
              <a:rPr sz="1400" b="1" dirty="0">
                <a:solidFill>
                  <a:srgbClr val="00AF50"/>
                </a:solidFill>
                <a:latin typeface="Calibri"/>
                <a:cs typeface="Calibri"/>
              </a:rPr>
              <a:t>τη </a:t>
            </a:r>
            <a:r>
              <a:rPr sz="1400" b="1" spc="-5" dirty="0">
                <a:solidFill>
                  <a:srgbClr val="00AF50"/>
                </a:solidFill>
                <a:latin typeface="Calibri"/>
                <a:cs typeface="Calibri"/>
              </a:rPr>
              <a:t>γνώση </a:t>
            </a:r>
            <a:r>
              <a:rPr sz="1400" b="1" spc="-20" dirty="0">
                <a:solidFill>
                  <a:srgbClr val="00AF50"/>
                </a:solidFill>
                <a:latin typeface="Calibri"/>
                <a:cs typeface="Calibri"/>
              </a:rPr>
              <a:t>και </a:t>
            </a:r>
            <a:r>
              <a:rPr sz="1400" b="1" spc="-5" dirty="0">
                <a:solidFill>
                  <a:srgbClr val="00AF50"/>
                </a:solidFill>
                <a:latin typeface="Calibri"/>
                <a:cs typeface="Calibri"/>
              </a:rPr>
              <a:t>την </a:t>
            </a:r>
            <a:r>
              <a:rPr sz="1400" b="1" spc="-10" dirty="0">
                <a:solidFill>
                  <a:srgbClr val="00AF50"/>
                </a:solidFill>
                <a:latin typeface="Calibri"/>
                <a:cs typeface="Calibri"/>
              </a:rPr>
              <a:t>κατανόηση των Ευρωπαϊκών </a:t>
            </a:r>
            <a:r>
              <a:rPr sz="1400" b="1" spc="-5" dirty="0">
                <a:solidFill>
                  <a:srgbClr val="00AF50"/>
                </a:solidFill>
                <a:latin typeface="Calibri"/>
                <a:cs typeface="Calibri"/>
              </a:rPr>
              <a:t> αξιών</a:t>
            </a:r>
            <a:r>
              <a:rPr sz="1400" b="1" spc="-25" dirty="0">
                <a:solidFill>
                  <a:srgbClr val="00AF50"/>
                </a:solidFill>
                <a:latin typeface="Calibri"/>
                <a:cs typeface="Calibri"/>
              </a:rPr>
              <a:t> </a:t>
            </a:r>
            <a:r>
              <a:rPr sz="1400" b="1" spc="-20" dirty="0">
                <a:solidFill>
                  <a:srgbClr val="00AF50"/>
                </a:solidFill>
                <a:latin typeface="Calibri"/>
                <a:cs typeface="Calibri"/>
              </a:rPr>
              <a:t>και</a:t>
            </a:r>
            <a:r>
              <a:rPr sz="1400" b="1" spc="-15" dirty="0">
                <a:solidFill>
                  <a:srgbClr val="00AF50"/>
                </a:solidFill>
                <a:latin typeface="Calibri"/>
                <a:cs typeface="Calibri"/>
              </a:rPr>
              <a:t> </a:t>
            </a:r>
            <a:r>
              <a:rPr sz="1400" b="1" spc="-5" dirty="0">
                <a:solidFill>
                  <a:srgbClr val="00AF50"/>
                </a:solidFill>
                <a:latin typeface="Calibri"/>
                <a:cs typeface="Calibri"/>
              </a:rPr>
              <a:t>του</a:t>
            </a:r>
            <a:r>
              <a:rPr sz="1400" b="1" spc="-20" dirty="0">
                <a:solidFill>
                  <a:srgbClr val="00AF50"/>
                </a:solidFill>
                <a:latin typeface="Calibri"/>
                <a:cs typeface="Calibri"/>
              </a:rPr>
              <a:t> </a:t>
            </a:r>
            <a:r>
              <a:rPr sz="1400" b="1" spc="-5" dirty="0">
                <a:solidFill>
                  <a:srgbClr val="00AF50"/>
                </a:solidFill>
                <a:latin typeface="Calibri"/>
                <a:cs typeface="Calibri"/>
              </a:rPr>
              <a:t>Ευρωπαϊκού</a:t>
            </a:r>
            <a:r>
              <a:rPr sz="1400" b="1" spc="-35" dirty="0">
                <a:solidFill>
                  <a:srgbClr val="00AF50"/>
                </a:solidFill>
                <a:latin typeface="Calibri"/>
                <a:cs typeface="Calibri"/>
              </a:rPr>
              <a:t> </a:t>
            </a:r>
            <a:r>
              <a:rPr sz="1400" b="1" spc="-5" dirty="0">
                <a:solidFill>
                  <a:srgbClr val="00AF50"/>
                </a:solidFill>
                <a:latin typeface="Calibri"/>
                <a:cs typeface="Calibri"/>
              </a:rPr>
              <a:t>Πλαισίου</a:t>
            </a:r>
            <a:r>
              <a:rPr sz="1400" b="1" spc="-30" dirty="0">
                <a:solidFill>
                  <a:srgbClr val="00AF50"/>
                </a:solidFill>
                <a:latin typeface="Calibri"/>
                <a:cs typeface="Calibri"/>
              </a:rPr>
              <a:t> </a:t>
            </a:r>
            <a:r>
              <a:rPr sz="1400" b="1" spc="-5" dirty="0">
                <a:solidFill>
                  <a:srgbClr val="00AF50"/>
                </a:solidFill>
                <a:latin typeface="Calibri"/>
                <a:cs typeface="Calibri"/>
              </a:rPr>
              <a:t>γενικότερα</a:t>
            </a:r>
            <a:endParaRPr sz="1400">
              <a:latin typeface="Calibri"/>
              <a:cs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108" y="1737360"/>
            <a:ext cx="12089892" cy="1418844"/>
          </a:xfrm>
          <a:prstGeom prst="rect">
            <a:avLst/>
          </a:prstGeom>
        </p:spPr>
      </p:pic>
      <p:sp>
        <p:nvSpPr>
          <p:cNvPr id="3" name="object 3"/>
          <p:cNvSpPr txBox="1">
            <a:spLocks noGrp="1"/>
          </p:cNvSpPr>
          <p:nvPr>
            <p:ph type="title"/>
          </p:nvPr>
        </p:nvSpPr>
        <p:spPr>
          <a:xfrm>
            <a:off x="316484" y="73863"/>
            <a:ext cx="1030732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20" dirty="0">
                <a:solidFill>
                  <a:srgbClr val="FFFFFF"/>
                </a:solidFill>
              </a:rPr>
              <a:t> </a:t>
            </a:r>
            <a:r>
              <a:rPr sz="2800" spc="-10" dirty="0">
                <a:solidFill>
                  <a:srgbClr val="FFFFFF"/>
                </a:solidFill>
              </a:rPr>
              <a:t>AND</a:t>
            </a:r>
            <a:r>
              <a:rPr sz="2800" spc="25" dirty="0">
                <a:solidFill>
                  <a:srgbClr val="FFFFFF"/>
                </a:solidFill>
              </a:rPr>
              <a:t> </a:t>
            </a:r>
            <a:r>
              <a:rPr sz="2800" spc="-35" dirty="0">
                <a:solidFill>
                  <a:srgbClr val="FFFFFF"/>
                </a:solidFill>
              </a:rPr>
              <a:t>IMPLEMENTATION</a:t>
            </a:r>
            <a:endParaRPr sz="2800" dirty="0"/>
          </a:p>
        </p:txBody>
      </p:sp>
      <p:sp>
        <p:nvSpPr>
          <p:cNvPr id="4" name="object 4"/>
          <p:cNvSpPr txBox="1"/>
          <p:nvPr/>
        </p:nvSpPr>
        <p:spPr>
          <a:xfrm>
            <a:off x="335076" y="967485"/>
            <a:ext cx="423735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15" dirty="0">
                <a:latin typeface="Calibri"/>
                <a:cs typeface="Calibri"/>
              </a:rPr>
              <a:t> </a:t>
            </a:r>
            <a:r>
              <a:rPr sz="1800" b="1" spc="-10" dirty="0">
                <a:latin typeface="Calibri"/>
                <a:cs typeface="Calibri"/>
              </a:rPr>
              <a:t>package</a:t>
            </a:r>
            <a:r>
              <a:rPr sz="1800" b="1" spc="-30" dirty="0">
                <a:latin typeface="Calibri"/>
                <a:cs typeface="Calibri"/>
              </a:rPr>
              <a:t> </a:t>
            </a:r>
            <a:r>
              <a:rPr sz="1800" b="1" dirty="0">
                <a:latin typeface="Calibri"/>
                <a:cs typeface="Calibri"/>
              </a:rPr>
              <a:t>n°1</a:t>
            </a:r>
            <a:r>
              <a:rPr sz="1800" b="1" spc="-15" dirty="0">
                <a:latin typeface="Calibri"/>
                <a:cs typeface="Calibri"/>
              </a:rPr>
              <a:t> </a:t>
            </a:r>
            <a:r>
              <a:rPr sz="1800" b="1" spc="-5" dirty="0">
                <a:latin typeface="Calibri"/>
                <a:cs typeface="Calibri"/>
              </a:rPr>
              <a:t>'Project</a:t>
            </a:r>
            <a:r>
              <a:rPr sz="1800" b="1" spc="-15" dirty="0">
                <a:latin typeface="Calibri"/>
                <a:cs typeface="Calibri"/>
              </a:rPr>
              <a:t> </a:t>
            </a:r>
            <a:r>
              <a:rPr sz="1800" b="1" spc="-5" dirty="0">
                <a:latin typeface="Calibri"/>
                <a:cs typeface="Calibri"/>
              </a:rPr>
              <a:t>Management‘:</a:t>
            </a:r>
            <a:endParaRPr sz="1800">
              <a:latin typeface="Calibri"/>
              <a:cs typeface="Calibri"/>
            </a:endParaRPr>
          </a:p>
        </p:txBody>
      </p:sp>
      <p:sp>
        <p:nvSpPr>
          <p:cNvPr id="5" name="object 5"/>
          <p:cNvSpPr txBox="1"/>
          <p:nvPr/>
        </p:nvSpPr>
        <p:spPr>
          <a:xfrm>
            <a:off x="180543" y="2766771"/>
            <a:ext cx="11295380" cy="1521570"/>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1400" b="1" dirty="0">
                <a:solidFill>
                  <a:srgbClr val="00AF50"/>
                </a:solidFill>
                <a:latin typeface="Calibri"/>
                <a:cs typeface="Calibri"/>
              </a:rPr>
              <a:t>Εάν</a:t>
            </a:r>
            <a:r>
              <a:rPr sz="1400" b="1" spc="90" dirty="0">
                <a:solidFill>
                  <a:srgbClr val="00AF50"/>
                </a:solidFill>
                <a:latin typeface="Calibri"/>
                <a:cs typeface="Calibri"/>
              </a:rPr>
              <a:t> </a:t>
            </a:r>
            <a:r>
              <a:rPr sz="1400" b="1" spc="-10" dirty="0">
                <a:solidFill>
                  <a:srgbClr val="00AF50"/>
                </a:solidFill>
                <a:latin typeface="Calibri"/>
                <a:cs typeface="Calibri"/>
              </a:rPr>
              <a:t>καταχωρηθεί</a:t>
            </a:r>
            <a:r>
              <a:rPr sz="1400" b="1" spc="95" dirty="0">
                <a:solidFill>
                  <a:srgbClr val="00AF50"/>
                </a:solidFill>
                <a:latin typeface="Calibri"/>
                <a:cs typeface="Calibri"/>
              </a:rPr>
              <a:t> </a:t>
            </a:r>
            <a:r>
              <a:rPr sz="1400" b="1" spc="-10" dirty="0">
                <a:solidFill>
                  <a:srgbClr val="00AF50"/>
                </a:solidFill>
                <a:latin typeface="Calibri"/>
                <a:cs typeface="Calibri"/>
              </a:rPr>
              <a:t>κάποιο</a:t>
            </a:r>
            <a:r>
              <a:rPr sz="1400" b="1" spc="95" dirty="0">
                <a:solidFill>
                  <a:srgbClr val="00AF50"/>
                </a:solidFill>
                <a:latin typeface="Calibri"/>
                <a:cs typeface="Calibri"/>
              </a:rPr>
              <a:t> </a:t>
            </a:r>
            <a:r>
              <a:rPr sz="1400" b="1" dirty="0">
                <a:solidFill>
                  <a:srgbClr val="00AF50"/>
                </a:solidFill>
                <a:latin typeface="Calibri"/>
                <a:cs typeface="Calibri"/>
              </a:rPr>
              <a:t>ποσό</a:t>
            </a:r>
            <a:r>
              <a:rPr sz="1400" b="1" spc="100" dirty="0">
                <a:solidFill>
                  <a:srgbClr val="00AF50"/>
                </a:solidFill>
                <a:latin typeface="Calibri"/>
                <a:cs typeface="Calibri"/>
              </a:rPr>
              <a:t> </a:t>
            </a:r>
            <a:r>
              <a:rPr sz="1400" b="1" spc="-10" dirty="0">
                <a:solidFill>
                  <a:srgbClr val="00AF50"/>
                </a:solidFill>
                <a:latin typeface="Calibri"/>
                <a:cs typeface="Calibri"/>
              </a:rPr>
              <a:t>το</a:t>
            </a:r>
            <a:r>
              <a:rPr sz="1400" b="1" spc="100" dirty="0">
                <a:solidFill>
                  <a:srgbClr val="00AF50"/>
                </a:solidFill>
                <a:latin typeface="Calibri"/>
                <a:cs typeface="Calibri"/>
              </a:rPr>
              <a:t> </a:t>
            </a:r>
            <a:r>
              <a:rPr sz="1400" b="1" spc="-5" dirty="0">
                <a:solidFill>
                  <a:srgbClr val="00AF50"/>
                </a:solidFill>
                <a:latin typeface="Calibri"/>
                <a:cs typeface="Calibri"/>
              </a:rPr>
              <a:t>οποίο</a:t>
            </a:r>
            <a:r>
              <a:rPr sz="1400" b="1" spc="80" dirty="0">
                <a:solidFill>
                  <a:srgbClr val="00AF50"/>
                </a:solidFill>
                <a:latin typeface="Calibri"/>
                <a:cs typeface="Calibri"/>
              </a:rPr>
              <a:t> </a:t>
            </a:r>
            <a:r>
              <a:rPr sz="1400" b="1" spc="-10" dirty="0">
                <a:solidFill>
                  <a:srgbClr val="00AF50"/>
                </a:solidFill>
                <a:latin typeface="Calibri"/>
                <a:cs typeface="Calibri"/>
              </a:rPr>
              <a:t>ξεπερνά</a:t>
            </a:r>
            <a:r>
              <a:rPr sz="1400" b="1" spc="95" dirty="0">
                <a:solidFill>
                  <a:srgbClr val="00AF50"/>
                </a:solidFill>
                <a:latin typeface="Calibri"/>
                <a:cs typeface="Calibri"/>
              </a:rPr>
              <a:t> </a:t>
            </a:r>
            <a:r>
              <a:rPr sz="1400" b="1" spc="-5" dirty="0">
                <a:solidFill>
                  <a:srgbClr val="00AF50"/>
                </a:solidFill>
                <a:latin typeface="Calibri"/>
                <a:cs typeface="Calibri"/>
              </a:rPr>
              <a:t>το</a:t>
            </a:r>
            <a:r>
              <a:rPr sz="1400" b="1" spc="100" dirty="0">
                <a:solidFill>
                  <a:srgbClr val="00AF50"/>
                </a:solidFill>
                <a:latin typeface="Calibri"/>
                <a:cs typeface="Calibri"/>
              </a:rPr>
              <a:t> </a:t>
            </a:r>
            <a:r>
              <a:rPr sz="1400" b="1" dirty="0">
                <a:solidFill>
                  <a:srgbClr val="00AF50"/>
                </a:solidFill>
                <a:latin typeface="Calibri"/>
                <a:cs typeface="Calibri"/>
              </a:rPr>
              <a:t>20%</a:t>
            </a:r>
            <a:r>
              <a:rPr sz="1400" b="1" spc="90" dirty="0">
                <a:solidFill>
                  <a:srgbClr val="00AF50"/>
                </a:solidFill>
                <a:latin typeface="Calibri"/>
                <a:cs typeface="Calibri"/>
              </a:rPr>
              <a:t> </a:t>
            </a:r>
            <a:r>
              <a:rPr sz="1400" b="1" spc="-5" dirty="0">
                <a:solidFill>
                  <a:srgbClr val="00AF50"/>
                </a:solidFill>
                <a:latin typeface="Calibri"/>
                <a:cs typeface="Calibri"/>
              </a:rPr>
              <a:t>του</a:t>
            </a:r>
            <a:r>
              <a:rPr sz="1400" b="1" spc="95" dirty="0">
                <a:solidFill>
                  <a:srgbClr val="00AF50"/>
                </a:solidFill>
                <a:latin typeface="Calibri"/>
                <a:cs typeface="Calibri"/>
              </a:rPr>
              <a:t> </a:t>
            </a:r>
            <a:r>
              <a:rPr sz="1400" b="1" spc="-10" dirty="0">
                <a:solidFill>
                  <a:srgbClr val="00AF50"/>
                </a:solidFill>
                <a:latin typeface="Calibri"/>
                <a:cs typeface="Calibri"/>
              </a:rPr>
              <a:t>συνολικού</a:t>
            </a:r>
            <a:r>
              <a:rPr sz="1400" b="1" spc="90" dirty="0">
                <a:solidFill>
                  <a:srgbClr val="00AF50"/>
                </a:solidFill>
                <a:latin typeface="Calibri"/>
                <a:cs typeface="Calibri"/>
              </a:rPr>
              <a:t> </a:t>
            </a:r>
            <a:r>
              <a:rPr sz="1400" b="1" spc="-15" dirty="0">
                <a:solidFill>
                  <a:srgbClr val="00AF50"/>
                </a:solidFill>
                <a:latin typeface="Calibri"/>
                <a:cs typeface="Calibri"/>
              </a:rPr>
              <a:t>κατ’</a:t>
            </a:r>
            <a:r>
              <a:rPr sz="1400" b="1" spc="90" dirty="0">
                <a:solidFill>
                  <a:srgbClr val="00AF50"/>
                </a:solidFill>
                <a:latin typeface="Calibri"/>
                <a:cs typeface="Calibri"/>
              </a:rPr>
              <a:t> </a:t>
            </a:r>
            <a:r>
              <a:rPr sz="1400" b="1" spc="-10" dirty="0">
                <a:solidFill>
                  <a:srgbClr val="00AF50"/>
                </a:solidFill>
                <a:latin typeface="Calibri"/>
                <a:cs typeface="Calibri"/>
              </a:rPr>
              <a:t>αποκοπήν</a:t>
            </a:r>
            <a:r>
              <a:rPr sz="1400" b="1" spc="95" dirty="0">
                <a:solidFill>
                  <a:srgbClr val="00AF50"/>
                </a:solidFill>
                <a:latin typeface="Calibri"/>
                <a:cs typeface="Calibri"/>
              </a:rPr>
              <a:t> </a:t>
            </a:r>
            <a:r>
              <a:rPr sz="1400" b="1" spc="-5" dirty="0">
                <a:solidFill>
                  <a:srgbClr val="00AF50"/>
                </a:solidFill>
                <a:latin typeface="Calibri"/>
                <a:cs typeface="Calibri"/>
              </a:rPr>
              <a:t>ποσού,</a:t>
            </a:r>
            <a:r>
              <a:rPr sz="1400" b="1" spc="95" dirty="0">
                <a:solidFill>
                  <a:srgbClr val="00AF50"/>
                </a:solidFill>
                <a:latin typeface="Calibri"/>
                <a:cs typeface="Calibri"/>
              </a:rPr>
              <a:t> </a:t>
            </a:r>
            <a:r>
              <a:rPr sz="1400" b="1" spc="-5" dirty="0">
                <a:solidFill>
                  <a:srgbClr val="00AF50"/>
                </a:solidFill>
                <a:latin typeface="Calibri"/>
                <a:cs typeface="Calibri"/>
              </a:rPr>
              <a:t>αμέσως</a:t>
            </a:r>
            <a:r>
              <a:rPr sz="1400" b="1" spc="100" dirty="0">
                <a:solidFill>
                  <a:srgbClr val="00AF50"/>
                </a:solidFill>
                <a:latin typeface="Calibri"/>
                <a:cs typeface="Calibri"/>
              </a:rPr>
              <a:t> </a:t>
            </a:r>
            <a:r>
              <a:rPr sz="1400" b="1" spc="-5" dirty="0">
                <a:solidFill>
                  <a:srgbClr val="00AF50"/>
                </a:solidFill>
                <a:latin typeface="Calibri"/>
                <a:cs typeface="Calibri"/>
              </a:rPr>
              <a:t>εμφανίζεται</a:t>
            </a:r>
            <a:r>
              <a:rPr sz="1400" b="1" spc="90" dirty="0">
                <a:solidFill>
                  <a:srgbClr val="00AF50"/>
                </a:solidFill>
                <a:latin typeface="Calibri"/>
                <a:cs typeface="Calibri"/>
              </a:rPr>
              <a:t> </a:t>
            </a:r>
            <a:r>
              <a:rPr sz="1400" b="1" spc="-10" dirty="0">
                <a:solidFill>
                  <a:srgbClr val="00AF50"/>
                </a:solidFill>
                <a:latin typeface="Calibri"/>
                <a:cs typeface="Calibri"/>
              </a:rPr>
              <a:t>προειδοποιητικό</a:t>
            </a:r>
            <a:r>
              <a:rPr sz="1400" b="1" spc="95" dirty="0">
                <a:solidFill>
                  <a:srgbClr val="00AF50"/>
                </a:solidFill>
                <a:latin typeface="Calibri"/>
                <a:cs typeface="Calibri"/>
              </a:rPr>
              <a:t> </a:t>
            </a:r>
            <a:r>
              <a:rPr sz="1400" b="1" spc="-10" dirty="0">
                <a:solidFill>
                  <a:srgbClr val="00AF50"/>
                </a:solidFill>
                <a:latin typeface="Calibri"/>
                <a:cs typeface="Calibri"/>
              </a:rPr>
              <a:t>μήνυμα,</a:t>
            </a:r>
            <a:r>
              <a:rPr sz="1400" b="1" spc="95" dirty="0">
                <a:solidFill>
                  <a:srgbClr val="00AF50"/>
                </a:solidFill>
                <a:latin typeface="Calibri"/>
                <a:cs typeface="Calibri"/>
              </a:rPr>
              <a:t> </a:t>
            </a:r>
            <a:r>
              <a:rPr sz="1400" b="1" spc="-15" dirty="0">
                <a:solidFill>
                  <a:srgbClr val="00AF50"/>
                </a:solidFill>
                <a:latin typeface="Calibri"/>
                <a:cs typeface="Calibri"/>
              </a:rPr>
              <a:t>το</a:t>
            </a:r>
            <a:endParaRPr sz="1400" dirty="0">
              <a:latin typeface="Calibri"/>
              <a:cs typeface="Calibri"/>
            </a:endParaRPr>
          </a:p>
          <a:p>
            <a:pPr marL="299085">
              <a:lnSpc>
                <a:spcPct val="100000"/>
              </a:lnSpc>
            </a:pPr>
            <a:r>
              <a:rPr sz="1400" b="1" dirty="0">
                <a:solidFill>
                  <a:srgbClr val="00AF50"/>
                </a:solidFill>
                <a:latin typeface="Calibri"/>
                <a:cs typeface="Calibri"/>
              </a:rPr>
              <a:t>οποίο</a:t>
            </a:r>
            <a:r>
              <a:rPr sz="1400" b="1" spc="-15" dirty="0">
                <a:solidFill>
                  <a:srgbClr val="00AF50"/>
                </a:solidFill>
                <a:latin typeface="Calibri"/>
                <a:cs typeface="Calibri"/>
              </a:rPr>
              <a:t> </a:t>
            </a:r>
            <a:r>
              <a:rPr sz="1400" b="1" spc="-5" dirty="0">
                <a:solidFill>
                  <a:srgbClr val="00AF50"/>
                </a:solidFill>
                <a:latin typeface="Calibri"/>
                <a:cs typeface="Calibri"/>
              </a:rPr>
              <a:t>δε</a:t>
            </a:r>
            <a:r>
              <a:rPr sz="1400" b="1" spc="-15" dirty="0">
                <a:solidFill>
                  <a:srgbClr val="00AF50"/>
                </a:solidFill>
                <a:latin typeface="Calibri"/>
                <a:cs typeface="Calibri"/>
              </a:rPr>
              <a:t> </a:t>
            </a:r>
            <a:r>
              <a:rPr sz="1400" b="1" dirty="0">
                <a:solidFill>
                  <a:srgbClr val="00AF50"/>
                </a:solidFill>
                <a:latin typeface="Calibri"/>
                <a:cs typeface="Calibri"/>
              </a:rPr>
              <a:t>θα</a:t>
            </a:r>
            <a:r>
              <a:rPr sz="1400" b="1" spc="-10" dirty="0">
                <a:solidFill>
                  <a:srgbClr val="00AF50"/>
                </a:solidFill>
                <a:latin typeface="Calibri"/>
                <a:cs typeface="Calibri"/>
              </a:rPr>
              <a:t> </a:t>
            </a:r>
            <a:r>
              <a:rPr sz="1400" b="1" spc="-5" dirty="0">
                <a:solidFill>
                  <a:srgbClr val="00AF50"/>
                </a:solidFill>
                <a:latin typeface="Calibri"/>
                <a:cs typeface="Calibri"/>
              </a:rPr>
              <a:t>επιτρέψει</a:t>
            </a:r>
            <a:r>
              <a:rPr sz="1400" b="1" spc="-40" dirty="0">
                <a:solidFill>
                  <a:srgbClr val="00AF50"/>
                </a:solidFill>
                <a:latin typeface="Calibri"/>
                <a:cs typeface="Calibri"/>
              </a:rPr>
              <a:t> </a:t>
            </a:r>
            <a:r>
              <a:rPr sz="1400" b="1" dirty="0">
                <a:solidFill>
                  <a:srgbClr val="00AF50"/>
                </a:solidFill>
                <a:latin typeface="Calibri"/>
                <a:cs typeface="Calibri"/>
              </a:rPr>
              <a:t>στο</a:t>
            </a:r>
            <a:r>
              <a:rPr sz="1400" b="1" spc="-15" dirty="0">
                <a:solidFill>
                  <a:srgbClr val="00AF50"/>
                </a:solidFill>
                <a:latin typeface="Calibri"/>
                <a:cs typeface="Calibri"/>
              </a:rPr>
              <a:t> </a:t>
            </a:r>
            <a:r>
              <a:rPr sz="1400" b="1" spc="-5" dirty="0">
                <a:solidFill>
                  <a:srgbClr val="00AF50"/>
                </a:solidFill>
                <a:latin typeface="Calibri"/>
                <a:cs typeface="Calibri"/>
              </a:rPr>
              <a:t>πλήκτρο</a:t>
            </a:r>
            <a:r>
              <a:rPr sz="1400" b="1" spc="-25" dirty="0">
                <a:solidFill>
                  <a:srgbClr val="00AF50"/>
                </a:solidFill>
                <a:latin typeface="Calibri"/>
                <a:cs typeface="Calibri"/>
              </a:rPr>
              <a:t> </a:t>
            </a:r>
            <a:r>
              <a:rPr sz="1400" b="1" dirty="0">
                <a:solidFill>
                  <a:srgbClr val="00AF50"/>
                </a:solidFill>
                <a:latin typeface="Calibri"/>
                <a:cs typeface="Calibri"/>
              </a:rPr>
              <a:t>Submit</a:t>
            </a:r>
            <a:r>
              <a:rPr sz="1400" b="1" spc="-10"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ενεργοποιηθεί,</a:t>
            </a:r>
            <a:r>
              <a:rPr sz="1400" b="1" spc="-25" dirty="0">
                <a:solidFill>
                  <a:srgbClr val="00AF50"/>
                </a:solidFill>
                <a:latin typeface="Calibri"/>
                <a:cs typeface="Calibri"/>
              </a:rPr>
              <a:t> </a:t>
            </a:r>
            <a:r>
              <a:rPr sz="1400" b="1" spc="-5" dirty="0">
                <a:solidFill>
                  <a:srgbClr val="00AF50"/>
                </a:solidFill>
                <a:latin typeface="Calibri"/>
                <a:cs typeface="Calibri"/>
              </a:rPr>
              <a:t>αν</a:t>
            </a:r>
            <a:r>
              <a:rPr sz="1400" b="1" spc="-10" dirty="0">
                <a:solidFill>
                  <a:srgbClr val="00AF50"/>
                </a:solidFill>
                <a:latin typeface="Calibri"/>
                <a:cs typeface="Calibri"/>
              </a:rPr>
              <a:t> </a:t>
            </a:r>
            <a:r>
              <a:rPr sz="1400" b="1" spc="-5" dirty="0">
                <a:solidFill>
                  <a:srgbClr val="00AF50"/>
                </a:solidFill>
                <a:latin typeface="Calibri"/>
                <a:cs typeface="Calibri"/>
              </a:rPr>
              <a:t>δε</a:t>
            </a:r>
            <a:r>
              <a:rPr sz="1400" b="1" spc="-10" dirty="0">
                <a:solidFill>
                  <a:srgbClr val="00AF50"/>
                </a:solidFill>
                <a:latin typeface="Calibri"/>
                <a:cs typeface="Calibri"/>
              </a:rPr>
              <a:t> </a:t>
            </a:r>
            <a:r>
              <a:rPr sz="1400" b="1" dirty="0">
                <a:solidFill>
                  <a:srgbClr val="00AF50"/>
                </a:solidFill>
                <a:latin typeface="Calibri"/>
                <a:cs typeface="Calibri"/>
              </a:rPr>
              <a:t>διορθωθεί</a:t>
            </a:r>
            <a:endParaRPr sz="1400" dirty="0">
              <a:latin typeface="Calibri"/>
              <a:cs typeface="Calibri"/>
            </a:endParaRPr>
          </a:p>
          <a:p>
            <a:pPr>
              <a:lnSpc>
                <a:spcPct val="100000"/>
              </a:lnSpc>
              <a:spcBef>
                <a:spcPts val="35"/>
              </a:spcBef>
            </a:pPr>
            <a:endParaRPr sz="1400" dirty="0">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Ο</a:t>
            </a:r>
            <a:r>
              <a:rPr sz="1400" b="1" spc="-5" dirty="0">
                <a:solidFill>
                  <a:srgbClr val="00AF50"/>
                </a:solidFill>
                <a:latin typeface="Calibri"/>
                <a:cs typeface="Calibri"/>
              </a:rPr>
              <a:t> αριθμός</a:t>
            </a:r>
            <a:r>
              <a:rPr sz="1400" b="1" spc="-20" dirty="0">
                <a:solidFill>
                  <a:srgbClr val="00AF50"/>
                </a:solidFill>
                <a:latin typeface="Calibri"/>
                <a:cs typeface="Calibri"/>
              </a:rPr>
              <a:t> </a:t>
            </a:r>
            <a:r>
              <a:rPr sz="1400" b="1" spc="-5" dirty="0">
                <a:solidFill>
                  <a:srgbClr val="00AF50"/>
                </a:solidFill>
                <a:latin typeface="Calibri"/>
                <a:cs typeface="Calibri"/>
              </a:rPr>
              <a:t>που </a:t>
            </a:r>
            <a:r>
              <a:rPr sz="1400" b="1" dirty="0">
                <a:solidFill>
                  <a:srgbClr val="00AF50"/>
                </a:solidFill>
                <a:latin typeface="Calibri"/>
                <a:cs typeface="Calibri"/>
              </a:rPr>
              <a:t>θα</a:t>
            </a:r>
            <a:r>
              <a:rPr sz="1400" b="1" spc="-5" dirty="0">
                <a:solidFill>
                  <a:srgbClr val="00AF50"/>
                </a:solidFill>
                <a:latin typeface="Calibri"/>
                <a:cs typeface="Calibri"/>
              </a:rPr>
              <a:t> </a:t>
            </a:r>
            <a:r>
              <a:rPr sz="1400" b="1" spc="-10" dirty="0">
                <a:solidFill>
                  <a:srgbClr val="00AF50"/>
                </a:solidFill>
                <a:latin typeface="Calibri"/>
                <a:cs typeface="Calibri"/>
              </a:rPr>
              <a:t>καταχωρηθεί</a:t>
            </a:r>
            <a:r>
              <a:rPr sz="1400" b="1" spc="-30" dirty="0">
                <a:solidFill>
                  <a:srgbClr val="00AF50"/>
                </a:solidFill>
                <a:latin typeface="Calibri"/>
                <a:cs typeface="Calibri"/>
              </a:rPr>
              <a:t> </a:t>
            </a:r>
            <a:r>
              <a:rPr sz="1400" b="1" dirty="0">
                <a:solidFill>
                  <a:srgbClr val="00AF50"/>
                </a:solidFill>
                <a:latin typeface="Calibri"/>
                <a:cs typeface="Calibri"/>
              </a:rPr>
              <a:t>δεν </a:t>
            </a:r>
            <a:r>
              <a:rPr sz="1400" b="1" spc="-5"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να περιλαμβάνει</a:t>
            </a:r>
            <a:r>
              <a:rPr sz="1400" b="1" spc="-25" dirty="0">
                <a:solidFill>
                  <a:srgbClr val="00AF50"/>
                </a:solidFill>
                <a:latin typeface="Calibri"/>
                <a:cs typeface="Calibri"/>
              </a:rPr>
              <a:t> </a:t>
            </a:r>
            <a:r>
              <a:rPr sz="1400" b="1" spc="-20" dirty="0">
                <a:solidFill>
                  <a:srgbClr val="00AF50"/>
                </a:solidFill>
                <a:latin typeface="Calibri"/>
                <a:cs typeface="Calibri"/>
              </a:rPr>
              <a:t>δεκαδικά</a:t>
            </a:r>
            <a:endParaRPr lang="el-GR" sz="1400" spc="-20" dirty="0">
              <a:latin typeface="Calibri"/>
              <a:cs typeface="Calibri"/>
            </a:endParaRPr>
          </a:p>
          <a:p>
            <a:pPr marL="299085" indent="-287020">
              <a:lnSpc>
                <a:spcPct val="100000"/>
              </a:lnSpc>
              <a:buFont typeface="Wingdings"/>
              <a:buChar char=""/>
              <a:tabLst>
                <a:tab pos="299085" algn="l"/>
                <a:tab pos="299720" algn="l"/>
              </a:tabLst>
            </a:pPr>
            <a:endParaRPr lang="el-GR" sz="1400" b="1" spc="-20" dirty="0">
              <a:solidFill>
                <a:srgbClr val="00AF50"/>
              </a:solidFill>
              <a:latin typeface="Calibri"/>
              <a:cs typeface="Calibri"/>
            </a:endParaRPr>
          </a:p>
          <a:p>
            <a:pPr marL="299085" indent="-287020">
              <a:lnSpc>
                <a:spcPct val="100000"/>
              </a:lnSpc>
              <a:buFont typeface="Wingdings"/>
              <a:buChar char=""/>
              <a:tabLst>
                <a:tab pos="299085" algn="l"/>
                <a:tab pos="299720" algn="l"/>
              </a:tabLst>
            </a:pPr>
            <a:r>
              <a:rPr sz="1400" b="1" dirty="0">
                <a:solidFill>
                  <a:srgbClr val="00AF50"/>
                </a:solidFill>
                <a:latin typeface="Calibri"/>
                <a:cs typeface="Calibri"/>
              </a:rPr>
              <a:t>Η</a:t>
            </a:r>
            <a:r>
              <a:rPr sz="1400" b="1" spc="10" dirty="0">
                <a:solidFill>
                  <a:srgbClr val="00AF50"/>
                </a:solidFill>
                <a:latin typeface="Calibri"/>
                <a:cs typeface="Calibri"/>
              </a:rPr>
              <a:t> </a:t>
            </a:r>
            <a:r>
              <a:rPr sz="1400" b="1" spc="-5" dirty="0">
                <a:solidFill>
                  <a:srgbClr val="00AF50"/>
                </a:solidFill>
                <a:latin typeface="Calibri"/>
                <a:cs typeface="Calibri"/>
              </a:rPr>
              <a:t>Δέσμη</a:t>
            </a:r>
            <a:r>
              <a:rPr sz="1400" b="1" spc="20" dirty="0">
                <a:solidFill>
                  <a:srgbClr val="00AF50"/>
                </a:solidFill>
                <a:latin typeface="Calibri"/>
                <a:cs typeface="Calibri"/>
              </a:rPr>
              <a:t> </a:t>
            </a:r>
            <a:r>
              <a:rPr sz="1400" b="1" spc="-10" dirty="0">
                <a:solidFill>
                  <a:srgbClr val="00AF50"/>
                </a:solidFill>
                <a:latin typeface="Calibri"/>
                <a:cs typeface="Calibri"/>
              </a:rPr>
              <a:t>Εργασιών</a:t>
            </a:r>
            <a:r>
              <a:rPr sz="1400" b="1" spc="15" dirty="0">
                <a:solidFill>
                  <a:srgbClr val="00AF50"/>
                </a:solidFill>
                <a:latin typeface="Calibri"/>
                <a:cs typeface="Calibri"/>
              </a:rPr>
              <a:t> </a:t>
            </a:r>
            <a:r>
              <a:rPr sz="1400" b="1" spc="-10" dirty="0">
                <a:solidFill>
                  <a:srgbClr val="00AF50"/>
                </a:solidFill>
                <a:latin typeface="Calibri"/>
                <a:cs typeface="Calibri"/>
              </a:rPr>
              <a:t>διαχείρισης</a:t>
            </a:r>
            <a:r>
              <a:rPr sz="1400" b="1" spc="20" dirty="0">
                <a:solidFill>
                  <a:srgbClr val="00AF50"/>
                </a:solidFill>
                <a:latin typeface="Calibri"/>
                <a:cs typeface="Calibri"/>
              </a:rPr>
              <a:t> </a:t>
            </a:r>
            <a:r>
              <a:rPr sz="1400" b="1" spc="-10" dirty="0">
                <a:solidFill>
                  <a:srgbClr val="00AF50"/>
                </a:solidFill>
                <a:latin typeface="Calibri"/>
                <a:cs typeface="Calibri"/>
              </a:rPr>
              <a:t>Σχεδίου</a:t>
            </a:r>
            <a:r>
              <a:rPr sz="1400" b="1" dirty="0">
                <a:solidFill>
                  <a:srgbClr val="00AF50"/>
                </a:solidFill>
                <a:latin typeface="Calibri"/>
                <a:cs typeface="Calibri"/>
              </a:rPr>
              <a:t> </a:t>
            </a:r>
            <a:r>
              <a:rPr sz="1400" b="1" spc="-5" dirty="0">
                <a:solidFill>
                  <a:srgbClr val="00AF50"/>
                </a:solidFill>
                <a:latin typeface="Calibri"/>
                <a:cs typeface="Calibri"/>
              </a:rPr>
              <a:t>προορίζεται</a:t>
            </a:r>
            <a:r>
              <a:rPr sz="1400" b="1" spc="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15" dirty="0">
                <a:solidFill>
                  <a:srgbClr val="00AF50"/>
                </a:solidFill>
                <a:latin typeface="Calibri"/>
                <a:cs typeface="Calibri"/>
              </a:rPr>
              <a:t>καλύψει</a:t>
            </a:r>
            <a:r>
              <a:rPr sz="1400" b="1" spc="15" dirty="0">
                <a:solidFill>
                  <a:srgbClr val="00AF50"/>
                </a:solidFill>
                <a:latin typeface="Calibri"/>
                <a:cs typeface="Calibri"/>
              </a:rPr>
              <a:t> </a:t>
            </a:r>
            <a:r>
              <a:rPr sz="1400" b="1" spc="-5" dirty="0">
                <a:solidFill>
                  <a:srgbClr val="00AF50"/>
                </a:solidFill>
                <a:latin typeface="Calibri"/>
                <a:cs typeface="Calibri"/>
              </a:rPr>
              <a:t>τις</a:t>
            </a:r>
            <a:r>
              <a:rPr sz="1400" b="1" spc="20" dirty="0">
                <a:solidFill>
                  <a:srgbClr val="00AF50"/>
                </a:solidFill>
                <a:latin typeface="Calibri"/>
                <a:cs typeface="Calibri"/>
              </a:rPr>
              <a:t> </a:t>
            </a:r>
            <a:r>
              <a:rPr sz="1400" b="1" spc="-5" dirty="0">
                <a:solidFill>
                  <a:srgbClr val="00AF50"/>
                </a:solidFill>
                <a:latin typeface="Calibri"/>
                <a:cs typeface="Calibri"/>
              </a:rPr>
              <a:t>οριζόντιες</a:t>
            </a:r>
            <a:r>
              <a:rPr sz="1400" b="1" spc="15"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25" dirty="0">
                <a:solidFill>
                  <a:srgbClr val="00AF50"/>
                </a:solidFill>
                <a:latin typeface="Calibri"/>
                <a:cs typeface="Calibri"/>
              </a:rPr>
              <a:t> </a:t>
            </a:r>
            <a:r>
              <a:rPr sz="1400" b="1" spc="-5" dirty="0">
                <a:solidFill>
                  <a:srgbClr val="00AF50"/>
                </a:solidFill>
                <a:latin typeface="Calibri"/>
                <a:cs typeface="Calibri"/>
              </a:rPr>
              <a:t>που</a:t>
            </a:r>
            <a:r>
              <a:rPr sz="1400" b="1" dirty="0">
                <a:solidFill>
                  <a:srgbClr val="00AF50"/>
                </a:solidFill>
                <a:latin typeface="Calibri"/>
                <a:cs typeface="Calibri"/>
              </a:rPr>
              <a:t> </a:t>
            </a:r>
            <a:r>
              <a:rPr sz="1400" b="1" spc="-10" dirty="0">
                <a:solidFill>
                  <a:srgbClr val="00AF50"/>
                </a:solidFill>
                <a:latin typeface="Calibri"/>
                <a:cs typeface="Calibri"/>
              </a:rPr>
              <a:t>είναι</a:t>
            </a:r>
            <a:r>
              <a:rPr sz="1400" b="1" spc="5" dirty="0">
                <a:solidFill>
                  <a:srgbClr val="00AF50"/>
                </a:solidFill>
                <a:latin typeface="Calibri"/>
                <a:cs typeface="Calibri"/>
              </a:rPr>
              <a:t> </a:t>
            </a:r>
            <a:r>
              <a:rPr sz="1400" b="1" spc="-10" dirty="0">
                <a:solidFill>
                  <a:srgbClr val="00AF50"/>
                </a:solidFill>
                <a:latin typeface="Calibri"/>
                <a:cs typeface="Calibri"/>
              </a:rPr>
              <a:t>αναγκαίες</a:t>
            </a:r>
            <a:r>
              <a:rPr sz="1400" b="1" spc="10" dirty="0">
                <a:solidFill>
                  <a:srgbClr val="00AF50"/>
                </a:solidFill>
                <a:latin typeface="Calibri"/>
                <a:cs typeface="Calibri"/>
              </a:rPr>
              <a:t> </a:t>
            </a:r>
            <a:r>
              <a:rPr sz="1400" b="1" spc="-5" dirty="0">
                <a:solidFill>
                  <a:srgbClr val="00AF50"/>
                </a:solidFill>
                <a:latin typeface="Calibri"/>
                <a:cs typeface="Calibri"/>
              </a:rPr>
              <a:t>για</a:t>
            </a:r>
            <a:r>
              <a:rPr sz="1400" b="1" spc="15" dirty="0">
                <a:solidFill>
                  <a:srgbClr val="00AF50"/>
                </a:solidFill>
                <a:latin typeface="Calibri"/>
                <a:cs typeface="Calibri"/>
              </a:rPr>
              <a:t> </a:t>
            </a:r>
            <a:r>
              <a:rPr sz="1400" b="1" spc="-15" dirty="0">
                <a:solidFill>
                  <a:srgbClr val="00AF50"/>
                </a:solidFill>
                <a:latin typeface="Calibri"/>
                <a:cs typeface="Calibri"/>
              </a:rPr>
              <a:t>την</a:t>
            </a:r>
            <a:r>
              <a:rPr sz="1400" b="1" spc="10" dirty="0">
                <a:solidFill>
                  <a:srgbClr val="00AF50"/>
                </a:solidFill>
                <a:latin typeface="Calibri"/>
                <a:cs typeface="Calibri"/>
              </a:rPr>
              <a:t> </a:t>
            </a:r>
            <a:r>
              <a:rPr sz="1400" b="1" spc="-10" dirty="0">
                <a:solidFill>
                  <a:srgbClr val="00AF50"/>
                </a:solidFill>
                <a:latin typeface="Calibri"/>
                <a:cs typeface="Calibri"/>
              </a:rPr>
              <a:t>υλοποίηση</a:t>
            </a:r>
            <a:r>
              <a:rPr sz="1400" b="1" spc="20" dirty="0">
                <a:solidFill>
                  <a:srgbClr val="00AF50"/>
                </a:solidFill>
                <a:latin typeface="Calibri"/>
                <a:cs typeface="Calibri"/>
              </a:rPr>
              <a:t> </a:t>
            </a:r>
            <a:r>
              <a:rPr sz="1400" b="1" spc="-10" dirty="0">
                <a:solidFill>
                  <a:srgbClr val="00AF50"/>
                </a:solidFill>
                <a:latin typeface="Calibri"/>
                <a:cs typeface="Calibri"/>
              </a:rPr>
              <a:t>του</a:t>
            </a:r>
            <a:r>
              <a:rPr sz="1400" b="1" dirty="0">
                <a:solidFill>
                  <a:srgbClr val="00AF50"/>
                </a:solidFill>
                <a:latin typeface="Calibri"/>
                <a:cs typeface="Calibri"/>
              </a:rPr>
              <a:t> </a:t>
            </a:r>
            <a:r>
              <a:rPr sz="1400" b="1" spc="-5" dirty="0">
                <a:solidFill>
                  <a:srgbClr val="00AF50"/>
                </a:solidFill>
                <a:latin typeface="Calibri"/>
                <a:cs typeface="Calibri"/>
              </a:rPr>
              <a:t>σχεδίου,</a:t>
            </a:r>
            <a:r>
              <a:rPr lang="el-GR" sz="1400" dirty="0">
                <a:latin typeface="Calibri"/>
                <a:cs typeface="Calibri"/>
              </a:rPr>
              <a:t> </a:t>
            </a:r>
            <a:r>
              <a:rPr sz="1400" b="1" spc="-5" dirty="0">
                <a:solidFill>
                  <a:srgbClr val="00AF50"/>
                </a:solidFill>
                <a:latin typeface="Calibri"/>
                <a:cs typeface="Calibri"/>
              </a:rPr>
              <a:t>όπ</a:t>
            </a:r>
            <a:r>
              <a:rPr sz="1400" b="1" spc="-5" dirty="0" err="1">
                <a:solidFill>
                  <a:srgbClr val="00AF50"/>
                </a:solidFill>
                <a:latin typeface="Calibri"/>
                <a:cs typeface="Calibri"/>
              </a:rPr>
              <a:t>ως</a:t>
            </a:r>
            <a:r>
              <a:rPr sz="1400" b="1" spc="-20"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10" dirty="0">
                <a:solidFill>
                  <a:srgbClr val="00AF50"/>
                </a:solidFill>
                <a:latin typeface="Calibri"/>
                <a:cs typeface="Calibri"/>
              </a:rPr>
              <a:t>παρακολούθηση</a:t>
            </a:r>
            <a:r>
              <a:rPr sz="1400" b="1" spc="-30" dirty="0">
                <a:solidFill>
                  <a:srgbClr val="00AF50"/>
                </a:solidFill>
                <a:latin typeface="Calibri"/>
                <a:cs typeface="Calibri"/>
              </a:rPr>
              <a:t> </a:t>
            </a:r>
            <a:r>
              <a:rPr sz="1400" b="1" spc="-20" dirty="0">
                <a:solidFill>
                  <a:srgbClr val="00AF50"/>
                </a:solidFill>
                <a:latin typeface="Calibri"/>
                <a:cs typeface="Calibri"/>
              </a:rPr>
              <a:t>και</a:t>
            </a:r>
            <a:r>
              <a:rPr sz="1400" b="1" spc="-5" dirty="0">
                <a:solidFill>
                  <a:srgbClr val="00AF50"/>
                </a:solidFill>
                <a:latin typeface="Calibri"/>
                <a:cs typeface="Calibri"/>
              </a:rPr>
              <a:t> αξιολόγηση</a:t>
            </a:r>
            <a:r>
              <a:rPr sz="1400" b="1" spc="-25" dirty="0">
                <a:solidFill>
                  <a:srgbClr val="00AF50"/>
                </a:solidFill>
                <a:latin typeface="Calibri"/>
                <a:cs typeface="Calibri"/>
              </a:rPr>
              <a:t> </a:t>
            </a:r>
            <a:r>
              <a:rPr sz="1400" b="1" spc="-5"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Σχεδίου,</a:t>
            </a:r>
            <a:r>
              <a:rPr sz="1400" b="1" spc="-25"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spc="-5" dirty="0">
                <a:solidFill>
                  <a:srgbClr val="00AF50"/>
                </a:solidFill>
                <a:latin typeface="Calibri"/>
                <a:cs typeface="Calibri"/>
              </a:rPr>
              <a:t>συντονισμός</a:t>
            </a:r>
            <a:r>
              <a:rPr sz="1400" b="1" spc="-20" dirty="0">
                <a:solidFill>
                  <a:srgbClr val="00AF50"/>
                </a:solidFill>
                <a:latin typeface="Calibri"/>
                <a:cs typeface="Calibri"/>
              </a:rPr>
              <a:t> και</a:t>
            </a:r>
            <a:r>
              <a:rPr sz="1400" b="1" spc="5"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10" dirty="0">
                <a:solidFill>
                  <a:srgbClr val="00AF50"/>
                </a:solidFill>
                <a:latin typeface="Calibri"/>
                <a:cs typeface="Calibri"/>
              </a:rPr>
              <a:t>επικοινωνία</a:t>
            </a:r>
            <a:r>
              <a:rPr sz="1400" b="1" spc="-25" dirty="0">
                <a:solidFill>
                  <a:srgbClr val="00AF50"/>
                </a:solidFill>
                <a:latin typeface="Calibri"/>
                <a:cs typeface="Calibri"/>
              </a:rPr>
              <a:t> </a:t>
            </a:r>
            <a:r>
              <a:rPr sz="1400" b="1" spc="-5" dirty="0">
                <a:solidFill>
                  <a:srgbClr val="00AF50"/>
                </a:solidFill>
                <a:latin typeface="Calibri"/>
                <a:cs typeface="Calibri"/>
              </a:rPr>
              <a:t>των</a:t>
            </a:r>
            <a:r>
              <a:rPr sz="1400" b="1" spc="5" dirty="0">
                <a:solidFill>
                  <a:srgbClr val="00AF50"/>
                </a:solidFill>
                <a:latin typeface="Calibri"/>
                <a:cs typeface="Calibri"/>
              </a:rPr>
              <a:t> </a:t>
            </a:r>
            <a:r>
              <a:rPr sz="1400" b="1" spc="-5" dirty="0">
                <a:solidFill>
                  <a:srgbClr val="00AF50"/>
                </a:solidFill>
                <a:latin typeface="Calibri"/>
                <a:cs typeface="Calibri"/>
              </a:rPr>
              <a:t>εταίρων,</a:t>
            </a:r>
            <a:r>
              <a:rPr sz="1400" b="1" spc="-30" dirty="0">
                <a:solidFill>
                  <a:srgbClr val="00AF50"/>
                </a:solidFill>
                <a:latin typeface="Calibri"/>
                <a:cs typeface="Calibri"/>
              </a:rPr>
              <a:t> </a:t>
            </a:r>
            <a:r>
              <a:rPr sz="1400" b="1" dirty="0">
                <a:solidFill>
                  <a:srgbClr val="00AF50"/>
                </a:solidFill>
                <a:latin typeface="Calibri"/>
                <a:cs typeface="Calibri"/>
              </a:rPr>
              <a:t>η</a:t>
            </a:r>
            <a:r>
              <a:rPr sz="1400" b="1" spc="10" dirty="0">
                <a:solidFill>
                  <a:srgbClr val="00AF50"/>
                </a:solidFill>
                <a:latin typeface="Calibri"/>
                <a:cs typeface="Calibri"/>
              </a:rPr>
              <a:t> </a:t>
            </a:r>
            <a:r>
              <a:rPr sz="1400" b="1" spc="-5" dirty="0">
                <a:solidFill>
                  <a:srgbClr val="00AF50"/>
                </a:solidFill>
                <a:latin typeface="Calibri"/>
                <a:cs typeface="Calibri"/>
              </a:rPr>
              <a:t>αξιολόγηση</a:t>
            </a:r>
            <a:r>
              <a:rPr sz="1400" b="1" spc="-40" dirty="0">
                <a:solidFill>
                  <a:srgbClr val="00AF50"/>
                </a:solidFill>
                <a:latin typeface="Calibri"/>
                <a:cs typeface="Calibri"/>
              </a:rPr>
              <a:t> </a:t>
            </a:r>
            <a:r>
              <a:rPr sz="1400" b="1" spc="-20" dirty="0">
                <a:solidFill>
                  <a:srgbClr val="00AF50"/>
                </a:solidFill>
                <a:latin typeface="Calibri"/>
                <a:cs typeface="Calibri"/>
              </a:rPr>
              <a:t>και</a:t>
            </a:r>
            <a:r>
              <a:rPr sz="1400" b="1" spc="10" dirty="0">
                <a:solidFill>
                  <a:srgbClr val="00AF50"/>
                </a:solidFill>
                <a:latin typeface="Calibri"/>
                <a:cs typeface="Calibri"/>
              </a:rPr>
              <a:t> </a:t>
            </a:r>
            <a:r>
              <a:rPr sz="1400" b="1" spc="-5" dirty="0">
                <a:solidFill>
                  <a:srgbClr val="00AF50"/>
                </a:solidFill>
                <a:latin typeface="Calibri"/>
                <a:cs typeface="Calibri"/>
              </a:rPr>
              <a:t>διαχείριση</a:t>
            </a:r>
            <a:r>
              <a:rPr sz="1400" b="1" spc="-15" dirty="0">
                <a:solidFill>
                  <a:srgbClr val="00AF50"/>
                </a:solidFill>
                <a:latin typeface="Calibri"/>
                <a:cs typeface="Calibri"/>
              </a:rPr>
              <a:t> </a:t>
            </a:r>
            <a:r>
              <a:rPr sz="1400" b="1" spc="-10" dirty="0">
                <a:solidFill>
                  <a:srgbClr val="00AF50"/>
                </a:solidFill>
                <a:latin typeface="Calibri"/>
                <a:cs typeface="Calibri"/>
              </a:rPr>
              <a:t>κινδύνου,</a:t>
            </a:r>
            <a:r>
              <a:rPr sz="1400" b="1" spc="15" dirty="0">
                <a:solidFill>
                  <a:srgbClr val="00AF50"/>
                </a:solidFill>
                <a:latin typeface="Calibri"/>
                <a:cs typeface="Calibri"/>
              </a:rPr>
              <a:t> </a:t>
            </a:r>
            <a:r>
              <a:rPr sz="1400" b="1" dirty="0">
                <a:solidFill>
                  <a:srgbClr val="00AF50"/>
                </a:solidFill>
                <a:latin typeface="Calibri"/>
                <a:cs typeface="Calibri"/>
              </a:rPr>
              <a:t>κτλ.</a:t>
            </a:r>
            <a:endParaRPr sz="1400" dirty="0">
              <a:latin typeface="Calibri"/>
              <a:cs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0539" y="1443227"/>
            <a:ext cx="11170920" cy="3971544"/>
          </a:xfrm>
          <a:prstGeom prst="rect">
            <a:avLst/>
          </a:prstGeom>
        </p:spPr>
      </p:pic>
      <p:sp>
        <p:nvSpPr>
          <p:cNvPr id="3" name="object 3"/>
          <p:cNvSpPr txBox="1">
            <a:spLocks noGrp="1"/>
          </p:cNvSpPr>
          <p:nvPr>
            <p:ph type="title"/>
          </p:nvPr>
        </p:nvSpPr>
        <p:spPr>
          <a:xfrm>
            <a:off x="318008" y="68072"/>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335076" y="967485"/>
            <a:ext cx="17125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20" dirty="0">
                <a:latin typeface="Calibri"/>
                <a:cs typeface="Calibri"/>
              </a:rPr>
              <a:t>Work</a:t>
            </a:r>
            <a:r>
              <a:rPr sz="1800" b="1" spc="-50" dirty="0">
                <a:latin typeface="Calibri"/>
                <a:cs typeface="Calibri"/>
              </a:rPr>
              <a:t> </a:t>
            </a:r>
            <a:r>
              <a:rPr sz="1800" b="1" spc="-10" dirty="0">
                <a:latin typeface="Calibri"/>
                <a:cs typeface="Calibri"/>
              </a:rPr>
              <a:t>package:</a:t>
            </a:r>
            <a:endParaRPr sz="1800">
              <a:latin typeface="Calibri"/>
              <a:cs typeface="Calibri"/>
            </a:endParaRPr>
          </a:p>
        </p:txBody>
      </p:sp>
      <p:sp>
        <p:nvSpPr>
          <p:cNvPr id="5" name="object 5"/>
          <p:cNvSpPr txBox="1"/>
          <p:nvPr/>
        </p:nvSpPr>
        <p:spPr>
          <a:xfrm>
            <a:off x="9869551" y="5236209"/>
            <a:ext cx="2044064"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Επεξεργασία</a:t>
            </a:r>
            <a:r>
              <a:rPr sz="1200" b="1" spc="-25" dirty="0">
                <a:solidFill>
                  <a:srgbClr val="00AF50"/>
                </a:solidFill>
                <a:latin typeface="Calibri"/>
                <a:cs typeface="Calibri"/>
              </a:rPr>
              <a:t> </a:t>
            </a:r>
            <a:r>
              <a:rPr sz="1200" b="1" spc="-10" dirty="0">
                <a:solidFill>
                  <a:srgbClr val="00AF50"/>
                </a:solidFill>
                <a:latin typeface="Calibri"/>
                <a:cs typeface="Calibri"/>
              </a:rPr>
              <a:t>πακέτου</a:t>
            </a:r>
            <a:r>
              <a:rPr sz="1200" b="1" spc="-5" dirty="0">
                <a:solidFill>
                  <a:srgbClr val="00AF50"/>
                </a:solidFill>
                <a:latin typeface="Calibri"/>
                <a:cs typeface="Calibri"/>
              </a:rPr>
              <a:t> εργασίας</a:t>
            </a:r>
            <a:endParaRPr sz="1200">
              <a:latin typeface="Calibri"/>
              <a:cs typeface="Calibri"/>
            </a:endParaRPr>
          </a:p>
        </p:txBody>
      </p:sp>
      <p:sp>
        <p:nvSpPr>
          <p:cNvPr id="6" name="object 6"/>
          <p:cNvSpPr/>
          <p:nvPr/>
        </p:nvSpPr>
        <p:spPr>
          <a:xfrm>
            <a:off x="9444228" y="2449067"/>
            <a:ext cx="1373505" cy="2762250"/>
          </a:xfrm>
          <a:custGeom>
            <a:avLst/>
            <a:gdLst/>
            <a:ahLst/>
            <a:cxnLst/>
            <a:rect l="l" t="t" r="r" b="b"/>
            <a:pathLst>
              <a:path w="1373504" h="2762250">
                <a:moveTo>
                  <a:pt x="567436" y="658876"/>
                </a:moveTo>
                <a:lnTo>
                  <a:pt x="554736" y="658876"/>
                </a:lnTo>
                <a:lnTo>
                  <a:pt x="554736" y="677037"/>
                </a:lnTo>
                <a:lnTo>
                  <a:pt x="44450" y="677037"/>
                </a:lnTo>
                <a:lnTo>
                  <a:pt x="44450" y="76200"/>
                </a:lnTo>
                <a:lnTo>
                  <a:pt x="76200" y="76200"/>
                </a:lnTo>
                <a:lnTo>
                  <a:pt x="69850" y="63500"/>
                </a:lnTo>
                <a:lnTo>
                  <a:pt x="38100" y="0"/>
                </a:lnTo>
                <a:lnTo>
                  <a:pt x="0" y="76200"/>
                </a:lnTo>
                <a:lnTo>
                  <a:pt x="31750" y="76200"/>
                </a:lnTo>
                <a:lnTo>
                  <a:pt x="31750" y="689737"/>
                </a:lnTo>
                <a:lnTo>
                  <a:pt x="567436" y="689737"/>
                </a:lnTo>
                <a:lnTo>
                  <a:pt x="567436" y="683387"/>
                </a:lnTo>
                <a:lnTo>
                  <a:pt x="567436" y="677037"/>
                </a:lnTo>
                <a:lnTo>
                  <a:pt x="567436" y="658876"/>
                </a:lnTo>
                <a:close/>
              </a:path>
              <a:path w="1373504" h="2762250">
                <a:moveTo>
                  <a:pt x="1373124" y="2685923"/>
                </a:moveTo>
                <a:lnTo>
                  <a:pt x="1341374" y="2685923"/>
                </a:lnTo>
                <a:lnTo>
                  <a:pt x="1341374" y="2249424"/>
                </a:lnTo>
                <a:lnTo>
                  <a:pt x="1328674" y="2249424"/>
                </a:lnTo>
                <a:lnTo>
                  <a:pt x="1328674" y="2685923"/>
                </a:lnTo>
                <a:lnTo>
                  <a:pt x="1296924" y="2685923"/>
                </a:lnTo>
                <a:lnTo>
                  <a:pt x="1335024" y="2762135"/>
                </a:lnTo>
                <a:lnTo>
                  <a:pt x="1366774" y="2698623"/>
                </a:lnTo>
                <a:lnTo>
                  <a:pt x="1373124" y="2685923"/>
                </a:lnTo>
                <a:close/>
              </a:path>
            </a:pathLst>
          </a:custGeom>
          <a:solidFill>
            <a:srgbClr val="4471C4"/>
          </a:solidFill>
        </p:spPr>
        <p:txBody>
          <a:bodyPr wrap="square" lIns="0" tIns="0" rIns="0" bIns="0" rtlCol="0"/>
          <a:lstStyle/>
          <a:p>
            <a:endParaRPr/>
          </a:p>
        </p:txBody>
      </p:sp>
      <p:sp>
        <p:nvSpPr>
          <p:cNvPr id="7" name="object 7"/>
          <p:cNvSpPr txBox="1"/>
          <p:nvPr/>
        </p:nvSpPr>
        <p:spPr>
          <a:xfrm>
            <a:off x="10319766" y="718769"/>
            <a:ext cx="1892300" cy="208915"/>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Προσθήκη</a:t>
            </a:r>
            <a:r>
              <a:rPr sz="1200" b="1" spc="-25" dirty="0">
                <a:solidFill>
                  <a:srgbClr val="00AF50"/>
                </a:solidFill>
                <a:latin typeface="Calibri"/>
                <a:cs typeface="Calibri"/>
              </a:rPr>
              <a:t> </a:t>
            </a:r>
            <a:r>
              <a:rPr sz="1200" b="1" spc="-10" dirty="0">
                <a:solidFill>
                  <a:srgbClr val="00AF50"/>
                </a:solidFill>
                <a:latin typeface="Calibri"/>
                <a:cs typeface="Calibri"/>
              </a:rPr>
              <a:t>πακέτου</a:t>
            </a:r>
            <a:r>
              <a:rPr sz="1200" b="1" spc="15" dirty="0">
                <a:solidFill>
                  <a:srgbClr val="00AF50"/>
                </a:solidFill>
                <a:latin typeface="Calibri"/>
                <a:cs typeface="Calibri"/>
              </a:rPr>
              <a:t> </a:t>
            </a:r>
            <a:r>
              <a:rPr sz="1200" b="1" spc="-5" dirty="0">
                <a:solidFill>
                  <a:srgbClr val="00AF50"/>
                </a:solidFill>
                <a:latin typeface="Calibri"/>
                <a:cs typeface="Calibri"/>
              </a:rPr>
              <a:t>εργασίας</a:t>
            </a:r>
            <a:endParaRPr sz="1200">
              <a:latin typeface="Calibri"/>
              <a:cs typeface="Calibri"/>
            </a:endParaRPr>
          </a:p>
        </p:txBody>
      </p:sp>
      <p:sp>
        <p:nvSpPr>
          <p:cNvPr id="8" name="object 8"/>
          <p:cNvSpPr txBox="1"/>
          <p:nvPr/>
        </p:nvSpPr>
        <p:spPr>
          <a:xfrm>
            <a:off x="8704326" y="1085215"/>
            <a:ext cx="350583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F50"/>
                </a:solidFill>
                <a:latin typeface="Calibri"/>
                <a:cs typeface="Calibri"/>
              </a:rPr>
              <a:t>Συνίσταται</a:t>
            </a:r>
            <a:r>
              <a:rPr sz="1200" b="1" spc="5"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υπάρχουν </a:t>
            </a:r>
            <a:r>
              <a:rPr sz="1200" b="1" spc="-10" dirty="0">
                <a:solidFill>
                  <a:srgbClr val="00AF50"/>
                </a:solidFill>
                <a:latin typeface="Calibri"/>
                <a:cs typeface="Calibri"/>
              </a:rPr>
              <a:t>συνολικά</a:t>
            </a:r>
            <a:r>
              <a:rPr sz="1200" b="1" spc="-5" dirty="0">
                <a:solidFill>
                  <a:srgbClr val="00AF50"/>
                </a:solidFill>
                <a:latin typeface="Calibri"/>
                <a:cs typeface="Calibri"/>
              </a:rPr>
              <a:t> </a:t>
            </a:r>
            <a:r>
              <a:rPr sz="1200" b="1" dirty="0">
                <a:solidFill>
                  <a:srgbClr val="00AF50"/>
                </a:solidFill>
                <a:latin typeface="Calibri"/>
                <a:cs typeface="Calibri"/>
              </a:rPr>
              <a:t>4 </a:t>
            </a:r>
            <a:r>
              <a:rPr sz="1200" b="1" spc="-10" dirty="0">
                <a:solidFill>
                  <a:srgbClr val="00AF50"/>
                </a:solidFill>
                <a:latin typeface="Calibri"/>
                <a:cs typeface="Calibri"/>
              </a:rPr>
              <a:t>πακέτα</a:t>
            </a:r>
            <a:r>
              <a:rPr sz="1200" b="1" dirty="0">
                <a:solidFill>
                  <a:srgbClr val="00AF50"/>
                </a:solidFill>
                <a:latin typeface="Calibri"/>
                <a:cs typeface="Calibri"/>
              </a:rPr>
              <a:t> </a:t>
            </a:r>
            <a:r>
              <a:rPr sz="1200" b="1" spc="-5" dirty="0">
                <a:solidFill>
                  <a:srgbClr val="00AF50"/>
                </a:solidFill>
                <a:latin typeface="Calibri"/>
                <a:cs typeface="Calibri"/>
              </a:rPr>
              <a:t>εργασίας,</a:t>
            </a:r>
            <a:endParaRPr sz="1200">
              <a:latin typeface="Calibri"/>
              <a:cs typeface="Calibri"/>
            </a:endParaRPr>
          </a:p>
        </p:txBody>
      </p:sp>
      <p:sp>
        <p:nvSpPr>
          <p:cNvPr id="9" name="object 9"/>
          <p:cNvSpPr txBox="1"/>
          <p:nvPr/>
        </p:nvSpPr>
        <p:spPr>
          <a:xfrm>
            <a:off x="7705725" y="1268095"/>
            <a:ext cx="4486275" cy="1123315"/>
          </a:xfrm>
          <a:prstGeom prst="rect">
            <a:avLst/>
          </a:prstGeom>
        </p:spPr>
        <p:txBody>
          <a:bodyPr vert="horz" wrap="square" lIns="0" tIns="12700" rIns="0" bIns="0" rtlCol="0">
            <a:spAutoFit/>
          </a:bodyPr>
          <a:lstStyle/>
          <a:p>
            <a:pPr marR="10795" algn="r">
              <a:lnSpc>
                <a:spcPct val="100000"/>
              </a:lnSpc>
              <a:spcBef>
                <a:spcPts val="100"/>
              </a:spcBef>
            </a:pPr>
            <a:r>
              <a:rPr sz="1200" b="1" spc="-10" dirty="0">
                <a:solidFill>
                  <a:srgbClr val="00AF50"/>
                </a:solidFill>
                <a:latin typeface="Calibri"/>
                <a:cs typeface="Calibri"/>
              </a:rPr>
              <a:t>συμπληρωματικά</a:t>
            </a:r>
            <a:r>
              <a:rPr sz="1200" b="1" spc="10" dirty="0">
                <a:solidFill>
                  <a:srgbClr val="00AF50"/>
                </a:solidFill>
                <a:latin typeface="Calibri"/>
                <a:cs typeface="Calibri"/>
              </a:rPr>
              <a:t> </a:t>
            </a:r>
            <a:r>
              <a:rPr sz="1200" b="1" spc="-5" dirty="0">
                <a:solidFill>
                  <a:srgbClr val="00AF50"/>
                </a:solidFill>
                <a:latin typeface="Calibri"/>
                <a:cs typeface="Calibri"/>
              </a:rPr>
              <a:t>στο</a:t>
            </a:r>
            <a:r>
              <a:rPr sz="1200" b="1" spc="15" dirty="0">
                <a:solidFill>
                  <a:srgbClr val="00AF50"/>
                </a:solidFill>
                <a:latin typeface="Calibri"/>
                <a:cs typeface="Calibri"/>
              </a:rPr>
              <a:t> </a:t>
            </a:r>
            <a:r>
              <a:rPr sz="1200" b="1" spc="-10" dirty="0">
                <a:solidFill>
                  <a:srgbClr val="00AF50"/>
                </a:solidFill>
                <a:latin typeface="Calibri"/>
                <a:cs typeface="Calibri"/>
              </a:rPr>
              <a:t>πακέτο</a:t>
            </a:r>
            <a:r>
              <a:rPr sz="1200" b="1" spc="15" dirty="0">
                <a:solidFill>
                  <a:srgbClr val="00AF50"/>
                </a:solidFill>
                <a:latin typeface="Calibri"/>
                <a:cs typeface="Calibri"/>
              </a:rPr>
              <a:t> </a:t>
            </a:r>
            <a:r>
              <a:rPr sz="1200" b="1" spc="-5" dirty="0">
                <a:solidFill>
                  <a:srgbClr val="00AF50"/>
                </a:solidFill>
                <a:latin typeface="Calibri"/>
                <a:cs typeface="Calibri"/>
              </a:rPr>
              <a:t>εργασίας</a:t>
            </a:r>
            <a:r>
              <a:rPr sz="1200" b="1" spc="5" dirty="0">
                <a:solidFill>
                  <a:srgbClr val="00AF50"/>
                </a:solidFill>
                <a:latin typeface="Calibri"/>
                <a:cs typeface="Calibri"/>
              </a:rPr>
              <a:t> </a:t>
            </a:r>
            <a:r>
              <a:rPr sz="1200" b="1" spc="-5" dirty="0">
                <a:solidFill>
                  <a:srgbClr val="00AF50"/>
                </a:solidFill>
                <a:latin typeface="Calibri"/>
                <a:cs typeface="Calibri"/>
              </a:rPr>
              <a:t>που</a:t>
            </a:r>
            <a:r>
              <a:rPr sz="1200" b="1" spc="15" dirty="0">
                <a:solidFill>
                  <a:srgbClr val="00AF50"/>
                </a:solidFill>
                <a:latin typeface="Calibri"/>
                <a:cs typeface="Calibri"/>
              </a:rPr>
              <a:t> </a:t>
            </a:r>
            <a:r>
              <a:rPr sz="1200" b="1" dirty="0">
                <a:solidFill>
                  <a:srgbClr val="00AF50"/>
                </a:solidFill>
                <a:latin typeface="Calibri"/>
                <a:cs typeface="Calibri"/>
              </a:rPr>
              <a:t>αφορά</a:t>
            </a:r>
            <a:r>
              <a:rPr sz="1200" b="1" spc="5" dirty="0">
                <a:solidFill>
                  <a:srgbClr val="00AF50"/>
                </a:solidFill>
                <a:latin typeface="Calibri"/>
                <a:cs typeface="Calibri"/>
              </a:rPr>
              <a:t> </a:t>
            </a:r>
            <a:r>
              <a:rPr sz="1200" b="1" spc="-5" dirty="0">
                <a:solidFill>
                  <a:srgbClr val="00AF50"/>
                </a:solidFill>
                <a:latin typeface="Calibri"/>
                <a:cs typeface="Calibri"/>
              </a:rPr>
              <a:t>τη</a:t>
            </a:r>
            <a:r>
              <a:rPr sz="1200" b="1" spc="15" dirty="0">
                <a:solidFill>
                  <a:srgbClr val="00AF50"/>
                </a:solidFill>
                <a:latin typeface="Calibri"/>
                <a:cs typeface="Calibri"/>
              </a:rPr>
              <a:t> </a:t>
            </a:r>
            <a:r>
              <a:rPr sz="1200" b="1" spc="-5" dirty="0">
                <a:solidFill>
                  <a:srgbClr val="00AF50"/>
                </a:solidFill>
                <a:latin typeface="Calibri"/>
                <a:cs typeface="Calibri"/>
              </a:rPr>
              <a:t>διαχείριση</a:t>
            </a:r>
            <a:r>
              <a:rPr sz="1200" b="1" spc="-25" dirty="0">
                <a:solidFill>
                  <a:srgbClr val="00AF50"/>
                </a:solidFill>
                <a:latin typeface="Calibri"/>
                <a:cs typeface="Calibri"/>
              </a:rPr>
              <a:t> </a:t>
            </a:r>
            <a:r>
              <a:rPr sz="1200" b="1" spc="-10" dirty="0">
                <a:solidFill>
                  <a:srgbClr val="00AF50"/>
                </a:solidFill>
                <a:latin typeface="Calibri"/>
                <a:cs typeface="Calibri"/>
              </a:rPr>
              <a:t>του</a:t>
            </a:r>
            <a:endParaRPr sz="1200" dirty="0">
              <a:latin typeface="Calibri"/>
              <a:cs typeface="Calibri"/>
            </a:endParaRPr>
          </a:p>
          <a:p>
            <a:pPr marL="12700" marR="5080" indent="3941445" algn="r">
              <a:lnSpc>
                <a:spcPct val="100000"/>
              </a:lnSpc>
            </a:pPr>
            <a:r>
              <a:rPr sz="1200" b="1" dirty="0">
                <a:solidFill>
                  <a:srgbClr val="00AF50"/>
                </a:solidFill>
                <a:latin typeface="Calibri"/>
                <a:cs typeface="Calibri"/>
              </a:rPr>
              <a:t>Σ</a:t>
            </a:r>
            <a:r>
              <a:rPr sz="1200" b="1" spc="-15" dirty="0">
                <a:solidFill>
                  <a:srgbClr val="00AF50"/>
                </a:solidFill>
                <a:latin typeface="Calibri"/>
                <a:cs typeface="Calibri"/>
              </a:rPr>
              <a:t>χ</a:t>
            </a:r>
            <a:r>
              <a:rPr sz="1200" b="1" spc="-10" dirty="0">
                <a:solidFill>
                  <a:srgbClr val="00AF50"/>
                </a:solidFill>
                <a:latin typeface="Calibri"/>
                <a:cs typeface="Calibri"/>
              </a:rPr>
              <a:t>ε</a:t>
            </a:r>
            <a:r>
              <a:rPr sz="1200" b="1" spc="-5" dirty="0">
                <a:solidFill>
                  <a:srgbClr val="00AF50"/>
                </a:solidFill>
                <a:latin typeface="Calibri"/>
                <a:cs typeface="Calibri"/>
              </a:rPr>
              <a:t>δ</a:t>
            </a:r>
            <a:r>
              <a:rPr sz="1200" b="1" dirty="0">
                <a:solidFill>
                  <a:srgbClr val="00AF50"/>
                </a:solidFill>
                <a:latin typeface="Calibri"/>
                <a:cs typeface="Calibri"/>
              </a:rPr>
              <a:t>ίου.  </a:t>
            </a:r>
            <a:r>
              <a:rPr sz="1200" b="1" spc="-5" dirty="0">
                <a:solidFill>
                  <a:srgbClr val="00AF50"/>
                </a:solidFill>
                <a:latin typeface="Calibri"/>
                <a:cs typeface="Calibri"/>
              </a:rPr>
              <a:t>Εντούτοις,</a:t>
            </a:r>
            <a:r>
              <a:rPr sz="1200" b="1" dirty="0">
                <a:solidFill>
                  <a:srgbClr val="00AF50"/>
                </a:solidFill>
                <a:latin typeface="Calibri"/>
                <a:cs typeface="Calibri"/>
              </a:rPr>
              <a:t> αν </a:t>
            </a:r>
            <a:r>
              <a:rPr sz="1200" b="1" spc="-5" dirty="0">
                <a:solidFill>
                  <a:srgbClr val="00AF50"/>
                </a:solidFill>
                <a:latin typeface="Calibri"/>
                <a:cs typeface="Calibri"/>
              </a:rPr>
              <a:t>υπάρχουν</a:t>
            </a:r>
            <a:r>
              <a:rPr sz="1200" b="1" spc="10" dirty="0">
                <a:solidFill>
                  <a:srgbClr val="00AF50"/>
                </a:solidFill>
                <a:latin typeface="Calibri"/>
                <a:cs typeface="Calibri"/>
              </a:rPr>
              <a:t> </a:t>
            </a:r>
            <a:r>
              <a:rPr sz="1200" b="1" spc="-5" dirty="0">
                <a:solidFill>
                  <a:srgbClr val="00AF50"/>
                </a:solidFill>
                <a:latin typeface="Calibri"/>
                <a:cs typeface="Calibri"/>
              </a:rPr>
              <a:t>περισσότερα,</a:t>
            </a:r>
            <a:r>
              <a:rPr sz="1200" b="1" spc="15" dirty="0">
                <a:solidFill>
                  <a:srgbClr val="00AF50"/>
                </a:solidFill>
                <a:latin typeface="Calibri"/>
                <a:cs typeface="Calibri"/>
              </a:rPr>
              <a:t> </a:t>
            </a:r>
            <a:r>
              <a:rPr sz="1200" b="1" spc="-5" dirty="0">
                <a:solidFill>
                  <a:srgbClr val="00AF50"/>
                </a:solidFill>
                <a:latin typeface="Calibri"/>
                <a:cs typeface="Calibri"/>
              </a:rPr>
              <a:t>εφόσον</a:t>
            </a:r>
            <a:r>
              <a:rPr sz="1200" b="1" spc="5" dirty="0">
                <a:solidFill>
                  <a:srgbClr val="00AF50"/>
                </a:solidFill>
                <a:latin typeface="Calibri"/>
                <a:cs typeface="Calibri"/>
              </a:rPr>
              <a:t> </a:t>
            </a:r>
            <a:r>
              <a:rPr sz="1200" b="1" spc="-5" dirty="0">
                <a:solidFill>
                  <a:srgbClr val="00AF50"/>
                </a:solidFill>
                <a:latin typeface="Calibri"/>
                <a:cs typeface="Calibri"/>
              </a:rPr>
              <a:t>είναι</a:t>
            </a:r>
            <a:r>
              <a:rPr sz="1200" b="1" spc="-20" dirty="0">
                <a:solidFill>
                  <a:srgbClr val="00AF50"/>
                </a:solidFill>
                <a:latin typeface="Calibri"/>
                <a:cs typeface="Calibri"/>
              </a:rPr>
              <a:t> </a:t>
            </a:r>
            <a:r>
              <a:rPr sz="1200" b="1" spc="-5" dirty="0">
                <a:solidFill>
                  <a:srgbClr val="00AF50"/>
                </a:solidFill>
                <a:latin typeface="Calibri"/>
                <a:cs typeface="Calibri"/>
              </a:rPr>
              <a:t>σωστά </a:t>
            </a:r>
            <a:r>
              <a:rPr sz="1200" b="1" dirty="0">
                <a:solidFill>
                  <a:srgbClr val="00AF50"/>
                </a:solidFill>
                <a:latin typeface="Calibri"/>
                <a:cs typeface="Calibri"/>
              </a:rPr>
              <a:t> </a:t>
            </a:r>
            <a:r>
              <a:rPr sz="1200" b="1" spc="-5" dirty="0">
                <a:solidFill>
                  <a:srgbClr val="00AF50"/>
                </a:solidFill>
                <a:latin typeface="Calibri"/>
                <a:cs typeface="Calibri"/>
              </a:rPr>
              <a:t>οργανωμένα </a:t>
            </a:r>
            <a:r>
              <a:rPr sz="1200" b="1" spc="-15" dirty="0">
                <a:solidFill>
                  <a:srgbClr val="00AF50"/>
                </a:solidFill>
                <a:latin typeface="Calibri"/>
                <a:cs typeface="Calibri"/>
              </a:rPr>
              <a:t>και</a:t>
            </a:r>
            <a:r>
              <a:rPr sz="1200" b="1" spc="5" dirty="0">
                <a:solidFill>
                  <a:srgbClr val="00AF50"/>
                </a:solidFill>
                <a:latin typeface="Calibri"/>
                <a:cs typeface="Calibri"/>
              </a:rPr>
              <a:t> </a:t>
            </a:r>
            <a:r>
              <a:rPr sz="1200" b="1" dirty="0">
                <a:solidFill>
                  <a:srgbClr val="00AF50"/>
                </a:solidFill>
                <a:latin typeface="Calibri"/>
                <a:cs typeface="Calibri"/>
              </a:rPr>
              <a:t>οι</a:t>
            </a:r>
            <a:r>
              <a:rPr sz="1200" b="1" spc="-10"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30" dirty="0">
                <a:solidFill>
                  <a:srgbClr val="00AF50"/>
                </a:solidFill>
                <a:latin typeface="Calibri"/>
                <a:cs typeface="Calibri"/>
              </a:rPr>
              <a:t> </a:t>
            </a:r>
            <a:r>
              <a:rPr sz="1200" b="1" dirty="0">
                <a:solidFill>
                  <a:srgbClr val="00AF50"/>
                </a:solidFill>
                <a:latin typeface="Calibri"/>
                <a:cs typeface="Calibri"/>
              </a:rPr>
              <a:t>που</a:t>
            </a:r>
            <a:r>
              <a:rPr sz="1200" b="1" spc="5" dirty="0">
                <a:solidFill>
                  <a:srgbClr val="00AF50"/>
                </a:solidFill>
                <a:latin typeface="Calibri"/>
                <a:cs typeface="Calibri"/>
              </a:rPr>
              <a:t> </a:t>
            </a:r>
            <a:r>
              <a:rPr sz="1200" b="1" dirty="0">
                <a:solidFill>
                  <a:srgbClr val="00AF50"/>
                </a:solidFill>
                <a:latin typeface="Calibri"/>
                <a:cs typeface="Calibri"/>
              </a:rPr>
              <a:t>περιλαμβάνει</a:t>
            </a:r>
            <a:r>
              <a:rPr sz="1200" b="1" spc="-20" dirty="0">
                <a:solidFill>
                  <a:srgbClr val="00AF50"/>
                </a:solidFill>
                <a:latin typeface="Calibri"/>
                <a:cs typeface="Calibri"/>
              </a:rPr>
              <a:t> </a:t>
            </a:r>
            <a:r>
              <a:rPr sz="1200" b="1" spc="-10" dirty="0">
                <a:solidFill>
                  <a:srgbClr val="00AF50"/>
                </a:solidFill>
                <a:latin typeface="Calibri"/>
                <a:cs typeface="Calibri"/>
              </a:rPr>
              <a:t>το</a:t>
            </a:r>
            <a:r>
              <a:rPr sz="1200" b="1" spc="15" dirty="0">
                <a:solidFill>
                  <a:srgbClr val="00AF50"/>
                </a:solidFill>
                <a:latin typeface="Calibri"/>
                <a:cs typeface="Calibri"/>
              </a:rPr>
              <a:t> </a:t>
            </a:r>
            <a:r>
              <a:rPr sz="1200" b="1" spc="-10" dirty="0">
                <a:solidFill>
                  <a:srgbClr val="00AF50"/>
                </a:solidFill>
                <a:latin typeface="Calibri"/>
                <a:cs typeface="Calibri"/>
              </a:rPr>
              <a:t>καθένα </a:t>
            </a:r>
            <a:r>
              <a:rPr sz="1200" b="1" spc="-5" dirty="0">
                <a:solidFill>
                  <a:srgbClr val="00AF50"/>
                </a:solidFill>
                <a:latin typeface="Calibri"/>
                <a:cs typeface="Calibri"/>
              </a:rPr>
              <a:t> συνδέονται</a:t>
            </a:r>
            <a:r>
              <a:rPr sz="1200" b="1" spc="10" dirty="0">
                <a:solidFill>
                  <a:srgbClr val="00AF50"/>
                </a:solidFill>
                <a:latin typeface="Calibri"/>
                <a:cs typeface="Calibri"/>
              </a:rPr>
              <a:t> </a:t>
            </a:r>
            <a:r>
              <a:rPr sz="1200" b="1" spc="-10" dirty="0">
                <a:solidFill>
                  <a:srgbClr val="00AF50"/>
                </a:solidFill>
                <a:latin typeface="Calibri"/>
                <a:cs typeface="Calibri"/>
              </a:rPr>
              <a:t>μεταξύ</a:t>
            </a:r>
            <a:r>
              <a:rPr sz="1200" b="1" spc="10" dirty="0">
                <a:solidFill>
                  <a:srgbClr val="00AF50"/>
                </a:solidFill>
                <a:latin typeface="Calibri"/>
                <a:cs typeface="Calibri"/>
              </a:rPr>
              <a:t> </a:t>
            </a:r>
            <a:r>
              <a:rPr sz="1200" b="1" spc="-5" dirty="0">
                <a:solidFill>
                  <a:srgbClr val="00AF50"/>
                </a:solidFill>
                <a:latin typeface="Calibri"/>
                <a:cs typeface="Calibri"/>
              </a:rPr>
              <a:t>τους</a:t>
            </a:r>
            <a:r>
              <a:rPr sz="1200" b="1" spc="25" dirty="0">
                <a:solidFill>
                  <a:srgbClr val="00AF50"/>
                </a:solidFill>
                <a:latin typeface="Calibri"/>
                <a:cs typeface="Calibri"/>
              </a:rPr>
              <a:t> </a:t>
            </a:r>
            <a:r>
              <a:rPr sz="1200" b="1" spc="-5" dirty="0">
                <a:solidFill>
                  <a:srgbClr val="00AF50"/>
                </a:solidFill>
                <a:latin typeface="Calibri"/>
                <a:cs typeface="Calibri"/>
              </a:rPr>
              <a:t>με</a:t>
            </a:r>
            <a:r>
              <a:rPr sz="1200" b="1" spc="15" dirty="0">
                <a:solidFill>
                  <a:srgbClr val="00AF50"/>
                </a:solidFill>
                <a:latin typeface="Calibri"/>
                <a:cs typeface="Calibri"/>
              </a:rPr>
              <a:t> </a:t>
            </a:r>
            <a:r>
              <a:rPr sz="1200" b="1" spc="-5" dirty="0">
                <a:solidFill>
                  <a:srgbClr val="00AF50"/>
                </a:solidFill>
                <a:latin typeface="Calibri"/>
                <a:cs typeface="Calibri"/>
              </a:rPr>
              <a:t>έναν</a:t>
            </a:r>
            <a:r>
              <a:rPr sz="1200" b="1" spc="10" dirty="0">
                <a:solidFill>
                  <a:srgbClr val="00AF50"/>
                </a:solidFill>
                <a:latin typeface="Calibri"/>
                <a:cs typeface="Calibri"/>
              </a:rPr>
              <a:t> </a:t>
            </a:r>
            <a:r>
              <a:rPr sz="1200" b="1" spc="-10" dirty="0">
                <a:solidFill>
                  <a:srgbClr val="00AF50"/>
                </a:solidFill>
                <a:latin typeface="Calibri"/>
                <a:cs typeface="Calibri"/>
              </a:rPr>
              <a:t>λογικό</a:t>
            </a:r>
            <a:r>
              <a:rPr sz="1200" b="1" spc="10" dirty="0">
                <a:solidFill>
                  <a:srgbClr val="00AF50"/>
                </a:solidFill>
                <a:latin typeface="Calibri"/>
                <a:cs typeface="Calibri"/>
              </a:rPr>
              <a:t> </a:t>
            </a:r>
            <a:r>
              <a:rPr sz="1200" b="1" spc="-10" dirty="0">
                <a:solidFill>
                  <a:srgbClr val="00AF50"/>
                </a:solidFill>
                <a:latin typeface="Calibri"/>
                <a:cs typeface="Calibri"/>
              </a:rPr>
              <a:t>τρόπο,</a:t>
            </a:r>
            <a:r>
              <a:rPr sz="1200" b="1" spc="25" dirty="0">
                <a:solidFill>
                  <a:srgbClr val="00AF50"/>
                </a:solidFill>
                <a:latin typeface="Calibri"/>
                <a:cs typeface="Calibri"/>
              </a:rPr>
              <a:t> </a:t>
            </a:r>
            <a:r>
              <a:rPr sz="1200" b="1" dirty="0">
                <a:solidFill>
                  <a:srgbClr val="00AF50"/>
                </a:solidFill>
                <a:latin typeface="Calibri"/>
                <a:cs typeface="Calibri"/>
              </a:rPr>
              <a:t>η </a:t>
            </a:r>
            <a:r>
              <a:rPr sz="1200" b="1" spc="-5" dirty="0">
                <a:solidFill>
                  <a:srgbClr val="00AF50"/>
                </a:solidFill>
                <a:latin typeface="Calibri"/>
                <a:cs typeface="Calibri"/>
              </a:rPr>
              <a:t>ποιοτική αξιολόγηση</a:t>
            </a:r>
            <a:endParaRPr sz="1200" dirty="0">
              <a:latin typeface="Calibri"/>
              <a:cs typeface="Calibri"/>
            </a:endParaRPr>
          </a:p>
          <a:p>
            <a:pPr marR="8890" algn="r">
              <a:lnSpc>
                <a:spcPct val="100000"/>
              </a:lnSpc>
            </a:pPr>
            <a:r>
              <a:rPr sz="1200" b="1" spc="-5" dirty="0">
                <a:solidFill>
                  <a:srgbClr val="00AF50"/>
                </a:solidFill>
                <a:latin typeface="Calibri"/>
                <a:cs typeface="Calibri"/>
              </a:rPr>
              <a:t>της</a:t>
            </a:r>
            <a:r>
              <a:rPr sz="1200" b="1" dirty="0">
                <a:solidFill>
                  <a:srgbClr val="00AF50"/>
                </a:solidFill>
                <a:latin typeface="Calibri"/>
                <a:cs typeface="Calibri"/>
              </a:rPr>
              <a:t> </a:t>
            </a:r>
            <a:r>
              <a:rPr sz="1200" b="1" spc="-10" dirty="0">
                <a:solidFill>
                  <a:srgbClr val="00AF50"/>
                </a:solidFill>
                <a:latin typeface="Calibri"/>
                <a:cs typeface="Calibri"/>
              </a:rPr>
              <a:t>πρότασης</a:t>
            </a:r>
            <a:r>
              <a:rPr sz="1200" b="1" spc="25" dirty="0">
                <a:solidFill>
                  <a:srgbClr val="00AF50"/>
                </a:solidFill>
                <a:latin typeface="Calibri"/>
                <a:cs typeface="Calibri"/>
              </a:rPr>
              <a:t> </a:t>
            </a:r>
            <a:r>
              <a:rPr sz="1200" b="1" spc="-5" dirty="0">
                <a:solidFill>
                  <a:srgbClr val="00AF50"/>
                </a:solidFill>
                <a:latin typeface="Calibri"/>
                <a:cs typeface="Calibri"/>
              </a:rPr>
              <a:t>δε</a:t>
            </a:r>
            <a:r>
              <a:rPr sz="1200" b="1" dirty="0">
                <a:solidFill>
                  <a:srgbClr val="00AF50"/>
                </a:solidFill>
                <a:latin typeface="Calibri"/>
                <a:cs typeface="Calibri"/>
              </a:rPr>
              <a:t> θα</a:t>
            </a:r>
            <a:r>
              <a:rPr sz="1200" b="1" spc="-15" dirty="0">
                <a:solidFill>
                  <a:srgbClr val="00AF50"/>
                </a:solidFill>
                <a:latin typeface="Calibri"/>
                <a:cs typeface="Calibri"/>
              </a:rPr>
              <a:t> </a:t>
            </a:r>
            <a:r>
              <a:rPr sz="1200" b="1" spc="-5" dirty="0">
                <a:solidFill>
                  <a:srgbClr val="00AF50"/>
                </a:solidFill>
                <a:latin typeface="Calibri"/>
                <a:cs typeface="Calibri"/>
              </a:rPr>
              <a:t>επηρεαστεί</a:t>
            </a:r>
            <a:r>
              <a:rPr sz="1200" b="1" spc="20" dirty="0">
                <a:solidFill>
                  <a:srgbClr val="00AF50"/>
                </a:solidFill>
                <a:latin typeface="Calibri"/>
                <a:cs typeface="Calibri"/>
              </a:rPr>
              <a:t> </a:t>
            </a:r>
            <a:r>
              <a:rPr sz="1200" b="1" spc="-15" dirty="0">
                <a:solidFill>
                  <a:srgbClr val="00AF50"/>
                </a:solidFill>
                <a:latin typeface="Calibri"/>
                <a:cs typeface="Calibri"/>
              </a:rPr>
              <a:t>αρνητικά</a:t>
            </a:r>
            <a:endParaRPr sz="1200" dirty="0">
              <a:latin typeface="Calibri"/>
              <a:cs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9311" y="48005"/>
            <a:ext cx="1031494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PROJECT</a:t>
            </a:r>
            <a:r>
              <a:rPr sz="2800" dirty="0">
                <a:solidFill>
                  <a:srgbClr val="FFFFFF"/>
                </a:solidFill>
              </a:rPr>
              <a:t> </a:t>
            </a:r>
            <a:r>
              <a:rPr sz="2800" spc="-10" dirty="0">
                <a:solidFill>
                  <a:srgbClr val="FFFFFF"/>
                </a:solidFill>
              </a:rPr>
              <a:t>DESIGN</a:t>
            </a:r>
            <a:r>
              <a:rPr sz="2800" spc="25" dirty="0">
                <a:solidFill>
                  <a:srgbClr val="FFFFFF"/>
                </a:solidFill>
              </a:rPr>
              <a:t> </a:t>
            </a:r>
            <a:r>
              <a:rPr sz="2800" spc="-5" dirty="0">
                <a:solidFill>
                  <a:srgbClr val="FFFFFF"/>
                </a:solidFill>
              </a:rPr>
              <a:t>AND</a:t>
            </a:r>
            <a:r>
              <a:rPr sz="2800" spc="30" dirty="0">
                <a:solidFill>
                  <a:srgbClr val="FFFFFF"/>
                </a:solidFill>
              </a:rPr>
              <a:t> </a:t>
            </a:r>
            <a:r>
              <a:rPr sz="2800" spc="-35" dirty="0">
                <a:solidFill>
                  <a:srgbClr val="FFFFFF"/>
                </a:solidFill>
              </a:rPr>
              <a:t>IMPLEMENTATION</a:t>
            </a:r>
            <a:endParaRPr sz="2800" dirty="0"/>
          </a:p>
        </p:txBody>
      </p:sp>
      <p:sp>
        <p:nvSpPr>
          <p:cNvPr id="3" name="object 3"/>
          <p:cNvSpPr txBox="1"/>
          <p:nvPr/>
        </p:nvSpPr>
        <p:spPr>
          <a:xfrm>
            <a:off x="335076" y="793496"/>
            <a:ext cx="413194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25" dirty="0">
                <a:latin typeface="Calibri"/>
                <a:cs typeface="Calibri"/>
              </a:rPr>
              <a:t>Work</a:t>
            </a:r>
            <a:r>
              <a:rPr sz="1800" spc="-20" dirty="0">
                <a:latin typeface="Calibri"/>
                <a:cs typeface="Calibri"/>
              </a:rPr>
              <a:t> </a:t>
            </a:r>
            <a:r>
              <a:rPr sz="1800" spc="-10" dirty="0">
                <a:latin typeface="Calibri"/>
                <a:cs typeface="Calibri"/>
              </a:rPr>
              <a:t>package</a:t>
            </a:r>
            <a:r>
              <a:rPr sz="1800" spc="10" dirty="0">
                <a:latin typeface="Calibri"/>
                <a:cs typeface="Calibri"/>
              </a:rPr>
              <a:t> </a:t>
            </a:r>
            <a:r>
              <a:rPr sz="1800" spc="5" dirty="0">
                <a:latin typeface="Calibri"/>
                <a:cs typeface="Calibri"/>
              </a:rPr>
              <a:t>n°</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a:t>
            </a:r>
            <a:r>
              <a:rPr sz="1800" spc="-5" dirty="0">
                <a:latin typeface="Calibri"/>
                <a:cs typeface="Calibri"/>
              </a:rPr>
              <a:t> Title</a:t>
            </a:r>
            <a:r>
              <a:rPr sz="1800" spc="10" dirty="0">
                <a:latin typeface="Calibri"/>
                <a:cs typeface="Calibri"/>
              </a:rPr>
              <a:t> </a:t>
            </a:r>
            <a:r>
              <a:rPr sz="1800" spc="-5" dirty="0">
                <a:latin typeface="Calibri"/>
                <a:cs typeface="Calibri"/>
              </a:rPr>
              <a:t>of</a:t>
            </a:r>
            <a:r>
              <a:rPr sz="1800" dirty="0">
                <a:latin typeface="Calibri"/>
                <a:cs typeface="Calibri"/>
              </a:rPr>
              <a:t> the</a:t>
            </a:r>
            <a:r>
              <a:rPr sz="1800" spc="-5" dirty="0">
                <a:latin typeface="Calibri"/>
                <a:cs typeface="Calibri"/>
              </a:rPr>
              <a:t> </a:t>
            </a:r>
            <a:r>
              <a:rPr sz="1800" spc="-15" dirty="0">
                <a:latin typeface="Calibri"/>
                <a:cs typeface="Calibri"/>
              </a:rPr>
              <a:t>Package:</a:t>
            </a:r>
            <a:endParaRPr sz="1800">
              <a:latin typeface="Calibri"/>
              <a:cs typeface="Calibri"/>
            </a:endParaRPr>
          </a:p>
        </p:txBody>
      </p:sp>
      <p:pic>
        <p:nvPicPr>
          <p:cNvPr id="4" name="object 4"/>
          <p:cNvPicPr/>
          <p:nvPr/>
        </p:nvPicPr>
        <p:blipFill>
          <a:blip r:embed="rId2" cstate="print"/>
          <a:stretch>
            <a:fillRect/>
          </a:stretch>
        </p:blipFill>
        <p:spPr>
          <a:xfrm>
            <a:off x="222504" y="1144524"/>
            <a:ext cx="11969496" cy="3601212"/>
          </a:xfrm>
          <a:prstGeom prst="rect">
            <a:avLst/>
          </a:prstGeom>
        </p:spPr>
      </p:pic>
      <p:sp>
        <p:nvSpPr>
          <p:cNvPr id="5" name="object 5"/>
          <p:cNvSpPr txBox="1"/>
          <p:nvPr/>
        </p:nvSpPr>
        <p:spPr>
          <a:xfrm>
            <a:off x="335076" y="1652167"/>
            <a:ext cx="10485324" cy="730327"/>
          </a:xfrm>
          <a:prstGeom prst="rect">
            <a:avLst/>
          </a:prstGeom>
        </p:spPr>
        <p:txBody>
          <a:bodyPr vert="horz" wrap="square" lIns="0" tIns="52704" rIns="0" bIns="0" rtlCol="0">
            <a:spAutoFit/>
          </a:bodyPr>
          <a:lstStyle/>
          <a:p>
            <a:pPr marL="299085" indent="-287020">
              <a:lnSpc>
                <a:spcPct val="100000"/>
              </a:lnSpc>
              <a:spcBef>
                <a:spcPts val="414"/>
              </a:spcBef>
              <a:buFont typeface="Wingdings"/>
              <a:buChar char=""/>
              <a:tabLst>
                <a:tab pos="299085" algn="l"/>
                <a:tab pos="299720" algn="l"/>
              </a:tabLst>
            </a:pPr>
            <a:r>
              <a:rPr sz="1300" b="1" spc="-10" dirty="0">
                <a:solidFill>
                  <a:srgbClr val="00AF50"/>
                </a:solidFill>
                <a:latin typeface="Calibri"/>
                <a:cs typeface="Calibri"/>
              </a:rPr>
              <a:t>Περιγραφή</a:t>
            </a:r>
            <a:r>
              <a:rPr sz="1300" b="1" spc="65" dirty="0">
                <a:solidFill>
                  <a:srgbClr val="00AF50"/>
                </a:solidFill>
                <a:latin typeface="Calibri"/>
                <a:cs typeface="Calibri"/>
              </a:rPr>
              <a:t> </a:t>
            </a:r>
            <a:r>
              <a:rPr sz="1300" b="1" spc="-5" dirty="0">
                <a:solidFill>
                  <a:srgbClr val="00AF50"/>
                </a:solidFill>
                <a:latin typeface="Calibri"/>
                <a:cs typeface="Calibri"/>
              </a:rPr>
              <a:t>των</a:t>
            </a:r>
            <a:r>
              <a:rPr sz="1300" b="1" spc="10" dirty="0">
                <a:solidFill>
                  <a:srgbClr val="00AF50"/>
                </a:solidFill>
                <a:latin typeface="Calibri"/>
                <a:cs typeface="Calibri"/>
              </a:rPr>
              <a:t> </a:t>
            </a:r>
            <a:r>
              <a:rPr sz="1300" b="1" spc="-5" dirty="0">
                <a:solidFill>
                  <a:srgbClr val="00AF50"/>
                </a:solidFill>
                <a:latin typeface="Calibri"/>
                <a:cs typeface="Calibri"/>
              </a:rPr>
              <a:t>ειδικών</a:t>
            </a:r>
            <a:r>
              <a:rPr sz="1300" b="1" spc="40" dirty="0">
                <a:solidFill>
                  <a:srgbClr val="00AF50"/>
                </a:solidFill>
                <a:latin typeface="Calibri"/>
                <a:cs typeface="Calibri"/>
              </a:rPr>
              <a:t> </a:t>
            </a:r>
            <a:r>
              <a:rPr sz="1300" b="1" spc="-10" dirty="0">
                <a:solidFill>
                  <a:srgbClr val="00AF50"/>
                </a:solidFill>
                <a:latin typeface="Calibri"/>
                <a:cs typeface="Calibri"/>
              </a:rPr>
              <a:t>στόχων</a:t>
            </a:r>
            <a:r>
              <a:rPr sz="1300" b="1" spc="30"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10" dirty="0">
                <a:solidFill>
                  <a:srgbClr val="00AF50"/>
                </a:solidFill>
                <a:latin typeface="Calibri"/>
                <a:cs typeface="Calibri"/>
              </a:rPr>
              <a:t>δραστηριοτήτων</a:t>
            </a:r>
            <a:r>
              <a:rPr sz="1300" b="1" spc="60" dirty="0">
                <a:solidFill>
                  <a:srgbClr val="00AF50"/>
                </a:solidFill>
                <a:latin typeface="Calibri"/>
                <a:cs typeface="Calibri"/>
              </a:rPr>
              <a:t> </a:t>
            </a:r>
            <a:r>
              <a:rPr sz="1300" b="1" spc="-5" dirty="0">
                <a:solidFill>
                  <a:srgbClr val="00AF50"/>
                </a:solidFill>
                <a:latin typeface="Calibri"/>
                <a:cs typeface="Calibri"/>
              </a:rPr>
              <a:t>που</a:t>
            </a:r>
            <a:r>
              <a:rPr sz="1300" b="1" spc="20" dirty="0">
                <a:solidFill>
                  <a:srgbClr val="00AF50"/>
                </a:solidFill>
                <a:latin typeface="Calibri"/>
                <a:cs typeface="Calibri"/>
              </a:rPr>
              <a:t> </a:t>
            </a:r>
            <a:r>
              <a:rPr sz="1300" b="1" spc="-5" dirty="0">
                <a:solidFill>
                  <a:srgbClr val="00AF50"/>
                </a:solidFill>
                <a:latin typeface="Calibri"/>
                <a:cs typeface="Calibri"/>
              </a:rPr>
              <a:t>εμπεριέχονται</a:t>
            </a:r>
            <a:r>
              <a:rPr sz="1300" b="1" spc="65" dirty="0">
                <a:solidFill>
                  <a:srgbClr val="00AF50"/>
                </a:solidFill>
                <a:latin typeface="Calibri"/>
                <a:cs typeface="Calibri"/>
              </a:rPr>
              <a:t> </a:t>
            </a:r>
            <a:r>
              <a:rPr sz="1300" b="1" spc="-10" dirty="0">
                <a:solidFill>
                  <a:srgbClr val="00AF50"/>
                </a:solidFill>
                <a:latin typeface="Calibri"/>
                <a:cs typeface="Calibri"/>
              </a:rPr>
              <a:t>στο</a:t>
            </a:r>
            <a:r>
              <a:rPr sz="1300" b="1" spc="25" dirty="0">
                <a:solidFill>
                  <a:srgbClr val="00AF50"/>
                </a:solidFill>
                <a:latin typeface="Calibri"/>
                <a:cs typeface="Calibri"/>
              </a:rPr>
              <a:t> </a:t>
            </a:r>
            <a:r>
              <a:rPr sz="1300" b="1" spc="-5" dirty="0">
                <a:solidFill>
                  <a:srgbClr val="00AF50"/>
                </a:solidFill>
                <a:latin typeface="Calibri"/>
                <a:cs typeface="Calibri"/>
              </a:rPr>
              <a:t>εν</a:t>
            </a:r>
            <a:r>
              <a:rPr sz="1300" b="1" spc="25" dirty="0">
                <a:solidFill>
                  <a:srgbClr val="00AF50"/>
                </a:solidFill>
                <a:latin typeface="Calibri"/>
                <a:cs typeface="Calibri"/>
              </a:rPr>
              <a:t> </a:t>
            </a:r>
            <a:r>
              <a:rPr sz="1300" b="1" spc="-5" dirty="0">
                <a:solidFill>
                  <a:srgbClr val="00AF50"/>
                </a:solidFill>
                <a:latin typeface="Calibri"/>
                <a:cs typeface="Calibri"/>
              </a:rPr>
              <a:t>λόγω</a:t>
            </a:r>
            <a:r>
              <a:rPr sz="1300" b="1" spc="45" dirty="0">
                <a:solidFill>
                  <a:srgbClr val="00AF50"/>
                </a:solidFill>
                <a:latin typeface="Calibri"/>
                <a:cs typeface="Calibri"/>
              </a:rPr>
              <a:t> </a:t>
            </a:r>
            <a:r>
              <a:rPr sz="1300" b="1" spc="-5" dirty="0">
                <a:solidFill>
                  <a:srgbClr val="00AF50"/>
                </a:solidFill>
                <a:latin typeface="Calibri"/>
                <a:cs typeface="Calibri"/>
              </a:rPr>
              <a:t>πακέτο</a:t>
            </a:r>
            <a:r>
              <a:rPr sz="1300" b="1" spc="30" dirty="0">
                <a:solidFill>
                  <a:srgbClr val="00AF50"/>
                </a:solidFill>
                <a:latin typeface="Calibri"/>
                <a:cs typeface="Calibri"/>
              </a:rPr>
              <a:t> </a:t>
            </a:r>
            <a:r>
              <a:rPr sz="1300" b="1" spc="-10" dirty="0">
                <a:solidFill>
                  <a:srgbClr val="00AF50"/>
                </a:solidFill>
                <a:latin typeface="Calibri"/>
                <a:cs typeface="Calibri"/>
              </a:rPr>
              <a:t>εργασίας</a:t>
            </a:r>
            <a:endParaRPr sz="1300" dirty="0">
              <a:latin typeface="Calibri"/>
              <a:cs typeface="Calibri"/>
            </a:endParaRPr>
          </a:p>
          <a:p>
            <a:pPr marL="299085" indent="-287020">
              <a:lnSpc>
                <a:spcPct val="100000"/>
              </a:lnSpc>
              <a:spcBef>
                <a:spcPts val="310"/>
              </a:spcBef>
              <a:buFont typeface="Wingdings"/>
              <a:buChar char=""/>
              <a:tabLst>
                <a:tab pos="299085" algn="l"/>
                <a:tab pos="299720" algn="l"/>
              </a:tabLst>
            </a:pPr>
            <a:r>
              <a:rPr sz="1300" b="1" spc="-5" dirty="0">
                <a:solidFill>
                  <a:srgbClr val="00AF50"/>
                </a:solidFill>
                <a:latin typeface="Calibri"/>
                <a:cs typeface="Calibri"/>
              </a:rPr>
              <a:t>Σε</a:t>
            </a:r>
            <a:r>
              <a:rPr sz="1300" b="1" spc="15" dirty="0">
                <a:solidFill>
                  <a:srgbClr val="00AF50"/>
                </a:solidFill>
                <a:latin typeface="Calibri"/>
                <a:cs typeface="Calibri"/>
              </a:rPr>
              <a:t> </a:t>
            </a:r>
            <a:r>
              <a:rPr sz="1300" b="1" spc="-5" dirty="0">
                <a:solidFill>
                  <a:srgbClr val="00AF50"/>
                </a:solidFill>
                <a:latin typeface="Calibri"/>
                <a:cs typeface="Calibri"/>
              </a:rPr>
              <a:t>ποιες</a:t>
            </a:r>
            <a:r>
              <a:rPr sz="1300" b="1" spc="25" dirty="0">
                <a:solidFill>
                  <a:srgbClr val="00AF50"/>
                </a:solidFill>
                <a:latin typeface="Calibri"/>
                <a:cs typeface="Calibri"/>
              </a:rPr>
              <a:t> </a:t>
            </a:r>
            <a:r>
              <a:rPr sz="1300" b="1" spc="-5" dirty="0">
                <a:solidFill>
                  <a:srgbClr val="00AF50"/>
                </a:solidFill>
                <a:latin typeface="Calibri"/>
                <a:cs typeface="Calibri"/>
              </a:rPr>
              <a:t>ανάγκες</a:t>
            </a:r>
            <a:r>
              <a:rPr sz="1300" b="1" spc="20"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5" dirty="0">
                <a:solidFill>
                  <a:srgbClr val="00AF50"/>
                </a:solidFill>
                <a:latin typeface="Calibri"/>
                <a:cs typeface="Calibri"/>
              </a:rPr>
              <a:t>ομάδων-στόχων</a:t>
            </a:r>
            <a:r>
              <a:rPr sz="1300" b="1" spc="30"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r>
              <a:rPr sz="1300" b="1" spc="30" dirty="0">
                <a:solidFill>
                  <a:srgbClr val="00AF50"/>
                </a:solidFill>
                <a:latin typeface="Calibri"/>
                <a:cs typeface="Calibri"/>
              </a:rPr>
              <a:t> </a:t>
            </a:r>
            <a:r>
              <a:rPr sz="1300" b="1" spc="-5" dirty="0">
                <a:solidFill>
                  <a:srgbClr val="00AF50"/>
                </a:solidFill>
                <a:latin typeface="Calibri"/>
                <a:cs typeface="Calibri"/>
              </a:rPr>
              <a:t>θα</a:t>
            </a:r>
            <a:r>
              <a:rPr sz="1300" b="1" spc="15" dirty="0">
                <a:solidFill>
                  <a:srgbClr val="00AF50"/>
                </a:solidFill>
                <a:latin typeface="Calibri"/>
                <a:cs typeface="Calibri"/>
              </a:rPr>
              <a:t> </a:t>
            </a:r>
            <a:r>
              <a:rPr sz="1300" b="1" spc="-10" dirty="0">
                <a:solidFill>
                  <a:srgbClr val="00AF50"/>
                </a:solidFill>
                <a:latin typeface="Calibri"/>
                <a:cs typeface="Calibri"/>
              </a:rPr>
              <a:t>απευθύνονται</a:t>
            </a:r>
            <a:r>
              <a:rPr sz="1300" b="1" spc="40" dirty="0">
                <a:solidFill>
                  <a:srgbClr val="00AF50"/>
                </a:solidFill>
                <a:latin typeface="Calibri"/>
                <a:cs typeface="Calibri"/>
              </a:rPr>
              <a:t> </a:t>
            </a:r>
            <a:r>
              <a:rPr sz="1300" b="1" spc="-5" dirty="0">
                <a:solidFill>
                  <a:srgbClr val="00AF50"/>
                </a:solidFill>
                <a:latin typeface="Calibri"/>
                <a:cs typeface="Calibri"/>
              </a:rPr>
              <a:t>αυτές</a:t>
            </a:r>
            <a:r>
              <a:rPr sz="1300" b="1" spc="25" dirty="0">
                <a:solidFill>
                  <a:srgbClr val="00AF50"/>
                </a:solidFill>
                <a:latin typeface="Calibri"/>
                <a:cs typeface="Calibri"/>
              </a:rPr>
              <a:t> </a:t>
            </a:r>
            <a:r>
              <a:rPr sz="1300" b="1" spc="-5" dirty="0">
                <a:solidFill>
                  <a:srgbClr val="00AF50"/>
                </a:solidFill>
                <a:latin typeface="Calibri"/>
                <a:cs typeface="Calibri"/>
              </a:rPr>
              <a:t>οι</a:t>
            </a:r>
            <a:r>
              <a:rPr sz="1300" b="1" spc="20" dirty="0">
                <a:solidFill>
                  <a:srgbClr val="00AF50"/>
                </a:solidFill>
                <a:latin typeface="Calibri"/>
                <a:cs typeface="Calibri"/>
              </a:rPr>
              <a:t> </a:t>
            </a:r>
            <a:r>
              <a:rPr sz="1300" b="1" spc="-10" dirty="0">
                <a:solidFill>
                  <a:srgbClr val="00AF50"/>
                </a:solidFill>
                <a:latin typeface="Calibri"/>
                <a:cs typeface="Calibri"/>
              </a:rPr>
              <a:t>δραστηριότητες;</a:t>
            </a:r>
            <a:endParaRPr sz="1300" dirty="0">
              <a:latin typeface="Calibri"/>
              <a:cs typeface="Calibri"/>
            </a:endParaRPr>
          </a:p>
          <a:p>
            <a:pPr marL="299085" indent="-287020">
              <a:lnSpc>
                <a:spcPct val="100000"/>
              </a:lnSpc>
              <a:spcBef>
                <a:spcPts val="315"/>
              </a:spcBef>
              <a:buFont typeface="Wingdings"/>
              <a:buChar char=""/>
              <a:tabLst>
                <a:tab pos="299085" algn="l"/>
                <a:tab pos="299720" algn="l"/>
              </a:tabLst>
            </a:pPr>
            <a:r>
              <a:rPr sz="1300" b="1" spc="-5" dirty="0">
                <a:solidFill>
                  <a:srgbClr val="00AF50"/>
                </a:solidFill>
                <a:latin typeface="Calibri"/>
                <a:cs typeface="Calibri"/>
              </a:rPr>
              <a:t>Πρόσθετη</a:t>
            </a:r>
            <a:r>
              <a:rPr sz="1300" b="1" spc="60" dirty="0">
                <a:solidFill>
                  <a:srgbClr val="00AF50"/>
                </a:solidFill>
                <a:latin typeface="Calibri"/>
                <a:cs typeface="Calibri"/>
              </a:rPr>
              <a:t> </a:t>
            </a:r>
            <a:r>
              <a:rPr sz="1300" b="1" spc="-5" dirty="0">
                <a:solidFill>
                  <a:srgbClr val="00AF50"/>
                </a:solidFill>
                <a:latin typeface="Calibri"/>
                <a:cs typeface="Calibri"/>
              </a:rPr>
              <a:t>αξία</a:t>
            </a:r>
            <a:r>
              <a:rPr sz="1300" b="1" spc="5"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10" dirty="0">
                <a:solidFill>
                  <a:srgbClr val="00AF50"/>
                </a:solidFill>
                <a:latin typeface="Calibri"/>
                <a:cs typeface="Calibri"/>
              </a:rPr>
              <a:t>δραστηριοτήτων</a:t>
            </a:r>
            <a:r>
              <a:rPr lang="en-GB" sz="1300" b="1" spc="-10" dirty="0">
                <a:solidFill>
                  <a:srgbClr val="00AF50"/>
                </a:solidFill>
                <a:latin typeface="Calibri"/>
                <a:cs typeface="Calibri"/>
              </a:rPr>
              <a:t> </a:t>
            </a:r>
            <a:r>
              <a:rPr lang="el-GR" sz="1300" b="1" spc="-10" dirty="0">
                <a:solidFill>
                  <a:srgbClr val="00AF50"/>
                </a:solidFill>
                <a:latin typeface="Calibri"/>
                <a:cs typeface="Calibri"/>
              </a:rPr>
              <a:t>του πακέτου</a:t>
            </a:r>
            <a:r>
              <a:rPr sz="1300" b="1" spc="70" dirty="0">
                <a:solidFill>
                  <a:srgbClr val="00AF50"/>
                </a:solidFill>
                <a:latin typeface="Calibri"/>
                <a:cs typeface="Calibri"/>
              </a:rPr>
              <a:t> </a:t>
            </a:r>
            <a:r>
              <a:rPr sz="1300" b="1" spc="-5" dirty="0">
                <a:solidFill>
                  <a:srgbClr val="00AF50"/>
                </a:solidFill>
                <a:latin typeface="Calibri"/>
                <a:cs typeface="Calibri"/>
              </a:rPr>
              <a:t>σε</a:t>
            </a:r>
            <a:r>
              <a:rPr sz="1300" b="1" spc="15" dirty="0">
                <a:solidFill>
                  <a:srgbClr val="00AF50"/>
                </a:solidFill>
                <a:latin typeface="Calibri"/>
                <a:cs typeface="Calibri"/>
              </a:rPr>
              <a:t> </a:t>
            </a:r>
            <a:r>
              <a:rPr sz="1300" b="1" spc="-5" dirty="0">
                <a:solidFill>
                  <a:srgbClr val="00AF50"/>
                </a:solidFill>
                <a:latin typeface="Calibri"/>
                <a:cs typeface="Calibri"/>
              </a:rPr>
              <a:t>σχέση</a:t>
            </a:r>
            <a:r>
              <a:rPr sz="1300" b="1" spc="40" dirty="0">
                <a:solidFill>
                  <a:srgbClr val="00AF50"/>
                </a:solidFill>
                <a:latin typeface="Calibri"/>
                <a:cs typeface="Calibri"/>
              </a:rPr>
              <a:t> </a:t>
            </a:r>
            <a:r>
              <a:rPr sz="1300" b="1" spc="-5" dirty="0">
                <a:solidFill>
                  <a:srgbClr val="00AF50"/>
                </a:solidFill>
                <a:latin typeface="Calibri"/>
                <a:cs typeface="Calibri"/>
              </a:rPr>
              <a:t>με</a:t>
            </a:r>
            <a:r>
              <a:rPr sz="1300" b="1" spc="20" dirty="0">
                <a:solidFill>
                  <a:srgbClr val="00AF50"/>
                </a:solidFill>
                <a:latin typeface="Calibri"/>
                <a:cs typeface="Calibri"/>
              </a:rPr>
              <a:t> </a:t>
            </a:r>
            <a:r>
              <a:rPr sz="1300" b="1" spc="-5" dirty="0">
                <a:solidFill>
                  <a:srgbClr val="00AF50"/>
                </a:solidFill>
                <a:latin typeface="Calibri"/>
                <a:cs typeface="Calibri"/>
              </a:rPr>
              <a:t>τους</a:t>
            </a:r>
            <a:r>
              <a:rPr sz="1300" b="1" spc="30" dirty="0">
                <a:solidFill>
                  <a:srgbClr val="00AF50"/>
                </a:solidFill>
                <a:latin typeface="Calibri"/>
                <a:cs typeface="Calibri"/>
              </a:rPr>
              <a:t> </a:t>
            </a:r>
            <a:r>
              <a:rPr sz="1300" b="1" spc="-10" dirty="0">
                <a:solidFill>
                  <a:srgbClr val="00AF50"/>
                </a:solidFill>
                <a:latin typeface="Calibri"/>
                <a:cs typeface="Calibri"/>
              </a:rPr>
              <a:t>στόχους</a:t>
            </a:r>
            <a:r>
              <a:rPr sz="1300" b="1" spc="2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r>
              <a:rPr sz="1300" b="1" spc="25" dirty="0">
                <a:solidFill>
                  <a:srgbClr val="00AF50"/>
                </a:solidFill>
                <a:latin typeface="Calibri"/>
                <a:cs typeface="Calibri"/>
              </a:rPr>
              <a:t> </a:t>
            </a:r>
            <a:r>
              <a:rPr sz="1300" b="1" spc="-5" dirty="0">
                <a:solidFill>
                  <a:srgbClr val="00AF50"/>
                </a:solidFill>
                <a:latin typeface="Calibri"/>
                <a:cs typeface="Calibri"/>
              </a:rPr>
              <a:t>(να</a:t>
            </a:r>
            <a:r>
              <a:rPr sz="1300" b="1" dirty="0">
                <a:solidFill>
                  <a:srgbClr val="00AF50"/>
                </a:solidFill>
                <a:latin typeface="Calibri"/>
                <a:cs typeface="Calibri"/>
              </a:rPr>
              <a:t> </a:t>
            </a:r>
            <a:r>
              <a:rPr sz="1300" b="1" spc="-5" dirty="0">
                <a:solidFill>
                  <a:srgbClr val="00AF50"/>
                </a:solidFill>
                <a:latin typeface="Calibri"/>
                <a:cs typeface="Calibri"/>
              </a:rPr>
              <a:t>είναι</a:t>
            </a:r>
            <a:r>
              <a:rPr sz="1300" b="1" spc="25" dirty="0">
                <a:solidFill>
                  <a:srgbClr val="00AF50"/>
                </a:solidFill>
                <a:latin typeface="Calibri"/>
                <a:cs typeface="Calibri"/>
              </a:rPr>
              <a:t> </a:t>
            </a:r>
            <a:r>
              <a:rPr sz="1300" b="1" spc="-10" dirty="0">
                <a:solidFill>
                  <a:srgbClr val="00AF50"/>
                </a:solidFill>
                <a:latin typeface="Calibri"/>
                <a:cs typeface="Calibri"/>
              </a:rPr>
              <a:t>συναφείς</a:t>
            </a:r>
            <a:r>
              <a:rPr sz="1300" b="1" spc="35" dirty="0">
                <a:solidFill>
                  <a:srgbClr val="00AF50"/>
                </a:solidFill>
                <a:latin typeface="Calibri"/>
                <a:cs typeface="Calibri"/>
              </a:rPr>
              <a:t> </a:t>
            </a:r>
            <a:r>
              <a:rPr sz="1300" b="1" spc="-5" dirty="0">
                <a:solidFill>
                  <a:srgbClr val="00AF50"/>
                </a:solidFill>
                <a:latin typeface="Calibri"/>
                <a:cs typeface="Calibri"/>
              </a:rPr>
              <a:t>με</a:t>
            </a:r>
            <a:r>
              <a:rPr sz="1300" b="1" spc="30" dirty="0">
                <a:solidFill>
                  <a:srgbClr val="00AF50"/>
                </a:solidFill>
                <a:latin typeface="Calibri"/>
                <a:cs typeface="Calibri"/>
              </a:rPr>
              <a:t> </a:t>
            </a:r>
            <a:r>
              <a:rPr sz="1300" b="1" spc="-5" dirty="0">
                <a:solidFill>
                  <a:srgbClr val="00AF50"/>
                </a:solidFill>
                <a:latin typeface="Calibri"/>
                <a:cs typeface="Calibri"/>
              </a:rPr>
              <a:t>τους</a:t>
            </a:r>
            <a:r>
              <a:rPr sz="1300" b="1" spc="20" dirty="0">
                <a:solidFill>
                  <a:srgbClr val="00AF50"/>
                </a:solidFill>
                <a:latin typeface="Calibri"/>
                <a:cs typeface="Calibri"/>
              </a:rPr>
              <a:t> </a:t>
            </a:r>
            <a:r>
              <a:rPr sz="1300" b="1" spc="-5" dirty="0">
                <a:solidFill>
                  <a:srgbClr val="00AF50"/>
                </a:solidFill>
                <a:latin typeface="Calibri"/>
                <a:cs typeface="Calibri"/>
              </a:rPr>
              <a:t>γενικούς</a:t>
            </a:r>
            <a:r>
              <a:rPr sz="1300" b="1" spc="40" dirty="0">
                <a:solidFill>
                  <a:srgbClr val="00AF50"/>
                </a:solidFill>
                <a:latin typeface="Calibri"/>
                <a:cs typeface="Calibri"/>
              </a:rPr>
              <a:t> </a:t>
            </a:r>
            <a:r>
              <a:rPr sz="1300" b="1" spc="-10" dirty="0">
                <a:solidFill>
                  <a:srgbClr val="00AF50"/>
                </a:solidFill>
                <a:latin typeface="Calibri"/>
                <a:cs typeface="Calibri"/>
              </a:rPr>
              <a:t>στόχους</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Σχεδίου)</a:t>
            </a:r>
            <a:endParaRPr sz="1300" dirty="0">
              <a:latin typeface="Calibri"/>
              <a:cs typeface="Calibri"/>
            </a:endParaRPr>
          </a:p>
        </p:txBody>
      </p:sp>
      <p:sp>
        <p:nvSpPr>
          <p:cNvPr id="6" name="object 6"/>
          <p:cNvSpPr txBox="1"/>
          <p:nvPr/>
        </p:nvSpPr>
        <p:spPr>
          <a:xfrm>
            <a:off x="335076" y="3052281"/>
            <a:ext cx="10942524" cy="425116"/>
          </a:xfrm>
          <a:prstGeom prst="rect">
            <a:avLst/>
          </a:prstGeom>
        </p:spPr>
        <p:txBody>
          <a:bodyPr vert="horz" wrap="square" lIns="0" tIns="12065" rIns="0" bIns="0" rtlCol="0">
            <a:spAutoFit/>
          </a:bodyPr>
          <a:lstStyle/>
          <a:p>
            <a:pPr marL="280670" indent="-268605">
              <a:lnSpc>
                <a:spcPct val="100000"/>
              </a:lnSpc>
              <a:spcBef>
                <a:spcPts val="95"/>
              </a:spcBef>
              <a:buFont typeface="Wingdings"/>
              <a:buChar char=""/>
              <a:tabLst>
                <a:tab pos="280670" algn="l"/>
                <a:tab pos="281305" algn="l"/>
              </a:tabLst>
            </a:pPr>
            <a:r>
              <a:rPr lang="el-GR" sz="1300" b="1" spc="-10" dirty="0">
                <a:solidFill>
                  <a:srgbClr val="00AF50"/>
                </a:solidFill>
                <a:latin typeface="Calibri"/>
                <a:cs typeface="Calibri"/>
              </a:rPr>
              <a:t>Γενική περιγραφή </a:t>
            </a:r>
            <a:r>
              <a:rPr sz="1300" b="1" spc="-5" dirty="0" err="1">
                <a:solidFill>
                  <a:srgbClr val="00AF50"/>
                </a:solidFill>
                <a:latin typeface="Calibri"/>
                <a:cs typeface="Calibri"/>
              </a:rPr>
              <a:t>των</a:t>
            </a:r>
            <a:r>
              <a:rPr sz="1300" b="1" spc="15" dirty="0">
                <a:solidFill>
                  <a:srgbClr val="00AF50"/>
                </a:solidFill>
                <a:latin typeface="Calibri"/>
                <a:cs typeface="Calibri"/>
              </a:rPr>
              <a:t> </a:t>
            </a:r>
            <a:r>
              <a:rPr sz="1300" b="1" spc="-5" dirty="0">
                <a:solidFill>
                  <a:srgbClr val="00AF50"/>
                </a:solidFill>
                <a:latin typeface="Calibri"/>
                <a:cs typeface="Calibri"/>
              </a:rPr>
              <a:t>κύριων</a:t>
            </a:r>
            <a:r>
              <a:rPr sz="1300" b="1" spc="45" dirty="0">
                <a:solidFill>
                  <a:srgbClr val="00AF50"/>
                </a:solidFill>
                <a:latin typeface="Calibri"/>
                <a:cs typeface="Calibri"/>
              </a:rPr>
              <a:t> </a:t>
            </a:r>
            <a:r>
              <a:rPr sz="1300" b="1" spc="-10" dirty="0">
                <a:solidFill>
                  <a:srgbClr val="00AF50"/>
                </a:solidFill>
                <a:latin typeface="Calibri"/>
                <a:cs typeface="Calibri"/>
              </a:rPr>
              <a:t>αποτελεσμάτων</a:t>
            </a:r>
            <a:r>
              <a:rPr sz="1300" b="1" spc="50"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5" dirty="0">
                <a:solidFill>
                  <a:srgbClr val="00AF50"/>
                </a:solidFill>
                <a:latin typeface="Calibri"/>
                <a:cs typeface="Calibri"/>
              </a:rPr>
              <a:t> </a:t>
            </a:r>
            <a:r>
              <a:rPr sz="1300" b="1" spc="-5" dirty="0">
                <a:solidFill>
                  <a:srgbClr val="00AF50"/>
                </a:solidFill>
                <a:latin typeface="Calibri"/>
                <a:cs typeface="Calibri"/>
              </a:rPr>
              <a:t>προκύψουν</a:t>
            </a:r>
            <a:r>
              <a:rPr sz="1300" b="1" spc="50" dirty="0">
                <a:solidFill>
                  <a:srgbClr val="00AF50"/>
                </a:solidFill>
                <a:latin typeface="Calibri"/>
                <a:cs typeface="Calibri"/>
              </a:rPr>
              <a:t> </a:t>
            </a:r>
            <a:r>
              <a:rPr sz="1300" b="1" spc="-10" dirty="0">
                <a:solidFill>
                  <a:srgbClr val="00AF50"/>
                </a:solidFill>
                <a:latin typeface="Calibri"/>
                <a:cs typeface="Calibri"/>
              </a:rPr>
              <a:t>μέσα</a:t>
            </a:r>
            <a:r>
              <a:rPr sz="1300" b="1" spc="30" dirty="0">
                <a:solidFill>
                  <a:srgbClr val="00AF50"/>
                </a:solidFill>
                <a:latin typeface="Calibri"/>
                <a:cs typeface="Calibri"/>
              </a:rPr>
              <a:t> </a:t>
            </a:r>
            <a:r>
              <a:rPr sz="1300" b="1" spc="-5" dirty="0">
                <a:solidFill>
                  <a:srgbClr val="00AF50"/>
                </a:solidFill>
                <a:latin typeface="Calibri"/>
                <a:cs typeface="Calibri"/>
              </a:rPr>
              <a:t>από</a:t>
            </a:r>
            <a:r>
              <a:rPr sz="1300" b="1" spc="10" dirty="0">
                <a:solidFill>
                  <a:srgbClr val="00AF50"/>
                </a:solidFill>
                <a:latin typeface="Calibri"/>
                <a:cs typeface="Calibri"/>
              </a:rPr>
              <a:t> </a:t>
            </a:r>
            <a:r>
              <a:rPr sz="1300" b="1" spc="-10" dirty="0">
                <a:solidFill>
                  <a:srgbClr val="00AF50"/>
                </a:solidFill>
                <a:latin typeface="Calibri"/>
                <a:cs typeface="Calibri"/>
              </a:rPr>
              <a:t>τις</a:t>
            </a:r>
            <a:r>
              <a:rPr sz="1300" b="1" spc="10" dirty="0">
                <a:solidFill>
                  <a:srgbClr val="00AF50"/>
                </a:solidFill>
                <a:latin typeface="Calibri"/>
                <a:cs typeface="Calibri"/>
              </a:rPr>
              <a:t> </a:t>
            </a:r>
            <a:r>
              <a:rPr sz="1300" b="1" spc="-5" dirty="0">
                <a:solidFill>
                  <a:srgbClr val="00AF50"/>
                </a:solidFill>
                <a:latin typeface="Calibri"/>
                <a:cs typeface="Calibri"/>
              </a:rPr>
              <a:t>δραστηριότητες</a:t>
            </a:r>
            <a:r>
              <a:rPr sz="1300" b="1" spc="6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πακέτου</a:t>
            </a:r>
            <a:r>
              <a:rPr sz="1300" b="1" spc="25" dirty="0">
                <a:solidFill>
                  <a:srgbClr val="00AF50"/>
                </a:solidFill>
                <a:latin typeface="Calibri"/>
                <a:cs typeface="Calibri"/>
              </a:rPr>
              <a:t> </a:t>
            </a:r>
            <a:r>
              <a:rPr sz="1300" b="1" spc="-5" dirty="0">
                <a:solidFill>
                  <a:srgbClr val="00AF50"/>
                </a:solidFill>
                <a:latin typeface="Calibri"/>
                <a:cs typeface="Calibri"/>
              </a:rPr>
              <a:t>εργασίας</a:t>
            </a:r>
            <a:r>
              <a:rPr sz="1300" b="1" spc="40" dirty="0">
                <a:solidFill>
                  <a:srgbClr val="00AF50"/>
                </a:solidFill>
                <a:latin typeface="Calibri"/>
                <a:cs typeface="Calibri"/>
              </a:rPr>
              <a:t> </a:t>
            </a:r>
            <a:endParaRPr lang="el-GR" sz="1300" b="1" spc="40" dirty="0">
              <a:solidFill>
                <a:srgbClr val="00AF50"/>
              </a:solidFill>
              <a:latin typeface="Calibri"/>
              <a:cs typeface="Calibri"/>
            </a:endParaRPr>
          </a:p>
          <a:p>
            <a:pPr marL="280670" indent="-268605">
              <a:lnSpc>
                <a:spcPct val="100000"/>
              </a:lnSpc>
              <a:spcBef>
                <a:spcPts val="95"/>
              </a:spcBef>
              <a:buFont typeface="Wingdings"/>
              <a:buChar char=""/>
              <a:tabLst>
                <a:tab pos="280670" algn="l"/>
                <a:tab pos="281305" algn="l"/>
              </a:tabLst>
            </a:pPr>
            <a:r>
              <a:rPr lang="el-GR" sz="1300" b="1" spc="-5" dirty="0">
                <a:solidFill>
                  <a:srgbClr val="00AF50"/>
                </a:solidFill>
                <a:latin typeface="Calibri"/>
                <a:cs typeface="Calibri"/>
              </a:rPr>
              <a:t>Συσχέτιση αποτελεσμάτων του Πακέτου Εργασίας με</a:t>
            </a:r>
            <a:r>
              <a:rPr sz="1300" b="1" spc="15" dirty="0">
                <a:solidFill>
                  <a:srgbClr val="00AF50"/>
                </a:solidFill>
                <a:latin typeface="Calibri"/>
                <a:cs typeface="Calibri"/>
              </a:rPr>
              <a:t> </a:t>
            </a:r>
            <a:r>
              <a:rPr sz="1300" b="1" spc="-5" dirty="0">
                <a:solidFill>
                  <a:srgbClr val="00AF50"/>
                </a:solidFill>
                <a:latin typeface="Calibri"/>
                <a:cs typeface="Calibri"/>
              </a:rPr>
              <a:t>τα</a:t>
            </a:r>
            <a:r>
              <a:rPr sz="1300" b="1" spc="25" dirty="0">
                <a:solidFill>
                  <a:srgbClr val="00AF50"/>
                </a:solidFill>
                <a:latin typeface="Calibri"/>
                <a:cs typeface="Calibri"/>
              </a:rPr>
              <a:t> </a:t>
            </a:r>
            <a:r>
              <a:rPr sz="1300" b="1" spc="-10" dirty="0">
                <a:solidFill>
                  <a:srgbClr val="00AF50"/>
                </a:solidFill>
                <a:latin typeface="Calibri"/>
                <a:cs typeface="Calibri"/>
              </a:rPr>
              <a:t>γενικά</a:t>
            </a:r>
            <a:r>
              <a:rPr sz="1300" b="1" spc="35" dirty="0">
                <a:solidFill>
                  <a:srgbClr val="00AF50"/>
                </a:solidFill>
                <a:latin typeface="Calibri"/>
                <a:cs typeface="Calibri"/>
              </a:rPr>
              <a:t> </a:t>
            </a:r>
            <a:r>
              <a:rPr sz="1300" b="1" spc="-5" dirty="0">
                <a:solidFill>
                  <a:srgbClr val="00AF50"/>
                </a:solidFill>
                <a:latin typeface="Calibri"/>
                <a:cs typeface="Calibri"/>
              </a:rPr>
              <a:t>επιδιωκόμενα</a:t>
            </a:r>
            <a:r>
              <a:rPr sz="1300" b="1" spc="35" dirty="0">
                <a:solidFill>
                  <a:srgbClr val="00AF50"/>
                </a:solidFill>
                <a:latin typeface="Calibri"/>
                <a:cs typeface="Calibri"/>
              </a:rPr>
              <a:t> </a:t>
            </a:r>
            <a:r>
              <a:rPr sz="1300" b="1" spc="-5" dirty="0">
                <a:solidFill>
                  <a:srgbClr val="00AF50"/>
                </a:solidFill>
                <a:latin typeface="Calibri"/>
                <a:cs typeface="Calibri"/>
              </a:rPr>
              <a:t>αποτελέσματα</a:t>
            </a:r>
            <a:r>
              <a:rPr sz="1300" b="1" spc="35"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5" dirty="0">
                <a:solidFill>
                  <a:srgbClr val="00AF50"/>
                </a:solidFill>
                <a:latin typeface="Calibri"/>
                <a:cs typeface="Calibri"/>
              </a:rPr>
              <a:t>Πρότασης</a:t>
            </a:r>
            <a:r>
              <a:rPr sz="1300" b="1" spc="35" dirty="0">
                <a:solidFill>
                  <a:srgbClr val="00AF50"/>
                </a:solidFill>
                <a:latin typeface="Calibri"/>
                <a:cs typeface="Calibri"/>
              </a:rPr>
              <a:t> </a:t>
            </a:r>
            <a:r>
              <a:rPr sz="1300" b="1" spc="-5" dirty="0">
                <a:solidFill>
                  <a:srgbClr val="00AF50"/>
                </a:solidFill>
                <a:latin typeface="Calibri"/>
                <a:cs typeface="Calibri"/>
              </a:rPr>
              <a:t>και</a:t>
            </a:r>
            <a:r>
              <a:rPr sz="1300" b="1" spc="15" dirty="0">
                <a:solidFill>
                  <a:srgbClr val="00AF50"/>
                </a:solidFill>
                <a:latin typeface="Calibri"/>
                <a:cs typeface="Calibri"/>
              </a:rPr>
              <a:t> </a:t>
            </a:r>
            <a:r>
              <a:rPr sz="1300" b="1" spc="-5" dirty="0">
                <a:solidFill>
                  <a:srgbClr val="00AF50"/>
                </a:solidFill>
                <a:latin typeface="Calibri"/>
                <a:cs typeface="Calibri"/>
              </a:rPr>
              <a:t>με</a:t>
            </a:r>
            <a:r>
              <a:rPr sz="1300" b="1" spc="30" dirty="0">
                <a:solidFill>
                  <a:srgbClr val="00AF50"/>
                </a:solidFill>
                <a:latin typeface="Calibri"/>
                <a:cs typeface="Calibri"/>
              </a:rPr>
              <a:t> </a:t>
            </a:r>
            <a:r>
              <a:rPr sz="1300" b="1" spc="-5" dirty="0">
                <a:solidFill>
                  <a:srgbClr val="00AF50"/>
                </a:solidFill>
                <a:latin typeface="Calibri"/>
                <a:cs typeface="Calibri"/>
              </a:rPr>
              <a:t>τις</a:t>
            </a:r>
            <a:r>
              <a:rPr sz="1300" b="1" spc="55" dirty="0">
                <a:solidFill>
                  <a:srgbClr val="00AF50"/>
                </a:solidFill>
                <a:latin typeface="Calibri"/>
                <a:cs typeface="Calibri"/>
              </a:rPr>
              <a:t> </a:t>
            </a:r>
            <a:r>
              <a:rPr sz="1300" b="1" spc="-5" dirty="0">
                <a:solidFill>
                  <a:srgbClr val="00AF50"/>
                </a:solidFill>
                <a:latin typeface="Calibri"/>
                <a:cs typeface="Calibri"/>
              </a:rPr>
              <a:t>επιλεγμένες</a:t>
            </a:r>
            <a:r>
              <a:rPr sz="1300" b="1" spc="70" dirty="0">
                <a:solidFill>
                  <a:srgbClr val="00AF50"/>
                </a:solidFill>
                <a:latin typeface="Calibri"/>
                <a:cs typeface="Calibri"/>
              </a:rPr>
              <a:t> </a:t>
            </a:r>
            <a:r>
              <a:rPr sz="1300" b="1" spc="-10" dirty="0">
                <a:solidFill>
                  <a:srgbClr val="00AF50"/>
                </a:solidFill>
                <a:latin typeface="Calibri"/>
                <a:cs typeface="Calibri"/>
              </a:rPr>
              <a:t>προτεραιότητες</a:t>
            </a:r>
            <a:endParaRPr sz="1300" dirty="0">
              <a:latin typeface="Calibri"/>
              <a:cs typeface="Calibri"/>
            </a:endParaRPr>
          </a:p>
        </p:txBody>
      </p:sp>
      <p:sp>
        <p:nvSpPr>
          <p:cNvPr id="7" name="object 7"/>
          <p:cNvSpPr txBox="1"/>
          <p:nvPr/>
        </p:nvSpPr>
        <p:spPr>
          <a:xfrm>
            <a:off x="335076" y="4147184"/>
            <a:ext cx="10340975" cy="63627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300" b="1" spc="-5" dirty="0">
                <a:solidFill>
                  <a:srgbClr val="00AF50"/>
                </a:solidFill>
                <a:latin typeface="Calibri"/>
                <a:cs typeface="Calibri"/>
              </a:rPr>
              <a:t>Πάρα</a:t>
            </a:r>
            <a:r>
              <a:rPr sz="1300" b="1" spc="5" dirty="0">
                <a:solidFill>
                  <a:srgbClr val="00AF50"/>
                </a:solidFill>
                <a:latin typeface="Calibri"/>
                <a:cs typeface="Calibri"/>
              </a:rPr>
              <a:t> </a:t>
            </a:r>
            <a:r>
              <a:rPr sz="1300" b="1" spc="-5" dirty="0">
                <a:solidFill>
                  <a:srgbClr val="00AF50"/>
                </a:solidFill>
                <a:latin typeface="Calibri"/>
                <a:cs typeface="Calibri"/>
              </a:rPr>
              <a:t>πολλά</a:t>
            </a:r>
            <a:r>
              <a:rPr sz="1300" b="1" spc="10" dirty="0">
                <a:solidFill>
                  <a:srgbClr val="00AF50"/>
                </a:solidFill>
                <a:latin typeface="Calibri"/>
                <a:cs typeface="Calibri"/>
              </a:rPr>
              <a:t> </a:t>
            </a:r>
            <a:r>
              <a:rPr sz="1300" b="1" spc="-10" dirty="0">
                <a:solidFill>
                  <a:srgbClr val="00AF50"/>
                </a:solidFill>
                <a:latin typeface="Calibri"/>
                <a:cs typeface="Calibri"/>
              </a:rPr>
              <a:t>παραδείγματα</a:t>
            </a:r>
            <a:r>
              <a:rPr sz="1300" b="1" spc="25" dirty="0">
                <a:solidFill>
                  <a:srgbClr val="00AF50"/>
                </a:solidFill>
                <a:latin typeface="Calibri"/>
                <a:cs typeface="Calibri"/>
              </a:rPr>
              <a:t> </a:t>
            </a:r>
            <a:r>
              <a:rPr sz="1300" b="1" spc="-10" dirty="0">
                <a:solidFill>
                  <a:srgbClr val="00AF50"/>
                </a:solidFill>
                <a:latin typeface="Calibri"/>
                <a:cs typeface="Calibri"/>
              </a:rPr>
              <a:t>ποσοτικών</a:t>
            </a:r>
            <a:r>
              <a:rPr sz="1300" b="1" spc="20" dirty="0">
                <a:solidFill>
                  <a:srgbClr val="00AF50"/>
                </a:solidFill>
                <a:latin typeface="Calibri"/>
                <a:cs typeface="Calibri"/>
              </a:rPr>
              <a:t> </a:t>
            </a:r>
            <a:r>
              <a:rPr sz="1300" b="1" spc="-15" dirty="0">
                <a:solidFill>
                  <a:srgbClr val="00AF50"/>
                </a:solidFill>
                <a:latin typeface="Calibri"/>
                <a:cs typeface="Calibri"/>
              </a:rPr>
              <a:t>και</a:t>
            </a:r>
            <a:r>
              <a:rPr sz="1300" b="1" spc="15" dirty="0">
                <a:solidFill>
                  <a:srgbClr val="00AF50"/>
                </a:solidFill>
                <a:latin typeface="Calibri"/>
                <a:cs typeface="Calibri"/>
              </a:rPr>
              <a:t> </a:t>
            </a:r>
            <a:r>
              <a:rPr sz="1300" b="1" spc="-10" dirty="0">
                <a:solidFill>
                  <a:srgbClr val="00AF50"/>
                </a:solidFill>
                <a:latin typeface="Calibri"/>
                <a:cs typeface="Calibri"/>
              </a:rPr>
              <a:t>ποιοτικών</a:t>
            </a:r>
            <a:r>
              <a:rPr sz="1300" b="1" spc="25" dirty="0">
                <a:solidFill>
                  <a:srgbClr val="00AF50"/>
                </a:solidFill>
                <a:latin typeface="Calibri"/>
                <a:cs typeface="Calibri"/>
              </a:rPr>
              <a:t> </a:t>
            </a:r>
            <a:r>
              <a:rPr sz="1300" b="1" spc="-10" dirty="0">
                <a:solidFill>
                  <a:srgbClr val="00AF50"/>
                </a:solidFill>
                <a:latin typeface="Calibri"/>
                <a:cs typeface="Calibri"/>
              </a:rPr>
              <a:t>δεικτών</a:t>
            </a:r>
            <a:r>
              <a:rPr sz="1300" b="1" spc="20" dirty="0">
                <a:solidFill>
                  <a:srgbClr val="00AF50"/>
                </a:solidFill>
                <a:latin typeface="Calibri"/>
                <a:cs typeface="Calibri"/>
              </a:rPr>
              <a:t> </a:t>
            </a:r>
            <a:r>
              <a:rPr sz="1300" b="1" spc="-10" dirty="0">
                <a:solidFill>
                  <a:srgbClr val="00AF50"/>
                </a:solidFill>
                <a:latin typeface="Calibri"/>
                <a:cs typeface="Calibri"/>
              </a:rPr>
              <a:t>περιέχονται</a:t>
            </a:r>
            <a:r>
              <a:rPr sz="1300" b="1" spc="50" dirty="0">
                <a:solidFill>
                  <a:srgbClr val="00AF50"/>
                </a:solidFill>
                <a:latin typeface="Calibri"/>
                <a:cs typeface="Calibri"/>
              </a:rPr>
              <a:t> </a:t>
            </a:r>
            <a:r>
              <a:rPr sz="1300" b="1" dirty="0">
                <a:solidFill>
                  <a:srgbClr val="00AF50"/>
                </a:solidFill>
                <a:latin typeface="Calibri"/>
                <a:cs typeface="Calibri"/>
              </a:rPr>
              <a:t>στο</a:t>
            </a:r>
            <a:r>
              <a:rPr sz="1300" b="1" u="sng" spc="40" dirty="0">
                <a:solidFill>
                  <a:srgbClr val="0462C1"/>
                </a:solidFill>
                <a:uFill>
                  <a:solidFill>
                    <a:srgbClr val="0462C1"/>
                  </a:solidFill>
                </a:uFill>
                <a:latin typeface="Calibri"/>
                <a:cs typeface="Calibri"/>
                <a:hlinkClick r:id="rId3"/>
              </a:rPr>
              <a:t> </a:t>
            </a:r>
            <a:r>
              <a:rPr sz="1400" b="1" u="sng" dirty="0">
                <a:solidFill>
                  <a:srgbClr val="0462C1"/>
                </a:solidFill>
                <a:uFill>
                  <a:solidFill>
                    <a:srgbClr val="0462C1"/>
                  </a:solidFill>
                </a:uFill>
                <a:latin typeface="Calibri"/>
                <a:cs typeface="Calibri"/>
                <a:hlinkClick r:id="rId4"/>
              </a:rPr>
              <a:t>Handbook</a:t>
            </a:r>
            <a:r>
              <a:rPr sz="1400" b="1" u="sng" spc="-40" dirty="0">
                <a:solidFill>
                  <a:srgbClr val="0462C1"/>
                </a:solidFill>
                <a:uFill>
                  <a:solidFill>
                    <a:srgbClr val="0462C1"/>
                  </a:solidFill>
                </a:uFill>
                <a:latin typeface="Calibri"/>
                <a:cs typeface="Calibri"/>
                <a:hlinkClick r:id="rId4"/>
              </a:rPr>
              <a:t> </a:t>
            </a:r>
            <a:r>
              <a:rPr sz="1400" b="1" u="sng" dirty="0">
                <a:solidFill>
                  <a:srgbClr val="0462C1"/>
                </a:solidFill>
                <a:uFill>
                  <a:solidFill>
                    <a:srgbClr val="0462C1"/>
                  </a:solidFill>
                </a:uFill>
                <a:latin typeface="Calibri"/>
                <a:cs typeface="Calibri"/>
                <a:hlinkClick r:id="rId4"/>
              </a:rPr>
              <a:t>on</a:t>
            </a:r>
            <a:r>
              <a:rPr sz="1400" b="1" u="sng" spc="-5" dirty="0">
                <a:solidFill>
                  <a:srgbClr val="0462C1"/>
                </a:solidFill>
                <a:uFill>
                  <a:solidFill>
                    <a:srgbClr val="0462C1"/>
                  </a:solidFill>
                </a:uFill>
                <a:latin typeface="Calibri"/>
                <a:cs typeface="Calibri"/>
                <a:hlinkClick r:id="rId4"/>
              </a:rPr>
              <a:t> </a:t>
            </a:r>
            <a:r>
              <a:rPr sz="1400" b="1" u="sng" dirty="0">
                <a:solidFill>
                  <a:srgbClr val="0462C1"/>
                </a:solidFill>
                <a:uFill>
                  <a:solidFill>
                    <a:srgbClr val="0462C1"/>
                  </a:solidFill>
                </a:uFill>
                <a:latin typeface="Calibri"/>
                <a:cs typeface="Calibri"/>
                <a:hlinkClick r:id="rId4"/>
              </a:rPr>
              <a:t>KA2</a:t>
            </a:r>
            <a:r>
              <a:rPr sz="1400" b="1" u="sng" spc="-5" dirty="0">
                <a:solidFill>
                  <a:srgbClr val="0462C1"/>
                </a:solidFill>
                <a:uFill>
                  <a:solidFill>
                    <a:srgbClr val="0462C1"/>
                  </a:solidFill>
                </a:uFill>
                <a:latin typeface="Calibri"/>
                <a:cs typeface="Calibri"/>
                <a:hlinkClick r:id="rId4"/>
              </a:rPr>
              <a:t> </a:t>
            </a:r>
            <a:r>
              <a:rPr sz="1400" b="1" u="sng" dirty="0">
                <a:solidFill>
                  <a:srgbClr val="0462C1"/>
                </a:solidFill>
                <a:uFill>
                  <a:solidFill>
                    <a:srgbClr val="0462C1"/>
                  </a:solidFill>
                </a:uFill>
                <a:latin typeface="Calibri"/>
                <a:cs typeface="Calibri"/>
                <a:hlinkClick r:id="rId4"/>
              </a:rPr>
              <a:t>lump-sums</a:t>
            </a:r>
            <a:r>
              <a:rPr lang="el-GR" sz="1400" b="1" u="sng" dirty="0">
                <a:solidFill>
                  <a:srgbClr val="0462C1"/>
                </a:solidFill>
                <a:uFill>
                  <a:solidFill>
                    <a:srgbClr val="0462C1"/>
                  </a:solidFill>
                </a:uFill>
                <a:latin typeface="Calibri"/>
                <a:cs typeface="Calibri"/>
              </a:rPr>
              <a:t> (</a:t>
            </a:r>
            <a:r>
              <a:rPr lang="el-GR" sz="1400" b="1" spc="-10" dirty="0">
                <a:solidFill>
                  <a:srgbClr val="00AF50"/>
                </a:solidFill>
                <a:latin typeface="Calibri"/>
                <a:cs typeface="Calibri"/>
              </a:rPr>
              <a:t>Παράρτημα 2)</a:t>
            </a:r>
            <a:endParaRPr sz="1400" dirty="0">
              <a:latin typeface="Calibri"/>
              <a:cs typeface="Calibri"/>
            </a:endParaRPr>
          </a:p>
          <a:p>
            <a:pPr marL="299085" marR="5080" indent="-287020">
              <a:lnSpc>
                <a:spcPct val="100000"/>
              </a:lnSpc>
              <a:spcBef>
                <a:spcPts val="5"/>
              </a:spcBef>
              <a:buFont typeface="Wingdings"/>
              <a:buChar char=""/>
              <a:tabLst>
                <a:tab pos="299085" algn="l"/>
                <a:tab pos="299720" algn="l"/>
              </a:tabLst>
            </a:pPr>
            <a:r>
              <a:rPr sz="1300" b="1" spc="-5" dirty="0">
                <a:solidFill>
                  <a:srgbClr val="00AF50"/>
                </a:solidFill>
                <a:latin typeface="Calibri"/>
                <a:cs typeface="Calibri"/>
              </a:rPr>
              <a:t>Οι</a:t>
            </a:r>
            <a:r>
              <a:rPr sz="1300" b="1" spc="10" dirty="0">
                <a:solidFill>
                  <a:srgbClr val="00AF50"/>
                </a:solidFill>
                <a:latin typeface="Calibri"/>
                <a:cs typeface="Calibri"/>
              </a:rPr>
              <a:t> </a:t>
            </a:r>
            <a:r>
              <a:rPr sz="1300" b="1" spc="-10" dirty="0">
                <a:solidFill>
                  <a:srgbClr val="00AF50"/>
                </a:solidFill>
                <a:latin typeface="Calibri"/>
                <a:cs typeface="Calibri"/>
              </a:rPr>
              <a:t>δείκτες</a:t>
            </a:r>
            <a:r>
              <a:rPr sz="1300" b="1" spc="40" dirty="0">
                <a:solidFill>
                  <a:srgbClr val="00AF50"/>
                </a:solidFill>
                <a:latin typeface="Calibri"/>
                <a:cs typeface="Calibri"/>
              </a:rPr>
              <a:t> </a:t>
            </a:r>
            <a:r>
              <a:rPr sz="1300" b="1" spc="-10" dirty="0">
                <a:solidFill>
                  <a:srgbClr val="00AF50"/>
                </a:solidFill>
                <a:latin typeface="Calibri"/>
                <a:cs typeface="Calibri"/>
              </a:rPr>
              <a:t>αυτοί</a:t>
            </a:r>
            <a:r>
              <a:rPr sz="1300" b="1" spc="4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err="1">
                <a:solidFill>
                  <a:srgbClr val="00AF50"/>
                </a:solidFill>
                <a:latin typeface="Calibri"/>
                <a:cs typeface="Calibri"/>
              </a:rPr>
              <a:t>χρησιμο</a:t>
            </a:r>
            <a:r>
              <a:rPr sz="1300" b="1" spc="-5" dirty="0">
                <a:solidFill>
                  <a:srgbClr val="00AF50"/>
                </a:solidFill>
                <a:latin typeface="Calibri"/>
                <a:cs typeface="Calibri"/>
              </a:rPr>
              <a:t>ποιηθούν</a:t>
            </a:r>
            <a:r>
              <a:rPr sz="1300" b="1" spc="65" dirty="0">
                <a:solidFill>
                  <a:srgbClr val="00AF50"/>
                </a:solidFill>
                <a:latin typeface="Calibri"/>
                <a:cs typeface="Calibri"/>
              </a:rPr>
              <a:t> </a:t>
            </a:r>
            <a:r>
              <a:rPr sz="1300" b="1" spc="-10" dirty="0">
                <a:solidFill>
                  <a:srgbClr val="00AF50"/>
                </a:solidFill>
                <a:latin typeface="Calibri"/>
                <a:cs typeface="Calibri"/>
              </a:rPr>
              <a:t>επιπρόσθετα</a:t>
            </a:r>
            <a:r>
              <a:rPr lang="el-GR" sz="1300" b="1" spc="-10" dirty="0">
                <a:solidFill>
                  <a:srgbClr val="00AF50"/>
                </a:solidFill>
                <a:latin typeface="Calibri"/>
                <a:cs typeface="Calibri"/>
              </a:rPr>
              <a:t>, εάν το σχέδιο εγκριθεί και ολοκληρωθεί,</a:t>
            </a:r>
            <a:r>
              <a:rPr sz="1300" b="1" spc="5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5" dirty="0">
                <a:solidFill>
                  <a:srgbClr val="00AF50"/>
                </a:solidFill>
                <a:latin typeface="Calibri"/>
                <a:cs typeface="Calibri"/>
              </a:rPr>
              <a:t>την</a:t>
            </a:r>
            <a:r>
              <a:rPr sz="1300" b="1" spc="40" dirty="0">
                <a:solidFill>
                  <a:srgbClr val="00AF50"/>
                </a:solidFill>
                <a:latin typeface="Calibri"/>
                <a:cs typeface="Calibri"/>
              </a:rPr>
              <a:t> </a:t>
            </a:r>
            <a:r>
              <a:rPr sz="1300" b="1" spc="-10" dirty="0">
                <a:solidFill>
                  <a:srgbClr val="00AF50"/>
                </a:solidFill>
                <a:latin typeface="Calibri"/>
                <a:cs typeface="Calibri"/>
              </a:rPr>
              <a:t>αξιολόγηση</a:t>
            </a:r>
            <a:r>
              <a:rPr sz="1300" b="1" spc="45" dirty="0">
                <a:solidFill>
                  <a:srgbClr val="00AF50"/>
                </a:solidFill>
                <a:latin typeface="Calibri"/>
                <a:cs typeface="Calibri"/>
              </a:rPr>
              <a:t> </a:t>
            </a:r>
            <a:r>
              <a:rPr sz="1300" b="1" spc="-10" dirty="0">
                <a:solidFill>
                  <a:srgbClr val="00AF50"/>
                </a:solidFill>
                <a:latin typeface="Calibri"/>
                <a:cs typeface="Calibri"/>
              </a:rPr>
              <a:t>του</a:t>
            </a:r>
            <a:r>
              <a:rPr sz="1300" b="1" spc="25" dirty="0">
                <a:solidFill>
                  <a:srgbClr val="00AF50"/>
                </a:solidFill>
                <a:latin typeface="Calibri"/>
                <a:cs typeface="Calibri"/>
              </a:rPr>
              <a:t> </a:t>
            </a:r>
            <a:r>
              <a:rPr sz="1300" b="1" spc="-10" dirty="0">
                <a:solidFill>
                  <a:srgbClr val="00AF50"/>
                </a:solidFill>
                <a:latin typeface="Calibri"/>
                <a:cs typeface="Calibri"/>
              </a:rPr>
              <a:t>βαθμού</a:t>
            </a:r>
            <a:r>
              <a:rPr sz="1300" b="1" spc="40" dirty="0">
                <a:solidFill>
                  <a:srgbClr val="00AF50"/>
                </a:solidFill>
                <a:latin typeface="Calibri"/>
                <a:cs typeface="Calibri"/>
              </a:rPr>
              <a:t> </a:t>
            </a:r>
            <a:r>
              <a:rPr sz="1300" b="1" spc="-10" dirty="0">
                <a:solidFill>
                  <a:srgbClr val="00AF50"/>
                </a:solidFill>
                <a:latin typeface="Calibri"/>
                <a:cs typeface="Calibri"/>
              </a:rPr>
              <a:t>συνάφειας</a:t>
            </a:r>
            <a:r>
              <a:rPr sz="1300" b="1" spc="30" dirty="0">
                <a:solidFill>
                  <a:srgbClr val="00AF50"/>
                </a:solidFill>
                <a:latin typeface="Calibri"/>
                <a:cs typeface="Calibri"/>
              </a:rPr>
              <a:t> </a:t>
            </a:r>
            <a:r>
              <a:rPr sz="1300" b="1" spc="-5" dirty="0">
                <a:solidFill>
                  <a:srgbClr val="00AF50"/>
                </a:solidFill>
                <a:latin typeface="Calibri"/>
                <a:cs typeface="Calibri"/>
              </a:rPr>
              <a:t>της</a:t>
            </a:r>
            <a:r>
              <a:rPr sz="1300" b="1" spc="30" dirty="0">
                <a:solidFill>
                  <a:srgbClr val="00AF50"/>
                </a:solidFill>
                <a:latin typeface="Calibri"/>
                <a:cs typeface="Calibri"/>
              </a:rPr>
              <a:t> </a:t>
            </a:r>
            <a:r>
              <a:rPr sz="1300" b="1" spc="-15" dirty="0">
                <a:solidFill>
                  <a:srgbClr val="00AF50"/>
                </a:solidFill>
                <a:latin typeface="Calibri"/>
                <a:cs typeface="Calibri"/>
              </a:rPr>
              <a:t>κάθε</a:t>
            </a:r>
            <a:r>
              <a:rPr sz="1300" b="1" spc="15" dirty="0">
                <a:solidFill>
                  <a:srgbClr val="00AF50"/>
                </a:solidFill>
                <a:latin typeface="Calibri"/>
                <a:cs typeface="Calibri"/>
              </a:rPr>
              <a:t> </a:t>
            </a:r>
            <a:r>
              <a:rPr sz="1300" b="1" spc="-10" dirty="0">
                <a:solidFill>
                  <a:srgbClr val="00AF50"/>
                </a:solidFill>
                <a:latin typeface="Calibri"/>
                <a:cs typeface="Calibri"/>
              </a:rPr>
              <a:t>δραστηριότητας</a:t>
            </a:r>
            <a:r>
              <a:rPr sz="1300" b="1" spc="55" dirty="0">
                <a:solidFill>
                  <a:srgbClr val="00AF50"/>
                </a:solidFill>
                <a:latin typeface="Calibri"/>
                <a:cs typeface="Calibri"/>
              </a:rPr>
              <a:t> </a:t>
            </a:r>
            <a:r>
              <a:rPr sz="1300" b="1" spc="-5" dirty="0">
                <a:solidFill>
                  <a:srgbClr val="00AF50"/>
                </a:solidFill>
                <a:latin typeface="Calibri"/>
                <a:cs typeface="Calibri"/>
              </a:rPr>
              <a:t>με</a:t>
            </a:r>
            <a:r>
              <a:rPr sz="1300" b="1" spc="40" dirty="0">
                <a:solidFill>
                  <a:srgbClr val="00AF50"/>
                </a:solidFill>
                <a:latin typeface="Calibri"/>
                <a:cs typeface="Calibri"/>
              </a:rPr>
              <a:t> </a:t>
            </a:r>
            <a:r>
              <a:rPr sz="1300" b="1" spc="-10" dirty="0">
                <a:solidFill>
                  <a:srgbClr val="00AF50"/>
                </a:solidFill>
                <a:latin typeface="Calibri"/>
                <a:cs typeface="Calibri"/>
              </a:rPr>
              <a:t>τους</a:t>
            </a:r>
            <a:r>
              <a:rPr sz="1300" b="1" spc="25" dirty="0">
                <a:solidFill>
                  <a:srgbClr val="00AF50"/>
                </a:solidFill>
                <a:latin typeface="Calibri"/>
                <a:cs typeface="Calibri"/>
              </a:rPr>
              <a:t> </a:t>
            </a:r>
            <a:r>
              <a:rPr sz="1300" b="1" spc="-5" dirty="0">
                <a:solidFill>
                  <a:srgbClr val="00AF50"/>
                </a:solidFill>
                <a:latin typeface="Calibri"/>
                <a:cs typeface="Calibri"/>
              </a:rPr>
              <a:t>στόχους</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spc="15" dirty="0">
                <a:solidFill>
                  <a:srgbClr val="00AF50"/>
                </a:solidFill>
                <a:latin typeface="Calibri"/>
                <a:cs typeface="Calibri"/>
              </a:rPr>
              <a:t> </a:t>
            </a:r>
            <a:r>
              <a:rPr sz="1300" b="1" spc="-15" dirty="0">
                <a:solidFill>
                  <a:srgbClr val="00AF50"/>
                </a:solidFill>
                <a:latin typeface="Calibri"/>
                <a:cs typeface="Calibri"/>
              </a:rPr>
              <a:t>τα </a:t>
            </a:r>
            <a:r>
              <a:rPr sz="1300" b="1" spc="-10" dirty="0">
                <a:solidFill>
                  <a:srgbClr val="00AF50"/>
                </a:solidFill>
                <a:latin typeface="Calibri"/>
                <a:cs typeface="Calibri"/>
              </a:rPr>
              <a:t> αποτελέσματα</a:t>
            </a:r>
            <a:r>
              <a:rPr sz="1300" b="1" spc="40" dirty="0">
                <a:solidFill>
                  <a:srgbClr val="00AF50"/>
                </a:solidFill>
                <a:latin typeface="Calibri"/>
                <a:cs typeface="Calibri"/>
              </a:rPr>
              <a:t> </a:t>
            </a:r>
            <a:r>
              <a:rPr sz="1300" b="1" spc="-10" dirty="0">
                <a:solidFill>
                  <a:srgbClr val="00AF50"/>
                </a:solidFill>
                <a:latin typeface="Calibri"/>
                <a:cs typeface="Calibri"/>
              </a:rPr>
              <a:t>του</a:t>
            </a:r>
            <a:r>
              <a:rPr sz="1300" b="1" spc="10" dirty="0">
                <a:solidFill>
                  <a:srgbClr val="00AF50"/>
                </a:solidFill>
                <a:latin typeface="Calibri"/>
                <a:cs typeface="Calibri"/>
              </a:rPr>
              <a:t> </a:t>
            </a:r>
            <a:r>
              <a:rPr sz="1300" b="1" spc="-10" dirty="0">
                <a:solidFill>
                  <a:srgbClr val="00AF50"/>
                </a:solidFill>
                <a:latin typeface="Calibri"/>
                <a:cs typeface="Calibri"/>
              </a:rPr>
              <a:t>πακέτου</a:t>
            </a:r>
            <a:r>
              <a:rPr sz="1300" b="1" spc="25" dirty="0">
                <a:solidFill>
                  <a:srgbClr val="00AF50"/>
                </a:solidFill>
                <a:latin typeface="Calibri"/>
                <a:cs typeface="Calibri"/>
              </a:rPr>
              <a:t> </a:t>
            </a:r>
            <a:r>
              <a:rPr sz="1300" b="1" spc="-10" dirty="0">
                <a:solidFill>
                  <a:srgbClr val="00AF50"/>
                </a:solidFill>
                <a:latin typeface="Calibri"/>
                <a:cs typeface="Calibri"/>
              </a:rPr>
              <a:t>εργασίας</a:t>
            </a:r>
            <a:r>
              <a:rPr sz="1300" b="1" spc="3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10" dirty="0">
                <a:solidFill>
                  <a:srgbClr val="00AF50"/>
                </a:solidFill>
                <a:latin typeface="Calibri"/>
                <a:cs typeface="Calibri"/>
              </a:rPr>
              <a:t>πρέπει</a:t>
            </a:r>
            <a:r>
              <a:rPr sz="1300" b="1" spc="15"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0" dirty="0">
                <a:solidFill>
                  <a:srgbClr val="00AF50"/>
                </a:solidFill>
                <a:latin typeface="Calibri"/>
                <a:cs typeface="Calibri"/>
              </a:rPr>
              <a:t>είναι:</a:t>
            </a:r>
            <a:endParaRPr sz="1300" dirty="0">
              <a:latin typeface="Calibri"/>
              <a:cs typeface="Calibri"/>
            </a:endParaRPr>
          </a:p>
        </p:txBody>
      </p:sp>
      <p:pic>
        <p:nvPicPr>
          <p:cNvPr id="8" name="object 8"/>
          <p:cNvPicPr/>
          <p:nvPr/>
        </p:nvPicPr>
        <p:blipFill>
          <a:blip r:embed="rId5" cstate="print"/>
          <a:stretch>
            <a:fillRect/>
          </a:stretch>
        </p:blipFill>
        <p:spPr>
          <a:xfrm>
            <a:off x="222504" y="4937759"/>
            <a:ext cx="6149340" cy="1920238"/>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3484" y="1306067"/>
            <a:ext cx="4587240" cy="5280660"/>
          </a:xfrm>
          <a:prstGeom prst="rect">
            <a:avLst/>
          </a:prstGeom>
        </p:spPr>
      </p:pic>
      <p:sp>
        <p:nvSpPr>
          <p:cNvPr id="3" name="object 3"/>
          <p:cNvSpPr txBox="1">
            <a:spLocks noGrp="1"/>
          </p:cNvSpPr>
          <p:nvPr>
            <p:ph type="title"/>
          </p:nvPr>
        </p:nvSpPr>
        <p:spPr>
          <a:xfrm>
            <a:off x="300024" y="101854"/>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5532501" y="3009976"/>
            <a:ext cx="5936615" cy="57531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AF50"/>
                </a:solidFill>
                <a:latin typeface="Calibri"/>
                <a:cs typeface="Calibri"/>
              </a:rPr>
              <a:t>Η</a:t>
            </a:r>
            <a:r>
              <a:rPr sz="1800" b="1" spc="5" dirty="0">
                <a:solidFill>
                  <a:srgbClr val="00AF50"/>
                </a:solidFill>
                <a:latin typeface="Calibri"/>
                <a:cs typeface="Calibri"/>
              </a:rPr>
              <a:t> </a:t>
            </a:r>
            <a:r>
              <a:rPr sz="1800" b="1" spc="-5" dirty="0">
                <a:solidFill>
                  <a:srgbClr val="00AF50"/>
                </a:solidFill>
                <a:latin typeface="Calibri"/>
                <a:cs typeface="Calibri"/>
              </a:rPr>
              <a:t>λογική</a:t>
            </a:r>
            <a:r>
              <a:rPr sz="1800" b="1" spc="-15" dirty="0">
                <a:solidFill>
                  <a:srgbClr val="00AF50"/>
                </a:solidFill>
                <a:latin typeface="Calibri"/>
                <a:cs typeface="Calibri"/>
              </a:rPr>
              <a:t> </a:t>
            </a:r>
            <a:r>
              <a:rPr sz="1800" b="1" spc="-5" dirty="0">
                <a:solidFill>
                  <a:srgbClr val="00AF50"/>
                </a:solidFill>
                <a:latin typeface="Calibri"/>
                <a:cs typeface="Calibri"/>
              </a:rPr>
              <a:t>σύνδεση</a:t>
            </a:r>
            <a:r>
              <a:rPr sz="1800" b="1" spc="-15" dirty="0">
                <a:solidFill>
                  <a:srgbClr val="00AF50"/>
                </a:solidFill>
                <a:latin typeface="Calibri"/>
                <a:cs typeface="Calibri"/>
              </a:rPr>
              <a:t> </a:t>
            </a:r>
            <a:r>
              <a:rPr sz="1800" b="1" spc="-10" dirty="0">
                <a:solidFill>
                  <a:srgbClr val="00AF50"/>
                </a:solidFill>
                <a:latin typeface="Calibri"/>
                <a:cs typeface="Calibri"/>
              </a:rPr>
              <a:t>των</a:t>
            </a:r>
            <a:r>
              <a:rPr sz="1800" b="1" spc="5" dirty="0">
                <a:solidFill>
                  <a:srgbClr val="00AF50"/>
                </a:solidFill>
                <a:latin typeface="Calibri"/>
                <a:cs typeface="Calibri"/>
              </a:rPr>
              <a:t> </a:t>
            </a:r>
            <a:r>
              <a:rPr sz="1800" b="1" dirty="0">
                <a:solidFill>
                  <a:srgbClr val="00AF50"/>
                </a:solidFill>
                <a:latin typeface="Calibri"/>
                <a:cs typeface="Calibri"/>
              </a:rPr>
              <a:t>όσων</a:t>
            </a:r>
            <a:r>
              <a:rPr sz="1800" b="1" spc="-5" dirty="0">
                <a:solidFill>
                  <a:srgbClr val="00AF50"/>
                </a:solidFill>
                <a:latin typeface="Calibri"/>
                <a:cs typeface="Calibri"/>
              </a:rPr>
              <a:t> </a:t>
            </a:r>
            <a:r>
              <a:rPr sz="1800" b="1" dirty="0">
                <a:solidFill>
                  <a:srgbClr val="00AF50"/>
                </a:solidFill>
                <a:latin typeface="Calibri"/>
                <a:cs typeface="Calibri"/>
              </a:rPr>
              <a:t>αναφέρονται </a:t>
            </a:r>
            <a:r>
              <a:rPr sz="1800" b="1" spc="-5" dirty="0">
                <a:solidFill>
                  <a:srgbClr val="00AF50"/>
                </a:solidFill>
                <a:latin typeface="Calibri"/>
                <a:cs typeface="Calibri"/>
              </a:rPr>
              <a:t>στην</a:t>
            </a:r>
            <a:r>
              <a:rPr sz="1800" b="1" spc="-25" dirty="0">
                <a:solidFill>
                  <a:srgbClr val="00AF50"/>
                </a:solidFill>
                <a:latin typeface="Calibri"/>
                <a:cs typeface="Calibri"/>
              </a:rPr>
              <a:t> </a:t>
            </a:r>
            <a:r>
              <a:rPr sz="1800" b="1" spc="-5" dirty="0">
                <a:solidFill>
                  <a:srgbClr val="00AF50"/>
                </a:solidFill>
                <a:latin typeface="Calibri"/>
                <a:cs typeface="Calibri"/>
              </a:rPr>
              <a:t>προηγούμενη</a:t>
            </a:r>
            <a:endParaRPr sz="1800">
              <a:latin typeface="Calibri"/>
              <a:cs typeface="Calibri"/>
            </a:endParaRPr>
          </a:p>
          <a:p>
            <a:pPr marL="12700">
              <a:lnSpc>
                <a:spcPct val="100000"/>
              </a:lnSpc>
              <a:spcBef>
                <a:spcPts val="5"/>
              </a:spcBef>
            </a:pPr>
            <a:r>
              <a:rPr sz="1800" b="1" dirty="0">
                <a:solidFill>
                  <a:srgbClr val="00AF50"/>
                </a:solidFill>
                <a:latin typeface="Calibri"/>
                <a:cs typeface="Calibri"/>
              </a:rPr>
              <a:t>διαφάνεια</a:t>
            </a:r>
            <a:r>
              <a:rPr sz="1800" b="1" spc="-30" dirty="0">
                <a:solidFill>
                  <a:srgbClr val="00AF50"/>
                </a:solidFill>
                <a:latin typeface="Calibri"/>
                <a:cs typeface="Calibri"/>
              </a:rPr>
              <a:t> </a:t>
            </a:r>
            <a:r>
              <a:rPr sz="1800" b="1" spc="-5" dirty="0">
                <a:solidFill>
                  <a:srgbClr val="00AF50"/>
                </a:solidFill>
                <a:latin typeface="Calibri"/>
                <a:cs typeface="Calibri"/>
              </a:rPr>
              <a:t>παρουσιάζεται</a:t>
            </a:r>
            <a:r>
              <a:rPr sz="1800" b="1" spc="-40" dirty="0">
                <a:solidFill>
                  <a:srgbClr val="00AF50"/>
                </a:solidFill>
                <a:latin typeface="Calibri"/>
                <a:cs typeface="Calibri"/>
              </a:rPr>
              <a:t> </a:t>
            </a:r>
            <a:r>
              <a:rPr sz="1800" b="1" dirty="0">
                <a:solidFill>
                  <a:srgbClr val="00AF50"/>
                </a:solidFill>
                <a:latin typeface="Calibri"/>
                <a:cs typeface="Calibri"/>
              </a:rPr>
              <a:t>σε</a:t>
            </a:r>
            <a:r>
              <a:rPr sz="1800" b="1" spc="-10" dirty="0">
                <a:solidFill>
                  <a:srgbClr val="00AF50"/>
                </a:solidFill>
                <a:latin typeface="Calibri"/>
                <a:cs typeface="Calibri"/>
              </a:rPr>
              <a:t> </a:t>
            </a:r>
            <a:r>
              <a:rPr sz="1800" b="1" spc="-5" dirty="0">
                <a:solidFill>
                  <a:srgbClr val="00AF50"/>
                </a:solidFill>
                <a:latin typeface="Calibri"/>
                <a:cs typeface="Calibri"/>
              </a:rPr>
              <a:t>αυτό</a:t>
            </a:r>
            <a:r>
              <a:rPr sz="1800" b="1" spc="-15" dirty="0">
                <a:solidFill>
                  <a:srgbClr val="00AF50"/>
                </a:solidFill>
                <a:latin typeface="Calibri"/>
                <a:cs typeface="Calibri"/>
              </a:rPr>
              <a:t> </a:t>
            </a:r>
            <a:r>
              <a:rPr sz="1800" b="1" spc="-5" dirty="0">
                <a:solidFill>
                  <a:srgbClr val="00AF50"/>
                </a:solidFill>
                <a:latin typeface="Calibri"/>
                <a:cs typeface="Calibri"/>
              </a:rPr>
              <a:t>το διάγραμμα</a:t>
            </a:r>
            <a:endParaRPr sz="1800">
              <a:latin typeface="Calibri"/>
              <a:cs typeface="Calibri"/>
            </a:endParaRPr>
          </a:p>
        </p:txBody>
      </p:sp>
      <p:sp>
        <p:nvSpPr>
          <p:cNvPr id="5" name="object 5"/>
          <p:cNvSpPr txBox="1"/>
          <p:nvPr/>
        </p:nvSpPr>
        <p:spPr>
          <a:xfrm>
            <a:off x="335076" y="793496"/>
            <a:ext cx="413194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25" dirty="0">
                <a:latin typeface="Calibri"/>
                <a:cs typeface="Calibri"/>
              </a:rPr>
              <a:t>Work</a:t>
            </a:r>
            <a:r>
              <a:rPr sz="1800" spc="-20" dirty="0">
                <a:latin typeface="Calibri"/>
                <a:cs typeface="Calibri"/>
              </a:rPr>
              <a:t> </a:t>
            </a:r>
            <a:r>
              <a:rPr sz="1800" spc="-10" dirty="0">
                <a:latin typeface="Calibri"/>
                <a:cs typeface="Calibri"/>
              </a:rPr>
              <a:t>package</a:t>
            </a:r>
            <a:r>
              <a:rPr sz="1800" spc="10" dirty="0">
                <a:latin typeface="Calibri"/>
                <a:cs typeface="Calibri"/>
              </a:rPr>
              <a:t> </a:t>
            </a:r>
            <a:r>
              <a:rPr sz="1800" spc="5" dirty="0">
                <a:latin typeface="Calibri"/>
                <a:cs typeface="Calibri"/>
              </a:rPr>
              <a:t>n°</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a:t>
            </a:r>
            <a:r>
              <a:rPr sz="1800" spc="-5" dirty="0">
                <a:latin typeface="Calibri"/>
                <a:cs typeface="Calibri"/>
              </a:rPr>
              <a:t> Title</a:t>
            </a:r>
            <a:r>
              <a:rPr sz="1800" spc="10" dirty="0">
                <a:latin typeface="Calibri"/>
                <a:cs typeface="Calibri"/>
              </a:rPr>
              <a:t> </a:t>
            </a:r>
            <a:r>
              <a:rPr sz="1800" spc="-5" dirty="0">
                <a:latin typeface="Calibri"/>
                <a:cs typeface="Calibri"/>
              </a:rPr>
              <a:t>of</a:t>
            </a:r>
            <a:r>
              <a:rPr sz="1800" dirty="0">
                <a:latin typeface="Calibri"/>
                <a:cs typeface="Calibri"/>
              </a:rPr>
              <a:t> the</a:t>
            </a:r>
            <a:r>
              <a:rPr sz="1800" spc="-5" dirty="0">
                <a:latin typeface="Calibri"/>
                <a:cs typeface="Calibri"/>
              </a:rPr>
              <a:t> </a:t>
            </a:r>
            <a:r>
              <a:rPr sz="1800" spc="-15" dirty="0">
                <a:latin typeface="Calibri"/>
                <a:cs typeface="Calibri"/>
              </a:rPr>
              <a:t>Package:</a:t>
            </a:r>
            <a:endParaRPr sz="1800">
              <a:latin typeface="Calibri"/>
              <a:cs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0059" y="1260347"/>
            <a:ext cx="10797540" cy="1889760"/>
          </a:xfrm>
          <a:prstGeom prst="rect">
            <a:avLst/>
          </a:prstGeom>
        </p:spPr>
      </p:pic>
      <p:sp>
        <p:nvSpPr>
          <p:cNvPr id="3" name="object 3"/>
          <p:cNvSpPr txBox="1">
            <a:spLocks noGrp="1"/>
          </p:cNvSpPr>
          <p:nvPr>
            <p:ph type="title"/>
          </p:nvPr>
        </p:nvSpPr>
        <p:spPr>
          <a:xfrm>
            <a:off x="326542" y="58928"/>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5"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470103" y="1752980"/>
            <a:ext cx="11316970" cy="756920"/>
          </a:xfrm>
          <a:prstGeom prst="rect">
            <a:avLst/>
          </a:prstGeom>
        </p:spPr>
        <p:txBody>
          <a:bodyPr vert="horz" wrap="square" lIns="0" tIns="12700" rIns="0" bIns="0" rtlCol="0">
            <a:spAutoFit/>
          </a:bodyPr>
          <a:lstStyle/>
          <a:p>
            <a:pPr marL="299085" marR="5080" indent="-287020">
              <a:lnSpc>
                <a:spcPct val="100000"/>
              </a:lnSpc>
              <a:spcBef>
                <a:spcPts val="100"/>
              </a:spcBef>
              <a:buFont typeface="Wingdings"/>
              <a:buChar char=""/>
              <a:tabLst>
                <a:tab pos="299085" algn="l"/>
                <a:tab pos="299720" algn="l"/>
              </a:tabLst>
            </a:pPr>
            <a:r>
              <a:rPr sz="1200" b="1" dirty="0">
                <a:solidFill>
                  <a:srgbClr val="00AF50"/>
                </a:solidFill>
                <a:latin typeface="Calibri"/>
                <a:cs typeface="Calibri"/>
              </a:rPr>
              <a:t>Κάποια</a:t>
            </a:r>
            <a:r>
              <a:rPr sz="1200" b="1" spc="15" dirty="0">
                <a:solidFill>
                  <a:srgbClr val="00AF50"/>
                </a:solidFill>
                <a:latin typeface="Calibri"/>
                <a:cs typeface="Calibri"/>
              </a:rPr>
              <a:t> </a:t>
            </a:r>
            <a:r>
              <a:rPr sz="1200" b="1" spc="-5" dirty="0">
                <a:solidFill>
                  <a:srgbClr val="00AF50"/>
                </a:solidFill>
                <a:latin typeface="Calibri"/>
                <a:cs typeface="Calibri"/>
              </a:rPr>
              <a:t>πληροφόρηση</a:t>
            </a:r>
            <a:r>
              <a:rPr sz="1200" b="1" spc="35" dirty="0">
                <a:solidFill>
                  <a:srgbClr val="00AF50"/>
                </a:solidFill>
                <a:latin typeface="Calibri"/>
                <a:cs typeface="Calibri"/>
              </a:rPr>
              <a:t> </a:t>
            </a:r>
            <a:r>
              <a:rPr sz="1200" b="1" spc="-5" dirty="0">
                <a:solidFill>
                  <a:srgbClr val="00AF50"/>
                </a:solidFill>
                <a:latin typeface="Calibri"/>
                <a:cs typeface="Calibri"/>
              </a:rPr>
              <a:t>πιο</a:t>
            </a:r>
            <a:r>
              <a:rPr sz="1200" b="1" spc="10" dirty="0">
                <a:solidFill>
                  <a:srgbClr val="00AF50"/>
                </a:solidFill>
                <a:latin typeface="Calibri"/>
                <a:cs typeface="Calibri"/>
              </a:rPr>
              <a:t> </a:t>
            </a:r>
            <a:r>
              <a:rPr sz="1200" b="1" spc="-5" dirty="0">
                <a:solidFill>
                  <a:srgbClr val="00AF50"/>
                </a:solidFill>
                <a:latin typeface="Calibri"/>
                <a:cs typeface="Calibri"/>
              </a:rPr>
              <a:t>γενικής</a:t>
            </a:r>
            <a:r>
              <a:rPr sz="1200" b="1" spc="5" dirty="0">
                <a:solidFill>
                  <a:srgbClr val="00AF50"/>
                </a:solidFill>
                <a:latin typeface="Calibri"/>
                <a:cs typeface="Calibri"/>
              </a:rPr>
              <a:t> </a:t>
            </a:r>
            <a:r>
              <a:rPr sz="1200" b="1" spc="-5" dirty="0">
                <a:solidFill>
                  <a:srgbClr val="00AF50"/>
                </a:solidFill>
                <a:latin typeface="Calibri"/>
                <a:cs typeface="Calibri"/>
              </a:rPr>
              <a:t>φύσεως,</a:t>
            </a:r>
            <a:r>
              <a:rPr sz="1200" b="1" spc="10" dirty="0">
                <a:solidFill>
                  <a:srgbClr val="00AF50"/>
                </a:solidFill>
                <a:latin typeface="Calibri"/>
                <a:cs typeface="Calibri"/>
              </a:rPr>
              <a:t> </a:t>
            </a:r>
            <a:r>
              <a:rPr sz="1200" b="1" spc="-5" dirty="0">
                <a:solidFill>
                  <a:srgbClr val="00AF50"/>
                </a:solidFill>
                <a:latin typeface="Calibri"/>
                <a:cs typeface="Calibri"/>
              </a:rPr>
              <a:t>σχετικά</a:t>
            </a:r>
            <a:r>
              <a:rPr sz="1200" b="1" spc="15" dirty="0">
                <a:solidFill>
                  <a:srgbClr val="00AF50"/>
                </a:solidFill>
                <a:latin typeface="Calibri"/>
                <a:cs typeface="Calibri"/>
              </a:rPr>
              <a:t> </a:t>
            </a:r>
            <a:r>
              <a:rPr sz="1200" b="1" spc="-5" dirty="0">
                <a:solidFill>
                  <a:srgbClr val="00AF50"/>
                </a:solidFill>
                <a:latin typeface="Calibri"/>
                <a:cs typeface="Calibri"/>
              </a:rPr>
              <a:t>με</a:t>
            </a:r>
            <a:r>
              <a:rPr sz="1200" b="1" spc="20" dirty="0">
                <a:solidFill>
                  <a:srgbClr val="00AF50"/>
                </a:solidFill>
                <a:latin typeface="Calibri"/>
                <a:cs typeface="Calibri"/>
              </a:rPr>
              <a:t> </a:t>
            </a:r>
            <a:r>
              <a:rPr sz="1200" b="1" spc="-5" dirty="0">
                <a:solidFill>
                  <a:srgbClr val="00AF50"/>
                </a:solidFill>
                <a:latin typeface="Calibri"/>
                <a:cs typeface="Calibri"/>
              </a:rPr>
              <a:t>την</a:t>
            </a:r>
            <a:r>
              <a:rPr sz="1200" b="1" spc="15" dirty="0">
                <a:solidFill>
                  <a:srgbClr val="00AF50"/>
                </a:solidFill>
                <a:latin typeface="Calibri"/>
                <a:cs typeface="Calibri"/>
              </a:rPr>
              <a:t> </a:t>
            </a:r>
            <a:r>
              <a:rPr sz="1200" b="1" spc="-5" dirty="0">
                <a:solidFill>
                  <a:srgbClr val="00AF50"/>
                </a:solidFill>
                <a:latin typeface="Calibri"/>
                <a:cs typeface="Calibri"/>
              </a:rPr>
              <a:t>κατανομή</a:t>
            </a:r>
            <a:r>
              <a:rPr sz="1200" b="1" spc="30" dirty="0">
                <a:solidFill>
                  <a:srgbClr val="00AF50"/>
                </a:solidFill>
                <a:latin typeface="Calibri"/>
                <a:cs typeface="Calibri"/>
              </a:rPr>
              <a:t> </a:t>
            </a:r>
            <a:r>
              <a:rPr sz="1200" b="1" spc="-5" dirty="0">
                <a:solidFill>
                  <a:srgbClr val="00AF50"/>
                </a:solidFill>
                <a:latin typeface="Calibri"/>
                <a:cs typeface="Calibri"/>
              </a:rPr>
              <a:t>καθηκόντων,</a:t>
            </a:r>
            <a:r>
              <a:rPr sz="1200" b="1" spc="15" dirty="0">
                <a:solidFill>
                  <a:srgbClr val="00AF50"/>
                </a:solidFill>
                <a:latin typeface="Calibri"/>
                <a:cs typeface="Calibri"/>
              </a:rPr>
              <a:t> </a:t>
            </a:r>
            <a:r>
              <a:rPr sz="1200" b="1" dirty="0">
                <a:solidFill>
                  <a:srgbClr val="00AF50"/>
                </a:solidFill>
                <a:latin typeface="Calibri"/>
                <a:cs typeface="Calibri"/>
              </a:rPr>
              <a:t>θα </a:t>
            </a:r>
            <a:r>
              <a:rPr sz="1200" b="1" spc="-5" dirty="0">
                <a:solidFill>
                  <a:srgbClr val="00AF50"/>
                </a:solidFill>
                <a:latin typeface="Calibri"/>
                <a:cs typeface="Calibri"/>
              </a:rPr>
              <a:t>πρέπει</a:t>
            </a:r>
            <a:r>
              <a:rPr sz="1200" b="1" spc="20"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dirty="0">
                <a:solidFill>
                  <a:srgbClr val="00AF50"/>
                </a:solidFill>
                <a:latin typeface="Calibri"/>
                <a:cs typeface="Calibri"/>
              </a:rPr>
              <a:t>έχει</a:t>
            </a:r>
            <a:r>
              <a:rPr sz="1200" b="1" spc="-5" dirty="0">
                <a:solidFill>
                  <a:srgbClr val="00AF50"/>
                </a:solidFill>
                <a:latin typeface="Calibri"/>
                <a:cs typeface="Calibri"/>
              </a:rPr>
              <a:t> ήδη</a:t>
            </a:r>
            <a:r>
              <a:rPr sz="1200" b="1" spc="25" dirty="0">
                <a:solidFill>
                  <a:srgbClr val="00AF50"/>
                </a:solidFill>
                <a:latin typeface="Calibri"/>
                <a:cs typeface="Calibri"/>
              </a:rPr>
              <a:t> </a:t>
            </a:r>
            <a:r>
              <a:rPr sz="1200" b="1" dirty="0">
                <a:solidFill>
                  <a:srgbClr val="00AF50"/>
                </a:solidFill>
                <a:latin typeface="Calibri"/>
                <a:cs typeface="Calibri"/>
              </a:rPr>
              <a:t>δοθεί</a:t>
            </a:r>
            <a:r>
              <a:rPr sz="1200" b="1" spc="-5" dirty="0">
                <a:solidFill>
                  <a:srgbClr val="00AF50"/>
                </a:solidFill>
                <a:latin typeface="Calibri"/>
                <a:cs typeface="Calibri"/>
              </a:rPr>
              <a:t> στην</a:t>
            </a:r>
            <a:r>
              <a:rPr sz="1200" b="1" spc="25" dirty="0">
                <a:solidFill>
                  <a:srgbClr val="00AF50"/>
                </a:solidFill>
                <a:latin typeface="Calibri"/>
                <a:cs typeface="Calibri"/>
              </a:rPr>
              <a:t> </a:t>
            </a:r>
            <a:r>
              <a:rPr sz="1200" b="1" spc="-5" dirty="0">
                <a:solidFill>
                  <a:srgbClr val="00AF50"/>
                </a:solidFill>
                <a:latin typeface="Calibri"/>
                <a:cs typeface="Calibri"/>
              </a:rPr>
              <a:t>Ενότητα</a:t>
            </a:r>
            <a:r>
              <a:rPr sz="1200" b="1" spc="75" dirty="0">
                <a:solidFill>
                  <a:srgbClr val="00AF50"/>
                </a:solidFill>
                <a:latin typeface="Calibri"/>
                <a:cs typeface="Calibri"/>
              </a:rPr>
              <a:t> </a:t>
            </a:r>
            <a:r>
              <a:rPr sz="1200" b="1" spc="-5" dirty="0">
                <a:solidFill>
                  <a:srgbClr val="00AF50"/>
                </a:solidFill>
                <a:latin typeface="Calibri"/>
                <a:cs typeface="Calibri"/>
              </a:rPr>
              <a:t>“Partnership and</a:t>
            </a:r>
            <a:r>
              <a:rPr sz="1200" b="1" spc="15" dirty="0">
                <a:solidFill>
                  <a:srgbClr val="00AF50"/>
                </a:solidFill>
                <a:latin typeface="Calibri"/>
                <a:cs typeface="Calibri"/>
              </a:rPr>
              <a:t> </a:t>
            </a:r>
            <a:r>
              <a:rPr sz="1200" b="1" spc="-5" dirty="0">
                <a:solidFill>
                  <a:srgbClr val="00AF50"/>
                </a:solidFill>
                <a:latin typeface="Calibri"/>
                <a:cs typeface="Calibri"/>
              </a:rPr>
              <a:t>Cooperation</a:t>
            </a:r>
            <a:r>
              <a:rPr sz="1200" b="1" spc="10" dirty="0">
                <a:solidFill>
                  <a:srgbClr val="00AF50"/>
                </a:solidFill>
                <a:latin typeface="Calibri"/>
                <a:cs typeface="Calibri"/>
              </a:rPr>
              <a:t> </a:t>
            </a:r>
            <a:r>
              <a:rPr sz="1200" b="1" spc="-5" dirty="0">
                <a:solidFill>
                  <a:srgbClr val="00AF50"/>
                </a:solidFill>
                <a:latin typeface="Calibri"/>
                <a:cs typeface="Calibri"/>
              </a:rPr>
              <a:t>Arrangements”. </a:t>
            </a:r>
            <a:r>
              <a:rPr sz="1200" b="1" dirty="0">
                <a:solidFill>
                  <a:srgbClr val="00AF50"/>
                </a:solidFill>
                <a:latin typeface="Calibri"/>
                <a:cs typeface="Calibri"/>
              </a:rPr>
              <a:t> Εδώ</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dirty="0">
                <a:solidFill>
                  <a:srgbClr val="00AF50"/>
                </a:solidFill>
                <a:latin typeface="Calibri"/>
                <a:cs typeface="Calibri"/>
              </a:rPr>
              <a:t>δοθεί</a:t>
            </a:r>
            <a:r>
              <a:rPr sz="1200" b="1" spc="-5" dirty="0">
                <a:solidFill>
                  <a:srgbClr val="00AF50"/>
                </a:solidFill>
                <a:latin typeface="Calibri"/>
                <a:cs typeface="Calibri"/>
              </a:rPr>
              <a:t> πιο συγκεκριμένη</a:t>
            </a:r>
            <a:r>
              <a:rPr sz="1200" b="1" spc="-15"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a:t>
            </a:r>
            <a:r>
              <a:rPr sz="1200" b="1" spc="-5" dirty="0">
                <a:solidFill>
                  <a:srgbClr val="00AF50"/>
                </a:solidFill>
                <a:latin typeface="Calibri"/>
                <a:cs typeface="Calibri"/>
              </a:rPr>
              <a:t>αναλυτική πληροφόρηση,</a:t>
            </a:r>
            <a:r>
              <a:rPr sz="1200" b="1" spc="30" dirty="0">
                <a:solidFill>
                  <a:srgbClr val="00AF50"/>
                </a:solidFill>
                <a:latin typeface="Calibri"/>
                <a:cs typeface="Calibri"/>
              </a:rPr>
              <a:t> </a:t>
            </a:r>
            <a:r>
              <a:rPr sz="1200" b="1" spc="-5" dirty="0">
                <a:solidFill>
                  <a:srgbClr val="00AF50"/>
                </a:solidFill>
                <a:latin typeface="Calibri"/>
                <a:cs typeface="Calibri"/>
              </a:rPr>
              <a:t>που</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a:t>
            </a:r>
            <a:r>
              <a:rPr sz="1200" b="1" dirty="0">
                <a:solidFill>
                  <a:srgbClr val="00AF50"/>
                </a:solidFill>
                <a:latin typeface="Calibri"/>
                <a:cs typeface="Calibri"/>
              </a:rPr>
              <a:t>αφορά</a:t>
            </a:r>
            <a:r>
              <a:rPr sz="1200" b="1" spc="5" dirty="0">
                <a:solidFill>
                  <a:srgbClr val="00AF50"/>
                </a:solidFill>
                <a:latin typeface="Calibri"/>
                <a:cs typeface="Calibri"/>
              </a:rPr>
              <a:t> </a:t>
            </a:r>
            <a:r>
              <a:rPr sz="1200" b="1" dirty="0">
                <a:solidFill>
                  <a:srgbClr val="00AF50"/>
                </a:solidFill>
                <a:latin typeface="Calibri"/>
                <a:cs typeface="Calibri"/>
              </a:rPr>
              <a:t>ειδικά</a:t>
            </a:r>
            <a:r>
              <a:rPr sz="1200" b="1" spc="-10" dirty="0">
                <a:solidFill>
                  <a:srgbClr val="00AF50"/>
                </a:solidFill>
                <a:latin typeface="Calibri"/>
                <a:cs typeface="Calibri"/>
              </a:rPr>
              <a:t> </a:t>
            </a:r>
            <a:r>
              <a:rPr sz="1200" b="1" spc="-5" dirty="0">
                <a:solidFill>
                  <a:srgbClr val="00AF50"/>
                </a:solidFill>
                <a:latin typeface="Calibri"/>
                <a:cs typeface="Calibri"/>
              </a:rPr>
              <a:t>το</a:t>
            </a:r>
            <a:r>
              <a:rPr sz="1200" b="1" spc="5" dirty="0">
                <a:solidFill>
                  <a:srgbClr val="00AF50"/>
                </a:solidFill>
                <a:latin typeface="Calibri"/>
                <a:cs typeface="Calibri"/>
              </a:rPr>
              <a:t> </a:t>
            </a:r>
            <a:r>
              <a:rPr sz="1200" b="1" spc="-5" dirty="0">
                <a:solidFill>
                  <a:srgbClr val="00AF50"/>
                </a:solidFill>
                <a:latin typeface="Calibri"/>
                <a:cs typeface="Calibri"/>
              </a:rPr>
              <a:t>πακέτο</a:t>
            </a:r>
            <a:r>
              <a:rPr sz="1200" b="1" spc="25" dirty="0">
                <a:solidFill>
                  <a:srgbClr val="00AF50"/>
                </a:solidFill>
                <a:latin typeface="Calibri"/>
                <a:cs typeface="Calibri"/>
              </a:rPr>
              <a:t> </a:t>
            </a:r>
            <a:r>
              <a:rPr sz="1200" b="1" spc="-5" dirty="0">
                <a:solidFill>
                  <a:srgbClr val="00AF50"/>
                </a:solidFill>
                <a:latin typeface="Calibri"/>
                <a:cs typeface="Calibri"/>
              </a:rPr>
              <a:t>εργασίας.</a:t>
            </a:r>
            <a:endParaRPr sz="1200">
              <a:latin typeface="Calibri"/>
              <a:cs typeface="Calibri"/>
            </a:endParaRPr>
          </a:p>
          <a:p>
            <a:pPr marL="299085" marR="628650" indent="-287020">
              <a:lnSpc>
                <a:spcPct val="100000"/>
              </a:lnSpc>
              <a:buFont typeface="Wingdings"/>
              <a:buChar char=""/>
              <a:tabLst>
                <a:tab pos="299085" algn="l"/>
                <a:tab pos="299720" algn="l"/>
              </a:tabLst>
            </a:pPr>
            <a:r>
              <a:rPr sz="1200" b="1" dirty="0">
                <a:solidFill>
                  <a:srgbClr val="00AF50"/>
                </a:solidFill>
                <a:latin typeface="Calibri"/>
                <a:cs typeface="Calibri"/>
              </a:rPr>
              <a:t>Δεν </a:t>
            </a:r>
            <a:r>
              <a:rPr sz="1200" b="1" spc="-5" dirty="0">
                <a:solidFill>
                  <a:srgbClr val="00AF50"/>
                </a:solidFill>
                <a:latin typeface="Calibri"/>
                <a:cs typeface="Calibri"/>
              </a:rPr>
              <a:t>είναι</a:t>
            </a:r>
            <a:r>
              <a:rPr sz="1200" b="1" spc="-10" dirty="0">
                <a:solidFill>
                  <a:srgbClr val="00AF50"/>
                </a:solidFill>
                <a:latin typeface="Calibri"/>
                <a:cs typeface="Calibri"/>
              </a:rPr>
              <a:t> </a:t>
            </a:r>
            <a:r>
              <a:rPr sz="1200" b="1" spc="-5" dirty="0">
                <a:solidFill>
                  <a:srgbClr val="00AF50"/>
                </a:solidFill>
                <a:latin typeface="Calibri"/>
                <a:cs typeface="Calibri"/>
              </a:rPr>
              <a:t>απαραίτητο</a:t>
            </a:r>
            <a:r>
              <a:rPr sz="1200" b="1" spc="45" dirty="0">
                <a:solidFill>
                  <a:srgbClr val="00AF50"/>
                </a:solidFill>
                <a:latin typeface="Calibri"/>
                <a:cs typeface="Calibri"/>
              </a:rPr>
              <a:t> </a:t>
            </a:r>
            <a:r>
              <a:rPr sz="1200" b="1" spc="-5" dirty="0">
                <a:solidFill>
                  <a:srgbClr val="00AF50"/>
                </a:solidFill>
                <a:latin typeface="Calibri"/>
                <a:cs typeface="Calibri"/>
              </a:rPr>
              <a:t>να</a:t>
            </a:r>
            <a:r>
              <a:rPr sz="1200" b="1" spc="5" dirty="0">
                <a:solidFill>
                  <a:srgbClr val="00AF50"/>
                </a:solidFill>
                <a:latin typeface="Calibri"/>
                <a:cs typeface="Calibri"/>
              </a:rPr>
              <a:t> </a:t>
            </a:r>
            <a:r>
              <a:rPr sz="1200" b="1" spc="-5" dirty="0">
                <a:solidFill>
                  <a:srgbClr val="00AF50"/>
                </a:solidFill>
                <a:latin typeface="Calibri"/>
                <a:cs typeface="Calibri"/>
              </a:rPr>
              <a:t>συμμετέχουν</a:t>
            </a:r>
            <a:r>
              <a:rPr sz="1200" b="1" spc="40" dirty="0">
                <a:solidFill>
                  <a:srgbClr val="00AF50"/>
                </a:solidFill>
                <a:latin typeface="Calibri"/>
                <a:cs typeface="Calibri"/>
              </a:rPr>
              <a:t> </a:t>
            </a:r>
            <a:r>
              <a:rPr sz="1200" b="1" dirty="0">
                <a:solidFill>
                  <a:srgbClr val="00AF50"/>
                </a:solidFill>
                <a:latin typeface="Calibri"/>
                <a:cs typeface="Calibri"/>
              </a:rPr>
              <a:t>όλοι</a:t>
            </a:r>
            <a:r>
              <a:rPr sz="1200" b="1" spc="5" dirty="0">
                <a:solidFill>
                  <a:srgbClr val="00AF50"/>
                </a:solidFill>
                <a:latin typeface="Calibri"/>
                <a:cs typeface="Calibri"/>
              </a:rPr>
              <a:t> </a:t>
            </a:r>
            <a:r>
              <a:rPr sz="1200" b="1" dirty="0">
                <a:solidFill>
                  <a:srgbClr val="00AF50"/>
                </a:solidFill>
                <a:latin typeface="Calibri"/>
                <a:cs typeface="Calibri"/>
              </a:rPr>
              <a:t>οι</a:t>
            </a:r>
            <a:r>
              <a:rPr sz="1200" b="1" spc="5" dirty="0">
                <a:solidFill>
                  <a:srgbClr val="00AF50"/>
                </a:solidFill>
                <a:latin typeface="Calibri"/>
                <a:cs typeface="Calibri"/>
              </a:rPr>
              <a:t> </a:t>
            </a:r>
            <a:r>
              <a:rPr sz="1200" b="1" spc="-5" dirty="0">
                <a:solidFill>
                  <a:srgbClr val="00AF50"/>
                </a:solidFill>
                <a:latin typeface="Calibri"/>
                <a:cs typeface="Calibri"/>
              </a:rPr>
              <a:t>οργανισμοί</a:t>
            </a:r>
            <a:r>
              <a:rPr sz="1200" b="1" spc="10" dirty="0">
                <a:solidFill>
                  <a:srgbClr val="00AF50"/>
                </a:solidFill>
                <a:latin typeface="Calibri"/>
                <a:cs typeface="Calibri"/>
              </a:rPr>
              <a:t> </a:t>
            </a:r>
            <a:r>
              <a:rPr sz="1200" b="1" spc="-5" dirty="0">
                <a:solidFill>
                  <a:srgbClr val="00AF50"/>
                </a:solidFill>
                <a:latin typeface="Calibri"/>
                <a:cs typeface="Calibri"/>
              </a:rPr>
              <a:t>στην</a:t>
            </a:r>
            <a:r>
              <a:rPr sz="1200" b="1" spc="20" dirty="0">
                <a:solidFill>
                  <a:srgbClr val="00AF50"/>
                </a:solidFill>
                <a:latin typeface="Calibri"/>
                <a:cs typeface="Calibri"/>
              </a:rPr>
              <a:t> </a:t>
            </a:r>
            <a:r>
              <a:rPr sz="1200" b="1" spc="-5" dirty="0">
                <a:solidFill>
                  <a:srgbClr val="00AF50"/>
                </a:solidFill>
                <a:latin typeface="Calibri"/>
                <a:cs typeface="Calibri"/>
              </a:rPr>
              <a:t>υλοποίηση</a:t>
            </a:r>
            <a:r>
              <a:rPr sz="1200" b="1" spc="5" dirty="0">
                <a:solidFill>
                  <a:srgbClr val="00AF50"/>
                </a:solidFill>
                <a:latin typeface="Calibri"/>
                <a:cs typeface="Calibri"/>
              </a:rPr>
              <a:t> </a:t>
            </a:r>
            <a:r>
              <a:rPr sz="1200" b="1" spc="-5" dirty="0">
                <a:solidFill>
                  <a:srgbClr val="00AF50"/>
                </a:solidFill>
                <a:latin typeface="Calibri"/>
                <a:cs typeface="Calibri"/>
              </a:rPr>
              <a:t>των</a:t>
            </a:r>
            <a:r>
              <a:rPr sz="1200" b="1" spc="30" dirty="0">
                <a:solidFill>
                  <a:srgbClr val="00AF50"/>
                </a:solidFill>
                <a:latin typeface="Calibri"/>
                <a:cs typeface="Calibri"/>
              </a:rPr>
              <a:t> </a:t>
            </a:r>
            <a:r>
              <a:rPr sz="1200" b="1" spc="-5" dirty="0">
                <a:solidFill>
                  <a:srgbClr val="00AF50"/>
                </a:solidFill>
                <a:latin typeface="Calibri"/>
                <a:cs typeface="Calibri"/>
              </a:rPr>
              <a:t>δραστηριοτήτων</a:t>
            </a:r>
            <a:r>
              <a:rPr sz="1200" b="1" spc="40" dirty="0">
                <a:solidFill>
                  <a:srgbClr val="00AF50"/>
                </a:solidFill>
                <a:latin typeface="Calibri"/>
                <a:cs typeface="Calibri"/>
              </a:rPr>
              <a:t> </a:t>
            </a:r>
            <a:r>
              <a:rPr sz="1200" b="1" spc="-5" dirty="0">
                <a:solidFill>
                  <a:srgbClr val="00AF50"/>
                </a:solidFill>
                <a:latin typeface="Calibri"/>
                <a:cs typeface="Calibri"/>
              </a:rPr>
              <a:t>του</a:t>
            </a:r>
            <a:r>
              <a:rPr sz="1200" b="1" spc="15" dirty="0">
                <a:solidFill>
                  <a:srgbClr val="00AF50"/>
                </a:solidFill>
                <a:latin typeface="Calibri"/>
                <a:cs typeface="Calibri"/>
              </a:rPr>
              <a:t> </a:t>
            </a:r>
            <a:r>
              <a:rPr sz="1200" b="1" dirty="0">
                <a:solidFill>
                  <a:srgbClr val="00AF50"/>
                </a:solidFill>
                <a:latin typeface="Calibri"/>
                <a:cs typeface="Calibri"/>
              </a:rPr>
              <a:t>κάθε</a:t>
            </a:r>
            <a:r>
              <a:rPr sz="1200" b="1" spc="15" dirty="0">
                <a:solidFill>
                  <a:srgbClr val="00AF50"/>
                </a:solidFill>
                <a:latin typeface="Calibri"/>
                <a:cs typeface="Calibri"/>
              </a:rPr>
              <a:t> </a:t>
            </a:r>
            <a:r>
              <a:rPr sz="1200" b="1" spc="-5" dirty="0">
                <a:solidFill>
                  <a:srgbClr val="00AF50"/>
                </a:solidFill>
                <a:latin typeface="Calibri"/>
                <a:cs typeface="Calibri"/>
              </a:rPr>
              <a:t>πακέτου</a:t>
            </a:r>
            <a:r>
              <a:rPr sz="1200" b="1" spc="30" dirty="0">
                <a:solidFill>
                  <a:srgbClr val="00AF50"/>
                </a:solidFill>
                <a:latin typeface="Calibri"/>
                <a:cs typeface="Calibri"/>
              </a:rPr>
              <a:t> </a:t>
            </a:r>
            <a:r>
              <a:rPr sz="1200" b="1" spc="-5" dirty="0">
                <a:solidFill>
                  <a:srgbClr val="00AF50"/>
                </a:solidFill>
                <a:latin typeface="Calibri"/>
                <a:cs typeface="Calibri"/>
              </a:rPr>
              <a:t>εργασίας.</a:t>
            </a:r>
            <a:r>
              <a:rPr sz="1200" b="1" spc="30" dirty="0">
                <a:solidFill>
                  <a:srgbClr val="00AF50"/>
                </a:solidFill>
                <a:latin typeface="Calibri"/>
                <a:cs typeface="Calibri"/>
              </a:rPr>
              <a:t> </a:t>
            </a:r>
            <a:r>
              <a:rPr sz="1200" b="1" dirty="0">
                <a:solidFill>
                  <a:srgbClr val="00AF50"/>
                </a:solidFill>
                <a:latin typeface="Calibri"/>
                <a:cs typeface="Calibri"/>
              </a:rPr>
              <a:t>Η</a:t>
            </a:r>
            <a:r>
              <a:rPr sz="1200" b="1" spc="25" dirty="0">
                <a:solidFill>
                  <a:srgbClr val="00AF50"/>
                </a:solidFill>
                <a:latin typeface="Calibri"/>
                <a:cs typeface="Calibri"/>
              </a:rPr>
              <a:t> </a:t>
            </a:r>
            <a:r>
              <a:rPr sz="1200" b="1" spc="-5" dirty="0">
                <a:solidFill>
                  <a:srgbClr val="00AF50"/>
                </a:solidFill>
                <a:latin typeface="Calibri"/>
                <a:cs typeface="Calibri"/>
              </a:rPr>
              <a:t>κατανομή</a:t>
            </a:r>
            <a:r>
              <a:rPr sz="1200" b="1" spc="30" dirty="0">
                <a:solidFill>
                  <a:srgbClr val="00AF50"/>
                </a:solidFill>
                <a:latin typeface="Calibri"/>
                <a:cs typeface="Calibri"/>
              </a:rPr>
              <a:t> </a:t>
            </a:r>
            <a:r>
              <a:rPr sz="1200" b="1" spc="-5" dirty="0">
                <a:solidFill>
                  <a:srgbClr val="00AF50"/>
                </a:solidFill>
                <a:latin typeface="Calibri"/>
                <a:cs typeface="Calibri"/>
              </a:rPr>
              <a:t>καθηκόντων</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πρέπει, </a:t>
            </a:r>
            <a:r>
              <a:rPr sz="1200" b="1" dirty="0">
                <a:solidFill>
                  <a:srgbClr val="00AF50"/>
                </a:solidFill>
                <a:latin typeface="Calibri"/>
                <a:cs typeface="Calibri"/>
              </a:rPr>
              <a:t> εντούτοις,</a:t>
            </a:r>
            <a:r>
              <a:rPr sz="1200" b="1" spc="5"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είναι</a:t>
            </a:r>
            <a:r>
              <a:rPr sz="1200" b="1" spc="-10" dirty="0">
                <a:solidFill>
                  <a:srgbClr val="00AF50"/>
                </a:solidFill>
                <a:latin typeface="Calibri"/>
                <a:cs typeface="Calibri"/>
              </a:rPr>
              <a:t> </a:t>
            </a:r>
            <a:r>
              <a:rPr sz="1200" b="1" dirty="0">
                <a:solidFill>
                  <a:srgbClr val="00AF50"/>
                </a:solidFill>
                <a:latin typeface="Calibri"/>
                <a:cs typeface="Calibri"/>
              </a:rPr>
              <a:t>όσο </a:t>
            </a:r>
            <a:r>
              <a:rPr sz="1200" b="1" spc="-5" dirty="0">
                <a:solidFill>
                  <a:srgbClr val="00AF50"/>
                </a:solidFill>
                <a:latin typeface="Calibri"/>
                <a:cs typeface="Calibri"/>
              </a:rPr>
              <a:t>πιο</a:t>
            </a:r>
            <a:r>
              <a:rPr sz="1200" b="1" spc="5" dirty="0">
                <a:solidFill>
                  <a:srgbClr val="00AF50"/>
                </a:solidFill>
                <a:latin typeface="Calibri"/>
                <a:cs typeface="Calibri"/>
              </a:rPr>
              <a:t> </a:t>
            </a:r>
            <a:r>
              <a:rPr sz="1200" b="1" spc="-5" dirty="0">
                <a:solidFill>
                  <a:srgbClr val="00AF50"/>
                </a:solidFill>
                <a:latin typeface="Calibri"/>
                <a:cs typeface="Calibri"/>
              </a:rPr>
              <a:t>ισορροπημένη</a:t>
            </a:r>
            <a:r>
              <a:rPr sz="1200" b="1" dirty="0">
                <a:solidFill>
                  <a:srgbClr val="00AF50"/>
                </a:solidFill>
                <a:latin typeface="Calibri"/>
                <a:cs typeface="Calibri"/>
              </a:rPr>
              <a:t> </a:t>
            </a:r>
            <a:r>
              <a:rPr sz="1200" b="1" spc="-5" dirty="0">
                <a:solidFill>
                  <a:srgbClr val="00AF50"/>
                </a:solidFill>
                <a:latin typeface="Calibri"/>
                <a:cs typeface="Calibri"/>
              </a:rPr>
              <a:t>γίνεται.</a:t>
            </a:r>
            <a:endParaRPr sz="1200">
              <a:latin typeface="Calibri"/>
              <a:cs typeface="Calibri"/>
            </a:endParaRPr>
          </a:p>
        </p:txBody>
      </p:sp>
      <p:sp>
        <p:nvSpPr>
          <p:cNvPr id="5" name="object 5"/>
          <p:cNvSpPr txBox="1"/>
          <p:nvPr/>
        </p:nvSpPr>
        <p:spPr>
          <a:xfrm>
            <a:off x="470103" y="3058795"/>
            <a:ext cx="10975340" cy="112331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200" b="1" dirty="0">
                <a:solidFill>
                  <a:srgbClr val="00AF50"/>
                </a:solidFill>
                <a:latin typeface="Calibri"/>
                <a:cs typeface="Calibri"/>
              </a:rPr>
              <a:t>Δε</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πρέπει</a:t>
            </a:r>
            <a:r>
              <a:rPr sz="1200" b="1" spc="10" dirty="0">
                <a:solidFill>
                  <a:srgbClr val="00AF50"/>
                </a:solidFill>
                <a:latin typeface="Calibri"/>
                <a:cs typeface="Calibri"/>
              </a:rPr>
              <a:t> </a:t>
            </a:r>
            <a:r>
              <a:rPr sz="1200" b="1" spc="-5" dirty="0">
                <a:solidFill>
                  <a:srgbClr val="00AF50"/>
                </a:solidFill>
                <a:latin typeface="Calibri"/>
                <a:cs typeface="Calibri"/>
              </a:rPr>
              <a:t>μόνο</a:t>
            </a:r>
            <a:r>
              <a:rPr sz="1200" b="1" spc="5" dirty="0">
                <a:solidFill>
                  <a:srgbClr val="00AF50"/>
                </a:solidFill>
                <a:latin typeface="Calibri"/>
                <a:cs typeface="Calibri"/>
              </a:rPr>
              <a:t> </a:t>
            </a:r>
            <a:r>
              <a:rPr sz="1200" b="1" spc="-5" dirty="0">
                <a:solidFill>
                  <a:srgbClr val="00AF50"/>
                </a:solidFill>
                <a:latin typeface="Calibri"/>
                <a:cs typeface="Calibri"/>
              </a:rPr>
              <a:t>στην</a:t>
            </a:r>
            <a:r>
              <a:rPr sz="1200" b="1" spc="15" dirty="0">
                <a:solidFill>
                  <a:srgbClr val="00AF50"/>
                </a:solidFill>
                <a:latin typeface="Calibri"/>
                <a:cs typeface="Calibri"/>
              </a:rPr>
              <a:t> </a:t>
            </a:r>
            <a:r>
              <a:rPr sz="1200" b="1" spc="-5" dirty="0">
                <a:solidFill>
                  <a:srgbClr val="00AF50"/>
                </a:solidFill>
                <a:latin typeface="Calibri"/>
                <a:cs typeface="Calibri"/>
              </a:rPr>
              <a:t>ολότητά</a:t>
            </a:r>
            <a:r>
              <a:rPr sz="1200" b="1" spc="25" dirty="0">
                <a:solidFill>
                  <a:srgbClr val="00AF50"/>
                </a:solidFill>
                <a:latin typeface="Calibri"/>
                <a:cs typeface="Calibri"/>
              </a:rPr>
              <a:t> </a:t>
            </a:r>
            <a:r>
              <a:rPr sz="1200" b="1" spc="-5" dirty="0">
                <a:solidFill>
                  <a:srgbClr val="00AF50"/>
                </a:solidFill>
                <a:latin typeface="Calibri"/>
                <a:cs typeface="Calibri"/>
              </a:rPr>
              <a:t>του</a:t>
            </a:r>
            <a:r>
              <a:rPr sz="1200" b="1" spc="20" dirty="0">
                <a:solidFill>
                  <a:srgbClr val="00AF50"/>
                </a:solidFill>
                <a:latin typeface="Calibri"/>
                <a:cs typeface="Calibri"/>
              </a:rPr>
              <a:t> </a:t>
            </a:r>
            <a:r>
              <a:rPr sz="1200" b="1" spc="-5" dirty="0">
                <a:solidFill>
                  <a:srgbClr val="00AF50"/>
                </a:solidFill>
                <a:latin typeface="Calibri"/>
                <a:cs typeface="Calibri"/>
              </a:rPr>
              <a:t>το</a:t>
            </a:r>
            <a:r>
              <a:rPr sz="1200" b="1" spc="15" dirty="0">
                <a:solidFill>
                  <a:srgbClr val="00AF50"/>
                </a:solidFill>
                <a:latin typeface="Calibri"/>
                <a:cs typeface="Calibri"/>
              </a:rPr>
              <a:t> </a:t>
            </a:r>
            <a:r>
              <a:rPr sz="1200" b="1" dirty="0">
                <a:solidFill>
                  <a:srgbClr val="00AF50"/>
                </a:solidFill>
                <a:latin typeface="Calibri"/>
                <a:cs typeface="Calibri"/>
              </a:rPr>
              <a:t>Σχέδιο</a:t>
            </a:r>
            <a:r>
              <a:rPr sz="1200" b="1" spc="-15"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είναι</a:t>
            </a:r>
            <a:r>
              <a:rPr sz="1200" b="1" spc="-15" dirty="0">
                <a:solidFill>
                  <a:srgbClr val="00AF50"/>
                </a:solidFill>
                <a:latin typeface="Calibri"/>
                <a:cs typeface="Calibri"/>
              </a:rPr>
              <a:t> </a:t>
            </a:r>
            <a:r>
              <a:rPr sz="1200" b="1" dirty="0">
                <a:solidFill>
                  <a:srgbClr val="00AF50"/>
                </a:solidFill>
                <a:latin typeface="Calibri"/>
                <a:cs typeface="Calibri"/>
              </a:rPr>
              <a:t>οικονομικά-αποδοτικό</a:t>
            </a:r>
            <a:r>
              <a:rPr sz="1200" b="1" spc="-5" dirty="0">
                <a:solidFill>
                  <a:srgbClr val="00AF50"/>
                </a:solidFill>
                <a:latin typeface="Calibri"/>
                <a:cs typeface="Calibri"/>
              </a:rPr>
              <a:t> </a:t>
            </a:r>
            <a:r>
              <a:rPr sz="1200" b="1" dirty="0">
                <a:solidFill>
                  <a:srgbClr val="00AF50"/>
                </a:solidFill>
                <a:latin typeface="Calibri"/>
                <a:cs typeface="Calibri"/>
              </a:rPr>
              <a:t>αλλά</a:t>
            </a:r>
            <a:r>
              <a:rPr sz="1200" b="1" spc="15" dirty="0">
                <a:solidFill>
                  <a:srgbClr val="00AF50"/>
                </a:solidFill>
                <a:latin typeface="Calibri"/>
                <a:cs typeface="Calibri"/>
              </a:rPr>
              <a:t> </a:t>
            </a:r>
            <a:r>
              <a:rPr sz="1200" b="1" dirty="0">
                <a:solidFill>
                  <a:srgbClr val="00AF50"/>
                </a:solidFill>
                <a:latin typeface="Calibri"/>
                <a:cs typeface="Calibri"/>
              </a:rPr>
              <a:t>και ανά</a:t>
            </a:r>
            <a:r>
              <a:rPr sz="1200" b="1" spc="5" dirty="0">
                <a:solidFill>
                  <a:srgbClr val="00AF50"/>
                </a:solidFill>
                <a:latin typeface="Calibri"/>
                <a:cs typeface="Calibri"/>
              </a:rPr>
              <a:t> </a:t>
            </a:r>
            <a:r>
              <a:rPr sz="1200" b="1" spc="-5" dirty="0">
                <a:solidFill>
                  <a:srgbClr val="00AF50"/>
                </a:solidFill>
                <a:latin typeface="Calibri"/>
                <a:cs typeface="Calibri"/>
              </a:rPr>
              <a:t>πακέτο</a:t>
            </a:r>
            <a:r>
              <a:rPr sz="1200" b="1" spc="35" dirty="0">
                <a:solidFill>
                  <a:srgbClr val="00AF50"/>
                </a:solidFill>
                <a:latin typeface="Calibri"/>
                <a:cs typeface="Calibri"/>
              </a:rPr>
              <a:t> </a:t>
            </a:r>
            <a:r>
              <a:rPr sz="1200" b="1" dirty="0">
                <a:solidFill>
                  <a:srgbClr val="00AF50"/>
                </a:solidFill>
                <a:latin typeface="Calibri"/>
                <a:cs typeface="Calibri"/>
              </a:rPr>
              <a:t>εργασίας.</a:t>
            </a:r>
            <a:endParaRPr sz="1200" dirty="0">
              <a:latin typeface="Calibri"/>
              <a:cs typeface="Calibri"/>
            </a:endParaRPr>
          </a:p>
          <a:p>
            <a:pPr marL="299085" marR="379730" indent="-287020">
              <a:lnSpc>
                <a:spcPct val="100000"/>
              </a:lnSpc>
              <a:buFont typeface="Wingdings"/>
              <a:buChar char=""/>
              <a:tabLst>
                <a:tab pos="299085" algn="l"/>
                <a:tab pos="299720" algn="l"/>
              </a:tabLst>
            </a:pPr>
            <a:r>
              <a:rPr sz="1200" b="1" dirty="0">
                <a:solidFill>
                  <a:srgbClr val="00AF50"/>
                </a:solidFill>
                <a:latin typeface="Calibri"/>
                <a:cs typeface="Calibri"/>
              </a:rPr>
              <a:t>Για</a:t>
            </a:r>
            <a:r>
              <a:rPr sz="1200" b="1" spc="-5" dirty="0">
                <a:solidFill>
                  <a:srgbClr val="00AF50"/>
                </a:solidFill>
                <a:latin typeface="Calibri"/>
                <a:cs typeface="Calibri"/>
              </a:rPr>
              <a:t> να</a:t>
            </a:r>
            <a:r>
              <a:rPr sz="1200" b="1" dirty="0">
                <a:solidFill>
                  <a:srgbClr val="00AF50"/>
                </a:solidFill>
                <a:latin typeface="Calibri"/>
                <a:cs typeface="Calibri"/>
              </a:rPr>
              <a:t> </a:t>
            </a:r>
            <a:r>
              <a:rPr sz="1200" b="1" spc="-5" dirty="0">
                <a:solidFill>
                  <a:srgbClr val="00AF50"/>
                </a:solidFill>
                <a:latin typeface="Calibri"/>
                <a:cs typeface="Calibri"/>
              </a:rPr>
              <a:t>είναι</a:t>
            </a:r>
            <a:r>
              <a:rPr sz="1200" b="1" spc="-15" dirty="0">
                <a:solidFill>
                  <a:srgbClr val="00AF50"/>
                </a:solidFill>
                <a:latin typeface="Calibri"/>
                <a:cs typeface="Calibri"/>
              </a:rPr>
              <a:t> </a:t>
            </a:r>
            <a:r>
              <a:rPr sz="1200" b="1" dirty="0">
                <a:solidFill>
                  <a:srgbClr val="00AF50"/>
                </a:solidFill>
                <a:latin typeface="Calibri"/>
                <a:cs typeface="Calibri"/>
              </a:rPr>
              <a:t>εφικτή</a:t>
            </a:r>
            <a:r>
              <a:rPr sz="1200" b="1" spc="5" dirty="0">
                <a:solidFill>
                  <a:srgbClr val="00AF50"/>
                </a:solidFill>
                <a:latin typeface="Calibri"/>
                <a:cs typeface="Calibri"/>
              </a:rPr>
              <a:t> </a:t>
            </a:r>
            <a:r>
              <a:rPr sz="1200" b="1" dirty="0">
                <a:solidFill>
                  <a:srgbClr val="00AF50"/>
                </a:solidFill>
                <a:latin typeface="Calibri"/>
                <a:cs typeface="Calibri"/>
              </a:rPr>
              <a:t>η </a:t>
            </a:r>
            <a:r>
              <a:rPr sz="1200" b="1" spc="-5" dirty="0">
                <a:solidFill>
                  <a:srgbClr val="00AF50"/>
                </a:solidFill>
                <a:latin typeface="Calibri"/>
                <a:cs typeface="Calibri"/>
              </a:rPr>
              <a:t>αξιολόγηση</a:t>
            </a:r>
            <a:r>
              <a:rPr sz="1200" b="1" dirty="0">
                <a:solidFill>
                  <a:srgbClr val="00AF50"/>
                </a:solidFill>
                <a:latin typeface="Calibri"/>
                <a:cs typeface="Calibri"/>
              </a:rPr>
              <a:t> </a:t>
            </a:r>
            <a:r>
              <a:rPr sz="1200" b="1" spc="-5" dirty="0">
                <a:solidFill>
                  <a:srgbClr val="00AF50"/>
                </a:solidFill>
                <a:latin typeface="Calibri"/>
                <a:cs typeface="Calibri"/>
              </a:rPr>
              <a:t>αυτής</a:t>
            </a:r>
            <a:r>
              <a:rPr sz="1200" b="1" spc="10" dirty="0">
                <a:solidFill>
                  <a:srgbClr val="00AF50"/>
                </a:solidFill>
                <a:latin typeface="Calibri"/>
                <a:cs typeface="Calibri"/>
              </a:rPr>
              <a:t> </a:t>
            </a:r>
            <a:r>
              <a:rPr sz="1200" b="1" spc="-5" dirty="0">
                <a:solidFill>
                  <a:srgbClr val="00AF50"/>
                </a:solidFill>
                <a:latin typeface="Calibri"/>
                <a:cs typeface="Calibri"/>
              </a:rPr>
              <a:t>της</a:t>
            </a:r>
            <a:r>
              <a:rPr sz="1200" b="1" spc="25" dirty="0">
                <a:solidFill>
                  <a:srgbClr val="00AF50"/>
                </a:solidFill>
                <a:latin typeface="Calibri"/>
                <a:cs typeface="Calibri"/>
              </a:rPr>
              <a:t> </a:t>
            </a:r>
            <a:r>
              <a:rPr sz="1200" b="1" spc="-5" dirty="0">
                <a:solidFill>
                  <a:srgbClr val="00AF50"/>
                </a:solidFill>
                <a:latin typeface="Calibri"/>
                <a:cs typeface="Calibri"/>
              </a:rPr>
              <a:t>πτυχής</a:t>
            </a:r>
            <a:r>
              <a:rPr sz="1200" b="1" spc="10" dirty="0">
                <a:solidFill>
                  <a:srgbClr val="00AF50"/>
                </a:solidFill>
                <a:latin typeface="Calibri"/>
                <a:cs typeface="Calibri"/>
              </a:rPr>
              <a:t> </a:t>
            </a:r>
            <a:r>
              <a:rPr sz="1200" b="1" dirty="0">
                <a:solidFill>
                  <a:srgbClr val="00AF50"/>
                </a:solidFill>
                <a:latin typeface="Calibri"/>
                <a:cs typeface="Calibri"/>
              </a:rPr>
              <a:t>ενός</a:t>
            </a:r>
            <a:r>
              <a:rPr sz="1200" b="1" spc="10" dirty="0">
                <a:solidFill>
                  <a:srgbClr val="00AF50"/>
                </a:solidFill>
                <a:latin typeface="Calibri"/>
                <a:cs typeface="Calibri"/>
              </a:rPr>
              <a:t> </a:t>
            </a:r>
            <a:r>
              <a:rPr sz="1200" b="1" spc="-5" dirty="0">
                <a:solidFill>
                  <a:srgbClr val="00AF50"/>
                </a:solidFill>
                <a:latin typeface="Calibri"/>
                <a:cs typeface="Calibri"/>
              </a:rPr>
              <a:t>πακέτου</a:t>
            </a:r>
            <a:r>
              <a:rPr sz="1200" b="1" spc="25" dirty="0">
                <a:solidFill>
                  <a:srgbClr val="00AF50"/>
                </a:solidFill>
                <a:latin typeface="Calibri"/>
                <a:cs typeface="Calibri"/>
              </a:rPr>
              <a:t> </a:t>
            </a:r>
            <a:r>
              <a:rPr sz="1200" b="1" spc="-5" dirty="0">
                <a:solidFill>
                  <a:srgbClr val="00AF50"/>
                </a:solidFill>
                <a:latin typeface="Calibri"/>
                <a:cs typeface="Calibri"/>
              </a:rPr>
              <a:t>εργασίας,</a:t>
            </a:r>
            <a:r>
              <a:rPr sz="1200" b="1" spc="10"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πρέπει</a:t>
            </a:r>
            <a:r>
              <a:rPr sz="1200" b="1" spc="5" dirty="0">
                <a:solidFill>
                  <a:srgbClr val="00AF50"/>
                </a:solidFill>
                <a:latin typeface="Calibri"/>
                <a:cs typeface="Calibri"/>
              </a:rPr>
              <a:t> </a:t>
            </a:r>
            <a:r>
              <a:rPr sz="1200" b="1" dirty="0">
                <a:solidFill>
                  <a:srgbClr val="00AF50"/>
                </a:solidFill>
                <a:latin typeface="Calibri"/>
                <a:cs typeface="Calibri"/>
              </a:rPr>
              <a:t>οι</a:t>
            </a:r>
            <a:r>
              <a:rPr sz="1200" b="1" spc="15"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25" dirty="0">
                <a:solidFill>
                  <a:srgbClr val="00AF50"/>
                </a:solidFill>
                <a:latin typeface="Calibri"/>
                <a:cs typeface="Calibri"/>
              </a:rPr>
              <a:t> </a:t>
            </a:r>
            <a:r>
              <a:rPr sz="1200" b="1" spc="-5" dirty="0">
                <a:solidFill>
                  <a:srgbClr val="00AF50"/>
                </a:solidFill>
                <a:latin typeface="Calibri"/>
                <a:cs typeface="Calibri"/>
              </a:rPr>
              <a:t>που</a:t>
            </a:r>
            <a:r>
              <a:rPr sz="1200" b="1" spc="25"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a:t>
            </a:r>
            <a:r>
              <a:rPr sz="1200" b="1" dirty="0">
                <a:solidFill>
                  <a:srgbClr val="00AF50"/>
                </a:solidFill>
                <a:latin typeface="Calibri"/>
                <a:cs typeface="Calibri"/>
              </a:rPr>
              <a:t>εμπεριέχει</a:t>
            </a:r>
            <a:r>
              <a:rPr sz="1200" b="1" spc="-10" dirty="0">
                <a:solidFill>
                  <a:srgbClr val="00AF50"/>
                </a:solidFill>
                <a:latin typeface="Calibri"/>
                <a:cs typeface="Calibri"/>
              </a:rPr>
              <a:t> </a:t>
            </a:r>
            <a:r>
              <a:rPr sz="1200" b="1" spc="-5" dirty="0">
                <a:solidFill>
                  <a:srgbClr val="00AF50"/>
                </a:solidFill>
                <a:latin typeface="Calibri"/>
                <a:cs typeface="Calibri"/>
              </a:rPr>
              <a:t>να</a:t>
            </a:r>
            <a:r>
              <a:rPr sz="1200" b="1" spc="65" dirty="0">
                <a:solidFill>
                  <a:srgbClr val="00AF50"/>
                </a:solidFill>
                <a:latin typeface="Calibri"/>
                <a:cs typeface="Calibri"/>
              </a:rPr>
              <a:t> </a:t>
            </a:r>
            <a:r>
              <a:rPr sz="1200" b="1" spc="-5" dirty="0">
                <a:solidFill>
                  <a:srgbClr val="00AF50"/>
                </a:solidFill>
                <a:latin typeface="Calibri"/>
                <a:cs typeface="Calibri"/>
              </a:rPr>
              <a:t>περιγραφούν</a:t>
            </a:r>
            <a:r>
              <a:rPr sz="1200" b="1" dirty="0">
                <a:solidFill>
                  <a:srgbClr val="00AF50"/>
                </a:solidFill>
                <a:latin typeface="Calibri"/>
                <a:cs typeface="Calibri"/>
              </a:rPr>
              <a:t> </a:t>
            </a:r>
            <a:r>
              <a:rPr sz="1200" b="1" spc="-5" dirty="0">
                <a:solidFill>
                  <a:srgbClr val="00AF50"/>
                </a:solidFill>
                <a:latin typeface="Calibri"/>
                <a:cs typeface="Calibri"/>
              </a:rPr>
              <a:t>με</a:t>
            </a:r>
            <a:r>
              <a:rPr sz="1200" b="1" spc="15" dirty="0">
                <a:solidFill>
                  <a:srgbClr val="00AF50"/>
                </a:solidFill>
                <a:latin typeface="Calibri"/>
                <a:cs typeface="Calibri"/>
              </a:rPr>
              <a:t> </a:t>
            </a:r>
            <a:r>
              <a:rPr sz="1200" b="1" spc="-5" dirty="0">
                <a:solidFill>
                  <a:srgbClr val="00AF50"/>
                </a:solidFill>
                <a:latin typeface="Calibri"/>
                <a:cs typeface="Calibri"/>
              </a:rPr>
              <a:t>τον</a:t>
            </a:r>
            <a:r>
              <a:rPr sz="1200" b="1" spc="20" dirty="0">
                <a:solidFill>
                  <a:srgbClr val="00AF50"/>
                </a:solidFill>
                <a:latin typeface="Calibri"/>
                <a:cs typeface="Calibri"/>
              </a:rPr>
              <a:t> </a:t>
            </a:r>
            <a:r>
              <a:rPr sz="1200" b="1" spc="-5" dirty="0">
                <a:solidFill>
                  <a:srgbClr val="00AF50"/>
                </a:solidFill>
                <a:latin typeface="Calibri"/>
                <a:cs typeface="Calibri"/>
              </a:rPr>
              <a:t>μεγαλύτερο </a:t>
            </a:r>
            <a:r>
              <a:rPr sz="1200" b="1" dirty="0">
                <a:solidFill>
                  <a:srgbClr val="00AF50"/>
                </a:solidFill>
                <a:latin typeface="Calibri"/>
                <a:cs typeface="Calibri"/>
              </a:rPr>
              <a:t> </a:t>
            </a:r>
            <a:r>
              <a:rPr sz="1200" b="1" spc="-5" dirty="0">
                <a:solidFill>
                  <a:srgbClr val="00AF50"/>
                </a:solidFill>
                <a:latin typeface="Calibri"/>
                <a:cs typeface="Calibri"/>
              </a:rPr>
              <a:t>δυνατό</a:t>
            </a:r>
            <a:r>
              <a:rPr sz="1200" b="1" spc="15" dirty="0">
                <a:solidFill>
                  <a:srgbClr val="00AF50"/>
                </a:solidFill>
                <a:latin typeface="Calibri"/>
                <a:cs typeface="Calibri"/>
              </a:rPr>
              <a:t> </a:t>
            </a:r>
            <a:r>
              <a:rPr sz="1200" b="1" spc="-5" dirty="0">
                <a:solidFill>
                  <a:srgbClr val="00AF50"/>
                </a:solidFill>
                <a:latin typeface="Calibri"/>
                <a:cs typeface="Calibri"/>
              </a:rPr>
              <a:t>βαθμό</a:t>
            </a:r>
            <a:r>
              <a:rPr sz="1200" b="1" dirty="0">
                <a:solidFill>
                  <a:srgbClr val="00AF50"/>
                </a:solidFill>
                <a:latin typeface="Calibri"/>
                <a:cs typeface="Calibri"/>
              </a:rPr>
              <a:t> </a:t>
            </a:r>
            <a:r>
              <a:rPr sz="1200" b="1" spc="-5" dirty="0">
                <a:solidFill>
                  <a:srgbClr val="00AF50"/>
                </a:solidFill>
                <a:latin typeface="Calibri"/>
                <a:cs typeface="Calibri"/>
              </a:rPr>
              <a:t>λεπτομέρειας</a:t>
            </a:r>
            <a:r>
              <a:rPr sz="1200" b="1" spc="10" dirty="0">
                <a:solidFill>
                  <a:srgbClr val="00AF50"/>
                </a:solidFill>
                <a:latin typeface="Calibri"/>
                <a:cs typeface="Calibri"/>
              </a:rPr>
              <a:t> </a:t>
            </a:r>
            <a:r>
              <a:rPr sz="1200" b="1" dirty="0">
                <a:solidFill>
                  <a:srgbClr val="00AF50"/>
                </a:solidFill>
                <a:latin typeface="Calibri"/>
                <a:cs typeface="Calibri"/>
              </a:rPr>
              <a:t>και</a:t>
            </a:r>
            <a:r>
              <a:rPr sz="1200" b="1" spc="10" dirty="0">
                <a:solidFill>
                  <a:srgbClr val="00AF50"/>
                </a:solidFill>
                <a:latin typeface="Calibri"/>
                <a:cs typeface="Calibri"/>
              </a:rPr>
              <a:t> </a:t>
            </a:r>
            <a:r>
              <a:rPr sz="1200" b="1" dirty="0">
                <a:solidFill>
                  <a:srgbClr val="00AF50"/>
                </a:solidFill>
                <a:latin typeface="Calibri"/>
                <a:cs typeface="Calibri"/>
              </a:rPr>
              <a:t>η κάθε </a:t>
            </a:r>
            <a:r>
              <a:rPr sz="1200" b="1" spc="-5" dirty="0">
                <a:solidFill>
                  <a:srgbClr val="00AF50"/>
                </a:solidFill>
                <a:latin typeface="Calibri"/>
                <a:cs typeface="Calibri"/>
              </a:rPr>
              <a:t>δραστηριότητα</a:t>
            </a:r>
            <a:r>
              <a:rPr sz="1200" b="1" spc="30" dirty="0">
                <a:solidFill>
                  <a:srgbClr val="00AF50"/>
                </a:solidFill>
                <a:latin typeface="Calibri"/>
                <a:cs typeface="Calibri"/>
              </a:rPr>
              <a:t> </a:t>
            </a:r>
            <a:r>
              <a:rPr sz="1200" b="1" spc="-5" dirty="0">
                <a:solidFill>
                  <a:srgbClr val="00AF50"/>
                </a:solidFill>
                <a:latin typeface="Calibri"/>
                <a:cs typeface="Calibri"/>
              </a:rPr>
              <a:t>να</a:t>
            </a:r>
            <a:r>
              <a:rPr sz="1200" b="1" spc="15" dirty="0">
                <a:solidFill>
                  <a:srgbClr val="00AF50"/>
                </a:solidFill>
                <a:latin typeface="Calibri"/>
                <a:cs typeface="Calibri"/>
              </a:rPr>
              <a:t> </a:t>
            </a:r>
            <a:r>
              <a:rPr sz="1200" b="1" spc="-5" dirty="0">
                <a:solidFill>
                  <a:srgbClr val="00AF50"/>
                </a:solidFill>
                <a:latin typeface="Calibri"/>
                <a:cs typeface="Calibri"/>
              </a:rPr>
              <a:t>συνδεθεί</a:t>
            </a:r>
            <a:r>
              <a:rPr sz="1200" b="1" spc="-10" dirty="0">
                <a:solidFill>
                  <a:srgbClr val="00AF50"/>
                </a:solidFill>
                <a:latin typeface="Calibri"/>
                <a:cs typeface="Calibri"/>
              </a:rPr>
              <a:t> </a:t>
            </a:r>
            <a:r>
              <a:rPr sz="1200" b="1" spc="-5" dirty="0">
                <a:solidFill>
                  <a:srgbClr val="00AF50"/>
                </a:solidFill>
                <a:latin typeface="Calibri"/>
                <a:cs typeface="Calibri"/>
              </a:rPr>
              <a:t>με</a:t>
            </a:r>
            <a:r>
              <a:rPr sz="1200" b="1" spc="10" dirty="0">
                <a:solidFill>
                  <a:srgbClr val="00AF50"/>
                </a:solidFill>
                <a:latin typeface="Calibri"/>
                <a:cs typeface="Calibri"/>
              </a:rPr>
              <a:t> </a:t>
            </a:r>
            <a:r>
              <a:rPr sz="1200" b="1" dirty="0">
                <a:solidFill>
                  <a:srgbClr val="00AF50"/>
                </a:solidFill>
                <a:latin typeface="Calibri"/>
                <a:cs typeface="Calibri"/>
              </a:rPr>
              <a:t>ένα</a:t>
            </a:r>
            <a:r>
              <a:rPr sz="1200" b="1" spc="5" dirty="0">
                <a:solidFill>
                  <a:srgbClr val="00AF50"/>
                </a:solidFill>
                <a:latin typeface="Calibri"/>
                <a:cs typeface="Calibri"/>
              </a:rPr>
              <a:t> </a:t>
            </a:r>
            <a:r>
              <a:rPr sz="1200" b="1" spc="-5" dirty="0">
                <a:solidFill>
                  <a:srgbClr val="00AF50"/>
                </a:solidFill>
                <a:latin typeface="Calibri"/>
                <a:cs typeface="Calibri"/>
              </a:rPr>
              <a:t>κόστος,</a:t>
            </a:r>
            <a:r>
              <a:rPr sz="1200" b="1" spc="10" dirty="0">
                <a:solidFill>
                  <a:srgbClr val="00AF50"/>
                </a:solidFill>
                <a:latin typeface="Calibri"/>
                <a:cs typeface="Calibri"/>
              </a:rPr>
              <a:t> </a:t>
            </a:r>
            <a:r>
              <a:rPr sz="1200" b="1" spc="-5" dirty="0">
                <a:solidFill>
                  <a:srgbClr val="00AF50"/>
                </a:solidFill>
                <a:latin typeface="Calibri"/>
                <a:cs typeface="Calibri"/>
              </a:rPr>
              <a:t>το</a:t>
            </a:r>
            <a:r>
              <a:rPr sz="1200" b="1" spc="20" dirty="0">
                <a:solidFill>
                  <a:srgbClr val="00AF50"/>
                </a:solidFill>
                <a:latin typeface="Calibri"/>
                <a:cs typeface="Calibri"/>
              </a:rPr>
              <a:t> </a:t>
            </a:r>
            <a:r>
              <a:rPr sz="1200" b="1" dirty="0">
                <a:solidFill>
                  <a:srgbClr val="00AF50"/>
                </a:solidFill>
                <a:latin typeface="Calibri"/>
                <a:cs typeface="Calibri"/>
              </a:rPr>
              <a:t>οποίο</a:t>
            </a:r>
            <a:r>
              <a:rPr sz="1200" b="1" spc="15" dirty="0">
                <a:solidFill>
                  <a:srgbClr val="00AF50"/>
                </a:solidFill>
                <a:latin typeface="Calibri"/>
                <a:cs typeface="Calibri"/>
              </a:rPr>
              <a:t> </a:t>
            </a:r>
            <a:r>
              <a:rPr sz="1200" b="1" spc="-5" dirty="0">
                <a:solidFill>
                  <a:srgbClr val="00AF50"/>
                </a:solidFill>
                <a:latin typeface="Calibri"/>
                <a:cs typeface="Calibri"/>
              </a:rPr>
              <a:t>να</a:t>
            </a:r>
            <a:r>
              <a:rPr sz="1200" b="1" dirty="0">
                <a:solidFill>
                  <a:srgbClr val="00AF50"/>
                </a:solidFill>
                <a:latin typeface="Calibri"/>
                <a:cs typeface="Calibri"/>
              </a:rPr>
              <a:t> </a:t>
            </a:r>
            <a:r>
              <a:rPr sz="1200" b="1" spc="-5" dirty="0">
                <a:solidFill>
                  <a:srgbClr val="00AF50"/>
                </a:solidFill>
                <a:latin typeface="Calibri"/>
                <a:cs typeface="Calibri"/>
              </a:rPr>
              <a:t>αντιστοιχεί</a:t>
            </a:r>
            <a:r>
              <a:rPr sz="1200" b="1" dirty="0">
                <a:solidFill>
                  <a:srgbClr val="00AF50"/>
                </a:solidFill>
                <a:latin typeface="Calibri"/>
                <a:cs typeface="Calibri"/>
              </a:rPr>
              <a:t> </a:t>
            </a:r>
            <a:r>
              <a:rPr sz="1200" b="1" spc="-5" dirty="0">
                <a:solidFill>
                  <a:srgbClr val="00AF50"/>
                </a:solidFill>
                <a:latin typeface="Calibri"/>
                <a:cs typeface="Calibri"/>
              </a:rPr>
              <a:t>στην</a:t>
            </a:r>
            <a:r>
              <a:rPr sz="1200" b="1" spc="15" dirty="0">
                <a:solidFill>
                  <a:srgbClr val="00AF50"/>
                </a:solidFill>
                <a:latin typeface="Calibri"/>
                <a:cs typeface="Calibri"/>
              </a:rPr>
              <a:t> </a:t>
            </a:r>
            <a:r>
              <a:rPr sz="1200" b="1" spc="-5" dirty="0">
                <a:solidFill>
                  <a:srgbClr val="00AF50"/>
                </a:solidFill>
                <a:latin typeface="Calibri"/>
                <a:cs typeface="Calibri"/>
              </a:rPr>
              <a:t>πραγματική</a:t>
            </a:r>
            <a:r>
              <a:rPr sz="1200" b="1" spc="15" dirty="0">
                <a:solidFill>
                  <a:srgbClr val="00AF50"/>
                </a:solidFill>
                <a:latin typeface="Calibri"/>
                <a:cs typeface="Calibri"/>
              </a:rPr>
              <a:t> </a:t>
            </a:r>
            <a:r>
              <a:rPr sz="1200" b="1" spc="-5" dirty="0">
                <a:solidFill>
                  <a:srgbClr val="00AF50"/>
                </a:solidFill>
                <a:latin typeface="Calibri"/>
                <a:cs typeface="Calibri"/>
              </a:rPr>
              <a:t>της</a:t>
            </a:r>
            <a:r>
              <a:rPr sz="1200" b="1" spc="10" dirty="0">
                <a:solidFill>
                  <a:srgbClr val="00AF50"/>
                </a:solidFill>
                <a:latin typeface="Calibri"/>
                <a:cs typeface="Calibri"/>
              </a:rPr>
              <a:t> </a:t>
            </a:r>
            <a:r>
              <a:rPr sz="1200" b="1" dirty="0">
                <a:solidFill>
                  <a:srgbClr val="00AF50"/>
                </a:solidFill>
                <a:latin typeface="Calibri"/>
                <a:cs typeface="Calibri"/>
              </a:rPr>
              <a:t>βαρύτητα</a:t>
            </a:r>
            <a:r>
              <a:rPr sz="1200" b="1" spc="15" dirty="0">
                <a:solidFill>
                  <a:srgbClr val="00AF50"/>
                </a:solidFill>
                <a:latin typeface="Calibri"/>
                <a:cs typeface="Calibri"/>
              </a:rPr>
              <a:t> </a:t>
            </a:r>
            <a:r>
              <a:rPr sz="1200" b="1" spc="-5" dirty="0">
                <a:solidFill>
                  <a:srgbClr val="00AF50"/>
                </a:solidFill>
                <a:latin typeface="Calibri"/>
                <a:cs typeface="Calibri"/>
              </a:rPr>
              <a:t>μέσα</a:t>
            </a:r>
            <a:r>
              <a:rPr sz="1200" b="1" spc="15" dirty="0">
                <a:solidFill>
                  <a:srgbClr val="00AF50"/>
                </a:solidFill>
                <a:latin typeface="Calibri"/>
                <a:cs typeface="Calibri"/>
              </a:rPr>
              <a:t> </a:t>
            </a:r>
            <a:r>
              <a:rPr sz="1200" b="1" spc="-5" dirty="0">
                <a:solidFill>
                  <a:srgbClr val="00AF50"/>
                </a:solidFill>
                <a:latin typeface="Calibri"/>
                <a:cs typeface="Calibri"/>
              </a:rPr>
              <a:t>στο</a:t>
            </a:r>
            <a:r>
              <a:rPr sz="1200" b="1" spc="20" dirty="0">
                <a:solidFill>
                  <a:srgbClr val="00AF50"/>
                </a:solidFill>
                <a:latin typeface="Calibri"/>
                <a:cs typeface="Calibri"/>
              </a:rPr>
              <a:t> </a:t>
            </a:r>
            <a:r>
              <a:rPr sz="1200" b="1" spc="-5" dirty="0">
                <a:solidFill>
                  <a:srgbClr val="00AF50"/>
                </a:solidFill>
                <a:latin typeface="Calibri"/>
                <a:cs typeface="Calibri"/>
              </a:rPr>
              <a:t>πακέτο</a:t>
            </a:r>
            <a:endParaRPr sz="1200" dirty="0">
              <a:latin typeface="Calibri"/>
              <a:cs typeface="Calibri"/>
            </a:endParaRPr>
          </a:p>
          <a:p>
            <a:pPr marL="299085">
              <a:lnSpc>
                <a:spcPct val="100000"/>
              </a:lnSpc>
            </a:pPr>
            <a:r>
              <a:rPr sz="1200" b="1" dirty="0">
                <a:solidFill>
                  <a:srgbClr val="00AF50"/>
                </a:solidFill>
                <a:latin typeface="Calibri"/>
                <a:cs typeface="Calibri"/>
              </a:rPr>
              <a:t>εργασίας.</a:t>
            </a:r>
            <a:endParaRPr sz="1200" dirty="0">
              <a:latin typeface="Calibri"/>
              <a:cs typeface="Calibri"/>
            </a:endParaRPr>
          </a:p>
          <a:p>
            <a:pPr marL="299085" marR="5080" indent="-287020">
              <a:lnSpc>
                <a:spcPct val="100000"/>
              </a:lnSpc>
              <a:buFont typeface="Wingdings"/>
              <a:buChar char=""/>
              <a:tabLst>
                <a:tab pos="299085" algn="l"/>
                <a:tab pos="299720" algn="l"/>
              </a:tabLst>
            </a:pPr>
            <a:r>
              <a:rPr sz="1200" b="1" dirty="0">
                <a:solidFill>
                  <a:srgbClr val="00AF50"/>
                </a:solidFill>
                <a:latin typeface="Calibri"/>
                <a:cs typeface="Calibri"/>
              </a:rPr>
              <a:t>Η</a:t>
            </a:r>
            <a:r>
              <a:rPr sz="1200" b="1" spc="5" dirty="0">
                <a:solidFill>
                  <a:srgbClr val="00AF50"/>
                </a:solidFill>
                <a:latin typeface="Calibri"/>
                <a:cs typeface="Calibri"/>
              </a:rPr>
              <a:t> </a:t>
            </a:r>
            <a:r>
              <a:rPr sz="1200" b="1" spc="-5" dirty="0">
                <a:solidFill>
                  <a:srgbClr val="00AF50"/>
                </a:solidFill>
                <a:latin typeface="Calibri"/>
                <a:cs typeface="Calibri"/>
              </a:rPr>
              <a:t>ανάλυση</a:t>
            </a:r>
            <a:r>
              <a:rPr sz="1200" b="1" spc="15" dirty="0">
                <a:solidFill>
                  <a:srgbClr val="00AF50"/>
                </a:solidFill>
                <a:latin typeface="Calibri"/>
                <a:cs typeface="Calibri"/>
              </a:rPr>
              <a:t> </a:t>
            </a:r>
            <a:r>
              <a:rPr sz="1200" b="1" spc="-5" dirty="0">
                <a:solidFill>
                  <a:srgbClr val="00AF50"/>
                </a:solidFill>
                <a:latin typeface="Calibri"/>
                <a:cs typeface="Calibri"/>
              </a:rPr>
              <a:t>του</a:t>
            </a:r>
            <a:r>
              <a:rPr sz="1200" b="1" spc="25" dirty="0">
                <a:solidFill>
                  <a:srgbClr val="00AF50"/>
                </a:solidFill>
                <a:latin typeface="Calibri"/>
                <a:cs typeface="Calibri"/>
              </a:rPr>
              <a:t> </a:t>
            </a:r>
            <a:r>
              <a:rPr sz="1200" b="1" spc="-5" dirty="0">
                <a:solidFill>
                  <a:srgbClr val="00AF50"/>
                </a:solidFill>
                <a:latin typeface="Calibri"/>
                <a:cs typeface="Calibri"/>
              </a:rPr>
              <a:t>προϋπολογισμού</a:t>
            </a:r>
            <a:r>
              <a:rPr sz="1200" b="1" spc="40" dirty="0">
                <a:solidFill>
                  <a:srgbClr val="00AF50"/>
                </a:solidFill>
                <a:latin typeface="Calibri"/>
                <a:cs typeface="Calibri"/>
              </a:rPr>
              <a:t> </a:t>
            </a:r>
            <a:r>
              <a:rPr sz="1200" b="1" dirty="0">
                <a:solidFill>
                  <a:srgbClr val="00AF50"/>
                </a:solidFill>
                <a:latin typeface="Calibri"/>
                <a:cs typeface="Calibri"/>
              </a:rPr>
              <a:t>για ένα</a:t>
            </a:r>
            <a:r>
              <a:rPr sz="1200" b="1" spc="10" dirty="0">
                <a:solidFill>
                  <a:srgbClr val="00AF50"/>
                </a:solidFill>
                <a:latin typeface="Calibri"/>
                <a:cs typeface="Calibri"/>
              </a:rPr>
              <a:t> </a:t>
            </a:r>
            <a:r>
              <a:rPr sz="1200" b="1" spc="-5" dirty="0">
                <a:solidFill>
                  <a:srgbClr val="00AF50"/>
                </a:solidFill>
                <a:latin typeface="Calibri"/>
                <a:cs typeface="Calibri"/>
              </a:rPr>
              <a:t>πακέτο</a:t>
            </a:r>
            <a:r>
              <a:rPr sz="1200" b="1" spc="25" dirty="0">
                <a:solidFill>
                  <a:srgbClr val="00AF50"/>
                </a:solidFill>
                <a:latin typeface="Calibri"/>
                <a:cs typeface="Calibri"/>
              </a:rPr>
              <a:t> </a:t>
            </a:r>
            <a:r>
              <a:rPr sz="1200" b="1" spc="-5" dirty="0">
                <a:solidFill>
                  <a:srgbClr val="00AF50"/>
                </a:solidFill>
                <a:latin typeface="Calibri"/>
                <a:cs typeface="Calibri"/>
              </a:rPr>
              <a:t>εργασίας</a:t>
            </a:r>
            <a:r>
              <a:rPr sz="1200" b="1" dirty="0">
                <a:solidFill>
                  <a:srgbClr val="00AF50"/>
                </a:solidFill>
                <a:latin typeface="Calibri"/>
                <a:cs typeface="Calibri"/>
              </a:rPr>
              <a:t> θα</a:t>
            </a:r>
            <a:r>
              <a:rPr sz="1200" b="1" spc="10" dirty="0">
                <a:solidFill>
                  <a:srgbClr val="00AF50"/>
                </a:solidFill>
                <a:latin typeface="Calibri"/>
                <a:cs typeface="Calibri"/>
              </a:rPr>
              <a:t> </a:t>
            </a:r>
            <a:r>
              <a:rPr sz="1200" b="1" spc="-5" dirty="0">
                <a:solidFill>
                  <a:srgbClr val="00AF50"/>
                </a:solidFill>
                <a:latin typeface="Calibri"/>
                <a:cs typeface="Calibri"/>
              </a:rPr>
              <a:t>παρουσιαστεί</a:t>
            </a:r>
            <a:r>
              <a:rPr sz="1200" b="1" spc="20" dirty="0">
                <a:solidFill>
                  <a:srgbClr val="00AF50"/>
                </a:solidFill>
                <a:latin typeface="Calibri"/>
                <a:cs typeface="Calibri"/>
              </a:rPr>
              <a:t> </a:t>
            </a:r>
            <a:r>
              <a:rPr sz="1200" b="1" spc="-5" dirty="0">
                <a:solidFill>
                  <a:srgbClr val="00AF50"/>
                </a:solidFill>
                <a:latin typeface="Calibri"/>
                <a:cs typeface="Calibri"/>
              </a:rPr>
              <a:t>υποχρεωτικά</a:t>
            </a:r>
            <a:r>
              <a:rPr sz="1200" b="1" spc="25" dirty="0">
                <a:solidFill>
                  <a:srgbClr val="00AF50"/>
                </a:solidFill>
                <a:latin typeface="Calibri"/>
                <a:cs typeface="Calibri"/>
              </a:rPr>
              <a:t> </a:t>
            </a:r>
            <a:r>
              <a:rPr sz="1200" b="1" dirty="0">
                <a:solidFill>
                  <a:srgbClr val="00AF50"/>
                </a:solidFill>
                <a:latin typeface="Calibri"/>
                <a:cs typeface="Calibri"/>
              </a:rPr>
              <a:t>ανά</a:t>
            </a:r>
            <a:r>
              <a:rPr sz="1200" b="1" spc="10" dirty="0">
                <a:solidFill>
                  <a:srgbClr val="00AF50"/>
                </a:solidFill>
                <a:latin typeface="Calibri"/>
                <a:cs typeface="Calibri"/>
              </a:rPr>
              <a:t> </a:t>
            </a:r>
            <a:r>
              <a:rPr sz="1200" b="1" dirty="0">
                <a:solidFill>
                  <a:srgbClr val="00AF50"/>
                </a:solidFill>
                <a:latin typeface="Calibri"/>
                <a:cs typeface="Calibri"/>
              </a:rPr>
              <a:t>εταίρο</a:t>
            </a:r>
            <a:r>
              <a:rPr sz="1200" b="1" spc="15" dirty="0">
                <a:solidFill>
                  <a:srgbClr val="00AF50"/>
                </a:solidFill>
                <a:latin typeface="Calibri"/>
                <a:cs typeface="Calibri"/>
              </a:rPr>
              <a:t> </a:t>
            </a:r>
            <a:r>
              <a:rPr sz="1200" b="1" spc="-5" dirty="0">
                <a:solidFill>
                  <a:srgbClr val="00AF50"/>
                </a:solidFill>
                <a:latin typeface="Calibri"/>
                <a:cs typeface="Calibri"/>
              </a:rPr>
              <a:t>στην</a:t>
            </a:r>
            <a:r>
              <a:rPr sz="1200" b="1" spc="15" dirty="0">
                <a:solidFill>
                  <a:srgbClr val="00AF50"/>
                </a:solidFill>
                <a:latin typeface="Calibri"/>
                <a:cs typeface="Calibri"/>
              </a:rPr>
              <a:t> </a:t>
            </a:r>
            <a:r>
              <a:rPr sz="1200" b="1" spc="-5" dirty="0">
                <a:solidFill>
                  <a:srgbClr val="00AF50"/>
                </a:solidFill>
                <a:latin typeface="Calibri"/>
                <a:cs typeface="Calibri"/>
              </a:rPr>
              <a:t>ενότητα</a:t>
            </a:r>
            <a:r>
              <a:rPr sz="1200" b="1" spc="60" dirty="0">
                <a:solidFill>
                  <a:srgbClr val="00AF50"/>
                </a:solidFill>
                <a:latin typeface="Calibri"/>
                <a:cs typeface="Calibri"/>
              </a:rPr>
              <a:t> </a:t>
            </a:r>
            <a:r>
              <a:rPr sz="1200" b="1" spc="-5" dirty="0">
                <a:solidFill>
                  <a:srgbClr val="00AF50"/>
                </a:solidFill>
                <a:latin typeface="Calibri"/>
                <a:cs typeface="Calibri"/>
              </a:rPr>
              <a:t>“Budget</a:t>
            </a:r>
            <a:r>
              <a:rPr sz="1200" b="1" spc="20" dirty="0">
                <a:solidFill>
                  <a:srgbClr val="00AF50"/>
                </a:solidFill>
                <a:latin typeface="Calibri"/>
                <a:cs typeface="Calibri"/>
              </a:rPr>
              <a:t> </a:t>
            </a:r>
            <a:r>
              <a:rPr sz="1200" b="1" spc="-5" dirty="0">
                <a:solidFill>
                  <a:srgbClr val="00AF50"/>
                </a:solidFill>
                <a:latin typeface="Calibri"/>
                <a:cs typeface="Calibri"/>
              </a:rPr>
              <a:t>Summary”(όπως</a:t>
            </a:r>
            <a:r>
              <a:rPr sz="1200" b="1" spc="15" dirty="0">
                <a:solidFill>
                  <a:srgbClr val="00AF50"/>
                </a:solidFill>
                <a:latin typeface="Calibri"/>
                <a:cs typeface="Calibri"/>
              </a:rPr>
              <a:t> </a:t>
            </a:r>
            <a:r>
              <a:rPr sz="1200" b="1" dirty="0">
                <a:solidFill>
                  <a:srgbClr val="00AF50"/>
                </a:solidFill>
                <a:latin typeface="Calibri"/>
                <a:cs typeface="Calibri"/>
              </a:rPr>
              <a:t>δείχνει</a:t>
            </a:r>
            <a:r>
              <a:rPr sz="1200" b="1" spc="-20" dirty="0">
                <a:solidFill>
                  <a:srgbClr val="00AF50"/>
                </a:solidFill>
                <a:latin typeface="Calibri"/>
                <a:cs typeface="Calibri"/>
              </a:rPr>
              <a:t> </a:t>
            </a:r>
            <a:r>
              <a:rPr sz="1200" b="1" dirty="0">
                <a:solidFill>
                  <a:srgbClr val="00AF50"/>
                </a:solidFill>
                <a:latin typeface="Calibri"/>
                <a:cs typeface="Calibri"/>
              </a:rPr>
              <a:t>ο</a:t>
            </a:r>
            <a:r>
              <a:rPr sz="1200" b="1" spc="15" dirty="0">
                <a:solidFill>
                  <a:srgbClr val="00AF50"/>
                </a:solidFill>
                <a:latin typeface="Calibri"/>
                <a:cs typeface="Calibri"/>
              </a:rPr>
              <a:t> </a:t>
            </a:r>
            <a:r>
              <a:rPr sz="1200" b="1" spc="-5" dirty="0">
                <a:solidFill>
                  <a:srgbClr val="00AF50"/>
                </a:solidFill>
                <a:latin typeface="Calibri"/>
                <a:cs typeface="Calibri"/>
              </a:rPr>
              <a:t>πίνακας),</a:t>
            </a:r>
            <a:r>
              <a:rPr sz="1200" b="1" spc="15" dirty="0">
                <a:solidFill>
                  <a:srgbClr val="00AF50"/>
                </a:solidFill>
                <a:latin typeface="Calibri"/>
                <a:cs typeface="Calibri"/>
              </a:rPr>
              <a:t> </a:t>
            </a:r>
            <a:r>
              <a:rPr sz="1200" b="1" dirty="0">
                <a:solidFill>
                  <a:srgbClr val="00AF50"/>
                </a:solidFill>
                <a:latin typeface="Calibri"/>
                <a:cs typeface="Calibri"/>
              </a:rPr>
              <a:t>αλλά </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10" dirty="0">
                <a:solidFill>
                  <a:srgbClr val="00AF50"/>
                </a:solidFill>
                <a:latin typeface="Calibri"/>
                <a:cs typeface="Calibri"/>
              </a:rPr>
              <a:t> </a:t>
            </a:r>
            <a:r>
              <a:rPr sz="1200" b="1" spc="-5" dirty="0">
                <a:solidFill>
                  <a:srgbClr val="00AF50"/>
                </a:solidFill>
                <a:latin typeface="Calibri"/>
                <a:cs typeface="Calibri"/>
              </a:rPr>
              <a:t>μπορούσε</a:t>
            </a:r>
            <a:r>
              <a:rPr sz="1200" b="1" spc="30" dirty="0">
                <a:solidFill>
                  <a:srgbClr val="00AF50"/>
                </a:solidFill>
                <a:latin typeface="Calibri"/>
                <a:cs typeface="Calibri"/>
              </a:rPr>
              <a:t> </a:t>
            </a:r>
            <a:r>
              <a:rPr sz="1200" b="1" spc="-5" dirty="0">
                <a:solidFill>
                  <a:srgbClr val="00AF50"/>
                </a:solidFill>
                <a:latin typeface="Calibri"/>
                <a:cs typeface="Calibri"/>
              </a:rPr>
              <a:t>επιπρόσθετα</a:t>
            </a:r>
            <a:r>
              <a:rPr sz="1200" b="1" dirty="0">
                <a:solidFill>
                  <a:srgbClr val="00AF50"/>
                </a:solidFill>
                <a:latin typeface="Calibri"/>
                <a:cs typeface="Calibri"/>
              </a:rPr>
              <a:t> </a:t>
            </a:r>
            <a:r>
              <a:rPr lang="el-GR" sz="1200" b="1" spc="-5" dirty="0">
                <a:solidFill>
                  <a:srgbClr val="00AF50"/>
                </a:solidFill>
                <a:latin typeface="Calibri"/>
                <a:cs typeface="Calibri"/>
              </a:rPr>
              <a:t>στο πεδίο αυτό</a:t>
            </a:r>
            <a:r>
              <a:rPr sz="1200" b="1" dirty="0">
                <a:solidFill>
                  <a:srgbClr val="00AF50"/>
                </a:solidFill>
                <a:latin typeface="Calibri"/>
                <a:cs typeface="Calibri"/>
              </a:rPr>
              <a:t> </a:t>
            </a:r>
            <a:r>
              <a:rPr sz="1200" b="1" spc="-5" dirty="0">
                <a:solidFill>
                  <a:srgbClr val="00AF50"/>
                </a:solidFill>
                <a:latin typeface="Calibri"/>
                <a:cs typeface="Calibri"/>
              </a:rPr>
              <a:t>να</a:t>
            </a:r>
            <a:r>
              <a:rPr sz="1200" b="1" spc="10" dirty="0">
                <a:solidFill>
                  <a:srgbClr val="00AF50"/>
                </a:solidFill>
                <a:latin typeface="Calibri"/>
                <a:cs typeface="Calibri"/>
              </a:rPr>
              <a:t> </a:t>
            </a:r>
            <a:r>
              <a:rPr sz="1200" b="1" spc="-5" dirty="0">
                <a:solidFill>
                  <a:srgbClr val="00AF50"/>
                </a:solidFill>
                <a:latin typeface="Calibri"/>
                <a:cs typeface="Calibri"/>
              </a:rPr>
              <a:t>παρουσιαστεί</a:t>
            </a:r>
            <a:r>
              <a:rPr sz="1200" b="1" spc="10" dirty="0">
                <a:solidFill>
                  <a:srgbClr val="00AF50"/>
                </a:solidFill>
                <a:latin typeface="Calibri"/>
                <a:cs typeface="Calibri"/>
              </a:rPr>
              <a:t> </a:t>
            </a:r>
            <a:r>
              <a:rPr sz="1200" b="1" dirty="0">
                <a:solidFill>
                  <a:srgbClr val="00AF50"/>
                </a:solidFill>
                <a:latin typeface="Calibri"/>
                <a:cs typeface="Calibri"/>
              </a:rPr>
              <a:t>ανά</a:t>
            </a:r>
            <a:r>
              <a:rPr sz="1200" b="1" spc="15" dirty="0">
                <a:solidFill>
                  <a:srgbClr val="00AF50"/>
                </a:solidFill>
                <a:latin typeface="Calibri"/>
                <a:cs typeface="Calibri"/>
              </a:rPr>
              <a:t> </a:t>
            </a:r>
            <a:r>
              <a:rPr sz="1200" b="1" dirty="0">
                <a:solidFill>
                  <a:srgbClr val="00AF50"/>
                </a:solidFill>
                <a:latin typeface="Calibri"/>
                <a:cs typeface="Calibri"/>
              </a:rPr>
              <a:t>εταίρο</a:t>
            </a:r>
            <a:r>
              <a:rPr sz="1200" b="1" spc="5" dirty="0">
                <a:solidFill>
                  <a:srgbClr val="00AF50"/>
                </a:solidFill>
                <a:latin typeface="Calibri"/>
                <a:cs typeface="Calibri"/>
              </a:rPr>
              <a:t> </a:t>
            </a:r>
            <a:r>
              <a:rPr sz="1200" b="1" dirty="0">
                <a:solidFill>
                  <a:srgbClr val="00AF50"/>
                </a:solidFill>
                <a:latin typeface="Calibri"/>
                <a:cs typeface="Calibri"/>
              </a:rPr>
              <a:t>και</a:t>
            </a:r>
            <a:r>
              <a:rPr sz="1200" b="1" spc="-5" dirty="0">
                <a:solidFill>
                  <a:srgbClr val="00AF50"/>
                </a:solidFill>
                <a:latin typeface="Calibri"/>
                <a:cs typeface="Calibri"/>
              </a:rPr>
              <a:t> δραστηριότητα.</a:t>
            </a:r>
            <a:r>
              <a:rPr sz="1200" b="1" spc="45" dirty="0">
                <a:solidFill>
                  <a:srgbClr val="00AF50"/>
                </a:solidFill>
                <a:latin typeface="Calibri"/>
                <a:cs typeface="Calibri"/>
              </a:rPr>
              <a:t> </a:t>
            </a:r>
            <a:r>
              <a:rPr sz="1200" b="1" spc="-5" dirty="0">
                <a:solidFill>
                  <a:srgbClr val="00AF50"/>
                </a:solidFill>
                <a:latin typeface="Calibri"/>
                <a:cs typeface="Calibri"/>
              </a:rPr>
              <a:t>Κάτι</a:t>
            </a:r>
            <a:r>
              <a:rPr sz="1200" b="1" spc="5" dirty="0">
                <a:solidFill>
                  <a:srgbClr val="00AF50"/>
                </a:solidFill>
                <a:latin typeface="Calibri"/>
                <a:cs typeface="Calibri"/>
              </a:rPr>
              <a:t> </a:t>
            </a:r>
            <a:r>
              <a:rPr sz="1200" b="1" dirty="0">
                <a:solidFill>
                  <a:srgbClr val="00AF50"/>
                </a:solidFill>
                <a:latin typeface="Calibri"/>
                <a:cs typeface="Calibri"/>
              </a:rPr>
              <a:t>τέτοιο</a:t>
            </a:r>
            <a:r>
              <a:rPr sz="1200" b="1" spc="5" dirty="0">
                <a:solidFill>
                  <a:srgbClr val="00AF50"/>
                </a:solidFill>
                <a:latin typeface="Calibri"/>
                <a:cs typeface="Calibri"/>
              </a:rPr>
              <a:t> </a:t>
            </a:r>
            <a:r>
              <a:rPr sz="1200" b="1" dirty="0">
                <a:solidFill>
                  <a:srgbClr val="00AF50"/>
                </a:solidFill>
                <a:latin typeface="Calibri"/>
                <a:cs typeface="Calibri"/>
              </a:rPr>
              <a:t>θα</a:t>
            </a:r>
            <a:r>
              <a:rPr sz="1200" b="1" spc="5" dirty="0">
                <a:solidFill>
                  <a:srgbClr val="00AF50"/>
                </a:solidFill>
                <a:latin typeface="Calibri"/>
                <a:cs typeface="Calibri"/>
              </a:rPr>
              <a:t> </a:t>
            </a:r>
            <a:r>
              <a:rPr sz="1200" b="1" spc="-5" dirty="0">
                <a:solidFill>
                  <a:srgbClr val="00AF50"/>
                </a:solidFill>
                <a:latin typeface="Calibri"/>
                <a:cs typeface="Calibri"/>
              </a:rPr>
              <a:t>βοηθούσε </a:t>
            </a:r>
            <a:r>
              <a:rPr sz="1200" b="1" dirty="0">
                <a:solidFill>
                  <a:srgbClr val="00AF50"/>
                </a:solidFill>
                <a:latin typeface="Calibri"/>
                <a:cs typeface="Calibri"/>
              </a:rPr>
              <a:t>αρκετά</a:t>
            </a:r>
            <a:r>
              <a:rPr sz="1200" b="1" spc="10" dirty="0">
                <a:solidFill>
                  <a:srgbClr val="00AF50"/>
                </a:solidFill>
                <a:latin typeface="Calibri"/>
                <a:cs typeface="Calibri"/>
              </a:rPr>
              <a:t> </a:t>
            </a:r>
            <a:r>
              <a:rPr sz="1200" b="1" spc="-5" dirty="0">
                <a:solidFill>
                  <a:srgbClr val="00AF50"/>
                </a:solidFill>
                <a:latin typeface="Calibri"/>
                <a:cs typeface="Calibri"/>
              </a:rPr>
              <a:t>τους</a:t>
            </a:r>
            <a:r>
              <a:rPr sz="1200" b="1" spc="45" dirty="0">
                <a:solidFill>
                  <a:srgbClr val="00AF50"/>
                </a:solidFill>
                <a:latin typeface="Calibri"/>
                <a:cs typeface="Calibri"/>
              </a:rPr>
              <a:t> </a:t>
            </a:r>
            <a:r>
              <a:rPr sz="1200" b="1" dirty="0">
                <a:solidFill>
                  <a:srgbClr val="00AF50"/>
                </a:solidFill>
                <a:latin typeface="Calibri"/>
                <a:cs typeface="Calibri"/>
              </a:rPr>
              <a:t>αξιολογητές</a:t>
            </a:r>
            <a:r>
              <a:rPr sz="1200" b="1" spc="10" dirty="0">
                <a:solidFill>
                  <a:srgbClr val="00AF50"/>
                </a:solidFill>
                <a:latin typeface="Calibri"/>
                <a:cs typeface="Calibri"/>
              </a:rPr>
              <a:t> </a:t>
            </a:r>
            <a:r>
              <a:rPr sz="1200" b="1" spc="-5" dirty="0">
                <a:solidFill>
                  <a:srgbClr val="00AF50"/>
                </a:solidFill>
                <a:latin typeface="Calibri"/>
                <a:cs typeface="Calibri"/>
              </a:rPr>
              <a:t>της</a:t>
            </a:r>
            <a:r>
              <a:rPr sz="1200" b="1" spc="5" dirty="0">
                <a:solidFill>
                  <a:srgbClr val="00AF50"/>
                </a:solidFill>
                <a:latin typeface="Calibri"/>
                <a:cs typeface="Calibri"/>
              </a:rPr>
              <a:t> </a:t>
            </a:r>
            <a:r>
              <a:rPr sz="1200" b="1" spc="-5" dirty="0">
                <a:solidFill>
                  <a:srgbClr val="00AF50"/>
                </a:solidFill>
                <a:latin typeface="Calibri"/>
                <a:cs typeface="Calibri"/>
              </a:rPr>
              <a:t>Πρότασης.</a:t>
            </a:r>
            <a:endParaRPr sz="1200" dirty="0">
              <a:latin typeface="Calibri"/>
              <a:cs typeface="Calibri"/>
            </a:endParaRPr>
          </a:p>
        </p:txBody>
      </p:sp>
      <p:pic>
        <p:nvPicPr>
          <p:cNvPr id="6" name="object 6"/>
          <p:cNvPicPr/>
          <p:nvPr/>
        </p:nvPicPr>
        <p:blipFill>
          <a:blip r:embed="rId3" cstate="print"/>
          <a:stretch>
            <a:fillRect/>
          </a:stretch>
        </p:blipFill>
        <p:spPr>
          <a:xfrm>
            <a:off x="391668" y="4312920"/>
            <a:ext cx="4771644" cy="1923288"/>
          </a:xfrm>
          <a:prstGeom prst="rect">
            <a:avLst/>
          </a:prstGeom>
        </p:spPr>
      </p:pic>
      <p:sp>
        <p:nvSpPr>
          <p:cNvPr id="7" name="object 7"/>
          <p:cNvSpPr txBox="1"/>
          <p:nvPr/>
        </p:nvSpPr>
        <p:spPr>
          <a:xfrm>
            <a:off x="335076" y="793496"/>
            <a:ext cx="413194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25" dirty="0">
                <a:latin typeface="Calibri"/>
                <a:cs typeface="Calibri"/>
              </a:rPr>
              <a:t>Work</a:t>
            </a:r>
            <a:r>
              <a:rPr sz="1800" spc="-20" dirty="0">
                <a:latin typeface="Calibri"/>
                <a:cs typeface="Calibri"/>
              </a:rPr>
              <a:t> </a:t>
            </a:r>
            <a:r>
              <a:rPr sz="1800" spc="-10" dirty="0">
                <a:latin typeface="Calibri"/>
                <a:cs typeface="Calibri"/>
              </a:rPr>
              <a:t>package</a:t>
            </a:r>
            <a:r>
              <a:rPr sz="1800" spc="10" dirty="0">
                <a:latin typeface="Calibri"/>
                <a:cs typeface="Calibri"/>
              </a:rPr>
              <a:t> </a:t>
            </a:r>
            <a:r>
              <a:rPr sz="1800" spc="5" dirty="0">
                <a:latin typeface="Calibri"/>
                <a:cs typeface="Calibri"/>
              </a:rPr>
              <a:t>n°</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a:t>
            </a:r>
            <a:r>
              <a:rPr sz="1800" spc="-5" dirty="0">
                <a:latin typeface="Calibri"/>
                <a:cs typeface="Calibri"/>
              </a:rPr>
              <a:t> Title</a:t>
            </a:r>
            <a:r>
              <a:rPr sz="1800" spc="10" dirty="0">
                <a:latin typeface="Calibri"/>
                <a:cs typeface="Calibri"/>
              </a:rPr>
              <a:t> </a:t>
            </a:r>
            <a:r>
              <a:rPr sz="1800" spc="-5" dirty="0">
                <a:latin typeface="Calibri"/>
                <a:cs typeface="Calibri"/>
              </a:rPr>
              <a:t>of</a:t>
            </a:r>
            <a:r>
              <a:rPr sz="1800" dirty="0">
                <a:latin typeface="Calibri"/>
                <a:cs typeface="Calibri"/>
              </a:rPr>
              <a:t> the</a:t>
            </a:r>
            <a:r>
              <a:rPr sz="1800" spc="-5" dirty="0">
                <a:latin typeface="Calibri"/>
                <a:cs typeface="Calibri"/>
              </a:rPr>
              <a:t> </a:t>
            </a:r>
            <a:r>
              <a:rPr sz="1800" spc="-15" dirty="0">
                <a:latin typeface="Calibri"/>
                <a:cs typeface="Calibri"/>
              </a:rPr>
              <a:t>Package:</a:t>
            </a:r>
            <a:endParaRPr sz="1800">
              <a:latin typeface="Calibri"/>
              <a:cs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6" y="1808988"/>
            <a:ext cx="12170664" cy="4483608"/>
          </a:xfrm>
          <a:prstGeom prst="rect">
            <a:avLst/>
          </a:prstGeom>
        </p:spPr>
      </p:pic>
      <p:sp>
        <p:nvSpPr>
          <p:cNvPr id="3" name="object 3"/>
          <p:cNvSpPr txBox="1">
            <a:spLocks noGrp="1"/>
          </p:cNvSpPr>
          <p:nvPr>
            <p:ph type="title"/>
          </p:nvPr>
        </p:nvSpPr>
        <p:spPr>
          <a:xfrm>
            <a:off x="316484" y="38480"/>
            <a:ext cx="103066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10" dirty="0">
                <a:solidFill>
                  <a:srgbClr val="FFFFFF"/>
                </a:solidFill>
              </a:rPr>
              <a:t> </a:t>
            </a:r>
            <a:r>
              <a:rPr sz="2800" spc="-10" dirty="0">
                <a:solidFill>
                  <a:srgbClr val="FFFFFF"/>
                </a:solidFill>
              </a:rPr>
              <a:t>DESIGN</a:t>
            </a:r>
            <a:r>
              <a:rPr sz="2800" spc="35" dirty="0">
                <a:solidFill>
                  <a:srgbClr val="FFFFFF"/>
                </a:solidFill>
              </a:rPr>
              <a:t> </a:t>
            </a:r>
            <a:r>
              <a:rPr sz="2800" spc="-10" dirty="0">
                <a:solidFill>
                  <a:srgbClr val="FFFFFF"/>
                </a:solidFill>
              </a:rPr>
              <a:t>AND</a:t>
            </a:r>
            <a:r>
              <a:rPr sz="2800" spc="30" dirty="0">
                <a:solidFill>
                  <a:srgbClr val="FFFFFF"/>
                </a:solidFill>
              </a:rPr>
              <a:t> </a:t>
            </a:r>
            <a:r>
              <a:rPr sz="2800" spc="-40" dirty="0">
                <a:solidFill>
                  <a:srgbClr val="FFFFFF"/>
                </a:solidFill>
              </a:rPr>
              <a:t>IMPLEMENTATION</a:t>
            </a:r>
            <a:endParaRPr sz="2800" dirty="0"/>
          </a:p>
        </p:txBody>
      </p:sp>
      <p:sp>
        <p:nvSpPr>
          <p:cNvPr id="4" name="object 4"/>
          <p:cNvSpPr txBox="1"/>
          <p:nvPr/>
        </p:nvSpPr>
        <p:spPr>
          <a:xfrm>
            <a:off x="225653" y="816990"/>
            <a:ext cx="516890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5" dirty="0">
                <a:latin typeface="Calibri"/>
                <a:cs typeface="Calibri"/>
              </a:rPr>
              <a:t>Activities</a:t>
            </a:r>
            <a:r>
              <a:rPr sz="1800" spc="10" dirty="0">
                <a:latin typeface="Calibri"/>
                <a:cs typeface="Calibri"/>
              </a:rPr>
              <a:t> </a:t>
            </a:r>
            <a:r>
              <a:rPr sz="1800" spc="-20" dirty="0">
                <a:latin typeface="Calibri"/>
                <a:cs typeface="Calibri"/>
              </a:rPr>
              <a:t>(Work</a:t>
            </a:r>
            <a:r>
              <a:rPr sz="1800" spc="-5" dirty="0">
                <a:latin typeface="Calibri"/>
                <a:cs typeface="Calibri"/>
              </a:rPr>
              <a:t> </a:t>
            </a:r>
            <a:r>
              <a:rPr sz="1800" spc="-10" dirty="0">
                <a:latin typeface="Calibri"/>
                <a:cs typeface="Calibri"/>
              </a:rPr>
              <a:t>package</a:t>
            </a:r>
            <a:r>
              <a:rPr sz="1800" spc="-5" dirty="0">
                <a:latin typeface="Calibri"/>
                <a:cs typeface="Calibri"/>
              </a:rPr>
              <a:t> </a:t>
            </a:r>
            <a:r>
              <a:rPr sz="1800" spc="5" dirty="0">
                <a:latin typeface="Calibri"/>
                <a:cs typeface="Calibri"/>
              </a:rPr>
              <a:t>n°</a:t>
            </a:r>
            <a:r>
              <a:rPr sz="1800" spc="15" dirty="0">
                <a:latin typeface="Calibri"/>
                <a:cs typeface="Calibri"/>
              </a:rPr>
              <a:t> </a:t>
            </a:r>
            <a:r>
              <a:rPr sz="1800" dirty="0">
                <a:latin typeface="Calibri"/>
                <a:cs typeface="Calibri"/>
              </a:rPr>
              <a:t>X</a:t>
            </a:r>
            <a:r>
              <a:rPr sz="1800" spc="-5" dirty="0">
                <a:latin typeface="Calibri"/>
                <a:cs typeface="Calibri"/>
              </a:rPr>
              <a:t> </a:t>
            </a:r>
            <a:r>
              <a:rPr sz="1800" dirty="0">
                <a:latin typeface="Calibri"/>
                <a:cs typeface="Calibri"/>
              </a:rPr>
              <a:t>–</a:t>
            </a:r>
            <a:r>
              <a:rPr sz="1800" spc="10" dirty="0">
                <a:latin typeface="Calibri"/>
                <a:cs typeface="Calibri"/>
              </a:rPr>
              <a:t> </a:t>
            </a:r>
            <a:r>
              <a:rPr sz="1800" spc="-5" dirty="0">
                <a:latin typeface="Calibri"/>
                <a:cs typeface="Calibri"/>
              </a:rPr>
              <a:t>Title</a:t>
            </a:r>
            <a:r>
              <a:rPr sz="1800" spc="10" dirty="0">
                <a:latin typeface="Calibri"/>
                <a:cs typeface="Calibri"/>
              </a:rPr>
              <a:t> </a:t>
            </a:r>
            <a:r>
              <a:rPr sz="1800" spc="-5" dirty="0">
                <a:latin typeface="Calibri"/>
                <a:cs typeface="Calibri"/>
              </a:rPr>
              <a:t>of </a:t>
            </a:r>
            <a:r>
              <a:rPr sz="1800" dirty="0">
                <a:latin typeface="Calibri"/>
                <a:cs typeface="Calibri"/>
              </a:rPr>
              <a:t>the</a:t>
            </a:r>
            <a:r>
              <a:rPr sz="1800" spc="10" dirty="0">
                <a:latin typeface="Calibri"/>
                <a:cs typeface="Calibri"/>
              </a:rPr>
              <a:t> </a:t>
            </a:r>
            <a:r>
              <a:rPr sz="1800" spc="-15" dirty="0">
                <a:latin typeface="Calibri"/>
                <a:cs typeface="Calibri"/>
              </a:rPr>
              <a:t>Package):</a:t>
            </a:r>
            <a:endParaRPr sz="1800">
              <a:latin typeface="Calibri"/>
              <a:cs typeface="Calibri"/>
            </a:endParaRPr>
          </a:p>
        </p:txBody>
      </p:sp>
      <p:sp>
        <p:nvSpPr>
          <p:cNvPr id="5" name="object 5"/>
          <p:cNvSpPr/>
          <p:nvPr/>
        </p:nvSpPr>
        <p:spPr>
          <a:xfrm>
            <a:off x="11016995" y="6030467"/>
            <a:ext cx="412115" cy="76200"/>
          </a:xfrm>
          <a:custGeom>
            <a:avLst/>
            <a:gdLst/>
            <a:ahLst/>
            <a:cxnLst/>
            <a:rect l="l" t="t" r="r" b="b"/>
            <a:pathLst>
              <a:path w="412115" h="76200">
                <a:moveTo>
                  <a:pt x="335406" y="0"/>
                </a:moveTo>
                <a:lnTo>
                  <a:pt x="335406" y="76199"/>
                </a:lnTo>
                <a:lnTo>
                  <a:pt x="398906" y="44449"/>
                </a:lnTo>
                <a:lnTo>
                  <a:pt x="348106" y="44449"/>
                </a:lnTo>
                <a:lnTo>
                  <a:pt x="348106" y="31749"/>
                </a:lnTo>
                <a:lnTo>
                  <a:pt x="398906" y="31749"/>
                </a:lnTo>
                <a:lnTo>
                  <a:pt x="335406" y="0"/>
                </a:lnTo>
                <a:close/>
              </a:path>
              <a:path w="412115" h="76200">
                <a:moveTo>
                  <a:pt x="335406" y="31749"/>
                </a:moveTo>
                <a:lnTo>
                  <a:pt x="0" y="31749"/>
                </a:lnTo>
                <a:lnTo>
                  <a:pt x="0" y="44449"/>
                </a:lnTo>
                <a:lnTo>
                  <a:pt x="335406" y="44449"/>
                </a:lnTo>
                <a:lnTo>
                  <a:pt x="335406" y="31749"/>
                </a:lnTo>
                <a:close/>
              </a:path>
              <a:path w="412115" h="76200">
                <a:moveTo>
                  <a:pt x="398906" y="31749"/>
                </a:moveTo>
                <a:lnTo>
                  <a:pt x="348106" y="31749"/>
                </a:lnTo>
                <a:lnTo>
                  <a:pt x="348106" y="44449"/>
                </a:lnTo>
                <a:lnTo>
                  <a:pt x="398906" y="44449"/>
                </a:lnTo>
                <a:lnTo>
                  <a:pt x="411606" y="38099"/>
                </a:lnTo>
                <a:lnTo>
                  <a:pt x="398906" y="31749"/>
                </a:lnTo>
                <a:close/>
              </a:path>
            </a:pathLst>
          </a:custGeom>
          <a:solidFill>
            <a:srgbClr val="4471C4"/>
          </a:solidFill>
        </p:spPr>
        <p:txBody>
          <a:bodyPr wrap="square" lIns="0" tIns="0" rIns="0" bIns="0" rtlCol="0"/>
          <a:lstStyle/>
          <a:p>
            <a:endParaRPr/>
          </a:p>
        </p:txBody>
      </p:sp>
      <p:sp>
        <p:nvSpPr>
          <p:cNvPr id="6" name="object 6"/>
          <p:cNvSpPr txBox="1"/>
          <p:nvPr/>
        </p:nvSpPr>
        <p:spPr>
          <a:xfrm>
            <a:off x="9251950" y="5955283"/>
            <a:ext cx="175895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F50"/>
                </a:solidFill>
                <a:latin typeface="Calibri"/>
                <a:cs typeface="Calibri"/>
              </a:rPr>
              <a:t>Προσθήκη</a:t>
            </a:r>
            <a:r>
              <a:rPr sz="1200" b="1" spc="-70" dirty="0">
                <a:solidFill>
                  <a:srgbClr val="00AF50"/>
                </a:solidFill>
                <a:latin typeface="Calibri"/>
                <a:cs typeface="Calibri"/>
              </a:rPr>
              <a:t> </a:t>
            </a:r>
            <a:r>
              <a:rPr sz="1200" b="1" spc="-5" dirty="0">
                <a:solidFill>
                  <a:srgbClr val="00AF50"/>
                </a:solidFill>
                <a:latin typeface="Calibri"/>
                <a:cs typeface="Calibri"/>
              </a:rPr>
              <a:t>δραστηριότητας</a:t>
            </a:r>
            <a:endParaRPr sz="1200">
              <a:latin typeface="Calibri"/>
              <a:cs typeface="Calibri"/>
            </a:endParaRPr>
          </a:p>
        </p:txBody>
      </p:sp>
      <p:sp>
        <p:nvSpPr>
          <p:cNvPr id="7" name="object 7"/>
          <p:cNvSpPr/>
          <p:nvPr/>
        </p:nvSpPr>
        <p:spPr>
          <a:xfrm>
            <a:off x="415531" y="2058034"/>
            <a:ext cx="11444605" cy="1034415"/>
          </a:xfrm>
          <a:custGeom>
            <a:avLst/>
            <a:gdLst/>
            <a:ahLst/>
            <a:cxnLst/>
            <a:rect l="l" t="t" r="r" b="b"/>
            <a:pathLst>
              <a:path w="11444605" h="1034414">
                <a:moveTo>
                  <a:pt x="2994545" y="11557"/>
                </a:moveTo>
                <a:lnTo>
                  <a:pt x="2910090" y="0"/>
                </a:lnTo>
                <a:lnTo>
                  <a:pt x="2920276" y="29997"/>
                </a:lnTo>
                <a:lnTo>
                  <a:pt x="0" y="1021969"/>
                </a:lnTo>
                <a:lnTo>
                  <a:pt x="4089" y="1033907"/>
                </a:lnTo>
                <a:lnTo>
                  <a:pt x="2924378" y="42049"/>
                </a:lnTo>
                <a:lnTo>
                  <a:pt x="2934601" y="72136"/>
                </a:lnTo>
                <a:lnTo>
                  <a:pt x="2980334" y="25908"/>
                </a:lnTo>
                <a:lnTo>
                  <a:pt x="2994545" y="11557"/>
                </a:lnTo>
                <a:close/>
              </a:path>
              <a:path w="11444605" h="1034414">
                <a:moveTo>
                  <a:pt x="11187951" y="159639"/>
                </a:moveTo>
                <a:lnTo>
                  <a:pt x="11186427" y="146939"/>
                </a:lnTo>
                <a:lnTo>
                  <a:pt x="8923642" y="427837"/>
                </a:lnTo>
                <a:lnTo>
                  <a:pt x="8919731" y="396367"/>
                </a:lnTo>
                <a:lnTo>
                  <a:pt x="8848865" y="443484"/>
                </a:lnTo>
                <a:lnTo>
                  <a:pt x="8929129" y="471932"/>
                </a:lnTo>
                <a:lnTo>
                  <a:pt x="8925395" y="441960"/>
                </a:lnTo>
                <a:lnTo>
                  <a:pt x="8925204" y="440410"/>
                </a:lnTo>
                <a:lnTo>
                  <a:pt x="11187951" y="159639"/>
                </a:lnTo>
                <a:close/>
              </a:path>
              <a:path w="11444605" h="1034414">
                <a:moveTo>
                  <a:pt x="11444237" y="639191"/>
                </a:moveTo>
                <a:lnTo>
                  <a:pt x="11412487" y="639191"/>
                </a:lnTo>
                <a:lnTo>
                  <a:pt x="11412487" y="171577"/>
                </a:lnTo>
                <a:lnTo>
                  <a:pt x="11399787" y="171577"/>
                </a:lnTo>
                <a:lnTo>
                  <a:pt x="11399787" y="639191"/>
                </a:lnTo>
                <a:lnTo>
                  <a:pt x="11368037" y="639191"/>
                </a:lnTo>
                <a:lnTo>
                  <a:pt x="11406137" y="715391"/>
                </a:lnTo>
                <a:lnTo>
                  <a:pt x="11437887" y="651891"/>
                </a:lnTo>
                <a:lnTo>
                  <a:pt x="11444237" y="639191"/>
                </a:lnTo>
                <a:close/>
              </a:path>
            </a:pathLst>
          </a:custGeom>
          <a:solidFill>
            <a:srgbClr val="4471C4"/>
          </a:solidFill>
        </p:spPr>
        <p:txBody>
          <a:bodyPr wrap="square" lIns="0" tIns="0" rIns="0" bIns="0" rtlCol="0"/>
          <a:lstStyle/>
          <a:p>
            <a:endParaRPr/>
          </a:p>
        </p:txBody>
      </p:sp>
      <p:sp>
        <p:nvSpPr>
          <p:cNvPr id="8" name="object 8"/>
          <p:cNvSpPr txBox="1"/>
          <p:nvPr/>
        </p:nvSpPr>
        <p:spPr>
          <a:xfrm>
            <a:off x="2458592" y="1447546"/>
            <a:ext cx="9624695" cy="1559560"/>
          </a:xfrm>
          <a:prstGeom prst="rect">
            <a:avLst/>
          </a:prstGeom>
        </p:spPr>
        <p:txBody>
          <a:bodyPr vert="horz" wrap="square" lIns="0" tIns="12700" rIns="0" bIns="0" rtlCol="0">
            <a:spAutoFit/>
          </a:bodyPr>
          <a:lstStyle/>
          <a:p>
            <a:pPr marL="12700" marR="617220" algn="ctr">
              <a:lnSpc>
                <a:spcPct val="100000"/>
              </a:lnSpc>
              <a:spcBef>
                <a:spcPts val="100"/>
              </a:spcBef>
            </a:pPr>
            <a:r>
              <a:rPr sz="1200" b="1" spc="-5" dirty="0">
                <a:solidFill>
                  <a:srgbClr val="00AF50"/>
                </a:solidFill>
                <a:latin typeface="Calibri"/>
                <a:cs typeface="Calibri"/>
              </a:rPr>
              <a:t>Drop-down</a:t>
            </a:r>
            <a:r>
              <a:rPr sz="1200" b="1" dirty="0">
                <a:solidFill>
                  <a:srgbClr val="00AF50"/>
                </a:solidFill>
                <a:latin typeface="Calibri"/>
                <a:cs typeface="Calibri"/>
              </a:rPr>
              <a:t> </a:t>
            </a:r>
            <a:r>
              <a:rPr sz="1200" b="1" spc="-5" dirty="0">
                <a:solidFill>
                  <a:srgbClr val="00AF50"/>
                </a:solidFill>
                <a:latin typeface="Calibri"/>
                <a:cs typeface="Calibri"/>
              </a:rPr>
              <a:t>menu,</a:t>
            </a:r>
            <a:r>
              <a:rPr sz="1200" b="1" spc="30" dirty="0">
                <a:solidFill>
                  <a:srgbClr val="00AF50"/>
                </a:solidFill>
                <a:latin typeface="Calibri"/>
                <a:cs typeface="Calibri"/>
              </a:rPr>
              <a:t> </a:t>
            </a:r>
            <a:r>
              <a:rPr sz="1200" b="1" spc="-10" dirty="0">
                <a:solidFill>
                  <a:srgbClr val="00AF50"/>
                </a:solidFill>
                <a:latin typeface="Calibri"/>
                <a:cs typeface="Calibri"/>
              </a:rPr>
              <a:t>το</a:t>
            </a:r>
            <a:r>
              <a:rPr sz="1200" b="1" spc="25" dirty="0">
                <a:solidFill>
                  <a:srgbClr val="00AF50"/>
                </a:solidFill>
                <a:latin typeface="Calibri"/>
                <a:cs typeface="Calibri"/>
              </a:rPr>
              <a:t> </a:t>
            </a:r>
            <a:r>
              <a:rPr sz="1200" b="1" dirty="0">
                <a:solidFill>
                  <a:srgbClr val="00AF50"/>
                </a:solidFill>
                <a:latin typeface="Calibri"/>
                <a:cs typeface="Calibri"/>
              </a:rPr>
              <a:t>οποίο</a:t>
            </a:r>
            <a:r>
              <a:rPr sz="1200" b="1" spc="15" dirty="0">
                <a:solidFill>
                  <a:srgbClr val="00AF50"/>
                </a:solidFill>
                <a:latin typeface="Calibri"/>
                <a:cs typeface="Calibri"/>
              </a:rPr>
              <a:t> </a:t>
            </a:r>
            <a:r>
              <a:rPr sz="1200" b="1" spc="-5" dirty="0">
                <a:solidFill>
                  <a:srgbClr val="00AF50"/>
                </a:solidFill>
                <a:latin typeface="Calibri"/>
                <a:cs typeface="Calibri"/>
              </a:rPr>
              <a:t>περιλαμβάνει</a:t>
            </a:r>
            <a:r>
              <a:rPr sz="1200" b="1" spc="-10" dirty="0">
                <a:solidFill>
                  <a:srgbClr val="00AF50"/>
                </a:solidFill>
                <a:latin typeface="Calibri"/>
                <a:cs typeface="Calibri"/>
              </a:rPr>
              <a:t> </a:t>
            </a:r>
            <a:r>
              <a:rPr sz="1200" b="1" spc="-5" dirty="0">
                <a:solidFill>
                  <a:srgbClr val="00AF50"/>
                </a:solidFill>
                <a:latin typeface="Calibri"/>
                <a:cs typeface="Calibri"/>
              </a:rPr>
              <a:t>τις</a:t>
            </a:r>
            <a:r>
              <a:rPr sz="1200" b="1" spc="5" dirty="0">
                <a:solidFill>
                  <a:srgbClr val="00AF50"/>
                </a:solidFill>
                <a:latin typeface="Calibri"/>
                <a:cs typeface="Calibri"/>
              </a:rPr>
              <a:t> </a:t>
            </a:r>
            <a:r>
              <a:rPr sz="1200" b="1" spc="-5" dirty="0">
                <a:solidFill>
                  <a:srgbClr val="00AF50"/>
                </a:solidFill>
                <a:latin typeface="Calibri"/>
                <a:cs typeface="Calibri"/>
              </a:rPr>
              <a:t>χώρες</a:t>
            </a:r>
            <a:r>
              <a:rPr sz="1200" b="1" spc="5" dirty="0">
                <a:solidFill>
                  <a:srgbClr val="00AF50"/>
                </a:solidFill>
                <a:latin typeface="Calibri"/>
                <a:cs typeface="Calibri"/>
              </a:rPr>
              <a:t> </a:t>
            </a:r>
            <a:r>
              <a:rPr sz="1200" b="1" spc="-10" dirty="0">
                <a:solidFill>
                  <a:srgbClr val="00AF50"/>
                </a:solidFill>
                <a:latin typeface="Calibri"/>
                <a:cs typeface="Calibri"/>
              </a:rPr>
              <a:t>των</a:t>
            </a:r>
            <a:r>
              <a:rPr sz="1200" b="1" spc="15" dirty="0">
                <a:solidFill>
                  <a:srgbClr val="00AF50"/>
                </a:solidFill>
                <a:latin typeface="Calibri"/>
                <a:cs typeface="Calibri"/>
              </a:rPr>
              <a:t> </a:t>
            </a:r>
            <a:r>
              <a:rPr sz="1200" b="1" spc="-5" dirty="0">
                <a:solidFill>
                  <a:srgbClr val="00AF50"/>
                </a:solidFill>
                <a:latin typeface="Calibri"/>
                <a:cs typeface="Calibri"/>
              </a:rPr>
              <a:t>οργανισμών που</a:t>
            </a:r>
            <a:r>
              <a:rPr sz="1200" b="1" spc="25" dirty="0">
                <a:solidFill>
                  <a:srgbClr val="00AF50"/>
                </a:solidFill>
                <a:latin typeface="Calibri"/>
                <a:cs typeface="Calibri"/>
              </a:rPr>
              <a:t> </a:t>
            </a:r>
            <a:r>
              <a:rPr sz="1200" b="1" spc="-5" dirty="0">
                <a:solidFill>
                  <a:srgbClr val="00AF50"/>
                </a:solidFill>
                <a:latin typeface="Calibri"/>
                <a:cs typeface="Calibri"/>
              </a:rPr>
              <a:t>συμμετέχουν</a:t>
            </a:r>
            <a:r>
              <a:rPr sz="1200" b="1" spc="20" dirty="0">
                <a:solidFill>
                  <a:srgbClr val="00AF50"/>
                </a:solidFill>
                <a:latin typeface="Calibri"/>
                <a:cs typeface="Calibri"/>
              </a:rPr>
              <a:t> </a:t>
            </a:r>
            <a:r>
              <a:rPr sz="1200" b="1" spc="-10" dirty="0">
                <a:solidFill>
                  <a:srgbClr val="00AF50"/>
                </a:solidFill>
                <a:latin typeface="Calibri"/>
                <a:cs typeface="Calibri"/>
              </a:rPr>
              <a:t>στην</a:t>
            </a:r>
            <a:r>
              <a:rPr sz="1200" b="1" spc="20" dirty="0">
                <a:solidFill>
                  <a:srgbClr val="00AF50"/>
                </a:solidFill>
                <a:latin typeface="Calibri"/>
                <a:cs typeface="Calibri"/>
              </a:rPr>
              <a:t> </a:t>
            </a:r>
            <a:r>
              <a:rPr sz="1200" b="1" spc="-10" dirty="0">
                <a:solidFill>
                  <a:srgbClr val="00AF50"/>
                </a:solidFill>
                <a:latin typeface="Calibri"/>
                <a:cs typeface="Calibri"/>
              </a:rPr>
              <a:t>Κοινοπραξία,</a:t>
            </a:r>
            <a:r>
              <a:rPr sz="1200" b="1" dirty="0">
                <a:solidFill>
                  <a:srgbClr val="00AF50"/>
                </a:solidFill>
                <a:latin typeface="Calibri"/>
                <a:cs typeface="Calibri"/>
              </a:rPr>
              <a:t> </a:t>
            </a:r>
            <a:r>
              <a:rPr sz="1200" b="1" spc="-5" dirty="0">
                <a:solidFill>
                  <a:srgbClr val="00AF50"/>
                </a:solidFill>
                <a:latin typeface="Calibri"/>
                <a:cs typeface="Calibri"/>
              </a:rPr>
              <a:t>τις</a:t>
            </a:r>
            <a:r>
              <a:rPr sz="1200" b="1" spc="5" dirty="0">
                <a:solidFill>
                  <a:srgbClr val="00AF50"/>
                </a:solidFill>
                <a:latin typeface="Calibri"/>
                <a:cs typeface="Calibri"/>
              </a:rPr>
              <a:t> </a:t>
            </a:r>
            <a:r>
              <a:rPr sz="1200" b="1" spc="-5" dirty="0">
                <a:solidFill>
                  <a:srgbClr val="00AF50"/>
                </a:solidFill>
                <a:latin typeface="Calibri"/>
                <a:cs typeface="Calibri"/>
              </a:rPr>
              <a:t>χώρες</a:t>
            </a:r>
            <a:r>
              <a:rPr sz="1200" b="1" spc="5" dirty="0">
                <a:solidFill>
                  <a:srgbClr val="00AF50"/>
                </a:solidFill>
                <a:latin typeface="Calibri"/>
                <a:cs typeface="Calibri"/>
              </a:rPr>
              <a:t> </a:t>
            </a:r>
            <a:r>
              <a:rPr sz="1200" b="1" dirty="0">
                <a:solidFill>
                  <a:srgbClr val="00AF50"/>
                </a:solidFill>
                <a:latin typeface="Calibri"/>
                <a:cs typeface="Calibri"/>
              </a:rPr>
              <a:t>όπου</a:t>
            </a:r>
            <a:r>
              <a:rPr sz="1200" b="1" spc="25" dirty="0">
                <a:solidFill>
                  <a:srgbClr val="00AF50"/>
                </a:solidFill>
                <a:latin typeface="Calibri"/>
                <a:cs typeface="Calibri"/>
              </a:rPr>
              <a:t> </a:t>
            </a:r>
            <a:r>
              <a:rPr sz="1200" b="1" spc="-5" dirty="0">
                <a:solidFill>
                  <a:srgbClr val="00AF50"/>
                </a:solidFill>
                <a:latin typeface="Calibri"/>
                <a:cs typeface="Calibri"/>
              </a:rPr>
              <a:t>εδρεύουν</a:t>
            </a:r>
            <a:r>
              <a:rPr sz="1200" b="1" spc="10" dirty="0">
                <a:solidFill>
                  <a:srgbClr val="00AF50"/>
                </a:solidFill>
                <a:latin typeface="Calibri"/>
                <a:cs typeface="Calibri"/>
              </a:rPr>
              <a:t> </a:t>
            </a:r>
            <a:r>
              <a:rPr sz="1200" b="1" spc="-10" dirty="0">
                <a:solidFill>
                  <a:srgbClr val="00AF50"/>
                </a:solidFill>
                <a:latin typeface="Calibri"/>
                <a:cs typeface="Calibri"/>
              </a:rPr>
              <a:t>θεσμικά </a:t>
            </a:r>
            <a:r>
              <a:rPr sz="1200" b="1" spc="-5" dirty="0">
                <a:solidFill>
                  <a:srgbClr val="00AF50"/>
                </a:solidFill>
                <a:latin typeface="Calibri"/>
                <a:cs typeface="Calibri"/>
              </a:rPr>
              <a:t> όργανα</a:t>
            </a:r>
            <a:r>
              <a:rPr sz="1200" b="1" spc="10" dirty="0">
                <a:solidFill>
                  <a:srgbClr val="00AF50"/>
                </a:solidFill>
                <a:latin typeface="Calibri"/>
                <a:cs typeface="Calibri"/>
              </a:rPr>
              <a:t> </a:t>
            </a:r>
            <a:r>
              <a:rPr sz="1200" b="1" spc="-5" dirty="0">
                <a:solidFill>
                  <a:srgbClr val="00AF50"/>
                </a:solidFill>
                <a:latin typeface="Calibri"/>
                <a:cs typeface="Calibri"/>
              </a:rPr>
              <a:t>της</a:t>
            </a:r>
            <a:r>
              <a:rPr sz="1200" b="1" spc="5" dirty="0">
                <a:solidFill>
                  <a:srgbClr val="00AF50"/>
                </a:solidFill>
                <a:latin typeface="Calibri"/>
                <a:cs typeface="Calibri"/>
              </a:rPr>
              <a:t> </a:t>
            </a:r>
            <a:r>
              <a:rPr sz="1200" b="1" dirty="0">
                <a:solidFill>
                  <a:srgbClr val="00AF50"/>
                </a:solidFill>
                <a:latin typeface="Calibri"/>
                <a:cs typeface="Calibri"/>
              </a:rPr>
              <a:t>ΕΕ,</a:t>
            </a:r>
            <a:r>
              <a:rPr sz="1200" b="1" spc="10" dirty="0">
                <a:solidFill>
                  <a:srgbClr val="00AF50"/>
                </a:solidFill>
                <a:latin typeface="Calibri"/>
                <a:cs typeface="Calibri"/>
              </a:rPr>
              <a:t> </a:t>
            </a:r>
            <a:r>
              <a:rPr sz="1200" b="1" spc="-15" dirty="0">
                <a:solidFill>
                  <a:srgbClr val="00AF50"/>
                </a:solidFill>
                <a:latin typeface="Calibri"/>
                <a:cs typeface="Calibri"/>
              </a:rPr>
              <a:t>την</a:t>
            </a:r>
            <a:r>
              <a:rPr sz="1200" b="1" spc="10" dirty="0">
                <a:solidFill>
                  <a:srgbClr val="00AF50"/>
                </a:solidFill>
                <a:latin typeface="Calibri"/>
                <a:cs typeface="Calibri"/>
              </a:rPr>
              <a:t> </a:t>
            </a:r>
            <a:r>
              <a:rPr sz="1200" b="1" dirty="0">
                <a:solidFill>
                  <a:srgbClr val="00AF50"/>
                </a:solidFill>
                <a:latin typeface="Calibri"/>
                <a:cs typeface="Calibri"/>
              </a:rPr>
              <a:t>επιλογή</a:t>
            </a:r>
            <a:r>
              <a:rPr sz="1200" b="1" spc="5" dirty="0">
                <a:solidFill>
                  <a:srgbClr val="00AF50"/>
                </a:solidFill>
                <a:latin typeface="Calibri"/>
                <a:cs typeface="Calibri"/>
              </a:rPr>
              <a:t> </a:t>
            </a:r>
            <a:r>
              <a:rPr sz="1200" b="1" dirty="0">
                <a:solidFill>
                  <a:srgbClr val="00AF50"/>
                </a:solidFill>
                <a:latin typeface="Calibri"/>
                <a:cs typeface="Calibri"/>
              </a:rPr>
              <a:t>“other”</a:t>
            </a:r>
            <a:r>
              <a:rPr sz="1200" b="1" spc="-15" dirty="0">
                <a:solidFill>
                  <a:srgbClr val="00AF50"/>
                </a:solidFill>
                <a:latin typeface="Calibri"/>
                <a:cs typeface="Calibri"/>
              </a:rPr>
              <a:t> </a:t>
            </a:r>
            <a:r>
              <a:rPr sz="1200" b="1" dirty="0">
                <a:solidFill>
                  <a:srgbClr val="00AF50"/>
                </a:solidFill>
                <a:latin typeface="Calibri"/>
                <a:cs typeface="Calibri"/>
              </a:rPr>
              <a:t>(Για</a:t>
            </a:r>
            <a:r>
              <a:rPr sz="1200" b="1" spc="-10"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35" dirty="0">
                <a:solidFill>
                  <a:srgbClr val="00AF50"/>
                </a:solidFill>
                <a:latin typeface="Calibri"/>
                <a:cs typeface="Calibri"/>
              </a:rPr>
              <a:t> </a:t>
            </a:r>
            <a:r>
              <a:rPr sz="1200" b="1" spc="-5" dirty="0">
                <a:solidFill>
                  <a:srgbClr val="00AF50"/>
                </a:solidFill>
                <a:latin typeface="Calibri"/>
                <a:cs typeface="Calibri"/>
              </a:rPr>
              <a:t>που</a:t>
            </a:r>
            <a:r>
              <a:rPr sz="1200" b="1" spc="15" dirty="0">
                <a:solidFill>
                  <a:srgbClr val="00AF50"/>
                </a:solidFill>
                <a:latin typeface="Calibri"/>
                <a:cs typeface="Calibri"/>
              </a:rPr>
              <a:t> </a:t>
            </a:r>
            <a:r>
              <a:rPr sz="1200" b="1" spc="-5" dirty="0">
                <a:solidFill>
                  <a:srgbClr val="00AF50"/>
                </a:solidFill>
                <a:latin typeface="Calibri"/>
                <a:cs typeface="Calibri"/>
              </a:rPr>
              <a:t>λαμβάνουν</a:t>
            </a:r>
            <a:r>
              <a:rPr sz="1200" b="1" spc="10" dirty="0">
                <a:solidFill>
                  <a:srgbClr val="00AF50"/>
                </a:solidFill>
                <a:latin typeface="Calibri"/>
                <a:cs typeface="Calibri"/>
              </a:rPr>
              <a:t> </a:t>
            </a:r>
            <a:r>
              <a:rPr sz="1200" b="1" spc="-5" dirty="0">
                <a:solidFill>
                  <a:srgbClr val="00AF50"/>
                </a:solidFill>
                <a:latin typeface="Calibri"/>
                <a:cs typeface="Calibri"/>
              </a:rPr>
              <a:t>χώρα</a:t>
            </a:r>
            <a:r>
              <a:rPr sz="1200" b="1" spc="5" dirty="0">
                <a:solidFill>
                  <a:srgbClr val="00AF50"/>
                </a:solidFill>
                <a:latin typeface="Calibri"/>
                <a:cs typeface="Calibri"/>
              </a:rPr>
              <a:t> </a:t>
            </a:r>
            <a:r>
              <a:rPr sz="1200" b="1" spc="-5" dirty="0">
                <a:solidFill>
                  <a:srgbClr val="00AF50"/>
                </a:solidFill>
                <a:latin typeface="Calibri"/>
                <a:cs typeface="Calibri"/>
              </a:rPr>
              <a:t>σε</a:t>
            </a:r>
            <a:r>
              <a:rPr sz="1200" b="1" spc="5" dirty="0">
                <a:solidFill>
                  <a:srgbClr val="00AF50"/>
                </a:solidFill>
                <a:latin typeface="Calibri"/>
                <a:cs typeface="Calibri"/>
              </a:rPr>
              <a:t> </a:t>
            </a:r>
            <a:r>
              <a:rPr sz="1200" b="1" spc="-5" dirty="0">
                <a:solidFill>
                  <a:srgbClr val="00AF50"/>
                </a:solidFill>
                <a:latin typeface="Calibri"/>
                <a:cs typeface="Calibri"/>
              </a:rPr>
              <a:t>θεματικές</a:t>
            </a:r>
            <a:r>
              <a:rPr sz="1200" b="1" spc="-10" dirty="0">
                <a:solidFill>
                  <a:srgbClr val="00AF50"/>
                </a:solidFill>
                <a:latin typeface="Calibri"/>
                <a:cs typeface="Calibri"/>
              </a:rPr>
              <a:t> </a:t>
            </a:r>
            <a:r>
              <a:rPr sz="1200" b="1" spc="-5" dirty="0">
                <a:solidFill>
                  <a:srgbClr val="00AF50"/>
                </a:solidFill>
                <a:latin typeface="Calibri"/>
                <a:cs typeface="Calibri"/>
              </a:rPr>
              <a:t>εκδηλώσεις</a:t>
            </a:r>
            <a:r>
              <a:rPr sz="1200" b="1" spc="-20" dirty="0">
                <a:solidFill>
                  <a:srgbClr val="00AF50"/>
                </a:solidFill>
                <a:latin typeface="Calibri"/>
                <a:cs typeface="Calibri"/>
              </a:rPr>
              <a:t> </a:t>
            </a:r>
            <a:r>
              <a:rPr sz="1200" b="1" spc="-15" dirty="0">
                <a:solidFill>
                  <a:srgbClr val="00AF50"/>
                </a:solidFill>
                <a:latin typeface="Calibri"/>
                <a:cs typeface="Calibri"/>
              </a:rPr>
              <a:t>και</a:t>
            </a:r>
            <a:r>
              <a:rPr sz="1200" b="1" dirty="0">
                <a:solidFill>
                  <a:srgbClr val="00AF50"/>
                </a:solidFill>
                <a:latin typeface="Calibri"/>
                <a:cs typeface="Calibri"/>
              </a:rPr>
              <a:t> </a:t>
            </a:r>
            <a:r>
              <a:rPr sz="1200" b="1" spc="-5" dirty="0">
                <a:solidFill>
                  <a:srgbClr val="00AF50"/>
                </a:solidFill>
                <a:latin typeface="Calibri"/>
                <a:cs typeface="Calibri"/>
              </a:rPr>
              <a:t>συνέδρια)</a:t>
            </a:r>
            <a:r>
              <a:rPr sz="1200" b="1" spc="15" dirty="0">
                <a:solidFill>
                  <a:srgbClr val="00AF50"/>
                </a:solidFill>
                <a:latin typeface="Calibri"/>
                <a:cs typeface="Calibri"/>
              </a:rPr>
              <a:t> </a:t>
            </a:r>
            <a:r>
              <a:rPr sz="1200" b="1" spc="-15" dirty="0">
                <a:solidFill>
                  <a:srgbClr val="00AF50"/>
                </a:solidFill>
                <a:latin typeface="Calibri"/>
                <a:cs typeface="Calibri"/>
              </a:rPr>
              <a:t>και</a:t>
            </a:r>
            <a:r>
              <a:rPr sz="1200" b="1" spc="-5" dirty="0">
                <a:solidFill>
                  <a:srgbClr val="00AF50"/>
                </a:solidFill>
                <a:latin typeface="Calibri"/>
                <a:cs typeface="Calibri"/>
              </a:rPr>
              <a:t> </a:t>
            </a:r>
            <a:r>
              <a:rPr sz="1200" b="1" spc="-15" dirty="0">
                <a:solidFill>
                  <a:srgbClr val="00AF50"/>
                </a:solidFill>
                <a:latin typeface="Calibri"/>
                <a:cs typeface="Calibri"/>
              </a:rPr>
              <a:t>την</a:t>
            </a:r>
            <a:r>
              <a:rPr sz="1200" b="1" spc="15" dirty="0">
                <a:solidFill>
                  <a:srgbClr val="00AF50"/>
                </a:solidFill>
                <a:latin typeface="Calibri"/>
                <a:cs typeface="Calibri"/>
              </a:rPr>
              <a:t> </a:t>
            </a:r>
            <a:r>
              <a:rPr sz="1200" b="1" dirty="0">
                <a:solidFill>
                  <a:srgbClr val="00AF50"/>
                </a:solidFill>
                <a:latin typeface="Calibri"/>
                <a:cs typeface="Calibri"/>
              </a:rPr>
              <a:t>επιλογή</a:t>
            </a:r>
            <a:endParaRPr sz="1200" dirty="0">
              <a:latin typeface="Calibri"/>
              <a:cs typeface="Calibri"/>
            </a:endParaRPr>
          </a:p>
          <a:p>
            <a:pPr marR="603250" algn="ctr">
              <a:lnSpc>
                <a:spcPct val="100000"/>
              </a:lnSpc>
            </a:pPr>
            <a:r>
              <a:rPr sz="1200" b="1" spc="-5" dirty="0">
                <a:solidFill>
                  <a:srgbClr val="00AF50"/>
                </a:solidFill>
                <a:latin typeface="Calibri"/>
                <a:cs typeface="Calibri"/>
              </a:rPr>
              <a:t>“virtual</a:t>
            </a:r>
            <a:r>
              <a:rPr sz="1200" b="1" spc="-10" dirty="0">
                <a:solidFill>
                  <a:srgbClr val="00AF50"/>
                </a:solidFill>
                <a:latin typeface="Calibri"/>
                <a:cs typeface="Calibri"/>
              </a:rPr>
              <a:t> </a:t>
            </a:r>
            <a:r>
              <a:rPr sz="1200" b="1" dirty="0">
                <a:solidFill>
                  <a:srgbClr val="00AF50"/>
                </a:solidFill>
                <a:latin typeface="Calibri"/>
                <a:cs typeface="Calibri"/>
              </a:rPr>
              <a:t>activity”</a:t>
            </a:r>
            <a:r>
              <a:rPr sz="1200" b="1" spc="5" dirty="0">
                <a:solidFill>
                  <a:srgbClr val="00AF50"/>
                </a:solidFill>
                <a:latin typeface="Calibri"/>
                <a:cs typeface="Calibri"/>
              </a:rPr>
              <a:t> </a:t>
            </a:r>
            <a:r>
              <a:rPr sz="1200" b="1" spc="-5" dirty="0">
                <a:solidFill>
                  <a:srgbClr val="00AF50"/>
                </a:solidFill>
                <a:latin typeface="Calibri"/>
                <a:cs typeface="Calibri"/>
              </a:rPr>
              <a:t>(Για</a:t>
            </a:r>
            <a:r>
              <a:rPr sz="1200" b="1" spc="10" dirty="0">
                <a:solidFill>
                  <a:srgbClr val="00AF50"/>
                </a:solidFill>
                <a:latin typeface="Calibri"/>
                <a:cs typeface="Calibri"/>
              </a:rPr>
              <a:t> </a:t>
            </a:r>
            <a:r>
              <a:rPr sz="1200" b="1" spc="-5" dirty="0">
                <a:solidFill>
                  <a:srgbClr val="00AF50"/>
                </a:solidFill>
                <a:latin typeface="Calibri"/>
                <a:cs typeface="Calibri"/>
              </a:rPr>
              <a:t>εικονικές</a:t>
            </a:r>
            <a:r>
              <a:rPr sz="1200" b="1" spc="-20" dirty="0">
                <a:solidFill>
                  <a:srgbClr val="00AF50"/>
                </a:solidFill>
                <a:latin typeface="Calibri"/>
                <a:cs typeface="Calibri"/>
              </a:rPr>
              <a:t> </a:t>
            </a:r>
            <a:r>
              <a:rPr sz="1200" b="1" spc="-5" dirty="0">
                <a:solidFill>
                  <a:srgbClr val="00AF50"/>
                </a:solidFill>
                <a:latin typeface="Calibri"/>
                <a:cs typeface="Calibri"/>
              </a:rPr>
              <a:t>δραστηριότητες</a:t>
            </a:r>
            <a:r>
              <a:rPr sz="1200" b="1" spc="40" dirty="0">
                <a:solidFill>
                  <a:srgbClr val="00AF50"/>
                </a:solidFill>
                <a:latin typeface="Calibri"/>
                <a:cs typeface="Calibri"/>
              </a:rPr>
              <a:t> </a:t>
            </a:r>
            <a:r>
              <a:rPr sz="1200" b="1" spc="-5" dirty="0">
                <a:solidFill>
                  <a:srgbClr val="00AF50"/>
                </a:solidFill>
                <a:latin typeface="Calibri"/>
                <a:cs typeface="Calibri"/>
              </a:rPr>
              <a:t>που</a:t>
            </a:r>
            <a:r>
              <a:rPr sz="1200" b="1" spc="25" dirty="0">
                <a:solidFill>
                  <a:srgbClr val="00AF50"/>
                </a:solidFill>
                <a:latin typeface="Calibri"/>
                <a:cs typeface="Calibri"/>
              </a:rPr>
              <a:t> </a:t>
            </a:r>
            <a:r>
              <a:rPr sz="1200" b="1" spc="-5" dirty="0">
                <a:solidFill>
                  <a:srgbClr val="00AF50"/>
                </a:solidFill>
                <a:latin typeface="Calibri"/>
                <a:cs typeface="Calibri"/>
              </a:rPr>
              <a:t>δε</a:t>
            </a:r>
            <a:r>
              <a:rPr sz="1200" b="1" spc="15" dirty="0">
                <a:solidFill>
                  <a:srgbClr val="00AF50"/>
                </a:solidFill>
                <a:latin typeface="Calibri"/>
                <a:cs typeface="Calibri"/>
              </a:rPr>
              <a:t> </a:t>
            </a:r>
            <a:r>
              <a:rPr sz="1200" b="1" spc="-5" dirty="0">
                <a:solidFill>
                  <a:srgbClr val="00AF50"/>
                </a:solidFill>
                <a:latin typeface="Calibri"/>
                <a:cs typeface="Calibri"/>
              </a:rPr>
              <a:t>συνδέονται</a:t>
            </a:r>
            <a:r>
              <a:rPr sz="1200" b="1" spc="10" dirty="0">
                <a:solidFill>
                  <a:srgbClr val="00AF50"/>
                </a:solidFill>
                <a:latin typeface="Calibri"/>
                <a:cs typeface="Calibri"/>
              </a:rPr>
              <a:t> </a:t>
            </a:r>
            <a:r>
              <a:rPr sz="1200" b="1" spc="-5" dirty="0">
                <a:solidFill>
                  <a:srgbClr val="00AF50"/>
                </a:solidFill>
                <a:latin typeface="Calibri"/>
                <a:cs typeface="Calibri"/>
              </a:rPr>
              <a:t>με</a:t>
            </a:r>
            <a:r>
              <a:rPr sz="1200" b="1" spc="15" dirty="0">
                <a:solidFill>
                  <a:srgbClr val="00AF50"/>
                </a:solidFill>
                <a:latin typeface="Calibri"/>
                <a:cs typeface="Calibri"/>
              </a:rPr>
              <a:t> </a:t>
            </a:r>
            <a:r>
              <a:rPr sz="1200" b="1" spc="-10" dirty="0">
                <a:solidFill>
                  <a:srgbClr val="00AF50"/>
                </a:solidFill>
                <a:latin typeface="Calibri"/>
                <a:cs typeface="Calibri"/>
              </a:rPr>
              <a:t>κάποιο</a:t>
            </a:r>
            <a:r>
              <a:rPr sz="1200" b="1" spc="15" dirty="0">
                <a:solidFill>
                  <a:srgbClr val="00AF50"/>
                </a:solidFill>
                <a:latin typeface="Calibri"/>
                <a:cs typeface="Calibri"/>
              </a:rPr>
              <a:t> </a:t>
            </a:r>
            <a:r>
              <a:rPr sz="1200" b="1" spc="-10" dirty="0">
                <a:solidFill>
                  <a:srgbClr val="00AF50"/>
                </a:solidFill>
                <a:latin typeface="Calibri"/>
                <a:cs typeface="Calibri"/>
              </a:rPr>
              <a:t>κόστος</a:t>
            </a:r>
            <a:r>
              <a:rPr sz="1200" b="1" spc="25" dirty="0">
                <a:solidFill>
                  <a:srgbClr val="00AF50"/>
                </a:solidFill>
                <a:latin typeface="Calibri"/>
                <a:cs typeface="Calibri"/>
              </a:rPr>
              <a:t> </a:t>
            </a:r>
            <a:r>
              <a:rPr sz="1200" b="1" spc="-5" dirty="0">
                <a:solidFill>
                  <a:srgbClr val="00AF50"/>
                </a:solidFill>
                <a:latin typeface="Calibri"/>
                <a:cs typeface="Calibri"/>
              </a:rPr>
              <a:t>μπορεί</a:t>
            </a:r>
            <a:r>
              <a:rPr sz="1200" b="1" spc="15" dirty="0">
                <a:solidFill>
                  <a:srgbClr val="00AF50"/>
                </a:solidFill>
                <a:latin typeface="Calibri"/>
                <a:cs typeface="Calibri"/>
              </a:rPr>
              <a:t> </a:t>
            </a:r>
            <a:r>
              <a:rPr sz="1200" b="1" spc="-5" dirty="0">
                <a:solidFill>
                  <a:srgbClr val="00AF50"/>
                </a:solidFill>
                <a:latin typeface="Calibri"/>
                <a:cs typeface="Calibri"/>
              </a:rPr>
              <a:t>να</a:t>
            </a:r>
            <a:r>
              <a:rPr sz="1200" b="1" spc="5" dirty="0">
                <a:solidFill>
                  <a:srgbClr val="00AF50"/>
                </a:solidFill>
                <a:latin typeface="Calibri"/>
                <a:cs typeface="Calibri"/>
              </a:rPr>
              <a:t> </a:t>
            </a:r>
            <a:r>
              <a:rPr sz="1200" b="1" spc="-10" dirty="0">
                <a:solidFill>
                  <a:srgbClr val="00AF50"/>
                </a:solidFill>
                <a:latin typeface="Calibri"/>
                <a:cs typeface="Calibri"/>
              </a:rPr>
              <a:t>καταχωρηθεί</a:t>
            </a:r>
            <a:r>
              <a:rPr sz="1200" b="1" spc="5" dirty="0">
                <a:solidFill>
                  <a:srgbClr val="00AF50"/>
                </a:solidFill>
                <a:latin typeface="Calibri"/>
                <a:cs typeface="Calibri"/>
              </a:rPr>
              <a:t> </a:t>
            </a:r>
            <a:r>
              <a:rPr sz="1200" b="1" spc="-10" dirty="0">
                <a:solidFill>
                  <a:srgbClr val="00AF50"/>
                </a:solidFill>
                <a:latin typeface="Calibri"/>
                <a:cs typeface="Calibri"/>
              </a:rPr>
              <a:t>μηδενικό</a:t>
            </a:r>
            <a:r>
              <a:rPr sz="1200" b="1" spc="15" dirty="0">
                <a:solidFill>
                  <a:srgbClr val="00AF50"/>
                </a:solidFill>
                <a:latin typeface="Calibri"/>
                <a:cs typeface="Calibri"/>
              </a:rPr>
              <a:t> </a:t>
            </a:r>
            <a:r>
              <a:rPr sz="1200" b="1" spc="-10" dirty="0">
                <a:solidFill>
                  <a:srgbClr val="00AF50"/>
                </a:solidFill>
                <a:latin typeface="Calibri"/>
                <a:cs typeface="Calibri"/>
              </a:rPr>
              <a:t>κόστος)</a:t>
            </a:r>
            <a:endParaRPr sz="1200" dirty="0">
              <a:latin typeface="Calibri"/>
              <a:cs typeface="Calibri"/>
            </a:endParaRPr>
          </a:p>
          <a:p>
            <a:pPr>
              <a:lnSpc>
                <a:spcPct val="100000"/>
              </a:lnSpc>
            </a:pPr>
            <a:endParaRPr sz="1200" dirty="0">
              <a:latin typeface="Calibri"/>
              <a:cs typeface="Calibri"/>
            </a:endParaRPr>
          </a:p>
          <a:p>
            <a:pPr>
              <a:lnSpc>
                <a:spcPct val="100000"/>
              </a:lnSpc>
              <a:spcBef>
                <a:spcPts val="35"/>
              </a:spcBef>
            </a:pPr>
            <a:endParaRPr sz="1300" dirty="0">
              <a:latin typeface="Calibri"/>
              <a:cs typeface="Calibri"/>
            </a:endParaRPr>
          </a:p>
          <a:p>
            <a:pPr marL="4958080">
              <a:lnSpc>
                <a:spcPct val="100000"/>
              </a:lnSpc>
            </a:pPr>
            <a:r>
              <a:rPr sz="1200" b="1" spc="-5" dirty="0">
                <a:solidFill>
                  <a:srgbClr val="00AF50"/>
                </a:solidFill>
                <a:latin typeface="Calibri"/>
                <a:cs typeface="Calibri"/>
              </a:rPr>
              <a:t>Επεξεργασία</a:t>
            </a:r>
            <a:r>
              <a:rPr sz="1200" b="1" spc="-30" dirty="0">
                <a:solidFill>
                  <a:srgbClr val="00AF50"/>
                </a:solidFill>
                <a:latin typeface="Calibri"/>
                <a:cs typeface="Calibri"/>
              </a:rPr>
              <a:t> </a:t>
            </a:r>
            <a:r>
              <a:rPr sz="1200" b="1" spc="-10" dirty="0">
                <a:solidFill>
                  <a:srgbClr val="00AF50"/>
                </a:solidFill>
                <a:latin typeface="Calibri"/>
                <a:cs typeface="Calibri"/>
              </a:rPr>
              <a:t>καταχώρησης</a:t>
            </a:r>
            <a:endParaRPr sz="1200" dirty="0">
              <a:latin typeface="Calibri"/>
              <a:cs typeface="Calibri"/>
            </a:endParaRPr>
          </a:p>
          <a:p>
            <a:pPr>
              <a:lnSpc>
                <a:spcPct val="100000"/>
              </a:lnSpc>
              <a:spcBef>
                <a:spcPts val="20"/>
              </a:spcBef>
            </a:pPr>
            <a:endParaRPr sz="1450" dirty="0">
              <a:latin typeface="Calibri"/>
              <a:cs typeface="Calibri"/>
            </a:endParaRPr>
          </a:p>
          <a:p>
            <a:pPr marR="5080" algn="r">
              <a:lnSpc>
                <a:spcPct val="100000"/>
              </a:lnSpc>
            </a:pPr>
            <a:r>
              <a:rPr sz="1200" b="1" spc="-5" dirty="0">
                <a:solidFill>
                  <a:srgbClr val="00AF50"/>
                </a:solidFill>
                <a:latin typeface="Calibri"/>
                <a:cs typeface="Calibri"/>
              </a:rPr>
              <a:t>Διαγραφή</a:t>
            </a:r>
            <a:r>
              <a:rPr sz="1200" b="1" spc="-35" dirty="0">
                <a:solidFill>
                  <a:srgbClr val="00AF50"/>
                </a:solidFill>
                <a:latin typeface="Calibri"/>
                <a:cs typeface="Calibri"/>
              </a:rPr>
              <a:t> </a:t>
            </a:r>
            <a:r>
              <a:rPr sz="1200" b="1" spc="-10" dirty="0">
                <a:solidFill>
                  <a:srgbClr val="00AF50"/>
                </a:solidFill>
                <a:latin typeface="Calibri"/>
                <a:cs typeface="Calibri"/>
              </a:rPr>
              <a:t>καταχώρησης</a:t>
            </a:r>
            <a:endParaRPr sz="1200" dirty="0">
              <a:latin typeface="Calibri"/>
              <a:cs typeface="Calibri"/>
            </a:endParaRPr>
          </a:p>
        </p:txBody>
      </p:sp>
      <p:sp>
        <p:nvSpPr>
          <p:cNvPr id="9" name="object 9"/>
          <p:cNvSpPr txBox="1"/>
          <p:nvPr/>
        </p:nvSpPr>
        <p:spPr>
          <a:xfrm>
            <a:off x="224129" y="6218326"/>
            <a:ext cx="9027821" cy="612347"/>
          </a:xfrm>
          <a:prstGeom prst="rect">
            <a:avLst/>
          </a:prstGeom>
        </p:spPr>
        <p:txBody>
          <a:bodyPr vert="horz" wrap="square" lIns="0" tIns="12065" rIns="0" bIns="0" rtlCol="0">
            <a:spAutoFit/>
          </a:bodyPr>
          <a:lstStyle/>
          <a:p>
            <a:pPr algn="ctr">
              <a:lnSpc>
                <a:spcPct val="100000"/>
              </a:lnSpc>
              <a:spcBef>
                <a:spcPts val="95"/>
              </a:spcBef>
            </a:pPr>
            <a:r>
              <a:rPr sz="1300" b="1" spc="-5" dirty="0">
                <a:solidFill>
                  <a:srgbClr val="00AF50"/>
                </a:solidFill>
                <a:latin typeface="Calibri"/>
                <a:cs typeface="Calibri"/>
              </a:rPr>
              <a:t>Ποσό</a:t>
            </a:r>
            <a:r>
              <a:rPr sz="1300" b="1" spc="35"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κατανέμεται</a:t>
            </a:r>
            <a:r>
              <a:rPr sz="1300" b="1" spc="50" dirty="0">
                <a:solidFill>
                  <a:srgbClr val="00AF50"/>
                </a:solidFill>
                <a:latin typeface="Calibri"/>
                <a:cs typeface="Calibri"/>
              </a:rPr>
              <a:t> </a:t>
            </a:r>
            <a:r>
              <a:rPr sz="1300" b="1" spc="-10" dirty="0">
                <a:solidFill>
                  <a:srgbClr val="00AF50"/>
                </a:solidFill>
                <a:latin typeface="Calibri"/>
                <a:cs typeface="Calibri"/>
              </a:rPr>
              <a:t>στη</a:t>
            </a:r>
            <a:r>
              <a:rPr sz="1300" b="1" spc="25" dirty="0">
                <a:solidFill>
                  <a:srgbClr val="00AF50"/>
                </a:solidFill>
                <a:latin typeface="Calibri"/>
                <a:cs typeface="Calibri"/>
              </a:rPr>
              <a:t> </a:t>
            </a:r>
            <a:r>
              <a:rPr sz="1300" b="1" spc="-10" dirty="0">
                <a:solidFill>
                  <a:srgbClr val="00AF50"/>
                </a:solidFill>
                <a:latin typeface="Calibri"/>
                <a:cs typeface="Calibri"/>
              </a:rPr>
              <a:t>δραστηριότητα,</a:t>
            </a:r>
            <a:r>
              <a:rPr sz="1300" b="1" spc="55" dirty="0">
                <a:solidFill>
                  <a:srgbClr val="00AF50"/>
                </a:solidFill>
                <a:latin typeface="Calibri"/>
                <a:cs typeface="Calibri"/>
              </a:rPr>
              <a:t> </a:t>
            </a:r>
            <a:r>
              <a:rPr sz="1300" b="1" spc="-5" dirty="0">
                <a:solidFill>
                  <a:srgbClr val="00AF50"/>
                </a:solidFill>
                <a:latin typeface="Calibri"/>
                <a:cs typeface="Calibri"/>
              </a:rPr>
              <a:t>όπως</a:t>
            </a:r>
            <a:r>
              <a:rPr sz="1300" b="1" spc="15" dirty="0">
                <a:solidFill>
                  <a:srgbClr val="00AF50"/>
                </a:solidFill>
                <a:latin typeface="Calibri"/>
                <a:cs typeface="Calibri"/>
              </a:rPr>
              <a:t> </a:t>
            </a:r>
            <a:r>
              <a:rPr sz="1300" b="1" spc="-5" dirty="0">
                <a:solidFill>
                  <a:srgbClr val="00AF50"/>
                </a:solidFill>
                <a:latin typeface="Calibri"/>
                <a:cs typeface="Calibri"/>
              </a:rPr>
              <a:t>καταχωρήθηκε</a:t>
            </a:r>
            <a:r>
              <a:rPr sz="1300" b="1" spc="35" dirty="0">
                <a:solidFill>
                  <a:srgbClr val="00AF50"/>
                </a:solidFill>
                <a:latin typeface="Calibri"/>
                <a:cs typeface="Calibri"/>
              </a:rPr>
              <a:t> </a:t>
            </a:r>
            <a:r>
              <a:rPr sz="1300" b="1" spc="-10" dirty="0">
                <a:solidFill>
                  <a:srgbClr val="00AF50"/>
                </a:solidFill>
                <a:latin typeface="Calibri"/>
                <a:cs typeface="Calibri"/>
              </a:rPr>
              <a:t>στο</a:t>
            </a:r>
            <a:r>
              <a:rPr sz="1300" b="1" spc="30" dirty="0">
                <a:solidFill>
                  <a:srgbClr val="00AF50"/>
                </a:solidFill>
                <a:latin typeface="Calibri"/>
                <a:cs typeface="Calibri"/>
              </a:rPr>
              <a:t> </a:t>
            </a:r>
            <a:r>
              <a:rPr sz="1300" b="1" spc="-5" dirty="0">
                <a:solidFill>
                  <a:srgbClr val="00AF50"/>
                </a:solidFill>
                <a:latin typeface="Calibri"/>
                <a:cs typeface="Calibri"/>
              </a:rPr>
              <a:t>πεδίο</a:t>
            </a:r>
            <a:r>
              <a:rPr sz="1300" b="1" spc="65" dirty="0">
                <a:solidFill>
                  <a:srgbClr val="00AF50"/>
                </a:solidFill>
                <a:latin typeface="Calibri"/>
                <a:cs typeface="Calibri"/>
              </a:rPr>
              <a:t> </a:t>
            </a:r>
            <a:r>
              <a:rPr sz="1300" b="1" spc="-10" dirty="0">
                <a:solidFill>
                  <a:srgbClr val="00AF50"/>
                </a:solidFill>
                <a:latin typeface="Calibri"/>
                <a:cs typeface="Calibri"/>
              </a:rPr>
              <a:t>“Amount</a:t>
            </a:r>
            <a:r>
              <a:rPr sz="1300" b="1" spc="45" dirty="0">
                <a:solidFill>
                  <a:srgbClr val="00AF50"/>
                </a:solidFill>
                <a:latin typeface="Calibri"/>
                <a:cs typeface="Calibri"/>
              </a:rPr>
              <a:t> </a:t>
            </a:r>
            <a:r>
              <a:rPr sz="1300" b="1" spc="-10" dirty="0">
                <a:solidFill>
                  <a:srgbClr val="00AF50"/>
                </a:solidFill>
                <a:latin typeface="Calibri"/>
                <a:cs typeface="Calibri"/>
              </a:rPr>
              <a:t>Allocated</a:t>
            </a:r>
            <a:r>
              <a:rPr sz="1300" b="1" spc="55" dirty="0">
                <a:solidFill>
                  <a:srgbClr val="00AF50"/>
                </a:solidFill>
                <a:latin typeface="Calibri"/>
                <a:cs typeface="Calibri"/>
              </a:rPr>
              <a:t> </a:t>
            </a:r>
            <a:r>
              <a:rPr sz="1300" b="1" spc="-5" dirty="0">
                <a:solidFill>
                  <a:srgbClr val="00AF50"/>
                </a:solidFill>
                <a:latin typeface="Calibri"/>
                <a:cs typeface="Calibri"/>
              </a:rPr>
              <a:t>to</a:t>
            </a:r>
            <a:r>
              <a:rPr sz="1300" b="1" spc="25" dirty="0">
                <a:solidFill>
                  <a:srgbClr val="00AF50"/>
                </a:solidFill>
                <a:latin typeface="Calibri"/>
                <a:cs typeface="Calibri"/>
              </a:rPr>
              <a:t> </a:t>
            </a:r>
            <a:r>
              <a:rPr sz="1300" b="1" spc="-10" dirty="0">
                <a:solidFill>
                  <a:srgbClr val="00AF50"/>
                </a:solidFill>
                <a:latin typeface="Calibri"/>
                <a:cs typeface="Calibri"/>
              </a:rPr>
              <a:t>Activity</a:t>
            </a:r>
            <a:r>
              <a:rPr sz="1300" b="1" spc="35" dirty="0">
                <a:solidFill>
                  <a:srgbClr val="00AF50"/>
                </a:solidFill>
                <a:latin typeface="Calibri"/>
                <a:cs typeface="Calibri"/>
              </a:rPr>
              <a:t> </a:t>
            </a:r>
            <a:r>
              <a:rPr sz="1300" b="1" dirty="0">
                <a:solidFill>
                  <a:srgbClr val="00AF50"/>
                </a:solidFill>
                <a:latin typeface="Calibri"/>
                <a:cs typeface="Calibri"/>
              </a:rPr>
              <a:t>(EUR”:</a:t>
            </a:r>
            <a:endParaRPr sz="1300" dirty="0">
              <a:latin typeface="Calibri"/>
              <a:cs typeface="Calibri"/>
            </a:endParaRPr>
          </a:p>
          <a:p>
            <a:pPr algn="ctr">
              <a:lnSpc>
                <a:spcPct val="100000"/>
              </a:lnSpc>
            </a:pPr>
            <a:r>
              <a:rPr sz="1300" b="1" spc="-10" dirty="0">
                <a:solidFill>
                  <a:srgbClr val="00AF50"/>
                </a:solidFill>
                <a:latin typeface="Calibri"/>
                <a:cs typeface="Calibri"/>
              </a:rPr>
              <a:t>Όταν</a:t>
            </a:r>
            <a:r>
              <a:rPr sz="1300" b="1" spc="10" dirty="0">
                <a:solidFill>
                  <a:srgbClr val="00AF50"/>
                </a:solidFill>
                <a:latin typeface="Calibri"/>
                <a:cs typeface="Calibri"/>
              </a:rPr>
              <a:t> </a:t>
            </a:r>
            <a:r>
              <a:rPr sz="1300" b="1" spc="-5" dirty="0">
                <a:solidFill>
                  <a:srgbClr val="00AF50"/>
                </a:solidFill>
                <a:latin typeface="Calibri"/>
                <a:cs typeface="Calibri"/>
              </a:rPr>
              <a:t>όλες</a:t>
            </a:r>
            <a:r>
              <a:rPr sz="1300" b="1" spc="20" dirty="0">
                <a:solidFill>
                  <a:srgbClr val="00AF50"/>
                </a:solidFill>
                <a:latin typeface="Calibri"/>
                <a:cs typeface="Calibri"/>
              </a:rPr>
              <a:t> </a:t>
            </a:r>
            <a:r>
              <a:rPr sz="1300" b="1" spc="-5" dirty="0">
                <a:solidFill>
                  <a:srgbClr val="00AF50"/>
                </a:solidFill>
                <a:latin typeface="Calibri"/>
                <a:cs typeface="Calibri"/>
              </a:rPr>
              <a:t>οι</a:t>
            </a:r>
            <a:r>
              <a:rPr sz="1300" b="1" spc="20" dirty="0">
                <a:solidFill>
                  <a:srgbClr val="00AF50"/>
                </a:solidFill>
                <a:latin typeface="Calibri"/>
                <a:cs typeface="Calibri"/>
              </a:rPr>
              <a:t> </a:t>
            </a:r>
            <a:r>
              <a:rPr sz="1300" b="1" spc="-10" dirty="0">
                <a:solidFill>
                  <a:srgbClr val="00AF50"/>
                </a:solidFill>
                <a:latin typeface="Calibri"/>
                <a:cs typeface="Calibri"/>
              </a:rPr>
              <a:t>δραστηριότητες</a:t>
            </a:r>
            <a:r>
              <a:rPr sz="1300" b="1" spc="60" dirty="0">
                <a:solidFill>
                  <a:srgbClr val="00AF50"/>
                </a:solidFill>
                <a:latin typeface="Calibri"/>
                <a:cs typeface="Calibri"/>
              </a:rPr>
              <a:t> </a:t>
            </a:r>
            <a:r>
              <a:rPr sz="1300" b="1" spc="-5"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Σχεδίου</a:t>
            </a:r>
            <a:r>
              <a:rPr sz="1300" b="1" spc="35" dirty="0">
                <a:solidFill>
                  <a:srgbClr val="00AF50"/>
                </a:solidFill>
                <a:latin typeface="Calibri"/>
                <a:cs typeface="Calibri"/>
              </a:rPr>
              <a:t> </a:t>
            </a:r>
            <a:r>
              <a:rPr sz="1300" b="1" spc="-5" dirty="0">
                <a:solidFill>
                  <a:srgbClr val="00AF50"/>
                </a:solidFill>
                <a:latin typeface="Calibri"/>
                <a:cs typeface="Calibri"/>
              </a:rPr>
              <a:t>καταχωρηθούν</a:t>
            </a:r>
            <a:r>
              <a:rPr sz="1300" b="1" spc="20" dirty="0">
                <a:solidFill>
                  <a:srgbClr val="00AF50"/>
                </a:solidFill>
                <a:latin typeface="Calibri"/>
                <a:cs typeface="Calibri"/>
              </a:rPr>
              <a:t> </a:t>
            </a:r>
            <a:r>
              <a:rPr sz="1300" b="1" spc="-10" dirty="0">
                <a:solidFill>
                  <a:srgbClr val="00AF50"/>
                </a:solidFill>
                <a:latin typeface="Calibri"/>
                <a:cs typeface="Calibri"/>
              </a:rPr>
              <a:t>στην</a:t>
            </a:r>
            <a:r>
              <a:rPr sz="1300" b="1" spc="35" dirty="0">
                <a:solidFill>
                  <a:srgbClr val="00AF50"/>
                </a:solidFill>
                <a:latin typeface="Calibri"/>
                <a:cs typeface="Calibri"/>
              </a:rPr>
              <a:t> </a:t>
            </a:r>
            <a:r>
              <a:rPr sz="1300" b="1" spc="-5" dirty="0">
                <a:solidFill>
                  <a:srgbClr val="00AF50"/>
                </a:solidFill>
                <a:latin typeface="Calibri"/>
                <a:cs typeface="Calibri"/>
              </a:rPr>
              <a:t>αίτηση,</a:t>
            </a:r>
            <a:r>
              <a:rPr sz="1300" b="1" spc="40" dirty="0">
                <a:solidFill>
                  <a:srgbClr val="00AF50"/>
                </a:solidFill>
                <a:latin typeface="Calibri"/>
                <a:cs typeface="Calibri"/>
              </a:rPr>
              <a:t> </a:t>
            </a:r>
            <a:r>
              <a:rPr sz="1300" b="1" spc="-5" dirty="0">
                <a:solidFill>
                  <a:srgbClr val="00AF50"/>
                </a:solidFill>
                <a:latin typeface="Calibri"/>
                <a:cs typeface="Calibri"/>
              </a:rPr>
              <a:t>εδώ</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εμφανίζεται</a:t>
            </a:r>
            <a:r>
              <a:rPr sz="1300" b="1" spc="50" dirty="0">
                <a:solidFill>
                  <a:srgbClr val="00AF50"/>
                </a:solidFill>
                <a:latin typeface="Calibri"/>
                <a:cs typeface="Calibri"/>
              </a:rPr>
              <a:t> </a:t>
            </a:r>
            <a:r>
              <a:rPr sz="1300" b="1" spc="-5" dirty="0">
                <a:solidFill>
                  <a:srgbClr val="00AF50"/>
                </a:solidFill>
                <a:latin typeface="Calibri"/>
                <a:cs typeface="Calibri"/>
              </a:rPr>
              <a:t>το</a:t>
            </a:r>
            <a:r>
              <a:rPr sz="1300" b="1" spc="20" dirty="0">
                <a:solidFill>
                  <a:srgbClr val="00AF50"/>
                </a:solidFill>
                <a:latin typeface="Calibri"/>
                <a:cs typeface="Calibri"/>
              </a:rPr>
              <a:t> </a:t>
            </a:r>
            <a:r>
              <a:rPr sz="1300" b="1" spc="-10" dirty="0">
                <a:solidFill>
                  <a:srgbClr val="00AF50"/>
                </a:solidFill>
                <a:latin typeface="Calibri"/>
                <a:cs typeface="Calibri"/>
              </a:rPr>
              <a:t>συνολικό</a:t>
            </a:r>
            <a:endParaRPr sz="1300" dirty="0">
              <a:latin typeface="Calibri"/>
              <a:cs typeface="Calibri"/>
            </a:endParaRPr>
          </a:p>
          <a:p>
            <a:pPr marL="1270" algn="ctr">
              <a:lnSpc>
                <a:spcPct val="100000"/>
              </a:lnSpc>
            </a:pPr>
            <a:r>
              <a:rPr sz="1300" b="1" spc="-5" dirty="0">
                <a:solidFill>
                  <a:srgbClr val="00AF50"/>
                </a:solidFill>
                <a:latin typeface="Calibri"/>
                <a:cs typeface="Calibri"/>
              </a:rPr>
              <a:t>α</a:t>
            </a:r>
            <a:r>
              <a:rPr sz="1300" b="1" spc="-5" dirty="0" err="1">
                <a:solidFill>
                  <a:srgbClr val="00AF50"/>
                </a:solidFill>
                <a:latin typeface="Calibri"/>
                <a:cs typeface="Calibri"/>
              </a:rPr>
              <a:t>ιτούμενο</a:t>
            </a:r>
            <a:r>
              <a:rPr sz="1300" b="1" spc="35" dirty="0">
                <a:solidFill>
                  <a:srgbClr val="00AF50"/>
                </a:solidFill>
                <a:latin typeface="Calibri"/>
                <a:cs typeface="Calibri"/>
              </a:rPr>
              <a:t> </a:t>
            </a:r>
            <a:r>
              <a:rPr sz="1300" b="1" spc="-5" dirty="0">
                <a:solidFill>
                  <a:srgbClr val="00AF50"/>
                </a:solidFill>
                <a:latin typeface="Calibri"/>
                <a:cs typeface="Calibri"/>
              </a:rPr>
              <a:t>π</a:t>
            </a:r>
            <a:r>
              <a:rPr sz="1300" b="1" spc="-5" dirty="0" err="1">
                <a:solidFill>
                  <a:srgbClr val="00AF50"/>
                </a:solidFill>
                <a:latin typeface="Calibri"/>
                <a:cs typeface="Calibri"/>
              </a:rPr>
              <a:t>οσό</a:t>
            </a:r>
            <a:r>
              <a:rPr lang="el-GR" sz="1300" b="1" spc="-5" dirty="0">
                <a:solidFill>
                  <a:srgbClr val="00AF50"/>
                </a:solidFill>
                <a:latin typeface="Calibri"/>
                <a:cs typeface="Calibri"/>
              </a:rPr>
              <a:t> για το συγκεκριμένο Πακέτο</a:t>
            </a:r>
            <a:r>
              <a:rPr sz="1300" b="1" spc="10" dirty="0">
                <a:solidFill>
                  <a:srgbClr val="00AF50"/>
                </a:solidFill>
                <a:latin typeface="Calibri"/>
                <a:cs typeface="Calibri"/>
              </a:rPr>
              <a:t> </a:t>
            </a:r>
            <a:r>
              <a:rPr sz="1300" b="1" spc="-5" dirty="0">
                <a:solidFill>
                  <a:srgbClr val="00AF50"/>
                </a:solidFill>
                <a:latin typeface="Calibri"/>
                <a:cs typeface="Calibri"/>
              </a:rPr>
              <a:t>(το</a:t>
            </a:r>
            <a:r>
              <a:rPr sz="1300" b="1" dirty="0">
                <a:solidFill>
                  <a:srgbClr val="00AF50"/>
                </a:solidFill>
                <a:latin typeface="Calibri"/>
                <a:cs typeface="Calibri"/>
              </a:rPr>
              <a:t> </a:t>
            </a:r>
            <a:r>
              <a:rPr sz="1300" b="1" spc="-5" dirty="0">
                <a:solidFill>
                  <a:srgbClr val="00AF50"/>
                </a:solidFill>
                <a:latin typeface="Calibri"/>
                <a:cs typeface="Calibri"/>
              </a:rPr>
              <a:t>άθροισμα</a:t>
            </a:r>
            <a:r>
              <a:rPr sz="1300" b="1" spc="15" dirty="0">
                <a:solidFill>
                  <a:srgbClr val="00AF50"/>
                </a:solidFill>
                <a:latin typeface="Calibri"/>
                <a:cs typeface="Calibri"/>
              </a:rPr>
              <a:t> </a:t>
            </a:r>
            <a:r>
              <a:rPr sz="1300" b="1" spc="-5" dirty="0">
                <a:solidFill>
                  <a:srgbClr val="00AF50"/>
                </a:solidFill>
                <a:latin typeface="Calibri"/>
                <a:cs typeface="Calibri"/>
              </a:rPr>
              <a:t>του</a:t>
            </a:r>
            <a:r>
              <a:rPr sz="1300" b="1" spc="25" dirty="0">
                <a:solidFill>
                  <a:srgbClr val="00AF50"/>
                </a:solidFill>
                <a:latin typeface="Calibri"/>
                <a:cs typeface="Calibri"/>
              </a:rPr>
              <a:t> </a:t>
            </a:r>
            <a:r>
              <a:rPr sz="1300" b="1" spc="-5" dirty="0">
                <a:solidFill>
                  <a:srgbClr val="00AF50"/>
                </a:solidFill>
                <a:latin typeface="Calibri"/>
                <a:cs typeface="Calibri"/>
              </a:rPr>
              <a:t>κόστους</a:t>
            </a:r>
            <a:r>
              <a:rPr sz="1300" b="1" spc="25" dirty="0">
                <a:solidFill>
                  <a:srgbClr val="00AF50"/>
                </a:solidFill>
                <a:latin typeface="Calibri"/>
                <a:cs typeface="Calibri"/>
              </a:rPr>
              <a:t> </a:t>
            </a:r>
            <a:r>
              <a:rPr sz="1300" b="1" dirty="0">
                <a:solidFill>
                  <a:srgbClr val="00AF50"/>
                </a:solidFill>
                <a:latin typeface="Calibri"/>
                <a:cs typeface="Calibri"/>
              </a:rPr>
              <a:t>όλων </a:t>
            </a:r>
            <a:r>
              <a:rPr sz="1300" b="1" spc="-5" dirty="0">
                <a:solidFill>
                  <a:srgbClr val="00AF50"/>
                </a:solidFill>
                <a:latin typeface="Calibri"/>
                <a:cs typeface="Calibri"/>
              </a:rPr>
              <a:t>των</a:t>
            </a:r>
            <a:r>
              <a:rPr sz="1300" b="1" spc="20" dirty="0">
                <a:solidFill>
                  <a:srgbClr val="00AF50"/>
                </a:solidFill>
                <a:latin typeface="Calibri"/>
                <a:cs typeface="Calibri"/>
              </a:rPr>
              <a:t> </a:t>
            </a:r>
            <a:r>
              <a:rPr sz="1300" b="1" spc="-5" dirty="0">
                <a:solidFill>
                  <a:srgbClr val="00AF50"/>
                </a:solidFill>
                <a:latin typeface="Calibri"/>
                <a:cs typeface="Calibri"/>
              </a:rPr>
              <a:t>δραστηριοτήτων</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45" dirty="0">
                <a:solidFill>
                  <a:srgbClr val="00AF50"/>
                </a:solidFill>
                <a:latin typeface="Calibri"/>
                <a:cs typeface="Calibri"/>
              </a:rPr>
              <a:t> </a:t>
            </a:r>
            <a:r>
              <a:rPr sz="1300" b="1" spc="-5" dirty="0">
                <a:solidFill>
                  <a:srgbClr val="00AF50"/>
                </a:solidFill>
                <a:latin typeface="Calibri"/>
                <a:cs typeface="Calibri"/>
              </a:rPr>
              <a:t>Πακέτου</a:t>
            </a:r>
            <a:r>
              <a:rPr sz="1300" b="1" spc="35" dirty="0">
                <a:solidFill>
                  <a:srgbClr val="00AF50"/>
                </a:solidFill>
                <a:latin typeface="Calibri"/>
                <a:cs typeface="Calibri"/>
              </a:rPr>
              <a:t> </a:t>
            </a:r>
            <a:r>
              <a:rPr sz="1300" b="1" spc="-5" dirty="0">
                <a:solidFill>
                  <a:srgbClr val="00AF50"/>
                </a:solidFill>
                <a:latin typeface="Calibri"/>
                <a:cs typeface="Calibri"/>
              </a:rPr>
              <a:t>Εργασίας)</a:t>
            </a:r>
            <a:endParaRPr sz="1300" dirty="0">
              <a:latin typeface="Calibri"/>
              <a:cs typeface="Calibri"/>
            </a:endParaRPr>
          </a:p>
        </p:txBody>
      </p:sp>
      <p:sp>
        <p:nvSpPr>
          <p:cNvPr id="10" name="object 10"/>
          <p:cNvSpPr/>
          <p:nvPr/>
        </p:nvSpPr>
        <p:spPr>
          <a:xfrm>
            <a:off x="786383" y="5855208"/>
            <a:ext cx="76200" cy="339090"/>
          </a:xfrm>
          <a:custGeom>
            <a:avLst/>
            <a:gdLst/>
            <a:ahLst/>
            <a:cxnLst/>
            <a:rect l="l" t="t" r="r" b="b"/>
            <a:pathLst>
              <a:path w="76200" h="339089">
                <a:moveTo>
                  <a:pt x="31750" y="262572"/>
                </a:moveTo>
                <a:lnTo>
                  <a:pt x="0" y="262572"/>
                </a:lnTo>
                <a:lnTo>
                  <a:pt x="38100" y="338772"/>
                </a:lnTo>
                <a:lnTo>
                  <a:pt x="69850" y="275272"/>
                </a:lnTo>
                <a:lnTo>
                  <a:pt x="31750" y="275272"/>
                </a:lnTo>
                <a:lnTo>
                  <a:pt x="31750" y="262572"/>
                </a:lnTo>
                <a:close/>
              </a:path>
              <a:path w="76200" h="339089">
                <a:moveTo>
                  <a:pt x="44450" y="0"/>
                </a:moveTo>
                <a:lnTo>
                  <a:pt x="31750" y="0"/>
                </a:lnTo>
                <a:lnTo>
                  <a:pt x="31750" y="275272"/>
                </a:lnTo>
                <a:lnTo>
                  <a:pt x="44450" y="275272"/>
                </a:lnTo>
                <a:lnTo>
                  <a:pt x="44450" y="0"/>
                </a:lnTo>
                <a:close/>
              </a:path>
              <a:path w="76200" h="339089">
                <a:moveTo>
                  <a:pt x="76200" y="262572"/>
                </a:moveTo>
                <a:lnTo>
                  <a:pt x="44450" y="262572"/>
                </a:lnTo>
                <a:lnTo>
                  <a:pt x="44450" y="275272"/>
                </a:lnTo>
                <a:lnTo>
                  <a:pt x="69850" y="275272"/>
                </a:lnTo>
                <a:lnTo>
                  <a:pt x="76200" y="262572"/>
                </a:lnTo>
                <a:close/>
              </a:path>
            </a:pathLst>
          </a:custGeom>
          <a:solidFill>
            <a:srgbClr val="4471C4"/>
          </a:solidFill>
        </p:spPr>
        <p:txBody>
          <a:bodyPr wrap="square" lIns="0" tIns="0" rIns="0" bIns="0" rtlCol="0"/>
          <a:lstStyle/>
          <a:p>
            <a:endParaRPr/>
          </a:p>
        </p:txBody>
      </p:sp>
      <p:sp>
        <p:nvSpPr>
          <p:cNvPr id="12" name="object 10">
            <a:extLst>
              <a:ext uri="{FF2B5EF4-FFF2-40B4-BE49-F238E27FC236}">
                <a16:creationId xmlns:a16="http://schemas.microsoft.com/office/drawing/2014/main" id="{6401A0B2-9580-278E-8D81-80EBC9A1BB69}"/>
              </a:ext>
            </a:extLst>
          </p:cNvPr>
          <p:cNvSpPr/>
          <p:nvPr/>
        </p:nvSpPr>
        <p:spPr>
          <a:xfrm rot="16200000">
            <a:off x="5186908" y="3384821"/>
            <a:ext cx="76200" cy="339090"/>
          </a:xfrm>
          <a:custGeom>
            <a:avLst/>
            <a:gdLst/>
            <a:ahLst/>
            <a:cxnLst/>
            <a:rect l="l" t="t" r="r" b="b"/>
            <a:pathLst>
              <a:path w="76200" h="339089">
                <a:moveTo>
                  <a:pt x="31750" y="262572"/>
                </a:moveTo>
                <a:lnTo>
                  <a:pt x="0" y="262572"/>
                </a:lnTo>
                <a:lnTo>
                  <a:pt x="38100" y="338772"/>
                </a:lnTo>
                <a:lnTo>
                  <a:pt x="69850" y="275272"/>
                </a:lnTo>
                <a:lnTo>
                  <a:pt x="31750" y="275272"/>
                </a:lnTo>
                <a:lnTo>
                  <a:pt x="31750" y="262572"/>
                </a:lnTo>
                <a:close/>
              </a:path>
              <a:path w="76200" h="339089">
                <a:moveTo>
                  <a:pt x="44450" y="0"/>
                </a:moveTo>
                <a:lnTo>
                  <a:pt x="31750" y="0"/>
                </a:lnTo>
                <a:lnTo>
                  <a:pt x="31750" y="275272"/>
                </a:lnTo>
                <a:lnTo>
                  <a:pt x="44450" y="275272"/>
                </a:lnTo>
                <a:lnTo>
                  <a:pt x="44450" y="0"/>
                </a:lnTo>
                <a:close/>
              </a:path>
              <a:path w="76200" h="339089">
                <a:moveTo>
                  <a:pt x="76200" y="262572"/>
                </a:moveTo>
                <a:lnTo>
                  <a:pt x="44450" y="262572"/>
                </a:lnTo>
                <a:lnTo>
                  <a:pt x="44450" y="275272"/>
                </a:lnTo>
                <a:lnTo>
                  <a:pt x="69850" y="275272"/>
                </a:lnTo>
                <a:lnTo>
                  <a:pt x="76200" y="262572"/>
                </a:lnTo>
                <a:close/>
              </a:path>
            </a:pathLst>
          </a:custGeom>
          <a:solidFill>
            <a:srgbClr val="4471C4"/>
          </a:solidFill>
        </p:spPr>
        <p:txBody>
          <a:bodyPr wrap="square" lIns="0" tIns="0" rIns="0" bIns="0" rtlCol="0"/>
          <a:lstStyle/>
          <a:p>
            <a:endParaRPr/>
          </a:p>
        </p:txBody>
      </p:sp>
      <p:sp>
        <p:nvSpPr>
          <p:cNvPr id="13" name="object 9">
            <a:extLst>
              <a:ext uri="{FF2B5EF4-FFF2-40B4-BE49-F238E27FC236}">
                <a16:creationId xmlns:a16="http://schemas.microsoft.com/office/drawing/2014/main" id="{0020002D-8723-68E6-AC4F-90E76EC2E22A}"/>
              </a:ext>
            </a:extLst>
          </p:cNvPr>
          <p:cNvSpPr txBox="1"/>
          <p:nvPr/>
        </p:nvSpPr>
        <p:spPr>
          <a:xfrm>
            <a:off x="5394553" y="3412540"/>
            <a:ext cx="5806847" cy="412292"/>
          </a:xfrm>
          <a:prstGeom prst="rect">
            <a:avLst/>
          </a:prstGeom>
        </p:spPr>
        <p:txBody>
          <a:bodyPr vert="horz" wrap="square" lIns="0" tIns="12065" rIns="0" bIns="0" rtlCol="0">
            <a:spAutoFit/>
          </a:bodyPr>
          <a:lstStyle/>
          <a:p>
            <a:pPr algn="ctr">
              <a:lnSpc>
                <a:spcPct val="100000"/>
              </a:lnSpc>
              <a:spcBef>
                <a:spcPts val="95"/>
              </a:spcBef>
            </a:pPr>
            <a:r>
              <a:rPr lang="el-GR" sz="1300" b="1" spc="-5" dirty="0">
                <a:solidFill>
                  <a:srgbClr val="00B050"/>
                </a:solidFill>
                <a:latin typeface="Calibri"/>
                <a:cs typeface="Calibri"/>
              </a:rPr>
              <a:t>Οι ημερομηνίες υλοποίησης της δραστηριότητας ενδέχεται να αλλάξουν κατά την υλοποίηση, εάν το σχέδιο λάβει έγκριση</a:t>
            </a:r>
            <a:endParaRPr lang="el-GR" sz="1300" dirty="0">
              <a:latin typeface="Calibri"/>
              <a:cs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976" y="68021"/>
            <a:ext cx="1031557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PROJECT</a:t>
            </a:r>
            <a:r>
              <a:rPr sz="2800" spc="-5" dirty="0">
                <a:solidFill>
                  <a:srgbClr val="FFFFFF"/>
                </a:solidFill>
              </a:rPr>
              <a:t> DESIGN</a:t>
            </a:r>
            <a:r>
              <a:rPr sz="2800" spc="20" dirty="0">
                <a:solidFill>
                  <a:srgbClr val="FFFFFF"/>
                </a:solidFill>
              </a:rPr>
              <a:t> </a:t>
            </a:r>
            <a:r>
              <a:rPr sz="2800" spc="-5" dirty="0">
                <a:solidFill>
                  <a:srgbClr val="FFFFFF"/>
                </a:solidFill>
              </a:rPr>
              <a:t>AND</a:t>
            </a:r>
            <a:r>
              <a:rPr sz="2800" spc="20" dirty="0">
                <a:solidFill>
                  <a:srgbClr val="FFFFFF"/>
                </a:solidFill>
              </a:rPr>
              <a:t> </a:t>
            </a:r>
            <a:r>
              <a:rPr sz="2800" spc="-35" dirty="0">
                <a:solidFill>
                  <a:srgbClr val="FFFFFF"/>
                </a:solidFill>
              </a:rPr>
              <a:t>IMPLEMENTATION</a:t>
            </a:r>
            <a:endParaRPr sz="2800" dirty="0"/>
          </a:p>
        </p:txBody>
      </p:sp>
      <p:sp>
        <p:nvSpPr>
          <p:cNvPr id="3" name="object 3"/>
          <p:cNvSpPr txBox="1"/>
          <p:nvPr/>
        </p:nvSpPr>
        <p:spPr>
          <a:xfrm>
            <a:off x="225653" y="816990"/>
            <a:ext cx="5168900" cy="87503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spc="-5" dirty="0">
                <a:latin typeface="Calibri"/>
                <a:cs typeface="Calibri"/>
              </a:rPr>
              <a:t>Activities</a:t>
            </a:r>
            <a:r>
              <a:rPr sz="1800" spc="10" dirty="0">
                <a:latin typeface="Calibri"/>
                <a:cs typeface="Calibri"/>
              </a:rPr>
              <a:t> </a:t>
            </a:r>
            <a:r>
              <a:rPr sz="1800" spc="-20" dirty="0">
                <a:latin typeface="Calibri"/>
                <a:cs typeface="Calibri"/>
              </a:rPr>
              <a:t>(Work</a:t>
            </a:r>
            <a:r>
              <a:rPr sz="1800" spc="-5" dirty="0">
                <a:latin typeface="Calibri"/>
                <a:cs typeface="Calibri"/>
              </a:rPr>
              <a:t> </a:t>
            </a:r>
            <a:r>
              <a:rPr sz="1800" spc="-10" dirty="0">
                <a:latin typeface="Calibri"/>
                <a:cs typeface="Calibri"/>
              </a:rPr>
              <a:t>package</a:t>
            </a:r>
            <a:r>
              <a:rPr sz="1800" spc="-5" dirty="0">
                <a:latin typeface="Calibri"/>
                <a:cs typeface="Calibri"/>
              </a:rPr>
              <a:t> </a:t>
            </a:r>
            <a:r>
              <a:rPr sz="1800" spc="5" dirty="0">
                <a:latin typeface="Calibri"/>
                <a:cs typeface="Calibri"/>
              </a:rPr>
              <a:t>n°</a:t>
            </a:r>
            <a:r>
              <a:rPr sz="1800" spc="15" dirty="0">
                <a:latin typeface="Calibri"/>
                <a:cs typeface="Calibri"/>
              </a:rPr>
              <a:t> </a:t>
            </a:r>
            <a:r>
              <a:rPr sz="1800" dirty="0">
                <a:latin typeface="Calibri"/>
                <a:cs typeface="Calibri"/>
              </a:rPr>
              <a:t>X</a:t>
            </a:r>
            <a:r>
              <a:rPr sz="1800" spc="-5" dirty="0">
                <a:latin typeface="Calibri"/>
                <a:cs typeface="Calibri"/>
              </a:rPr>
              <a:t> </a:t>
            </a:r>
            <a:r>
              <a:rPr sz="1800" dirty="0">
                <a:latin typeface="Calibri"/>
                <a:cs typeface="Calibri"/>
              </a:rPr>
              <a:t>–</a:t>
            </a:r>
            <a:r>
              <a:rPr sz="1800" spc="10" dirty="0">
                <a:latin typeface="Calibri"/>
                <a:cs typeface="Calibri"/>
              </a:rPr>
              <a:t> </a:t>
            </a:r>
            <a:r>
              <a:rPr sz="1800" spc="-5" dirty="0">
                <a:latin typeface="Calibri"/>
                <a:cs typeface="Calibri"/>
              </a:rPr>
              <a:t>Title</a:t>
            </a:r>
            <a:r>
              <a:rPr sz="1800" spc="10" dirty="0">
                <a:latin typeface="Calibri"/>
                <a:cs typeface="Calibri"/>
              </a:rPr>
              <a:t> </a:t>
            </a:r>
            <a:r>
              <a:rPr sz="1800" spc="-5" dirty="0">
                <a:latin typeface="Calibri"/>
                <a:cs typeface="Calibri"/>
              </a:rPr>
              <a:t>of </a:t>
            </a:r>
            <a:r>
              <a:rPr sz="1800" dirty="0">
                <a:latin typeface="Calibri"/>
                <a:cs typeface="Calibri"/>
              </a:rPr>
              <a:t>the</a:t>
            </a:r>
            <a:r>
              <a:rPr sz="1800" spc="10" dirty="0">
                <a:latin typeface="Calibri"/>
                <a:cs typeface="Calibri"/>
              </a:rPr>
              <a:t> </a:t>
            </a:r>
            <a:r>
              <a:rPr sz="1800" spc="-15" dirty="0">
                <a:latin typeface="Calibri"/>
                <a:cs typeface="Calibri"/>
              </a:rPr>
              <a:t>Package):</a:t>
            </a:r>
            <a:endParaRPr sz="1800">
              <a:latin typeface="Calibri"/>
              <a:cs typeface="Calibri"/>
            </a:endParaRPr>
          </a:p>
          <a:p>
            <a:pPr>
              <a:lnSpc>
                <a:spcPct val="100000"/>
              </a:lnSpc>
              <a:spcBef>
                <a:spcPts val="45"/>
              </a:spcBef>
              <a:buFont typeface="Wingdings"/>
              <a:buChar char=""/>
            </a:pPr>
            <a:endParaRPr sz="1900">
              <a:latin typeface="Calibri"/>
              <a:cs typeface="Calibri"/>
            </a:endParaRPr>
          </a:p>
          <a:p>
            <a:pPr marL="392430" lvl="1" indent="-287020">
              <a:lnSpc>
                <a:spcPct val="100000"/>
              </a:lnSpc>
              <a:buFont typeface="Wingdings"/>
              <a:buChar char=""/>
              <a:tabLst>
                <a:tab pos="393065" algn="l"/>
              </a:tabLst>
            </a:pPr>
            <a:r>
              <a:rPr sz="1800" b="1" spc="-5" dirty="0">
                <a:latin typeface="Calibri"/>
                <a:cs typeface="Calibri"/>
              </a:rPr>
              <a:t>Description</a:t>
            </a:r>
            <a:r>
              <a:rPr sz="1800" b="1" spc="-45" dirty="0">
                <a:latin typeface="Calibri"/>
                <a:cs typeface="Calibri"/>
              </a:rPr>
              <a:t> </a:t>
            </a:r>
            <a:r>
              <a:rPr sz="1800" b="1" dirty="0">
                <a:latin typeface="Calibri"/>
                <a:cs typeface="Calibri"/>
              </a:rPr>
              <a:t>of</a:t>
            </a:r>
            <a:r>
              <a:rPr sz="1800" b="1" spc="5" dirty="0">
                <a:latin typeface="Calibri"/>
                <a:cs typeface="Calibri"/>
              </a:rPr>
              <a:t> </a:t>
            </a:r>
            <a:r>
              <a:rPr sz="1800" b="1" dirty="0">
                <a:latin typeface="Calibri"/>
                <a:cs typeface="Calibri"/>
              </a:rPr>
              <a:t>the</a:t>
            </a:r>
            <a:r>
              <a:rPr sz="1800" b="1" spc="-15" dirty="0">
                <a:latin typeface="Calibri"/>
                <a:cs typeface="Calibri"/>
              </a:rPr>
              <a:t> </a:t>
            </a:r>
            <a:r>
              <a:rPr sz="1800" b="1" spc="-5" dirty="0">
                <a:latin typeface="Calibri"/>
                <a:cs typeface="Calibri"/>
              </a:rPr>
              <a:t>Activities:</a:t>
            </a:r>
            <a:endParaRPr sz="1800">
              <a:latin typeface="Calibri"/>
              <a:cs typeface="Calibri"/>
            </a:endParaRPr>
          </a:p>
        </p:txBody>
      </p:sp>
      <p:pic>
        <p:nvPicPr>
          <p:cNvPr id="4" name="object 4"/>
          <p:cNvPicPr/>
          <p:nvPr/>
        </p:nvPicPr>
        <p:blipFill>
          <a:blip r:embed="rId2" cstate="print"/>
          <a:stretch>
            <a:fillRect/>
          </a:stretch>
        </p:blipFill>
        <p:spPr>
          <a:xfrm>
            <a:off x="304800" y="2139695"/>
            <a:ext cx="11785092" cy="871727"/>
          </a:xfrm>
          <a:prstGeom prst="rect">
            <a:avLst/>
          </a:prstGeom>
        </p:spPr>
      </p:pic>
      <p:sp>
        <p:nvSpPr>
          <p:cNvPr id="5" name="object 5"/>
          <p:cNvSpPr txBox="1"/>
          <p:nvPr/>
        </p:nvSpPr>
        <p:spPr>
          <a:xfrm>
            <a:off x="457606" y="2718562"/>
            <a:ext cx="11278870" cy="2383345"/>
          </a:xfrm>
          <a:prstGeom prst="rect">
            <a:avLst/>
          </a:prstGeom>
        </p:spPr>
        <p:txBody>
          <a:bodyPr vert="horz" wrap="square" lIns="0" tIns="13335" rIns="0" bIns="0" rtlCol="0">
            <a:spAutoFit/>
          </a:bodyPr>
          <a:lstStyle/>
          <a:p>
            <a:pPr marL="299085" marR="5080" indent="-287020" algn="just">
              <a:lnSpc>
                <a:spcPct val="100000"/>
              </a:lnSpc>
              <a:spcBef>
                <a:spcPts val="105"/>
              </a:spcBef>
              <a:buFont typeface="Wingdings"/>
              <a:buChar char=""/>
              <a:tabLst>
                <a:tab pos="299720" algn="l"/>
              </a:tabLst>
            </a:pPr>
            <a:r>
              <a:rPr sz="1400" b="1" dirty="0">
                <a:solidFill>
                  <a:srgbClr val="00AF50"/>
                </a:solidFill>
                <a:latin typeface="Calibri"/>
                <a:cs typeface="Calibri"/>
              </a:rPr>
              <a:t>Θα</a:t>
            </a:r>
            <a:r>
              <a:rPr sz="1400" b="1" spc="5" dirty="0">
                <a:solidFill>
                  <a:srgbClr val="00AF50"/>
                </a:solidFill>
                <a:latin typeface="Calibri"/>
                <a:cs typeface="Calibri"/>
              </a:rPr>
              <a:t> </a:t>
            </a:r>
            <a:r>
              <a:rPr sz="1400" b="1" spc="-5" dirty="0">
                <a:solidFill>
                  <a:srgbClr val="00AF50"/>
                </a:solidFill>
                <a:latin typeface="Calibri"/>
                <a:cs typeface="Calibri"/>
              </a:rPr>
              <a:t>πρέπει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δοθεί</a:t>
            </a:r>
            <a:r>
              <a:rPr sz="1400" b="1" dirty="0">
                <a:solidFill>
                  <a:srgbClr val="00AF50"/>
                </a:solidFill>
                <a:latin typeface="Calibri"/>
                <a:cs typeface="Calibri"/>
              </a:rPr>
              <a:t> </a:t>
            </a:r>
            <a:r>
              <a:rPr sz="1400" b="1" spc="-5" dirty="0">
                <a:solidFill>
                  <a:srgbClr val="00AF50"/>
                </a:solidFill>
                <a:latin typeface="Calibri"/>
                <a:cs typeface="Calibri"/>
              </a:rPr>
              <a:t>όσο</a:t>
            </a:r>
            <a:r>
              <a:rPr sz="1400" b="1" dirty="0">
                <a:solidFill>
                  <a:srgbClr val="00AF50"/>
                </a:solidFill>
                <a:latin typeface="Calibri"/>
                <a:cs typeface="Calibri"/>
              </a:rPr>
              <a:t> </a:t>
            </a:r>
            <a:r>
              <a:rPr sz="1400" b="1" spc="-10" dirty="0">
                <a:solidFill>
                  <a:srgbClr val="00AF50"/>
                </a:solidFill>
                <a:latin typeface="Calibri"/>
                <a:cs typeface="Calibri"/>
              </a:rPr>
              <a:t>το</a:t>
            </a:r>
            <a:r>
              <a:rPr sz="1400" b="1" spc="-5" dirty="0">
                <a:solidFill>
                  <a:srgbClr val="00AF50"/>
                </a:solidFill>
                <a:latin typeface="Calibri"/>
                <a:cs typeface="Calibri"/>
              </a:rPr>
              <a:t> δυνατόν</a:t>
            </a:r>
            <a:r>
              <a:rPr sz="1400" b="1" dirty="0">
                <a:solidFill>
                  <a:srgbClr val="00AF50"/>
                </a:solidFill>
                <a:latin typeface="Calibri"/>
                <a:cs typeface="Calibri"/>
              </a:rPr>
              <a:t> </a:t>
            </a:r>
            <a:r>
              <a:rPr sz="1400" b="1" spc="-5" dirty="0">
                <a:solidFill>
                  <a:srgbClr val="00AF50"/>
                </a:solidFill>
                <a:latin typeface="Calibri"/>
                <a:cs typeface="Calibri"/>
              </a:rPr>
              <a:t>πιο</a:t>
            </a:r>
            <a:r>
              <a:rPr sz="1400" b="1" dirty="0">
                <a:solidFill>
                  <a:srgbClr val="00AF50"/>
                </a:solidFill>
                <a:latin typeface="Calibri"/>
                <a:cs typeface="Calibri"/>
              </a:rPr>
              <a:t> </a:t>
            </a:r>
            <a:r>
              <a:rPr sz="1400" b="1" spc="-5" dirty="0">
                <a:solidFill>
                  <a:srgbClr val="00AF50"/>
                </a:solidFill>
                <a:latin typeface="Calibri"/>
                <a:cs typeface="Calibri"/>
              </a:rPr>
              <a:t>αναλυτική</a:t>
            </a:r>
            <a:r>
              <a:rPr sz="1400" b="1"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ακριβής</a:t>
            </a:r>
            <a:r>
              <a:rPr sz="1400" b="1" spc="5" dirty="0">
                <a:solidFill>
                  <a:srgbClr val="00AF50"/>
                </a:solidFill>
                <a:latin typeface="Calibri"/>
                <a:cs typeface="Calibri"/>
              </a:rPr>
              <a:t> </a:t>
            </a:r>
            <a:r>
              <a:rPr sz="1400" b="1" spc="-5" dirty="0">
                <a:solidFill>
                  <a:srgbClr val="00AF50"/>
                </a:solidFill>
                <a:latin typeface="Calibri"/>
                <a:cs typeface="Calibri"/>
              </a:rPr>
              <a:t>πληροφόρηση</a:t>
            </a:r>
            <a:r>
              <a:rPr sz="1400" b="1" dirty="0">
                <a:solidFill>
                  <a:srgbClr val="00AF50"/>
                </a:solidFill>
                <a:latin typeface="Calibri"/>
                <a:cs typeface="Calibri"/>
              </a:rPr>
              <a:t> </a:t>
            </a:r>
            <a:r>
              <a:rPr sz="1400" b="1" spc="-5" dirty="0">
                <a:solidFill>
                  <a:srgbClr val="00AF50"/>
                </a:solidFill>
                <a:latin typeface="Calibri"/>
                <a:cs typeface="Calibri"/>
              </a:rPr>
              <a:t>σχετικά</a:t>
            </a:r>
            <a:r>
              <a:rPr sz="1400" b="1" dirty="0">
                <a:solidFill>
                  <a:srgbClr val="00AF50"/>
                </a:solidFill>
                <a:latin typeface="Calibri"/>
                <a:cs typeface="Calibri"/>
              </a:rPr>
              <a:t> </a:t>
            </a:r>
            <a:r>
              <a:rPr sz="1400" b="1" spc="-10" dirty="0">
                <a:solidFill>
                  <a:srgbClr val="00AF50"/>
                </a:solidFill>
                <a:latin typeface="Calibri"/>
                <a:cs typeface="Calibri"/>
              </a:rPr>
              <a:t>με</a:t>
            </a:r>
            <a:r>
              <a:rPr sz="1400" b="1" spc="-5" dirty="0">
                <a:solidFill>
                  <a:srgbClr val="00AF50"/>
                </a:solidFill>
                <a:latin typeface="Calibri"/>
                <a:cs typeface="Calibri"/>
              </a:rPr>
              <a:t> </a:t>
            </a:r>
            <a:r>
              <a:rPr sz="1400" b="1" dirty="0">
                <a:solidFill>
                  <a:srgbClr val="00AF50"/>
                </a:solidFill>
                <a:latin typeface="Calibri"/>
                <a:cs typeface="Calibri"/>
              </a:rPr>
              <a:t>το</a:t>
            </a:r>
            <a:r>
              <a:rPr sz="1400" b="1" spc="5" dirty="0">
                <a:solidFill>
                  <a:srgbClr val="00AF50"/>
                </a:solidFill>
                <a:latin typeface="Calibri"/>
                <a:cs typeface="Calibri"/>
              </a:rPr>
              <a:t> </a:t>
            </a:r>
            <a:r>
              <a:rPr sz="1400" b="1" spc="-5" dirty="0">
                <a:solidFill>
                  <a:srgbClr val="00AF50"/>
                </a:solidFill>
                <a:latin typeface="Calibri"/>
                <a:cs typeface="Calibri"/>
              </a:rPr>
              <a:t>περιεχόμενο</a:t>
            </a:r>
            <a:r>
              <a:rPr sz="1400" b="1" dirty="0">
                <a:solidFill>
                  <a:srgbClr val="00AF50"/>
                </a:solidFill>
                <a:latin typeface="Calibri"/>
                <a:cs typeface="Calibri"/>
              </a:rPr>
              <a:t> </a:t>
            </a:r>
            <a:r>
              <a:rPr sz="1400" b="1" spc="-5" dirty="0">
                <a:solidFill>
                  <a:srgbClr val="00AF50"/>
                </a:solidFill>
                <a:latin typeface="Calibri"/>
                <a:cs typeface="Calibri"/>
              </a:rPr>
              <a:t>και</a:t>
            </a:r>
            <a:r>
              <a:rPr sz="1400" b="1" dirty="0">
                <a:solidFill>
                  <a:srgbClr val="00AF50"/>
                </a:solidFill>
                <a:latin typeface="Calibri"/>
                <a:cs typeface="Calibri"/>
              </a:rPr>
              <a:t> τη</a:t>
            </a:r>
            <a:r>
              <a:rPr sz="1400" b="1" spc="315" dirty="0">
                <a:solidFill>
                  <a:srgbClr val="00AF50"/>
                </a:solidFill>
                <a:latin typeface="Calibri"/>
                <a:cs typeface="Calibri"/>
              </a:rPr>
              <a:t> </a:t>
            </a:r>
            <a:r>
              <a:rPr sz="1400" b="1" spc="-5" dirty="0">
                <a:solidFill>
                  <a:srgbClr val="00AF50"/>
                </a:solidFill>
                <a:latin typeface="Calibri"/>
                <a:cs typeface="Calibri"/>
              </a:rPr>
              <a:t>μεθοδολογία</a:t>
            </a:r>
            <a:r>
              <a:rPr sz="1400" b="1" spc="305" dirty="0">
                <a:solidFill>
                  <a:srgbClr val="00AF50"/>
                </a:solidFill>
                <a:latin typeface="Calibri"/>
                <a:cs typeface="Calibri"/>
              </a:rPr>
              <a:t> </a:t>
            </a:r>
            <a:r>
              <a:rPr lang="el-GR" sz="1400" b="1" dirty="0">
                <a:solidFill>
                  <a:srgbClr val="00AF50"/>
                </a:solidFill>
                <a:latin typeface="Calibri"/>
                <a:cs typeface="Calibri"/>
              </a:rPr>
              <a:t>της κάθε δραστηριότητας</a:t>
            </a:r>
            <a:r>
              <a:rPr sz="1400" b="1" spc="-5" dirty="0">
                <a:solidFill>
                  <a:srgbClr val="00AF50"/>
                </a:solidFill>
                <a:latin typeface="Calibri"/>
                <a:cs typeface="Calibri"/>
              </a:rPr>
              <a:t>,</a:t>
            </a:r>
            <a:r>
              <a:rPr sz="1400" b="1" dirty="0">
                <a:solidFill>
                  <a:srgbClr val="00AF50"/>
                </a:solidFill>
                <a:latin typeface="Calibri"/>
                <a:cs typeface="Calibri"/>
              </a:rPr>
              <a:t> </a:t>
            </a:r>
            <a:r>
              <a:rPr sz="1400" b="1" spc="-5" dirty="0">
                <a:solidFill>
                  <a:srgbClr val="00AF50"/>
                </a:solidFill>
                <a:latin typeface="Calibri"/>
                <a:cs typeface="Calibri"/>
              </a:rPr>
              <a:t>ούτως</a:t>
            </a:r>
            <a:r>
              <a:rPr sz="1400" b="1" dirty="0">
                <a:solidFill>
                  <a:srgbClr val="00AF50"/>
                </a:solidFill>
                <a:latin typeface="Calibri"/>
                <a:cs typeface="Calibri"/>
              </a:rPr>
              <a:t> </a:t>
            </a:r>
            <a:r>
              <a:rPr sz="1400" b="1" spc="-5" dirty="0">
                <a:solidFill>
                  <a:srgbClr val="00AF50"/>
                </a:solidFill>
                <a:latin typeface="Calibri"/>
                <a:cs typeface="Calibri"/>
              </a:rPr>
              <a:t>ώστε</a:t>
            </a:r>
            <a:r>
              <a:rPr sz="1400" b="1" dirty="0">
                <a:solidFill>
                  <a:srgbClr val="00AF50"/>
                </a:solidFill>
                <a:latin typeface="Calibri"/>
                <a:cs typeface="Calibri"/>
              </a:rPr>
              <a:t> ο</a:t>
            </a:r>
            <a:r>
              <a:rPr sz="1400" b="1" spc="5" dirty="0">
                <a:solidFill>
                  <a:srgbClr val="00AF50"/>
                </a:solidFill>
                <a:latin typeface="Calibri"/>
                <a:cs typeface="Calibri"/>
              </a:rPr>
              <a:t> </a:t>
            </a:r>
            <a:r>
              <a:rPr sz="1400" b="1" spc="-5" dirty="0">
                <a:solidFill>
                  <a:srgbClr val="00AF50"/>
                </a:solidFill>
                <a:latin typeface="Calibri"/>
                <a:cs typeface="Calibri"/>
              </a:rPr>
              <a:t>αξιολογητής</a:t>
            </a:r>
            <a:r>
              <a:rPr sz="1400" b="1" dirty="0">
                <a:solidFill>
                  <a:srgbClr val="00AF50"/>
                </a:solidFill>
                <a:latin typeface="Calibri"/>
                <a:cs typeface="Calibri"/>
              </a:rPr>
              <a:t> </a:t>
            </a:r>
            <a:r>
              <a:rPr sz="1400" b="1" spc="-5" dirty="0">
                <a:solidFill>
                  <a:srgbClr val="00AF50"/>
                </a:solidFill>
                <a:latin typeface="Calibri"/>
                <a:cs typeface="Calibri"/>
              </a:rPr>
              <a:t>της</a:t>
            </a:r>
            <a:r>
              <a:rPr sz="1400" b="1" dirty="0">
                <a:solidFill>
                  <a:srgbClr val="00AF50"/>
                </a:solidFill>
                <a:latin typeface="Calibri"/>
                <a:cs typeface="Calibri"/>
              </a:rPr>
              <a:t> </a:t>
            </a:r>
            <a:r>
              <a:rPr sz="1400" b="1" spc="-5" dirty="0">
                <a:solidFill>
                  <a:srgbClr val="00AF50"/>
                </a:solidFill>
                <a:latin typeface="Calibri"/>
                <a:cs typeface="Calibri"/>
              </a:rPr>
              <a:t>Πρότασης</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είναι</a:t>
            </a:r>
            <a:r>
              <a:rPr sz="1400" b="1" dirty="0">
                <a:solidFill>
                  <a:srgbClr val="00AF50"/>
                </a:solidFill>
                <a:latin typeface="Calibri"/>
                <a:cs typeface="Calibri"/>
              </a:rPr>
              <a:t> </a:t>
            </a:r>
            <a:r>
              <a:rPr sz="1400" b="1" spc="-5" dirty="0">
                <a:solidFill>
                  <a:srgbClr val="00AF50"/>
                </a:solidFill>
                <a:latin typeface="Calibri"/>
                <a:cs typeface="Calibri"/>
              </a:rPr>
              <a:t>σε</a:t>
            </a:r>
            <a:r>
              <a:rPr sz="1400" b="1" dirty="0">
                <a:solidFill>
                  <a:srgbClr val="00AF50"/>
                </a:solidFill>
                <a:latin typeface="Calibri"/>
                <a:cs typeface="Calibri"/>
              </a:rPr>
              <a:t> </a:t>
            </a:r>
            <a:r>
              <a:rPr sz="1400" b="1" spc="-5" dirty="0">
                <a:solidFill>
                  <a:srgbClr val="00AF50"/>
                </a:solidFill>
                <a:latin typeface="Calibri"/>
                <a:cs typeface="Calibri"/>
              </a:rPr>
              <a:t>θέση</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κρίνει</a:t>
            </a:r>
            <a:r>
              <a:rPr sz="1400" b="1" dirty="0">
                <a:solidFill>
                  <a:srgbClr val="00AF50"/>
                </a:solidFill>
                <a:latin typeface="Calibri"/>
                <a:cs typeface="Calibri"/>
              </a:rPr>
              <a:t> </a:t>
            </a:r>
            <a:r>
              <a:rPr sz="1400" b="1" spc="-5" dirty="0">
                <a:solidFill>
                  <a:srgbClr val="00AF50"/>
                </a:solidFill>
                <a:latin typeface="Calibri"/>
                <a:cs typeface="Calibri"/>
              </a:rPr>
              <a:t>κατά</a:t>
            </a:r>
            <a:r>
              <a:rPr sz="1400" b="1" dirty="0">
                <a:solidFill>
                  <a:srgbClr val="00AF50"/>
                </a:solidFill>
                <a:latin typeface="Calibri"/>
                <a:cs typeface="Calibri"/>
              </a:rPr>
              <a:t> </a:t>
            </a:r>
            <a:r>
              <a:rPr sz="1400" b="1" spc="-5" dirty="0">
                <a:solidFill>
                  <a:srgbClr val="00AF50"/>
                </a:solidFill>
                <a:latin typeface="Calibri"/>
                <a:cs typeface="Calibri"/>
              </a:rPr>
              <a:t>πόσον</a:t>
            </a:r>
            <a:r>
              <a:rPr sz="1400" b="1" dirty="0">
                <a:solidFill>
                  <a:srgbClr val="00AF50"/>
                </a:solidFill>
                <a:latin typeface="Calibri"/>
                <a:cs typeface="Calibri"/>
              </a:rPr>
              <a:t> </a:t>
            </a:r>
            <a:r>
              <a:rPr sz="1400" b="1" spc="-10" dirty="0">
                <a:solidFill>
                  <a:srgbClr val="00AF50"/>
                </a:solidFill>
                <a:latin typeface="Calibri"/>
                <a:cs typeface="Calibri"/>
              </a:rPr>
              <a:t>το</a:t>
            </a:r>
            <a:r>
              <a:rPr sz="1400" b="1" spc="-5" dirty="0">
                <a:solidFill>
                  <a:srgbClr val="00AF50"/>
                </a:solidFill>
                <a:latin typeface="Calibri"/>
                <a:cs typeface="Calibri"/>
              </a:rPr>
              <a:t> κόστος</a:t>
            </a:r>
            <a:r>
              <a:rPr sz="1400" b="1" dirty="0">
                <a:solidFill>
                  <a:srgbClr val="00AF50"/>
                </a:solidFill>
                <a:latin typeface="Calibri"/>
                <a:cs typeface="Calibri"/>
              </a:rPr>
              <a:t> </a:t>
            </a:r>
            <a:r>
              <a:rPr sz="1400" b="1" spc="-5" dirty="0">
                <a:solidFill>
                  <a:srgbClr val="00AF50"/>
                </a:solidFill>
                <a:latin typeface="Calibri"/>
                <a:cs typeface="Calibri"/>
              </a:rPr>
              <a:t>που</a:t>
            </a:r>
            <a:r>
              <a:rPr sz="1400" b="1" spc="305" dirty="0">
                <a:solidFill>
                  <a:srgbClr val="00AF50"/>
                </a:solidFill>
                <a:latin typeface="Calibri"/>
                <a:cs typeface="Calibri"/>
              </a:rPr>
              <a:t> </a:t>
            </a:r>
            <a:r>
              <a:rPr sz="1400" b="1" spc="-5" dirty="0">
                <a:solidFill>
                  <a:srgbClr val="00AF50"/>
                </a:solidFill>
                <a:latin typeface="Calibri"/>
                <a:cs typeface="Calibri"/>
              </a:rPr>
              <a:t>συνδέεται</a:t>
            </a:r>
            <a:r>
              <a:rPr sz="1400" b="1" spc="305" dirty="0">
                <a:solidFill>
                  <a:srgbClr val="00AF50"/>
                </a:solidFill>
                <a:latin typeface="Calibri"/>
                <a:cs typeface="Calibri"/>
              </a:rPr>
              <a:t> </a:t>
            </a:r>
            <a:r>
              <a:rPr sz="1400" b="1" spc="-10" dirty="0">
                <a:solidFill>
                  <a:srgbClr val="00AF50"/>
                </a:solidFill>
                <a:latin typeface="Calibri"/>
                <a:cs typeface="Calibri"/>
              </a:rPr>
              <a:t>με</a:t>
            </a:r>
            <a:r>
              <a:rPr sz="1400" b="1" spc="295" dirty="0">
                <a:solidFill>
                  <a:srgbClr val="00AF50"/>
                </a:solidFill>
                <a:latin typeface="Calibri"/>
                <a:cs typeface="Calibri"/>
              </a:rPr>
              <a:t> </a:t>
            </a:r>
            <a:r>
              <a:rPr sz="1400" b="1" spc="-5" dirty="0">
                <a:solidFill>
                  <a:srgbClr val="00AF50"/>
                </a:solidFill>
                <a:latin typeface="Calibri"/>
                <a:cs typeface="Calibri"/>
              </a:rPr>
              <a:t>κάθε</a:t>
            </a:r>
            <a:r>
              <a:rPr lang="el-GR" sz="1400" b="1" spc="-5" dirty="0">
                <a:solidFill>
                  <a:srgbClr val="00AF50"/>
                </a:solidFill>
                <a:latin typeface="Calibri"/>
                <a:cs typeface="Calibri"/>
              </a:rPr>
              <a:t> μία από αυτές</a:t>
            </a:r>
            <a:r>
              <a:rPr sz="1400" b="1" spc="-40" dirty="0">
                <a:solidFill>
                  <a:srgbClr val="00AF50"/>
                </a:solidFill>
                <a:latin typeface="Calibri"/>
                <a:cs typeface="Calibri"/>
              </a:rPr>
              <a:t> </a:t>
            </a:r>
            <a:r>
              <a:rPr sz="1400" b="1" spc="-5" dirty="0">
                <a:solidFill>
                  <a:srgbClr val="00AF50"/>
                </a:solidFill>
                <a:latin typeface="Calibri"/>
                <a:cs typeface="Calibri"/>
              </a:rPr>
              <a:t>είναι</a:t>
            </a:r>
            <a:r>
              <a:rPr sz="1400" b="1" spc="-15" dirty="0">
                <a:solidFill>
                  <a:srgbClr val="00AF50"/>
                </a:solidFill>
                <a:latin typeface="Calibri"/>
                <a:cs typeface="Calibri"/>
              </a:rPr>
              <a:t> </a:t>
            </a:r>
            <a:r>
              <a:rPr sz="1400" b="1" spc="-5" dirty="0">
                <a:solidFill>
                  <a:srgbClr val="00AF50"/>
                </a:solidFill>
                <a:latin typeface="Calibri"/>
                <a:cs typeface="Calibri"/>
              </a:rPr>
              <a:t>ρεαλιστικό</a:t>
            </a:r>
            <a:endParaRPr sz="1400" dirty="0">
              <a:latin typeface="Calibri"/>
              <a:cs typeface="Calibri"/>
            </a:endParaRPr>
          </a:p>
          <a:p>
            <a:pPr marL="299085" indent="-287020" algn="just">
              <a:lnSpc>
                <a:spcPct val="100000"/>
              </a:lnSpc>
              <a:buFont typeface="Wingdings"/>
              <a:buChar char=""/>
              <a:tabLst>
                <a:tab pos="299720" algn="l"/>
              </a:tabLst>
            </a:pPr>
            <a:r>
              <a:rPr sz="1400" b="1" dirty="0">
                <a:solidFill>
                  <a:srgbClr val="00AF50"/>
                </a:solidFill>
                <a:latin typeface="Calibri"/>
                <a:cs typeface="Calibri"/>
              </a:rPr>
              <a:t>Εάν</a:t>
            </a:r>
            <a:r>
              <a:rPr sz="1400" b="1" spc="475" dirty="0">
                <a:solidFill>
                  <a:srgbClr val="00AF50"/>
                </a:solidFill>
                <a:latin typeface="Calibri"/>
                <a:cs typeface="Calibri"/>
              </a:rPr>
              <a:t> </a:t>
            </a:r>
            <a:r>
              <a:rPr sz="1400" b="1" dirty="0">
                <a:solidFill>
                  <a:srgbClr val="00AF50"/>
                </a:solidFill>
                <a:latin typeface="Calibri"/>
                <a:cs typeface="Calibri"/>
              </a:rPr>
              <a:t>η</a:t>
            </a:r>
            <a:r>
              <a:rPr sz="1400" b="1" spc="490"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75" dirty="0">
                <a:solidFill>
                  <a:srgbClr val="00AF50"/>
                </a:solidFill>
                <a:latin typeface="Calibri"/>
                <a:cs typeface="Calibri"/>
              </a:rPr>
              <a:t> </a:t>
            </a:r>
            <a:r>
              <a:rPr sz="1400" b="1" dirty="0">
                <a:solidFill>
                  <a:srgbClr val="00AF50"/>
                </a:solidFill>
                <a:latin typeface="Calibri"/>
                <a:cs typeface="Calibri"/>
              </a:rPr>
              <a:t>είναι</a:t>
            </a:r>
            <a:r>
              <a:rPr sz="1400" b="1" spc="475" dirty="0">
                <a:solidFill>
                  <a:srgbClr val="00AF50"/>
                </a:solidFill>
                <a:latin typeface="Calibri"/>
                <a:cs typeface="Calibri"/>
              </a:rPr>
              <a:t> </a:t>
            </a:r>
            <a:r>
              <a:rPr sz="1400" b="1" dirty="0">
                <a:solidFill>
                  <a:srgbClr val="00AF50"/>
                </a:solidFill>
                <a:latin typeface="Calibri"/>
                <a:cs typeface="Calibri"/>
              </a:rPr>
              <a:t>η</a:t>
            </a:r>
            <a:r>
              <a:rPr sz="1400" b="1" spc="490" dirty="0">
                <a:solidFill>
                  <a:srgbClr val="00AF50"/>
                </a:solidFill>
                <a:latin typeface="Calibri"/>
                <a:cs typeface="Calibri"/>
              </a:rPr>
              <a:t> </a:t>
            </a:r>
            <a:r>
              <a:rPr sz="1400" b="1" spc="-10" dirty="0">
                <a:solidFill>
                  <a:srgbClr val="00AF50"/>
                </a:solidFill>
                <a:latin typeface="Calibri"/>
                <a:cs typeface="Calibri"/>
              </a:rPr>
              <a:t>παραγωγή</a:t>
            </a:r>
            <a:r>
              <a:rPr sz="1400" b="1" spc="470" dirty="0">
                <a:solidFill>
                  <a:srgbClr val="00AF50"/>
                </a:solidFill>
                <a:latin typeface="Calibri"/>
                <a:cs typeface="Calibri"/>
              </a:rPr>
              <a:t> </a:t>
            </a:r>
            <a:r>
              <a:rPr sz="1400" b="1" dirty="0">
                <a:solidFill>
                  <a:srgbClr val="00AF50"/>
                </a:solidFill>
                <a:latin typeface="Calibri"/>
                <a:cs typeface="Calibri"/>
              </a:rPr>
              <a:t>ενός</a:t>
            </a:r>
            <a:r>
              <a:rPr sz="1400" b="1" spc="490" dirty="0">
                <a:solidFill>
                  <a:srgbClr val="00AF50"/>
                </a:solidFill>
                <a:latin typeface="Calibri"/>
                <a:cs typeface="Calibri"/>
              </a:rPr>
              <a:t> </a:t>
            </a:r>
            <a:r>
              <a:rPr sz="1400" b="1" spc="-5" dirty="0">
                <a:solidFill>
                  <a:srgbClr val="00AF50"/>
                </a:solidFill>
                <a:latin typeface="Calibri"/>
                <a:cs typeface="Calibri"/>
              </a:rPr>
              <a:t>αποτελέσματος</a:t>
            </a:r>
            <a:r>
              <a:rPr sz="1400" b="1" spc="475" dirty="0">
                <a:solidFill>
                  <a:srgbClr val="00AF50"/>
                </a:solidFill>
                <a:latin typeface="Calibri"/>
                <a:cs typeface="Calibri"/>
              </a:rPr>
              <a:t> </a:t>
            </a:r>
            <a:r>
              <a:rPr sz="1400" b="1" spc="-5" dirty="0">
                <a:solidFill>
                  <a:srgbClr val="00AF50"/>
                </a:solidFill>
                <a:latin typeface="Calibri"/>
                <a:cs typeface="Calibri"/>
              </a:rPr>
              <a:t>μεγάλης</a:t>
            </a:r>
            <a:r>
              <a:rPr sz="1400" b="1" spc="495" dirty="0">
                <a:solidFill>
                  <a:srgbClr val="00AF50"/>
                </a:solidFill>
                <a:latin typeface="Calibri"/>
                <a:cs typeface="Calibri"/>
              </a:rPr>
              <a:t> </a:t>
            </a:r>
            <a:r>
              <a:rPr sz="1400" b="1" spc="-5" dirty="0">
                <a:solidFill>
                  <a:srgbClr val="00AF50"/>
                </a:solidFill>
                <a:latin typeface="Calibri"/>
                <a:cs typeface="Calibri"/>
              </a:rPr>
              <a:t>κλίμακας,</a:t>
            </a:r>
            <a:r>
              <a:rPr sz="1400" b="1" spc="480" dirty="0">
                <a:solidFill>
                  <a:srgbClr val="00AF50"/>
                </a:solidFill>
                <a:latin typeface="Calibri"/>
                <a:cs typeface="Calibri"/>
              </a:rPr>
              <a:t> </a:t>
            </a:r>
            <a:r>
              <a:rPr sz="1400" b="1" dirty="0">
                <a:solidFill>
                  <a:srgbClr val="00AF50"/>
                </a:solidFill>
                <a:latin typeface="Calibri"/>
                <a:cs typeface="Calibri"/>
              </a:rPr>
              <a:t>θα</a:t>
            </a:r>
            <a:r>
              <a:rPr sz="1400" b="1" spc="475" dirty="0">
                <a:solidFill>
                  <a:srgbClr val="00AF50"/>
                </a:solidFill>
                <a:latin typeface="Calibri"/>
                <a:cs typeface="Calibri"/>
              </a:rPr>
              <a:t> </a:t>
            </a:r>
            <a:r>
              <a:rPr sz="1400" b="1" spc="-5" dirty="0">
                <a:solidFill>
                  <a:srgbClr val="00AF50"/>
                </a:solidFill>
                <a:latin typeface="Calibri"/>
                <a:cs typeface="Calibri"/>
              </a:rPr>
              <a:t>πρέπει</a:t>
            </a:r>
            <a:r>
              <a:rPr sz="1400" b="1" spc="484" dirty="0">
                <a:solidFill>
                  <a:srgbClr val="00AF50"/>
                </a:solidFill>
                <a:latin typeface="Calibri"/>
                <a:cs typeface="Calibri"/>
              </a:rPr>
              <a:t> </a:t>
            </a:r>
            <a:r>
              <a:rPr sz="1400" b="1" dirty="0">
                <a:solidFill>
                  <a:srgbClr val="00AF50"/>
                </a:solidFill>
                <a:latin typeface="Calibri"/>
                <a:cs typeface="Calibri"/>
              </a:rPr>
              <a:t>τα</a:t>
            </a:r>
            <a:r>
              <a:rPr sz="1400" b="1" spc="480" dirty="0">
                <a:solidFill>
                  <a:srgbClr val="00AF50"/>
                </a:solidFill>
                <a:latin typeface="Calibri"/>
                <a:cs typeface="Calibri"/>
              </a:rPr>
              <a:t> </a:t>
            </a:r>
            <a:r>
              <a:rPr sz="1400" b="1" spc="-5" dirty="0">
                <a:solidFill>
                  <a:srgbClr val="00AF50"/>
                </a:solidFill>
                <a:latin typeface="Calibri"/>
                <a:cs typeface="Calibri"/>
              </a:rPr>
              <a:t>διαφορετικά</a:t>
            </a:r>
            <a:r>
              <a:rPr sz="1400" b="1" spc="470" dirty="0">
                <a:solidFill>
                  <a:srgbClr val="00AF50"/>
                </a:solidFill>
                <a:latin typeface="Calibri"/>
                <a:cs typeface="Calibri"/>
              </a:rPr>
              <a:t> </a:t>
            </a:r>
            <a:r>
              <a:rPr sz="1400" b="1" spc="-5" dirty="0">
                <a:solidFill>
                  <a:srgbClr val="00AF50"/>
                </a:solidFill>
                <a:latin typeface="Calibri"/>
                <a:cs typeface="Calibri"/>
              </a:rPr>
              <a:t>στάδια</a:t>
            </a:r>
            <a:r>
              <a:rPr sz="1400" b="1" spc="475" dirty="0">
                <a:solidFill>
                  <a:srgbClr val="00AF50"/>
                </a:solidFill>
                <a:latin typeface="Calibri"/>
                <a:cs typeface="Calibri"/>
              </a:rPr>
              <a:t> </a:t>
            </a:r>
            <a:r>
              <a:rPr sz="1400" b="1" dirty="0">
                <a:solidFill>
                  <a:srgbClr val="00AF50"/>
                </a:solidFill>
                <a:latin typeface="Calibri"/>
                <a:cs typeface="Calibri"/>
              </a:rPr>
              <a:t>ανάπτυξής</a:t>
            </a:r>
            <a:r>
              <a:rPr sz="1400" b="1" spc="484" dirty="0">
                <a:solidFill>
                  <a:srgbClr val="00AF50"/>
                </a:solidFill>
                <a:latin typeface="Calibri"/>
                <a:cs typeface="Calibri"/>
              </a:rPr>
              <a:t> </a:t>
            </a:r>
            <a:r>
              <a:rPr sz="1400" b="1" spc="-10" dirty="0">
                <a:solidFill>
                  <a:srgbClr val="00AF50"/>
                </a:solidFill>
                <a:latin typeface="Calibri"/>
                <a:cs typeface="Calibri"/>
              </a:rPr>
              <a:t>του</a:t>
            </a:r>
            <a:r>
              <a:rPr sz="1400" b="1" spc="480" dirty="0">
                <a:solidFill>
                  <a:srgbClr val="00AF50"/>
                </a:solidFill>
                <a:latin typeface="Calibri"/>
                <a:cs typeface="Calibri"/>
              </a:rPr>
              <a:t> </a:t>
            </a:r>
            <a:r>
              <a:rPr sz="1400" b="1" spc="-5" dirty="0">
                <a:solidFill>
                  <a:srgbClr val="00AF50"/>
                </a:solidFill>
                <a:latin typeface="Calibri"/>
                <a:cs typeface="Calibri"/>
              </a:rPr>
              <a:t>να</a:t>
            </a:r>
            <a:endParaRPr sz="1400" dirty="0">
              <a:latin typeface="Calibri"/>
              <a:cs typeface="Calibri"/>
            </a:endParaRPr>
          </a:p>
          <a:p>
            <a:pPr marL="299085" algn="just">
              <a:lnSpc>
                <a:spcPct val="100000"/>
              </a:lnSpc>
            </a:pPr>
            <a:r>
              <a:rPr sz="1400" b="1" spc="-5" dirty="0">
                <a:solidFill>
                  <a:srgbClr val="00AF50"/>
                </a:solidFill>
                <a:latin typeface="Calibri"/>
                <a:cs typeface="Calibri"/>
              </a:rPr>
              <a:t>περιγραφούν,</a:t>
            </a:r>
            <a:r>
              <a:rPr sz="1400" b="1" spc="-30" dirty="0">
                <a:solidFill>
                  <a:srgbClr val="00AF50"/>
                </a:solidFill>
                <a:latin typeface="Calibri"/>
                <a:cs typeface="Calibri"/>
              </a:rPr>
              <a:t> </a:t>
            </a:r>
            <a:r>
              <a:rPr sz="1400" b="1" dirty="0">
                <a:solidFill>
                  <a:srgbClr val="00AF50"/>
                </a:solidFill>
                <a:latin typeface="Calibri"/>
                <a:cs typeface="Calibri"/>
              </a:rPr>
              <a:t>χωρίς</a:t>
            </a:r>
            <a:r>
              <a:rPr sz="1400" b="1" spc="-2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είναι </a:t>
            </a:r>
            <a:r>
              <a:rPr sz="1400" b="1" dirty="0">
                <a:solidFill>
                  <a:srgbClr val="00AF50"/>
                </a:solidFill>
                <a:latin typeface="Calibri"/>
                <a:cs typeface="Calibri"/>
              </a:rPr>
              <a:t>όμως</a:t>
            </a:r>
            <a:r>
              <a:rPr sz="1400" b="1" spc="-15" dirty="0">
                <a:solidFill>
                  <a:srgbClr val="00AF50"/>
                </a:solidFill>
                <a:latin typeface="Calibri"/>
                <a:cs typeface="Calibri"/>
              </a:rPr>
              <a:t> </a:t>
            </a:r>
            <a:r>
              <a:rPr sz="1400" b="1" dirty="0">
                <a:solidFill>
                  <a:srgbClr val="00AF50"/>
                </a:solidFill>
                <a:latin typeface="Calibri"/>
                <a:cs typeface="Calibri"/>
              </a:rPr>
              <a:t>απαραίτητο</a:t>
            </a:r>
            <a:r>
              <a:rPr sz="1400" b="1" spc="-25" dirty="0">
                <a:solidFill>
                  <a:srgbClr val="00AF50"/>
                </a:solidFill>
                <a:latin typeface="Calibri"/>
                <a:cs typeface="Calibri"/>
              </a:rPr>
              <a:t> </a:t>
            </a:r>
            <a:r>
              <a:rPr sz="1400" b="1" spc="-5" dirty="0">
                <a:solidFill>
                  <a:srgbClr val="00AF50"/>
                </a:solidFill>
                <a:latin typeface="Calibri"/>
                <a:cs typeface="Calibri"/>
              </a:rPr>
              <a:t>να παρουσιαστεί</a:t>
            </a:r>
            <a:r>
              <a:rPr sz="1400" b="1" spc="-35" dirty="0">
                <a:solidFill>
                  <a:srgbClr val="00AF50"/>
                </a:solidFill>
                <a:latin typeface="Calibri"/>
                <a:cs typeface="Calibri"/>
              </a:rPr>
              <a:t> </a:t>
            </a:r>
            <a:r>
              <a:rPr sz="1400" b="1" dirty="0">
                <a:solidFill>
                  <a:srgbClr val="00AF50"/>
                </a:solidFill>
                <a:latin typeface="Calibri"/>
                <a:cs typeface="Calibri"/>
              </a:rPr>
              <a:t>ξεχωριστά</a:t>
            </a:r>
            <a:r>
              <a:rPr sz="1400" b="1" spc="-50" dirty="0">
                <a:solidFill>
                  <a:srgbClr val="00AF50"/>
                </a:solidFill>
                <a:latin typeface="Calibri"/>
                <a:cs typeface="Calibri"/>
              </a:rPr>
              <a:t> </a:t>
            </a:r>
            <a:r>
              <a:rPr sz="1400" b="1" dirty="0">
                <a:solidFill>
                  <a:srgbClr val="00AF50"/>
                </a:solidFill>
                <a:latin typeface="Calibri"/>
                <a:cs typeface="Calibri"/>
              </a:rPr>
              <a:t>η κοστολόγηση</a:t>
            </a:r>
            <a:r>
              <a:rPr sz="1400" b="1" spc="-35" dirty="0">
                <a:solidFill>
                  <a:srgbClr val="00AF50"/>
                </a:solidFill>
                <a:latin typeface="Calibri"/>
                <a:cs typeface="Calibri"/>
              </a:rPr>
              <a:t> </a:t>
            </a:r>
            <a:r>
              <a:rPr sz="1400" b="1" spc="-5" dirty="0">
                <a:solidFill>
                  <a:srgbClr val="00AF50"/>
                </a:solidFill>
                <a:latin typeface="Calibri"/>
                <a:cs typeface="Calibri"/>
              </a:rPr>
              <a:t>για</a:t>
            </a:r>
            <a:r>
              <a:rPr sz="1400" b="1" spc="-15" dirty="0">
                <a:solidFill>
                  <a:srgbClr val="00AF50"/>
                </a:solidFill>
                <a:latin typeface="Calibri"/>
                <a:cs typeface="Calibri"/>
              </a:rPr>
              <a:t> </a:t>
            </a:r>
            <a:r>
              <a:rPr sz="1400" b="1" dirty="0">
                <a:solidFill>
                  <a:srgbClr val="00AF50"/>
                </a:solidFill>
                <a:latin typeface="Calibri"/>
                <a:cs typeface="Calibri"/>
              </a:rPr>
              <a:t>το</a:t>
            </a:r>
            <a:r>
              <a:rPr sz="1400" b="1" spc="5" dirty="0">
                <a:solidFill>
                  <a:srgbClr val="00AF50"/>
                </a:solidFill>
                <a:latin typeface="Calibri"/>
                <a:cs typeface="Calibri"/>
              </a:rPr>
              <a:t> </a:t>
            </a:r>
            <a:r>
              <a:rPr sz="1400" b="1" dirty="0">
                <a:solidFill>
                  <a:srgbClr val="00AF50"/>
                </a:solidFill>
                <a:latin typeface="Calibri"/>
                <a:cs typeface="Calibri"/>
              </a:rPr>
              <a:t>κάθε</a:t>
            </a:r>
            <a:r>
              <a:rPr sz="1400" b="1" spc="-10" dirty="0">
                <a:solidFill>
                  <a:srgbClr val="00AF50"/>
                </a:solidFill>
                <a:latin typeface="Calibri"/>
                <a:cs typeface="Calibri"/>
              </a:rPr>
              <a:t> </a:t>
            </a:r>
            <a:r>
              <a:rPr sz="1400" b="1" spc="-5" dirty="0">
                <a:solidFill>
                  <a:srgbClr val="00AF50"/>
                </a:solidFill>
                <a:latin typeface="Calibri"/>
                <a:cs typeface="Calibri"/>
              </a:rPr>
              <a:t>στάδιο</a:t>
            </a:r>
            <a:endParaRPr sz="1400" dirty="0">
              <a:latin typeface="Calibri"/>
              <a:cs typeface="Calibri"/>
            </a:endParaRPr>
          </a:p>
          <a:p>
            <a:pPr marL="299085" marR="5080" indent="-287020" algn="just">
              <a:lnSpc>
                <a:spcPct val="100000"/>
              </a:lnSpc>
              <a:buFont typeface="Wingdings"/>
              <a:buChar char=""/>
              <a:tabLst>
                <a:tab pos="299720" algn="l"/>
              </a:tabLst>
            </a:pPr>
            <a:r>
              <a:rPr sz="1400" b="1" spc="-5" dirty="0">
                <a:solidFill>
                  <a:srgbClr val="00AF50"/>
                </a:solidFill>
                <a:latin typeface="Calibri"/>
                <a:cs typeface="Calibri"/>
              </a:rPr>
              <a:t>Εάν</a:t>
            </a:r>
            <a:r>
              <a:rPr sz="1400" b="1" dirty="0">
                <a:solidFill>
                  <a:srgbClr val="00AF50"/>
                </a:solidFill>
                <a:latin typeface="Calibri"/>
                <a:cs typeface="Calibri"/>
              </a:rPr>
              <a:t> η</a:t>
            </a:r>
            <a:r>
              <a:rPr sz="1400" b="1" spc="5" dirty="0">
                <a:solidFill>
                  <a:srgbClr val="00AF50"/>
                </a:solidFill>
                <a:latin typeface="Calibri"/>
                <a:cs typeface="Calibri"/>
              </a:rPr>
              <a:t> </a:t>
            </a:r>
            <a:r>
              <a:rPr sz="1400" b="1" spc="-5" dirty="0">
                <a:solidFill>
                  <a:srgbClr val="00AF50"/>
                </a:solidFill>
                <a:latin typeface="Calibri"/>
                <a:cs typeface="Calibri"/>
              </a:rPr>
              <a:t>δραστηριότητα</a:t>
            </a:r>
            <a:r>
              <a:rPr sz="1400" b="1" dirty="0">
                <a:solidFill>
                  <a:srgbClr val="00AF50"/>
                </a:solidFill>
                <a:latin typeface="Calibri"/>
                <a:cs typeface="Calibri"/>
              </a:rPr>
              <a:t> </a:t>
            </a:r>
            <a:r>
              <a:rPr sz="1400" b="1" spc="-5" dirty="0">
                <a:solidFill>
                  <a:srgbClr val="00AF50"/>
                </a:solidFill>
                <a:latin typeface="Calibri"/>
                <a:cs typeface="Calibri"/>
              </a:rPr>
              <a:t>είναι</a:t>
            </a:r>
            <a:r>
              <a:rPr sz="1400" b="1" dirty="0">
                <a:solidFill>
                  <a:srgbClr val="00AF50"/>
                </a:solidFill>
                <a:latin typeface="Calibri"/>
                <a:cs typeface="Calibri"/>
              </a:rPr>
              <a:t> κάποια</a:t>
            </a:r>
            <a:r>
              <a:rPr sz="1400" b="1" spc="5" dirty="0">
                <a:solidFill>
                  <a:srgbClr val="00AF50"/>
                </a:solidFill>
                <a:latin typeface="Calibri"/>
                <a:cs typeface="Calibri"/>
              </a:rPr>
              <a:t> </a:t>
            </a:r>
            <a:r>
              <a:rPr sz="1400" b="1" spc="-5" dirty="0">
                <a:solidFill>
                  <a:srgbClr val="00AF50"/>
                </a:solidFill>
                <a:latin typeface="Calibri"/>
                <a:cs typeface="Calibri"/>
              </a:rPr>
              <a:t>διακρατική</a:t>
            </a:r>
            <a:r>
              <a:rPr sz="1400" b="1" dirty="0">
                <a:solidFill>
                  <a:srgbClr val="00AF50"/>
                </a:solidFill>
                <a:latin typeface="Calibri"/>
                <a:cs typeface="Calibri"/>
              </a:rPr>
              <a:t> </a:t>
            </a:r>
            <a:r>
              <a:rPr sz="1400" b="1" spc="-5" dirty="0">
                <a:solidFill>
                  <a:srgbClr val="00AF50"/>
                </a:solidFill>
                <a:latin typeface="Calibri"/>
                <a:cs typeface="Calibri"/>
              </a:rPr>
              <a:t>συνάντηση,</a:t>
            </a:r>
            <a:r>
              <a:rPr sz="1400" b="1" dirty="0">
                <a:solidFill>
                  <a:srgbClr val="00AF50"/>
                </a:solidFill>
                <a:latin typeface="Calibri"/>
                <a:cs typeface="Calibri"/>
              </a:rPr>
              <a:t> θα</a:t>
            </a:r>
            <a:r>
              <a:rPr sz="1400" b="1" spc="5" dirty="0">
                <a:solidFill>
                  <a:srgbClr val="00AF50"/>
                </a:solidFill>
                <a:latin typeface="Calibri"/>
                <a:cs typeface="Calibri"/>
              </a:rPr>
              <a:t> </a:t>
            </a:r>
            <a:r>
              <a:rPr sz="1400" b="1" spc="-5" dirty="0">
                <a:solidFill>
                  <a:srgbClr val="00AF50"/>
                </a:solidFill>
                <a:latin typeface="Calibri"/>
                <a:cs typeface="Calibri"/>
              </a:rPr>
              <a:t>πρέπει</a:t>
            </a:r>
            <a:r>
              <a:rPr sz="1400" b="1"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γίνει</a:t>
            </a:r>
            <a:r>
              <a:rPr sz="1400" b="1" dirty="0">
                <a:solidFill>
                  <a:srgbClr val="00AF50"/>
                </a:solidFill>
                <a:latin typeface="Calibri"/>
                <a:cs typeface="Calibri"/>
              </a:rPr>
              <a:t> </a:t>
            </a:r>
            <a:r>
              <a:rPr sz="1400" b="1" spc="-5" dirty="0">
                <a:solidFill>
                  <a:srgbClr val="00AF50"/>
                </a:solidFill>
                <a:latin typeface="Calibri"/>
                <a:cs typeface="Calibri"/>
              </a:rPr>
              <a:t>αναφορά</a:t>
            </a:r>
            <a:r>
              <a:rPr sz="1400" b="1" dirty="0">
                <a:solidFill>
                  <a:srgbClr val="00AF50"/>
                </a:solidFill>
                <a:latin typeface="Calibri"/>
                <a:cs typeface="Calibri"/>
              </a:rPr>
              <a:t> στις</a:t>
            </a:r>
            <a:r>
              <a:rPr sz="1400" b="1" spc="5" dirty="0">
                <a:solidFill>
                  <a:srgbClr val="00AF50"/>
                </a:solidFill>
                <a:latin typeface="Calibri"/>
                <a:cs typeface="Calibri"/>
              </a:rPr>
              <a:t> </a:t>
            </a:r>
            <a:r>
              <a:rPr sz="1400" b="1" spc="-5" dirty="0">
                <a:solidFill>
                  <a:srgbClr val="00AF50"/>
                </a:solidFill>
                <a:latin typeface="Calibri"/>
                <a:cs typeface="Calibri"/>
              </a:rPr>
              <a:t>πρακτικές</a:t>
            </a:r>
            <a:r>
              <a:rPr sz="1400" b="1" dirty="0">
                <a:solidFill>
                  <a:srgbClr val="00AF50"/>
                </a:solidFill>
                <a:latin typeface="Calibri"/>
                <a:cs typeface="Calibri"/>
              </a:rPr>
              <a:t> </a:t>
            </a:r>
            <a:r>
              <a:rPr sz="1400" b="1" spc="-5" dirty="0">
                <a:solidFill>
                  <a:srgbClr val="00AF50"/>
                </a:solidFill>
                <a:latin typeface="Calibri"/>
                <a:cs typeface="Calibri"/>
              </a:rPr>
              <a:t>διευθετήσεις</a:t>
            </a:r>
            <a:r>
              <a:rPr sz="1400" b="1" dirty="0">
                <a:solidFill>
                  <a:srgbClr val="00AF50"/>
                </a:solidFill>
                <a:latin typeface="Calibri"/>
                <a:cs typeface="Calibri"/>
              </a:rPr>
              <a:t> </a:t>
            </a:r>
            <a:r>
              <a:rPr sz="1400" b="1" spc="-5" dirty="0">
                <a:solidFill>
                  <a:srgbClr val="00AF50"/>
                </a:solidFill>
                <a:latin typeface="Calibri"/>
                <a:cs typeface="Calibri"/>
              </a:rPr>
              <a:t>που</a:t>
            </a:r>
            <a:r>
              <a:rPr sz="1400" b="1" dirty="0">
                <a:solidFill>
                  <a:srgbClr val="00AF50"/>
                </a:solidFill>
                <a:latin typeface="Calibri"/>
                <a:cs typeface="Calibri"/>
              </a:rPr>
              <a:t> την</a:t>
            </a:r>
            <a:r>
              <a:rPr sz="1400" b="1" spc="5" dirty="0">
                <a:solidFill>
                  <a:srgbClr val="00AF50"/>
                </a:solidFill>
                <a:latin typeface="Calibri"/>
                <a:cs typeface="Calibri"/>
              </a:rPr>
              <a:t> </a:t>
            </a:r>
            <a:r>
              <a:rPr sz="1400" b="1" spc="-5" dirty="0">
                <a:solidFill>
                  <a:srgbClr val="00AF50"/>
                </a:solidFill>
                <a:latin typeface="Calibri"/>
                <a:cs typeface="Calibri"/>
              </a:rPr>
              <a:t>αφορούν </a:t>
            </a:r>
            <a:r>
              <a:rPr sz="1400" b="1" dirty="0">
                <a:solidFill>
                  <a:srgbClr val="00AF50"/>
                </a:solidFill>
                <a:latin typeface="Calibri"/>
                <a:cs typeface="Calibri"/>
              </a:rPr>
              <a:t> </a:t>
            </a:r>
            <a:r>
              <a:rPr sz="1400" b="1" spc="-5" dirty="0">
                <a:solidFill>
                  <a:srgbClr val="00AF50"/>
                </a:solidFill>
                <a:latin typeface="Calibri"/>
                <a:cs typeface="Calibri"/>
              </a:rPr>
              <a:t>(διευθετήσεις ταξιδίου, </a:t>
            </a:r>
            <a:r>
              <a:rPr sz="1400" b="1" dirty="0">
                <a:solidFill>
                  <a:srgbClr val="00AF50"/>
                </a:solidFill>
                <a:latin typeface="Calibri"/>
                <a:cs typeface="Calibri"/>
              </a:rPr>
              <a:t>διαμονής, </a:t>
            </a:r>
            <a:r>
              <a:rPr sz="1400" b="1" spc="-5" dirty="0">
                <a:solidFill>
                  <a:srgbClr val="00AF50"/>
                </a:solidFill>
                <a:latin typeface="Calibri"/>
                <a:cs typeface="Calibri"/>
              </a:rPr>
              <a:t>ασφάλισης, προετοιμασίας συμμετεχόντων, </a:t>
            </a:r>
            <a:r>
              <a:rPr sz="1400" b="1" spc="-10" dirty="0">
                <a:solidFill>
                  <a:srgbClr val="00AF50"/>
                </a:solidFill>
                <a:latin typeface="Calibri"/>
                <a:cs typeface="Calibri"/>
              </a:rPr>
              <a:t>υπογραφή </a:t>
            </a:r>
            <a:r>
              <a:rPr sz="1400" b="1" spc="-5" dirty="0">
                <a:solidFill>
                  <a:srgbClr val="00AF50"/>
                </a:solidFill>
                <a:latin typeface="Calibri"/>
                <a:cs typeface="Calibri"/>
              </a:rPr>
              <a:t>Συμφωνιών </a:t>
            </a:r>
            <a:r>
              <a:rPr sz="1400" b="1" dirty="0">
                <a:solidFill>
                  <a:srgbClr val="00AF50"/>
                </a:solidFill>
                <a:latin typeface="Calibri"/>
                <a:cs typeface="Calibri"/>
              </a:rPr>
              <a:t>Εκμάθησης </a:t>
            </a:r>
            <a:r>
              <a:rPr sz="1400" b="1" spc="-5" dirty="0">
                <a:solidFill>
                  <a:srgbClr val="00AF50"/>
                </a:solidFill>
                <a:latin typeface="Calibri"/>
                <a:cs typeface="Calibri"/>
              </a:rPr>
              <a:t>κτλ). </a:t>
            </a:r>
            <a:r>
              <a:rPr sz="1400" b="1" dirty="0">
                <a:solidFill>
                  <a:srgbClr val="00AF50"/>
                </a:solidFill>
                <a:latin typeface="Calibri"/>
                <a:cs typeface="Calibri"/>
              </a:rPr>
              <a:t>Επίσης, θα </a:t>
            </a:r>
            <a:r>
              <a:rPr sz="1400" b="1" spc="-5" dirty="0">
                <a:solidFill>
                  <a:srgbClr val="00AF50"/>
                </a:solidFill>
                <a:latin typeface="Calibri"/>
                <a:cs typeface="Calibri"/>
              </a:rPr>
              <a:t>πρέπει να γίνει </a:t>
            </a:r>
            <a:r>
              <a:rPr sz="1400" b="1" dirty="0">
                <a:solidFill>
                  <a:srgbClr val="00AF50"/>
                </a:solidFill>
                <a:latin typeface="Calibri"/>
                <a:cs typeface="Calibri"/>
              </a:rPr>
              <a:t> </a:t>
            </a:r>
            <a:r>
              <a:rPr sz="1400" b="1" spc="-5" dirty="0">
                <a:solidFill>
                  <a:srgbClr val="00AF50"/>
                </a:solidFill>
                <a:latin typeface="Calibri"/>
                <a:cs typeface="Calibri"/>
              </a:rPr>
              <a:t>ξεχωριστή αναφορά </a:t>
            </a:r>
            <a:r>
              <a:rPr sz="1400" b="1" dirty="0">
                <a:solidFill>
                  <a:srgbClr val="00AF50"/>
                </a:solidFill>
                <a:latin typeface="Calibri"/>
                <a:cs typeface="Calibri"/>
              </a:rPr>
              <a:t>στο </a:t>
            </a:r>
            <a:r>
              <a:rPr sz="1400" b="1" spc="-5" dirty="0">
                <a:solidFill>
                  <a:srgbClr val="00AF50"/>
                </a:solidFill>
                <a:latin typeface="Calibri"/>
                <a:cs typeface="Calibri"/>
              </a:rPr>
              <a:t>θέμα της αναγνώρισης και επικύρωσης των μαθησιακών αποτελεσμάτων που </a:t>
            </a:r>
            <a:r>
              <a:rPr sz="1400" b="1" dirty="0">
                <a:solidFill>
                  <a:srgbClr val="00AF50"/>
                </a:solidFill>
                <a:latin typeface="Calibri"/>
                <a:cs typeface="Calibri"/>
              </a:rPr>
              <a:t>θα </a:t>
            </a:r>
            <a:r>
              <a:rPr sz="1400" b="1" spc="-5" dirty="0">
                <a:solidFill>
                  <a:srgbClr val="00AF50"/>
                </a:solidFill>
                <a:latin typeface="Calibri"/>
                <a:cs typeface="Calibri"/>
              </a:rPr>
              <a:t>αποκτηθούν </a:t>
            </a:r>
            <a:r>
              <a:rPr sz="1400" b="1" dirty="0">
                <a:solidFill>
                  <a:srgbClr val="00AF50"/>
                </a:solidFill>
                <a:latin typeface="Calibri"/>
                <a:cs typeface="Calibri"/>
              </a:rPr>
              <a:t>από τη </a:t>
            </a:r>
            <a:r>
              <a:rPr sz="1400" b="1" spc="-5" dirty="0">
                <a:solidFill>
                  <a:srgbClr val="00AF50"/>
                </a:solidFill>
                <a:latin typeface="Calibri"/>
                <a:cs typeface="Calibri"/>
              </a:rPr>
              <a:t>συμμετοχή στη </a:t>
            </a:r>
            <a:r>
              <a:rPr sz="1400" b="1"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45" dirty="0">
                <a:solidFill>
                  <a:srgbClr val="00AF50"/>
                </a:solidFill>
                <a:latin typeface="Calibri"/>
                <a:cs typeface="Calibri"/>
              </a:rPr>
              <a:t> </a:t>
            </a:r>
            <a:r>
              <a:rPr sz="1400" b="1" dirty="0">
                <a:solidFill>
                  <a:srgbClr val="00AF50"/>
                </a:solidFill>
                <a:latin typeface="Calibri"/>
                <a:cs typeface="Calibri"/>
              </a:rPr>
              <a:t>με</a:t>
            </a:r>
            <a:r>
              <a:rPr sz="1400" b="1" spc="-15" dirty="0">
                <a:solidFill>
                  <a:srgbClr val="00AF50"/>
                </a:solidFill>
                <a:latin typeface="Calibri"/>
                <a:cs typeface="Calibri"/>
              </a:rPr>
              <a:t> </a:t>
            </a:r>
            <a:r>
              <a:rPr sz="1400" b="1" dirty="0">
                <a:solidFill>
                  <a:srgbClr val="00AF50"/>
                </a:solidFill>
                <a:latin typeface="Calibri"/>
                <a:cs typeface="Calibri"/>
              </a:rPr>
              <a:t>τη</a:t>
            </a:r>
            <a:r>
              <a:rPr sz="1400" b="1" spc="-15" dirty="0">
                <a:solidFill>
                  <a:srgbClr val="00AF50"/>
                </a:solidFill>
                <a:latin typeface="Calibri"/>
                <a:cs typeface="Calibri"/>
              </a:rPr>
              <a:t> </a:t>
            </a:r>
            <a:r>
              <a:rPr sz="1400" b="1" dirty="0">
                <a:solidFill>
                  <a:srgbClr val="00AF50"/>
                </a:solidFill>
                <a:latin typeface="Calibri"/>
                <a:cs typeface="Calibri"/>
              </a:rPr>
              <a:t>χρήση</a:t>
            </a:r>
            <a:r>
              <a:rPr sz="1400" b="1" spc="-20" dirty="0">
                <a:solidFill>
                  <a:srgbClr val="00AF50"/>
                </a:solidFill>
                <a:latin typeface="Calibri"/>
                <a:cs typeface="Calibri"/>
              </a:rPr>
              <a:t> </a:t>
            </a:r>
            <a:r>
              <a:rPr sz="1400" b="1" dirty="0">
                <a:solidFill>
                  <a:srgbClr val="00AF50"/>
                </a:solidFill>
                <a:latin typeface="Calibri"/>
                <a:cs typeface="Calibri"/>
              </a:rPr>
              <a:t>των</a:t>
            </a:r>
            <a:r>
              <a:rPr sz="1400" b="1" spc="-20" dirty="0">
                <a:solidFill>
                  <a:srgbClr val="00AF50"/>
                </a:solidFill>
                <a:latin typeface="Calibri"/>
                <a:cs typeface="Calibri"/>
              </a:rPr>
              <a:t> </a:t>
            </a:r>
            <a:r>
              <a:rPr sz="1400" b="1" dirty="0">
                <a:solidFill>
                  <a:srgbClr val="00AF50"/>
                </a:solidFill>
                <a:latin typeface="Calibri"/>
                <a:cs typeface="Calibri"/>
              </a:rPr>
              <a:t>Ευρωπαϊκών</a:t>
            </a:r>
            <a:r>
              <a:rPr sz="1400" b="1" spc="-35" dirty="0">
                <a:solidFill>
                  <a:srgbClr val="00AF50"/>
                </a:solidFill>
                <a:latin typeface="Calibri"/>
                <a:cs typeface="Calibri"/>
              </a:rPr>
              <a:t> </a:t>
            </a:r>
            <a:r>
              <a:rPr sz="1400" b="1" spc="-5" dirty="0">
                <a:solidFill>
                  <a:srgbClr val="00AF50"/>
                </a:solidFill>
                <a:latin typeface="Calibri"/>
                <a:cs typeface="Calibri"/>
              </a:rPr>
              <a:t>εργαλείων</a:t>
            </a:r>
            <a:r>
              <a:rPr sz="1400" b="1" spc="-45" dirty="0">
                <a:solidFill>
                  <a:srgbClr val="00AF50"/>
                </a:solidFill>
                <a:latin typeface="Calibri"/>
                <a:cs typeface="Calibri"/>
              </a:rPr>
              <a:t> </a:t>
            </a:r>
            <a:r>
              <a:rPr sz="1400" b="1" dirty="0">
                <a:solidFill>
                  <a:srgbClr val="00AF50"/>
                </a:solidFill>
                <a:latin typeface="Calibri"/>
                <a:cs typeface="Calibri"/>
              </a:rPr>
              <a:t>διαφάνειας</a:t>
            </a:r>
            <a:r>
              <a:rPr sz="1400" b="1" spc="-10" dirty="0">
                <a:solidFill>
                  <a:srgbClr val="00AF50"/>
                </a:solidFill>
                <a:latin typeface="Calibri"/>
                <a:cs typeface="Calibri"/>
              </a:rPr>
              <a:t> </a:t>
            </a:r>
            <a:r>
              <a:rPr sz="1400" b="1" spc="-5" dirty="0">
                <a:solidFill>
                  <a:srgbClr val="00AF50"/>
                </a:solidFill>
                <a:latin typeface="Calibri"/>
                <a:cs typeface="Calibri"/>
              </a:rPr>
              <a:t>(π.χ.</a:t>
            </a:r>
            <a:r>
              <a:rPr sz="1400" b="1" spc="-10" dirty="0">
                <a:solidFill>
                  <a:srgbClr val="00AF50"/>
                </a:solidFill>
                <a:latin typeface="Calibri"/>
                <a:cs typeface="Calibri"/>
              </a:rPr>
              <a:t> </a:t>
            </a:r>
            <a:r>
              <a:rPr sz="1400" b="1" dirty="0" err="1">
                <a:solidFill>
                  <a:srgbClr val="00AF50"/>
                </a:solidFill>
                <a:latin typeface="Calibri"/>
                <a:cs typeface="Calibri"/>
              </a:rPr>
              <a:t>Europass</a:t>
            </a:r>
            <a:r>
              <a:rPr lang="el-GR" sz="1400" b="1" dirty="0">
                <a:solidFill>
                  <a:srgbClr val="00AF50"/>
                </a:solidFill>
                <a:latin typeface="Calibri"/>
                <a:cs typeface="Calibri"/>
              </a:rPr>
              <a:t>, </a:t>
            </a:r>
            <a:r>
              <a:rPr lang="en-GB" sz="1400" b="1" dirty="0" err="1">
                <a:solidFill>
                  <a:srgbClr val="00AF50"/>
                </a:solidFill>
                <a:latin typeface="Calibri"/>
                <a:cs typeface="Calibri"/>
              </a:rPr>
              <a:t>Youthpass</a:t>
            </a:r>
            <a:r>
              <a:rPr sz="1400" b="1" dirty="0">
                <a:solidFill>
                  <a:srgbClr val="00AF50"/>
                </a:solidFill>
                <a:latin typeface="Calibri"/>
                <a:cs typeface="Calibri"/>
              </a:rPr>
              <a:t>)</a:t>
            </a:r>
            <a:endParaRPr sz="1400" dirty="0">
              <a:latin typeface="Calibri"/>
              <a:cs typeface="Calibri"/>
            </a:endParaRPr>
          </a:p>
          <a:p>
            <a:pPr marL="299085" indent="-287020" algn="just">
              <a:lnSpc>
                <a:spcPct val="100000"/>
              </a:lnSpc>
              <a:buFont typeface="Wingdings"/>
              <a:buChar char=""/>
              <a:tabLst>
                <a:tab pos="299720" algn="l"/>
              </a:tabLst>
            </a:pPr>
            <a:r>
              <a:rPr sz="1400" b="1" spc="-5" dirty="0">
                <a:solidFill>
                  <a:srgbClr val="00AF50"/>
                </a:solidFill>
                <a:latin typeface="Calibri"/>
                <a:cs typeface="Calibri"/>
              </a:rPr>
              <a:t>Για</a:t>
            </a:r>
            <a:r>
              <a:rPr sz="1400" b="1" spc="120" dirty="0">
                <a:solidFill>
                  <a:srgbClr val="00AF50"/>
                </a:solidFill>
                <a:latin typeface="Calibri"/>
                <a:cs typeface="Calibri"/>
              </a:rPr>
              <a:t> </a:t>
            </a:r>
            <a:r>
              <a:rPr sz="1400" b="1" spc="-5" dirty="0">
                <a:solidFill>
                  <a:srgbClr val="00AF50"/>
                </a:solidFill>
                <a:latin typeface="Calibri"/>
                <a:cs typeface="Calibri"/>
              </a:rPr>
              <a:t>δραστηριότητες</a:t>
            </a:r>
            <a:r>
              <a:rPr sz="1400" b="1" spc="125" dirty="0">
                <a:solidFill>
                  <a:srgbClr val="00AF50"/>
                </a:solidFill>
                <a:latin typeface="Calibri"/>
                <a:cs typeface="Calibri"/>
              </a:rPr>
              <a:t> </a:t>
            </a:r>
            <a:r>
              <a:rPr sz="1400" b="1" dirty="0">
                <a:solidFill>
                  <a:srgbClr val="00AF50"/>
                </a:solidFill>
                <a:latin typeface="Calibri"/>
                <a:cs typeface="Calibri"/>
              </a:rPr>
              <a:t>που</a:t>
            </a:r>
            <a:r>
              <a:rPr sz="1400" b="1" spc="125" dirty="0">
                <a:solidFill>
                  <a:srgbClr val="00AF50"/>
                </a:solidFill>
                <a:latin typeface="Calibri"/>
                <a:cs typeface="Calibri"/>
              </a:rPr>
              <a:t> </a:t>
            </a:r>
            <a:r>
              <a:rPr sz="1400" b="1" spc="-5" dirty="0">
                <a:solidFill>
                  <a:srgbClr val="00AF50"/>
                </a:solidFill>
                <a:latin typeface="Calibri"/>
                <a:cs typeface="Calibri"/>
              </a:rPr>
              <a:t>αντιστοιχούν</a:t>
            </a:r>
            <a:r>
              <a:rPr sz="1400" b="1" spc="114" dirty="0">
                <a:solidFill>
                  <a:srgbClr val="00AF50"/>
                </a:solidFill>
                <a:latin typeface="Calibri"/>
                <a:cs typeface="Calibri"/>
              </a:rPr>
              <a:t> </a:t>
            </a:r>
            <a:r>
              <a:rPr sz="1400" b="1" spc="-5" dirty="0">
                <a:solidFill>
                  <a:srgbClr val="00AF50"/>
                </a:solidFill>
                <a:latin typeface="Calibri"/>
                <a:cs typeface="Calibri"/>
              </a:rPr>
              <a:t>σε</a:t>
            </a:r>
            <a:r>
              <a:rPr sz="1400" b="1" spc="135" dirty="0">
                <a:solidFill>
                  <a:srgbClr val="00AF50"/>
                </a:solidFill>
                <a:latin typeface="Calibri"/>
                <a:cs typeface="Calibri"/>
              </a:rPr>
              <a:t> </a:t>
            </a:r>
            <a:r>
              <a:rPr sz="1400" b="1" spc="-5" dirty="0">
                <a:solidFill>
                  <a:srgbClr val="00AF50"/>
                </a:solidFill>
                <a:latin typeface="Calibri"/>
                <a:cs typeface="Calibri"/>
              </a:rPr>
              <a:t>συναντήσεις,</a:t>
            </a:r>
            <a:r>
              <a:rPr sz="1400" b="1" spc="125" dirty="0">
                <a:solidFill>
                  <a:srgbClr val="00AF50"/>
                </a:solidFill>
                <a:latin typeface="Calibri"/>
                <a:cs typeface="Calibri"/>
              </a:rPr>
              <a:t> </a:t>
            </a:r>
            <a:r>
              <a:rPr sz="1400" b="1" spc="-5" dirty="0">
                <a:solidFill>
                  <a:srgbClr val="00AF50"/>
                </a:solidFill>
                <a:latin typeface="Calibri"/>
                <a:cs typeface="Calibri"/>
              </a:rPr>
              <a:t>εκδηλώσεις</a:t>
            </a:r>
            <a:r>
              <a:rPr sz="1400" b="1" spc="130" dirty="0">
                <a:solidFill>
                  <a:srgbClr val="00AF50"/>
                </a:solidFill>
                <a:latin typeface="Calibri"/>
                <a:cs typeface="Calibri"/>
              </a:rPr>
              <a:t> </a:t>
            </a:r>
            <a:r>
              <a:rPr sz="1400" b="1" dirty="0">
                <a:solidFill>
                  <a:srgbClr val="00AF50"/>
                </a:solidFill>
                <a:latin typeface="Calibri"/>
                <a:cs typeface="Calibri"/>
              </a:rPr>
              <a:t>κτλ.,</a:t>
            </a:r>
            <a:r>
              <a:rPr sz="1400" b="1" spc="125" dirty="0">
                <a:solidFill>
                  <a:srgbClr val="00AF50"/>
                </a:solidFill>
                <a:latin typeface="Calibri"/>
                <a:cs typeface="Calibri"/>
              </a:rPr>
              <a:t> </a:t>
            </a:r>
            <a:r>
              <a:rPr sz="1400" b="1" spc="-5" dirty="0">
                <a:solidFill>
                  <a:srgbClr val="00AF50"/>
                </a:solidFill>
                <a:latin typeface="Calibri"/>
                <a:cs typeface="Calibri"/>
              </a:rPr>
              <a:t>καλό</a:t>
            </a:r>
            <a:r>
              <a:rPr sz="1400" b="1" spc="130" dirty="0">
                <a:solidFill>
                  <a:srgbClr val="00AF50"/>
                </a:solidFill>
                <a:latin typeface="Calibri"/>
                <a:cs typeface="Calibri"/>
              </a:rPr>
              <a:t> </a:t>
            </a:r>
            <a:r>
              <a:rPr sz="1400" b="1" spc="-5" dirty="0">
                <a:solidFill>
                  <a:srgbClr val="00AF50"/>
                </a:solidFill>
                <a:latin typeface="Calibri"/>
                <a:cs typeface="Calibri"/>
              </a:rPr>
              <a:t>θα</a:t>
            </a:r>
            <a:r>
              <a:rPr sz="1400" b="1" spc="125" dirty="0">
                <a:solidFill>
                  <a:srgbClr val="00AF50"/>
                </a:solidFill>
                <a:latin typeface="Calibri"/>
                <a:cs typeface="Calibri"/>
              </a:rPr>
              <a:t> </a:t>
            </a:r>
            <a:r>
              <a:rPr sz="1400" b="1" dirty="0">
                <a:solidFill>
                  <a:srgbClr val="00AF50"/>
                </a:solidFill>
                <a:latin typeface="Calibri"/>
                <a:cs typeface="Calibri"/>
              </a:rPr>
              <a:t>ήταν</a:t>
            </a:r>
            <a:r>
              <a:rPr sz="1400" b="1" spc="125" dirty="0">
                <a:solidFill>
                  <a:srgbClr val="00AF50"/>
                </a:solidFill>
                <a:latin typeface="Calibri"/>
                <a:cs typeface="Calibri"/>
              </a:rPr>
              <a:t> </a:t>
            </a:r>
            <a:r>
              <a:rPr sz="1400" b="1" dirty="0">
                <a:solidFill>
                  <a:srgbClr val="00AF50"/>
                </a:solidFill>
                <a:latin typeface="Calibri"/>
                <a:cs typeface="Calibri"/>
              </a:rPr>
              <a:t>η</a:t>
            </a:r>
            <a:r>
              <a:rPr sz="1400" b="1" spc="130" dirty="0">
                <a:solidFill>
                  <a:srgbClr val="00AF50"/>
                </a:solidFill>
                <a:latin typeface="Calibri"/>
                <a:cs typeface="Calibri"/>
              </a:rPr>
              <a:t> </a:t>
            </a:r>
            <a:r>
              <a:rPr sz="1400" b="1" spc="-5" dirty="0">
                <a:solidFill>
                  <a:srgbClr val="00AF50"/>
                </a:solidFill>
                <a:latin typeface="Calibri"/>
                <a:cs typeface="Calibri"/>
              </a:rPr>
              <a:t>προκαταρκτική</a:t>
            </a:r>
            <a:r>
              <a:rPr sz="1400" b="1" spc="130" dirty="0">
                <a:solidFill>
                  <a:srgbClr val="00AF50"/>
                </a:solidFill>
                <a:latin typeface="Calibri"/>
                <a:cs typeface="Calibri"/>
              </a:rPr>
              <a:t> </a:t>
            </a:r>
            <a:r>
              <a:rPr sz="1400" b="1" spc="-5" dirty="0">
                <a:solidFill>
                  <a:srgbClr val="00AF50"/>
                </a:solidFill>
                <a:latin typeface="Calibri"/>
                <a:cs typeface="Calibri"/>
              </a:rPr>
              <a:t>ημερήσια</a:t>
            </a:r>
            <a:r>
              <a:rPr sz="1400" b="1" spc="125" dirty="0">
                <a:solidFill>
                  <a:srgbClr val="00AF50"/>
                </a:solidFill>
                <a:latin typeface="Calibri"/>
                <a:cs typeface="Calibri"/>
              </a:rPr>
              <a:t> </a:t>
            </a:r>
            <a:r>
              <a:rPr sz="1400" b="1" spc="-5" dirty="0">
                <a:solidFill>
                  <a:srgbClr val="00AF50"/>
                </a:solidFill>
                <a:latin typeface="Calibri"/>
                <a:cs typeface="Calibri"/>
              </a:rPr>
              <a:t>διάταξη</a:t>
            </a:r>
            <a:r>
              <a:rPr sz="1400" b="1" spc="130" dirty="0">
                <a:solidFill>
                  <a:srgbClr val="00AF50"/>
                </a:solidFill>
                <a:latin typeface="Calibri"/>
                <a:cs typeface="Calibri"/>
              </a:rPr>
              <a:t> </a:t>
            </a:r>
            <a:r>
              <a:rPr sz="1400" b="1" dirty="0">
                <a:solidFill>
                  <a:srgbClr val="00AF50"/>
                </a:solidFill>
                <a:latin typeface="Calibri"/>
                <a:cs typeface="Calibri"/>
              </a:rPr>
              <a:t>να</a:t>
            </a:r>
            <a:r>
              <a:rPr sz="1400" b="1" spc="125" dirty="0">
                <a:solidFill>
                  <a:srgbClr val="00AF50"/>
                </a:solidFill>
                <a:latin typeface="Calibri"/>
                <a:cs typeface="Calibri"/>
              </a:rPr>
              <a:t> </a:t>
            </a:r>
            <a:r>
              <a:rPr sz="1400" b="1" spc="-5" dirty="0">
                <a:solidFill>
                  <a:srgbClr val="00AF50"/>
                </a:solidFill>
                <a:latin typeface="Calibri"/>
                <a:cs typeface="Calibri"/>
              </a:rPr>
              <a:t>επισυνάπτεται</a:t>
            </a:r>
            <a:r>
              <a:rPr sz="1400" b="1" spc="120" dirty="0">
                <a:solidFill>
                  <a:srgbClr val="00AF50"/>
                </a:solidFill>
                <a:latin typeface="Calibri"/>
                <a:cs typeface="Calibri"/>
              </a:rPr>
              <a:t> </a:t>
            </a:r>
            <a:r>
              <a:rPr sz="1400" b="1" spc="-5" dirty="0">
                <a:solidFill>
                  <a:srgbClr val="00AF50"/>
                </a:solidFill>
                <a:latin typeface="Calibri"/>
                <a:cs typeface="Calibri"/>
              </a:rPr>
              <a:t>ως</a:t>
            </a:r>
            <a:endParaRPr sz="1400" dirty="0">
              <a:latin typeface="Calibri"/>
              <a:cs typeface="Calibri"/>
            </a:endParaRPr>
          </a:p>
          <a:p>
            <a:pPr marL="299085" algn="just">
              <a:lnSpc>
                <a:spcPct val="100000"/>
              </a:lnSpc>
            </a:pPr>
            <a:r>
              <a:rPr sz="1400" b="1" dirty="0">
                <a:solidFill>
                  <a:srgbClr val="00AF50"/>
                </a:solidFill>
                <a:latin typeface="Calibri"/>
                <a:cs typeface="Calibri"/>
              </a:rPr>
              <a:t>Παράρτημα</a:t>
            </a:r>
            <a:r>
              <a:rPr sz="1400" b="1" spc="-65" dirty="0">
                <a:solidFill>
                  <a:srgbClr val="00AF50"/>
                </a:solidFill>
                <a:latin typeface="Calibri"/>
                <a:cs typeface="Calibri"/>
              </a:rPr>
              <a:t> </a:t>
            </a:r>
            <a:r>
              <a:rPr sz="1400" b="1" dirty="0">
                <a:solidFill>
                  <a:srgbClr val="00AF50"/>
                </a:solidFill>
                <a:latin typeface="Calibri"/>
                <a:cs typeface="Calibri"/>
              </a:rPr>
              <a:t>στην</a:t>
            </a:r>
            <a:r>
              <a:rPr sz="1400" b="1" spc="-40" dirty="0">
                <a:solidFill>
                  <a:srgbClr val="00AF50"/>
                </a:solidFill>
                <a:latin typeface="Calibri"/>
                <a:cs typeface="Calibri"/>
              </a:rPr>
              <a:t> </a:t>
            </a:r>
            <a:r>
              <a:rPr sz="1400" b="1" dirty="0">
                <a:solidFill>
                  <a:srgbClr val="00AF50"/>
                </a:solidFill>
                <a:latin typeface="Calibri"/>
                <a:cs typeface="Calibri"/>
              </a:rPr>
              <a:t>αίτηση.</a:t>
            </a:r>
            <a:endParaRPr sz="1400" dirty="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Συνεργασίας</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38020382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7951" y="5021579"/>
            <a:ext cx="11699748" cy="737616"/>
          </a:xfrm>
          <a:prstGeom prst="rect">
            <a:avLst/>
          </a:prstGeom>
        </p:spPr>
      </p:pic>
      <p:sp>
        <p:nvSpPr>
          <p:cNvPr id="3" name="object 3"/>
          <p:cNvSpPr txBox="1">
            <a:spLocks noGrp="1"/>
          </p:cNvSpPr>
          <p:nvPr>
            <p:ph type="title"/>
          </p:nvPr>
        </p:nvSpPr>
        <p:spPr>
          <a:xfrm>
            <a:off x="282346" y="85166"/>
            <a:ext cx="1030732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dirty="0">
                <a:solidFill>
                  <a:srgbClr val="FFFFFF"/>
                </a:solidFill>
              </a:rPr>
              <a:t> </a:t>
            </a:r>
            <a:r>
              <a:rPr sz="2800" spc="-10" dirty="0">
                <a:solidFill>
                  <a:srgbClr val="FFFFFF"/>
                </a:solidFill>
              </a:rPr>
              <a:t>DESIGN</a:t>
            </a:r>
            <a:r>
              <a:rPr sz="2800" spc="15" dirty="0">
                <a:solidFill>
                  <a:srgbClr val="FFFFFF"/>
                </a:solidFill>
              </a:rPr>
              <a:t> </a:t>
            </a:r>
            <a:r>
              <a:rPr sz="2800" spc="-10" dirty="0">
                <a:solidFill>
                  <a:srgbClr val="FFFFFF"/>
                </a:solidFill>
              </a:rPr>
              <a:t>AND</a:t>
            </a:r>
            <a:r>
              <a:rPr sz="2800" spc="25" dirty="0">
                <a:solidFill>
                  <a:srgbClr val="FFFFFF"/>
                </a:solidFill>
              </a:rPr>
              <a:t> </a:t>
            </a:r>
            <a:r>
              <a:rPr sz="2800" spc="-35" dirty="0">
                <a:solidFill>
                  <a:srgbClr val="FFFFFF"/>
                </a:solidFill>
              </a:rPr>
              <a:t>IMPLEMENTATION</a:t>
            </a:r>
            <a:endParaRPr sz="2800" dirty="0"/>
          </a:p>
        </p:txBody>
      </p:sp>
      <p:sp>
        <p:nvSpPr>
          <p:cNvPr id="4" name="object 4"/>
          <p:cNvSpPr txBox="1"/>
          <p:nvPr/>
        </p:nvSpPr>
        <p:spPr>
          <a:xfrm>
            <a:off x="346354" y="983360"/>
            <a:ext cx="29768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720" algn="l"/>
              </a:tabLst>
            </a:pPr>
            <a:r>
              <a:rPr sz="1800" b="1" spc="-5" dirty="0">
                <a:latin typeface="Calibri"/>
                <a:cs typeface="Calibri"/>
              </a:rPr>
              <a:t>Description</a:t>
            </a:r>
            <a:r>
              <a:rPr sz="1800" b="1" spc="-55" dirty="0">
                <a:latin typeface="Calibri"/>
                <a:cs typeface="Calibri"/>
              </a:rPr>
              <a:t> </a:t>
            </a:r>
            <a:r>
              <a:rPr sz="1800" b="1" dirty="0">
                <a:latin typeface="Calibri"/>
                <a:cs typeface="Calibri"/>
              </a:rPr>
              <a:t>of</a:t>
            </a:r>
            <a:r>
              <a:rPr sz="1800" b="1" spc="-5" dirty="0">
                <a:latin typeface="Calibri"/>
                <a:cs typeface="Calibri"/>
              </a:rPr>
              <a:t> </a:t>
            </a:r>
            <a:r>
              <a:rPr sz="1800" b="1" dirty="0">
                <a:latin typeface="Calibri"/>
                <a:cs typeface="Calibri"/>
              </a:rPr>
              <a:t>the</a:t>
            </a:r>
            <a:r>
              <a:rPr sz="1800" b="1" spc="-30" dirty="0">
                <a:latin typeface="Calibri"/>
                <a:cs typeface="Calibri"/>
              </a:rPr>
              <a:t> </a:t>
            </a:r>
            <a:r>
              <a:rPr sz="1800" b="1" dirty="0">
                <a:latin typeface="Calibri"/>
                <a:cs typeface="Calibri"/>
              </a:rPr>
              <a:t>activities:</a:t>
            </a:r>
            <a:endParaRPr sz="1800">
              <a:latin typeface="Calibri"/>
              <a:cs typeface="Calibri"/>
            </a:endParaRPr>
          </a:p>
        </p:txBody>
      </p:sp>
      <p:pic>
        <p:nvPicPr>
          <p:cNvPr id="5" name="object 5"/>
          <p:cNvPicPr/>
          <p:nvPr/>
        </p:nvPicPr>
        <p:blipFill>
          <a:blip r:embed="rId3" cstate="print"/>
          <a:stretch>
            <a:fillRect/>
          </a:stretch>
        </p:blipFill>
        <p:spPr>
          <a:xfrm>
            <a:off x="266700" y="1661160"/>
            <a:ext cx="11786616" cy="754379"/>
          </a:xfrm>
          <a:prstGeom prst="rect">
            <a:avLst/>
          </a:prstGeom>
        </p:spPr>
      </p:pic>
      <p:sp>
        <p:nvSpPr>
          <p:cNvPr id="6" name="object 6"/>
          <p:cNvSpPr txBox="1"/>
          <p:nvPr/>
        </p:nvSpPr>
        <p:spPr>
          <a:xfrm>
            <a:off x="457301" y="2158949"/>
            <a:ext cx="10918190" cy="444352"/>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1400" b="1" dirty="0">
                <a:solidFill>
                  <a:srgbClr val="00AF50"/>
                </a:solidFill>
                <a:latin typeface="Calibri"/>
                <a:cs typeface="Calibri"/>
              </a:rPr>
              <a:t>Πώς</a:t>
            </a:r>
            <a:r>
              <a:rPr sz="1400" b="1" spc="-5" dirty="0">
                <a:solidFill>
                  <a:srgbClr val="00AF50"/>
                </a:solidFill>
                <a:latin typeface="Calibri"/>
                <a:cs typeface="Calibri"/>
              </a:rPr>
              <a:t> </a:t>
            </a:r>
            <a:r>
              <a:rPr sz="1400" b="1" dirty="0">
                <a:solidFill>
                  <a:srgbClr val="00AF50"/>
                </a:solidFill>
                <a:latin typeface="Calibri"/>
                <a:cs typeface="Calibri"/>
              </a:rPr>
              <a:t>οι </a:t>
            </a:r>
            <a:r>
              <a:rPr sz="1400" b="1" spc="-5" dirty="0">
                <a:solidFill>
                  <a:srgbClr val="00AF50"/>
                </a:solidFill>
                <a:latin typeface="Calibri"/>
                <a:cs typeface="Calibri"/>
              </a:rPr>
              <a:t>δραστηριότητες</a:t>
            </a:r>
            <a:r>
              <a:rPr sz="1400" b="1" spc="-30" dirty="0">
                <a:solidFill>
                  <a:srgbClr val="00AF50"/>
                </a:solidFill>
                <a:latin typeface="Calibri"/>
                <a:cs typeface="Calibri"/>
              </a:rPr>
              <a:t> </a:t>
            </a:r>
            <a:r>
              <a:rPr sz="1400" b="1" dirty="0">
                <a:solidFill>
                  <a:srgbClr val="00AF50"/>
                </a:solidFill>
                <a:latin typeface="Calibri"/>
                <a:cs typeface="Calibri"/>
              </a:rPr>
              <a:t>που</a:t>
            </a:r>
            <a:r>
              <a:rPr sz="1400" b="1" spc="-10" dirty="0">
                <a:solidFill>
                  <a:srgbClr val="00AF50"/>
                </a:solidFill>
                <a:latin typeface="Calibri"/>
                <a:cs typeface="Calibri"/>
              </a:rPr>
              <a:t> </a:t>
            </a:r>
            <a:r>
              <a:rPr sz="1400" b="1" spc="-5" dirty="0">
                <a:solidFill>
                  <a:srgbClr val="00AF50"/>
                </a:solidFill>
                <a:latin typeface="Calibri"/>
                <a:cs typeface="Calibri"/>
              </a:rPr>
              <a:t>εμπεριέχονται</a:t>
            </a:r>
            <a:r>
              <a:rPr sz="1400" b="1" spc="-35" dirty="0">
                <a:solidFill>
                  <a:srgbClr val="00AF50"/>
                </a:solidFill>
                <a:latin typeface="Calibri"/>
                <a:cs typeface="Calibri"/>
              </a:rPr>
              <a:t> </a:t>
            </a:r>
            <a:r>
              <a:rPr sz="1400" b="1" spc="-5" dirty="0">
                <a:solidFill>
                  <a:srgbClr val="00AF50"/>
                </a:solidFill>
                <a:latin typeface="Calibri"/>
                <a:cs typeface="Calibri"/>
              </a:rPr>
              <a:t>στο</a:t>
            </a:r>
            <a:r>
              <a:rPr sz="1400" b="1" spc="-10" dirty="0">
                <a:solidFill>
                  <a:srgbClr val="00AF50"/>
                </a:solidFill>
                <a:latin typeface="Calibri"/>
                <a:cs typeface="Calibri"/>
              </a:rPr>
              <a:t> </a:t>
            </a:r>
            <a:r>
              <a:rPr sz="1400" b="1" dirty="0">
                <a:solidFill>
                  <a:srgbClr val="00AF50"/>
                </a:solidFill>
                <a:latin typeface="Calibri"/>
                <a:cs typeface="Calibri"/>
              </a:rPr>
              <a:t>πακέτο θα</a:t>
            </a:r>
            <a:r>
              <a:rPr sz="1400" b="1" spc="-10" dirty="0">
                <a:solidFill>
                  <a:srgbClr val="00AF50"/>
                </a:solidFill>
                <a:latin typeface="Calibri"/>
                <a:cs typeface="Calibri"/>
              </a:rPr>
              <a:t> </a:t>
            </a:r>
            <a:r>
              <a:rPr sz="1400" b="1" dirty="0">
                <a:solidFill>
                  <a:srgbClr val="00AF50"/>
                </a:solidFill>
                <a:latin typeface="Calibri"/>
                <a:cs typeface="Calibri"/>
              </a:rPr>
              <a:t>οδηγήσουν</a:t>
            </a:r>
            <a:r>
              <a:rPr sz="1400" b="1" spc="-40" dirty="0">
                <a:solidFill>
                  <a:srgbClr val="00AF50"/>
                </a:solidFill>
                <a:latin typeface="Calibri"/>
                <a:cs typeface="Calibri"/>
              </a:rPr>
              <a:t> </a:t>
            </a:r>
            <a:r>
              <a:rPr sz="1400" b="1" dirty="0">
                <a:solidFill>
                  <a:srgbClr val="00AF50"/>
                </a:solidFill>
                <a:latin typeface="Calibri"/>
                <a:cs typeface="Calibri"/>
              </a:rPr>
              <a:t>στην</a:t>
            </a:r>
            <a:r>
              <a:rPr sz="1400" b="1" spc="-5" dirty="0">
                <a:solidFill>
                  <a:srgbClr val="00AF50"/>
                </a:solidFill>
                <a:latin typeface="Calibri"/>
                <a:cs typeface="Calibri"/>
              </a:rPr>
              <a:t> </a:t>
            </a:r>
            <a:r>
              <a:rPr sz="1400" b="1" dirty="0">
                <a:solidFill>
                  <a:srgbClr val="00AF50"/>
                </a:solidFill>
                <a:latin typeface="Calibri"/>
                <a:cs typeface="Calibri"/>
              </a:rPr>
              <a:t>επίτευξη</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5" dirty="0">
                <a:solidFill>
                  <a:srgbClr val="00AF50"/>
                </a:solidFill>
                <a:latin typeface="Calibri"/>
                <a:cs typeface="Calibri"/>
              </a:rPr>
              <a:t> </a:t>
            </a:r>
            <a:r>
              <a:rPr sz="1400" b="1" spc="-5" dirty="0">
                <a:solidFill>
                  <a:srgbClr val="00AF50"/>
                </a:solidFill>
                <a:latin typeface="Calibri"/>
                <a:cs typeface="Calibri"/>
              </a:rPr>
              <a:t>στόχων</a:t>
            </a:r>
            <a:r>
              <a:rPr sz="1400" b="1" spc="-35"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a:t>
            </a:r>
            <a:r>
              <a:rPr sz="1400" b="1" dirty="0">
                <a:solidFill>
                  <a:srgbClr val="00AF50"/>
                </a:solidFill>
                <a:latin typeface="Calibri"/>
                <a:cs typeface="Calibri"/>
              </a:rPr>
              <a:t>εν</a:t>
            </a:r>
            <a:r>
              <a:rPr sz="1400" b="1" spc="5" dirty="0">
                <a:solidFill>
                  <a:srgbClr val="00AF50"/>
                </a:solidFill>
                <a:latin typeface="Calibri"/>
                <a:cs typeface="Calibri"/>
              </a:rPr>
              <a:t> </a:t>
            </a:r>
            <a:r>
              <a:rPr sz="1400" b="1" spc="-5" dirty="0">
                <a:solidFill>
                  <a:srgbClr val="00AF50"/>
                </a:solidFill>
                <a:latin typeface="Calibri"/>
                <a:cs typeface="Calibri"/>
              </a:rPr>
              <a:t>λόγω</a:t>
            </a:r>
            <a:r>
              <a:rPr sz="1400" b="1" spc="-30" dirty="0">
                <a:solidFill>
                  <a:srgbClr val="00AF50"/>
                </a:solidFill>
                <a:latin typeface="Calibri"/>
                <a:cs typeface="Calibri"/>
              </a:rPr>
              <a:t> </a:t>
            </a:r>
            <a:r>
              <a:rPr sz="1400" b="1" dirty="0">
                <a:solidFill>
                  <a:srgbClr val="00AF50"/>
                </a:solidFill>
                <a:latin typeface="Calibri"/>
                <a:cs typeface="Calibri"/>
              </a:rPr>
              <a:t>πακέτου</a:t>
            </a:r>
            <a:r>
              <a:rPr sz="1400" b="1" spc="-20" dirty="0">
                <a:solidFill>
                  <a:srgbClr val="00AF50"/>
                </a:solidFill>
                <a:latin typeface="Calibri"/>
                <a:cs typeface="Calibri"/>
              </a:rPr>
              <a:t> </a:t>
            </a:r>
            <a:r>
              <a:rPr sz="1400" b="1" dirty="0">
                <a:solidFill>
                  <a:srgbClr val="00AF50"/>
                </a:solidFill>
                <a:latin typeface="Calibri"/>
                <a:cs typeface="Calibri"/>
              </a:rPr>
              <a:t>εργασίας,</a:t>
            </a:r>
            <a:r>
              <a:rPr sz="1400" b="1" spc="-35" dirty="0">
                <a:solidFill>
                  <a:srgbClr val="00AF50"/>
                </a:solidFill>
                <a:latin typeface="Calibri"/>
                <a:cs typeface="Calibri"/>
              </a:rPr>
              <a:t> </a:t>
            </a:r>
            <a:r>
              <a:rPr sz="1400" b="1" spc="-5" dirty="0">
                <a:solidFill>
                  <a:srgbClr val="00AF50"/>
                </a:solidFill>
                <a:latin typeface="Calibri"/>
                <a:cs typeface="Calibri"/>
              </a:rPr>
              <a:t>όπως</a:t>
            </a:r>
            <a:endParaRPr sz="1400" dirty="0">
              <a:latin typeface="Calibri"/>
              <a:cs typeface="Calibri"/>
            </a:endParaRPr>
          </a:p>
          <a:p>
            <a:pPr marL="299085">
              <a:lnSpc>
                <a:spcPct val="100000"/>
              </a:lnSpc>
              <a:spcBef>
                <a:spcPts val="5"/>
              </a:spcBef>
            </a:pPr>
            <a:r>
              <a:rPr sz="1400" b="1" dirty="0">
                <a:solidFill>
                  <a:srgbClr val="00AF50"/>
                </a:solidFill>
                <a:latin typeface="Calibri"/>
                <a:cs typeface="Calibri"/>
              </a:rPr>
              <a:t>αυτοί</a:t>
            </a:r>
            <a:r>
              <a:rPr sz="1400" b="1" spc="-40" dirty="0">
                <a:solidFill>
                  <a:srgbClr val="00AF50"/>
                </a:solidFill>
                <a:latin typeface="Calibri"/>
                <a:cs typeface="Calibri"/>
              </a:rPr>
              <a:t> </a:t>
            </a:r>
            <a:r>
              <a:rPr sz="1400" b="1" dirty="0">
                <a:solidFill>
                  <a:srgbClr val="00AF50"/>
                </a:solidFill>
                <a:latin typeface="Calibri"/>
                <a:cs typeface="Calibri"/>
              </a:rPr>
              <a:t>ήδη</a:t>
            </a:r>
            <a:r>
              <a:rPr sz="1400" b="1" spc="-15" dirty="0">
                <a:solidFill>
                  <a:srgbClr val="00AF50"/>
                </a:solidFill>
                <a:latin typeface="Calibri"/>
                <a:cs typeface="Calibri"/>
              </a:rPr>
              <a:t> </a:t>
            </a:r>
            <a:r>
              <a:rPr sz="1400" b="1" spc="-5" dirty="0" err="1">
                <a:solidFill>
                  <a:srgbClr val="00AF50"/>
                </a:solidFill>
                <a:latin typeface="Calibri"/>
                <a:cs typeface="Calibri"/>
              </a:rPr>
              <a:t>ορίστηκ</a:t>
            </a:r>
            <a:r>
              <a:rPr sz="1400" b="1" spc="-5" dirty="0">
                <a:solidFill>
                  <a:srgbClr val="00AF50"/>
                </a:solidFill>
                <a:latin typeface="Calibri"/>
                <a:cs typeface="Calibri"/>
              </a:rPr>
              <a:t>αν;</a:t>
            </a:r>
            <a:endParaRPr sz="1400" dirty="0">
              <a:latin typeface="Calibri"/>
              <a:cs typeface="Calibri"/>
            </a:endParaRPr>
          </a:p>
        </p:txBody>
      </p:sp>
      <p:pic>
        <p:nvPicPr>
          <p:cNvPr id="7" name="object 7"/>
          <p:cNvPicPr/>
          <p:nvPr/>
        </p:nvPicPr>
        <p:blipFill>
          <a:blip r:embed="rId4" cstate="print"/>
          <a:stretch>
            <a:fillRect/>
          </a:stretch>
        </p:blipFill>
        <p:spPr>
          <a:xfrm>
            <a:off x="266700" y="3032760"/>
            <a:ext cx="11541252" cy="792479"/>
          </a:xfrm>
          <a:prstGeom prst="rect">
            <a:avLst/>
          </a:prstGeom>
        </p:spPr>
      </p:pic>
      <p:sp>
        <p:nvSpPr>
          <p:cNvPr id="8" name="object 8"/>
          <p:cNvSpPr txBox="1"/>
          <p:nvPr/>
        </p:nvSpPr>
        <p:spPr>
          <a:xfrm>
            <a:off x="457301" y="5413959"/>
            <a:ext cx="10331450" cy="659732"/>
          </a:xfrm>
          <a:prstGeom prst="rect">
            <a:avLst/>
          </a:prstGeom>
        </p:spPr>
        <p:txBody>
          <a:bodyPr vert="horz" wrap="square" lIns="0" tIns="12700" rIns="0" bIns="0" rtlCol="0">
            <a:spAutoFit/>
          </a:bodyPr>
          <a:lstStyle/>
          <a:p>
            <a:pPr marL="280670" indent="-268605">
              <a:lnSpc>
                <a:spcPts val="1675"/>
              </a:lnSpc>
              <a:spcBef>
                <a:spcPts val="100"/>
              </a:spcBef>
              <a:buFont typeface="Wingdings"/>
              <a:buChar char=""/>
              <a:tabLst>
                <a:tab pos="280670" algn="l"/>
                <a:tab pos="281305" algn="l"/>
              </a:tabLst>
            </a:pPr>
            <a:r>
              <a:rPr sz="1400" b="1" spc="-5" dirty="0">
                <a:solidFill>
                  <a:srgbClr val="00AF50"/>
                </a:solidFill>
                <a:latin typeface="Calibri"/>
                <a:cs typeface="Calibri"/>
              </a:rPr>
              <a:t>Για</a:t>
            </a:r>
            <a:r>
              <a:rPr sz="1400" b="1" dirty="0">
                <a:solidFill>
                  <a:srgbClr val="00AF50"/>
                </a:solidFill>
                <a:latin typeface="Calibri"/>
                <a:cs typeface="Calibri"/>
              </a:rPr>
              <a:t> κάθε</a:t>
            </a:r>
            <a:r>
              <a:rPr sz="1400" b="1" spc="-5" dirty="0">
                <a:solidFill>
                  <a:srgbClr val="00AF50"/>
                </a:solidFill>
                <a:latin typeface="Calibri"/>
                <a:cs typeface="Calibri"/>
              </a:rPr>
              <a:t> ξεχωριστή</a:t>
            </a:r>
            <a:r>
              <a:rPr sz="1400" b="1" spc="-30" dirty="0">
                <a:solidFill>
                  <a:srgbClr val="00AF50"/>
                </a:solidFill>
                <a:latin typeface="Calibri"/>
                <a:cs typeface="Calibri"/>
              </a:rPr>
              <a:t> </a:t>
            </a:r>
            <a:r>
              <a:rPr sz="1400" b="1" spc="-5" dirty="0">
                <a:solidFill>
                  <a:srgbClr val="00AF50"/>
                </a:solidFill>
                <a:latin typeface="Calibri"/>
                <a:cs typeface="Calibri"/>
              </a:rPr>
              <a:t>δραστηριότητα</a:t>
            </a:r>
            <a:r>
              <a:rPr sz="1400" b="1" spc="-3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δοθεί</a:t>
            </a:r>
            <a:r>
              <a:rPr sz="1400" b="1" spc="-10" dirty="0">
                <a:solidFill>
                  <a:srgbClr val="00AF50"/>
                </a:solidFill>
                <a:latin typeface="Calibri"/>
                <a:cs typeface="Calibri"/>
              </a:rPr>
              <a:t> </a:t>
            </a:r>
            <a:r>
              <a:rPr sz="1400" b="1" spc="-5" dirty="0">
                <a:solidFill>
                  <a:srgbClr val="00AF50"/>
                </a:solidFill>
                <a:latin typeface="Calibri"/>
                <a:cs typeface="Calibri"/>
              </a:rPr>
              <a:t>περίπου</a:t>
            </a:r>
            <a:r>
              <a:rPr sz="1400" b="1" spc="-30" dirty="0">
                <a:solidFill>
                  <a:srgbClr val="00AF50"/>
                </a:solidFill>
                <a:latin typeface="Calibri"/>
                <a:cs typeface="Calibri"/>
              </a:rPr>
              <a:t> </a:t>
            </a:r>
            <a:r>
              <a:rPr sz="1400" b="1" dirty="0">
                <a:solidFill>
                  <a:srgbClr val="00AF50"/>
                </a:solidFill>
                <a:latin typeface="Calibri"/>
                <a:cs typeface="Calibri"/>
              </a:rPr>
              <a:t>ο</a:t>
            </a:r>
            <a:r>
              <a:rPr sz="1400" b="1" spc="5" dirty="0">
                <a:solidFill>
                  <a:srgbClr val="00AF50"/>
                </a:solidFill>
                <a:latin typeface="Calibri"/>
                <a:cs typeface="Calibri"/>
              </a:rPr>
              <a:t> </a:t>
            </a:r>
            <a:r>
              <a:rPr sz="1400" b="1" dirty="0">
                <a:solidFill>
                  <a:srgbClr val="00AF50"/>
                </a:solidFill>
                <a:latin typeface="Calibri"/>
                <a:cs typeface="Calibri"/>
              </a:rPr>
              <a:t>αριθμός</a:t>
            </a:r>
            <a:r>
              <a:rPr sz="1400" b="1" spc="-15" dirty="0">
                <a:solidFill>
                  <a:srgbClr val="00AF50"/>
                </a:solidFill>
                <a:latin typeface="Calibri"/>
                <a:cs typeface="Calibri"/>
              </a:rPr>
              <a:t> </a:t>
            </a:r>
            <a:r>
              <a:rPr sz="1400" b="1" dirty="0">
                <a:solidFill>
                  <a:srgbClr val="00AF50"/>
                </a:solidFill>
                <a:latin typeface="Calibri"/>
                <a:cs typeface="Calibri"/>
              </a:rPr>
              <a:t>των</a:t>
            </a:r>
            <a:r>
              <a:rPr sz="1400" b="1" spc="-10" dirty="0">
                <a:solidFill>
                  <a:srgbClr val="00AF50"/>
                </a:solidFill>
                <a:latin typeface="Calibri"/>
                <a:cs typeface="Calibri"/>
              </a:rPr>
              <a:t> </a:t>
            </a:r>
            <a:r>
              <a:rPr sz="1400" b="1" spc="-5" dirty="0">
                <a:solidFill>
                  <a:srgbClr val="00AF50"/>
                </a:solidFill>
                <a:latin typeface="Calibri"/>
                <a:cs typeface="Calibri"/>
              </a:rPr>
              <a:t>συμμετεχόντων</a:t>
            </a:r>
            <a:r>
              <a:rPr sz="1400" b="1" spc="-15" dirty="0">
                <a:solidFill>
                  <a:srgbClr val="00AF50"/>
                </a:solidFill>
                <a:latin typeface="Calibri"/>
                <a:cs typeface="Calibri"/>
              </a:rPr>
              <a:t> </a:t>
            </a:r>
            <a:r>
              <a:rPr lang="en-GB" sz="1400" b="1" spc="-15" dirty="0">
                <a:solidFill>
                  <a:srgbClr val="00AF50"/>
                </a:solidFill>
                <a:latin typeface="Calibri"/>
                <a:cs typeface="Calibri"/>
                <a:sym typeface="Wingdings" panose="05000000000000000000" pitchFamily="2" charset="2"/>
              </a:rPr>
              <a:t></a:t>
            </a:r>
            <a:r>
              <a:rPr lang="el-GR" sz="1400" b="1" spc="-15" dirty="0">
                <a:solidFill>
                  <a:srgbClr val="00AF50"/>
                </a:solidFill>
                <a:latin typeface="Calibri"/>
                <a:cs typeface="Calibri"/>
                <a:sym typeface="Wingdings" panose="05000000000000000000" pitchFamily="2" charset="2"/>
              </a:rPr>
              <a:t> </a:t>
            </a:r>
            <a:r>
              <a:rPr lang="el-GR" sz="1400" b="1" spc="-5" dirty="0">
                <a:solidFill>
                  <a:srgbClr val="00AF50"/>
                </a:solidFill>
                <a:latin typeface="Calibri"/>
                <a:cs typeface="Calibri"/>
              </a:rPr>
              <a:t>Ν</a:t>
            </a:r>
            <a:r>
              <a:rPr sz="1400" b="1" spc="-5" dirty="0">
                <a:solidFill>
                  <a:srgbClr val="00AF50"/>
                </a:solidFill>
                <a:latin typeface="Calibri"/>
                <a:cs typeface="Calibri"/>
              </a:rPr>
              <a:t>α</a:t>
            </a:r>
            <a:r>
              <a:rPr sz="1400" b="1" dirty="0">
                <a:solidFill>
                  <a:srgbClr val="00AF50"/>
                </a:solidFill>
                <a:latin typeface="Calibri"/>
                <a:cs typeface="Calibri"/>
              </a:rPr>
              <a:t> </a:t>
            </a:r>
            <a:r>
              <a:rPr sz="1400" b="1" spc="-5" dirty="0">
                <a:solidFill>
                  <a:srgbClr val="00AF50"/>
                </a:solidFill>
                <a:latin typeface="Calibri"/>
                <a:cs typeface="Calibri"/>
              </a:rPr>
              <a:t>είναι</a:t>
            </a:r>
            <a:r>
              <a:rPr sz="1400" b="1" spc="-15" dirty="0">
                <a:solidFill>
                  <a:srgbClr val="00AF50"/>
                </a:solidFill>
                <a:latin typeface="Calibri"/>
                <a:cs typeface="Calibri"/>
              </a:rPr>
              <a:t> </a:t>
            </a:r>
            <a:r>
              <a:rPr sz="1400" b="1" dirty="0">
                <a:solidFill>
                  <a:srgbClr val="00AF50"/>
                </a:solidFill>
                <a:latin typeface="Calibri"/>
                <a:cs typeface="Calibri"/>
              </a:rPr>
              <a:t>ανάλογος</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5" dirty="0">
                <a:solidFill>
                  <a:srgbClr val="00AF50"/>
                </a:solidFill>
                <a:latin typeface="Calibri"/>
                <a:cs typeface="Calibri"/>
              </a:rPr>
              <a:t> δηλωμένου</a:t>
            </a:r>
            <a:r>
              <a:rPr sz="1400" b="1" spc="-35" dirty="0">
                <a:solidFill>
                  <a:srgbClr val="00AF50"/>
                </a:solidFill>
                <a:latin typeface="Calibri"/>
                <a:cs typeface="Calibri"/>
              </a:rPr>
              <a:t> </a:t>
            </a:r>
            <a:r>
              <a:rPr sz="1400" b="1" dirty="0">
                <a:solidFill>
                  <a:srgbClr val="00AF50"/>
                </a:solidFill>
                <a:latin typeface="Calibri"/>
                <a:cs typeface="Calibri"/>
              </a:rPr>
              <a:t>κόστους</a:t>
            </a:r>
            <a:r>
              <a:rPr sz="1400" b="1" spc="-15" dirty="0">
                <a:solidFill>
                  <a:srgbClr val="00AF50"/>
                </a:solidFill>
                <a:latin typeface="Calibri"/>
                <a:cs typeface="Calibri"/>
              </a:rPr>
              <a:t> </a:t>
            </a:r>
            <a:r>
              <a:rPr sz="1400" b="1" dirty="0">
                <a:solidFill>
                  <a:srgbClr val="00AF50"/>
                </a:solidFill>
                <a:latin typeface="Calibri"/>
                <a:cs typeface="Calibri"/>
              </a:rPr>
              <a:t>της</a:t>
            </a:r>
            <a:endParaRPr sz="1400" dirty="0">
              <a:latin typeface="Calibri"/>
              <a:cs typeface="Calibri"/>
            </a:endParaRPr>
          </a:p>
          <a:p>
            <a:pPr marL="280670" indent="-268605">
              <a:lnSpc>
                <a:spcPts val="1675"/>
              </a:lnSpc>
              <a:buFont typeface="Wingdings"/>
              <a:buChar char=""/>
              <a:tabLst>
                <a:tab pos="280670" algn="l"/>
                <a:tab pos="281305" algn="l"/>
              </a:tabLst>
            </a:pPr>
            <a:r>
              <a:rPr sz="1400" b="1" dirty="0">
                <a:solidFill>
                  <a:srgbClr val="00AF50"/>
                </a:solidFill>
                <a:latin typeface="Calibri"/>
                <a:cs typeface="Calibri"/>
              </a:rPr>
              <a:t>Πρέπει</a:t>
            </a:r>
            <a:r>
              <a:rPr sz="1400" b="1" spc="-2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επιλεγούν</a:t>
            </a:r>
            <a:r>
              <a:rPr sz="1400" b="1" spc="-25" dirty="0">
                <a:solidFill>
                  <a:srgbClr val="00AF50"/>
                </a:solidFill>
                <a:latin typeface="Calibri"/>
                <a:cs typeface="Calibri"/>
              </a:rPr>
              <a:t> </a:t>
            </a:r>
            <a:r>
              <a:rPr sz="1400" b="1" dirty="0">
                <a:solidFill>
                  <a:srgbClr val="00AF50"/>
                </a:solidFill>
                <a:latin typeface="Calibri"/>
                <a:cs typeface="Calibri"/>
              </a:rPr>
              <a:t>οι πλέον</a:t>
            </a:r>
            <a:r>
              <a:rPr sz="1400" b="1" spc="-30" dirty="0">
                <a:solidFill>
                  <a:srgbClr val="00AF50"/>
                </a:solidFill>
                <a:latin typeface="Calibri"/>
                <a:cs typeface="Calibri"/>
              </a:rPr>
              <a:t> </a:t>
            </a:r>
            <a:r>
              <a:rPr sz="1400" b="1" spc="-5" dirty="0">
                <a:solidFill>
                  <a:srgbClr val="00AF50"/>
                </a:solidFill>
                <a:latin typeface="Calibri"/>
                <a:cs typeface="Calibri"/>
              </a:rPr>
              <a:t>κατάλληλοι</a:t>
            </a:r>
            <a:r>
              <a:rPr sz="1400" b="1" spc="-35" dirty="0">
                <a:solidFill>
                  <a:srgbClr val="00AF50"/>
                </a:solidFill>
                <a:latin typeface="Calibri"/>
                <a:cs typeface="Calibri"/>
              </a:rPr>
              <a:t> </a:t>
            </a:r>
            <a:r>
              <a:rPr sz="1400" b="1" spc="-5" dirty="0">
                <a:solidFill>
                  <a:srgbClr val="00AF50"/>
                </a:solidFill>
                <a:latin typeface="Calibri"/>
                <a:cs typeface="Calibri"/>
              </a:rPr>
              <a:t>συμμετέχοντες</a:t>
            </a:r>
            <a:r>
              <a:rPr sz="1400" b="1" spc="-30" dirty="0">
                <a:solidFill>
                  <a:srgbClr val="00AF50"/>
                </a:solidFill>
                <a:latin typeface="Calibri"/>
                <a:cs typeface="Calibri"/>
              </a:rPr>
              <a:t> </a:t>
            </a:r>
            <a:r>
              <a:rPr sz="1400" b="1" dirty="0">
                <a:solidFill>
                  <a:srgbClr val="00AF50"/>
                </a:solidFill>
                <a:latin typeface="Calibri"/>
                <a:cs typeface="Calibri"/>
              </a:rPr>
              <a:t>ανά </a:t>
            </a:r>
            <a:r>
              <a:rPr sz="1400" b="1" spc="-5" dirty="0">
                <a:solidFill>
                  <a:srgbClr val="00AF50"/>
                </a:solidFill>
                <a:latin typeface="Calibri"/>
                <a:cs typeface="Calibri"/>
              </a:rPr>
              <a:t>δραστηριότητα,</a:t>
            </a:r>
            <a:r>
              <a:rPr sz="1400" b="1" spc="-35" dirty="0">
                <a:solidFill>
                  <a:srgbClr val="00AF50"/>
                </a:solidFill>
                <a:latin typeface="Calibri"/>
                <a:cs typeface="Calibri"/>
              </a:rPr>
              <a:t> </a:t>
            </a:r>
            <a:r>
              <a:rPr sz="1400" b="1" dirty="0">
                <a:solidFill>
                  <a:srgbClr val="00AF50"/>
                </a:solidFill>
                <a:latin typeface="Calibri"/>
                <a:cs typeface="Calibri"/>
              </a:rPr>
              <a:t>στη</a:t>
            </a:r>
            <a:r>
              <a:rPr sz="1400" b="1" spc="-5" dirty="0">
                <a:solidFill>
                  <a:srgbClr val="00AF50"/>
                </a:solidFill>
                <a:latin typeface="Calibri"/>
                <a:cs typeface="Calibri"/>
              </a:rPr>
              <a:t> βάση</a:t>
            </a:r>
            <a:r>
              <a:rPr sz="1400" b="1" dirty="0">
                <a:solidFill>
                  <a:srgbClr val="00AF50"/>
                </a:solidFill>
                <a:latin typeface="Calibri"/>
                <a:cs typeface="Calibri"/>
              </a:rPr>
              <a:t> των</a:t>
            </a:r>
            <a:r>
              <a:rPr sz="1400" b="1" spc="-10" dirty="0">
                <a:solidFill>
                  <a:srgbClr val="00AF50"/>
                </a:solidFill>
                <a:latin typeface="Calibri"/>
                <a:cs typeface="Calibri"/>
              </a:rPr>
              <a:t> </a:t>
            </a:r>
            <a:r>
              <a:rPr sz="1400" b="1" dirty="0">
                <a:solidFill>
                  <a:srgbClr val="00AF50"/>
                </a:solidFill>
                <a:latin typeface="Calibri"/>
                <a:cs typeface="Calibri"/>
              </a:rPr>
              <a:t>ικανοτήτων</a:t>
            </a:r>
            <a:r>
              <a:rPr sz="1400" b="1" spc="-10" dirty="0">
                <a:solidFill>
                  <a:srgbClr val="00AF50"/>
                </a:solidFill>
                <a:latin typeface="Calibri"/>
                <a:cs typeface="Calibri"/>
              </a:rPr>
              <a:t> </a:t>
            </a:r>
            <a:r>
              <a:rPr sz="1400" b="1" dirty="0">
                <a:solidFill>
                  <a:srgbClr val="00AF50"/>
                </a:solidFill>
                <a:latin typeface="Calibri"/>
                <a:cs typeface="Calibri"/>
              </a:rPr>
              <a:t>και της</a:t>
            </a:r>
            <a:r>
              <a:rPr sz="1400" b="1" spc="5" dirty="0">
                <a:solidFill>
                  <a:srgbClr val="00AF50"/>
                </a:solidFill>
                <a:latin typeface="Calibri"/>
                <a:cs typeface="Calibri"/>
              </a:rPr>
              <a:t> </a:t>
            </a:r>
            <a:r>
              <a:rPr sz="1400" b="1" spc="-5" dirty="0">
                <a:solidFill>
                  <a:srgbClr val="00AF50"/>
                </a:solidFill>
                <a:latin typeface="Calibri"/>
                <a:cs typeface="Calibri"/>
              </a:rPr>
              <a:t>εξειδίκευσής</a:t>
            </a:r>
            <a:r>
              <a:rPr sz="1400" b="1" spc="-30" dirty="0">
                <a:solidFill>
                  <a:srgbClr val="00AF50"/>
                </a:solidFill>
                <a:latin typeface="Calibri"/>
                <a:cs typeface="Calibri"/>
              </a:rPr>
              <a:t> </a:t>
            </a:r>
            <a:r>
              <a:rPr sz="1400" b="1" dirty="0">
                <a:solidFill>
                  <a:srgbClr val="00AF50"/>
                </a:solidFill>
                <a:latin typeface="Calibri"/>
                <a:cs typeface="Calibri"/>
              </a:rPr>
              <a:t>τους</a:t>
            </a:r>
            <a:endParaRPr lang="el-GR" sz="1400" b="1" dirty="0">
              <a:solidFill>
                <a:srgbClr val="00AF50"/>
              </a:solidFill>
              <a:latin typeface="Calibri"/>
              <a:cs typeface="Calibri"/>
            </a:endParaRPr>
          </a:p>
          <a:p>
            <a:pPr marL="280670" indent="-268605">
              <a:lnSpc>
                <a:spcPts val="1675"/>
              </a:lnSpc>
              <a:buFont typeface="Wingdings"/>
              <a:buChar char=""/>
              <a:tabLst>
                <a:tab pos="280670" algn="l"/>
                <a:tab pos="281305" algn="l"/>
              </a:tabLst>
            </a:pPr>
            <a:r>
              <a:rPr lang="el-GR" sz="1400" b="1" dirty="0">
                <a:solidFill>
                  <a:srgbClr val="00AF50"/>
                </a:solidFill>
                <a:latin typeface="Calibri"/>
                <a:cs typeface="Calibri"/>
              </a:rPr>
              <a:t>Θα πρέπει να γίνει ουσιαστική προσπάθεια για εμπλοκή στις δραστηριότητες ατόμων με λιγότερες ευκαιρίες</a:t>
            </a:r>
            <a:endParaRPr sz="1400" dirty="0">
              <a:latin typeface="Calibri"/>
              <a:cs typeface="Calibri"/>
            </a:endParaRPr>
          </a:p>
        </p:txBody>
      </p:sp>
      <p:sp>
        <p:nvSpPr>
          <p:cNvPr id="9" name="object 9"/>
          <p:cNvSpPr txBox="1"/>
          <p:nvPr/>
        </p:nvSpPr>
        <p:spPr>
          <a:xfrm>
            <a:off x="457301" y="3566921"/>
            <a:ext cx="11125835" cy="875240"/>
          </a:xfrm>
          <a:prstGeom prst="rect">
            <a:avLst/>
          </a:prstGeom>
        </p:spPr>
        <p:txBody>
          <a:bodyPr vert="horz" wrap="square" lIns="0" tIns="13335" rIns="0" bIns="0" rtlCol="0">
            <a:spAutoFit/>
          </a:bodyPr>
          <a:lstStyle/>
          <a:p>
            <a:pPr marL="280670" indent="-268605" algn="just">
              <a:lnSpc>
                <a:spcPct val="100000"/>
              </a:lnSpc>
              <a:spcBef>
                <a:spcPts val="105"/>
              </a:spcBef>
              <a:buFont typeface="Wingdings"/>
              <a:buChar char=""/>
              <a:tabLst>
                <a:tab pos="281305" algn="l"/>
              </a:tabLst>
            </a:pPr>
            <a:r>
              <a:rPr sz="1400" b="1" spc="-5" dirty="0">
                <a:solidFill>
                  <a:srgbClr val="00AF50"/>
                </a:solidFill>
                <a:latin typeface="Calibri"/>
                <a:cs typeface="Calibri"/>
              </a:rPr>
              <a:t>Περιγραφή</a:t>
            </a:r>
            <a:r>
              <a:rPr sz="1400" b="1" spc="-25" dirty="0">
                <a:solidFill>
                  <a:srgbClr val="00AF50"/>
                </a:solidFill>
                <a:latin typeface="Calibri"/>
                <a:cs typeface="Calibri"/>
              </a:rPr>
              <a:t> </a:t>
            </a:r>
            <a:r>
              <a:rPr sz="1400" b="1" dirty="0">
                <a:solidFill>
                  <a:srgbClr val="00AF50"/>
                </a:solidFill>
                <a:latin typeface="Calibri"/>
                <a:cs typeface="Calibri"/>
              </a:rPr>
              <a:t>των </a:t>
            </a:r>
            <a:r>
              <a:rPr sz="1400" b="1" spc="-5" dirty="0">
                <a:solidFill>
                  <a:srgbClr val="00AF50"/>
                </a:solidFill>
                <a:latin typeface="Calibri"/>
                <a:cs typeface="Calibri"/>
              </a:rPr>
              <a:t>επιδιωκόμενων</a:t>
            </a:r>
            <a:r>
              <a:rPr sz="1400" b="1" spc="-15" dirty="0">
                <a:solidFill>
                  <a:srgbClr val="00AF50"/>
                </a:solidFill>
                <a:latin typeface="Calibri"/>
                <a:cs typeface="Calibri"/>
              </a:rPr>
              <a:t> </a:t>
            </a:r>
            <a:r>
              <a:rPr sz="1400" b="1" spc="-5" dirty="0">
                <a:solidFill>
                  <a:srgbClr val="00AF50"/>
                </a:solidFill>
                <a:latin typeface="Calibri"/>
                <a:cs typeface="Calibri"/>
              </a:rPr>
              <a:t>αποτελεσμάτων</a:t>
            </a:r>
            <a:r>
              <a:rPr sz="1400" b="1" spc="-30" dirty="0">
                <a:solidFill>
                  <a:srgbClr val="00AF50"/>
                </a:solidFill>
                <a:latin typeface="Calibri"/>
                <a:cs typeface="Calibri"/>
              </a:rPr>
              <a:t> </a:t>
            </a:r>
            <a:r>
              <a:rPr lang="el-GR" sz="1400" b="1" spc="-5" dirty="0">
                <a:solidFill>
                  <a:srgbClr val="00AF50"/>
                </a:solidFill>
                <a:latin typeface="Calibri"/>
                <a:cs typeface="Calibri"/>
              </a:rPr>
              <a:t>των δραστηριοτήτων </a:t>
            </a:r>
            <a:r>
              <a:rPr sz="1400" b="1" dirty="0" err="1">
                <a:solidFill>
                  <a:srgbClr val="00AF50"/>
                </a:solidFill>
                <a:latin typeface="Calibri"/>
                <a:cs typeface="Calibri"/>
              </a:rPr>
              <a:t>του</a:t>
            </a:r>
            <a:r>
              <a:rPr sz="1400" b="1" spc="-40" dirty="0">
                <a:solidFill>
                  <a:srgbClr val="00AF50"/>
                </a:solidFill>
                <a:latin typeface="Calibri"/>
                <a:cs typeface="Calibri"/>
              </a:rPr>
              <a:t> </a:t>
            </a:r>
            <a:r>
              <a:rPr sz="1400" b="1" spc="-5" dirty="0">
                <a:solidFill>
                  <a:srgbClr val="00AF50"/>
                </a:solidFill>
                <a:latin typeface="Calibri"/>
                <a:cs typeface="Calibri"/>
              </a:rPr>
              <a:t>πακέτου</a:t>
            </a:r>
            <a:r>
              <a:rPr sz="1400" b="1" spc="-15" dirty="0">
                <a:solidFill>
                  <a:srgbClr val="00AF50"/>
                </a:solidFill>
                <a:latin typeface="Calibri"/>
                <a:cs typeface="Calibri"/>
              </a:rPr>
              <a:t> </a:t>
            </a:r>
            <a:r>
              <a:rPr sz="1400" b="1" dirty="0">
                <a:solidFill>
                  <a:srgbClr val="00AF50"/>
                </a:solidFill>
                <a:latin typeface="Calibri"/>
                <a:cs typeface="Calibri"/>
              </a:rPr>
              <a:t>εργασίας</a:t>
            </a:r>
            <a:endParaRPr sz="1400" dirty="0">
              <a:latin typeface="Calibri"/>
              <a:cs typeface="Calibri"/>
            </a:endParaRPr>
          </a:p>
          <a:p>
            <a:pPr marL="12700" marR="5080" algn="just">
              <a:lnSpc>
                <a:spcPct val="100000"/>
              </a:lnSpc>
            </a:pPr>
            <a:r>
              <a:rPr sz="1400" b="1" i="1" spc="-5" dirty="0">
                <a:solidFill>
                  <a:srgbClr val="00AF50"/>
                </a:solidFill>
                <a:latin typeface="Calibri"/>
                <a:cs typeface="Calibri"/>
              </a:rPr>
              <a:t>!!! </a:t>
            </a:r>
            <a:r>
              <a:rPr sz="1400" b="1" i="1" dirty="0">
                <a:solidFill>
                  <a:srgbClr val="00AF50"/>
                </a:solidFill>
                <a:latin typeface="Calibri"/>
                <a:cs typeface="Calibri"/>
              </a:rPr>
              <a:t>Επειδή </a:t>
            </a:r>
            <a:r>
              <a:rPr sz="1400" b="1" i="1" spc="-5" dirty="0">
                <a:solidFill>
                  <a:srgbClr val="00AF50"/>
                </a:solidFill>
                <a:latin typeface="Calibri"/>
                <a:cs typeface="Calibri"/>
              </a:rPr>
              <a:t>έχει </a:t>
            </a:r>
            <a:r>
              <a:rPr sz="1400" b="1" i="1" dirty="0">
                <a:solidFill>
                  <a:srgbClr val="00AF50"/>
                </a:solidFill>
                <a:latin typeface="Calibri"/>
                <a:cs typeface="Calibri"/>
              </a:rPr>
              <a:t>ήδη </a:t>
            </a:r>
            <a:r>
              <a:rPr sz="1400" b="1" i="1" spc="-5" dirty="0">
                <a:solidFill>
                  <a:srgbClr val="00AF50"/>
                </a:solidFill>
                <a:latin typeface="Calibri"/>
                <a:cs typeface="Calibri"/>
              </a:rPr>
              <a:t>προηγηθεί </a:t>
            </a:r>
            <a:r>
              <a:rPr sz="1400" b="1" i="1" dirty="0">
                <a:solidFill>
                  <a:srgbClr val="00AF50"/>
                </a:solidFill>
                <a:latin typeface="Calibri"/>
                <a:cs typeface="Calibri"/>
              </a:rPr>
              <a:t>η </a:t>
            </a:r>
            <a:r>
              <a:rPr sz="1400" b="1" i="1" spc="-5" dirty="0">
                <a:solidFill>
                  <a:srgbClr val="00AF50"/>
                </a:solidFill>
                <a:latin typeface="Calibri"/>
                <a:cs typeface="Calibri"/>
              </a:rPr>
              <a:t>ερώτηση “What will </a:t>
            </a:r>
            <a:r>
              <a:rPr sz="1400" b="1" i="1" dirty="0">
                <a:solidFill>
                  <a:srgbClr val="00AF50"/>
                </a:solidFill>
                <a:latin typeface="Calibri"/>
                <a:cs typeface="Calibri"/>
              </a:rPr>
              <a:t>be </a:t>
            </a:r>
            <a:r>
              <a:rPr sz="1400" b="1" i="1" spc="-5" dirty="0">
                <a:solidFill>
                  <a:srgbClr val="00AF50"/>
                </a:solidFill>
                <a:latin typeface="Calibri"/>
                <a:cs typeface="Calibri"/>
              </a:rPr>
              <a:t>the </a:t>
            </a:r>
            <a:r>
              <a:rPr sz="1400" b="1" i="1" dirty="0">
                <a:solidFill>
                  <a:srgbClr val="00AF50"/>
                </a:solidFill>
                <a:latin typeface="Calibri"/>
                <a:cs typeface="Calibri"/>
              </a:rPr>
              <a:t>main </a:t>
            </a:r>
            <a:r>
              <a:rPr sz="1400" b="1" i="1" spc="-5" dirty="0">
                <a:solidFill>
                  <a:srgbClr val="00AF50"/>
                </a:solidFill>
                <a:latin typeface="Calibri"/>
                <a:cs typeface="Calibri"/>
              </a:rPr>
              <a:t>results of this </a:t>
            </a:r>
            <a:r>
              <a:rPr sz="1400" b="1" i="1" dirty="0">
                <a:solidFill>
                  <a:srgbClr val="00AF50"/>
                </a:solidFill>
                <a:latin typeface="Calibri"/>
                <a:cs typeface="Calibri"/>
              </a:rPr>
              <a:t>Work </a:t>
            </a:r>
            <a:r>
              <a:rPr sz="1400" b="1" i="1" spc="-5" dirty="0">
                <a:solidFill>
                  <a:srgbClr val="00AF50"/>
                </a:solidFill>
                <a:latin typeface="Calibri"/>
                <a:cs typeface="Calibri"/>
              </a:rPr>
              <a:t>Package?”, </a:t>
            </a:r>
            <a:r>
              <a:rPr sz="1400" b="1" i="1" dirty="0">
                <a:solidFill>
                  <a:srgbClr val="00AF50"/>
                </a:solidFill>
                <a:latin typeface="Calibri"/>
                <a:cs typeface="Calibri"/>
              </a:rPr>
              <a:t>εδώ </a:t>
            </a:r>
            <a:r>
              <a:rPr sz="1400" b="1" i="1" spc="-5" dirty="0">
                <a:solidFill>
                  <a:srgbClr val="00AF50"/>
                </a:solidFill>
                <a:latin typeface="Calibri"/>
                <a:cs typeface="Calibri"/>
              </a:rPr>
              <a:t>θα ήταν καλό να δοθεί πληροφόρηση στη βάση της κάθε δραστηριότητας </a:t>
            </a:r>
            <a:r>
              <a:rPr lang="el-GR" sz="1400" b="1" i="1" spc="-5" dirty="0">
                <a:solidFill>
                  <a:srgbClr val="00AF50"/>
                </a:solidFill>
                <a:latin typeface="Calibri"/>
                <a:cs typeface="Calibri"/>
              </a:rPr>
              <a:t>που εμπεριέχεται στο Πακέτο Εργασίας </a:t>
            </a:r>
            <a:r>
              <a:rPr sz="1400" b="1" i="1" spc="-5" dirty="0" err="1">
                <a:solidFill>
                  <a:srgbClr val="00AF50"/>
                </a:solidFill>
                <a:latin typeface="Calibri"/>
                <a:cs typeface="Calibri"/>
              </a:rPr>
              <a:t>όσο</a:t>
            </a:r>
            <a:r>
              <a:rPr sz="1400" b="1" i="1" spc="-5" dirty="0">
                <a:solidFill>
                  <a:srgbClr val="00AF50"/>
                </a:solidFill>
                <a:latin typeface="Calibri"/>
                <a:cs typeface="Calibri"/>
              </a:rPr>
              <a:t> και πληροφόρηση για τα </a:t>
            </a:r>
            <a:r>
              <a:rPr sz="1400" b="1" i="1" dirty="0">
                <a:solidFill>
                  <a:srgbClr val="00AF50"/>
                </a:solidFill>
                <a:latin typeface="Calibri"/>
                <a:cs typeface="Calibri"/>
              </a:rPr>
              <a:t> </a:t>
            </a:r>
            <a:r>
              <a:rPr sz="1400" b="1" i="1" spc="-5" dirty="0">
                <a:solidFill>
                  <a:srgbClr val="00AF50"/>
                </a:solidFill>
                <a:latin typeface="Calibri"/>
                <a:cs typeface="Calibri"/>
              </a:rPr>
              <a:t>μικρότερα</a:t>
            </a:r>
            <a:r>
              <a:rPr sz="1400" b="1" i="1" spc="-45" dirty="0">
                <a:solidFill>
                  <a:srgbClr val="00AF50"/>
                </a:solidFill>
                <a:latin typeface="Calibri"/>
                <a:cs typeface="Calibri"/>
              </a:rPr>
              <a:t> </a:t>
            </a:r>
            <a:r>
              <a:rPr sz="1400" b="1" i="1" spc="-5" dirty="0">
                <a:solidFill>
                  <a:srgbClr val="00AF50"/>
                </a:solidFill>
                <a:latin typeface="Calibri"/>
                <a:cs typeface="Calibri"/>
              </a:rPr>
              <a:t>και</a:t>
            </a:r>
            <a:r>
              <a:rPr sz="1400" b="1" i="1" dirty="0">
                <a:solidFill>
                  <a:srgbClr val="00AF50"/>
                </a:solidFill>
                <a:latin typeface="Calibri"/>
                <a:cs typeface="Calibri"/>
              </a:rPr>
              <a:t> μη</a:t>
            </a:r>
            <a:r>
              <a:rPr sz="1400" b="1" i="1" spc="-15" dirty="0">
                <a:solidFill>
                  <a:srgbClr val="00AF50"/>
                </a:solidFill>
                <a:latin typeface="Calibri"/>
                <a:cs typeface="Calibri"/>
              </a:rPr>
              <a:t> </a:t>
            </a:r>
            <a:r>
              <a:rPr sz="1400" b="1" i="1" spc="-5" dirty="0">
                <a:solidFill>
                  <a:srgbClr val="00AF50"/>
                </a:solidFill>
                <a:latin typeface="Calibri"/>
                <a:cs typeface="Calibri"/>
              </a:rPr>
              <a:t>απτά</a:t>
            </a:r>
            <a:r>
              <a:rPr sz="1400" b="1" i="1" spc="-20" dirty="0">
                <a:solidFill>
                  <a:srgbClr val="00AF50"/>
                </a:solidFill>
                <a:latin typeface="Calibri"/>
                <a:cs typeface="Calibri"/>
              </a:rPr>
              <a:t> </a:t>
            </a:r>
            <a:r>
              <a:rPr sz="1400" b="1" i="1" spc="-5" dirty="0">
                <a:solidFill>
                  <a:srgbClr val="00AF50"/>
                </a:solidFill>
                <a:latin typeface="Calibri"/>
                <a:cs typeface="Calibri"/>
              </a:rPr>
              <a:t>αποτελέσματα</a:t>
            </a:r>
            <a:endParaRPr sz="1400" dirty="0">
              <a:latin typeface="Calibri"/>
              <a:cs typeface="Calibri"/>
            </a:endParaRPr>
          </a:p>
          <a:p>
            <a:pPr marL="283845" indent="-271780" algn="just">
              <a:lnSpc>
                <a:spcPct val="100000"/>
              </a:lnSpc>
              <a:buFont typeface="Wingdings"/>
              <a:buChar char=""/>
              <a:tabLst>
                <a:tab pos="284480" algn="l"/>
              </a:tabLst>
            </a:pPr>
            <a:r>
              <a:rPr sz="1400" b="1" dirty="0">
                <a:solidFill>
                  <a:srgbClr val="00AF50"/>
                </a:solidFill>
                <a:latin typeface="Calibri"/>
                <a:cs typeface="Calibri"/>
              </a:rPr>
              <a:t>Πρέπει</a:t>
            </a:r>
            <a:r>
              <a:rPr sz="1400" b="1" spc="-30" dirty="0">
                <a:solidFill>
                  <a:srgbClr val="00AF50"/>
                </a:solidFill>
                <a:latin typeface="Calibri"/>
                <a:cs typeface="Calibri"/>
              </a:rPr>
              <a:t> </a:t>
            </a:r>
            <a:r>
              <a:rPr sz="1400" b="1" spc="-5" dirty="0">
                <a:solidFill>
                  <a:srgbClr val="00AF50"/>
                </a:solidFill>
                <a:latin typeface="Calibri"/>
                <a:cs typeface="Calibri"/>
              </a:rPr>
              <a:t>να</a:t>
            </a:r>
            <a:r>
              <a:rPr sz="1400" b="1" spc="5" dirty="0">
                <a:solidFill>
                  <a:srgbClr val="00AF50"/>
                </a:solidFill>
                <a:latin typeface="Calibri"/>
                <a:cs typeface="Calibri"/>
              </a:rPr>
              <a:t> </a:t>
            </a:r>
            <a:r>
              <a:rPr sz="1400" b="1" spc="-5" dirty="0">
                <a:solidFill>
                  <a:srgbClr val="00AF50"/>
                </a:solidFill>
                <a:latin typeface="Calibri"/>
                <a:cs typeface="Calibri"/>
              </a:rPr>
              <a:t>υπάρχει</a:t>
            </a:r>
            <a:r>
              <a:rPr sz="1400" b="1" spc="-30" dirty="0">
                <a:solidFill>
                  <a:srgbClr val="00AF50"/>
                </a:solidFill>
                <a:latin typeface="Calibri"/>
                <a:cs typeface="Calibri"/>
              </a:rPr>
              <a:t> </a:t>
            </a:r>
            <a:r>
              <a:rPr sz="1400" b="1" dirty="0">
                <a:solidFill>
                  <a:srgbClr val="00AF50"/>
                </a:solidFill>
                <a:latin typeface="Calibri"/>
                <a:cs typeface="Calibri"/>
              </a:rPr>
              <a:t>σαφής</a:t>
            </a:r>
            <a:r>
              <a:rPr sz="1400" b="1" spc="-15" dirty="0">
                <a:solidFill>
                  <a:srgbClr val="00AF50"/>
                </a:solidFill>
                <a:latin typeface="Calibri"/>
                <a:cs typeface="Calibri"/>
              </a:rPr>
              <a:t> </a:t>
            </a:r>
            <a:r>
              <a:rPr sz="1400" b="1" dirty="0">
                <a:solidFill>
                  <a:srgbClr val="00AF50"/>
                </a:solidFill>
                <a:latin typeface="Calibri"/>
                <a:cs typeface="Calibri"/>
              </a:rPr>
              <a:t>σύνδεση</a:t>
            </a:r>
            <a:r>
              <a:rPr sz="1400" b="1" spc="-25" dirty="0">
                <a:solidFill>
                  <a:srgbClr val="00AF50"/>
                </a:solidFill>
                <a:latin typeface="Calibri"/>
                <a:cs typeface="Calibri"/>
              </a:rPr>
              <a:t> </a:t>
            </a:r>
            <a:r>
              <a:rPr sz="1400" b="1" dirty="0">
                <a:solidFill>
                  <a:srgbClr val="00AF50"/>
                </a:solidFill>
                <a:latin typeface="Calibri"/>
                <a:cs typeface="Calibri"/>
              </a:rPr>
              <a:t>μεταξύ</a:t>
            </a:r>
            <a:r>
              <a:rPr sz="1400" b="1" spc="-25"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0" dirty="0">
                <a:solidFill>
                  <a:srgbClr val="00AF50"/>
                </a:solidFill>
                <a:latin typeface="Calibri"/>
                <a:cs typeface="Calibri"/>
              </a:rPr>
              <a:t> </a:t>
            </a:r>
            <a:r>
              <a:rPr sz="1400" b="1" dirty="0">
                <a:solidFill>
                  <a:srgbClr val="00AF50"/>
                </a:solidFill>
                <a:latin typeface="Calibri"/>
                <a:cs typeface="Calibri"/>
              </a:rPr>
              <a:t>–</a:t>
            </a:r>
            <a:r>
              <a:rPr sz="1400" b="1" spc="15" dirty="0">
                <a:solidFill>
                  <a:srgbClr val="00AF50"/>
                </a:solidFill>
                <a:latin typeface="Calibri"/>
                <a:cs typeface="Calibri"/>
              </a:rPr>
              <a:t> </a:t>
            </a:r>
            <a:r>
              <a:rPr sz="1400" b="1" dirty="0">
                <a:solidFill>
                  <a:srgbClr val="00AF50"/>
                </a:solidFill>
                <a:latin typeface="Calibri"/>
                <a:cs typeface="Calibri"/>
              </a:rPr>
              <a:t>στόχων</a:t>
            </a:r>
            <a:r>
              <a:rPr sz="1400" b="1" spc="-30" dirty="0">
                <a:solidFill>
                  <a:srgbClr val="00AF50"/>
                </a:solidFill>
                <a:latin typeface="Calibri"/>
                <a:cs typeface="Calibri"/>
              </a:rPr>
              <a:t> </a:t>
            </a:r>
            <a:r>
              <a:rPr sz="1400" b="1" dirty="0">
                <a:solidFill>
                  <a:srgbClr val="00AF50"/>
                </a:solidFill>
                <a:latin typeface="Calibri"/>
                <a:cs typeface="Calibri"/>
              </a:rPr>
              <a:t>–</a:t>
            </a:r>
            <a:r>
              <a:rPr sz="1400" b="1" spc="10" dirty="0">
                <a:solidFill>
                  <a:srgbClr val="00AF50"/>
                </a:solidFill>
                <a:latin typeface="Calibri"/>
                <a:cs typeface="Calibri"/>
              </a:rPr>
              <a:t> </a:t>
            </a:r>
            <a:r>
              <a:rPr sz="1400" b="1" spc="-5" dirty="0">
                <a:solidFill>
                  <a:srgbClr val="00AF50"/>
                </a:solidFill>
                <a:latin typeface="Calibri"/>
                <a:cs typeface="Calibri"/>
              </a:rPr>
              <a:t>αποτελεσμάτων</a:t>
            </a:r>
            <a:r>
              <a:rPr sz="1400" b="1" spc="-25" dirty="0">
                <a:solidFill>
                  <a:srgbClr val="00AF50"/>
                </a:solidFill>
                <a:latin typeface="Calibri"/>
                <a:cs typeface="Calibri"/>
              </a:rPr>
              <a:t> </a:t>
            </a:r>
            <a:r>
              <a:rPr sz="1400" b="1" dirty="0">
                <a:solidFill>
                  <a:srgbClr val="00AF50"/>
                </a:solidFill>
                <a:latin typeface="Calibri"/>
                <a:cs typeface="Calibri"/>
              </a:rPr>
              <a:t>–</a:t>
            </a:r>
            <a:r>
              <a:rPr sz="1400" b="1" spc="10" dirty="0">
                <a:solidFill>
                  <a:srgbClr val="00AF50"/>
                </a:solidFill>
                <a:latin typeface="Calibri"/>
                <a:cs typeface="Calibri"/>
              </a:rPr>
              <a:t> </a:t>
            </a:r>
            <a:r>
              <a:rPr sz="1400" b="1" spc="-5" dirty="0">
                <a:solidFill>
                  <a:srgbClr val="00AF50"/>
                </a:solidFill>
                <a:latin typeface="Calibri"/>
                <a:cs typeface="Calibri"/>
              </a:rPr>
              <a:t>δεικτών</a:t>
            </a:r>
            <a:r>
              <a:rPr sz="1400" b="1" spc="-10" dirty="0">
                <a:solidFill>
                  <a:srgbClr val="00AF50"/>
                </a:solidFill>
                <a:latin typeface="Calibri"/>
                <a:cs typeface="Calibri"/>
              </a:rPr>
              <a:t> </a:t>
            </a:r>
            <a:r>
              <a:rPr sz="1400" b="1" spc="-5" dirty="0">
                <a:solidFill>
                  <a:srgbClr val="00AF50"/>
                </a:solidFill>
                <a:latin typeface="Calibri"/>
                <a:cs typeface="Calibri"/>
              </a:rPr>
              <a:t>επιτυχίας</a:t>
            </a:r>
            <a:endParaRPr sz="1400" dirty="0">
              <a:latin typeface="Calibri"/>
              <a:cs typeface="Calibri"/>
            </a:endParaRPr>
          </a:p>
        </p:txBody>
      </p:sp>
      <p:sp>
        <p:nvSpPr>
          <p:cNvPr id="11" name="TextBox 10">
            <a:extLst>
              <a:ext uri="{FF2B5EF4-FFF2-40B4-BE49-F238E27FC236}">
                <a16:creationId xmlns:a16="http://schemas.microsoft.com/office/drawing/2014/main" id="{0C8F8FA5-DE7D-0D3A-AC71-7252BF0D8CCA}"/>
              </a:ext>
            </a:extLst>
          </p:cNvPr>
          <p:cNvSpPr txBox="1"/>
          <p:nvPr/>
        </p:nvSpPr>
        <p:spPr>
          <a:xfrm>
            <a:off x="76200" y="6379473"/>
            <a:ext cx="10331449" cy="646331"/>
          </a:xfrm>
          <a:prstGeom prst="rect">
            <a:avLst/>
          </a:prstGeom>
          <a:noFill/>
        </p:spPr>
        <p:txBody>
          <a:bodyPr wrap="square">
            <a:spAutoFit/>
          </a:bodyPr>
          <a:lstStyle/>
          <a:p>
            <a:r>
              <a:rPr lang="en-GB" dirty="0">
                <a:hlinkClick r:id="rId5"/>
              </a:rPr>
              <a:t>https://wikis.ec.europa.eu/display/NAITDOC/Project+design+and+implementation+in+KA220+applications</a:t>
            </a:r>
            <a:endParaRPr lang="en-GB" dirty="0"/>
          </a:p>
          <a:p>
            <a:endParaRPr lang="en-GB"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087" y="62611"/>
            <a:ext cx="7211059"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BUDGET</a:t>
            </a:r>
            <a:r>
              <a:rPr sz="2800" spc="20" dirty="0">
                <a:solidFill>
                  <a:srgbClr val="FFFFFF"/>
                </a:solidFill>
              </a:rPr>
              <a:t> </a:t>
            </a:r>
            <a:r>
              <a:rPr sz="2800" spc="-10" dirty="0">
                <a:solidFill>
                  <a:srgbClr val="FFFFFF"/>
                </a:solidFill>
              </a:rPr>
              <a:t>SUMMARY</a:t>
            </a:r>
            <a:endParaRPr sz="2800" dirty="0"/>
          </a:p>
        </p:txBody>
      </p:sp>
      <p:sp>
        <p:nvSpPr>
          <p:cNvPr id="4" name="object 4"/>
          <p:cNvSpPr txBox="1"/>
          <p:nvPr/>
        </p:nvSpPr>
        <p:spPr>
          <a:xfrm>
            <a:off x="183089" y="4343400"/>
            <a:ext cx="11527130" cy="1323439"/>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b="1" dirty="0">
                <a:solidFill>
                  <a:srgbClr val="00AF50"/>
                </a:solidFill>
                <a:latin typeface="Calibri"/>
                <a:cs typeface="Calibri"/>
              </a:rPr>
              <a:t>Παρουσίαση</a:t>
            </a:r>
            <a:r>
              <a:rPr sz="1400" b="1" spc="-35"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κατανομής κονδυλίου</a:t>
            </a:r>
            <a:r>
              <a:rPr sz="1400" b="1" spc="-20" dirty="0">
                <a:solidFill>
                  <a:srgbClr val="00AF50"/>
                </a:solidFill>
                <a:latin typeface="Calibri"/>
                <a:cs typeface="Calibri"/>
              </a:rPr>
              <a:t> </a:t>
            </a:r>
            <a:r>
              <a:rPr sz="1400" b="1" spc="-5" dirty="0">
                <a:solidFill>
                  <a:srgbClr val="00AF50"/>
                </a:solidFill>
                <a:latin typeface="Calibri"/>
                <a:cs typeface="Calibri"/>
              </a:rPr>
              <a:t>για </a:t>
            </a:r>
            <a:r>
              <a:rPr sz="1400" b="1" dirty="0">
                <a:solidFill>
                  <a:srgbClr val="00AF50"/>
                </a:solidFill>
                <a:latin typeface="Calibri"/>
                <a:cs typeface="Calibri"/>
              </a:rPr>
              <a:t>κάθε</a:t>
            </a:r>
            <a:r>
              <a:rPr sz="1400" b="1" spc="-15" dirty="0">
                <a:solidFill>
                  <a:srgbClr val="00AF50"/>
                </a:solidFill>
                <a:latin typeface="Calibri"/>
                <a:cs typeface="Calibri"/>
              </a:rPr>
              <a:t> </a:t>
            </a:r>
            <a:r>
              <a:rPr sz="1400" b="1" spc="-5" dirty="0">
                <a:solidFill>
                  <a:srgbClr val="00AF50"/>
                </a:solidFill>
                <a:latin typeface="Calibri"/>
                <a:cs typeface="Calibri"/>
              </a:rPr>
              <a:t>πακέτο</a:t>
            </a:r>
            <a:r>
              <a:rPr sz="1400" b="1" spc="-10" dirty="0">
                <a:solidFill>
                  <a:srgbClr val="00AF50"/>
                </a:solidFill>
                <a:latin typeface="Calibri"/>
                <a:cs typeface="Calibri"/>
              </a:rPr>
              <a:t> </a:t>
            </a:r>
            <a:r>
              <a:rPr sz="1400" b="1" dirty="0">
                <a:solidFill>
                  <a:srgbClr val="00AF50"/>
                </a:solidFill>
                <a:latin typeface="Calibri"/>
                <a:cs typeface="Calibri"/>
              </a:rPr>
              <a:t>εργασίας</a:t>
            </a:r>
            <a:r>
              <a:rPr lang="en-GB" sz="1400" b="1" dirty="0">
                <a:solidFill>
                  <a:srgbClr val="00AF50"/>
                </a:solidFill>
                <a:latin typeface="Calibri"/>
                <a:cs typeface="Calibri"/>
              </a:rPr>
              <a:t> </a:t>
            </a:r>
            <a:r>
              <a:rPr lang="en-GB" sz="1400" b="1" dirty="0">
                <a:solidFill>
                  <a:srgbClr val="00AF50"/>
                </a:solidFill>
                <a:latin typeface="Calibri"/>
                <a:cs typeface="Calibri"/>
                <a:sym typeface="Wingdings" panose="05000000000000000000" pitchFamily="2" charset="2"/>
              </a:rPr>
              <a:t> </a:t>
            </a:r>
            <a:r>
              <a:rPr lang="el-GR" sz="1400" b="1" dirty="0">
                <a:solidFill>
                  <a:srgbClr val="00AF50"/>
                </a:solidFill>
                <a:latin typeface="Calibri"/>
                <a:cs typeface="Calibri"/>
                <a:sym typeface="Wingdings" panose="05000000000000000000" pitchFamily="2" charset="2"/>
              </a:rPr>
              <a:t>Τα ποσά καταχωρούνται αυτόματα</a:t>
            </a:r>
            <a:endParaRPr lang="el-GR" sz="1400" b="1" dirty="0">
              <a:solidFill>
                <a:srgbClr val="00AF50"/>
              </a:solidFill>
              <a:latin typeface="Calibri"/>
              <a:cs typeface="Calibri"/>
            </a:endParaRPr>
          </a:p>
          <a:p>
            <a:pPr marL="299085" indent="-287020">
              <a:lnSpc>
                <a:spcPct val="100000"/>
              </a:lnSpc>
              <a:spcBef>
                <a:spcPts val="100"/>
              </a:spcBef>
              <a:buFont typeface="Wingdings"/>
              <a:buChar char=""/>
              <a:tabLst>
                <a:tab pos="299085" algn="l"/>
                <a:tab pos="299720" algn="l"/>
              </a:tabLst>
            </a:pPr>
            <a:endParaRPr lang="el-GR" sz="1400" b="1" dirty="0">
              <a:solidFill>
                <a:srgbClr val="00AF50"/>
              </a:solidFill>
              <a:latin typeface="Calibri"/>
              <a:cs typeface="Calibri"/>
            </a:endParaRPr>
          </a:p>
          <a:p>
            <a:pPr marL="299085" indent="-287020">
              <a:lnSpc>
                <a:spcPct val="100000"/>
              </a:lnSpc>
              <a:spcBef>
                <a:spcPts val="100"/>
              </a:spcBef>
              <a:buFont typeface="Wingdings"/>
              <a:buChar char=""/>
              <a:tabLst>
                <a:tab pos="299085" algn="l"/>
                <a:tab pos="299720" algn="l"/>
              </a:tabLst>
            </a:pPr>
            <a:r>
              <a:rPr lang="el-GR" sz="1400" b="1" dirty="0">
                <a:solidFill>
                  <a:srgbClr val="00AF50"/>
                </a:solidFill>
                <a:latin typeface="Calibri"/>
                <a:cs typeface="Calibri"/>
              </a:rPr>
              <a:t>Το ποσό που αντιστοιχεί στο Πακέτο Εργασίας </a:t>
            </a:r>
            <a:r>
              <a:rPr lang="el-GR" sz="1400" b="1" dirty="0" err="1">
                <a:solidFill>
                  <a:srgbClr val="00AF50"/>
                </a:solidFill>
                <a:latin typeface="Calibri"/>
                <a:cs typeface="Calibri"/>
              </a:rPr>
              <a:t>αρ</a:t>
            </a:r>
            <a:r>
              <a:rPr lang="el-GR" sz="1400" b="1" dirty="0">
                <a:solidFill>
                  <a:srgbClr val="00AF50"/>
                </a:solidFill>
                <a:latin typeface="Calibri"/>
                <a:cs typeface="Calibri"/>
              </a:rPr>
              <a:t>. 1 δεν πρέπει να ξεπερνά το 20% του συνολικού κονδυλίου</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299085" marR="5080" indent="-287020">
              <a:lnSpc>
                <a:spcPct val="100000"/>
              </a:lnSpc>
              <a:buFont typeface="Wingdings"/>
              <a:buChar char=""/>
              <a:tabLst>
                <a:tab pos="299085" algn="l"/>
                <a:tab pos="299720" algn="l"/>
              </a:tabLst>
            </a:pPr>
            <a:r>
              <a:rPr sz="1400" b="1" spc="-5" dirty="0" err="1">
                <a:solidFill>
                  <a:srgbClr val="00AF50"/>
                </a:solidFill>
                <a:latin typeface="Calibri"/>
                <a:cs typeface="Calibri"/>
              </a:rPr>
              <a:t>Το</a:t>
            </a:r>
            <a:r>
              <a:rPr sz="1400" b="1" spc="-5" dirty="0">
                <a:solidFill>
                  <a:srgbClr val="00AF50"/>
                </a:solidFill>
                <a:latin typeface="Calibri"/>
                <a:cs typeface="Calibri"/>
              </a:rPr>
              <a:t> </a:t>
            </a:r>
            <a:r>
              <a:rPr sz="1400" b="1" dirty="0">
                <a:solidFill>
                  <a:srgbClr val="00AF50"/>
                </a:solidFill>
                <a:latin typeface="Calibri"/>
                <a:cs typeface="Calibri"/>
              </a:rPr>
              <a:t>άθροισμα των </a:t>
            </a:r>
            <a:r>
              <a:rPr sz="1400" b="1" spc="-5" dirty="0">
                <a:solidFill>
                  <a:srgbClr val="00AF50"/>
                </a:solidFill>
                <a:latin typeface="Calibri"/>
                <a:cs typeface="Calibri"/>
              </a:rPr>
              <a:t>κονδυλίων </a:t>
            </a:r>
            <a:r>
              <a:rPr lang="el-GR" sz="1400" b="1" dirty="0">
                <a:solidFill>
                  <a:srgbClr val="00AF50"/>
                </a:solidFill>
                <a:latin typeface="Calibri"/>
                <a:cs typeface="Calibri"/>
              </a:rPr>
              <a:t>των πακέτων εργασίας </a:t>
            </a:r>
            <a:r>
              <a:rPr sz="1400" b="1" dirty="0" err="1">
                <a:solidFill>
                  <a:srgbClr val="00AF50"/>
                </a:solidFill>
                <a:latin typeface="Calibri"/>
                <a:cs typeface="Calibri"/>
              </a:rPr>
              <a:t>δεν</a:t>
            </a:r>
            <a:r>
              <a:rPr sz="1400" b="1" dirty="0">
                <a:solidFill>
                  <a:srgbClr val="00AF50"/>
                </a:solidFill>
                <a:latin typeface="Calibri"/>
                <a:cs typeface="Calibri"/>
              </a:rPr>
              <a:t> πρέπει </a:t>
            </a:r>
            <a:r>
              <a:rPr sz="1400" b="1" spc="-5" dirty="0">
                <a:solidFill>
                  <a:srgbClr val="00AF50"/>
                </a:solidFill>
                <a:latin typeface="Calibri"/>
                <a:cs typeface="Calibri"/>
              </a:rPr>
              <a:t>να είναι μικρότερο </a:t>
            </a:r>
            <a:r>
              <a:rPr sz="1400" b="1" dirty="0">
                <a:solidFill>
                  <a:srgbClr val="00AF50"/>
                </a:solidFill>
                <a:latin typeface="Calibri"/>
                <a:cs typeface="Calibri"/>
              </a:rPr>
              <a:t>ή </a:t>
            </a:r>
            <a:r>
              <a:rPr sz="1400" b="1" spc="-5" dirty="0">
                <a:solidFill>
                  <a:srgbClr val="00AF50"/>
                </a:solidFill>
                <a:latin typeface="Calibri"/>
                <a:cs typeface="Calibri"/>
              </a:rPr>
              <a:t>μεγαλύτερο </a:t>
            </a:r>
            <a:r>
              <a:rPr sz="1400" b="1" dirty="0">
                <a:solidFill>
                  <a:srgbClr val="00AF50"/>
                </a:solidFill>
                <a:latin typeface="Calibri"/>
                <a:cs typeface="Calibri"/>
              </a:rPr>
              <a:t>από το δηλωθέν κατ’ αποκοπήν ποσό </a:t>
            </a:r>
            <a:r>
              <a:rPr sz="1400" b="1" spc="-305" dirty="0">
                <a:solidFill>
                  <a:srgbClr val="00AF50"/>
                </a:solidFill>
                <a:latin typeface="Calibri"/>
                <a:cs typeface="Calibri"/>
              </a:rPr>
              <a:t> </a:t>
            </a:r>
            <a:r>
              <a:rPr sz="1400" b="1" spc="-5" dirty="0">
                <a:solidFill>
                  <a:srgbClr val="00AF50"/>
                </a:solidFill>
                <a:latin typeface="Calibri"/>
                <a:cs typeface="Calibri"/>
              </a:rPr>
              <a:t>(δηλώθηκε</a:t>
            </a:r>
            <a:r>
              <a:rPr sz="1400" b="1" spc="-30" dirty="0">
                <a:solidFill>
                  <a:srgbClr val="00AF50"/>
                </a:solidFill>
                <a:latin typeface="Calibri"/>
                <a:cs typeface="Calibri"/>
              </a:rPr>
              <a:t> </a:t>
            </a:r>
            <a:r>
              <a:rPr sz="1400" b="1" dirty="0">
                <a:solidFill>
                  <a:srgbClr val="00AF50"/>
                </a:solidFill>
                <a:latin typeface="Calibri"/>
                <a:cs typeface="Calibri"/>
              </a:rPr>
              <a:t>στην</a:t>
            </a:r>
            <a:r>
              <a:rPr sz="1400" b="1" spc="-20" dirty="0">
                <a:solidFill>
                  <a:srgbClr val="00AF50"/>
                </a:solidFill>
                <a:latin typeface="Calibri"/>
                <a:cs typeface="Calibri"/>
              </a:rPr>
              <a:t> </a:t>
            </a:r>
            <a:r>
              <a:rPr sz="1400" b="1" spc="-5" dirty="0">
                <a:solidFill>
                  <a:srgbClr val="00AF50"/>
                </a:solidFill>
                <a:latin typeface="Calibri"/>
                <a:cs typeface="Calibri"/>
              </a:rPr>
              <a:t>ενότητα</a:t>
            </a:r>
            <a:r>
              <a:rPr sz="1400" b="1" spc="-10" dirty="0">
                <a:solidFill>
                  <a:srgbClr val="00AF50"/>
                </a:solidFill>
                <a:latin typeface="Calibri"/>
                <a:cs typeface="Calibri"/>
              </a:rPr>
              <a:t> </a:t>
            </a:r>
            <a:r>
              <a:rPr sz="1400" b="1" spc="-5" dirty="0">
                <a:solidFill>
                  <a:srgbClr val="00AF50"/>
                </a:solidFill>
                <a:latin typeface="Calibri"/>
                <a:cs typeface="Calibri"/>
              </a:rPr>
              <a:t>“Context”</a:t>
            </a:r>
            <a:r>
              <a:rPr lang="el-GR" sz="1400" b="1" spc="-5" dirty="0">
                <a:solidFill>
                  <a:srgbClr val="00AF50"/>
                </a:solidFill>
                <a:latin typeface="Calibri"/>
                <a:cs typeface="Calibri"/>
              </a:rPr>
              <a:t>)</a:t>
            </a:r>
            <a:endParaRPr sz="1400" dirty="0">
              <a:latin typeface="Calibri"/>
              <a:cs typeface="Calibri"/>
            </a:endParaRPr>
          </a:p>
        </p:txBody>
      </p:sp>
      <p:pic>
        <p:nvPicPr>
          <p:cNvPr id="6" name="Picture 5">
            <a:extLst>
              <a:ext uri="{FF2B5EF4-FFF2-40B4-BE49-F238E27FC236}">
                <a16:creationId xmlns:a16="http://schemas.microsoft.com/office/drawing/2014/main" id="{B3CD4731-73FD-25B6-35EA-78E834D47260}"/>
              </a:ext>
            </a:extLst>
          </p:cNvPr>
          <p:cNvPicPr>
            <a:picLocks noChangeAspect="1"/>
          </p:cNvPicPr>
          <p:nvPr/>
        </p:nvPicPr>
        <p:blipFill>
          <a:blip r:embed="rId2"/>
          <a:stretch>
            <a:fillRect/>
          </a:stretch>
        </p:blipFill>
        <p:spPr>
          <a:xfrm>
            <a:off x="183089" y="1142999"/>
            <a:ext cx="11588236" cy="2825123"/>
          </a:xfrm>
          <a:prstGeom prst="rect">
            <a:avLst/>
          </a:prstGeom>
        </p:spPr>
      </p:pic>
    </p:spTree>
    <p:extLst>
      <p:ext uri="{BB962C8B-B14F-4D97-AF65-F5344CB8AC3E}">
        <p14:creationId xmlns:p14="http://schemas.microsoft.com/office/powerpoint/2010/main" val="22328263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087" y="62611"/>
            <a:ext cx="7211059"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BUDGET</a:t>
            </a:r>
            <a:r>
              <a:rPr sz="2800" spc="20" dirty="0">
                <a:solidFill>
                  <a:srgbClr val="FFFFFF"/>
                </a:solidFill>
              </a:rPr>
              <a:t> </a:t>
            </a:r>
            <a:r>
              <a:rPr sz="2800" spc="-10" dirty="0">
                <a:solidFill>
                  <a:srgbClr val="FFFFFF"/>
                </a:solidFill>
              </a:rPr>
              <a:t>SUMMARY</a:t>
            </a:r>
            <a:endParaRPr sz="2800" dirty="0"/>
          </a:p>
        </p:txBody>
      </p:sp>
      <p:pic>
        <p:nvPicPr>
          <p:cNvPr id="3" name="object 3"/>
          <p:cNvPicPr/>
          <p:nvPr/>
        </p:nvPicPr>
        <p:blipFill>
          <a:blip r:embed="rId2" cstate="print"/>
          <a:stretch>
            <a:fillRect/>
          </a:stretch>
        </p:blipFill>
        <p:spPr>
          <a:xfrm>
            <a:off x="129539" y="922019"/>
            <a:ext cx="12062459" cy="3441191"/>
          </a:xfrm>
          <a:prstGeom prst="rect">
            <a:avLst/>
          </a:prstGeom>
        </p:spPr>
      </p:pic>
      <p:sp>
        <p:nvSpPr>
          <p:cNvPr id="4" name="object 4"/>
          <p:cNvSpPr txBox="1"/>
          <p:nvPr/>
        </p:nvSpPr>
        <p:spPr>
          <a:xfrm>
            <a:off x="207670" y="4555363"/>
            <a:ext cx="11527130" cy="85921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b="1" dirty="0">
                <a:solidFill>
                  <a:srgbClr val="00AF50"/>
                </a:solidFill>
                <a:latin typeface="Calibri"/>
                <a:cs typeface="Calibri"/>
              </a:rPr>
              <a:t>Παρουσίαση</a:t>
            </a:r>
            <a:r>
              <a:rPr sz="1400" b="1" spc="-35"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κατανομής </a:t>
            </a:r>
            <a:r>
              <a:rPr sz="1400" b="1" dirty="0">
                <a:solidFill>
                  <a:srgbClr val="00AF50"/>
                </a:solidFill>
                <a:latin typeface="Calibri"/>
                <a:cs typeface="Calibri"/>
              </a:rPr>
              <a:t>του</a:t>
            </a:r>
            <a:r>
              <a:rPr sz="1400" b="1" spc="-15" dirty="0">
                <a:solidFill>
                  <a:srgbClr val="00AF50"/>
                </a:solidFill>
                <a:latin typeface="Calibri"/>
                <a:cs typeface="Calibri"/>
              </a:rPr>
              <a:t> </a:t>
            </a:r>
            <a:r>
              <a:rPr sz="1400" b="1" spc="-5" dirty="0">
                <a:solidFill>
                  <a:srgbClr val="00AF50"/>
                </a:solidFill>
                <a:latin typeface="Calibri"/>
                <a:cs typeface="Calibri"/>
              </a:rPr>
              <a:t>κονδυλίου</a:t>
            </a:r>
            <a:r>
              <a:rPr sz="1400" b="1" spc="-20" dirty="0">
                <a:solidFill>
                  <a:srgbClr val="00AF50"/>
                </a:solidFill>
                <a:latin typeface="Calibri"/>
                <a:cs typeface="Calibri"/>
              </a:rPr>
              <a:t> </a:t>
            </a:r>
            <a:r>
              <a:rPr sz="1400" b="1" spc="-5" dirty="0">
                <a:solidFill>
                  <a:srgbClr val="00AF50"/>
                </a:solidFill>
                <a:latin typeface="Calibri"/>
                <a:cs typeface="Calibri"/>
              </a:rPr>
              <a:t>για </a:t>
            </a:r>
            <a:r>
              <a:rPr sz="1400" b="1" dirty="0">
                <a:solidFill>
                  <a:srgbClr val="00AF50"/>
                </a:solidFill>
                <a:latin typeface="Calibri"/>
                <a:cs typeface="Calibri"/>
              </a:rPr>
              <a:t>κάθε</a:t>
            </a:r>
            <a:r>
              <a:rPr sz="1400" b="1" spc="-15" dirty="0">
                <a:solidFill>
                  <a:srgbClr val="00AF50"/>
                </a:solidFill>
                <a:latin typeface="Calibri"/>
                <a:cs typeface="Calibri"/>
              </a:rPr>
              <a:t> </a:t>
            </a:r>
            <a:r>
              <a:rPr sz="1400" b="1" spc="-5" dirty="0">
                <a:solidFill>
                  <a:srgbClr val="00AF50"/>
                </a:solidFill>
                <a:latin typeface="Calibri"/>
                <a:cs typeface="Calibri"/>
              </a:rPr>
              <a:t>πακέτο</a:t>
            </a:r>
            <a:r>
              <a:rPr sz="1400" b="1" spc="-10" dirty="0">
                <a:solidFill>
                  <a:srgbClr val="00AF50"/>
                </a:solidFill>
                <a:latin typeface="Calibri"/>
                <a:cs typeface="Calibri"/>
              </a:rPr>
              <a:t> </a:t>
            </a:r>
            <a:r>
              <a:rPr sz="1400" b="1" dirty="0">
                <a:solidFill>
                  <a:srgbClr val="00AF50"/>
                </a:solidFill>
                <a:latin typeface="Calibri"/>
                <a:cs typeface="Calibri"/>
              </a:rPr>
              <a:t>εργασίας,</a:t>
            </a:r>
            <a:r>
              <a:rPr sz="1400" b="1" spc="-40" dirty="0">
                <a:solidFill>
                  <a:srgbClr val="00AF50"/>
                </a:solidFill>
                <a:latin typeface="Calibri"/>
                <a:cs typeface="Calibri"/>
              </a:rPr>
              <a:t> </a:t>
            </a:r>
            <a:r>
              <a:rPr sz="1400" b="1" dirty="0">
                <a:solidFill>
                  <a:srgbClr val="00AF50"/>
                </a:solidFill>
                <a:latin typeface="Calibri"/>
                <a:cs typeface="Calibri"/>
              </a:rPr>
              <a:t>ανά </a:t>
            </a:r>
            <a:r>
              <a:rPr sz="1400" b="1" spc="-5" dirty="0">
                <a:solidFill>
                  <a:srgbClr val="00AF50"/>
                </a:solidFill>
                <a:latin typeface="Calibri"/>
                <a:cs typeface="Calibri"/>
              </a:rPr>
              <a:t>εταίρο</a:t>
            </a:r>
            <a:r>
              <a:rPr lang="el-GR" sz="1400" b="1" spc="-5" dirty="0">
                <a:solidFill>
                  <a:srgbClr val="00AF50"/>
                </a:solidFill>
                <a:latin typeface="Calibri"/>
                <a:cs typeface="Calibri"/>
              </a:rPr>
              <a:t> </a:t>
            </a:r>
            <a:r>
              <a:rPr lang="el-GR" sz="1400" b="1" spc="-5" dirty="0">
                <a:solidFill>
                  <a:srgbClr val="00AF50"/>
                </a:solidFill>
                <a:latin typeface="Calibri"/>
                <a:cs typeface="Calibri"/>
                <a:sym typeface="Wingdings" panose="05000000000000000000" pitchFamily="2" charset="2"/>
              </a:rPr>
              <a:t> Τα ποσά ανά εταίρο καταχωρούνται από τους </a:t>
            </a:r>
            <a:r>
              <a:rPr lang="el-GR" sz="1400" b="1" spc="-5" dirty="0" err="1">
                <a:solidFill>
                  <a:srgbClr val="00AF50"/>
                </a:solidFill>
                <a:latin typeface="Calibri"/>
                <a:cs typeface="Calibri"/>
                <a:sym typeface="Wingdings" panose="05000000000000000000" pitchFamily="2" charset="2"/>
              </a:rPr>
              <a:t>αιτητές</a:t>
            </a:r>
            <a:endParaRPr sz="1400" dirty="0">
              <a:latin typeface="Calibri"/>
              <a:cs typeface="Calibri"/>
            </a:endParaRPr>
          </a:p>
          <a:p>
            <a:pPr>
              <a:lnSpc>
                <a:spcPct val="100000"/>
              </a:lnSpc>
              <a:spcBef>
                <a:spcPts val="35"/>
              </a:spcBef>
              <a:buClr>
                <a:srgbClr val="00AF50"/>
              </a:buClr>
              <a:buFont typeface="Wingdings"/>
              <a:buChar char=""/>
            </a:pPr>
            <a:endParaRPr sz="1350" dirty="0">
              <a:latin typeface="Calibri"/>
              <a:cs typeface="Calibri"/>
            </a:endParaRPr>
          </a:p>
          <a:p>
            <a:pPr marL="299085" indent="-287020">
              <a:lnSpc>
                <a:spcPct val="100000"/>
              </a:lnSpc>
              <a:buFont typeface="Wingdings"/>
              <a:buChar char=""/>
              <a:tabLst>
                <a:tab pos="299085" algn="l"/>
                <a:tab pos="299720" algn="l"/>
              </a:tabLst>
            </a:pPr>
            <a:r>
              <a:rPr sz="1400" b="1" spc="-5" dirty="0">
                <a:solidFill>
                  <a:srgbClr val="00AF50"/>
                </a:solidFill>
                <a:latin typeface="Calibri"/>
                <a:cs typeface="Calibri"/>
              </a:rPr>
              <a:t>Τα</a:t>
            </a:r>
            <a:r>
              <a:rPr sz="1400" b="1" spc="-20" dirty="0">
                <a:solidFill>
                  <a:srgbClr val="00AF50"/>
                </a:solidFill>
                <a:latin typeface="Calibri"/>
                <a:cs typeface="Calibri"/>
              </a:rPr>
              <a:t> </a:t>
            </a:r>
            <a:r>
              <a:rPr sz="1400" b="1" dirty="0">
                <a:solidFill>
                  <a:srgbClr val="00AF50"/>
                </a:solidFill>
                <a:latin typeface="Calibri"/>
                <a:cs typeface="Calibri"/>
              </a:rPr>
              <a:t>καταχωρημένα</a:t>
            </a:r>
            <a:r>
              <a:rPr sz="1400" b="1" spc="-45" dirty="0">
                <a:solidFill>
                  <a:srgbClr val="00AF50"/>
                </a:solidFill>
                <a:latin typeface="Calibri"/>
                <a:cs typeface="Calibri"/>
              </a:rPr>
              <a:t> </a:t>
            </a:r>
            <a:r>
              <a:rPr sz="1400" b="1" dirty="0">
                <a:solidFill>
                  <a:srgbClr val="00AF50"/>
                </a:solidFill>
                <a:latin typeface="Calibri"/>
                <a:cs typeface="Calibri"/>
              </a:rPr>
              <a:t>ποσά</a:t>
            </a:r>
            <a:r>
              <a:rPr sz="1400" b="1" spc="-30" dirty="0">
                <a:solidFill>
                  <a:srgbClr val="00AF50"/>
                </a:solidFill>
                <a:latin typeface="Calibri"/>
                <a:cs typeface="Calibri"/>
              </a:rPr>
              <a:t> </a:t>
            </a:r>
            <a:r>
              <a:rPr sz="1400" b="1" dirty="0">
                <a:solidFill>
                  <a:srgbClr val="00AF50"/>
                </a:solidFill>
                <a:latin typeface="Calibri"/>
                <a:cs typeface="Calibri"/>
              </a:rPr>
              <a:t>δεν</a:t>
            </a:r>
            <a:r>
              <a:rPr sz="1400" b="1" spc="-10" dirty="0">
                <a:solidFill>
                  <a:srgbClr val="00AF50"/>
                </a:solidFill>
                <a:latin typeface="Calibri"/>
                <a:cs typeface="Calibri"/>
              </a:rPr>
              <a:t> </a:t>
            </a:r>
            <a:r>
              <a:rPr sz="1400" b="1" dirty="0">
                <a:solidFill>
                  <a:srgbClr val="00AF50"/>
                </a:solidFill>
                <a:latin typeface="Calibri"/>
                <a:cs typeface="Calibri"/>
              </a:rPr>
              <a:t>πρέπει</a:t>
            </a:r>
            <a:r>
              <a:rPr sz="1400" b="1" spc="-35" dirty="0">
                <a:solidFill>
                  <a:srgbClr val="00AF50"/>
                </a:solidFill>
                <a:latin typeface="Calibri"/>
                <a:cs typeface="Calibri"/>
              </a:rPr>
              <a:t> </a:t>
            </a:r>
            <a:r>
              <a:rPr sz="1400" b="1" spc="-5" dirty="0">
                <a:solidFill>
                  <a:srgbClr val="00AF50"/>
                </a:solidFill>
                <a:latin typeface="Calibri"/>
                <a:cs typeface="Calibri"/>
              </a:rPr>
              <a:t>να</a:t>
            </a:r>
            <a:r>
              <a:rPr sz="1400" b="1" spc="-10" dirty="0">
                <a:solidFill>
                  <a:srgbClr val="00AF50"/>
                </a:solidFill>
                <a:latin typeface="Calibri"/>
                <a:cs typeface="Calibri"/>
              </a:rPr>
              <a:t> </a:t>
            </a:r>
            <a:r>
              <a:rPr sz="1400" b="1" spc="-5" dirty="0">
                <a:solidFill>
                  <a:srgbClr val="00AF50"/>
                </a:solidFill>
                <a:latin typeface="Calibri"/>
                <a:cs typeface="Calibri"/>
              </a:rPr>
              <a:t>περιέχουν</a:t>
            </a:r>
            <a:r>
              <a:rPr sz="1400" b="1" spc="-45" dirty="0">
                <a:solidFill>
                  <a:srgbClr val="00AF50"/>
                </a:solidFill>
                <a:latin typeface="Calibri"/>
                <a:cs typeface="Calibri"/>
              </a:rPr>
              <a:t> </a:t>
            </a:r>
            <a:r>
              <a:rPr sz="1400" b="1" spc="-5" dirty="0">
                <a:solidFill>
                  <a:srgbClr val="00AF50"/>
                </a:solidFill>
                <a:latin typeface="Calibri"/>
                <a:cs typeface="Calibri"/>
              </a:rPr>
              <a:t>δεκαδικά</a:t>
            </a:r>
            <a:r>
              <a:rPr sz="1400" b="1" spc="-10" dirty="0">
                <a:solidFill>
                  <a:srgbClr val="00AF50"/>
                </a:solidFill>
                <a:latin typeface="Calibri"/>
                <a:cs typeface="Calibri"/>
              </a:rPr>
              <a:t> </a:t>
            </a:r>
            <a:r>
              <a:rPr sz="1400" b="1" dirty="0">
                <a:solidFill>
                  <a:srgbClr val="00AF50"/>
                </a:solidFill>
                <a:latin typeface="Calibri"/>
                <a:cs typeface="Calibri"/>
              </a:rPr>
              <a:t>ψηφία</a:t>
            </a:r>
            <a:endParaRPr sz="1400" dirty="0">
              <a:latin typeface="Calibri"/>
              <a:cs typeface="Calibri"/>
            </a:endParaRPr>
          </a:p>
          <a:p>
            <a:pPr>
              <a:lnSpc>
                <a:spcPct val="100000"/>
              </a:lnSpc>
              <a:spcBef>
                <a:spcPts val="35"/>
              </a:spcBef>
              <a:buClr>
                <a:srgbClr val="00AF50"/>
              </a:buClr>
            </a:pPr>
            <a:endParaRPr sz="1350" dirty="0">
              <a:latin typeface="Calibri"/>
              <a:cs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6699" y="1392936"/>
            <a:ext cx="11811000" cy="1301496"/>
          </a:xfrm>
          <a:prstGeom prst="rect">
            <a:avLst/>
          </a:prstGeom>
        </p:spPr>
      </p:pic>
      <p:sp>
        <p:nvSpPr>
          <p:cNvPr id="3" name="object 3"/>
          <p:cNvSpPr txBox="1">
            <a:spLocks noGrp="1"/>
          </p:cNvSpPr>
          <p:nvPr>
            <p:ph type="title"/>
          </p:nvPr>
        </p:nvSpPr>
        <p:spPr>
          <a:xfrm>
            <a:off x="246075" y="38227"/>
            <a:ext cx="5426075" cy="452120"/>
          </a:xfrm>
          <a:prstGeom prst="rect">
            <a:avLst/>
          </a:prstGeom>
        </p:spPr>
        <p:txBody>
          <a:bodyPr vert="horz" wrap="square" lIns="0" tIns="12065" rIns="0" bIns="0" rtlCol="0">
            <a:spAutoFit/>
          </a:bodyPr>
          <a:lstStyle/>
          <a:p>
            <a:pPr marL="12700">
              <a:lnSpc>
                <a:spcPct val="100000"/>
              </a:lnSpc>
              <a:spcBef>
                <a:spcPts val="95"/>
              </a:spcBef>
            </a:pPr>
            <a:r>
              <a:rPr sz="2800" spc="-45" dirty="0">
                <a:solidFill>
                  <a:srgbClr val="FFFFFF"/>
                </a:solidFill>
              </a:rPr>
              <a:t>IMPACT</a:t>
            </a:r>
            <a:endParaRPr sz="2800" dirty="0"/>
          </a:p>
        </p:txBody>
      </p:sp>
      <p:sp>
        <p:nvSpPr>
          <p:cNvPr id="4" name="object 4"/>
          <p:cNvSpPr txBox="1"/>
          <p:nvPr/>
        </p:nvSpPr>
        <p:spPr>
          <a:xfrm>
            <a:off x="346354" y="983360"/>
            <a:ext cx="1033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Impact:</a:t>
            </a:r>
            <a:endParaRPr sz="1800">
              <a:latin typeface="Calibri"/>
              <a:cs typeface="Calibri"/>
            </a:endParaRPr>
          </a:p>
        </p:txBody>
      </p:sp>
      <p:sp>
        <p:nvSpPr>
          <p:cNvPr id="5" name="object 5"/>
          <p:cNvSpPr/>
          <p:nvPr/>
        </p:nvSpPr>
        <p:spPr>
          <a:xfrm>
            <a:off x="6113779" y="2218435"/>
            <a:ext cx="40005" cy="10795"/>
          </a:xfrm>
          <a:custGeom>
            <a:avLst/>
            <a:gdLst/>
            <a:ahLst/>
            <a:cxnLst/>
            <a:rect l="l" t="t" r="r" b="b"/>
            <a:pathLst>
              <a:path w="40004" h="10794">
                <a:moveTo>
                  <a:pt x="39624" y="0"/>
                </a:moveTo>
                <a:lnTo>
                  <a:pt x="0" y="0"/>
                </a:lnTo>
                <a:lnTo>
                  <a:pt x="0" y="10667"/>
                </a:lnTo>
                <a:lnTo>
                  <a:pt x="39624" y="10667"/>
                </a:lnTo>
                <a:lnTo>
                  <a:pt x="39624" y="0"/>
                </a:lnTo>
                <a:close/>
              </a:path>
            </a:pathLst>
          </a:custGeom>
          <a:solidFill>
            <a:srgbClr val="00AF50"/>
          </a:solidFill>
        </p:spPr>
        <p:txBody>
          <a:bodyPr wrap="square" lIns="0" tIns="0" rIns="0" bIns="0" rtlCol="0"/>
          <a:lstStyle/>
          <a:p>
            <a:endParaRPr/>
          </a:p>
        </p:txBody>
      </p:sp>
      <p:sp>
        <p:nvSpPr>
          <p:cNvPr id="6" name="object 6"/>
          <p:cNvSpPr txBox="1"/>
          <p:nvPr/>
        </p:nvSpPr>
        <p:spPr>
          <a:xfrm>
            <a:off x="393903" y="2023363"/>
            <a:ext cx="11104880" cy="619760"/>
          </a:xfrm>
          <a:prstGeom prst="rect">
            <a:avLst/>
          </a:prstGeom>
        </p:spPr>
        <p:txBody>
          <a:bodyPr vert="horz" wrap="square" lIns="0" tIns="12065" rIns="0" bIns="0" rtlCol="0">
            <a:spAutoFit/>
          </a:bodyPr>
          <a:lstStyle/>
          <a:p>
            <a:pPr marL="280670" indent="-268605">
              <a:lnSpc>
                <a:spcPct val="100000"/>
              </a:lnSpc>
              <a:spcBef>
                <a:spcPts val="95"/>
              </a:spcBef>
              <a:buFont typeface="Wingdings"/>
              <a:buChar char=""/>
              <a:tabLst>
                <a:tab pos="280670" algn="l"/>
                <a:tab pos="281305" algn="l"/>
              </a:tabLst>
            </a:pPr>
            <a:r>
              <a:rPr sz="1300" b="1" spc="-5" dirty="0">
                <a:solidFill>
                  <a:srgbClr val="00AF50"/>
                </a:solidFill>
                <a:latin typeface="Calibri"/>
                <a:cs typeface="Calibri"/>
              </a:rPr>
              <a:t>Πάρα</a:t>
            </a:r>
            <a:r>
              <a:rPr sz="1300" b="1" spc="5" dirty="0">
                <a:solidFill>
                  <a:srgbClr val="00AF50"/>
                </a:solidFill>
                <a:latin typeface="Calibri"/>
                <a:cs typeface="Calibri"/>
              </a:rPr>
              <a:t> </a:t>
            </a:r>
            <a:r>
              <a:rPr sz="1300" b="1" spc="-5" dirty="0">
                <a:solidFill>
                  <a:srgbClr val="00AF50"/>
                </a:solidFill>
                <a:latin typeface="Calibri"/>
                <a:cs typeface="Calibri"/>
              </a:rPr>
              <a:t>πολλά</a:t>
            </a:r>
            <a:r>
              <a:rPr sz="1300" b="1" spc="15" dirty="0">
                <a:solidFill>
                  <a:srgbClr val="00AF50"/>
                </a:solidFill>
                <a:latin typeface="Calibri"/>
                <a:cs typeface="Calibri"/>
              </a:rPr>
              <a:t> </a:t>
            </a:r>
            <a:r>
              <a:rPr sz="1300" b="1" spc="-10" dirty="0">
                <a:solidFill>
                  <a:srgbClr val="00AF50"/>
                </a:solidFill>
                <a:latin typeface="Calibri"/>
                <a:cs typeface="Calibri"/>
              </a:rPr>
              <a:t>παραδείγματα</a:t>
            </a:r>
            <a:r>
              <a:rPr sz="1300" b="1" spc="25" dirty="0">
                <a:solidFill>
                  <a:srgbClr val="00AF50"/>
                </a:solidFill>
                <a:latin typeface="Calibri"/>
                <a:cs typeface="Calibri"/>
              </a:rPr>
              <a:t> </a:t>
            </a:r>
            <a:r>
              <a:rPr sz="1300" b="1" spc="-10" dirty="0">
                <a:solidFill>
                  <a:srgbClr val="00AF50"/>
                </a:solidFill>
                <a:latin typeface="Calibri"/>
                <a:cs typeface="Calibri"/>
              </a:rPr>
              <a:t>ποσοτικών</a:t>
            </a:r>
            <a:r>
              <a:rPr sz="1300" b="1" spc="25" dirty="0">
                <a:solidFill>
                  <a:srgbClr val="00AF50"/>
                </a:solidFill>
                <a:latin typeface="Calibri"/>
                <a:cs typeface="Calibri"/>
              </a:rPr>
              <a:t> </a:t>
            </a:r>
            <a:r>
              <a:rPr sz="1300" b="1" spc="-15" dirty="0">
                <a:solidFill>
                  <a:srgbClr val="00AF50"/>
                </a:solidFill>
                <a:latin typeface="Calibri"/>
                <a:cs typeface="Calibri"/>
              </a:rPr>
              <a:t>και</a:t>
            </a:r>
            <a:r>
              <a:rPr sz="1300" b="1" spc="15" dirty="0">
                <a:solidFill>
                  <a:srgbClr val="00AF50"/>
                </a:solidFill>
                <a:latin typeface="Calibri"/>
                <a:cs typeface="Calibri"/>
              </a:rPr>
              <a:t> </a:t>
            </a:r>
            <a:r>
              <a:rPr sz="1300" b="1" spc="-10" dirty="0">
                <a:solidFill>
                  <a:srgbClr val="00AF50"/>
                </a:solidFill>
                <a:latin typeface="Calibri"/>
                <a:cs typeface="Calibri"/>
              </a:rPr>
              <a:t>ποιοτικών</a:t>
            </a:r>
            <a:r>
              <a:rPr sz="1300" b="1" spc="25" dirty="0">
                <a:solidFill>
                  <a:srgbClr val="00AF50"/>
                </a:solidFill>
                <a:latin typeface="Calibri"/>
                <a:cs typeface="Calibri"/>
              </a:rPr>
              <a:t> </a:t>
            </a:r>
            <a:r>
              <a:rPr sz="1300" b="1" spc="-10" dirty="0">
                <a:solidFill>
                  <a:srgbClr val="00AF50"/>
                </a:solidFill>
                <a:latin typeface="Calibri"/>
                <a:cs typeface="Calibri"/>
              </a:rPr>
              <a:t>δεικτών</a:t>
            </a:r>
            <a:r>
              <a:rPr sz="1300" b="1" spc="25" dirty="0">
                <a:solidFill>
                  <a:srgbClr val="00AF50"/>
                </a:solidFill>
                <a:latin typeface="Calibri"/>
                <a:cs typeface="Calibri"/>
              </a:rPr>
              <a:t> </a:t>
            </a:r>
            <a:r>
              <a:rPr sz="1300" b="1" spc="-10" dirty="0">
                <a:solidFill>
                  <a:srgbClr val="00AF50"/>
                </a:solidFill>
                <a:latin typeface="Calibri"/>
                <a:cs typeface="Calibri"/>
              </a:rPr>
              <a:t>περιέχονται</a:t>
            </a:r>
            <a:r>
              <a:rPr sz="1300" b="1" spc="50" dirty="0">
                <a:solidFill>
                  <a:srgbClr val="00AF50"/>
                </a:solidFill>
                <a:latin typeface="Calibri"/>
                <a:cs typeface="Calibri"/>
              </a:rPr>
              <a:t> </a:t>
            </a:r>
            <a:r>
              <a:rPr sz="1300" b="1" spc="-10" dirty="0">
                <a:solidFill>
                  <a:srgbClr val="00AF50"/>
                </a:solidFill>
                <a:latin typeface="Calibri"/>
                <a:cs typeface="Calibri"/>
              </a:rPr>
              <a:t>στο</a:t>
            </a:r>
            <a:r>
              <a:rPr sz="1300" b="1" spc="50" dirty="0">
                <a:solidFill>
                  <a:srgbClr val="00AF50"/>
                </a:solidFill>
                <a:latin typeface="Calibri"/>
                <a:cs typeface="Calibri"/>
              </a:rPr>
              <a:t> </a:t>
            </a:r>
            <a:r>
              <a:rPr sz="1300" b="1" spc="-5" dirty="0">
                <a:solidFill>
                  <a:srgbClr val="00AF50"/>
                </a:solidFill>
                <a:latin typeface="Calibri"/>
                <a:cs typeface="Calibri"/>
              </a:rPr>
              <a:t>Handbook</a:t>
            </a:r>
            <a:r>
              <a:rPr sz="1300" b="1" spc="50" dirty="0">
                <a:solidFill>
                  <a:srgbClr val="00AF50"/>
                </a:solidFill>
                <a:latin typeface="Calibri"/>
                <a:cs typeface="Calibri"/>
              </a:rPr>
              <a:t> </a:t>
            </a:r>
            <a:r>
              <a:rPr sz="1300" b="1" spc="-5" dirty="0">
                <a:solidFill>
                  <a:srgbClr val="00AF50"/>
                </a:solidFill>
                <a:latin typeface="Calibri"/>
                <a:cs typeface="Calibri"/>
              </a:rPr>
              <a:t>on</a:t>
            </a:r>
            <a:r>
              <a:rPr sz="1300" b="1" spc="25" dirty="0">
                <a:solidFill>
                  <a:srgbClr val="00AF50"/>
                </a:solidFill>
                <a:latin typeface="Calibri"/>
                <a:cs typeface="Calibri"/>
              </a:rPr>
              <a:t> </a:t>
            </a:r>
            <a:r>
              <a:rPr sz="1300" b="1" spc="-10" dirty="0">
                <a:solidFill>
                  <a:srgbClr val="00AF50"/>
                </a:solidFill>
                <a:latin typeface="Calibri"/>
                <a:cs typeface="Calibri"/>
              </a:rPr>
              <a:t>KA2</a:t>
            </a:r>
            <a:r>
              <a:rPr sz="1300" b="1" spc="30" dirty="0">
                <a:solidFill>
                  <a:srgbClr val="00AF50"/>
                </a:solidFill>
                <a:latin typeface="Calibri"/>
                <a:cs typeface="Calibri"/>
              </a:rPr>
              <a:t> </a:t>
            </a:r>
            <a:r>
              <a:rPr sz="1300" b="1" spc="-5" dirty="0">
                <a:solidFill>
                  <a:srgbClr val="00AF50"/>
                </a:solidFill>
                <a:latin typeface="Calibri"/>
                <a:cs typeface="Calibri"/>
              </a:rPr>
              <a:t>lump-sums</a:t>
            </a:r>
            <a:r>
              <a:rPr lang="el-GR" sz="1300" b="1" spc="-5" dirty="0">
                <a:solidFill>
                  <a:srgbClr val="00AF50"/>
                </a:solidFill>
                <a:latin typeface="Calibri"/>
                <a:cs typeface="Calibri"/>
              </a:rPr>
              <a:t> (Παράρτημα 2)</a:t>
            </a:r>
            <a:endParaRPr sz="1300" dirty="0">
              <a:latin typeface="Calibri"/>
              <a:cs typeface="Calibri"/>
            </a:endParaRPr>
          </a:p>
          <a:p>
            <a:pPr marL="280670" indent="-268605">
              <a:lnSpc>
                <a:spcPct val="100000"/>
              </a:lnSpc>
              <a:buFont typeface="Wingdings"/>
              <a:buChar char=""/>
              <a:tabLst>
                <a:tab pos="280670" algn="l"/>
                <a:tab pos="281305" algn="l"/>
              </a:tabLst>
            </a:pPr>
            <a:r>
              <a:rPr sz="1300" b="1" spc="-5" dirty="0">
                <a:solidFill>
                  <a:srgbClr val="00AF50"/>
                </a:solidFill>
                <a:latin typeface="Calibri"/>
                <a:cs typeface="Calibri"/>
              </a:rPr>
              <a:t>Καθορισμός</a:t>
            </a:r>
            <a:r>
              <a:rPr sz="1300" b="1" spc="35" dirty="0">
                <a:solidFill>
                  <a:srgbClr val="00AF50"/>
                </a:solidFill>
                <a:latin typeface="Calibri"/>
                <a:cs typeface="Calibri"/>
              </a:rPr>
              <a:t> </a:t>
            </a:r>
            <a:r>
              <a:rPr sz="1300" b="1" spc="-10" dirty="0">
                <a:solidFill>
                  <a:srgbClr val="00AF50"/>
                </a:solidFill>
                <a:latin typeface="Calibri"/>
                <a:cs typeface="Calibri"/>
              </a:rPr>
              <a:t>διαφορετικών</a:t>
            </a:r>
            <a:r>
              <a:rPr sz="1300" b="1" spc="30" dirty="0">
                <a:solidFill>
                  <a:srgbClr val="00AF50"/>
                </a:solidFill>
                <a:latin typeface="Calibri"/>
                <a:cs typeface="Calibri"/>
              </a:rPr>
              <a:t> </a:t>
            </a:r>
            <a:r>
              <a:rPr sz="1300" b="1" spc="-10" dirty="0">
                <a:solidFill>
                  <a:srgbClr val="00AF50"/>
                </a:solidFill>
                <a:latin typeface="Calibri"/>
                <a:cs typeface="Calibri"/>
              </a:rPr>
              <a:t>ποσοτικών</a:t>
            </a:r>
            <a:r>
              <a:rPr sz="1300" b="1" spc="25" dirty="0">
                <a:solidFill>
                  <a:srgbClr val="00AF50"/>
                </a:solidFill>
                <a:latin typeface="Calibri"/>
                <a:cs typeface="Calibri"/>
              </a:rPr>
              <a:t> </a:t>
            </a:r>
            <a:r>
              <a:rPr sz="1300" b="1" spc="-15" dirty="0">
                <a:solidFill>
                  <a:srgbClr val="00AF50"/>
                </a:solidFill>
                <a:latin typeface="Calibri"/>
                <a:cs typeface="Calibri"/>
              </a:rPr>
              <a:t>και</a:t>
            </a:r>
            <a:r>
              <a:rPr sz="1300" b="1" spc="20" dirty="0">
                <a:solidFill>
                  <a:srgbClr val="00AF50"/>
                </a:solidFill>
                <a:latin typeface="Calibri"/>
                <a:cs typeface="Calibri"/>
              </a:rPr>
              <a:t> </a:t>
            </a:r>
            <a:r>
              <a:rPr sz="1300" b="1" spc="-10" dirty="0">
                <a:solidFill>
                  <a:srgbClr val="00AF50"/>
                </a:solidFill>
                <a:latin typeface="Calibri"/>
                <a:cs typeface="Calibri"/>
              </a:rPr>
              <a:t>ποιοτικών</a:t>
            </a:r>
            <a:r>
              <a:rPr sz="1300" b="1" spc="30" dirty="0">
                <a:solidFill>
                  <a:srgbClr val="00AF50"/>
                </a:solidFill>
                <a:latin typeface="Calibri"/>
                <a:cs typeface="Calibri"/>
              </a:rPr>
              <a:t> </a:t>
            </a:r>
            <a:r>
              <a:rPr sz="1300" b="1" spc="-10" dirty="0">
                <a:solidFill>
                  <a:srgbClr val="00AF50"/>
                </a:solidFill>
                <a:latin typeface="Calibri"/>
                <a:cs typeface="Calibri"/>
              </a:rPr>
              <a:t>δεικτών</a:t>
            </a:r>
            <a:r>
              <a:rPr sz="1300" b="1" spc="2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5" dirty="0">
                <a:solidFill>
                  <a:srgbClr val="00AF50"/>
                </a:solidFill>
                <a:latin typeface="Calibri"/>
                <a:cs typeface="Calibri"/>
              </a:rPr>
              <a:t>την</a:t>
            </a:r>
            <a:r>
              <a:rPr sz="1300" b="1" spc="30" dirty="0">
                <a:solidFill>
                  <a:srgbClr val="00AF50"/>
                </a:solidFill>
                <a:latin typeface="Calibri"/>
                <a:cs typeface="Calibri"/>
              </a:rPr>
              <a:t> </a:t>
            </a:r>
            <a:r>
              <a:rPr sz="1300" b="1" spc="-10" dirty="0">
                <a:solidFill>
                  <a:srgbClr val="00AF50"/>
                </a:solidFill>
                <a:latin typeface="Calibri"/>
                <a:cs typeface="Calibri"/>
              </a:rPr>
              <a:t>αξιολόγηση</a:t>
            </a:r>
            <a:r>
              <a:rPr sz="1300" b="1" spc="55"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10" dirty="0">
                <a:solidFill>
                  <a:srgbClr val="00AF50"/>
                </a:solidFill>
                <a:latin typeface="Calibri"/>
                <a:cs typeface="Calibri"/>
              </a:rPr>
              <a:t>επίτευξης</a:t>
            </a:r>
            <a:r>
              <a:rPr sz="1300" b="1" spc="5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γενικών</a:t>
            </a:r>
            <a:r>
              <a:rPr sz="1300" b="1" spc="45" dirty="0">
                <a:solidFill>
                  <a:srgbClr val="00AF50"/>
                </a:solidFill>
                <a:latin typeface="Calibri"/>
                <a:cs typeface="Calibri"/>
              </a:rPr>
              <a:t> </a:t>
            </a:r>
            <a:r>
              <a:rPr sz="1300" b="1" spc="-5" dirty="0">
                <a:solidFill>
                  <a:srgbClr val="00AF50"/>
                </a:solidFill>
                <a:latin typeface="Calibri"/>
                <a:cs typeface="Calibri"/>
              </a:rPr>
              <a:t>στόχων</a:t>
            </a:r>
            <a:r>
              <a:rPr sz="1300" b="1" spc="30"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10" dirty="0">
                <a:solidFill>
                  <a:srgbClr val="00AF50"/>
                </a:solidFill>
                <a:latin typeface="Calibri"/>
                <a:cs typeface="Calibri"/>
              </a:rPr>
              <a:t>Σχεδίου</a:t>
            </a:r>
            <a:r>
              <a:rPr sz="1300" b="1" spc="25" dirty="0">
                <a:solidFill>
                  <a:srgbClr val="00AF50"/>
                </a:solidFill>
                <a:latin typeface="Calibri"/>
                <a:cs typeface="Calibri"/>
              </a:rPr>
              <a:t> </a:t>
            </a:r>
            <a:r>
              <a:rPr sz="1300" b="1" spc="-5" dirty="0">
                <a:solidFill>
                  <a:srgbClr val="00AF50"/>
                </a:solidFill>
                <a:latin typeface="Calibri"/>
                <a:cs typeface="Calibri"/>
              </a:rPr>
              <a:t>απ’</a:t>
            </a:r>
            <a:r>
              <a:rPr sz="1300" b="1" spc="20" dirty="0">
                <a:solidFill>
                  <a:srgbClr val="00AF50"/>
                </a:solidFill>
                <a:latin typeface="Calibri"/>
                <a:cs typeface="Calibri"/>
              </a:rPr>
              <a:t> </a:t>
            </a:r>
            <a:r>
              <a:rPr sz="1300" b="1" dirty="0">
                <a:solidFill>
                  <a:srgbClr val="00AF50"/>
                </a:solidFill>
                <a:latin typeface="Calibri"/>
                <a:cs typeface="Calibri"/>
              </a:rPr>
              <a:t>ό,τι</a:t>
            </a:r>
            <a:r>
              <a:rPr sz="1300" b="1" spc="2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5" dirty="0">
                <a:solidFill>
                  <a:srgbClr val="00AF50"/>
                </a:solidFill>
                <a:latin typeface="Calibri"/>
                <a:cs typeface="Calibri"/>
              </a:rPr>
              <a:t>την</a:t>
            </a:r>
            <a:r>
              <a:rPr sz="1300" b="1" spc="40" dirty="0">
                <a:solidFill>
                  <a:srgbClr val="00AF50"/>
                </a:solidFill>
                <a:latin typeface="Calibri"/>
                <a:cs typeface="Calibri"/>
              </a:rPr>
              <a:t> </a:t>
            </a:r>
            <a:r>
              <a:rPr sz="1300" b="1" spc="-10" dirty="0">
                <a:solidFill>
                  <a:srgbClr val="00AF50"/>
                </a:solidFill>
                <a:latin typeface="Calibri"/>
                <a:cs typeface="Calibri"/>
              </a:rPr>
              <a:t>αξιολόγηση</a:t>
            </a:r>
            <a:endParaRPr sz="1300" dirty="0">
              <a:latin typeface="Calibri"/>
              <a:cs typeface="Calibri"/>
            </a:endParaRPr>
          </a:p>
          <a:p>
            <a:pPr marL="280670">
              <a:lnSpc>
                <a:spcPct val="100000"/>
              </a:lnSpc>
            </a:pPr>
            <a:r>
              <a:rPr sz="1300" b="1" spc="-5" dirty="0">
                <a:solidFill>
                  <a:srgbClr val="00AF50"/>
                </a:solidFill>
                <a:latin typeface="Calibri"/>
                <a:cs typeface="Calibri"/>
              </a:rPr>
              <a:t>της</a:t>
            </a:r>
            <a:r>
              <a:rPr sz="1300" b="1" spc="15" dirty="0">
                <a:solidFill>
                  <a:srgbClr val="00AF50"/>
                </a:solidFill>
                <a:latin typeface="Calibri"/>
                <a:cs typeface="Calibri"/>
              </a:rPr>
              <a:t> </a:t>
            </a:r>
            <a:r>
              <a:rPr sz="1300" b="1" spc="-10" dirty="0">
                <a:solidFill>
                  <a:srgbClr val="00AF50"/>
                </a:solidFill>
                <a:latin typeface="Calibri"/>
                <a:cs typeface="Calibri"/>
              </a:rPr>
              <a:t>επίτευξης</a:t>
            </a:r>
            <a:r>
              <a:rPr sz="1300" b="1" spc="40" dirty="0">
                <a:solidFill>
                  <a:srgbClr val="00AF50"/>
                </a:solidFill>
                <a:latin typeface="Calibri"/>
                <a:cs typeface="Calibri"/>
              </a:rPr>
              <a:t> </a:t>
            </a:r>
            <a:r>
              <a:rPr sz="1300" b="1" spc="-10" dirty="0">
                <a:solidFill>
                  <a:srgbClr val="00AF50"/>
                </a:solidFill>
                <a:latin typeface="Calibri"/>
                <a:cs typeface="Calibri"/>
              </a:rPr>
              <a:t>των</a:t>
            </a:r>
            <a:r>
              <a:rPr sz="1300" b="1" spc="15" dirty="0">
                <a:solidFill>
                  <a:srgbClr val="00AF50"/>
                </a:solidFill>
                <a:latin typeface="Calibri"/>
                <a:cs typeface="Calibri"/>
              </a:rPr>
              <a:t> </a:t>
            </a:r>
            <a:r>
              <a:rPr sz="1300" b="1" spc="-10" dirty="0">
                <a:solidFill>
                  <a:srgbClr val="00AF50"/>
                </a:solidFill>
                <a:latin typeface="Calibri"/>
                <a:cs typeface="Calibri"/>
              </a:rPr>
              <a:t>στόχων</a:t>
            </a:r>
            <a:r>
              <a:rPr sz="1300" b="1" spc="15" dirty="0">
                <a:solidFill>
                  <a:srgbClr val="00AF50"/>
                </a:solidFill>
                <a:latin typeface="Calibri"/>
                <a:cs typeface="Calibri"/>
              </a:rPr>
              <a:t> </a:t>
            </a:r>
            <a:r>
              <a:rPr sz="1300" b="1" spc="-15" dirty="0">
                <a:solidFill>
                  <a:srgbClr val="00AF50"/>
                </a:solidFill>
                <a:latin typeface="Calibri"/>
                <a:cs typeface="Calibri"/>
              </a:rPr>
              <a:t>κάθε</a:t>
            </a:r>
            <a:r>
              <a:rPr sz="1300" b="1" spc="15" dirty="0">
                <a:solidFill>
                  <a:srgbClr val="00AF50"/>
                </a:solidFill>
                <a:latin typeface="Calibri"/>
                <a:cs typeface="Calibri"/>
              </a:rPr>
              <a:t> </a:t>
            </a:r>
            <a:r>
              <a:rPr sz="1300" b="1" spc="-10" dirty="0">
                <a:solidFill>
                  <a:srgbClr val="00AF50"/>
                </a:solidFill>
                <a:latin typeface="Calibri"/>
                <a:cs typeface="Calibri"/>
              </a:rPr>
              <a:t>πακέτου</a:t>
            </a:r>
            <a:r>
              <a:rPr sz="1300" b="1" spc="10" dirty="0">
                <a:solidFill>
                  <a:srgbClr val="00AF50"/>
                </a:solidFill>
                <a:latin typeface="Calibri"/>
                <a:cs typeface="Calibri"/>
              </a:rPr>
              <a:t> </a:t>
            </a:r>
            <a:r>
              <a:rPr sz="1300" b="1" spc="-10" dirty="0">
                <a:solidFill>
                  <a:srgbClr val="00AF50"/>
                </a:solidFill>
                <a:latin typeface="Calibri"/>
                <a:cs typeface="Calibri"/>
              </a:rPr>
              <a:t>εργασίας</a:t>
            </a:r>
            <a:endParaRPr sz="1300" dirty="0">
              <a:latin typeface="Calibri"/>
              <a:cs typeface="Calibri"/>
            </a:endParaRPr>
          </a:p>
        </p:txBody>
      </p:sp>
      <p:pic>
        <p:nvPicPr>
          <p:cNvPr id="7" name="object 7"/>
          <p:cNvPicPr/>
          <p:nvPr/>
        </p:nvPicPr>
        <p:blipFill>
          <a:blip r:embed="rId3" cstate="print"/>
          <a:stretch>
            <a:fillRect/>
          </a:stretch>
        </p:blipFill>
        <p:spPr>
          <a:xfrm>
            <a:off x="315468" y="3148583"/>
            <a:ext cx="11762232" cy="999744"/>
          </a:xfrm>
          <a:prstGeom prst="rect">
            <a:avLst/>
          </a:prstGeom>
        </p:spPr>
      </p:pic>
      <p:sp>
        <p:nvSpPr>
          <p:cNvPr id="8" name="object 8"/>
          <p:cNvSpPr txBox="1"/>
          <p:nvPr/>
        </p:nvSpPr>
        <p:spPr>
          <a:xfrm>
            <a:off x="346354" y="3856482"/>
            <a:ext cx="10702646" cy="2307683"/>
          </a:xfrm>
          <a:prstGeom prst="rect">
            <a:avLst/>
          </a:prstGeom>
        </p:spPr>
        <p:txBody>
          <a:bodyPr vert="horz" wrap="square" lIns="0" tIns="12065" rIns="0" bIns="0" rtlCol="0">
            <a:spAutoFit/>
          </a:bodyPr>
          <a:lstStyle/>
          <a:p>
            <a:pPr marL="299085" indent="-287020">
              <a:lnSpc>
                <a:spcPct val="100000"/>
              </a:lnSpc>
              <a:spcBef>
                <a:spcPts val="95"/>
              </a:spcBef>
              <a:buFont typeface="Wingdings"/>
              <a:buChar char=""/>
              <a:tabLst>
                <a:tab pos="299085" algn="l"/>
                <a:tab pos="299720" algn="l"/>
              </a:tabLst>
            </a:pPr>
            <a:r>
              <a:rPr sz="1300" b="1" spc="-10" dirty="0">
                <a:solidFill>
                  <a:srgbClr val="00AF50"/>
                </a:solidFill>
                <a:latin typeface="Calibri"/>
                <a:cs typeface="Calibri"/>
              </a:rPr>
              <a:t>Παρουσίαση</a:t>
            </a:r>
            <a:r>
              <a:rPr sz="1300" b="1" spc="40" dirty="0">
                <a:solidFill>
                  <a:srgbClr val="00AF50"/>
                </a:solidFill>
                <a:latin typeface="Calibri"/>
                <a:cs typeface="Calibri"/>
              </a:rPr>
              <a:t> </a:t>
            </a:r>
            <a:r>
              <a:rPr sz="1300" b="1" spc="-10" dirty="0">
                <a:solidFill>
                  <a:srgbClr val="00AF50"/>
                </a:solidFill>
                <a:latin typeface="Calibri"/>
                <a:cs typeface="Calibri"/>
              </a:rPr>
              <a:t>ενός</a:t>
            </a:r>
            <a:r>
              <a:rPr sz="1300" b="1" spc="35" dirty="0">
                <a:solidFill>
                  <a:srgbClr val="00AF50"/>
                </a:solidFill>
                <a:latin typeface="Calibri"/>
                <a:cs typeface="Calibri"/>
              </a:rPr>
              <a:t> </a:t>
            </a:r>
            <a:r>
              <a:rPr sz="1300" b="1" spc="-10" dirty="0">
                <a:solidFill>
                  <a:srgbClr val="00AF50"/>
                </a:solidFill>
                <a:latin typeface="Calibri"/>
                <a:cs typeface="Calibri"/>
              </a:rPr>
              <a:t>ολοκληρωμένου</a:t>
            </a:r>
            <a:r>
              <a:rPr sz="1300" b="1" spc="60" dirty="0">
                <a:solidFill>
                  <a:srgbClr val="00AF50"/>
                </a:solidFill>
                <a:latin typeface="Calibri"/>
                <a:cs typeface="Calibri"/>
              </a:rPr>
              <a:t> </a:t>
            </a:r>
            <a:r>
              <a:rPr sz="1300" b="1" spc="-5" dirty="0">
                <a:solidFill>
                  <a:srgbClr val="00AF50"/>
                </a:solidFill>
                <a:latin typeface="Calibri"/>
                <a:cs typeface="Calibri"/>
              </a:rPr>
              <a:t>πλάνου</a:t>
            </a:r>
            <a:r>
              <a:rPr sz="1300" b="1" spc="15" dirty="0">
                <a:solidFill>
                  <a:srgbClr val="00AF50"/>
                </a:solidFill>
                <a:latin typeface="Calibri"/>
                <a:cs typeface="Calibri"/>
              </a:rPr>
              <a:t> </a:t>
            </a:r>
            <a:r>
              <a:rPr sz="1300" b="1" spc="-10" dirty="0">
                <a:solidFill>
                  <a:srgbClr val="00AF50"/>
                </a:solidFill>
                <a:latin typeface="Calibri"/>
                <a:cs typeface="Calibri"/>
              </a:rPr>
              <a:t>για</a:t>
            </a:r>
            <a:r>
              <a:rPr sz="1300" b="1" spc="30" dirty="0">
                <a:solidFill>
                  <a:srgbClr val="00AF50"/>
                </a:solidFill>
                <a:latin typeface="Calibri"/>
                <a:cs typeface="Calibri"/>
              </a:rPr>
              <a:t> </a:t>
            </a:r>
            <a:r>
              <a:rPr sz="1300" b="1" spc="-10" dirty="0">
                <a:solidFill>
                  <a:srgbClr val="00AF50"/>
                </a:solidFill>
                <a:latin typeface="Calibri"/>
                <a:cs typeface="Calibri"/>
              </a:rPr>
              <a:t>βιωσιμότητα</a:t>
            </a:r>
            <a:r>
              <a:rPr sz="1300" b="1" spc="50" dirty="0">
                <a:solidFill>
                  <a:srgbClr val="00AF50"/>
                </a:solidFill>
                <a:latin typeface="Calibri"/>
                <a:cs typeface="Calibri"/>
              </a:rPr>
              <a:t> </a:t>
            </a:r>
            <a:r>
              <a:rPr sz="1300" b="1" spc="-10" dirty="0">
                <a:solidFill>
                  <a:srgbClr val="00AF50"/>
                </a:solidFill>
                <a:latin typeface="Calibri"/>
                <a:cs typeface="Calibri"/>
              </a:rPr>
              <a:t>του</a:t>
            </a:r>
            <a:r>
              <a:rPr sz="1300" b="1" spc="40" dirty="0">
                <a:solidFill>
                  <a:srgbClr val="00AF50"/>
                </a:solidFill>
                <a:latin typeface="Calibri"/>
                <a:cs typeface="Calibri"/>
              </a:rPr>
              <a:t> </a:t>
            </a:r>
            <a:r>
              <a:rPr sz="1300" b="1" spc="-10" dirty="0">
                <a:solidFill>
                  <a:srgbClr val="00AF50"/>
                </a:solidFill>
                <a:latin typeface="Calibri"/>
                <a:cs typeface="Calibri"/>
              </a:rPr>
              <a:t>Σχεδίου</a:t>
            </a:r>
            <a:r>
              <a:rPr sz="1300" b="1" spc="2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αποτελεσμάτων</a:t>
            </a:r>
            <a:r>
              <a:rPr sz="1300" b="1" spc="55" dirty="0">
                <a:solidFill>
                  <a:srgbClr val="00AF50"/>
                </a:solidFill>
                <a:latin typeface="Calibri"/>
                <a:cs typeface="Calibri"/>
              </a:rPr>
              <a:t> </a:t>
            </a:r>
            <a:r>
              <a:rPr sz="1300" b="1" spc="-10" dirty="0">
                <a:solidFill>
                  <a:srgbClr val="00AF50"/>
                </a:solidFill>
                <a:latin typeface="Calibri"/>
                <a:cs typeface="Calibri"/>
              </a:rPr>
              <a:t>του,</a:t>
            </a:r>
            <a:r>
              <a:rPr sz="1300" b="1" spc="35" dirty="0">
                <a:solidFill>
                  <a:srgbClr val="00AF50"/>
                </a:solidFill>
                <a:latin typeface="Calibri"/>
                <a:cs typeface="Calibri"/>
              </a:rPr>
              <a:t> </a:t>
            </a:r>
            <a:r>
              <a:rPr sz="1300" b="1" spc="-5" dirty="0">
                <a:solidFill>
                  <a:srgbClr val="00AF50"/>
                </a:solidFill>
                <a:latin typeface="Calibri"/>
                <a:cs typeface="Calibri"/>
              </a:rPr>
              <a:t>με</a:t>
            </a:r>
            <a:r>
              <a:rPr sz="1300" b="1" spc="25" dirty="0">
                <a:solidFill>
                  <a:srgbClr val="00AF50"/>
                </a:solidFill>
                <a:latin typeface="Calibri"/>
                <a:cs typeface="Calibri"/>
              </a:rPr>
              <a:t> </a:t>
            </a:r>
            <a:r>
              <a:rPr sz="1300" b="1" spc="-15" dirty="0">
                <a:solidFill>
                  <a:srgbClr val="00AF50"/>
                </a:solidFill>
                <a:latin typeface="Calibri"/>
                <a:cs typeface="Calibri"/>
              </a:rPr>
              <a:t>διακριτά</a:t>
            </a:r>
            <a:r>
              <a:rPr sz="1300" b="1" spc="25" dirty="0">
                <a:solidFill>
                  <a:srgbClr val="00AF50"/>
                </a:solidFill>
                <a:latin typeface="Calibri"/>
                <a:cs typeface="Calibri"/>
              </a:rPr>
              <a:t> </a:t>
            </a:r>
            <a:r>
              <a:rPr sz="1300" b="1" spc="-10" dirty="0">
                <a:solidFill>
                  <a:srgbClr val="00AF50"/>
                </a:solidFill>
                <a:latin typeface="Calibri"/>
                <a:cs typeface="Calibri"/>
              </a:rPr>
              <a:t>βήματα</a:t>
            </a:r>
            <a:r>
              <a:rPr sz="1300" b="1" spc="25" dirty="0">
                <a:solidFill>
                  <a:srgbClr val="00AF50"/>
                </a:solidFill>
                <a:latin typeface="Calibri"/>
                <a:cs typeface="Calibri"/>
              </a:rPr>
              <a:t> </a:t>
            </a:r>
            <a:r>
              <a:rPr sz="1300" b="1" spc="-15" dirty="0">
                <a:solidFill>
                  <a:srgbClr val="00AF50"/>
                </a:solidFill>
                <a:latin typeface="Calibri"/>
                <a:cs typeface="Calibri"/>
              </a:rPr>
              <a:t>και</a:t>
            </a:r>
            <a:r>
              <a:rPr sz="1300" b="1" spc="20" dirty="0">
                <a:solidFill>
                  <a:srgbClr val="00AF50"/>
                </a:solidFill>
                <a:latin typeface="Calibri"/>
                <a:cs typeface="Calibri"/>
              </a:rPr>
              <a:t> </a:t>
            </a:r>
            <a:r>
              <a:rPr sz="1300" b="1" spc="-10" dirty="0">
                <a:solidFill>
                  <a:srgbClr val="00AF50"/>
                </a:solidFill>
                <a:latin typeface="Calibri"/>
                <a:cs typeface="Calibri"/>
              </a:rPr>
              <a:t>ξεκάθαρους</a:t>
            </a:r>
            <a:r>
              <a:rPr sz="1300" b="1" spc="75" dirty="0">
                <a:solidFill>
                  <a:srgbClr val="00AF50"/>
                </a:solidFill>
                <a:latin typeface="Calibri"/>
                <a:cs typeface="Calibri"/>
              </a:rPr>
              <a:t> </a:t>
            </a:r>
            <a:r>
              <a:rPr sz="1300" b="1" spc="-5" dirty="0">
                <a:solidFill>
                  <a:srgbClr val="00AF50"/>
                </a:solidFill>
                <a:latin typeface="Calibri"/>
                <a:cs typeface="Calibri"/>
              </a:rPr>
              <a:t>στόχους:</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Λήψη</a:t>
            </a:r>
            <a:r>
              <a:rPr sz="1300" b="1" spc="35" dirty="0">
                <a:solidFill>
                  <a:srgbClr val="00AF50"/>
                </a:solidFill>
                <a:latin typeface="Calibri"/>
                <a:cs typeface="Calibri"/>
              </a:rPr>
              <a:t> </a:t>
            </a:r>
            <a:r>
              <a:rPr sz="1300" b="1" spc="-10" dirty="0">
                <a:solidFill>
                  <a:srgbClr val="00AF50"/>
                </a:solidFill>
                <a:latin typeface="Calibri"/>
                <a:cs typeface="Calibri"/>
              </a:rPr>
              <a:t>μέτρων</a:t>
            </a:r>
            <a:r>
              <a:rPr sz="1300" b="1" spc="40" dirty="0">
                <a:solidFill>
                  <a:srgbClr val="00AF50"/>
                </a:solidFill>
                <a:latin typeface="Calibri"/>
                <a:cs typeface="Calibri"/>
              </a:rPr>
              <a:t> </a:t>
            </a:r>
            <a:r>
              <a:rPr sz="1300" b="1" spc="-10" dirty="0">
                <a:solidFill>
                  <a:srgbClr val="00AF50"/>
                </a:solidFill>
                <a:latin typeface="Calibri"/>
                <a:cs typeface="Calibri"/>
              </a:rPr>
              <a:t>ούτως</a:t>
            </a:r>
            <a:r>
              <a:rPr sz="1300" b="1" spc="30" dirty="0">
                <a:solidFill>
                  <a:srgbClr val="00AF50"/>
                </a:solidFill>
                <a:latin typeface="Calibri"/>
                <a:cs typeface="Calibri"/>
              </a:rPr>
              <a:t> </a:t>
            </a:r>
            <a:r>
              <a:rPr sz="1300" b="1" spc="-5" dirty="0">
                <a:solidFill>
                  <a:srgbClr val="00AF50"/>
                </a:solidFill>
                <a:latin typeface="Calibri"/>
                <a:cs typeface="Calibri"/>
              </a:rPr>
              <a:t>ώστε</a:t>
            </a:r>
            <a:r>
              <a:rPr sz="1300" b="1" spc="30" dirty="0">
                <a:solidFill>
                  <a:srgbClr val="00AF50"/>
                </a:solidFill>
                <a:latin typeface="Calibri"/>
                <a:cs typeface="Calibri"/>
              </a:rPr>
              <a:t> </a:t>
            </a:r>
            <a:r>
              <a:rPr sz="1300" b="1" spc="-15" dirty="0">
                <a:solidFill>
                  <a:srgbClr val="00AF50"/>
                </a:solidFill>
                <a:latin typeface="Calibri"/>
                <a:cs typeface="Calibri"/>
              </a:rPr>
              <a:t>τα</a:t>
            </a:r>
            <a:r>
              <a:rPr sz="1300" b="1" spc="20" dirty="0">
                <a:solidFill>
                  <a:srgbClr val="00AF50"/>
                </a:solidFill>
                <a:latin typeface="Calibri"/>
                <a:cs typeface="Calibri"/>
              </a:rPr>
              <a:t> </a:t>
            </a:r>
            <a:r>
              <a:rPr sz="1300" b="1" spc="-10" dirty="0">
                <a:solidFill>
                  <a:srgbClr val="00AF50"/>
                </a:solidFill>
                <a:latin typeface="Calibri"/>
                <a:cs typeface="Calibri"/>
              </a:rPr>
              <a:t>αποτελέσματα</a:t>
            </a:r>
            <a:r>
              <a:rPr sz="1300" b="1" spc="50"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10" dirty="0">
                <a:solidFill>
                  <a:srgbClr val="00AF50"/>
                </a:solidFill>
                <a:latin typeface="Calibri"/>
                <a:cs typeface="Calibri"/>
              </a:rPr>
              <a:t>Σχεδίου</a:t>
            </a:r>
            <a:r>
              <a:rPr sz="1300" b="1" spc="20" dirty="0">
                <a:solidFill>
                  <a:srgbClr val="00AF50"/>
                </a:solid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10" dirty="0">
                <a:solidFill>
                  <a:srgbClr val="00AF50"/>
                </a:solidFill>
                <a:latin typeface="Calibri"/>
                <a:cs typeface="Calibri"/>
              </a:rPr>
              <a:t>παραμείνουν</a:t>
            </a:r>
            <a:r>
              <a:rPr sz="1300" b="1" spc="20" dirty="0">
                <a:solidFill>
                  <a:srgbClr val="00AF50"/>
                </a:solidFill>
                <a:latin typeface="Calibri"/>
                <a:cs typeface="Calibri"/>
              </a:rPr>
              <a:t> </a:t>
            </a:r>
            <a:r>
              <a:rPr sz="1300" b="1" spc="-10" dirty="0">
                <a:solidFill>
                  <a:srgbClr val="00AF50"/>
                </a:solidFill>
                <a:latin typeface="Calibri"/>
                <a:cs typeface="Calibri"/>
              </a:rPr>
              <a:t>διαθέσιμα</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dirty="0">
                <a:solidFill>
                  <a:srgbClr val="00AF50"/>
                </a:solidFill>
                <a:latin typeface="Calibri"/>
                <a:cs typeface="Calibri"/>
              </a:rPr>
              <a:t> </a:t>
            </a:r>
            <a:r>
              <a:rPr sz="1300" b="1" spc="-5" dirty="0">
                <a:solidFill>
                  <a:srgbClr val="00AF50"/>
                </a:solidFill>
                <a:latin typeface="Calibri"/>
                <a:cs typeface="Calibri"/>
              </a:rPr>
              <a:t>να</a:t>
            </a:r>
            <a:r>
              <a:rPr sz="1300" b="1" spc="15" dirty="0">
                <a:solidFill>
                  <a:srgbClr val="00AF50"/>
                </a:solidFill>
                <a:latin typeface="Calibri"/>
                <a:cs typeface="Calibri"/>
              </a:rPr>
              <a:t> </a:t>
            </a:r>
            <a:r>
              <a:rPr sz="1300" b="1" spc="-5" dirty="0">
                <a:solidFill>
                  <a:srgbClr val="00AF50"/>
                </a:solidFill>
                <a:latin typeface="Calibri"/>
                <a:cs typeface="Calibri"/>
              </a:rPr>
              <a:t>μπορούν</a:t>
            </a:r>
            <a:r>
              <a:rPr sz="1300" b="1" spc="20" dirty="0">
                <a:solidFill>
                  <a:srgbClr val="00AF50"/>
                </a:solidFill>
                <a:latin typeface="Calibri"/>
                <a:cs typeface="Calibri"/>
              </a:rPr>
              <a:t> </a:t>
            </a:r>
            <a:r>
              <a:rPr sz="1300" b="1" spc="-5" dirty="0">
                <a:solidFill>
                  <a:srgbClr val="00AF50"/>
                </a:solidFill>
                <a:latin typeface="Calibri"/>
                <a:cs typeface="Calibri"/>
              </a:rPr>
              <a:t>να</a:t>
            </a:r>
            <a:r>
              <a:rPr sz="1300" b="1" spc="15" dirty="0">
                <a:solidFill>
                  <a:srgbClr val="00AF50"/>
                </a:solidFill>
                <a:latin typeface="Calibri"/>
                <a:cs typeface="Calibri"/>
              </a:rPr>
              <a:t> </a:t>
            </a:r>
            <a:r>
              <a:rPr sz="1300" b="1" spc="-5" dirty="0">
                <a:solidFill>
                  <a:srgbClr val="00AF50"/>
                </a:solidFill>
                <a:latin typeface="Calibri"/>
                <a:cs typeface="Calibri"/>
              </a:rPr>
              <a:t>χρησιμοποιούνται</a:t>
            </a:r>
            <a:r>
              <a:rPr sz="1300" b="1" spc="45" dirty="0">
                <a:solidFill>
                  <a:srgbClr val="00AF50"/>
                </a:solidFill>
                <a:latin typeface="Calibri"/>
                <a:cs typeface="Calibri"/>
              </a:rPr>
              <a:t> </a:t>
            </a:r>
            <a:r>
              <a:rPr sz="1300" b="1" spc="-5" dirty="0">
                <a:solidFill>
                  <a:srgbClr val="00AF50"/>
                </a:solidFill>
                <a:latin typeface="Calibri"/>
                <a:cs typeface="Calibri"/>
              </a:rPr>
              <a:t>από</a:t>
            </a:r>
            <a:r>
              <a:rPr sz="1300" b="1" dirty="0">
                <a:solidFill>
                  <a:srgbClr val="00AF50"/>
                </a:solidFill>
                <a:latin typeface="Calibri"/>
                <a:cs typeface="Calibri"/>
              </a:rPr>
              <a:t> </a:t>
            </a:r>
            <a:r>
              <a:rPr sz="1300" b="1" spc="-10" dirty="0">
                <a:solidFill>
                  <a:srgbClr val="00AF50"/>
                </a:solidFill>
                <a:latin typeface="Calibri"/>
                <a:cs typeface="Calibri"/>
              </a:rPr>
              <a:t>άτομα</a:t>
            </a:r>
            <a:r>
              <a:rPr sz="1300" b="1" spc="35" dirty="0">
                <a:solidFill>
                  <a:srgbClr val="00AF50"/>
                </a:solidFill>
                <a:latin typeface="Calibri"/>
                <a:cs typeface="Calibri"/>
              </a:rPr>
              <a:t> </a:t>
            </a:r>
            <a:r>
              <a:rPr sz="1300" b="1" spc="-15" dirty="0">
                <a:solidFill>
                  <a:srgbClr val="00AF50"/>
                </a:solidFill>
                <a:latin typeface="Calibri"/>
                <a:cs typeface="Calibri"/>
              </a:rPr>
              <a:t>και</a:t>
            </a:r>
            <a:endParaRPr sz="1300" dirty="0">
              <a:latin typeface="Calibri"/>
              <a:cs typeface="Calibri"/>
            </a:endParaRPr>
          </a:p>
          <a:p>
            <a:pPr marL="299085">
              <a:lnSpc>
                <a:spcPts val="1555"/>
              </a:lnSpc>
              <a:spcBef>
                <a:spcPts val="10"/>
              </a:spcBef>
            </a:pPr>
            <a:r>
              <a:rPr sz="1300" b="1" spc="-10" dirty="0">
                <a:solidFill>
                  <a:srgbClr val="00AF50"/>
                </a:solidFill>
                <a:latin typeface="Calibri"/>
                <a:cs typeface="Calibri"/>
              </a:rPr>
              <a:t>οργανισμούς</a:t>
            </a:r>
            <a:r>
              <a:rPr sz="1300" b="1" spc="45" dirty="0">
                <a:solidFill>
                  <a:srgbClr val="00AF50"/>
                </a:solidFill>
                <a:latin typeface="Calibri"/>
                <a:cs typeface="Calibri"/>
              </a:rPr>
              <a:t> </a:t>
            </a:r>
            <a:r>
              <a:rPr sz="1300" b="1" spc="-10" dirty="0">
                <a:solidFill>
                  <a:srgbClr val="00AF50"/>
                </a:solidFill>
                <a:latin typeface="Calibri"/>
                <a:cs typeface="Calibri"/>
              </a:rPr>
              <a:t>εκτός</a:t>
            </a:r>
            <a:r>
              <a:rPr sz="1300" b="1" spc="40" dirty="0">
                <a:solidFill>
                  <a:srgbClr val="00AF50"/>
                </a:solidFill>
                <a:latin typeface="Calibri"/>
                <a:cs typeface="Calibri"/>
              </a:rPr>
              <a:t> </a:t>
            </a:r>
            <a:r>
              <a:rPr sz="1300" b="1" spc="-5" dirty="0">
                <a:solidFill>
                  <a:srgbClr val="00AF50"/>
                </a:solidFill>
                <a:latin typeface="Calibri"/>
                <a:cs typeface="Calibri"/>
              </a:rPr>
              <a:t>της</a:t>
            </a:r>
            <a:r>
              <a:rPr sz="1300" b="1" spc="25" dirty="0">
                <a:solidFill>
                  <a:srgbClr val="00AF50"/>
                </a:solidFill>
                <a:latin typeface="Calibri"/>
                <a:cs typeface="Calibri"/>
              </a:rPr>
              <a:t> </a:t>
            </a:r>
            <a:r>
              <a:rPr sz="1300" b="1" spc="-5" dirty="0">
                <a:solidFill>
                  <a:srgbClr val="00AF50"/>
                </a:solidFill>
                <a:latin typeface="Calibri"/>
                <a:cs typeface="Calibri"/>
              </a:rPr>
              <a:t>Σύμπραξης,</a:t>
            </a:r>
            <a:r>
              <a:rPr sz="1300" b="1" spc="20" dirty="0">
                <a:solidFill>
                  <a:srgbClr val="00AF50"/>
                </a:solidFill>
                <a:latin typeface="Calibri"/>
                <a:cs typeface="Calibri"/>
              </a:rPr>
              <a:t> </a:t>
            </a:r>
            <a:r>
              <a:rPr sz="1300" b="1" spc="-15" dirty="0">
                <a:solidFill>
                  <a:srgbClr val="00AF50"/>
                </a:solidFill>
                <a:latin typeface="Calibri"/>
                <a:cs typeface="Calibri"/>
              </a:rPr>
              <a:t>μετά</a:t>
            </a:r>
            <a:r>
              <a:rPr sz="1300" b="1" spc="45" dirty="0">
                <a:solidFill>
                  <a:srgbClr val="00AF50"/>
                </a:solidFill>
                <a:latin typeface="Calibri"/>
                <a:cs typeface="Calibri"/>
              </a:rPr>
              <a:t> </a:t>
            </a:r>
            <a:r>
              <a:rPr sz="1300" b="1" spc="-5" dirty="0">
                <a:solidFill>
                  <a:srgbClr val="00AF50"/>
                </a:solidFill>
                <a:latin typeface="Calibri"/>
                <a:cs typeface="Calibri"/>
              </a:rPr>
              <a:t>τη</a:t>
            </a:r>
            <a:r>
              <a:rPr sz="1300" b="1" spc="25" dirty="0">
                <a:solidFill>
                  <a:srgbClr val="00AF50"/>
                </a:solidFill>
                <a:latin typeface="Calibri"/>
                <a:cs typeface="Calibri"/>
              </a:rPr>
              <a:t> </a:t>
            </a:r>
            <a:r>
              <a:rPr sz="1300" b="1" spc="-5" dirty="0">
                <a:solidFill>
                  <a:srgbClr val="00AF50"/>
                </a:solidFill>
                <a:latin typeface="Calibri"/>
                <a:cs typeface="Calibri"/>
              </a:rPr>
              <a:t>λήξη</a:t>
            </a:r>
            <a:r>
              <a:rPr sz="1300" b="1" spc="20" dirty="0">
                <a:solidFill>
                  <a:srgbClr val="00AF50"/>
                </a:solidFill>
                <a:latin typeface="Calibri"/>
                <a:cs typeface="Calibri"/>
              </a:rPr>
              <a:t> </a:t>
            </a:r>
            <a:r>
              <a:rPr sz="1300" b="1" spc="-10" dirty="0">
                <a:solidFill>
                  <a:srgbClr val="00AF50"/>
                </a:solidFill>
                <a:latin typeface="Calibri"/>
                <a:cs typeface="Calibri"/>
              </a:rPr>
              <a:t>του</a:t>
            </a:r>
            <a:r>
              <a:rPr sz="1300" b="1" spc="35" dirty="0">
                <a:solidFill>
                  <a:srgbClr val="00AF50"/>
                </a:solidFill>
                <a:latin typeface="Calibri"/>
                <a:cs typeface="Calibri"/>
              </a:rPr>
              <a:t> </a:t>
            </a:r>
            <a:r>
              <a:rPr sz="1300" b="1" spc="-10" dirty="0">
                <a:solidFill>
                  <a:srgbClr val="00AF50"/>
                </a:solidFill>
                <a:latin typeface="Calibri"/>
                <a:cs typeface="Calibri"/>
              </a:rPr>
              <a:t>Σχεδίου</a:t>
            </a:r>
            <a:r>
              <a:rPr sz="1300" b="1" spc="45" dirty="0">
                <a:solidFill>
                  <a:srgbClr val="00AF50"/>
                </a:solidFill>
                <a:latin typeface="Calibri"/>
                <a:cs typeface="Calibri"/>
              </a:rPr>
              <a:t> </a:t>
            </a:r>
            <a:r>
              <a:rPr sz="1300" spc="-5" dirty="0">
                <a:solidFill>
                  <a:srgbClr val="00AF50"/>
                </a:solidFill>
                <a:latin typeface="Wingdings"/>
                <a:cs typeface="Wingdings"/>
              </a:rPr>
              <a:t></a:t>
            </a:r>
            <a:r>
              <a:rPr sz="1300" spc="-10" dirty="0">
                <a:solidFill>
                  <a:srgbClr val="00AF50"/>
                </a:solidFill>
                <a:latin typeface="Times New Roman"/>
                <a:cs typeface="Times New Roman"/>
              </a:rPr>
              <a:t> </a:t>
            </a:r>
            <a:r>
              <a:rPr sz="1300" b="1" spc="-5" dirty="0">
                <a:solidFill>
                  <a:srgbClr val="00AF50"/>
                </a:solidFill>
                <a:latin typeface="Calibri"/>
                <a:cs typeface="Calibri"/>
              </a:rPr>
              <a:t>π.χ.</a:t>
            </a:r>
            <a:r>
              <a:rPr sz="1300" b="1" spc="15" dirty="0">
                <a:solidFill>
                  <a:srgbClr val="00AF50"/>
                </a:solidFill>
                <a:latin typeface="Calibri"/>
                <a:cs typeface="Calibri"/>
              </a:rPr>
              <a:t> </a:t>
            </a:r>
            <a:r>
              <a:rPr sz="1300" b="1" spc="-10" dirty="0">
                <a:solidFill>
                  <a:srgbClr val="00AF50"/>
                </a:solidFill>
                <a:latin typeface="Calibri"/>
                <a:cs typeface="Calibri"/>
              </a:rPr>
              <a:t>ελεύθερη</a:t>
            </a:r>
            <a:r>
              <a:rPr sz="1300" b="1" spc="65" dirty="0">
                <a:solidFill>
                  <a:srgbClr val="00AF50"/>
                </a:solidFill>
                <a:latin typeface="Calibri"/>
                <a:cs typeface="Calibri"/>
              </a:rPr>
              <a:t> </a:t>
            </a:r>
            <a:r>
              <a:rPr sz="1300" b="1" spc="-10" dirty="0">
                <a:solidFill>
                  <a:srgbClr val="00AF50"/>
                </a:solidFill>
                <a:latin typeface="Calibri"/>
                <a:cs typeface="Calibri"/>
              </a:rPr>
              <a:t>ηλεκτρονική</a:t>
            </a:r>
            <a:r>
              <a:rPr sz="1300" b="1" spc="70" dirty="0">
                <a:solidFill>
                  <a:srgbClr val="00AF50"/>
                </a:solidFill>
                <a:latin typeface="Calibri"/>
                <a:cs typeface="Calibri"/>
              </a:rPr>
              <a:t> </a:t>
            </a:r>
            <a:r>
              <a:rPr sz="1300" b="1" spc="-10" dirty="0">
                <a:solidFill>
                  <a:srgbClr val="00AF50"/>
                </a:solidFill>
                <a:latin typeface="Calibri"/>
                <a:cs typeface="Calibri"/>
              </a:rPr>
              <a:t>πρόσβαση*</a:t>
            </a:r>
            <a:r>
              <a:rPr sz="1300" b="1" spc="40" dirty="0">
                <a:solidFill>
                  <a:srgbClr val="00AF50"/>
                </a:solidFill>
                <a:latin typeface="Calibri"/>
                <a:cs typeface="Calibri"/>
              </a:rPr>
              <a:t> </a:t>
            </a:r>
            <a:r>
              <a:rPr sz="1300" b="1" spc="-10" dirty="0">
                <a:solidFill>
                  <a:srgbClr val="00AF50"/>
                </a:solidFill>
                <a:latin typeface="Calibri"/>
                <a:cs typeface="Calibri"/>
              </a:rPr>
              <a:t>στα</a:t>
            </a:r>
            <a:r>
              <a:rPr sz="1300" b="1" spc="30" dirty="0">
                <a:solidFill>
                  <a:srgbClr val="00AF50"/>
                </a:solidFill>
                <a:latin typeface="Calibri"/>
                <a:cs typeface="Calibri"/>
              </a:rPr>
              <a:t> </a:t>
            </a:r>
            <a:r>
              <a:rPr sz="1300" b="1" spc="-10" dirty="0">
                <a:solidFill>
                  <a:srgbClr val="00AF50"/>
                </a:solidFill>
                <a:latin typeface="Calibri"/>
                <a:cs typeface="Calibri"/>
              </a:rPr>
              <a:t>απτά</a:t>
            </a:r>
            <a:r>
              <a:rPr sz="1300" b="1" spc="5" dirty="0">
                <a:solidFill>
                  <a:srgbClr val="00AF50"/>
                </a:solidFill>
                <a:latin typeface="Calibri"/>
                <a:cs typeface="Calibri"/>
              </a:rPr>
              <a:t> </a:t>
            </a:r>
            <a:r>
              <a:rPr sz="1300" b="1" spc="-10" dirty="0">
                <a:solidFill>
                  <a:srgbClr val="00AF50"/>
                </a:solidFill>
                <a:latin typeface="Calibri"/>
                <a:cs typeface="Calibri"/>
              </a:rPr>
              <a:t>αποτελέσματα</a:t>
            </a:r>
            <a:r>
              <a:rPr sz="1300" b="1" spc="55" dirty="0">
                <a:solidFill>
                  <a:srgbClr val="00AF50"/>
                </a:solidFill>
                <a:latin typeface="Calibri"/>
                <a:cs typeface="Calibri"/>
              </a:rPr>
              <a:t> </a:t>
            </a:r>
            <a:r>
              <a:rPr sz="1300" b="1" spc="-10" dirty="0">
                <a:solidFill>
                  <a:srgbClr val="00AF50"/>
                </a:solidFill>
                <a:latin typeface="Calibri"/>
                <a:cs typeface="Calibri"/>
              </a:rPr>
              <a:t>του</a:t>
            </a:r>
            <a:r>
              <a:rPr sz="1300" b="1" spc="40" dirty="0">
                <a:solidFill>
                  <a:srgbClr val="00AF50"/>
                </a:solidFill>
                <a:latin typeface="Calibri"/>
                <a:cs typeface="Calibri"/>
              </a:rPr>
              <a:t> </a:t>
            </a:r>
            <a:r>
              <a:rPr sz="1300" b="1" spc="-10" dirty="0">
                <a:solidFill>
                  <a:srgbClr val="00AF50"/>
                </a:solidFill>
                <a:latin typeface="Calibri"/>
                <a:cs typeface="Calibri"/>
              </a:rPr>
              <a:t>Σχεδίου</a:t>
            </a:r>
            <a:endParaRPr sz="1300" dirty="0">
              <a:latin typeface="Calibri"/>
              <a:cs typeface="Calibri"/>
            </a:endParaRPr>
          </a:p>
          <a:p>
            <a:pPr marL="299085" indent="-287020">
              <a:lnSpc>
                <a:spcPts val="1555"/>
              </a:lnSpc>
              <a:buFont typeface="Wingdings"/>
              <a:buChar char=""/>
              <a:tabLst>
                <a:tab pos="299085" algn="l"/>
                <a:tab pos="299720" algn="l"/>
              </a:tabLst>
            </a:pPr>
            <a:r>
              <a:rPr sz="1300" b="1" spc="-10" dirty="0">
                <a:solidFill>
                  <a:srgbClr val="00AF50"/>
                </a:solidFill>
                <a:latin typeface="Calibri"/>
                <a:cs typeface="Calibri"/>
              </a:rPr>
              <a:t>Αναφορά</a:t>
            </a:r>
            <a:r>
              <a:rPr sz="1300" b="1" spc="15" dirty="0">
                <a:solidFill>
                  <a:srgbClr val="00AF50"/>
                </a:solidFill>
                <a:latin typeface="Calibri"/>
                <a:cs typeface="Calibri"/>
              </a:rPr>
              <a:t> </a:t>
            </a:r>
            <a:r>
              <a:rPr sz="1300" b="1" spc="-5" dirty="0">
                <a:solidFill>
                  <a:srgbClr val="00AF50"/>
                </a:solidFill>
                <a:latin typeface="Calibri"/>
                <a:cs typeface="Calibri"/>
              </a:rPr>
              <a:t>σε</a:t>
            </a:r>
            <a:r>
              <a:rPr sz="1300" b="1" spc="35" dirty="0">
                <a:solidFill>
                  <a:srgbClr val="00AF50"/>
                </a:solidFill>
                <a:latin typeface="Calibri"/>
                <a:cs typeface="Calibri"/>
              </a:rPr>
              <a:t> </a:t>
            </a:r>
            <a:r>
              <a:rPr sz="1300" b="1" spc="-10" dirty="0">
                <a:solidFill>
                  <a:srgbClr val="00AF50"/>
                </a:solidFill>
                <a:latin typeface="Calibri"/>
                <a:cs typeface="Calibri"/>
              </a:rPr>
              <a:t>τρόπους</a:t>
            </a:r>
            <a:r>
              <a:rPr sz="1300" b="1" spc="30" dirty="0">
                <a:solidFill>
                  <a:srgbClr val="00AF50"/>
                </a:solidFill>
                <a:latin typeface="Calibri"/>
                <a:cs typeface="Calibri"/>
              </a:rPr>
              <a:t> </a:t>
            </a:r>
            <a:r>
              <a:rPr sz="1300" b="1" spc="-5" dirty="0">
                <a:solidFill>
                  <a:srgbClr val="00AF50"/>
                </a:solidFill>
                <a:latin typeface="Calibri"/>
                <a:cs typeface="Calibri"/>
              </a:rPr>
              <a:t>ένταξης</a:t>
            </a:r>
            <a:r>
              <a:rPr sz="1300" b="1" spc="30"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αποτελεσμάτων</a:t>
            </a:r>
            <a:r>
              <a:rPr sz="1300" b="1" spc="70" dirty="0">
                <a:solidFill>
                  <a:srgbClr val="00AF50"/>
                </a:solidFill>
                <a:latin typeface="Calibri"/>
                <a:cs typeface="Calibri"/>
              </a:rPr>
              <a:t> </a:t>
            </a:r>
            <a:r>
              <a:rPr sz="1300" b="1" spc="-5" dirty="0">
                <a:solidFill>
                  <a:srgbClr val="00AF50"/>
                </a:solidFill>
                <a:latin typeface="Calibri"/>
                <a:cs typeface="Calibri"/>
              </a:rPr>
              <a:t>στο</a:t>
            </a:r>
            <a:r>
              <a:rPr sz="1300" b="1" spc="25" dirty="0">
                <a:solidFill>
                  <a:srgbClr val="00AF50"/>
                </a:solidFill>
                <a:latin typeface="Calibri"/>
                <a:cs typeface="Calibri"/>
              </a:rPr>
              <a:t> </a:t>
            </a:r>
            <a:r>
              <a:rPr sz="1300" b="1" spc="-10" dirty="0">
                <a:solidFill>
                  <a:srgbClr val="00AF50"/>
                </a:solidFill>
                <a:latin typeface="Calibri"/>
                <a:cs typeface="Calibri"/>
              </a:rPr>
              <a:t>παιδαγωγικό</a:t>
            </a:r>
            <a:r>
              <a:rPr sz="1300" b="1" spc="40" dirty="0">
                <a:solidFill>
                  <a:srgbClr val="00AF50"/>
                </a:solidFill>
                <a:latin typeface="Calibri"/>
                <a:cs typeface="Calibri"/>
              </a:rPr>
              <a:t> </a:t>
            </a:r>
            <a:r>
              <a:rPr sz="1300" b="1" spc="-5" dirty="0">
                <a:solidFill>
                  <a:srgbClr val="00AF50"/>
                </a:solidFill>
                <a:latin typeface="Calibri"/>
                <a:cs typeface="Calibri"/>
              </a:rPr>
              <a:t>πλαίσιο/στο</a:t>
            </a:r>
            <a:r>
              <a:rPr sz="1300" b="1" spc="50" dirty="0">
                <a:solidFill>
                  <a:srgbClr val="00AF50"/>
                </a:solidFill>
                <a:latin typeface="Calibri"/>
                <a:cs typeface="Calibri"/>
              </a:rPr>
              <a:t> </a:t>
            </a:r>
            <a:r>
              <a:rPr sz="1300" b="1" spc="-5" dirty="0">
                <a:solidFill>
                  <a:srgbClr val="00AF50"/>
                </a:solidFill>
                <a:latin typeface="Calibri"/>
                <a:cs typeface="Calibri"/>
              </a:rPr>
              <a:t>πλαίσιο</a:t>
            </a:r>
            <a:r>
              <a:rPr sz="1300" b="1" spc="20" dirty="0">
                <a:solidFill>
                  <a:srgbClr val="00AF50"/>
                </a:solidFill>
                <a:latin typeface="Calibri"/>
                <a:cs typeface="Calibri"/>
              </a:rPr>
              <a:t> </a:t>
            </a:r>
            <a:r>
              <a:rPr sz="1300" b="1" spc="-15" dirty="0">
                <a:solidFill>
                  <a:srgbClr val="00AF50"/>
                </a:solidFill>
                <a:latin typeface="Calibri"/>
                <a:cs typeface="Calibri"/>
              </a:rPr>
              <a:t>λειτουργίας</a:t>
            </a:r>
            <a:r>
              <a:rPr sz="1300" b="1" spc="6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συμμετεχόντων</a:t>
            </a:r>
            <a:r>
              <a:rPr sz="1300" b="1" spc="85" dirty="0">
                <a:solidFill>
                  <a:srgbClr val="00AF50"/>
                </a:solidFill>
                <a:latin typeface="Calibri"/>
                <a:cs typeface="Calibri"/>
              </a:rPr>
              <a:t> </a:t>
            </a:r>
            <a:r>
              <a:rPr sz="1300" b="1" spc="-5" dirty="0">
                <a:solidFill>
                  <a:srgbClr val="00AF50"/>
                </a:solidFill>
                <a:latin typeface="Calibri"/>
                <a:cs typeface="Calibri"/>
              </a:rPr>
              <a:t>οργανισμών,</a:t>
            </a:r>
            <a:r>
              <a:rPr sz="1300" b="1" spc="40" dirty="0">
                <a:solidFill>
                  <a:srgbClr val="00AF50"/>
                </a:solidFill>
                <a:latin typeface="Calibri"/>
                <a:cs typeface="Calibri"/>
              </a:rPr>
              <a:t> </a:t>
            </a:r>
            <a:r>
              <a:rPr sz="1300" b="1" spc="-5" dirty="0">
                <a:solidFill>
                  <a:srgbClr val="00AF50"/>
                </a:solidFill>
                <a:latin typeface="Calibri"/>
                <a:cs typeface="Calibri"/>
              </a:rPr>
              <a:t>ούτως</a:t>
            </a:r>
            <a:r>
              <a:rPr sz="1300" b="1" spc="30" dirty="0">
                <a:solidFill>
                  <a:srgbClr val="00AF50"/>
                </a:solidFill>
                <a:latin typeface="Calibri"/>
                <a:cs typeface="Calibri"/>
              </a:rPr>
              <a:t> </a:t>
            </a:r>
            <a:r>
              <a:rPr sz="1300" b="1" dirty="0">
                <a:solidFill>
                  <a:srgbClr val="00AF50"/>
                </a:solidFill>
                <a:latin typeface="Calibri"/>
                <a:cs typeface="Calibri"/>
              </a:rPr>
              <a:t>ώστε</a:t>
            </a:r>
            <a:endParaRPr sz="1300" dirty="0">
              <a:latin typeface="Calibri"/>
              <a:cs typeface="Calibri"/>
            </a:endParaRPr>
          </a:p>
          <a:p>
            <a:pPr marL="299085">
              <a:lnSpc>
                <a:spcPct val="100000"/>
              </a:lnSpc>
              <a:spcBef>
                <a:spcPts val="5"/>
              </a:spcBef>
            </a:pP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0" dirty="0">
                <a:solidFill>
                  <a:srgbClr val="00AF50"/>
                </a:solidFill>
                <a:latin typeface="Calibri"/>
                <a:cs typeface="Calibri"/>
              </a:rPr>
              <a:t>υπάρξει</a:t>
            </a:r>
            <a:r>
              <a:rPr sz="1300" b="1" spc="10" dirty="0">
                <a:solidFill>
                  <a:srgbClr val="00AF50"/>
                </a:solidFill>
                <a:latin typeface="Calibri"/>
                <a:cs typeface="Calibri"/>
              </a:rPr>
              <a:t> </a:t>
            </a:r>
            <a:r>
              <a:rPr sz="1300" b="1" spc="-10" dirty="0">
                <a:solidFill>
                  <a:srgbClr val="00AF50"/>
                </a:solidFill>
                <a:latin typeface="Calibri"/>
                <a:cs typeface="Calibri"/>
              </a:rPr>
              <a:t>μακροπρόθεσμο</a:t>
            </a:r>
            <a:r>
              <a:rPr sz="1300" b="1" spc="55" dirty="0">
                <a:solidFill>
                  <a:srgbClr val="00AF50"/>
                </a:solidFill>
                <a:latin typeface="Calibri"/>
                <a:cs typeface="Calibri"/>
              </a:rPr>
              <a:t> </a:t>
            </a:r>
            <a:r>
              <a:rPr sz="1300" b="1" spc="-5" dirty="0">
                <a:solidFill>
                  <a:srgbClr val="00AF50"/>
                </a:solidFill>
                <a:latin typeface="Calibri"/>
                <a:cs typeface="Calibri"/>
              </a:rPr>
              <a:t>όφελος</a:t>
            </a:r>
            <a:r>
              <a:rPr sz="1300" b="1" spc="25" dirty="0">
                <a:solidFill>
                  <a:srgbClr val="00AF50"/>
                </a:solidFill>
                <a:latin typeface="Calibri"/>
                <a:cs typeface="Calibri"/>
              </a:rPr>
              <a:t> </a:t>
            </a:r>
            <a:r>
              <a:rPr sz="1300" b="1" spc="-10" dirty="0">
                <a:solidFill>
                  <a:srgbClr val="00AF50"/>
                </a:solidFill>
                <a:latin typeface="Calibri"/>
                <a:cs typeface="Calibri"/>
              </a:rPr>
              <a:t>για</a:t>
            </a:r>
            <a:r>
              <a:rPr sz="1300" b="1" spc="10" dirty="0">
                <a:solidFill>
                  <a:srgbClr val="00AF50"/>
                </a:solidFill>
                <a:latin typeface="Calibri"/>
                <a:cs typeface="Calibri"/>
              </a:rPr>
              <a:t> </a:t>
            </a:r>
            <a:r>
              <a:rPr sz="1300" b="1" spc="-10" dirty="0">
                <a:solidFill>
                  <a:srgbClr val="00AF50"/>
                </a:solidFill>
                <a:latin typeface="Calibri"/>
                <a:cs typeface="Calibri"/>
              </a:rPr>
              <a:t>τους</a:t>
            </a:r>
            <a:r>
              <a:rPr sz="1300" b="1" spc="30" dirty="0">
                <a:solidFill>
                  <a:srgbClr val="00AF50"/>
                </a:solidFill>
                <a:latin typeface="Calibri"/>
                <a:cs typeface="Calibri"/>
              </a:rPr>
              <a:t> </a:t>
            </a:r>
            <a:r>
              <a:rPr sz="1300" b="1" spc="-10" dirty="0">
                <a:solidFill>
                  <a:srgbClr val="00AF50"/>
                </a:solidFill>
                <a:latin typeface="Calibri"/>
                <a:cs typeface="Calibri"/>
              </a:rPr>
              <a:t>οργανισμούς</a:t>
            </a:r>
            <a:endParaRPr sz="1300" dirty="0">
              <a:latin typeface="Calibri"/>
              <a:cs typeface="Calibri"/>
            </a:endParaRPr>
          </a:p>
          <a:p>
            <a:pPr marL="299085" indent="-287020">
              <a:lnSpc>
                <a:spcPct val="100000"/>
              </a:lnSpc>
              <a:buFont typeface="Wingdings"/>
              <a:buChar char=""/>
              <a:tabLst>
                <a:tab pos="299085" algn="l"/>
                <a:tab pos="299720" algn="l"/>
              </a:tabLst>
            </a:pPr>
            <a:r>
              <a:rPr sz="1300" b="1" spc="-10" dirty="0">
                <a:solidFill>
                  <a:srgbClr val="00AF50"/>
                </a:solidFill>
                <a:latin typeface="Calibri"/>
                <a:cs typeface="Calibri"/>
              </a:rPr>
              <a:t>Διερεύνηση</a:t>
            </a:r>
            <a:r>
              <a:rPr sz="1300" b="1" spc="60" dirty="0">
                <a:solidFill>
                  <a:srgbClr val="00AF50"/>
                </a:solidFill>
                <a:latin typeface="Calibri"/>
                <a:cs typeface="Calibri"/>
              </a:rPr>
              <a:t> </a:t>
            </a:r>
            <a:r>
              <a:rPr sz="1300" b="1" spc="-5" dirty="0">
                <a:solidFill>
                  <a:srgbClr val="00AF50"/>
                </a:solidFill>
                <a:latin typeface="Calibri"/>
                <a:cs typeface="Calibri"/>
              </a:rPr>
              <a:t>της</a:t>
            </a:r>
            <a:r>
              <a:rPr sz="1300" b="1" spc="25" dirty="0">
                <a:solidFill>
                  <a:srgbClr val="00AF50"/>
                </a:solidFill>
                <a:latin typeface="Calibri"/>
                <a:cs typeface="Calibri"/>
              </a:rPr>
              <a:t> </a:t>
            </a:r>
            <a:r>
              <a:rPr sz="1300" b="1" spc="-10" dirty="0">
                <a:solidFill>
                  <a:srgbClr val="00AF50"/>
                </a:solidFill>
                <a:latin typeface="Calibri"/>
                <a:cs typeface="Calibri"/>
              </a:rPr>
              <a:t>περίπτωσης</a:t>
            </a:r>
            <a:r>
              <a:rPr sz="1300" b="1" spc="35" dirty="0">
                <a:solidFill>
                  <a:srgbClr val="00AF50"/>
                </a:solid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5" dirty="0">
                <a:solidFill>
                  <a:srgbClr val="00AF50"/>
                </a:solidFill>
                <a:latin typeface="Calibri"/>
                <a:cs typeface="Calibri"/>
              </a:rPr>
              <a:t>παραχθούν</a:t>
            </a:r>
            <a:r>
              <a:rPr sz="1300" b="1" spc="10" dirty="0">
                <a:solidFill>
                  <a:srgbClr val="00AF50"/>
                </a:solidFill>
                <a:latin typeface="Calibri"/>
                <a:cs typeface="Calibri"/>
              </a:rPr>
              <a:t> </a:t>
            </a:r>
            <a:r>
              <a:rPr sz="1300" b="1" spc="-5" dirty="0">
                <a:solidFill>
                  <a:srgbClr val="00AF50"/>
                </a:solidFill>
                <a:latin typeface="Calibri"/>
                <a:cs typeface="Calibri"/>
              </a:rPr>
              <a:t>επιπλέον</a:t>
            </a:r>
            <a:r>
              <a:rPr sz="1300" b="1" spc="25" dirty="0">
                <a:solidFill>
                  <a:srgbClr val="00AF50"/>
                </a:solidFill>
                <a:latin typeface="Calibri"/>
                <a:cs typeface="Calibri"/>
              </a:rPr>
              <a:t> </a:t>
            </a:r>
            <a:r>
              <a:rPr sz="1300" b="1" spc="-10" dirty="0">
                <a:solidFill>
                  <a:srgbClr val="00AF50"/>
                </a:solidFill>
                <a:latin typeface="Calibri"/>
                <a:cs typeface="Calibri"/>
              </a:rPr>
              <a:t>αποτελέσματα,</a:t>
            </a:r>
            <a:r>
              <a:rPr sz="1300" b="1" spc="65" dirty="0">
                <a:solidFill>
                  <a:srgbClr val="00AF50"/>
                </a:solidFill>
                <a:latin typeface="Calibri"/>
                <a:cs typeface="Calibri"/>
              </a:rPr>
              <a:t> </a:t>
            </a:r>
            <a:r>
              <a:rPr sz="1300" b="1" spc="-15" dirty="0">
                <a:solidFill>
                  <a:srgbClr val="00AF50"/>
                </a:solidFill>
                <a:latin typeface="Calibri"/>
                <a:cs typeface="Calibri"/>
              </a:rPr>
              <a:t>μετά</a:t>
            </a:r>
            <a:r>
              <a:rPr sz="1300" b="1" spc="20" dirty="0">
                <a:solidFill>
                  <a:srgbClr val="00AF50"/>
                </a:solidFill>
                <a:latin typeface="Calibri"/>
                <a:cs typeface="Calibri"/>
              </a:rPr>
              <a:t> </a:t>
            </a:r>
            <a:r>
              <a:rPr sz="1300" b="1" spc="-5" dirty="0">
                <a:solidFill>
                  <a:srgbClr val="00AF50"/>
                </a:solidFill>
                <a:latin typeface="Calibri"/>
                <a:cs typeface="Calibri"/>
              </a:rPr>
              <a:t>τη</a:t>
            </a:r>
            <a:r>
              <a:rPr sz="1300" b="1" spc="25" dirty="0">
                <a:solidFill>
                  <a:srgbClr val="00AF50"/>
                </a:solidFill>
                <a:latin typeface="Calibri"/>
                <a:cs typeface="Calibri"/>
              </a:rPr>
              <a:t> </a:t>
            </a:r>
            <a:r>
              <a:rPr sz="1300" b="1" spc="-5" dirty="0">
                <a:solidFill>
                  <a:srgbClr val="00AF50"/>
                </a:solidFill>
                <a:latin typeface="Calibri"/>
                <a:cs typeface="Calibri"/>
              </a:rPr>
              <a:t>λήξη</a:t>
            </a:r>
            <a:r>
              <a:rPr sz="1300" b="1" spc="25"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10" dirty="0">
                <a:solidFill>
                  <a:srgbClr val="00AF50"/>
                </a:solidFill>
                <a:latin typeface="Calibri"/>
                <a:cs typeface="Calibri"/>
              </a:rPr>
              <a:t>Σχεδίου</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Διασφάλιση</a:t>
            </a:r>
            <a:r>
              <a:rPr sz="1300" b="1" spc="20" dirty="0">
                <a:solidFill>
                  <a:srgbClr val="00AF50"/>
                </a:solidFill>
                <a:latin typeface="Calibri"/>
                <a:cs typeface="Calibri"/>
              </a:rPr>
              <a:t> </a:t>
            </a:r>
            <a:r>
              <a:rPr sz="1300" b="1" spc="-5" dirty="0">
                <a:solidFill>
                  <a:srgbClr val="00AF50"/>
                </a:solidFill>
                <a:latin typeface="Calibri"/>
                <a:cs typeface="Calibri"/>
              </a:rPr>
              <a:t>πόρων</a:t>
            </a:r>
            <a:r>
              <a:rPr sz="1300" b="1" spc="10"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χρησιμοποιηθούν</a:t>
            </a:r>
            <a:r>
              <a:rPr sz="1300" b="1" spc="60" dirty="0">
                <a:solidFill>
                  <a:srgbClr val="00AF50"/>
                </a:solidFill>
                <a:latin typeface="Calibri"/>
                <a:cs typeface="Calibri"/>
              </a:rPr>
              <a:t> </a:t>
            </a:r>
            <a:r>
              <a:rPr sz="1300" b="1" spc="-10" dirty="0">
                <a:solidFill>
                  <a:srgbClr val="00AF50"/>
                </a:solidFill>
                <a:latin typeface="Calibri"/>
                <a:cs typeface="Calibri"/>
              </a:rPr>
              <a:t>για</a:t>
            </a:r>
            <a:r>
              <a:rPr sz="1300" b="1" spc="20" dirty="0">
                <a:solidFill>
                  <a:srgbClr val="00AF50"/>
                </a:solidFill>
                <a:latin typeface="Calibri"/>
                <a:cs typeface="Calibri"/>
              </a:rPr>
              <a:t> </a:t>
            </a:r>
            <a:r>
              <a:rPr sz="1300" b="1" spc="-15" dirty="0">
                <a:solidFill>
                  <a:srgbClr val="00AF50"/>
                </a:solidFill>
                <a:latin typeface="Calibri"/>
                <a:cs typeface="Calibri"/>
              </a:rPr>
              <a:t>την</a:t>
            </a:r>
            <a:r>
              <a:rPr sz="1300" b="1" spc="30" dirty="0">
                <a:solidFill>
                  <a:srgbClr val="00AF50"/>
                </a:solidFill>
                <a:latin typeface="Calibri"/>
                <a:cs typeface="Calibri"/>
              </a:rPr>
              <a:t> </a:t>
            </a:r>
            <a:r>
              <a:rPr sz="1300" b="1" spc="-10" dirty="0">
                <a:solidFill>
                  <a:srgbClr val="00AF50"/>
                </a:solidFill>
                <a:latin typeface="Calibri"/>
                <a:cs typeface="Calibri"/>
              </a:rPr>
              <a:t>υλοποίηση</a:t>
            </a:r>
            <a:r>
              <a:rPr sz="1300" b="1" spc="40"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πλάνου</a:t>
            </a:r>
            <a:r>
              <a:rPr sz="1300" b="1" spc="15" dirty="0">
                <a:solidFill>
                  <a:srgbClr val="00AF50"/>
                </a:solidFill>
                <a:latin typeface="Calibri"/>
                <a:cs typeface="Calibri"/>
              </a:rPr>
              <a:t> </a:t>
            </a:r>
            <a:r>
              <a:rPr sz="1300" b="1" spc="-10" dirty="0">
                <a:solidFill>
                  <a:srgbClr val="00AF50"/>
                </a:solidFill>
                <a:latin typeface="Calibri"/>
                <a:cs typeface="Calibri"/>
              </a:rPr>
              <a:t>βιωσιμότητας</a:t>
            </a:r>
            <a:r>
              <a:rPr sz="1300" b="1" spc="60" dirty="0">
                <a:solidFill>
                  <a:srgbClr val="00AF50"/>
                </a:solidFill>
                <a:latin typeface="Calibri"/>
                <a:cs typeface="Calibri"/>
              </a:rPr>
              <a:t> </a:t>
            </a:r>
            <a:r>
              <a:rPr sz="1300" b="1" spc="-5" dirty="0">
                <a:solidFill>
                  <a:srgbClr val="00AF50"/>
                </a:solidFill>
                <a:latin typeface="Calibri"/>
                <a:cs typeface="Calibri"/>
              </a:rPr>
              <a:t>(ίδιοι</a:t>
            </a:r>
            <a:r>
              <a:rPr sz="1300" b="1" spc="15" dirty="0">
                <a:solidFill>
                  <a:srgbClr val="00AF50"/>
                </a:solidFill>
                <a:latin typeface="Calibri"/>
                <a:cs typeface="Calibri"/>
              </a:rPr>
              <a:t> </a:t>
            </a:r>
            <a:r>
              <a:rPr sz="1300" b="1" spc="-5" dirty="0">
                <a:solidFill>
                  <a:srgbClr val="00AF50"/>
                </a:solidFill>
                <a:latin typeface="Calibri"/>
                <a:cs typeface="Calibri"/>
              </a:rPr>
              <a:t>πόροι,</a:t>
            </a:r>
            <a:r>
              <a:rPr sz="1300" b="1" spc="20" dirty="0">
                <a:solidFill>
                  <a:srgbClr val="00AF50"/>
                </a:solidFill>
                <a:latin typeface="Calibri"/>
                <a:cs typeface="Calibri"/>
              </a:rPr>
              <a:t> </a:t>
            </a:r>
            <a:r>
              <a:rPr sz="1300" b="1" spc="-10" dirty="0">
                <a:solidFill>
                  <a:srgbClr val="00AF50"/>
                </a:solidFill>
                <a:latin typeface="Calibri"/>
                <a:cs typeface="Calibri"/>
              </a:rPr>
              <a:t>εξωτερική</a:t>
            </a:r>
            <a:r>
              <a:rPr sz="1300" b="1" spc="45" dirty="0">
                <a:solidFill>
                  <a:srgbClr val="00AF50"/>
                </a:solidFill>
                <a:latin typeface="Calibri"/>
                <a:cs typeface="Calibri"/>
              </a:rPr>
              <a:t> </a:t>
            </a:r>
            <a:r>
              <a:rPr sz="1300" b="1" spc="-5" dirty="0">
                <a:solidFill>
                  <a:srgbClr val="00AF50"/>
                </a:solidFill>
                <a:latin typeface="Calibri"/>
                <a:cs typeface="Calibri"/>
              </a:rPr>
              <a:t>συγχρηματοδότηση</a:t>
            </a:r>
            <a:r>
              <a:rPr sz="1300" b="1" spc="65" dirty="0">
                <a:solidFill>
                  <a:srgbClr val="00AF50"/>
                </a:solidFill>
                <a:latin typeface="Calibri"/>
                <a:cs typeface="Calibri"/>
              </a:rPr>
              <a:t> </a:t>
            </a:r>
            <a:r>
              <a:rPr sz="1300" b="1" dirty="0">
                <a:solidFill>
                  <a:srgbClr val="00AF50"/>
                </a:solidFill>
                <a:latin typeface="Calibri"/>
                <a:cs typeface="Calibri"/>
              </a:rPr>
              <a:t>κτλ.)</a:t>
            </a:r>
            <a:endParaRPr sz="1300" dirty="0">
              <a:latin typeface="Calibri"/>
              <a:cs typeface="Calibri"/>
            </a:endParaRPr>
          </a:p>
          <a:p>
            <a:pPr>
              <a:lnSpc>
                <a:spcPct val="100000"/>
              </a:lnSpc>
              <a:spcBef>
                <a:spcPts val="15"/>
              </a:spcBef>
            </a:pPr>
            <a:endParaRPr sz="1550" dirty="0">
              <a:latin typeface="Calibri"/>
              <a:cs typeface="Calibri"/>
            </a:endParaRPr>
          </a:p>
          <a:p>
            <a:pPr marL="12700">
              <a:lnSpc>
                <a:spcPct val="100000"/>
              </a:lnSpc>
            </a:pPr>
            <a:r>
              <a:rPr sz="1600" b="1" spc="-5" dirty="0">
                <a:solidFill>
                  <a:srgbClr val="00AF50"/>
                </a:solidFill>
                <a:latin typeface="Calibri"/>
                <a:cs typeface="Calibri"/>
              </a:rPr>
              <a:t>*</a:t>
            </a:r>
            <a:r>
              <a:rPr sz="1600" b="1" spc="30" dirty="0">
                <a:solidFill>
                  <a:srgbClr val="00AF50"/>
                </a:solidFill>
                <a:latin typeface="Calibri"/>
                <a:cs typeface="Calibri"/>
              </a:rPr>
              <a:t> </a:t>
            </a:r>
            <a:r>
              <a:rPr lang="el-GR" sz="1300" b="1" spc="-60" dirty="0">
                <a:solidFill>
                  <a:srgbClr val="00AF50"/>
                </a:solidFill>
                <a:latin typeface="Calibri"/>
                <a:cs typeface="Calibri"/>
              </a:rPr>
              <a:t>Η δυνατότητα ελεύθερης </a:t>
            </a:r>
            <a:r>
              <a:rPr sz="1300" b="1" spc="-10" dirty="0">
                <a:solidFill>
                  <a:srgbClr val="00AF50"/>
                </a:solidFill>
                <a:latin typeface="Calibri"/>
                <a:cs typeface="Calibri"/>
              </a:rPr>
              <a:t>π</a:t>
            </a:r>
            <a:r>
              <a:rPr sz="1300" b="1" spc="-10" dirty="0" err="1">
                <a:solidFill>
                  <a:srgbClr val="00AF50"/>
                </a:solidFill>
                <a:latin typeface="Calibri"/>
                <a:cs typeface="Calibri"/>
              </a:rPr>
              <a:t>ρόσ</a:t>
            </a:r>
            <a:r>
              <a:rPr sz="1300" b="1" spc="-10" dirty="0">
                <a:solidFill>
                  <a:srgbClr val="00AF50"/>
                </a:solidFill>
                <a:latin typeface="Calibri"/>
                <a:cs typeface="Calibri"/>
              </a:rPr>
              <a:t>βασης</a:t>
            </a:r>
            <a:r>
              <a:rPr sz="1300" b="1" spc="20" dirty="0">
                <a:solidFill>
                  <a:srgbClr val="00AF50"/>
                </a:solidFill>
                <a:latin typeface="Calibri"/>
                <a:cs typeface="Calibri"/>
              </a:rPr>
              <a:t> </a:t>
            </a:r>
            <a:r>
              <a:rPr sz="1300" b="1" spc="-10" dirty="0">
                <a:solidFill>
                  <a:srgbClr val="00AF50"/>
                </a:solidFill>
                <a:latin typeface="Calibri"/>
                <a:cs typeface="Calibri"/>
              </a:rPr>
              <a:t>στα</a:t>
            </a:r>
            <a:r>
              <a:rPr sz="1300" b="1" spc="25" dirty="0">
                <a:solidFill>
                  <a:srgbClr val="00AF50"/>
                </a:solidFill>
                <a:latin typeface="Calibri"/>
                <a:cs typeface="Calibri"/>
              </a:rPr>
              <a:t> </a:t>
            </a:r>
            <a:r>
              <a:rPr lang="el-GR" sz="1300" b="1" spc="25" dirty="0">
                <a:solidFill>
                  <a:srgbClr val="00AF50"/>
                </a:solidFill>
                <a:latin typeface="Calibri"/>
                <a:cs typeface="Calibri"/>
              </a:rPr>
              <a:t>ψηφιακά, εκπαιδευτικά </a:t>
            </a:r>
            <a:r>
              <a:rPr sz="1300" b="1" spc="-10" dirty="0">
                <a:solidFill>
                  <a:srgbClr val="00AF50"/>
                </a:solidFill>
                <a:latin typeface="Calibri"/>
                <a:cs typeface="Calibri"/>
              </a:rPr>
              <a:t>απ</a:t>
            </a:r>
            <a:r>
              <a:rPr sz="1300" b="1" spc="-10" dirty="0" err="1">
                <a:solidFill>
                  <a:srgbClr val="00AF50"/>
                </a:solidFill>
                <a:latin typeface="Calibri"/>
                <a:cs typeface="Calibri"/>
              </a:rPr>
              <a:t>οτελέσμ</a:t>
            </a:r>
            <a:r>
              <a:rPr sz="1300" b="1" spc="-10" dirty="0">
                <a:solidFill>
                  <a:srgbClr val="00AF50"/>
                </a:solidFill>
                <a:latin typeface="Calibri"/>
                <a:cs typeface="Calibri"/>
              </a:rPr>
              <a:t>ατα</a:t>
            </a:r>
            <a:r>
              <a:rPr sz="1300" b="1" spc="50"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10" dirty="0">
                <a:solidFill>
                  <a:srgbClr val="00AF50"/>
                </a:solidFill>
                <a:latin typeface="Calibri"/>
                <a:cs typeface="Calibri"/>
              </a:rPr>
              <a:t>Σχεδίου</a:t>
            </a:r>
            <a:r>
              <a:rPr sz="1300" b="1" spc="-5" dirty="0">
                <a:solidFill>
                  <a:srgbClr val="00AF50"/>
                </a:solidFill>
                <a:latin typeface="Calibri"/>
                <a:cs typeface="Calibri"/>
              </a:rPr>
              <a:t>,</a:t>
            </a:r>
            <a:r>
              <a:rPr sz="1300" b="1" spc="40" dirty="0">
                <a:solidFill>
                  <a:srgbClr val="00AF50"/>
                </a:solidFill>
                <a:latin typeface="Calibri"/>
                <a:cs typeface="Calibri"/>
              </a:rPr>
              <a:t> </a:t>
            </a:r>
            <a:r>
              <a:rPr sz="1300" b="1" spc="-15" dirty="0">
                <a:solidFill>
                  <a:srgbClr val="00AF50"/>
                </a:solidFill>
                <a:latin typeface="Calibri"/>
                <a:cs typeface="Calibri"/>
              </a:rPr>
              <a:t>μετά</a:t>
            </a:r>
            <a:r>
              <a:rPr sz="1300" b="1" spc="25" dirty="0">
                <a:solidFill>
                  <a:srgbClr val="00AF50"/>
                </a:solidFill>
                <a:latin typeface="Calibri"/>
                <a:cs typeface="Calibri"/>
              </a:rPr>
              <a:t> </a:t>
            </a:r>
            <a:r>
              <a:rPr sz="1300" b="1" spc="-5" dirty="0">
                <a:solidFill>
                  <a:srgbClr val="00AF50"/>
                </a:solidFill>
                <a:latin typeface="Calibri"/>
                <a:cs typeface="Calibri"/>
              </a:rPr>
              <a:t>τη</a:t>
            </a:r>
            <a:r>
              <a:rPr sz="1300" b="1" spc="25" dirty="0">
                <a:solidFill>
                  <a:srgbClr val="00AF50"/>
                </a:solidFill>
                <a:latin typeface="Calibri"/>
                <a:cs typeface="Calibri"/>
              </a:rPr>
              <a:t> </a:t>
            </a:r>
            <a:r>
              <a:rPr sz="1300" b="1" spc="-5" dirty="0">
                <a:solidFill>
                  <a:srgbClr val="00AF50"/>
                </a:solidFill>
                <a:latin typeface="Calibri"/>
                <a:cs typeface="Calibri"/>
              </a:rPr>
              <a:t>λήξη</a:t>
            </a:r>
            <a:r>
              <a:rPr sz="1300" b="1" spc="25" dirty="0">
                <a:solidFill>
                  <a:srgbClr val="00AF50"/>
                </a:solidFill>
                <a:latin typeface="Calibri"/>
                <a:cs typeface="Calibri"/>
              </a:rPr>
              <a:t> </a:t>
            </a:r>
            <a:r>
              <a:rPr sz="1300" b="1" spc="-10" dirty="0">
                <a:solidFill>
                  <a:srgbClr val="00AF50"/>
                </a:solidFill>
                <a:latin typeface="Calibri"/>
                <a:cs typeface="Calibri"/>
              </a:rPr>
              <a:t>του</a:t>
            </a:r>
            <a:r>
              <a:rPr sz="1300" b="1" spc="-5" dirty="0">
                <a:solidFill>
                  <a:srgbClr val="00AF50"/>
                </a:solidFill>
                <a:latin typeface="Calibri"/>
                <a:cs typeface="Calibri"/>
              </a:rPr>
              <a:t>,</a:t>
            </a:r>
            <a:r>
              <a:rPr sz="1300" b="1" spc="25" dirty="0">
                <a:solidFill>
                  <a:srgbClr val="00AF50"/>
                </a:solidFill>
                <a:latin typeface="Calibri"/>
                <a:cs typeface="Calibri"/>
              </a:rPr>
              <a:t> </a:t>
            </a:r>
            <a:r>
              <a:rPr sz="1300" b="1" spc="-10" dirty="0">
                <a:solidFill>
                  <a:srgbClr val="00AF50"/>
                </a:solidFill>
                <a:latin typeface="Calibri"/>
                <a:cs typeface="Calibri"/>
              </a:rPr>
              <a:t>είναι</a:t>
            </a:r>
            <a:r>
              <a:rPr sz="1300" b="1" spc="40" dirty="0">
                <a:solidFill>
                  <a:srgbClr val="00AF50"/>
                </a:solidFill>
                <a:latin typeface="Calibri"/>
                <a:cs typeface="Calibri"/>
              </a:rPr>
              <a:t> </a:t>
            </a:r>
            <a:r>
              <a:rPr sz="1300" b="1" spc="-10" dirty="0">
                <a:solidFill>
                  <a:srgbClr val="00AF50"/>
                </a:solidFill>
                <a:latin typeface="Calibri"/>
                <a:cs typeface="Calibri"/>
              </a:rPr>
              <a:t>μία</a:t>
            </a:r>
            <a:r>
              <a:rPr lang="el-GR" sz="1300" dirty="0">
                <a:latin typeface="Calibri"/>
                <a:cs typeface="Calibri"/>
              </a:rPr>
              <a:t> </a:t>
            </a:r>
            <a:r>
              <a:rPr sz="1300" b="1" spc="-5" dirty="0">
                <a:solidFill>
                  <a:srgbClr val="00AF50"/>
                </a:solidFill>
                <a:latin typeface="Calibri"/>
                <a:cs typeface="Calibri"/>
              </a:rPr>
              <a:t>από </a:t>
            </a:r>
            <a:r>
              <a:rPr sz="1300" b="1" spc="-10" dirty="0">
                <a:solidFill>
                  <a:srgbClr val="00AF50"/>
                </a:solidFill>
                <a:latin typeface="Calibri"/>
                <a:cs typeface="Calibri"/>
              </a:rPr>
              <a:t>τις</a:t>
            </a:r>
            <a:r>
              <a:rPr sz="1300" b="1" spc="20" dirty="0">
                <a:solidFill>
                  <a:srgbClr val="00AF50"/>
                </a:solidFill>
                <a:latin typeface="Calibri"/>
                <a:cs typeface="Calibri"/>
              </a:rPr>
              <a:t> </a:t>
            </a:r>
            <a:r>
              <a:rPr sz="1300" b="1" spc="-10" dirty="0">
                <a:solidFill>
                  <a:srgbClr val="00AF50"/>
                </a:solidFill>
                <a:latin typeface="Calibri"/>
                <a:cs typeface="Calibri"/>
              </a:rPr>
              <a:t>βασικές</a:t>
            </a:r>
            <a:r>
              <a:rPr sz="1300" b="1" spc="20" dirty="0">
                <a:solidFill>
                  <a:srgbClr val="00AF50"/>
                </a:solidFill>
                <a:latin typeface="Calibri"/>
                <a:cs typeface="Calibri"/>
              </a:rPr>
              <a:t> </a:t>
            </a:r>
            <a:r>
              <a:rPr sz="1300" b="1" spc="-10" dirty="0">
                <a:solidFill>
                  <a:srgbClr val="00AF50"/>
                </a:solidFill>
                <a:latin typeface="Calibri"/>
                <a:cs typeface="Calibri"/>
              </a:rPr>
              <a:t>παραμέτρους</a:t>
            </a:r>
            <a:r>
              <a:rPr sz="1300" b="1" spc="35" dirty="0">
                <a:solidFill>
                  <a:srgbClr val="00AF50"/>
                </a:solidFill>
                <a:latin typeface="Calibri"/>
                <a:cs typeface="Calibri"/>
              </a:rPr>
              <a:t> </a:t>
            </a:r>
            <a:r>
              <a:rPr sz="1300" b="1" spc="-10" dirty="0">
                <a:solidFill>
                  <a:srgbClr val="00AF50"/>
                </a:solidFill>
                <a:latin typeface="Calibri"/>
                <a:cs typeface="Calibri"/>
              </a:rPr>
              <a:t>αξιολόγησης</a:t>
            </a:r>
            <a:r>
              <a:rPr sz="1300" b="1" spc="30" dirty="0">
                <a:solidFill>
                  <a:srgbClr val="00AF50"/>
                </a:solidFill>
                <a:latin typeface="Calibri"/>
                <a:cs typeface="Calibri"/>
              </a:rPr>
              <a:t> </a:t>
            </a:r>
            <a:r>
              <a:rPr sz="1300" b="1" spc="-5" dirty="0" err="1">
                <a:solidFill>
                  <a:srgbClr val="00AF50"/>
                </a:solidFill>
                <a:latin typeface="Calibri"/>
                <a:cs typeface="Calibri"/>
              </a:rPr>
              <a:t>της</a:t>
            </a:r>
            <a:r>
              <a:rPr sz="1300" b="1" spc="20" dirty="0">
                <a:solidFill>
                  <a:srgbClr val="00AF50"/>
                </a:solidFill>
                <a:latin typeface="Calibri"/>
                <a:cs typeface="Calibri"/>
              </a:rPr>
              <a:t> </a:t>
            </a:r>
            <a:r>
              <a:rPr sz="1300" b="1" spc="-10" dirty="0" err="1">
                <a:solidFill>
                  <a:srgbClr val="00AF50"/>
                </a:solidFill>
                <a:latin typeface="Calibri"/>
                <a:cs typeface="Calibri"/>
              </a:rPr>
              <a:t>Πρότ</a:t>
            </a:r>
            <a:r>
              <a:rPr sz="1300" b="1" spc="-10" dirty="0">
                <a:solidFill>
                  <a:srgbClr val="00AF50"/>
                </a:solidFill>
                <a:latin typeface="Calibri"/>
                <a:cs typeface="Calibri"/>
              </a:rPr>
              <a:t>ασης</a:t>
            </a:r>
            <a:r>
              <a:rPr lang="el-GR" sz="1300" b="1" spc="-10" dirty="0">
                <a:solidFill>
                  <a:srgbClr val="00AF50"/>
                </a:solidFill>
                <a:latin typeface="Calibri"/>
                <a:cs typeface="Calibri"/>
              </a:rPr>
              <a:t>. Η ελεύθερη πρόσβαση στα εκπαιδευτικά αποτελέσματα παρέχεται με τη μορφή αδειών. Το είδος της άδειας καθορίζεται από τους δικαιούχους.</a:t>
            </a:r>
            <a:endParaRPr sz="1300" dirty="0">
              <a:latin typeface="Calibri"/>
              <a:cs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7160" y="1478280"/>
            <a:ext cx="12054840" cy="1051560"/>
          </a:xfrm>
          <a:prstGeom prst="rect">
            <a:avLst/>
          </a:prstGeom>
        </p:spPr>
      </p:pic>
      <p:sp>
        <p:nvSpPr>
          <p:cNvPr id="3" name="object 3"/>
          <p:cNvSpPr txBox="1">
            <a:spLocks noGrp="1"/>
          </p:cNvSpPr>
          <p:nvPr>
            <p:ph type="title"/>
          </p:nvPr>
        </p:nvSpPr>
        <p:spPr>
          <a:xfrm>
            <a:off x="285394" y="46736"/>
            <a:ext cx="5426075" cy="452120"/>
          </a:xfrm>
          <a:prstGeom prst="rect">
            <a:avLst/>
          </a:prstGeom>
        </p:spPr>
        <p:txBody>
          <a:bodyPr vert="horz" wrap="square" lIns="0" tIns="12065" rIns="0" bIns="0" rtlCol="0">
            <a:spAutoFit/>
          </a:bodyPr>
          <a:lstStyle/>
          <a:p>
            <a:pPr marL="12700">
              <a:lnSpc>
                <a:spcPct val="100000"/>
              </a:lnSpc>
              <a:spcBef>
                <a:spcPts val="95"/>
              </a:spcBef>
            </a:pPr>
            <a:r>
              <a:rPr sz="2800" spc="-45" dirty="0">
                <a:solidFill>
                  <a:srgbClr val="FFFFFF"/>
                </a:solidFill>
              </a:rPr>
              <a:t>IMPACT</a:t>
            </a:r>
            <a:endParaRPr sz="2800" dirty="0"/>
          </a:p>
        </p:txBody>
      </p:sp>
      <p:sp>
        <p:nvSpPr>
          <p:cNvPr id="4" name="object 4"/>
          <p:cNvSpPr txBox="1"/>
          <p:nvPr/>
        </p:nvSpPr>
        <p:spPr>
          <a:xfrm>
            <a:off x="346354" y="983360"/>
            <a:ext cx="1033780"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dirty="0">
                <a:latin typeface="Calibri"/>
                <a:cs typeface="Calibri"/>
              </a:rPr>
              <a:t>Impact:</a:t>
            </a:r>
            <a:endParaRPr sz="1800">
              <a:latin typeface="Calibri"/>
              <a:cs typeface="Calibri"/>
            </a:endParaRPr>
          </a:p>
        </p:txBody>
      </p:sp>
      <p:sp>
        <p:nvSpPr>
          <p:cNvPr id="5" name="object 5"/>
          <p:cNvSpPr txBox="1"/>
          <p:nvPr/>
        </p:nvSpPr>
        <p:spPr>
          <a:xfrm>
            <a:off x="215290" y="2188591"/>
            <a:ext cx="10462895" cy="1016000"/>
          </a:xfrm>
          <a:prstGeom prst="rect">
            <a:avLst/>
          </a:prstGeom>
        </p:spPr>
        <p:txBody>
          <a:bodyPr vert="horz" wrap="square" lIns="0" tIns="12065" rIns="0" bIns="0" rtlCol="0">
            <a:spAutoFit/>
          </a:bodyPr>
          <a:lstStyle/>
          <a:p>
            <a:pPr marL="299085" marR="5080" indent="-287020">
              <a:lnSpc>
                <a:spcPct val="100000"/>
              </a:lnSpc>
              <a:spcBef>
                <a:spcPts val="95"/>
              </a:spcBef>
              <a:buFont typeface="Wingdings"/>
              <a:buChar char=""/>
              <a:tabLst>
                <a:tab pos="299085" algn="l"/>
                <a:tab pos="299720" algn="l"/>
              </a:tabLst>
            </a:pPr>
            <a:r>
              <a:rPr sz="1300" b="1" spc="-10" dirty="0">
                <a:solidFill>
                  <a:srgbClr val="00AF50"/>
                </a:solidFill>
                <a:latin typeface="Calibri"/>
                <a:cs typeface="Calibri"/>
              </a:rPr>
              <a:t>Περιγραφή</a:t>
            </a:r>
            <a:r>
              <a:rPr sz="1300" b="1" spc="65" dirty="0">
                <a:solidFill>
                  <a:srgbClr val="00AF50"/>
                </a:solidFill>
                <a:latin typeface="Calibri"/>
                <a:cs typeface="Calibri"/>
              </a:rPr>
              <a:t> </a:t>
            </a:r>
            <a:r>
              <a:rPr sz="1300" b="1" spc="-5" dirty="0">
                <a:solidFill>
                  <a:srgbClr val="00AF50"/>
                </a:solidFill>
                <a:latin typeface="Calibri"/>
                <a:cs typeface="Calibri"/>
              </a:rPr>
              <a:t>του</a:t>
            </a:r>
            <a:r>
              <a:rPr sz="1300" b="1" spc="25" dirty="0">
                <a:solidFill>
                  <a:srgbClr val="00AF50"/>
                </a:solidFill>
                <a:latin typeface="Calibri"/>
                <a:cs typeface="Calibri"/>
              </a:rPr>
              <a:t> </a:t>
            </a:r>
            <a:r>
              <a:rPr sz="1300" b="1" spc="-10" dirty="0">
                <a:solidFill>
                  <a:srgbClr val="00AF50"/>
                </a:solidFill>
                <a:latin typeface="Calibri"/>
                <a:cs typeface="Calibri"/>
              </a:rPr>
              <a:t>αναμενόμενου</a:t>
            </a:r>
            <a:r>
              <a:rPr sz="1300" b="1" spc="50" dirty="0">
                <a:solidFill>
                  <a:srgbClr val="00AF50"/>
                </a:solidFill>
                <a:latin typeface="Calibri"/>
                <a:cs typeface="Calibri"/>
              </a:rPr>
              <a:t> </a:t>
            </a:r>
            <a:r>
              <a:rPr sz="1300" b="1" spc="-5" dirty="0">
                <a:solidFill>
                  <a:srgbClr val="00AF50"/>
                </a:solidFill>
                <a:latin typeface="Calibri"/>
                <a:cs typeface="Calibri"/>
              </a:rPr>
              <a:t>αντίκτυπου</a:t>
            </a:r>
            <a:r>
              <a:rPr sz="1300" b="1" spc="40" dirty="0">
                <a:solidFill>
                  <a:srgbClr val="00AF50"/>
                </a:solidFill>
                <a:latin typeface="Calibri"/>
                <a:cs typeface="Calibri"/>
              </a:rPr>
              <a:t> </a:t>
            </a:r>
            <a:r>
              <a:rPr sz="1300" b="1" spc="-10" dirty="0">
                <a:solidFill>
                  <a:srgbClr val="00AF50"/>
                </a:solidFill>
                <a:latin typeface="Calibri"/>
                <a:cs typeface="Calibri"/>
              </a:rPr>
              <a:t>στους</a:t>
            </a:r>
            <a:r>
              <a:rPr sz="1300" b="1" spc="35" dirty="0">
                <a:solidFill>
                  <a:srgbClr val="00AF50"/>
                </a:solidFill>
                <a:latin typeface="Calibri"/>
                <a:cs typeface="Calibri"/>
              </a:rPr>
              <a:t> </a:t>
            </a:r>
            <a:r>
              <a:rPr sz="1300" b="1" spc="-5" dirty="0">
                <a:solidFill>
                  <a:srgbClr val="00AF50"/>
                </a:solidFill>
                <a:latin typeface="Calibri"/>
                <a:cs typeface="Calibri"/>
              </a:rPr>
              <a:t>συμμετέχοντες</a:t>
            </a:r>
            <a:r>
              <a:rPr sz="1300" b="1" spc="105" dirty="0">
                <a:solidFill>
                  <a:srgbClr val="00AF50"/>
                </a:solidFill>
                <a:latin typeface="Calibri"/>
                <a:cs typeface="Calibri"/>
              </a:rPr>
              <a:t> </a:t>
            </a:r>
            <a:r>
              <a:rPr sz="1300" b="1" spc="-5" dirty="0">
                <a:solidFill>
                  <a:srgbClr val="00AF50"/>
                </a:solidFill>
                <a:latin typeface="Calibri"/>
                <a:cs typeface="Calibri"/>
              </a:rPr>
              <a:t>οργανισμούς</a:t>
            </a:r>
            <a:r>
              <a:rPr sz="1300" b="1" spc="50" dirty="0">
                <a:solidFill>
                  <a:srgbClr val="00AF50"/>
                </a:solidFill>
                <a:latin typeface="Calibri"/>
                <a:cs typeface="Calibri"/>
              </a:rPr>
              <a:t> </a:t>
            </a:r>
            <a:r>
              <a:rPr sz="1300" b="1" spc="-5" dirty="0">
                <a:solidFill>
                  <a:srgbClr val="00AF50"/>
                </a:solidFill>
                <a:latin typeface="Calibri"/>
                <a:cs typeface="Calibri"/>
              </a:rPr>
              <a:t>και</a:t>
            </a:r>
            <a:r>
              <a:rPr sz="1300" b="1" spc="10" dirty="0">
                <a:solidFill>
                  <a:srgbClr val="00AF50"/>
                </a:solidFill>
                <a:latin typeface="Calibri"/>
                <a:cs typeface="Calibri"/>
              </a:rPr>
              <a:t> </a:t>
            </a:r>
            <a:r>
              <a:rPr sz="1300" b="1" spc="-10" dirty="0">
                <a:solidFill>
                  <a:srgbClr val="00AF50"/>
                </a:solidFill>
                <a:latin typeface="Calibri"/>
                <a:cs typeface="Calibri"/>
              </a:rPr>
              <a:t>στις</a:t>
            </a:r>
            <a:r>
              <a:rPr sz="1300" b="1" spc="40" dirty="0">
                <a:solidFill>
                  <a:srgbClr val="00AF50"/>
                </a:solidFill>
                <a:latin typeface="Calibri"/>
                <a:cs typeface="Calibri"/>
              </a:rPr>
              <a:t> </a:t>
            </a:r>
            <a:r>
              <a:rPr sz="1300" b="1" spc="-10" dirty="0">
                <a:solidFill>
                  <a:srgbClr val="00AF50"/>
                </a:solidFill>
                <a:latin typeface="Calibri"/>
                <a:cs typeface="Calibri"/>
              </a:rPr>
              <a:t>ευρύτερες</a:t>
            </a:r>
            <a:r>
              <a:rPr sz="1300" b="1" spc="65" dirty="0">
                <a:solidFill>
                  <a:srgbClr val="00AF50"/>
                </a:solidFill>
                <a:latin typeface="Calibri"/>
                <a:cs typeface="Calibri"/>
              </a:rPr>
              <a:t> </a:t>
            </a:r>
            <a:r>
              <a:rPr sz="1300" b="1" spc="-10" dirty="0">
                <a:solidFill>
                  <a:srgbClr val="00AF50"/>
                </a:solidFill>
                <a:latin typeface="Calibri"/>
                <a:cs typeface="Calibri"/>
              </a:rPr>
              <a:t>κοινότητές</a:t>
            </a:r>
            <a:r>
              <a:rPr sz="1300" b="1" spc="65" dirty="0">
                <a:solidFill>
                  <a:srgbClr val="00AF50"/>
                </a:solidFill>
                <a:latin typeface="Calibri"/>
                <a:cs typeface="Calibri"/>
              </a:rPr>
              <a:t> </a:t>
            </a:r>
            <a:r>
              <a:rPr sz="1300" b="1" spc="-5" dirty="0">
                <a:solidFill>
                  <a:srgbClr val="00AF50"/>
                </a:solidFill>
                <a:latin typeface="Calibri"/>
                <a:cs typeface="Calibri"/>
              </a:rPr>
              <a:t>τους,</a:t>
            </a:r>
            <a:r>
              <a:rPr sz="1300" b="1" spc="30" dirty="0">
                <a:solidFill>
                  <a:srgbClr val="00AF50"/>
                </a:solidFill>
                <a:latin typeface="Calibri"/>
                <a:cs typeface="Calibri"/>
              </a:rPr>
              <a:t> </a:t>
            </a:r>
            <a:r>
              <a:rPr sz="1300" b="1" spc="-5" dirty="0">
                <a:solidFill>
                  <a:srgbClr val="00AF50"/>
                </a:solidFill>
                <a:latin typeface="Calibri"/>
                <a:cs typeface="Calibri"/>
              </a:rPr>
              <a:t>στους</a:t>
            </a:r>
            <a:r>
              <a:rPr sz="1300" b="1" spc="45" dirty="0">
                <a:solidFill>
                  <a:srgbClr val="00AF50"/>
                </a:solidFill>
                <a:latin typeface="Calibri"/>
                <a:cs typeface="Calibri"/>
              </a:rPr>
              <a:t> </a:t>
            </a:r>
            <a:r>
              <a:rPr sz="1300" b="1" spc="-5" dirty="0">
                <a:solidFill>
                  <a:srgbClr val="00AF50"/>
                </a:solidFill>
                <a:latin typeface="Calibri"/>
                <a:cs typeface="Calibri"/>
              </a:rPr>
              <a:t>συμμετέχοντες</a:t>
            </a:r>
            <a:r>
              <a:rPr sz="1300" b="1" spc="80" dirty="0">
                <a:solidFill>
                  <a:srgbClr val="00AF50"/>
                </a:solidFill>
                <a:latin typeface="Calibri"/>
                <a:cs typeface="Calibri"/>
              </a:rPr>
              <a:t> </a:t>
            </a:r>
            <a:r>
              <a:rPr sz="1300" b="1" spc="-5" dirty="0">
                <a:solidFill>
                  <a:srgbClr val="00AF50"/>
                </a:solidFill>
                <a:latin typeface="Calibri"/>
                <a:cs typeface="Calibri"/>
              </a:rPr>
              <a:t>από</a:t>
            </a:r>
            <a:r>
              <a:rPr sz="1300" b="1" spc="15" dirty="0">
                <a:solidFill>
                  <a:srgbClr val="00AF50"/>
                </a:solidFill>
                <a:latin typeface="Calibri"/>
                <a:cs typeface="Calibri"/>
              </a:rPr>
              <a:t> </a:t>
            </a:r>
            <a:r>
              <a:rPr sz="1300" b="1" spc="-5" dirty="0">
                <a:solidFill>
                  <a:srgbClr val="00AF50"/>
                </a:solidFill>
                <a:latin typeface="Calibri"/>
                <a:cs typeface="Calibri"/>
              </a:rPr>
              <a:t>κάθε </a:t>
            </a:r>
            <a:r>
              <a:rPr sz="1300" b="1" dirty="0">
                <a:solidFill>
                  <a:srgbClr val="00AF50"/>
                </a:solidFill>
                <a:latin typeface="Calibri"/>
                <a:cs typeface="Calibri"/>
              </a:rPr>
              <a:t> </a:t>
            </a:r>
            <a:r>
              <a:rPr sz="1300" b="1" spc="-5" dirty="0">
                <a:solidFill>
                  <a:srgbClr val="00AF50"/>
                </a:solidFill>
                <a:latin typeface="Calibri"/>
                <a:cs typeface="Calibri"/>
              </a:rPr>
              <a:t>οργανισμό,</a:t>
            </a:r>
            <a:r>
              <a:rPr sz="1300" b="1" spc="40" dirty="0">
                <a:solidFill>
                  <a:srgbClr val="00AF50"/>
                </a:solidFill>
                <a:latin typeface="Calibri"/>
                <a:cs typeface="Calibri"/>
              </a:rPr>
              <a:t> </a:t>
            </a:r>
            <a:r>
              <a:rPr sz="1300" b="1" spc="-10" dirty="0">
                <a:solidFill>
                  <a:srgbClr val="00AF50"/>
                </a:solidFill>
                <a:latin typeface="Calibri"/>
                <a:cs typeface="Calibri"/>
              </a:rPr>
              <a:t>στις</a:t>
            </a:r>
            <a:r>
              <a:rPr sz="1300" b="1" spc="15" dirty="0">
                <a:solidFill>
                  <a:srgbClr val="00AF50"/>
                </a:solidFill>
                <a:latin typeface="Calibri"/>
                <a:cs typeface="Calibri"/>
              </a:rPr>
              <a:t> </a:t>
            </a:r>
            <a:r>
              <a:rPr sz="1300" b="1" spc="-5" dirty="0">
                <a:solidFill>
                  <a:srgbClr val="00AF50"/>
                </a:solidFill>
                <a:latin typeface="Calibri"/>
                <a:cs typeface="Calibri"/>
              </a:rPr>
              <a:t>διαφορετικές</a:t>
            </a:r>
            <a:r>
              <a:rPr sz="1300" b="1" spc="30" dirty="0">
                <a:solidFill>
                  <a:srgbClr val="00AF50"/>
                </a:solidFill>
                <a:latin typeface="Calibri"/>
                <a:cs typeface="Calibri"/>
              </a:rPr>
              <a:t> </a:t>
            </a:r>
            <a:r>
              <a:rPr sz="1300" b="1" spc="-5" dirty="0">
                <a:solidFill>
                  <a:srgbClr val="00AF50"/>
                </a:solidFill>
                <a:latin typeface="Calibri"/>
                <a:cs typeface="Calibri"/>
              </a:rPr>
              <a:t>ομάδες-στόχους</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10" dirty="0">
                <a:solidFill>
                  <a:srgbClr val="00AF50"/>
                </a:solidFill>
                <a:latin typeface="Calibri"/>
                <a:cs typeface="Calibri"/>
              </a:rPr>
              <a:t> </a:t>
            </a:r>
            <a:r>
              <a:rPr sz="1300" b="1" spc="-5" dirty="0">
                <a:solidFill>
                  <a:srgbClr val="00AF50"/>
                </a:solidFill>
                <a:latin typeface="Calibri"/>
                <a:cs typeface="Calibri"/>
              </a:rPr>
              <a:t>Σχεδίου</a:t>
            </a:r>
            <a:r>
              <a:rPr sz="1300" b="1" spc="30" dirty="0">
                <a:solidFill>
                  <a:srgbClr val="00AF50"/>
                </a:solidFill>
                <a:latin typeface="Calibri"/>
                <a:cs typeface="Calibri"/>
              </a:rPr>
              <a:t> </a:t>
            </a:r>
            <a:r>
              <a:rPr sz="1300" b="1" spc="-5" dirty="0">
                <a:solidFill>
                  <a:srgbClr val="00AF50"/>
                </a:solidFill>
                <a:latin typeface="Calibri"/>
                <a:cs typeface="Calibri"/>
              </a:rPr>
              <a:t>και</a:t>
            </a:r>
            <a:r>
              <a:rPr sz="1300" b="1" spc="10" dirty="0">
                <a:solidFill>
                  <a:srgbClr val="00AF50"/>
                </a:solidFill>
                <a:latin typeface="Calibri"/>
                <a:cs typeface="Calibri"/>
              </a:rPr>
              <a:t> </a:t>
            </a:r>
            <a:r>
              <a:rPr sz="1300" b="1" spc="-5" dirty="0">
                <a:solidFill>
                  <a:srgbClr val="00AF50"/>
                </a:solidFill>
                <a:latin typeface="Calibri"/>
                <a:cs typeface="Calibri"/>
              </a:rPr>
              <a:t>σε</a:t>
            </a:r>
            <a:r>
              <a:rPr sz="1300" b="1" spc="15" dirty="0">
                <a:solidFill>
                  <a:srgbClr val="00AF50"/>
                </a:solidFill>
                <a:latin typeface="Calibri"/>
                <a:cs typeface="Calibri"/>
              </a:rPr>
              <a:t> </a:t>
            </a:r>
            <a:r>
              <a:rPr sz="1300" b="1" spc="-5" dirty="0">
                <a:solidFill>
                  <a:srgbClr val="00AF50"/>
                </a:solidFill>
                <a:latin typeface="Calibri"/>
                <a:cs typeface="Calibri"/>
              </a:rPr>
              <a:t>άλλα </a:t>
            </a:r>
            <a:r>
              <a:rPr sz="1300" b="1" spc="-10" dirty="0">
                <a:solidFill>
                  <a:srgbClr val="00AF50"/>
                </a:solidFill>
                <a:latin typeface="Calibri"/>
                <a:cs typeface="Calibri"/>
              </a:rPr>
              <a:t>ενδιαφερόμενα</a:t>
            </a:r>
            <a:r>
              <a:rPr sz="1300" b="1" spc="45" dirty="0">
                <a:solidFill>
                  <a:srgbClr val="00AF50"/>
                </a:solidFill>
                <a:latin typeface="Calibri"/>
                <a:cs typeface="Calibri"/>
              </a:rPr>
              <a:t> </a:t>
            </a:r>
            <a:r>
              <a:rPr sz="1300" b="1" spc="-10" dirty="0">
                <a:solidFill>
                  <a:srgbClr val="00AF50"/>
                </a:solidFill>
                <a:latin typeface="Calibri"/>
                <a:cs typeface="Calibri"/>
              </a:rPr>
              <a:t>μέρη</a:t>
            </a:r>
            <a:r>
              <a:rPr sz="1300" b="1" spc="35" dirty="0">
                <a:solidFill>
                  <a:srgbClr val="00AF50"/>
                </a:solidFill>
                <a:latin typeface="Calibri"/>
                <a:cs typeface="Calibri"/>
              </a:rPr>
              <a:t> </a:t>
            </a:r>
            <a:r>
              <a:rPr sz="1300" b="1" spc="-5" dirty="0">
                <a:solidFill>
                  <a:srgbClr val="00AF50"/>
                </a:solidFill>
                <a:latin typeface="Calibri"/>
                <a:cs typeface="Calibri"/>
              </a:rPr>
              <a:t>σε</a:t>
            </a:r>
            <a:r>
              <a:rPr sz="1300" b="1" spc="30" dirty="0">
                <a:solidFill>
                  <a:srgbClr val="00AF50"/>
                </a:solidFill>
                <a:latin typeface="Calibri"/>
                <a:cs typeface="Calibri"/>
              </a:rPr>
              <a:t> </a:t>
            </a:r>
            <a:r>
              <a:rPr sz="1300" b="1" spc="-5" dirty="0">
                <a:solidFill>
                  <a:srgbClr val="00AF50"/>
                </a:solidFill>
                <a:latin typeface="Calibri"/>
                <a:cs typeface="Calibri"/>
              </a:rPr>
              <a:t>τοπικό,</a:t>
            </a:r>
            <a:r>
              <a:rPr sz="1300" b="1" spc="20" dirty="0">
                <a:solidFill>
                  <a:srgbClr val="00AF50"/>
                </a:solidFill>
                <a:latin typeface="Calibri"/>
                <a:cs typeface="Calibri"/>
              </a:rPr>
              <a:t> </a:t>
            </a:r>
            <a:r>
              <a:rPr sz="1300" b="1" spc="-5" dirty="0">
                <a:solidFill>
                  <a:srgbClr val="00AF50"/>
                </a:solidFill>
                <a:latin typeface="Calibri"/>
                <a:cs typeface="Calibri"/>
              </a:rPr>
              <a:t>εθνικό</a:t>
            </a:r>
            <a:r>
              <a:rPr sz="1300" b="1" spc="35" dirty="0">
                <a:solidFill>
                  <a:srgbClr val="00AF50"/>
                </a:solidFill>
                <a:latin typeface="Calibri"/>
                <a:cs typeface="Calibri"/>
              </a:rPr>
              <a:t> </a:t>
            </a:r>
            <a:r>
              <a:rPr sz="1300" b="1" spc="-5" dirty="0">
                <a:solidFill>
                  <a:srgbClr val="00AF50"/>
                </a:solidFill>
                <a:latin typeface="Calibri"/>
                <a:cs typeface="Calibri"/>
              </a:rPr>
              <a:t>ή</a:t>
            </a:r>
            <a:r>
              <a:rPr sz="1300" b="1" spc="10" dirty="0">
                <a:solidFill>
                  <a:srgbClr val="00AF50"/>
                </a:solidFill>
                <a:latin typeface="Calibri"/>
                <a:cs typeface="Calibri"/>
              </a:rPr>
              <a:t> </a:t>
            </a:r>
            <a:r>
              <a:rPr sz="1300" b="1" spc="-5" dirty="0">
                <a:solidFill>
                  <a:srgbClr val="00AF50"/>
                </a:solidFill>
                <a:latin typeface="Calibri"/>
                <a:cs typeface="Calibri"/>
              </a:rPr>
              <a:t>Ευρωπαϊκό</a:t>
            </a:r>
            <a:r>
              <a:rPr sz="1300" b="1" spc="20" dirty="0">
                <a:solidFill>
                  <a:srgbClr val="00AF50"/>
                </a:solidFill>
                <a:latin typeface="Calibri"/>
                <a:cs typeface="Calibri"/>
              </a:rPr>
              <a:t> </a:t>
            </a:r>
            <a:r>
              <a:rPr sz="1300" b="1" spc="-5" dirty="0">
                <a:solidFill>
                  <a:srgbClr val="00AF50"/>
                </a:solidFill>
                <a:latin typeface="Calibri"/>
                <a:cs typeface="Calibri"/>
              </a:rPr>
              <a:t>επίπεδο</a:t>
            </a:r>
            <a:r>
              <a:rPr sz="1300" b="1" spc="15" dirty="0">
                <a:solidFill>
                  <a:srgbClr val="00AF50"/>
                </a:solidFill>
                <a:latin typeface="Calibri"/>
                <a:cs typeface="Calibri"/>
              </a:rPr>
              <a:t> </a:t>
            </a:r>
            <a:r>
              <a:rPr sz="1300" b="1" spc="10" dirty="0">
                <a:solidFill>
                  <a:srgbClr val="00AF50"/>
                </a:solidFill>
                <a:latin typeface="Calibri"/>
                <a:cs typeface="Calibri"/>
              </a:rPr>
              <a:t>(π.χ.</a:t>
            </a:r>
            <a:endParaRPr sz="1300">
              <a:latin typeface="Calibri"/>
              <a:cs typeface="Calibri"/>
            </a:endParaRPr>
          </a:p>
          <a:p>
            <a:pPr marL="299085">
              <a:lnSpc>
                <a:spcPct val="100000"/>
              </a:lnSpc>
            </a:pPr>
            <a:r>
              <a:rPr sz="1300" b="1" spc="-5" dirty="0">
                <a:solidFill>
                  <a:srgbClr val="00AF50"/>
                </a:solidFill>
                <a:latin typeface="Calibri"/>
                <a:cs typeface="Calibri"/>
              </a:rPr>
              <a:t>αντίκτυπος</a:t>
            </a:r>
            <a:r>
              <a:rPr sz="1300" b="1" spc="20" dirty="0">
                <a:solidFill>
                  <a:srgbClr val="00AF50"/>
                </a:solidFill>
                <a:latin typeface="Calibri"/>
                <a:cs typeface="Calibri"/>
              </a:rPr>
              <a:t> </a:t>
            </a:r>
            <a:r>
              <a:rPr sz="1300" b="1" spc="-5" dirty="0">
                <a:solidFill>
                  <a:srgbClr val="00AF50"/>
                </a:solidFill>
                <a:latin typeface="Calibri"/>
                <a:cs typeface="Calibri"/>
              </a:rPr>
              <a:t>σε</a:t>
            </a:r>
            <a:r>
              <a:rPr sz="1300" b="1" spc="30" dirty="0">
                <a:solidFill>
                  <a:srgbClr val="00AF50"/>
                </a:solidFill>
                <a:latin typeface="Calibri"/>
                <a:cs typeface="Calibri"/>
              </a:rPr>
              <a:t> </a:t>
            </a:r>
            <a:r>
              <a:rPr sz="1300" b="1" spc="-5" dirty="0">
                <a:solidFill>
                  <a:srgbClr val="00AF50"/>
                </a:solidFill>
                <a:latin typeface="Calibri"/>
                <a:cs typeface="Calibri"/>
              </a:rPr>
              <a:t>επίπεδο</a:t>
            </a:r>
            <a:r>
              <a:rPr sz="1300" b="1" spc="20" dirty="0">
                <a:solidFill>
                  <a:srgbClr val="00AF50"/>
                </a:solidFill>
                <a:latin typeface="Calibri"/>
                <a:cs typeface="Calibri"/>
              </a:rPr>
              <a:t> </a:t>
            </a:r>
            <a:r>
              <a:rPr sz="1300" b="1" spc="-5" dirty="0">
                <a:solidFill>
                  <a:srgbClr val="00AF50"/>
                </a:solidFill>
                <a:latin typeface="Calibri"/>
                <a:cs typeface="Calibri"/>
              </a:rPr>
              <a:t>πολιτικών</a:t>
            </a:r>
            <a:r>
              <a:rPr sz="1300" b="1" spc="30" dirty="0">
                <a:solidFill>
                  <a:srgbClr val="00AF50"/>
                </a:solidFill>
                <a:latin typeface="Calibri"/>
                <a:cs typeface="Calibri"/>
              </a:rPr>
              <a:t> </a:t>
            </a:r>
            <a:r>
              <a:rPr sz="1300" b="1" spc="-5" dirty="0">
                <a:solidFill>
                  <a:srgbClr val="00AF50"/>
                </a:solidFill>
                <a:latin typeface="Calibri"/>
                <a:cs typeface="Calibri"/>
              </a:rPr>
              <a:t>αποφάσεων</a:t>
            </a:r>
            <a:r>
              <a:rPr sz="1300" b="1" spc="15" dirty="0">
                <a:solidFill>
                  <a:srgbClr val="00AF50"/>
                </a:solidFill>
                <a:latin typeface="Calibri"/>
                <a:cs typeface="Calibri"/>
              </a:rPr>
              <a:t> </a:t>
            </a:r>
            <a:r>
              <a:rPr sz="1300" b="1" spc="-5" dirty="0">
                <a:solidFill>
                  <a:srgbClr val="00AF50"/>
                </a:solidFill>
                <a:latin typeface="Calibri"/>
                <a:cs typeface="Calibri"/>
              </a:rPr>
              <a:t>κτλ.)</a:t>
            </a:r>
            <a:r>
              <a:rPr sz="1300" b="1" spc="25" dirty="0">
                <a:solidFill>
                  <a:srgbClr val="00AF50"/>
                </a:solidFill>
                <a:latin typeface="Calibri"/>
                <a:cs typeface="Calibri"/>
              </a:rPr>
              <a:t> </a:t>
            </a:r>
            <a:r>
              <a:rPr sz="1300" b="1" spc="-5" dirty="0">
                <a:solidFill>
                  <a:srgbClr val="00AF50"/>
                </a:solidFill>
                <a:latin typeface="Calibri"/>
                <a:cs typeface="Calibri"/>
              </a:rPr>
              <a:t>και</a:t>
            </a:r>
            <a:r>
              <a:rPr sz="1300" b="1" spc="35" dirty="0">
                <a:solidFill>
                  <a:srgbClr val="00AF50"/>
                </a:solidFill>
                <a:latin typeface="Calibri"/>
                <a:cs typeface="Calibri"/>
              </a:rPr>
              <a:t> </a:t>
            </a:r>
            <a:r>
              <a:rPr sz="1300" b="1" spc="-10" dirty="0">
                <a:solidFill>
                  <a:srgbClr val="00AF50"/>
                </a:solidFill>
                <a:latin typeface="Calibri"/>
                <a:cs typeface="Calibri"/>
              </a:rPr>
              <a:t>μεθοδολογία</a:t>
            </a:r>
            <a:r>
              <a:rPr sz="1300" b="1" spc="50" dirty="0">
                <a:solidFill>
                  <a:srgbClr val="00AF50"/>
                </a:solidFill>
                <a:latin typeface="Calibri"/>
                <a:cs typeface="Calibri"/>
              </a:rPr>
              <a:t> </a:t>
            </a:r>
            <a:r>
              <a:rPr sz="1300" b="1" spc="-10" dirty="0">
                <a:solidFill>
                  <a:srgbClr val="00AF50"/>
                </a:solidFill>
                <a:latin typeface="Calibri"/>
                <a:cs typeface="Calibri"/>
              </a:rPr>
              <a:t>μέτρησής</a:t>
            </a:r>
            <a:r>
              <a:rPr sz="1300" b="1" spc="65"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5" dirty="0">
                <a:solidFill>
                  <a:srgbClr val="00AF50"/>
                </a:solidFill>
                <a:latin typeface="Calibri"/>
                <a:cs typeface="Calibri"/>
              </a:rPr>
              <a:t>(εργαλεία</a:t>
            </a:r>
            <a:r>
              <a:rPr sz="1300" b="1" spc="40" dirty="0">
                <a:solidFill>
                  <a:srgbClr val="00AF50"/>
                </a:solidFill>
                <a:latin typeface="Calibri"/>
                <a:cs typeface="Calibri"/>
              </a:rPr>
              <a:t> </a:t>
            </a:r>
            <a:r>
              <a:rPr sz="1300" b="1" spc="-15" dirty="0">
                <a:solidFill>
                  <a:srgbClr val="00AF50"/>
                </a:solidFill>
                <a:latin typeface="Calibri"/>
                <a:cs typeface="Calibri"/>
              </a:rPr>
              <a:t>και</a:t>
            </a:r>
            <a:r>
              <a:rPr sz="1300" b="1" spc="5" dirty="0">
                <a:solidFill>
                  <a:srgbClr val="00AF50"/>
                </a:solidFill>
                <a:latin typeface="Calibri"/>
                <a:cs typeface="Calibri"/>
              </a:rPr>
              <a:t> </a:t>
            </a:r>
            <a:r>
              <a:rPr sz="1300" b="1" spc="-10" dirty="0">
                <a:solidFill>
                  <a:srgbClr val="00AF50"/>
                </a:solidFill>
                <a:latin typeface="Calibri"/>
                <a:cs typeface="Calibri"/>
              </a:rPr>
              <a:t>δείκτες</a:t>
            </a:r>
            <a:r>
              <a:rPr sz="1300" b="1" spc="50" dirty="0">
                <a:solidFill>
                  <a:srgbClr val="00AF50"/>
                </a:solidFill>
                <a:latin typeface="Calibri"/>
                <a:cs typeface="Calibri"/>
              </a:rPr>
              <a:t> </a:t>
            </a:r>
            <a:r>
              <a:rPr sz="1300" b="1" spc="-10" dirty="0">
                <a:solidFill>
                  <a:srgbClr val="00AF50"/>
                </a:solidFill>
                <a:latin typeface="Calibri"/>
                <a:cs typeface="Calibri"/>
              </a:rPr>
              <a:t>μέτρησης)</a:t>
            </a:r>
            <a:endParaRPr sz="1300">
              <a:latin typeface="Calibri"/>
              <a:cs typeface="Calibri"/>
            </a:endParaRPr>
          </a:p>
          <a:p>
            <a:pPr marL="299085" marR="594995" indent="-287020">
              <a:lnSpc>
                <a:spcPct val="100000"/>
              </a:lnSpc>
              <a:buFont typeface="Wingdings"/>
              <a:buChar char=""/>
              <a:tabLst>
                <a:tab pos="299085" algn="l"/>
                <a:tab pos="299720" algn="l"/>
              </a:tabLst>
            </a:pPr>
            <a:r>
              <a:rPr sz="1300" b="1" spc="-15" dirty="0">
                <a:solidFill>
                  <a:srgbClr val="00AF50"/>
                </a:solidFill>
                <a:latin typeface="Calibri"/>
                <a:cs typeface="Calibri"/>
              </a:rPr>
              <a:t>Περιγραφή</a:t>
            </a:r>
            <a:r>
              <a:rPr sz="1300" b="1" spc="65" dirty="0">
                <a:solidFill>
                  <a:srgbClr val="00AF50"/>
                </a:solidFill>
                <a:latin typeface="Calibri"/>
                <a:cs typeface="Calibri"/>
              </a:rPr>
              <a:t> </a:t>
            </a:r>
            <a:r>
              <a:rPr sz="1300" b="1" spc="-10" dirty="0">
                <a:solidFill>
                  <a:srgbClr val="00AF50"/>
                </a:solidFill>
                <a:latin typeface="Calibri"/>
                <a:cs typeface="Calibri"/>
              </a:rPr>
              <a:t>των</a:t>
            </a:r>
            <a:r>
              <a:rPr sz="1300" b="1" spc="25" dirty="0">
                <a:solidFill>
                  <a:srgbClr val="00AF50"/>
                </a:solidFill>
                <a:latin typeface="Calibri"/>
                <a:cs typeface="Calibri"/>
              </a:rPr>
              <a:t> </a:t>
            </a:r>
            <a:r>
              <a:rPr sz="1300" b="1" spc="-10" dirty="0">
                <a:solidFill>
                  <a:srgbClr val="00AF50"/>
                </a:solidFill>
                <a:latin typeface="Calibri"/>
                <a:cs typeface="Calibri"/>
              </a:rPr>
              <a:t>μέτρων</a:t>
            </a:r>
            <a:r>
              <a:rPr sz="1300" b="1" spc="45" dirty="0">
                <a:solidFill>
                  <a:srgbClr val="00AF50"/>
                </a:solidFill>
                <a:latin typeface="Calibri"/>
                <a:cs typeface="Calibri"/>
              </a:rPr>
              <a:t> </a:t>
            </a:r>
            <a:r>
              <a:rPr sz="1300" b="1" spc="-5" dirty="0">
                <a:solidFill>
                  <a:srgbClr val="00AF50"/>
                </a:solidFill>
                <a:latin typeface="Calibri"/>
                <a:cs typeface="Calibri"/>
              </a:rPr>
              <a:t>που</a:t>
            </a:r>
            <a:r>
              <a:rPr sz="1300" b="1" spc="10" dirty="0">
                <a:solidFill>
                  <a:srgbClr val="00AF50"/>
                </a:solidFill>
                <a:latin typeface="Calibri"/>
                <a:cs typeface="Calibri"/>
              </a:rPr>
              <a:t> </a:t>
            </a:r>
            <a:r>
              <a:rPr sz="1300" b="1" spc="-5" dirty="0">
                <a:solidFill>
                  <a:srgbClr val="00AF50"/>
                </a:solidFill>
                <a:latin typeface="Calibri"/>
                <a:cs typeface="Calibri"/>
              </a:rPr>
              <a:t>θα</a:t>
            </a:r>
            <a:r>
              <a:rPr sz="1300" b="1" spc="15" dirty="0">
                <a:solidFill>
                  <a:srgbClr val="00AF50"/>
                </a:solidFill>
                <a:latin typeface="Calibri"/>
                <a:cs typeface="Calibri"/>
              </a:rPr>
              <a:t> </a:t>
            </a:r>
            <a:r>
              <a:rPr sz="1300" b="1" spc="-5" dirty="0">
                <a:solidFill>
                  <a:srgbClr val="00AF50"/>
                </a:solidFill>
                <a:latin typeface="Calibri"/>
                <a:cs typeface="Calibri"/>
              </a:rPr>
              <a:t>ληφθούν,</a:t>
            </a:r>
            <a:r>
              <a:rPr sz="1300" b="1" spc="40" dirty="0">
                <a:solidFill>
                  <a:srgbClr val="00AF50"/>
                </a:solidFill>
                <a:latin typeface="Calibri"/>
                <a:cs typeface="Calibri"/>
              </a:rPr>
              <a:t> </a:t>
            </a:r>
            <a:r>
              <a:rPr sz="1300" b="1" spc="-10" dirty="0">
                <a:solidFill>
                  <a:srgbClr val="00AF50"/>
                </a:solidFill>
                <a:latin typeface="Calibri"/>
                <a:cs typeface="Calibri"/>
              </a:rPr>
              <a:t>ούτως</a:t>
            </a:r>
            <a:r>
              <a:rPr sz="1300" b="1" spc="40" dirty="0">
                <a:solidFill>
                  <a:srgbClr val="00AF50"/>
                </a:solidFill>
                <a:latin typeface="Calibri"/>
                <a:cs typeface="Calibri"/>
              </a:rPr>
              <a:t> </a:t>
            </a:r>
            <a:r>
              <a:rPr sz="1300" b="1" spc="-5" dirty="0">
                <a:solidFill>
                  <a:srgbClr val="00AF50"/>
                </a:solidFill>
                <a:latin typeface="Calibri"/>
                <a:cs typeface="Calibri"/>
              </a:rPr>
              <a:t>ώστε</a:t>
            </a:r>
            <a:r>
              <a:rPr sz="1300" b="1" spc="30" dirty="0">
                <a:solidFill>
                  <a:srgbClr val="00AF50"/>
                </a:solidFill>
                <a:latin typeface="Calibri"/>
                <a:cs typeface="Calibri"/>
              </a:rPr>
              <a:t> </a:t>
            </a:r>
            <a:r>
              <a:rPr sz="1300" b="1" spc="-5" dirty="0">
                <a:solidFill>
                  <a:srgbClr val="00AF50"/>
                </a:solidFill>
                <a:latin typeface="Calibri"/>
                <a:cs typeface="Calibri"/>
              </a:rPr>
              <a:t>ο</a:t>
            </a:r>
            <a:r>
              <a:rPr sz="1300" b="1" spc="15" dirty="0">
                <a:solidFill>
                  <a:srgbClr val="00AF50"/>
                </a:solidFill>
                <a:latin typeface="Calibri"/>
                <a:cs typeface="Calibri"/>
              </a:rPr>
              <a:t> </a:t>
            </a:r>
            <a:r>
              <a:rPr sz="1300" b="1" spc="-5" dirty="0">
                <a:solidFill>
                  <a:srgbClr val="00AF50"/>
                </a:solidFill>
                <a:latin typeface="Calibri"/>
                <a:cs typeface="Calibri"/>
              </a:rPr>
              <a:t>αντίκτυπος</a:t>
            </a:r>
            <a:r>
              <a:rPr sz="1300" b="1" spc="40"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5" dirty="0">
                <a:solidFill>
                  <a:srgbClr val="00AF50"/>
                </a:solidFill>
                <a:latin typeface="Calibri"/>
                <a:cs typeface="Calibri"/>
              </a:rPr>
              <a:t>είναι</a:t>
            </a:r>
            <a:r>
              <a:rPr sz="1300" b="1" spc="40" dirty="0">
                <a:solidFill>
                  <a:srgbClr val="00AF50"/>
                </a:solidFill>
                <a:latin typeface="Calibri"/>
                <a:cs typeface="Calibri"/>
              </a:rPr>
              <a:t> </a:t>
            </a:r>
            <a:r>
              <a:rPr sz="1300" b="1" spc="-10" dirty="0">
                <a:solidFill>
                  <a:srgbClr val="00AF50"/>
                </a:solidFill>
                <a:latin typeface="Calibri"/>
                <a:cs typeface="Calibri"/>
              </a:rPr>
              <a:t>εξισορροπημένος</a:t>
            </a:r>
            <a:r>
              <a:rPr sz="1300" b="1" spc="50" dirty="0">
                <a:solidFill>
                  <a:srgbClr val="00AF50"/>
                </a:solidFill>
                <a:latin typeface="Calibri"/>
                <a:cs typeface="Calibri"/>
              </a:rPr>
              <a:t> </a:t>
            </a:r>
            <a:r>
              <a:rPr sz="1300" b="1" spc="-15" dirty="0">
                <a:solidFill>
                  <a:srgbClr val="00AF50"/>
                </a:solidFill>
                <a:latin typeface="Calibri"/>
                <a:cs typeface="Calibri"/>
              </a:rPr>
              <a:t>και</a:t>
            </a:r>
            <a:r>
              <a:rPr sz="1300" b="1" spc="20"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5" dirty="0">
                <a:solidFill>
                  <a:srgbClr val="00AF50"/>
                </a:solidFill>
                <a:latin typeface="Calibri"/>
                <a:cs typeface="Calibri"/>
              </a:rPr>
              <a:t>μην</a:t>
            </a:r>
            <a:r>
              <a:rPr sz="1300" b="1" spc="35" dirty="0">
                <a:solidFill>
                  <a:srgbClr val="00AF50"/>
                </a:solidFill>
                <a:latin typeface="Calibri"/>
                <a:cs typeface="Calibri"/>
              </a:rPr>
              <a:t> </a:t>
            </a:r>
            <a:r>
              <a:rPr sz="1300" b="1" spc="-5" dirty="0">
                <a:solidFill>
                  <a:srgbClr val="00AF50"/>
                </a:solidFill>
                <a:latin typeface="Calibri"/>
                <a:cs typeface="Calibri"/>
              </a:rPr>
              <a:t>αφορά</a:t>
            </a:r>
            <a:r>
              <a:rPr sz="1300" b="1" spc="5" dirty="0">
                <a:solidFill>
                  <a:srgbClr val="00AF50"/>
                </a:solidFill>
                <a:latin typeface="Calibri"/>
                <a:cs typeface="Calibri"/>
              </a:rPr>
              <a:t> </a:t>
            </a:r>
            <a:r>
              <a:rPr sz="1300" b="1" spc="-10" dirty="0">
                <a:solidFill>
                  <a:srgbClr val="00AF50"/>
                </a:solidFill>
                <a:latin typeface="Calibri"/>
                <a:cs typeface="Calibri"/>
              </a:rPr>
              <a:t>μόνο</a:t>
            </a:r>
            <a:r>
              <a:rPr sz="1300" b="1" spc="35" dirty="0">
                <a:solidFill>
                  <a:srgbClr val="00AF50"/>
                </a:solidFill>
                <a:latin typeface="Calibri"/>
                <a:cs typeface="Calibri"/>
              </a:rPr>
              <a:t> </a:t>
            </a:r>
            <a:r>
              <a:rPr sz="1300" b="1" spc="-10" dirty="0">
                <a:solidFill>
                  <a:srgbClr val="00AF50"/>
                </a:solidFill>
                <a:latin typeface="Calibri"/>
                <a:cs typeface="Calibri"/>
              </a:rPr>
              <a:t>κάποιους</a:t>
            </a:r>
            <a:r>
              <a:rPr sz="1300" b="1" spc="15" dirty="0">
                <a:solidFill>
                  <a:srgbClr val="00AF50"/>
                </a:solidFill>
                <a:latin typeface="Calibri"/>
                <a:cs typeface="Calibri"/>
              </a:rPr>
              <a:t> </a:t>
            </a:r>
            <a:r>
              <a:rPr sz="1300" b="1" spc="-5" dirty="0">
                <a:solidFill>
                  <a:srgbClr val="00AF50"/>
                </a:solidFill>
                <a:latin typeface="Calibri"/>
                <a:cs typeface="Calibri"/>
              </a:rPr>
              <a:t>από</a:t>
            </a:r>
            <a:r>
              <a:rPr sz="1300" b="1" dirty="0">
                <a:solidFill>
                  <a:srgbClr val="00AF50"/>
                </a:solidFill>
                <a:latin typeface="Calibri"/>
                <a:cs typeface="Calibri"/>
              </a:rPr>
              <a:t> </a:t>
            </a:r>
            <a:r>
              <a:rPr sz="1300" b="1" spc="-10" dirty="0">
                <a:solidFill>
                  <a:srgbClr val="00AF50"/>
                </a:solidFill>
                <a:latin typeface="Calibri"/>
                <a:cs typeface="Calibri"/>
              </a:rPr>
              <a:t>τους </a:t>
            </a:r>
            <a:r>
              <a:rPr sz="1300" b="1" spc="-5" dirty="0">
                <a:solidFill>
                  <a:srgbClr val="00AF50"/>
                </a:solidFill>
                <a:latin typeface="Calibri"/>
                <a:cs typeface="Calibri"/>
              </a:rPr>
              <a:t> συμμετέχοντες</a:t>
            </a:r>
            <a:r>
              <a:rPr sz="1300" b="1" spc="65" dirty="0">
                <a:solidFill>
                  <a:srgbClr val="00AF50"/>
                </a:solidFill>
                <a:latin typeface="Calibri"/>
                <a:cs typeface="Calibri"/>
              </a:rPr>
              <a:t> </a:t>
            </a:r>
            <a:r>
              <a:rPr sz="1300" b="1" spc="-10" dirty="0">
                <a:solidFill>
                  <a:srgbClr val="00AF50"/>
                </a:solidFill>
                <a:latin typeface="Calibri"/>
                <a:cs typeface="Calibri"/>
              </a:rPr>
              <a:t>στην</a:t>
            </a:r>
            <a:r>
              <a:rPr sz="1300" b="1" spc="25" dirty="0">
                <a:solidFill>
                  <a:srgbClr val="00AF50"/>
                </a:solidFill>
                <a:latin typeface="Calibri"/>
                <a:cs typeface="Calibri"/>
              </a:rPr>
              <a:t> </a:t>
            </a:r>
            <a:r>
              <a:rPr sz="1300" b="1" spc="-15" dirty="0">
                <a:solidFill>
                  <a:srgbClr val="00AF50"/>
                </a:solidFill>
                <a:latin typeface="Calibri"/>
                <a:cs typeface="Calibri"/>
              </a:rPr>
              <a:t>κοινοπραξία</a:t>
            </a:r>
            <a:r>
              <a:rPr sz="1300" b="1" spc="5" dirty="0">
                <a:solidFill>
                  <a:srgbClr val="00AF50"/>
                </a:solidFill>
                <a:latin typeface="Calibri"/>
                <a:cs typeface="Calibri"/>
              </a:rPr>
              <a:t> </a:t>
            </a:r>
            <a:r>
              <a:rPr sz="1300" b="1" spc="-10" dirty="0">
                <a:solidFill>
                  <a:srgbClr val="00AF50"/>
                </a:solidFill>
                <a:latin typeface="Calibri"/>
                <a:cs typeface="Calibri"/>
              </a:rPr>
              <a:t>οργανισμούς</a:t>
            </a:r>
            <a:endParaRPr sz="1300">
              <a:latin typeface="Calibri"/>
              <a:cs typeface="Calibri"/>
            </a:endParaRPr>
          </a:p>
        </p:txBody>
      </p:sp>
      <p:pic>
        <p:nvPicPr>
          <p:cNvPr id="6" name="object 6"/>
          <p:cNvPicPr/>
          <p:nvPr/>
        </p:nvPicPr>
        <p:blipFill>
          <a:blip r:embed="rId3" cstate="print"/>
          <a:stretch>
            <a:fillRect/>
          </a:stretch>
        </p:blipFill>
        <p:spPr>
          <a:xfrm>
            <a:off x="137160" y="3814571"/>
            <a:ext cx="12054840" cy="911351"/>
          </a:xfrm>
          <a:prstGeom prst="rect">
            <a:avLst/>
          </a:prstGeom>
        </p:spPr>
      </p:pic>
      <p:sp>
        <p:nvSpPr>
          <p:cNvPr id="7" name="object 7"/>
          <p:cNvSpPr txBox="1"/>
          <p:nvPr/>
        </p:nvSpPr>
        <p:spPr>
          <a:xfrm>
            <a:off x="215290" y="4477892"/>
            <a:ext cx="11435080" cy="1412240"/>
          </a:xfrm>
          <a:prstGeom prst="rect">
            <a:avLst/>
          </a:prstGeom>
        </p:spPr>
        <p:txBody>
          <a:bodyPr vert="horz" wrap="square" lIns="0" tIns="12065" rIns="0" bIns="0" rtlCol="0">
            <a:spAutoFit/>
          </a:bodyPr>
          <a:lstStyle/>
          <a:p>
            <a:pPr marL="299085" marR="291465" indent="-287020">
              <a:lnSpc>
                <a:spcPct val="100000"/>
              </a:lnSpc>
              <a:spcBef>
                <a:spcPts val="95"/>
              </a:spcBef>
              <a:buFont typeface="Wingdings"/>
              <a:buChar char=""/>
              <a:tabLst>
                <a:tab pos="299085" algn="l"/>
                <a:tab pos="299720" algn="l"/>
              </a:tabLst>
            </a:pPr>
            <a:r>
              <a:rPr sz="1300" b="1" spc="-10" dirty="0">
                <a:solidFill>
                  <a:srgbClr val="00AF50"/>
                </a:solidFill>
                <a:latin typeface="Calibri"/>
                <a:cs typeface="Calibri"/>
              </a:rPr>
              <a:t>Αναγνώριση</a:t>
            </a:r>
            <a:r>
              <a:rPr sz="1300" b="1" spc="50" dirty="0">
                <a:solidFill>
                  <a:srgbClr val="00AF50"/>
                </a:solidFill>
                <a:latin typeface="Calibri"/>
                <a:cs typeface="Calibri"/>
              </a:rPr>
              <a:t> </a:t>
            </a:r>
            <a:r>
              <a:rPr sz="1300" b="1" spc="-5" dirty="0">
                <a:solidFill>
                  <a:srgbClr val="00AF50"/>
                </a:solidFill>
                <a:latin typeface="Calibri"/>
                <a:cs typeface="Calibri"/>
              </a:rPr>
              <a:t>των</a:t>
            </a:r>
            <a:r>
              <a:rPr sz="1300" b="1" spc="25" dirty="0">
                <a:solidFill>
                  <a:srgbClr val="00AF50"/>
                </a:solidFill>
                <a:latin typeface="Calibri"/>
                <a:cs typeface="Calibri"/>
              </a:rPr>
              <a:t> </a:t>
            </a:r>
            <a:r>
              <a:rPr sz="1300" b="1" spc="-5" dirty="0">
                <a:solidFill>
                  <a:srgbClr val="00AF50"/>
                </a:solidFill>
                <a:latin typeface="Calibri"/>
                <a:cs typeface="Calibri"/>
              </a:rPr>
              <a:t>ομάδων-στόχων</a:t>
            </a:r>
            <a:r>
              <a:rPr sz="1300" b="1" spc="25" dirty="0">
                <a:solidFill>
                  <a:srgbClr val="00AF50"/>
                </a:solidFill>
                <a:latin typeface="Calibri"/>
                <a:cs typeface="Calibri"/>
              </a:rPr>
              <a:t> </a:t>
            </a:r>
            <a:r>
              <a:rPr sz="1300" b="1" spc="-5" dirty="0">
                <a:solidFill>
                  <a:srgbClr val="00AF50"/>
                </a:solidFill>
                <a:latin typeface="Calibri"/>
                <a:cs typeface="Calibri"/>
              </a:rPr>
              <a:t>των</a:t>
            </a:r>
            <a:r>
              <a:rPr sz="1300" b="1" spc="30" dirty="0">
                <a:solidFill>
                  <a:srgbClr val="00AF50"/>
                </a:solidFill>
                <a:latin typeface="Calibri"/>
                <a:cs typeface="Calibri"/>
              </a:rPr>
              <a:t> </a:t>
            </a:r>
            <a:r>
              <a:rPr sz="1300" b="1" spc="-5" dirty="0">
                <a:solidFill>
                  <a:srgbClr val="00AF50"/>
                </a:solidFill>
                <a:latin typeface="Calibri"/>
                <a:cs typeface="Calibri"/>
              </a:rPr>
              <a:t>δραστηριοτήτων</a:t>
            </a:r>
            <a:r>
              <a:rPr sz="1300" b="1" spc="60" dirty="0">
                <a:solidFill>
                  <a:srgbClr val="00AF50"/>
                </a:solidFill>
                <a:latin typeface="Calibri"/>
                <a:cs typeface="Calibri"/>
              </a:rPr>
              <a:t> </a:t>
            </a:r>
            <a:r>
              <a:rPr sz="1300" b="1" spc="-5" dirty="0">
                <a:solidFill>
                  <a:srgbClr val="00AF50"/>
                </a:solidFill>
                <a:latin typeface="Calibri"/>
                <a:cs typeface="Calibri"/>
              </a:rPr>
              <a:t>διάδοσης</a:t>
            </a:r>
            <a:r>
              <a:rPr sz="1300" b="1" spc="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r>
              <a:rPr sz="1300" b="1" spc="40" dirty="0">
                <a:solidFill>
                  <a:srgbClr val="00AF50"/>
                </a:solidFill>
                <a:latin typeface="Calibri"/>
                <a:cs typeface="Calibri"/>
              </a:rPr>
              <a:t> </a:t>
            </a:r>
            <a:r>
              <a:rPr sz="1300" b="1" spc="-10" dirty="0">
                <a:solidFill>
                  <a:srgbClr val="00AF50"/>
                </a:solidFill>
                <a:latin typeface="Calibri"/>
                <a:cs typeface="Calibri"/>
              </a:rPr>
              <a:t>εντός</a:t>
            </a:r>
            <a:r>
              <a:rPr sz="1300" b="1" spc="20" dirty="0">
                <a:solidFill>
                  <a:srgbClr val="00AF50"/>
                </a:solidFill>
                <a:latin typeface="Calibri"/>
                <a:cs typeface="Calibri"/>
              </a:rPr>
              <a:t> </a:t>
            </a:r>
            <a:r>
              <a:rPr sz="1300" b="1" spc="-5" dirty="0">
                <a:solidFill>
                  <a:srgbClr val="00AF50"/>
                </a:solidFill>
                <a:latin typeface="Calibri"/>
                <a:cs typeface="Calibri"/>
              </a:rPr>
              <a:t>και</a:t>
            </a:r>
            <a:r>
              <a:rPr sz="1300" b="1" spc="15" dirty="0">
                <a:solidFill>
                  <a:srgbClr val="00AF50"/>
                </a:solidFill>
                <a:latin typeface="Calibri"/>
                <a:cs typeface="Calibri"/>
              </a:rPr>
              <a:t> </a:t>
            </a:r>
            <a:r>
              <a:rPr sz="1300" b="1" spc="-5" dirty="0">
                <a:solidFill>
                  <a:srgbClr val="00AF50"/>
                </a:solidFill>
                <a:latin typeface="Calibri"/>
                <a:cs typeface="Calibri"/>
              </a:rPr>
              <a:t>εκτός</a:t>
            </a:r>
            <a:r>
              <a:rPr sz="1300" b="1" spc="40" dirty="0">
                <a:solidFill>
                  <a:srgbClr val="00AF50"/>
                </a:solidFill>
                <a:latin typeface="Calibri"/>
                <a:cs typeface="Calibri"/>
              </a:rPr>
              <a:t> </a:t>
            </a:r>
            <a:r>
              <a:rPr sz="1300" b="1" spc="-5" dirty="0">
                <a:solidFill>
                  <a:srgbClr val="00AF50"/>
                </a:solidFill>
                <a:latin typeface="Calibri"/>
                <a:cs typeface="Calibri"/>
              </a:rPr>
              <a:t>των</a:t>
            </a:r>
            <a:r>
              <a:rPr sz="1300" b="1" spc="25" dirty="0">
                <a:solidFill>
                  <a:srgbClr val="00AF50"/>
                </a:solidFill>
                <a:latin typeface="Calibri"/>
                <a:cs typeface="Calibri"/>
              </a:rPr>
              <a:t> </a:t>
            </a:r>
            <a:r>
              <a:rPr sz="1300" b="1" spc="-5" dirty="0">
                <a:solidFill>
                  <a:srgbClr val="00AF50"/>
                </a:solidFill>
                <a:latin typeface="Calibri"/>
                <a:cs typeface="Calibri"/>
              </a:rPr>
              <a:t>άμεσα</a:t>
            </a:r>
            <a:r>
              <a:rPr sz="1300" b="1" spc="30" dirty="0">
                <a:solidFill>
                  <a:srgbClr val="00AF50"/>
                </a:solidFill>
                <a:latin typeface="Calibri"/>
                <a:cs typeface="Calibri"/>
              </a:rPr>
              <a:t> </a:t>
            </a:r>
            <a:r>
              <a:rPr sz="1300" b="1" spc="-5" dirty="0">
                <a:solidFill>
                  <a:srgbClr val="00AF50"/>
                </a:solidFill>
                <a:latin typeface="Calibri"/>
                <a:cs typeface="Calibri"/>
              </a:rPr>
              <a:t>εμπλεκόμενων</a:t>
            </a:r>
            <a:r>
              <a:rPr sz="1300" b="1" spc="65" dirty="0">
                <a:solidFill>
                  <a:srgbClr val="00AF50"/>
                </a:solidFill>
                <a:latin typeface="Calibri"/>
                <a:cs typeface="Calibri"/>
              </a:rPr>
              <a:t> </a:t>
            </a:r>
            <a:r>
              <a:rPr sz="1300" b="1" spc="-5" dirty="0">
                <a:solidFill>
                  <a:srgbClr val="00AF50"/>
                </a:solidFill>
                <a:latin typeface="Calibri"/>
                <a:cs typeface="Calibri"/>
              </a:rPr>
              <a:t>οργανισμών,</a:t>
            </a:r>
            <a:r>
              <a:rPr sz="1300" b="1" spc="50" dirty="0">
                <a:solidFill>
                  <a:srgbClr val="00AF50"/>
                </a:solidFill>
                <a:latin typeface="Calibri"/>
                <a:cs typeface="Calibri"/>
              </a:rPr>
              <a:t> </a:t>
            </a:r>
            <a:r>
              <a:rPr sz="1300" b="1" spc="-5" dirty="0">
                <a:solidFill>
                  <a:srgbClr val="00AF50"/>
                </a:solidFill>
                <a:latin typeface="Calibri"/>
                <a:cs typeface="Calibri"/>
              </a:rPr>
              <a:t>σε</a:t>
            </a:r>
            <a:r>
              <a:rPr sz="1300" b="1" spc="20" dirty="0">
                <a:solidFill>
                  <a:srgbClr val="00AF50"/>
                </a:solidFill>
                <a:latin typeface="Calibri"/>
                <a:cs typeface="Calibri"/>
              </a:rPr>
              <a:t> </a:t>
            </a:r>
            <a:r>
              <a:rPr sz="1300" b="1" spc="-10" dirty="0">
                <a:solidFill>
                  <a:srgbClr val="00AF50"/>
                </a:solidFill>
                <a:latin typeface="Calibri"/>
                <a:cs typeface="Calibri"/>
              </a:rPr>
              <a:t>τοπικό,</a:t>
            </a:r>
            <a:r>
              <a:rPr sz="1300" b="1" spc="30" dirty="0">
                <a:solidFill>
                  <a:srgbClr val="00AF50"/>
                </a:solidFill>
                <a:latin typeface="Calibri"/>
                <a:cs typeface="Calibri"/>
              </a:rPr>
              <a:t> </a:t>
            </a:r>
            <a:r>
              <a:rPr sz="1300" b="1" spc="-5" dirty="0">
                <a:solidFill>
                  <a:srgbClr val="00AF50"/>
                </a:solidFill>
                <a:latin typeface="Calibri"/>
                <a:cs typeface="Calibri"/>
              </a:rPr>
              <a:t>εθνικό</a:t>
            </a:r>
            <a:r>
              <a:rPr sz="1300" b="1" spc="50" dirty="0">
                <a:solidFill>
                  <a:srgbClr val="00AF50"/>
                </a:solidFill>
                <a:latin typeface="Calibri"/>
                <a:cs typeface="Calibri"/>
              </a:rPr>
              <a:t> </a:t>
            </a:r>
            <a:r>
              <a:rPr sz="1300" b="1" spc="-5" dirty="0">
                <a:solidFill>
                  <a:srgbClr val="00AF50"/>
                </a:solidFill>
                <a:latin typeface="Calibri"/>
                <a:cs typeface="Calibri"/>
              </a:rPr>
              <a:t>και </a:t>
            </a:r>
            <a:r>
              <a:rPr sz="1300" b="1" dirty="0">
                <a:solidFill>
                  <a:srgbClr val="00AF50"/>
                </a:solidFill>
                <a:latin typeface="Calibri"/>
                <a:cs typeface="Calibri"/>
              </a:rPr>
              <a:t> </a:t>
            </a:r>
            <a:r>
              <a:rPr sz="1300" b="1" spc="-5" dirty="0">
                <a:solidFill>
                  <a:srgbClr val="00AF50"/>
                </a:solidFill>
                <a:latin typeface="Calibri"/>
                <a:cs typeface="Calibri"/>
              </a:rPr>
              <a:t>Ευρωπαϊκό</a:t>
            </a:r>
            <a:r>
              <a:rPr sz="1300" b="1" spc="10" dirty="0">
                <a:solidFill>
                  <a:srgbClr val="00AF50"/>
                </a:solidFill>
                <a:latin typeface="Calibri"/>
                <a:cs typeface="Calibri"/>
              </a:rPr>
              <a:t> </a:t>
            </a:r>
            <a:r>
              <a:rPr sz="1300" b="1" spc="-5" dirty="0">
                <a:solidFill>
                  <a:srgbClr val="00AF50"/>
                </a:solidFill>
                <a:latin typeface="Calibri"/>
                <a:cs typeface="Calibri"/>
              </a:rPr>
              <a:t>επίπεδο</a:t>
            </a:r>
            <a:endParaRPr sz="1300" dirty="0">
              <a:latin typeface="Calibri"/>
              <a:cs typeface="Calibri"/>
            </a:endParaRPr>
          </a:p>
          <a:p>
            <a:pPr marL="299085" marR="5080" indent="-287020">
              <a:lnSpc>
                <a:spcPct val="100000"/>
              </a:lnSpc>
              <a:buFont typeface="Wingdings"/>
              <a:buChar char=""/>
              <a:tabLst>
                <a:tab pos="299085" algn="l"/>
                <a:tab pos="299720" algn="l"/>
              </a:tabLst>
            </a:pPr>
            <a:r>
              <a:rPr sz="1300" b="1" spc="-10" dirty="0">
                <a:solidFill>
                  <a:srgbClr val="00AF50"/>
                </a:solidFill>
                <a:latin typeface="Calibri"/>
                <a:cs typeface="Calibri"/>
              </a:rPr>
              <a:t>Περιγραφή</a:t>
            </a:r>
            <a:r>
              <a:rPr sz="1300" b="1" spc="65" dirty="0">
                <a:solidFill>
                  <a:srgbClr val="00AF50"/>
                </a:solidFill>
                <a:latin typeface="Calibri"/>
                <a:cs typeface="Calibri"/>
              </a:rPr>
              <a:t> </a:t>
            </a:r>
            <a:r>
              <a:rPr sz="1300" b="1" spc="-5" dirty="0">
                <a:solidFill>
                  <a:srgbClr val="00AF50"/>
                </a:solidFill>
                <a:latin typeface="Calibri"/>
                <a:cs typeface="Calibri"/>
              </a:rPr>
              <a:t>των</a:t>
            </a:r>
            <a:r>
              <a:rPr sz="1300" b="1" spc="15" dirty="0">
                <a:solidFill>
                  <a:srgbClr val="00AF50"/>
                </a:solidFill>
                <a:latin typeface="Calibri"/>
                <a:cs typeface="Calibri"/>
              </a:rPr>
              <a:t> </a:t>
            </a:r>
            <a:r>
              <a:rPr sz="1300" b="1" spc="-10" dirty="0">
                <a:solidFill>
                  <a:srgbClr val="00AF50"/>
                </a:solidFill>
                <a:latin typeface="Calibri"/>
                <a:cs typeface="Calibri"/>
              </a:rPr>
              <a:t>δραστηριοτήτων</a:t>
            </a:r>
            <a:r>
              <a:rPr sz="1300" b="1" spc="70" dirty="0">
                <a:solidFill>
                  <a:srgbClr val="00AF50"/>
                </a:solidFill>
                <a:latin typeface="Calibri"/>
                <a:cs typeface="Calibri"/>
              </a:rPr>
              <a:t> </a:t>
            </a:r>
            <a:r>
              <a:rPr sz="1300" b="1" spc="-5" dirty="0">
                <a:solidFill>
                  <a:srgbClr val="00AF50"/>
                </a:solidFill>
                <a:latin typeface="Calibri"/>
                <a:cs typeface="Calibri"/>
              </a:rPr>
              <a:t>διάδοσης</a:t>
            </a:r>
            <a:r>
              <a:rPr sz="1300" b="1" spc="5" dirty="0">
                <a:solidFill>
                  <a:srgbClr val="00AF50"/>
                </a:solidFill>
                <a:latin typeface="Calibri"/>
                <a:cs typeface="Calibri"/>
              </a:rPr>
              <a:t> </a:t>
            </a:r>
            <a:r>
              <a:rPr sz="1300" b="1" spc="-5" dirty="0">
                <a:solidFill>
                  <a:srgbClr val="00AF50"/>
                </a:solidFill>
                <a:latin typeface="Calibri"/>
                <a:cs typeface="Calibri"/>
              </a:rPr>
              <a:t>των</a:t>
            </a:r>
            <a:r>
              <a:rPr sz="1300" b="1" spc="25" dirty="0">
                <a:solidFill>
                  <a:srgbClr val="00AF50"/>
                </a:solidFill>
                <a:latin typeface="Calibri"/>
                <a:cs typeface="Calibri"/>
              </a:rPr>
              <a:t> </a:t>
            </a:r>
            <a:r>
              <a:rPr sz="1300" b="1" spc="-5" dirty="0">
                <a:solidFill>
                  <a:srgbClr val="00AF50"/>
                </a:solidFill>
                <a:latin typeface="Calibri"/>
                <a:cs typeface="Calibri"/>
              </a:rPr>
              <a:t>αποτελεσμάτων</a:t>
            </a:r>
            <a:r>
              <a:rPr sz="1300" b="1" spc="55" dirty="0">
                <a:solidFill>
                  <a:srgbClr val="00AF50"/>
                </a:solidFill>
                <a:latin typeface="Calibri"/>
                <a:cs typeface="Calibri"/>
              </a:rPr>
              <a:t> </a:t>
            </a:r>
            <a:r>
              <a:rPr sz="1300" b="1" spc="-5" dirty="0">
                <a:solidFill>
                  <a:srgbClr val="00AF50"/>
                </a:solidFill>
                <a:latin typeface="Calibri"/>
                <a:cs typeface="Calibri"/>
              </a:rPr>
              <a:t>του</a:t>
            </a:r>
            <a:r>
              <a:rPr sz="1300" b="1" spc="35" dirty="0">
                <a:solidFill>
                  <a:srgbClr val="00AF50"/>
                </a:solidFill>
                <a:latin typeface="Calibri"/>
                <a:cs typeface="Calibri"/>
              </a:rPr>
              <a:t> </a:t>
            </a:r>
            <a:r>
              <a:rPr sz="1300" b="1" spc="-5" dirty="0">
                <a:solidFill>
                  <a:srgbClr val="00AF50"/>
                </a:solidFill>
                <a:latin typeface="Calibri"/>
                <a:cs typeface="Calibri"/>
              </a:rPr>
              <a:t>Σχεδίου,</a:t>
            </a:r>
            <a:r>
              <a:rPr sz="1300" b="1" spc="25" dirty="0">
                <a:solidFill>
                  <a:srgbClr val="00AF50"/>
                </a:solidFill>
                <a:latin typeface="Calibri"/>
                <a:cs typeface="Calibri"/>
              </a:rPr>
              <a:t> </a:t>
            </a:r>
            <a:r>
              <a:rPr sz="1300" b="1" spc="-10" dirty="0">
                <a:solidFill>
                  <a:srgbClr val="00AF50"/>
                </a:solidFill>
                <a:latin typeface="Calibri"/>
                <a:cs typeface="Calibri"/>
              </a:rPr>
              <a:t>εντός</a:t>
            </a:r>
            <a:r>
              <a:rPr sz="1300" b="1" spc="40" dirty="0">
                <a:solidFill>
                  <a:srgbClr val="00AF50"/>
                </a:solidFill>
                <a:latin typeface="Calibri"/>
                <a:cs typeface="Calibri"/>
              </a:rPr>
              <a:t> </a:t>
            </a:r>
            <a:r>
              <a:rPr sz="1300" b="1" spc="-5" dirty="0">
                <a:solidFill>
                  <a:srgbClr val="00AF50"/>
                </a:solidFill>
                <a:latin typeface="Calibri"/>
                <a:cs typeface="Calibri"/>
              </a:rPr>
              <a:t>και</a:t>
            </a:r>
            <a:r>
              <a:rPr sz="1300" b="1" spc="15" dirty="0">
                <a:solidFill>
                  <a:srgbClr val="00AF50"/>
                </a:solidFill>
                <a:latin typeface="Calibri"/>
                <a:cs typeface="Calibri"/>
              </a:rPr>
              <a:t> </a:t>
            </a:r>
            <a:r>
              <a:rPr sz="1300" b="1" spc="-10" dirty="0">
                <a:solidFill>
                  <a:srgbClr val="00AF50"/>
                </a:solidFill>
                <a:latin typeface="Calibri"/>
                <a:cs typeface="Calibri"/>
              </a:rPr>
              <a:t>πέραν</a:t>
            </a:r>
            <a:r>
              <a:rPr sz="1300" b="1" spc="10" dirty="0">
                <a:solidFill>
                  <a:srgbClr val="00AF50"/>
                </a:solidFill>
                <a:latin typeface="Calibri"/>
                <a:cs typeface="Calibri"/>
              </a:rPr>
              <a:t> </a:t>
            </a:r>
            <a:r>
              <a:rPr sz="1300" b="1" spc="-5" dirty="0">
                <a:solidFill>
                  <a:srgbClr val="00AF50"/>
                </a:solidFill>
                <a:latin typeface="Calibri"/>
                <a:cs typeface="Calibri"/>
              </a:rPr>
              <a:t>της</a:t>
            </a:r>
            <a:r>
              <a:rPr sz="1300" b="1" spc="30" dirty="0">
                <a:solidFill>
                  <a:srgbClr val="00AF50"/>
                </a:solidFill>
                <a:latin typeface="Calibri"/>
                <a:cs typeface="Calibri"/>
              </a:rPr>
              <a:t> </a:t>
            </a:r>
            <a:r>
              <a:rPr sz="1300" b="1" spc="-5" dirty="0">
                <a:solidFill>
                  <a:srgbClr val="00AF50"/>
                </a:solidFill>
                <a:latin typeface="Calibri"/>
                <a:cs typeface="Calibri"/>
              </a:rPr>
              <a:t>Κοινοπραξίας:</a:t>
            </a:r>
            <a:r>
              <a:rPr sz="1300" b="1" spc="15" dirty="0">
                <a:solidFill>
                  <a:srgbClr val="00AF50"/>
                </a:solidFill>
                <a:latin typeface="Calibri"/>
                <a:cs typeface="Calibri"/>
              </a:rPr>
              <a:t> </a:t>
            </a:r>
            <a:r>
              <a:rPr sz="1300" b="1" spc="-5" dirty="0">
                <a:solidFill>
                  <a:srgbClr val="00AF50"/>
                </a:solidFill>
                <a:latin typeface="Calibri"/>
                <a:cs typeface="Calibri"/>
              </a:rPr>
              <a:t>Κατάρτιση</a:t>
            </a:r>
            <a:r>
              <a:rPr sz="1300" b="1" spc="40" dirty="0">
                <a:solidFill>
                  <a:srgbClr val="00AF50"/>
                </a:solidFill>
                <a:latin typeface="Calibri"/>
                <a:cs typeface="Calibri"/>
              </a:rPr>
              <a:t> </a:t>
            </a:r>
            <a:r>
              <a:rPr sz="1300" b="1" spc="-10" dirty="0">
                <a:solidFill>
                  <a:srgbClr val="00AF50"/>
                </a:solidFill>
                <a:latin typeface="Calibri"/>
                <a:cs typeface="Calibri"/>
              </a:rPr>
              <a:t>ενός</a:t>
            </a:r>
            <a:r>
              <a:rPr sz="1300" b="1" spc="40" dirty="0">
                <a:solidFill>
                  <a:srgbClr val="00AF50"/>
                </a:solidFill>
                <a:latin typeface="Calibri"/>
                <a:cs typeface="Calibri"/>
              </a:rPr>
              <a:t> </a:t>
            </a:r>
            <a:r>
              <a:rPr sz="1300" b="1" dirty="0">
                <a:solidFill>
                  <a:srgbClr val="00AF50"/>
                </a:solidFill>
                <a:latin typeface="Calibri"/>
                <a:cs typeface="Calibri"/>
              </a:rPr>
              <a:t>στρατηγικού</a:t>
            </a:r>
            <a:r>
              <a:rPr sz="1300" b="1" spc="60" dirty="0">
                <a:solidFill>
                  <a:srgbClr val="00AF50"/>
                </a:solidFill>
                <a:latin typeface="Calibri"/>
                <a:cs typeface="Calibri"/>
              </a:rPr>
              <a:t> </a:t>
            </a:r>
            <a:r>
              <a:rPr sz="1300" b="1" spc="-5" dirty="0">
                <a:solidFill>
                  <a:srgbClr val="00AF50"/>
                </a:solidFill>
                <a:latin typeface="Calibri"/>
                <a:cs typeface="Calibri"/>
              </a:rPr>
              <a:t>πλάνου</a:t>
            </a:r>
            <a:r>
              <a:rPr sz="1300" b="1" spc="15" dirty="0">
                <a:solidFill>
                  <a:srgbClr val="00AF50"/>
                </a:solidFill>
                <a:latin typeface="Calibri"/>
                <a:cs typeface="Calibri"/>
              </a:rPr>
              <a:t> </a:t>
            </a:r>
            <a:r>
              <a:rPr sz="1300" b="1" spc="-5" dirty="0">
                <a:solidFill>
                  <a:srgbClr val="00AF50"/>
                </a:solidFill>
                <a:latin typeface="Calibri"/>
                <a:cs typeface="Calibri"/>
              </a:rPr>
              <a:t>διάδοσης, </a:t>
            </a:r>
            <a:r>
              <a:rPr sz="1300" b="1" dirty="0">
                <a:solidFill>
                  <a:srgbClr val="00AF50"/>
                </a:solidFill>
                <a:latin typeface="Calibri"/>
                <a:cs typeface="Calibri"/>
              </a:rPr>
              <a:t> </a:t>
            </a:r>
            <a:r>
              <a:rPr sz="1300" b="1" spc="-5" dirty="0">
                <a:solidFill>
                  <a:srgbClr val="00AF50"/>
                </a:solidFill>
                <a:latin typeface="Calibri"/>
                <a:cs typeface="Calibri"/>
              </a:rPr>
              <a:t>με</a:t>
            </a:r>
            <a:r>
              <a:rPr sz="1300" b="1" spc="10" dirty="0">
                <a:solidFill>
                  <a:srgbClr val="00AF50"/>
                </a:solidFill>
                <a:latin typeface="Calibri"/>
                <a:cs typeface="Calibri"/>
              </a:rPr>
              <a:t> </a:t>
            </a:r>
            <a:r>
              <a:rPr sz="1300" b="1" spc="-5" dirty="0">
                <a:solidFill>
                  <a:srgbClr val="00AF50"/>
                </a:solidFill>
                <a:latin typeface="Calibri"/>
                <a:cs typeface="Calibri"/>
              </a:rPr>
              <a:t>σαφ</a:t>
            </a:r>
            <a:r>
              <a:rPr lang="el-GR" sz="1300" b="1" spc="-5" dirty="0" err="1">
                <a:solidFill>
                  <a:srgbClr val="00AF50"/>
                </a:solidFill>
                <a:latin typeface="Calibri"/>
                <a:cs typeface="Calibri"/>
              </a:rPr>
              <a:t>ές</a:t>
            </a:r>
            <a:r>
              <a:rPr sz="1300" b="1" spc="10" dirty="0">
                <a:solidFill>
                  <a:srgbClr val="00AF50"/>
                </a:solidFill>
                <a:latin typeface="Calibri"/>
                <a:cs typeface="Calibri"/>
              </a:rPr>
              <a:t> </a:t>
            </a:r>
            <a:r>
              <a:rPr sz="1300" b="1" spc="-5" dirty="0">
                <a:solidFill>
                  <a:srgbClr val="00AF50"/>
                </a:solidFill>
                <a:latin typeface="Calibri"/>
                <a:cs typeface="Calibri"/>
              </a:rPr>
              <a:t>χρονοδιάγραμμα</a:t>
            </a:r>
            <a:r>
              <a:rPr sz="1300" b="1" spc="30" dirty="0">
                <a:solidFill>
                  <a:srgbClr val="00AF50"/>
                </a:solidFill>
                <a:latin typeface="Calibri"/>
                <a:cs typeface="Calibri"/>
              </a:rPr>
              <a:t> </a:t>
            </a:r>
            <a:r>
              <a:rPr sz="1300" b="1" spc="-5" dirty="0">
                <a:solidFill>
                  <a:srgbClr val="00AF50"/>
                </a:solidFill>
                <a:latin typeface="Calibri"/>
                <a:cs typeface="Calibri"/>
              </a:rPr>
              <a:t>και διακριτές</a:t>
            </a:r>
            <a:r>
              <a:rPr sz="1300" b="1" spc="25" dirty="0">
                <a:solidFill>
                  <a:srgbClr val="00AF50"/>
                </a:solidFill>
                <a:latin typeface="Calibri"/>
                <a:cs typeface="Calibri"/>
              </a:rPr>
              <a:t> </a:t>
            </a:r>
            <a:r>
              <a:rPr sz="1300" b="1" spc="-10" dirty="0">
                <a:solidFill>
                  <a:srgbClr val="00AF50"/>
                </a:solidFill>
                <a:latin typeface="Calibri"/>
                <a:cs typeface="Calibri"/>
              </a:rPr>
              <a:t>δραστηριότητες</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Πώς</a:t>
            </a:r>
            <a:r>
              <a:rPr sz="1300" b="1" spc="20"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γνωστοποιείται</a:t>
            </a:r>
            <a:r>
              <a:rPr sz="1300" b="1" spc="55" dirty="0">
                <a:solidFill>
                  <a:srgbClr val="00AF50"/>
                </a:solidFill>
                <a:latin typeface="Calibri"/>
                <a:cs typeface="Calibri"/>
              </a:rPr>
              <a:t> </a:t>
            </a:r>
            <a:r>
              <a:rPr sz="1300" b="1" spc="-10" dirty="0">
                <a:solidFill>
                  <a:srgbClr val="00AF50"/>
                </a:solidFill>
                <a:latin typeface="Calibri"/>
                <a:cs typeface="Calibri"/>
              </a:rPr>
              <a:t>το</a:t>
            </a:r>
            <a:r>
              <a:rPr sz="1300" b="1" spc="15" dirty="0">
                <a:solidFill>
                  <a:srgbClr val="00AF50"/>
                </a:solidFill>
                <a:latin typeface="Calibri"/>
                <a:cs typeface="Calibri"/>
              </a:rPr>
              <a:t> </a:t>
            </a:r>
            <a:r>
              <a:rPr sz="1300" b="1" spc="-10" dirty="0">
                <a:solidFill>
                  <a:srgbClr val="00AF50"/>
                </a:solidFill>
                <a:latin typeface="Calibri"/>
                <a:cs typeface="Calibri"/>
              </a:rPr>
              <a:t>γεγονός</a:t>
            </a:r>
            <a:r>
              <a:rPr sz="1300" b="1" spc="60" dirty="0">
                <a:solidFill>
                  <a:srgbClr val="00AF50"/>
                </a:solidFill>
                <a:latin typeface="Calibri"/>
                <a:cs typeface="Calibri"/>
              </a:rPr>
              <a:t> </a:t>
            </a:r>
            <a:r>
              <a:rPr sz="1300" b="1" spc="-5" dirty="0">
                <a:solidFill>
                  <a:srgbClr val="00AF50"/>
                </a:solidFill>
                <a:latin typeface="Calibri"/>
                <a:cs typeface="Calibri"/>
              </a:rPr>
              <a:t>ότι</a:t>
            </a:r>
            <a:r>
              <a:rPr sz="1300" b="1" spc="20" dirty="0">
                <a:solidFill>
                  <a:srgbClr val="00AF50"/>
                </a:solidFill>
                <a:latin typeface="Calibri"/>
                <a:cs typeface="Calibri"/>
              </a:rPr>
              <a:t> </a:t>
            </a:r>
            <a:r>
              <a:rPr sz="1300" b="1" spc="-10"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Σχέδιο</a:t>
            </a:r>
            <a:r>
              <a:rPr sz="1300" b="1" spc="15" dirty="0">
                <a:solidFill>
                  <a:srgbClr val="00AF50"/>
                </a:solidFill>
                <a:latin typeface="Calibri"/>
                <a:cs typeface="Calibri"/>
              </a:rPr>
              <a:t> </a:t>
            </a:r>
            <a:r>
              <a:rPr sz="1300" b="1" spc="-5" dirty="0">
                <a:solidFill>
                  <a:srgbClr val="00AF50"/>
                </a:solidFill>
                <a:latin typeface="Calibri"/>
                <a:cs typeface="Calibri"/>
              </a:rPr>
              <a:t>υλοποιήθηκε</a:t>
            </a:r>
            <a:r>
              <a:rPr sz="1300" b="1" spc="35" dirty="0">
                <a:solidFill>
                  <a:srgbClr val="00AF50"/>
                </a:solidFill>
                <a:latin typeface="Calibri"/>
                <a:cs typeface="Calibri"/>
              </a:rPr>
              <a:t> </a:t>
            </a:r>
            <a:r>
              <a:rPr sz="1300" b="1" spc="-5" dirty="0">
                <a:solidFill>
                  <a:srgbClr val="00AF50"/>
                </a:solidFill>
                <a:latin typeface="Calibri"/>
                <a:cs typeface="Calibri"/>
              </a:rPr>
              <a:t>με</a:t>
            </a:r>
            <a:r>
              <a:rPr sz="1300" b="1" spc="20" dirty="0">
                <a:solidFill>
                  <a:srgbClr val="00AF50"/>
                </a:solidFill>
                <a:latin typeface="Calibri"/>
                <a:cs typeface="Calibri"/>
              </a:rPr>
              <a:t> </a:t>
            </a:r>
            <a:r>
              <a:rPr sz="1300" b="1" spc="-10" dirty="0">
                <a:solidFill>
                  <a:srgbClr val="00AF50"/>
                </a:solidFill>
                <a:latin typeface="Calibri"/>
                <a:cs typeface="Calibri"/>
              </a:rPr>
              <a:t>τη</a:t>
            </a:r>
            <a:r>
              <a:rPr sz="1300" b="1" spc="20" dirty="0">
                <a:solidFill>
                  <a:srgbClr val="00AF50"/>
                </a:solidFill>
                <a:latin typeface="Calibri"/>
                <a:cs typeface="Calibri"/>
              </a:rPr>
              <a:t> </a:t>
            </a:r>
            <a:r>
              <a:rPr sz="1300" b="1" spc="-5" dirty="0">
                <a:solidFill>
                  <a:srgbClr val="00AF50"/>
                </a:solidFill>
                <a:latin typeface="Calibri"/>
                <a:cs typeface="Calibri"/>
              </a:rPr>
              <a:t>συγχρηματοδότηση</a:t>
            </a:r>
            <a:r>
              <a:rPr sz="1300" b="1" spc="70" dirty="0">
                <a:solidFill>
                  <a:srgbClr val="00AF50"/>
                </a:solidFill>
                <a:latin typeface="Calibri"/>
                <a:cs typeface="Calibri"/>
              </a:rPr>
              <a:t> </a:t>
            </a:r>
            <a:r>
              <a:rPr sz="1300" b="1" spc="-5" dirty="0">
                <a:solidFill>
                  <a:srgbClr val="00AF50"/>
                </a:solidFill>
                <a:latin typeface="Calibri"/>
                <a:cs typeface="Calibri"/>
              </a:rPr>
              <a:t>της</a:t>
            </a:r>
            <a:r>
              <a:rPr sz="1300" b="1" spc="20" dirty="0">
                <a:solidFill>
                  <a:srgbClr val="00AF50"/>
                </a:solidFill>
                <a:latin typeface="Calibri"/>
                <a:cs typeface="Calibri"/>
              </a:rPr>
              <a:t> </a:t>
            </a:r>
            <a:r>
              <a:rPr sz="1300" b="1" spc="-5" dirty="0">
                <a:solidFill>
                  <a:srgbClr val="00AF50"/>
                </a:solidFill>
                <a:latin typeface="Calibri"/>
                <a:cs typeface="Calibri"/>
              </a:rPr>
              <a:t>Ευρωπαϊκής</a:t>
            </a:r>
            <a:r>
              <a:rPr sz="1300" b="1" spc="30" dirty="0">
                <a:solidFill>
                  <a:srgbClr val="00AF50"/>
                </a:solidFill>
                <a:latin typeface="Calibri"/>
                <a:cs typeface="Calibri"/>
              </a:rPr>
              <a:t> </a:t>
            </a:r>
            <a:r>
              <a:rPr sz="1300" b="1" spc="-5" dirty="0">
                <a:solidFill>
                  <a:srgbClr val="00AF50"/>
                </a:solidFill>
                <a:latin typeface="Calibri"/>
                <a:cs typeface="Calibri"/>
              </a:rPr>
              <a:t>Ένωσης;</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Ποιος</a:t>
            </a:r>
            <a:r>
              <a:rPr sz="1300" b="1" spc="15" dirty="0">
                <a:solidFill>
                  <a:srgbClr val="00AF50"/>
                </a:solidFill>
                <a:latin typeface="Calibri"/>
                <a:cs typeface="Calibri"/>
              </a:rPr>
              <a:t> </a:t>
            </a:r>
            <a:r>
              <a:rPr sz="1300" b="1" spc="-5" dirty="0">
                <a:solidFill>
                  <a:srgbClr val="00AF50"/>
                </a:solidFill>
                <a:latin typeface="Calibri"/>
                <a:cs typeface="Calibri"/>
              </a:rPr>
              <a:t>θα</a:t>
            </a:r>
            <a:r>
              <a:rPr sz="1300" b="1" spc="10" dirty="0">
                <a:solidFill>
                  <a:srgbClr val="00AF50"/>
                </a:solidFill>
                <a:latin typeface="Calibri"/>
                <a:cs typeface="Calibri"/>
              </a:rPr>
              <a:t> </a:t>
            </a:r>
            <a:r>
              <a:rPr sz="1300" b="1" spc="-5" dirty="0">
                <a:solidFill>
                  <a:srgbClr val="00AF50"/>
                </a:solidFill>
                <a:latin typeface="Calibri"/>
                <a:cs typeface="Calibri"/>
              </a:rPr>
              <a:t>είναι</a:t>
            </a:r>
            <a:r>
              <a:rPr sz="1300" b="1" spc="25" dirty="0">
                <a:solidFill>
                  <a:srgbClr val="00AF50"/>
                </a:solidFill>
                <a:latin typeface="Calibri"/>
                <a:cs typeface="Calibri"/>
              </a:rPr>
              <a:t> </a:t>
            </a:r>
            <a:r>
              <a:rPr sz="1300" b="1" spc="-5" dirty="0">
                <a:solidFill>
                  <a:srgbClr val="00AF50"/>
                </a:solidFill>
                <a:latin typeface="Calibri"/>
                <a:cs typeface="Calibri"/>
              </a:rPr>
              <a:t>ο</a:t>
            </a:r>
            <a:r>
              <a:rPr sz="1300" b="1" spc="20" dirty="0">
                <a:solidFill>
                  <a:srgbClr val="00AF50"/>
                </a:solidFill>
                <a:latin typeface="Calibri"/>
                <a:cs typeface="Calibri"/>
              </a:rPr>
              <a:t> </a:t>
            </a:r>
            <a:r>
              <a:rPr sz="1300" b="1" spc="-5" dirty="0">
                <a:solidFill>
                  <a:srgbClr val="00AF50"/>
                </a:solidFill>
                <a:latin typeface="Calibri"/>
                <a:cs typeface="Calibri"/>
              </a:rPr>
              <a:t>αρμόδιος</a:t>
            </a:r>
            <a:r>
              <a:rPr sz="1300" b="1" spc="10" dirty="0">
                <a:solidFill>
                  <a:srgbClr val="00AF50"/>
                </a:solidFill>
                <a:latin typeface="Calibri"/>
                <a:cs typeface="Calibri"/>
              </a:rPr>
              <a:t> </a:t>
            </a:r>
            <a:r>
              <a:rPr sz="1300" b="1" spc="-5" dirty="0">
                <a:solidFill>
                  <a:srgbClr val="00AF50"/>
                </a:solidFill>
                <a:latin typeface="Calibri"/>
                <a:cs typeface="Calibri"/>
              </a:rPr>
              <a:t>εταίρος</a:t>
            </a:r>
            <a:r>
              <a:rPr sz="1300" b="1" spc="35" dirty="0">
                <a:solidFill>
                  <a:srgbClr val="00AF50"/>
                </a:solidFill>
                <a:latin typeface="Calibri"/>
                <a:cs typeface="Calibri"/>
              </a:rPr>
              <a:t> </a:t>
            </a:r>
            <a:r>
              <a:rPr sz="1300" b="1" spc="-10" dirty="0">
                <a:solidFill>
                  <a:srgbClr val="00AF50"/>
                </a:solidFill>
                <a:latin typeface="Calibri"/>
                <a:cs typeface="Calibri"/>
              </a:rPr>
              <a:t>για</a:t>
            </a:r>
            <a:r>
              <a:rPr sz="1300" b="1" spc="20" dirty="0">
                <a:solidFill>
                  <a:srgbClr val="00AF50"/>
                </a:solidFill>
                <a:latin typeface="Calibri"/>
                <a:cs typeface="Calibri"/>
              </a:rPr>
              <a:t> </a:t>
            </a:r>
            <a:r>
              <a:rPr sz="1300" b="1" spc="-5" dirty="0">
                <a:solidFill>
                  <a:srgbClr val="00AF50"/>
                </a:solidFill>
                <a:latin typeface="Calibri"/>
                <a:cs typeface="Calibri"/>
              </a:rPr>
              <a:t>τη</a:t>
            </a:r>
            <a:r>
              <a:rPr sz="1300" b="1" spc="20" dirty="0">
                <a:solidFill>
                  <a:srgbClr val="00AF50"/>
                </a:solidFill>
                <a:latin typeface="Calibri"/>
                <a:cs typeface="Calibri"/>
              </a:rPr>
              <a:t> </a:t>
            </a:r>
            <a:r>
              <a:rPr sz="1300" b="1" spc="-5" dirty="0">
                <a:solidFill>
                  <a:srgbClr val="00AF50"/>
                </a:solidFill>
                <a:latin typeface="Calibri"/>
                <a:cs typeface="Calibri"/>
              </a:rPr>
              <a:t>διάδοση</a:t>
            </a:r>
            <a:r>
              <a:rPr sz="1300" b="1" spc="5"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κάθε</a:t>
            </a:r>
            <a:r>
              <a:rPr sz="1300" b="1" spc="15" dirty="0">
                <a:solidFill>
                  <a:srgbClr val="00AF50"/>
                </a:solidFill>
                <a:latin typeface="Calibri"/>
                <a:cs typeface="Calibri"/>
              </a:rPr>
              <a:t> </a:t>
            </a:r>
            <a:r>
              <a:rPr sz="1300" b="1" spc="-5" dirty="0">
                <a:solidFill>
                  <a:srgbClr val="00AF50"/>
                </a:solidFill>
                <a:latin typeface="Calibri"/>
                <a:cs typeface="Calibri"/>
              </a:rPr>
              <a:t>αποτελέσματος</a:t>
            </a:r>
            <a:r>
              <a:rPr sz="1300" b="1" spc="50" dirty="0">
                <a:solidFill>
                  <a:srgbClr val="00AF50"/>
                </a:solidFill>
                <a:latin typeface="Calibri"/>
                <a:cs typeface="Calibri"/>
              </a:rPr>
              <a:t> </a:t>
            </a:r>
            <a:r>
              <a:rPr sz="1300" b="1" spc="-5" dirty="0">
                <a:solidFill>
                  <a:srgbClr val="00AF50"/>
                </a:solidFill>
                <a:latin typeface="Calibri"/>
                <a:cs typeface="Calibri"/>
              </a:rPr>
              <a:t>του</a:t>
            </a:r>
            <a:r>
              <a:rPr sz="1300" b="1" spc="15" dirty="0">
                <a:solidFill>
                  <a:srgbClr val="00AF50"/>
                </a:solidFill>
                <a:latin typeface="Calibri"/>
                <a:cs typeface="Calibri"/>
              </a:rPr>
              <a:t> </a:t>
            </a:r>
            <a:r>
              <a:rPr sz="1300" b="1" spc="-5" dirty="0">
                <a:solidFill>
                  <a:srgbClr val="00AF50"/>
                </a:solidFill>
                <a:latin typeface="Calibri"/>
                <a:cs typeface="Calibri"/>
              </a:rPr>
              <a:t>Σχεδίου</a:t>
            </a:r>
            <a:r>
              <a:rPr sz="1300" b="1" spc="35" dirty="0">
                <a:solidFill>
                  <a:srgbClr val="00AF50"/>
                </a:solidFill>
                <a:latin typeface="Calibri"/>
                <a:cs typeface="Calibri"/>
              </a:rPr>
              <a:t> </a:t>
            </a:r>
            <a:r>
              <a:rPr sz="1300" b="1" spc="-5" dirty="0">
                <a:solidFill>
                  <a:srgbClr val="00AF50"/>
                </a:solidFill>
                <a:latin typeface="Calibri"/>
                <a:cs typeface="Calibri"/>
              </a:rPr>
              <a:t>και</a:t>
            </a:r>
            <a:r>
              <a:rPr sz="1300" b="1" spc="10" dirty="0">
                <a:solidFill>
                  <a:srgbClr val="00AF50"/>
                </a:solidFill>
                <a:latin typeface="Calibri"/>
                <a:cs typeface="Calibri"/>
              </a:rPr>
              <a:t> </a:t>
            </a:r>
            <a:r>
              <a:rPr sz="1300" b="1" spc="-10" dirty="0">
                <a:solidFill>
                  <a:srgbClr val="00AF50"/>
                </a:solidFill>
                <a:latin typeface="Calibri"/>
                <a:cs typeface="Calibri"/>
              </a:rPr>
              <a:t>γιατί;</a:t>
            </a:r>
            <a:r>
              <a:rPr sz="1300" b="1" spc="30" dirty="0">
                <a:solidFill>
                  <a:srgbClr val="00AF50"/>
                </a:solidFill>
                <a:latin typeface="Calibri"/>
                <a:cs typeface="Calibri"/>
              </a:rPr>
              <a:t> </a:t>
            </a:r>
            <a:r>
              <a:rPr sz="1300" b="1" spc="-5" dirty="0">
                <a:solidFill>
                  <a:srgbClr val="00AF50"/>
                </a:solidFill>
                <a:latin typeface="Calibri"/>
                <a:cs typeface="Calibri"/>
              </a:rPr>
              <a:t>Ποια</a:t>
            </a:r>
            <a:r>
              <a:rPr sz="1300" b="1" spc="15" dirty="0">
                <a:solidFill>
                  <a:srgbClr val="00AF50"/>
                </a:solidFill>
                <a:latin typeface="Calibri"/>
                <a:cs typeface="Calibri"/>
              </a:rPr>
              <a:t> </a:t>
            </a:r>
            <a:r>
              <a:rPr sz="1300" b="1" spc="-5" dirty="0">
                <a:solidFill>
                  <a:srgbClr val="00AF50"/>
                </a:solidFill>
                <a:latin typeface="Calibri"/>
                <a:cs typeface="Calibri"/>
              </a:rPr>
              <a:t>η</a:t>
            </a:r>
            <a:r>
              <a:rPr sz="1300" b="1" spc="20" dirty="0">
                <a:solidFill>
                  <a:srgbClr val="00AF50"/>
                </a:solidFill>
                <a:latin typeface="Calibri"/>
                <a:cs typeface="Calibri"/>
              </a:rPr>
              <a:t> </a:t>
            </a:r>
            <a:r>
              <a:rPr sz="1300" b="1" spc="-10" dirty="0">
                <a:solidFill>
                  <a:srgbClr val="00AF50"/>
                </a:solidFill>
                <a:latin typeface="Calibri"/>
                <a:cs typeface="Calibri"/>
              </a:rPr>
              <a:t>σχετική</a:t>
            </a:r>
            <a:r>
              <a:rPr sz="1300" b="1" spc="50" dirty="0">
                <a:solidFill>
                  <a:srgbClr val="00AF50"/>
                </a:solidFill>
                <a:latin typeface="Calibri"/>
                <a:cs typeface="Calibri"/>
              </a:rPr>
              <a:t> </a:t>
            </a:r>
            <a:r>
              <a:rPr sz="1300" b="1" spc="-5" dirty="0">
                <a:solidFill>
                  <a:srgbClr val="00AF50"/>
                </a:solidFill>
                <a:latin typeface="Calibri"/>
                <a:cs typeface="Calibri"/>
              </a:rPr>
              <a:t>του</a:t>
            </a:r>
            <a:r>
              <a:rPr sz="1300" b="1" spc="20" dirty="0">
                <a:solidFill>
                  <a:srgbClr val="00AF50"/>
                </a:solidFill>
                <a:latin typeface="Calibri"/>
                <a:cs typeface="Calibri"/>
              </a:rPr>
              <a:t> </a:t>
            </a:r>
            <a:r>
              <a:rPr sz="1300" b="1" spc="-5" dirty="0">
                <a:solidFill>
                  <a:srgbClr val="00AF50"/>
                </a:solidFill>
                <a:latin typeface="Calibri"/>
                <a:cs typeface="Calibri"/>
              </a:rPr>
              <a:t>εξειδίκευση</a:t>
            </a:r>
            <a:r>
              <a:rPr sz="1300" b="1" spc="114" dirty="0">
                <a:solidFill>
                  <a:srgbClr val="00AF50"/>
                </a:solidFill>
                <a:latin typeface="Calibri"/>
                <a:cs typeface="Calibri"/>
              </a:rPr>
              <a:t> </a:t>
            </a:r>
            <a:r>
              <a:rPr sz="1300" b="1" spc="-5" dirty="0">
                <a:solidFill>
                  <a:srgbClr val="00AF50"/>
                </a:solidFill>
                <a:latin typeface="Calibri"/>
                <a:cs typeface="Calibri"/>
              </a:rPr>
              <a:t>που</a:t>
            </a:r>
            <a:r>
              <a:rPr sz="1300" b="1" spc="5" dirty="0">
                <a:solidFill>
                  <a:srgbClr val="00AF50"/>
                </a:solidFill>
                <a:latin typeface="Calibri"/>
                <a:cs typeface="Calibri"/>
              </a:rPr>
              <a:t> </a:t>
            </a:r>
            <a:r>
              <a:rPr sz="1300" b="1" spc="-5" dirty="0">
                <a:solidFill>
                  <a:srgbClr val="00AF50"/>
                </a:solidFill>
                <a:latin typeface="Calibri"/>
                <a:cs typeface="Calibri"/>
              </a:rPr>
              <a:t>τον</a:t>
            </a:r>
            <a:r>
              <a:rPr sz="1300" b="1" spc="20" dirty="0">
                <a:solidFill>
                  <a:srgbClr val="00AF50"/>
                </a:solidFill>
                <a:latin typeface="Calibri"/>
                <a:cs typeface="Calibri"/>
              </a:rPr>
              <a:t> </a:t>
            </a:r>
            <a:r>
              <a:rPr sz="1300" b="1" spc="-5" dirty="0">
                <a:solidFill>
                  <a:srgbClr val="00AF50"/>
                </a:solidFill>
                <a:latin typeface="Calibri"/>
                <a:cs typeface="Calibri"/>
              </a:rPr>
              <a:t>καθιστά</a:t>
            </a:r>
            <a:r>
              <a:rPr sz="1300" b="1" spc="25" dirty="0">
                <a:solidFill>
                  <a:srgbClr val="00AF50"/>
                </a:solidFill>
                <a:latin typeface="Calibri"/>
                <a:cs typeface="Calibri"/>
              </a:rPr>
              <a:t> </a:t>
            </a:r>
            <a:r>
              <a:rPr sz="1300" b="1" spc="-5" dirty="0">
                <a:solidFill>
                  <a:srgbClr val="00AF50"/>
                </a:solidFill>
                <a:latin typeface="Calibri"/>
                <a:cs typeface="Calibri"/>
              </a:rPr>
              <a:t>κατάλληλο;</a:t>
            </a:r>
            <a:endParaRPr sz="1300" dirty="0">
              <a:latin typeface="Calibri"/>
              <a:cs typeface="Calibri"/>
            </a:endParaRPr>
          </a:p>
          <a:p>
            <a:pPr marL="299085" indent="-287020">
              <a:lnSpc>
                <a:spcPct val="100000"/>
              </a:lnSpc>
              <a:buFont typeface="Wingdings"/>
              <a:buChar char=""/>
              <a:tabLst>
                <a:tab pos="299085" algn="l"/>
                <a:tab pos="299720" algn="l"/>
              </a:tabLst>
            </a:pPr>
            <a:r>
              <a:rPr sz="1300" b="1" spc="-5" dirty="0">
                <a:solidFill>
                  <a:srgbClr val="00AF50"/>
                </a:solidFill>
                <a:latin typeface="Calibri"/>
                <a:cs typeface="Calibri"/>
              </a:rPr>
              <a:t>Ποιοι</a:t>
            </a:r>
            <a:r>
              <a:rPr sz="1300" b="1" spc="25" dirty="0">
                <a:solidFill>
                  <a:srgbClr val="00AF50"/>
                </a:solidFill>
                <a:latin typeface="Calibri"/>
                <a:cs typeface="Calibri"/>
              </a:rPr>
              <a:t> </a:t>
            </a:r>
            <a:r>
              <a:rPr sz="1300" b="1" spc="-5" dirty="0">
                <a:solidFill>
                  <a:srgbClr val="00AF50"/>
                </a:solidFill>
                <a:latin typeface="Calibri"/>
                <a:cs typeface="Calibri"/>
              </a:rPr>
              <a:t>είναι</a:t>
            </a:r>
            <a:r>
              <a:rPr sz="1300" b="1" spc="20" dirty="0">
                <a:solidFill>
                  <a:srgbClr val="00AF50"/>
                </a:solidFill>
                <a:latin typeface="Calibri"/>
                <a:cs typeface="Calibri"/>
              </a:rPr>
              <a:t> </a:t>
            </a:r>
            <a:r>
              <a:rPr sz="1300" b="1" spc="-5" dirty="0">
                <a:solidFill>
                  <a:srgbClr val="00AF50"/>
                </a:solidFill>
                <a:latin typeface="Calibri"/>
                <a:cs typeface="Calibri"/>
              </a:rPr>
              <a:t>οι</a:t>
            </a:r>
            <a:r>
              <a:rPr sz="1300" b="1" spc="20" dirty="0">
                <a:solidFill>
                  <a:srgbClr val="00AF50"/>
                </a:solidFill>
                <a:latin typeface="Calibri"/>
                <a:cs typeface="Calibri"/>
              </a:rPr>
              <a:t> </a:t>
            </a:r>
            <a:r>
              <a:rPr sz="1300" b="1" spc="-5" dirty="0">
                <a:solidFill>
                  <a:srgbClr val="00AF50"/>
                </a:solidFill>
                <a:latin typeface="Calibri"/>
                <a:cs typeface="Calibri"/>
              </a:rPr>
              <a:t>πόροι</a:t>
            </a:r>
            <a:r>
              <a:rPr sz="1300" b="1" spc="5" dirty="0">
                <a:solidFill>
                  <a:srgbClr val="00AF50"/>
                </a:solidFill>
                <a:latin typeface="Calibri"/>
                <a:cs typeface="Calibri"/>
              </a:rPr>
              <a:t> </a:t>
            </a:r>
            <a:r>
              <a:rPr sz="1300" b="1" spc="-5" dirty="0">
                <a:solidFill>
                  <a:srgbClr val="00AF50"/>
                </a:solidFill>
                <a:latin typeface="Calibri"/>
                <a:cs typeface="Calibri"/>
              </a:rPr>
              <a:t>που</a:t>
            </a:r>
            <a:r>
              <a:rPr sz="1300" b="1" spc="15" dirty="0">
                <a:solidFill>
                  <a:srgbClr val="00AF50"/>
                </a:solidFill>
                <a:latin typeface="Calibri"/>
                <a:cs typeface="Calibri"/>
              </a:rPr>
              <a:t> </a:t>
            </a:r>
            <a:r>
              <a:rPr sz="1300" b="1" spc="-5" dirty="0">
                <a:solidFill>
                  <a:srgbClr val="00AF50"/>
                </a:solidFill>
                <a:latin typeface="Calibri"/>
                <a:cs typeface="Calibri"/>
              </a:rPr>
              <a:t>θα</a:t>
            </a:r>
            <a:r>
              <a:rPr sz="1300" b="1" dirty="0">
                <a:solidFill>
                  <a:srgbClr val="00AF50"/>
                </a:solidFill>
                <a:latin typeface="Calibri"/>
                <a:cs typeface="Calibri"/>
              </a:rPr>
              <a:t> </a:t>
            </a:r>
            <a:r>
              <a:rPr sz="1300" b="1" spc="-5" dirty="0">
                <a:solidFill>
                  <a:srgbClr val="00AF50"/>
                </a:solidFill>
                <a:latin typeface="Calibri"/>
                <a:cs typeface="Calibri"/>
              </a:rPr>
              <a:t>διατεθούν</a:t>
            </a:r>
            <a:r>
              <a:rPr sz="1300" b="1" spc="30" dirty="0">
                <a:solidFill>
                  <a:srgbClr val="00AF50"/>
                </a:solidFill>
                <a:latin typeface="Calibri"/>
                <a:cs typeface="Calibri"/>
              </a:rPr>
              <a:t> </a:t>
            </a:r>
            <a:r>
              <a:rPr sz="1300" b="1" spc="-10" dirty="0">
                <a:solidFill>
                  <a:srgbClr val="00AF50"/>
                </a:solidFill>
                <a:latin typeface="Calibri"/>
                <a:cs typeface="Calibri"/>
              </a:rPr>
              <a:t>για</a:t>
            </a:r>
            <a:r>
              <a:rPr sz="1300" b="1" spc="15" dirty="0">
                <a:solidFill>
                  <a:srgbClr val="00AF50"/>
                </a:solidFill>
                <a:latin typeface="Calibri"/>
                <a:cs typeface="Calibri"/>
              </a:rPr>
              <a:t> </a:t>
            </a:r>
            <a:r>
              <a:rPr sz="1300" b="1" spc="-5" dirty="0">
                <a:solidFill>
                  <a:srgbClr val="00AF50"/>
                </a:solidFill>
                <a:latin typeface="Calibri"/>
                <a:cs typeface="Calibri"/>
              </a:rPr>
              <a:t>την</a:t>
            </a:r>
            <a:r>
              <a:rPr sz="1300" b="1" spc="25" dirty="0">
                <a:solidFill>
                  <a:srgbClr val="00AF50"/>
                </a:solidFill>
                <a:latin typeface="Calibri"/>
                <a:cs typeface="Calibri"/>
              </a:rPr>
              <a:t> </a:t>
            </a:r>
            <a:r>
              <a:rPr sz="1300" b="1" spc="-5" dirty="0">
                <a:solidFill>
                  <a:srgbClr val="00AF50"/>
                </a:solidFill>
                <a:latin typeface="Calibri"/>
                <a:cs typeface="Calibri"/>
              </a:rPr>
              <a:t>υλοποίηση</a:t>
            </a:r>
            <a:r>
              <a:rPr sz="1300" b="1" spc="35" dirty="0">
                <a:solidFill>
                  <a:srgbClr val="00AF50"/>
                </a:solidFill>
                <a:latin typeface="Calibri"/>
                <a:cs typeface="Calibri"/>
              </a:rPr>
              <a:t> </a:t>
            </a:r>
            <a:r>
              <a:rPr sz="1300" b="1" spc="-5" dirty="0">
                <a:solidFill>
                  <a:srgbClr val="00AF50"/>
                </a:solidFill>
                <a:latin typeface="Calibri"/>
                <a:cs typeface="Calibri"/>
              </a:rPr>
              <a:t>του</a:t>
            </a:r>
            <a:r>
              <a:rPr sz="1300" b="1" spc="25" dirty="0">
                <a:solidFill>
                  <a:srgbClr val="00AF50"/>
                </a:solidFill>
                <a:latin typeface="Calibri"/>
                <a:cs typeface="Calibri"/>
              </a:rPr>
              <a:t> </a:t>
            </a:r>
            <a:r>
              <a:rPr sz="1300" b="1" spc="-5" dirty="0">
                <a:solidFill>
                  <a:srgbClr val="00AF50"/>
                </a:solidFill>
                <a:latin typeface="Calibri"/>
                <a:cs typeface="Calibri"/>
              </a:rPr>
              <a:t>πλάνου</a:t>
            </a:r>
            <a:r>
              <a:rPr sz="1300" b="1" spc="10" dirty="0">
                <a:solidFill>
                  <a:srgbClr val="00AF50"/>
                </a:solidFill>
                <a:latin typeface="Calibri"/>
                <a:cs typeface="Calibri"/>
              </a:rPr>
              <a:t> </a:t>
            </a:r>
            <a:r>
              <a:rPr sz="1300" b="1" spc="-5" dirty="0">
                <a:solidFill>
                  <a:srgbClr val="00AF50"/>
                </a:solidFill>
                <a:latin typeface="Calibri"/>
                <a:cs typeface="Calibri"/>
              </a:rPr>
              <a:t>διάδοσης</a:t>
            </a:r>
            <a:r>
              <a:rPr sz="1300" b="1" dirty="0">
                <a:solidFill>
                  <a:srgbClr val="00AF50"/>
                </a:solidFill>
                <a:latin typeface="Calibri"/>
                <a:cs typeface="Calibri"/>
              </a:rPr>
              <a:t> </a:t>
            </a:r>
            <a:r>
              <a:rPr sz="1300" b="1" spc="-5" dirty="0">
                <a:solidFill>
                  <a:srgbClr val="00AF50"/>
                </a:solidFill>
                <a:latin typeface="Calibri"/>
                <a:cs typeface="Calibri"/>
              </a:rPr>
              <a:t>των</a:t>
            </a:r>
            <a:r>
              <a:rPr sz="1300" b="1" spc="20" dirty="0">
                <a:solidFill>
                  <a:srgbClr val="00AF50"/>
                </a:solidFill>
                <a:latin typeface="Calibri"/>
                <a:cs typeface="Calibri"/>
              </a:rPr>
              <a:t> </a:t>
            </a:r>
            <a:r>
              <a:rPr sz="1300" b="1" spc="-5" dirty="0">
                <a:solidFill>
                  <a:srgbClr val="00AF50"/>
                </a:solidFill>
                <a:latin typeface="Calibri"/>
                <a:cs typeface="Calibri"/>
              </a:rPr>
              <a:t>αποτελεσμάτων</a:t>
            </a:r>
            <a:r>
              <a:rPr sz="1300" b="1" spc="40" dirty="0">
                <a:solidFill>
                  <a:srgbClr val="00AF50"/>
                </a:solidFill>
                <a:latin typeface="Calibri"/>
                <a:cs typeface="Calibri"/>
              </a:rPr>
              <a:t> </a:t>
            </a:r>
            <a:r>
              <a:rPr sz="1300" b="1" spc="-5" dirty="0">
                <a:solidFill>
                  <a:srgbClr val="00AF50"/>
                </a:solidFill>
                <a:latin typeface="Calibri"/>
                <a:cs typeface="Calibri"/>
              </a:rPr>
              <a:t>του</a:t>
            </a:r>
            <a:r>
              <a:rPr sz="1300" b="1" spc="30" dirty="0">
                <a:solidFill>
                  <a:srgbClr val="00AF50"/>
                </a:solidFill>
                <a:latin typeface="Calibri"/>
                <a:cs typeface="Calibri"/>
              </a:rPr>
              <a:t> </a:t>
            </a:r>
            <a:r>
              <a:rPr sz="1300" b="1" spc="-5" dirty="0">
                <a:solidFill>
                  <a:srgbClr val="00AF50"/>
                </a:solidFill>
                <a:latin typeface="Calibri"/>
                <a:cs typeface="Calibri"/>
              </a:rPr>
              <a:t>Σχεδίου;</a:t>
            </a:r>
            <a:endParaRPr sz="1300" dirty="0">
              <a:latin typeface="Calibri"/>
              <a:cs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560831" y="4692396"/>
              <a:ext cx="11050905" cy="768350"/>
            </a:xfrm>
            <a:custGeom>
              <a:avLst/>
              <a:gdLst/>
              <a:ahLst/>
              <a:cxnLst/>
              <a:rect l="l" t="t" r="r" b="b"/>
              <a:pathLst>
                <a:path w="11050905" h="768350">
                  <a:moveTo>
                    <a:pt x="10922508" y="0"/>
                  </a:moveTo>
                  <a:lnTo>
                    <a:pt x="128016" y="0"/>
                  </a:lnTo>
                  <a:lnTo>
                    <a:pt x="78186" y="10054"/>
                  </a:lnTo>
                  <a:lnTo>
                    <a:pt x="37495" y="37480"/>
                  </a:lnTo>
                  <a:lnTo>
                    <a:pt x="10060" y="78170"/>
                  </a:lnTo>
                  <a:lnTo>
                    <a:pt x="0" y="128015"/>
                  </a:lnTo>
                  <a:lnTo>
                    <a:pt x="0" y="640079"/>
                  </a:lnTo>
                  <a:lnTo>
                    <a:pt x="10060" y="689925"/>
                  </a:lnTo>
                  <a:lnTo>
                    <a:pt x="37495" y="730615"/>
                  </a:lnTo>
                  <a:lnTo>
                    <a:pt x="78186" y="758041"/>
                  </a:lnTo>
                  <a:lnTo>
                    <a:pt x="128016" y="768095"/>
                  </a:lnTo>
                  <a:lnTo>
                    <a:pt x="10922508" y="768095"/>
                  </a:lnTo>
                  <a:lnTo>
                    <a:pt x="10972353" y="758041"/>
                  </a:lnTo>
                  <a:lnTo>
                    <a:pt x="11013043" y="730615"/>
                  </a:lnTo>
                  <a:lnTo>
                    <a:pt x="11040469" y="689925"/>
                  </a:lnTo>
                  <a:lnTo>
                    <a:pt x="11050524" y="640079"/>
                  </a:lnTo>
                  <a:lnTo>
                    <a:pt x="11050524" y="128015"/>
                  </a:lnTo>
                  <a:lnTo>
                    <a:pt x="11040469" y="78170"/>
                  </a:lnTo>
                  <a:lnTo>
                    <a:pt x="11013043" y="37480"/>
                  </a:lnTo>
                  <a:lnTo>
                    <a:pt x="10972353" y="10054"/>
                  </a:lnTo>
                  <a:lnTo>
                    <a:pt x="10922508" y="0"/>
                  </a:lnTo>
                  <a:close/>
                </a:path>
              </a:pathLst>
            </a:custGeom>
            <a:solidFill>
              <a:srgbClr val="A4A4A4"/>
            </a:solidFill>
          </p:spPr>
          <p:txBody>
            <a:bodyPr wrap="square" lIns="0" tIns="0" rIns="0" bIns="0" rtlCol="0"/>
            <a:lstStyle/>
            <a:p>
              <a:endParaRPr/>
            </a:p>
          </p:txBody>
        </p:sp>
        <p:sp>
          <p:nvSpPr>
            <p:cNvPr id="4" name="object 4"/>
            <p:cNvSpPr/>
            <p:nvPr/>
          </p:nvSpPr>
          <p:spPr>
            <a:xfrm>
              <a:off x="560831" y="4692396"/>
              <a:ext cx="11050905" cy="768350"/>
            </a:xfrm>
            <a:custGeom>
              <a:avLst/>
              <a:gdLst/>
              <a:ahLst/>
              <a:cxnLst/>
              <a:rect l="l" t="t" r="r" b="b"/>
              <a:pathLst>
                <a:path w="11050905" h="768350">
                  <a:moveTo>
                    <a:pt x="0" y="128015"/>
                  </a:moveTo>
                  <a:lnTo>
                    <a:pt x="10060" y="78170"/>
                  </a:lnTo>
                  <a:lnTo>
                    <a:pt x="37495" y="37480"/>
                  </a:lnTo>
                  <a:lnTo>
                    <a:pt x="78186" y="10054"/>
                  </a:lnTo>
                  <a:lnTo>
                    <a:pt x="128016" y="0"/>
                  </a:lnTo>
                  <a:lnTo>
                    <a:pt x="10922508" y="0"/>
                  </a:lnTo>
                  <a:lnTo>
                    <a:pt x="10972353" y="10054"/>
                  </a:lnTo>
                  <a:lnTo>
                    <a:pt x="11013043" y="37480"/>
                  </a:lnTo>
                  <a:lnTo>
                    <a:pt x="11040469" y="78170"/>
                  </a:lnTo>
                  <a:lnTo>
                    <a:pt x="11050524" y="128015"/>
                  </a:lnTo>
                  <a:lnTo>
                    <a:pt x="11050524" y="640079"/>
                  </a:lnTo>
                  <a:lnTo>
                    <a:pt x="11040469" y="689925"/>
                  </a:lnTo>
                  <a:lnTo>
                    <a:pt x="11013043" y="730615"/>
                  </a:lnTo>
                  <a:lnTo>
                    <a:pt x="10972353" y="758041"/>
                  </a:lnTo>
                  <a:lnTo>
                    <a:pt x="10922508" y="768095"/>
                  </a:lnTo>
                  <a:lnTo>
                    <a:pt x="128016" y="768095"/>
                  </a:lnTo>
                  <a:lnTo>
                    <a:pt x="78186" y="758041"/>
                  </a:lnTo>
                  <a:lnTo>
                    <a:pt x="37495" y="730615"/>
                  </a:lnTo>
                  <a:lnTo>
                    <a:pt x="10060" y="689925"/>
                  </a:lnTo>
                  <a:lnTo>
                    <a:pt x="0" y="640079"/>
                  </a:lnTo>
                  <a:lnTo>
                    <a:pt x="0" y="128015"/>
                  </a:lnTo>
                  <a:close/>
                </a:path>
              </a:pathLst>
            </a:custGeom>
            <a:ln w="12700">
              <a:solidFill>
                <a:srgbClr val="787878"/>
              </a:solidFill>
            </a:ln>
          </p:spPr>
          <p:txBody>
            <a:bodyPr wrap="square" lIns="0" tIns="0" rIns="0" bIns="0" rtlCol="0"/>
            <a:lstStyle/>
            <a:p>
              <a:endParaRPr/>
            </a:p>
          </p:txBody>
        </p:sp>
      </p:grpSp>
      <p:sp>
        <p:nvSpPr>
          <p:cNvPr id="5" name="object 5"/>
          <p:cNvSpPr txBox="1">
            <a:spLocks noGrp="1"/>
          </p:cNvSpPr>
          <p:nvPr>
            <p:ph type="title"/>
          </p:nvPr>
        </p:nvSpPr>
        <p:spPr>
          <a:xfrm>
            <a:off x="275945" y="68021"/>
            <a:ext cx="725043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PROJECT</a:t>
            </a:r>
            <a:r>
              <a:rPr sz="2800" spc="-10" dirty="0">
                <a:solidFill>
                  <a:srgbClr val="FFFFFF"/>
                </a:solidFill>
              </a:rPr>
              <a:t> SUMMARY</a:t>
            </a:r>
            <a:endParaRPr sz="2800" dirty="0"/>
          </a:p>
        </p:txBody>
      </p:sp>
      <p:pic>
        <p:nvPicPr>
          <p:cNvPr id="6" name="object 6"/>
          <p:cNvPicPr/>
          <p:nvPr/>
        </p:nvPicPr>
        <p:blipFill>
          <a:blip r:embed="rId2" cstate="print"/>
          <a:stretch>
            <a:fillRect/>
          </a:stretch>
        </p:blipFill>
        <p:spPr>
          <a:xfrm>
            <a:off x="156971" y="1405127"/>
            <a:ext cx="11858244" cy="1248156"/>
          </a:xfrm>
          <a:prstGeom prst="rect">
            <a:avLst/>
          </a:prstGeom>
        </p:spPr>
      </p:pic>
      <p:sp>
        <p:nvSpPr>
          <p:cNvPr id="7" name="object 7"/>
          <p:cNvSpPr txBox="1"/>
          <p:nvPr/>
        </p:nvSpPr>
        <p:spPr>
          <a:xfrm>
            <a:off x="235711" y="2998088"/>
            <a:ext cx="9919335" cy="1306127"/>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00AF50"/>
                </a:solidFill>
                <a:latin typeface="Calibri"/>
                <a:cs typeface="Calibri"/>
              </a:rPr>
              <a:t>Βάσει</a:t>
            </a:r>
            <a:r>
              <a:rPr sz="1400" b="1" spc="-30" dirty="0">
                <a:solidFill>
                  <a:srgbClr val="00AF50"/>
                </a:solidFill>
                <a:latin typeface="Calibri"/>
                <a:cs typeface="Calibri"/>
              </a:rPr>
              <a:t> </a:t>
            </a:r>
            <a:r>
              <a:rPr sz="1400" b="1" dirty="0">
                <a:solidFill>
                  <a:srgbClr val="00AF50"/>
                </a:solidFill>
                <a:latin typeface="Calibri"/>
                <a:cs typeface="Calibri"/>
              </a:rPr>
              <a:t>των</a:t>
            </a:r>
            <a:r>
              <a:rPr sz="1400" b="1" spc="5" dirty="0">
                <a:solidFill>
                  <a:srgbClr val="00AF50"/>
                </a:solidFill>
                <a:latin typeface="Calibri"/>
                <a:cs typeface="Calibri"/>
              </a:rPr>
              <a:t> </a:t>
            </a:r>
            <a:r>
              <a:rPr sz="1400" b="1" spc="-5" dirty="0">
                <a:solidFill>
                  <a:srgbClr val="00AF50"/>
                </a:solidFill>
                <a:latin typeface="Calibri"/>
                <a:cs typeface="Calibri"/>
              </a:rPr>
              <a:t>ερωτήσεων</a:t>
            </a:r>
            <a:r>
              <a:rPr sz="1400" b="1" spc="-40" dirty="0">
                <a:solidFill>
                  <a:srgbClr val="00AF50"/>
                </a:solidFill>
                <a:latin typeface="Calibri"/>
                <a:cs typeface="Calibri"/>
              </a:rPr>
              <a:t> </a:t>
            </a:r>
            <a:r>
              <a:rPr sz="1400" b="1" spc="-5" dirty="0">
                <a:solidFill>
                  <a:srgbClr val="00AF50"/>
                </a:solidFill>
                <a:latin typeface="Calibri"/>
                <a:cs typeface="Calibri"/>
              </a:rPr>
              <a:t>που εμπεριέχει</a:t>
            </a:r>
            <a:r>
              <a:rPr sz="1400" b="1" spc="-45" dirty="0">
                <a:solidFill>
                  <a:srgbClr val="00AF50"/>
                </a:solidFill>
                <a:latin typeface="Calibri"/>
                <a:cs typeface="Calibri"/>
              </a:rPr>
              <a:t> </a:t>
            </a:r>
            <a:r>
              <a:rPr sz="1400" b="1" dirty="0">
                <a:solidFill>
                  <a:srgbClr val="00AF50"/>
                </a:solidFill>
                <a:latin typeface="Calibri"/>
                <a:cs typeface="Calibri"/>
              </a:rPr>
              <a:t>η</a:t>
            </a:r>
            <a:r>
              <a:rPr sz="1400" b="1" spc="5" dirty="0">
                <a:solidFill>
                  <a:srgbClr val="00AF50"/>
                </a:solidFill>
                <a:latin typeface="Calibri"/>
                <a:cs typeface="Calibri"/>
              </a:rPr>
              <a:t> </a:t>
            </a:r>
            <a:r>
              <a:rPr sz="1400" b="1" spc="-5" dirty="0">
                <a:solidFill>
                  <a:srgbClr val="00AF50"/>
                </a:solidFill>
                <a:latin typeface="Calibri"/>
                <a:cs typeface="Calibri"/>
              </a:rPr>
              <a:t>ενότητα</a:t>
            </a:r>
            <a:r>
              <a:rPr sz="1400" b="1" spc="-20" dirty="0">
                <a:solidFill>
                  <a:srgbClr val="00AF50"/>
                </a:solidFill>
                <a:latin typeface="Calibri"/>
                <a:cs typeface="Calibri"/>
              </a:rPr>
              <a:t> </a:t>
            </a:r>
            <a:r>
              <a:rPr sz="1400" b="1" dirty="0">
                <a:solidFill>
                  <a:srgbClr val="00AF50"/>
                </a:solidFill>
                <a:latin typeface="Calibri"/>
                <a:cs typeface="Calibri"/>
              </a:rPr>
              <a:t>αυτή,</a:t>
            </a:r>
            <a:r>
              <a:rPr sz="1400" b="1" spc="-15" dirty="0">
                <a:solidFill>
                  <a:srgbClr val="00AF50"/>
                </a:solidFill>
                <a:latin typeface="Calibri"/>
                <a:cs typeface="Calibri"/>
              </a:rPr>
              <a:t> </a:t>
            </a:r>
            <a:r>
              <a:rPr sz="1400" b="1" dirty="0">
                <a:solidFill>
                  <a:srgbClr val="00AF50"/>
                </a:solidFill>
                <a:latin typeface="Calibri"/>
                <a:cs typeface="Calibri"/>
              </a:rPr>
              <a:t>θα</a:t>
            </a:r>
            <a:r>
              <a:rPr sz="1400" b="1" spc="-10" dirty="0">
                <a:solidFill>
                  <a:srgbClr val="00AF50"/>
                </a:solidFill>
                <a:latin typeface="Calibri"/>
                <a:cs typeface="Calibri"/>
              </a:rPr>
              <a:t> </a:t>
            </a:r>
            <a:r>
              <a:rPr sz="1400" b="1" dirty="0">
                <a:solidFill>
                  <a:srgbClr val="00AF50"/>
                </a:solidFill>
                <a:latin typeface="Calibri"/>
                <a:cs typeface="Calibri"/>
              </a:rPr>
              <a:t>πρέπει</a:t>
            </a:r>
            <a:r>
              <a:rPr sz="1400" b="1" spc="-45" dirty="0">
                <a:solidFill>
                  <a:srgbClr val="00AF50"/>
                </a:solidFill>
                <a:latin typeface="Calibri"/>
                <a:cs typeface="Calibri"/>
              </a:rPr>
              <a:t> </a:t>
            </a:r>
            <a:r>
              <a:rPr sz="1400" b="1" spc="-5" dirty="0">
                <a:solidFill>
                  <a:srgbClr val="00AF50"/>
                </a:solidFill>
                <a:latin typeface="Calibri"/>
                <a:cs typeface="Calibri"/>
              </a:rPr>
              <a:t>να</a:t>
            </a:r>
            <a:r>
              <a:rPr sz="1400" b="1" dirty="0">
                <a:solidFill>
                  <a:srgbClr val="00AF50"/>
                </a:solidFill>
                <a:latin typeface="Calibri"/>
                <a:cs typeface="Calibri"/>
              </a:rPr>
              <a:t> </a:t>
            </a:r>
            <a:r>
              <a:rPr sz="1400" b="1" spc="-5" dirty="0">
                <a:solidFill>
                  <a:srgbClr val="00AF50"/>
                </a:solidFill>
                <a:latin typeface="Calibri"/>
                <a:cs typeface="Calibri"/>
              </a:rPr>
              <a:t>γίνει</a:t>
            </a:r>
            <a:r>
              <a:rPr sz="1400" b="1" dirty="0">
                <a:solidFill>
                  <a:srgbClr val="00AF50"/>
                </a:solidFill>
                <a:latin typeface="Calibri"/>
                <a:cs typeface="Calibri"/>
              </a:rPr>
              <a:t> από</a:t>
            </a:r>
            <a:r>
              <a:rPr sz="1400" b="1" spc="-10" dirty="0">
                <a:solidFill>
                  <a:srgbClr val="00AF50"/>
                </a:solidFill>
                <a:latin typeface="Calibri"/>
                <a:cs typeface="Calibri"/>
              </a:rPr>
              <a:t> </a:t>
            </a:r>
            <a:r>
              <a:rPr sz="1400" b="1" dirty="0">
                <a:solidFill>
                  <a:srgbClr val="00AF50"/>
                </a:solidFill>
                <a:latin typeface="Calibri"/>
                <a:cs typeface="Calibri"/>
              </a:rPr>
              <a:t>τον</a:t>
            </a:r>
            <a:r>
              <a:rPr sz="1400" b="1" spc="20" dirty="0">
                <a:solidFill>
                  <a:srgbClr val="00AF50"/>
                </a:solidFill>
                <a:latin typeface="Calibri"/>
                <a:cs typeface="Calibri"/>
              </a:rPr>
              <a:t> </a:t>
            </a:r>
            <a:r>
              <a:rPr sz="1400" b="1" dirty="0">
                <a:solidFill>
                  <a:srgbClr val="00AF50"/>
                </a:solidFill>
                <a:latin typeface="Calibri"/>
                <a:cs typeface="Calibri"/>
              </a:rPr>
              <a:t>αιτητή</a:t>
            </a:r>
            <a:r>
              <a:rPr sz="1400" b="1" spc="-5" dirty="0">
                <a:solidFill>
                  <a:srgbClr val="00AF50"/>
                </a:solidFill>
                <a:latin typeface="Calibri"/>
                <a:cs typeface="Calibri"/>
              </a:rPr>
              <a:t> περιληπτική</a:t>
            </a:r>
            <a:r>
              <a:rPr sz="1400" b="1" spc="-40" dirty="0">
                <a:solidFill>
                  <a:srgbClr val="00AF50"/>
                </a:solidFill>
                <a:latin typeface="Calibri"/>
                <a:cs typeface="Calibri"/>
              </a:rPr>
              <a:t> </a:t>
            </a:r>
            <a:r>
              <a:rPr sz="1400" b="1" spc="-5" dirty="0">
                <a:solidFill>
                  <a:srgbClr val="00AF50"/>
                </a:solidFill>
                <a:latin typeface="Calibri"/>
                <a:cs typeface="Calibri"/>
              </a:rPr>
              <a:t>αναφορά</a:t>
            </a:r>
            <a:r>
              <a:rPr sz="1400" b="1" spc="-20" dirty="0">
                <a:solidFill>
                  <a:srgbClr val="00AF50"/>
                </a:solidFill>
                <a:latin typeface="Calibri"/>
                <a:cs typeface="Calibri"/>
              </a:rPr>
              <a:t> </a:t>
            </a:r>
            <a:r>
              <a:rPr sz="1400" b="1" dirty="0">
                <a:solidFill>
                  <a:srgbClr val="00AF50"/>
                </a:solidFill>
                <a:latin typeface="Calibri"/>
                <a:cs typeface="Calibri"/>
              </a:rPr>
              <a:t>στα</a:t>
            </a:r>
            <a:r>
              <a:rPr sz="1400" b="1" spc="-10" dirty="0">
                <a:solidFill>
                  <a:srgbClr val="00AF50"/>
                </a:solidFill>
                <a:latin typeface="Calibri"/>
                <a:cs typeface="Calibri"/>
              </a:rPr>
              <a:t> </a:t>
            </a:r>
            <a:r>
              <a:rPr sz="1400" b="1" dirty="0">
                <a:solidFill>
                  <a:srgbClr val="00AF50"/>
                </a:solidFill>
                <a:latin typeface="Calibri"/>
                <a:cs typeface="Calibri"/>
              </a:rPr>
              <a:t>ακόλουθα:</a:t>
            </a:r>
            <a:endParaRPr sz="1400" dirty="0">
              <a:latin typeface="Calibri"/>
              <a:cs typeface="Calibri"/>
            </a:endParaRPr>
          </a:p>
          <a:p>
            <a:pPr marL="184785" indent="-172720">
              <a:lnSpc>
                <a:spcPct val="100000"/>
              </a:lnSpc>
              <a:buFont typeface="Wingdings"/>
              <a:buChar char=""/>
              <a:tabLst>
                <a:tab pos="185420" algn="l"/>
              </a:tabLst>
            </a:pPr>
            <a:r>
              <a:rPr sz="1400" b="1" dirty="0">
                <a:solidFill>
                  <a:srgbClr val="00AF50"/>
                </a:solidFill>
                <a:latin typeface="Calibri"/>
                <a:cs typeface="Calibri"/>
              </a:rPr>
              <a:t>Ανάγκες</a:t>
            </a:r>
            <a:r>
              <a:rPr sz="1400" b="1" spc="-25" dirty="0">
                <a:solidFill>
                  <a:srgbClr val="00AF50"/>
                </a:solidFill>
                <a:latin typeface="Calibri"/>
                <a:cs typeface="Calibri"/>
              </a:rPr>
              <a:t> </a:t>
            </a:r>
            <a:r>
              <a:rPr sz="1400" b="1" spc="-5" dirty="0">
                <a:solidFill>
                  <a:srgbClr val="00AF50"/>
                </a:solidFill>
                <a:latin typeface="Calibri"/>
                <a:cs typeface="Calibri"/>
              </a:rPr>
              <a:t>εταίρων</a:t>
            </a:r>
            <a:r>
              <a:rPr sz="1400" b="1" spc="-30" dirty="0">
                <a:solidFill>
                  <a:srgbClr val="00AF50"/>
                </a:solidFill>
                <a:latin typeface="Calibri"/>
                <a:cs typeface="Calibri"/>
              </a:rPr>
              <a:t> </a:t>
            </a:r>
            <a:r>
              <a:rPr sz="1400" b="1" dirty="0">
                <a:solidFill>
                  <a:srgbClr val="00AF50"/>
                </a:solidFill>
                <a:latin typeface="Calibri"/>
                <a:cs typeface="Calibri"/>
              </a:rPr>
              <a:t>οργανισμών</a:t>
            </a:r>
            <a:r>
              <a:rPr sz="1400" b="1" spc="-25" dirty="0">
                <a:solidFill>
                  <a:srgbClr val="00AF50"/>
                </a:solidFill>
                <a:latin typeface="Calibri"/>
                <a:cs typeface="Calibri"/>
              </a:rPr>
              <a:t> </a:t>
            </a:r>
            <a:r>
              <a:rPr sz="1400" b="1" dirty="0">
                <a:solidFill>
                  <a:srgbClr val="00AF50"/>
                </a:solidFill>
                <a:latin typeface="Calibri"/>
                <a:cs typeface="Calibri"/>
              </a:rPr>
              <a:t>και</a:t>
            </a:r>
            <a:r>
              <a:rPr sz="1400" b="1" spc="-10" dirty="0">
                <a:solidFill>
                  <a:srgbClr val="00AF50"/>
                </a:solidFill>
                <a:latin typeface="Calibri"/>
                <a:cs typeface="Calibri"/>
              </a:rPr>
              <a:t> </a:t>
            </a:r>
            <a:r>
              <a:rPr sz="1400" b="1" dirty="0">
                <a:solidFill>
                  <a:srgbClr val="00AF50"/>
                </a:solidFill>
                <a:latin typeface="Calibri"/>
                <a:cs typeface="Calibri"/>
              </a:rPr>
              <a:t>ομάδων-στόχων</a:t>
            </a:r>
            <a:r>
              <a:rPr sz="1400" b="1" spc="-4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spc="-5" dirty="0">
                <a:solidFill>
                  <a:srgbClr val="00AF50"/>
                </a:solidFill>
                <a:latin typeface="Calibri"/>
                <a:cs typeface="Calibri"/>
              </a:rPr>
              <a:t>πρότασης,</a:t>
            </a:r>
            <a:r>
              <a:rPr sz="1400" b="1" spc="-25" dirty="0">
                <a:solidFill>
                  <a:srgbClr val="00AF50"/>
                </a:solidFill>
                <a:latin typeface="Calibri"/>
                <a:cs typeface="Calibri"/>
              </a:rPr>
              <a:t> </a:t>
            </a:r>
            <a:r>
              <a:rPr sz="1400" b="1" spc="-5" dirty="0">
                <a:solidFill>
                  <a:srgbClr val="00AF50"/>
                </a:solidFill>
                <a:latin typeface="Calibri"/>
                <a:cs typeface="Calibri"/>
              </a:rPr>
              <a:t>που</a:t>
            </a:r>
            <a:r>
              <a:rPr sz="1400" b="1" spc="-25" dirty="0">
                <a:solidFill>
                  <a:srgbClr val="00AF50"/>
                </a:solidFill>
                <a:latin typeface="Calibri"/>
                <a:cs typeface="Calibri"/>
              </a:rPr>
              <a:t> </a:t>
            </a:r>
            <a:r>
              <a:rPr sz="1400" b="1" dirty="0">
                <a:solidFill>
                  <a:srgbClr val="00AF50"/>
                </a:solidFill>
                <a:latin typeface="Calibri"/>
                <a:cs typeface="Calibri"/>
              </a:rPr>
              <a:t>οδήγησαν</a:t>
            </a:r>
            <a:r>
              <a:rPr sz="1400" b="1" spc="-30" dirty="0">
                <a:solidFill>
                  <a:srgbClr val="00AF50"/>
                </a:solidFill>
                <a:latin typeface="Calibri"/>
                <a:cs typeface="Calibri"/>
              </a:rPr>
              <a:t> </a:t>
            </a:r>
            <a:r>
              <a:rPr sz="1400" b="1" dirty="0">
                <a:solidFill>
                  <a:srgbClr val="00AF50"/>
                </a:solidFill>
                <a:latin typeface="Calibri"/>
                <a:cs typeface="Calibri"/>
              </a:rPr>
              <a:t>στην</a:t>
            </a:r>
            <a:r>
              <a:rPr sz="1400" b="1" spc="-15" dirty="0">
                <a:solidFill>
                  <a:srgbClr val="00AF50"/>
                </a:solidFill>
                <a:latin typeface="Calibri"/>
                <a:cs typeface="Calibri"/>
              </a:rPr>
              <a:t> </a:t>
            </a:r>
            <a:r>
              <a:rPr sz="1400" b="1" dirty="0">
                <a:solidFill>
                  <a:srgbClr val="00AF50"/>
                </a:solidFill>
                <a:latin typeface="Calibri"/>
                <a:cs typeface="Calibri"/>
              </a:rPr>
              <a:t>υποβολή</a:t>
            </a:r>
            <a:r>
              <a:rPr sz="1400" b="1" spc="-30" dirty="0">
                <a:solidFill>
                  <a:srgbClr val="00AF50"/>
                </a:solidFill>
                <a:latin typeface="Calibri"/>
                <a:cs typeface="Calibri"/>
              </a:rPr>
              <a:t> </a:t>
            </a:r>
            <a:r>
              <a:rPr sz="1400" b="1" dirty="0">
                <a:solidFill>
                  <a:srgbClr val="00AF50"/>
                </a:solidFill>
                <a:latin typeface="Calibri"/>
                <a:cs typeface="Calibri"/>
              </a:rPr>
              <a:t>της</a:t>
            </a:r>
            <a:r>
              <a:rPr sz="1400" b="1" spc="-10" dirty="0">
                <a:solidFill>
                  <a:srgbClr val="00AF50"/>
                </a:solidFill>
                <a:latin typeface="Calibri"/>
                <a:cs typeface="Calibri"/>
              </a:rPr>
              <a:t> </a:t>
            </a:r>
            <a:r>
              <a:rPr sz="1400" b="1" dirty="0">
                <a:solidFill>
                  <a:srgbClr val="00AF50"/>
                </a:solidFill>
                <a:latin typeface="Calibri"/>
                <a:cs typeface="Calibri"/>
              </a:rPr>
              <a:t>αίτησης</a:t>
            </a:r>
            <a:r>
              <a:rPr sz="1400" b="1" spc="10" dirty="0">
                <a:solidFill>
                  <a:srgbClr val="00AF50"/>
                </a:solidFill>
                <a:latin typeface="Calibri"/>
                <a:cs typeface="Calibri"/>
              </a:rPr>
              <a:t> </a:t>
            </a:r>
            <a:r>
              <a:rPr sz="1400" b="1" dirty="0">
                <a:solidFill>
                  <a:srgbClr val="00AF50"/>
                </a:solidFill>
                <a:latin typeface="Calibri"/>
                <a:cs typeface="Calibri"/>
              </a:rPr>
              <a:t>–</a:t>
            </a:r>
            <a:r>
              <a:rPr sz="1400" b="1" spc="-5" dirty="0">
                <a:solidFill>
                  <a:srgbClr val="00AF50"/>
                </a:solidFill>
                <a:latin typeface="Calibri"/>
                <a:cs typeface="Calibri"/>
              </a:rPr>
              <a:t> </a:t>
            </a:r>
            <a:r>
              <a:rPr lang="el-GR" sz="1400" b="1" dirty="0">
                <a:solidFill>
                  <a:srgbClr val="00AF50"/>
                </a:solidFill>
                <a:latin typeface="Calibri"/>
                <a:cs typeface="Calibri"/>
              </a:rPr>
              <a:t>Στόχοι Σχεδίου</a:t>
            </a:r>
            <a:endParaRPr sz="1400" dirty="0">
              <a:latin typeface="Calibri"/>
              <a:cs typeface="Calibri"/>
            </a:endParaRPr>
          </a:p>
          <a:p>
            <a:pPr marL="184785" indent="-172720">
              <a:lnSpc>
                <a:spcPct val="100000"/>
              </a:lnSpc>
              <a:buFont typeface="Wingdings"/>
              <a:buChar char=""/>
              <a:tabLst>
                <a:tab pos="185420" algn="l"/>
              </a:tabLst>
            </a:pPr>
            <a:r>
              <a:rPr sz="1400" b="1" spc="-5" dirty="0">
                <a:solidFill>
                  <a:srgbClr val="00AF50"/>
                </a:solidFill>
                <a:latin typeface="Calibri"/>
                <a:cs typeface="Calibri"/>
              </a:rPr>
              <a:t>Περιγραφή</a:t>
            </a:r>
            <a:r>
              <a:rPr sz="1400" b="1" spc="-30" dirty="0">
                <a:solidFill>
                  <a:srgbClr val="00AF50"/>
                </a:solidFill>
                <a:latin typeface="Calibri"/>
                <a:cs typeface="Calibri"/>
              </a:rPr>
              <a:t> </a:t>
            </a:r>
            <a:r>
              <a:rPr sz="1400" b="1" spc="-5" dirty="0">
                <a:solidFill>
                  <a:srgbClr val="00AF50"/>
                </a:solidFill>
                <a:latin typeface="Calibri"/>
                <a:cs typeface="Calibri"/>
              </a:rPr>
              <a:t>Δραστηριοτήτων</a:t>
            </a:r>
            <a:r>
              <a:rPr sz="1400" b="1" spc="-35" dirty="0">
                <a:solidFill>
                  <a:srgbClr val="00AF50"/>
                </a:solidFill>
                <a:latin typeface="Calibri"/>
                <a:cs typeface="Calibri"/>
              </a:rPr>
              <a:t> </a:t>
            </a:r>
            <a:r>
              <a:rPr sz="1400" b="1" dirty="0">
                <a:solidFill>
                  <a:srgbClr val="00AF50"/>
                </a:solidFill>
                <a:latin typeface="Calibri"/>
                <a:cs typeface="Calibri"/>
              </a:rPr>
              <a:t>Σχεδίου</a:t>
            </a:r>
            <a:r>
              <a:rPr sz="1400" b="1" spc="-10" dirty="0">
                <a:solidFill>
                  <a:srgbClr val="00AF50"/>
                </a:solidFill>
                <a:latin typeface="Calibri"/>
                <a:cs typeface="Calibri"/>
              </a:rPr>
              <a:t> </a:t>
            </a:r>
            <a:r>
              <a:rPr sz="1400" b="1" dirty="0">
                <a:solidFill>
                  <a:srgbClr val="00AF50"/>
                </a:solidFill>
                <a:latin typeface="Calibri"/>
                <a:cs typeface="Calibri"/>
              </a:rPr>
              <a:t>-</a:t>
            </a:r>
            <a:r>
              <a:rPr sz="1400" b="1" spc="10" dirty="0">
                <a:solidFill>
                  <a:srgbClr val="00AF50"/>
                </a:solidFill>
                <a:latin typeface="Calibri"/>
                <a:cs typeface="Calibri"/>
              </a:rPr>
              <a:t> </a:t>
            </a:r>
            <a:r>
              <a:rPr sz="1400" b="1" spc="-5" dirty="0">
                <a:solidFill>
                  <a:srgbClr val="00AF50"/>
                </a:solidFill>
                <a:latin typeface="Calibri"/>
                <a:cs typeface="Calibri"/>
              </a:rPr>
              <a:t>Αριθμός</a:t>
            </a:r>
            <a:r>
              <a:rPr sz="1400" b="1" spc="-20" dirty="0">
                <a:solidFill>
                  <a:srgbClr val="00AF50"/>
                </a:solidFill>
                <a:latin typeface="Calibri"/>
                <a:cs typeface="Calibri"/>
              </a:rPr>
              <a:t> </a:t>
            </a:r>
            <a:r>
              <a:rPr sz="1400" b="1" dirty="0">
                <a:solidFill>
                  <a:srgbClr val="00AF50"/>
                </a:solidFill>
                <a:latin typeface="Calibri"/>
                <a:cs typeface="Calibri"/>
              </a:rPr>
              <a:t>και</a:t>
            </a:r>
            <a:r>
              <a:rPr sz="1400" b="1" spc="5" dirty="0">
                <a:solidFill>
                  <a:srgbClr val="00AF50"/>
                </a:solidFill>
                <a:latin typeface="Calibri"/>
                <a:cs typeface="Calibri"/>
              </a:rPr>
              <a:t> </a:t>
            </a:r>
            <a:r>
              <a:rPr sz="1400" b="1" spc="-5" dirty="0">
                <a:solidFill>
                  <a:srgbClr val="00AF50"/>
                </a:solidFill>
                <a:latin typeface="Calibri"/>
                <a:cs typeface="Calibri"/>
              </a:rPr>
              <a:t>Προφίλ</a:t>
            </a:r>
            <a:r>
              <a:rPr sz="1400" b="1" spc="-20" dirty="0">
                <a:solidFill>
                  <a:srgbClr val="00AF50"/>
                </a:solidFill>
                <a:latin typeface="Calibri"/>
                <a:cs typeface="Calibri"/>
              </a:rPr>
              <a:t> </a:t>
            </a:r>
            <a:r>
              <a:rPr sz="1400" b="1" dirty="0">
                <a:solidFill>
                  <a:srgbClr val="00AF50"/>
                </a:solidFill>
                <a:latin typeface="Calibri"/>
                <a:cs typeface="Calibri"/>
              </a:rPr>
              <a:t>των</a:t>
            </a:r>
            <a:r>
              <a:rPr sz="1400" b="1" spc="15" dirty="0">
                <a:solidFill>
                  <a:srgbClr val="00AF50"/>
                </a:solidFill>
                <a:latin typeface="Calibri"/>
                <a:cs typeface="Calibri"/>
              </a:rPr>
              <a:t> </a:t>
            </a:r>
            <a:r>
              <a:rPr sz="1400" b="1" spc="-5" dirty="0">
                <a:solidFill>
                  <a:srgbClr val="00AF50"/>
                </a:solidFill>
                <a:latin typeface="Calibri"/>
                <a:cs typeface="Calibri"/>
              </a:rPr>
              <a:t>συμμετεχόντων</a:t>
            </a:r>
            <a:endParaRPr lang="el-GR" sz="1400" b="1" spc="-5" dirty="0">
              <a:solidFill>
                <a:srgbClr val="00AF50"/>
              </a:solidFill>
              <a:latin typeface="Calibri"/>
              <a:cs typeface="Calibri"/>
            </a:endParaRPr>
          </a:p>
          <a:p>
            <a:pPr marL="184785" indent="-172720">
              <a:lnSpc>
                <a:spcPct val="100000"/>
              </a:lnSpc>
              <a:buFont typeface="Wingdings"/>
              <a:buChar char=""/>
              <a:tabLst>
                <a:tab pos="185420" algn="l"/>
              </a:tabLst>
            </a:pPr>
            <a:r>
              <a:rPr lang="el-GR" sz="1400" b="1" spc="-5" dirty="0">
                <a:solidFill>
                  <a:srgbClr val="00AF50"/>
                </a:solidFill>
                <a:latin typeface="Calibri"/>
                <a:cs typeface="Calibri"/>
              </a:rPr>
              <a:t>Μεθοδολογία Σχεδίου</a:t>
            </a:r>
            <a:endParaRPr sz="1400" dirty="0">
              <a:latin typeface="Calibri"/>
              <a:cs typeface="Calibri"/>
            </a:endParaRPr>
          </a:p>
          <a:p>
            <a:pPr marL="184785" indent="-172720">
              <a:lnSpc>
                <a:spcPct val="100000"/>
              </a:lnSpc>
              <a:buFont typeface="Wingdings"/>
              <a:buChar char=""/>
              <a:tabLst>
                <a:tab pos="185420" algn="l"/>
              </a:tabLst>
            </a:pPr>
            <a:r>
              <a:rPr sz="1400" b="1" dirty="0" err="1">
                <a:solidFill>
                  <a:srgbClr val="00AF50"/>
                </a:solidFill>
                <a:latin typeface="Calibri"/>
                <a:cs typeface="Calibri"/>
              </a:rPr>
              <a:t>Κύρι</a:t>
            </a:r>
            <a:r>
              <a:rPr sz="1400" b="1" dirty="0">
                <a:solidFill>
                  <a:srgbClr val="00AF50"/>
                </a:solidFill>
                <a:latin typeface="Calibri"/>
                <a:cs typeface="Calibri"/>
              </a:rPr>
              <a:t>α</a:t>
            </a:r>
            <a:r>
              <a:rPr sz="1400" b="1" spc="-30" dirty="0">
                <a:solidFill>
                  <a:srgbClr val="00AF50"/>
                </a:solidFill>
                <a:latin typeface="Calibri"/>
                <a:cs typeface="Calibri"/>
              </a:rPr>
              <a:t> </a:t>
            </a:r>
            <a:r>
              <a:rPr lang="el-GR" sz="1400" b="1" spc="-5" dirty="0">
                <a:solidFill>
                  <a:srgbClr val="00AF50"/>
                </a:solidFill>
                <a:latin typeface="Calibri"/>
                <a:cs typeface="Calibri"/>
              </a:rPr>
              <a:t>Α</a:t>
            </a:r>
            <a:r>
              <a:rPr sz="1400" b="1" spc="-5" dirty="0">
                <a:solidFill>
                  <a:srgbClr val="00AF50"/>
                </a:solidFill>
                <a:latin typeface="Calibri"/>
                <a:cs typeface="Calibri"/>
              </a:rPr>
              <a:t>π</a:t>
            </a:r>
            <a:r>
              <a:rPr sz="1400" b="1" spc="-5" dirty="0" err="1">
                <a:solidFill>
                  <a:srgbClr val="00AF50"/>
                </a:solidFill>
                <a:latin typeface="Calibri"/>
                <a:cs typeface="Calibri"/>
              </a:rPr>
              <a:t>οτελέσμ</a:t>
            </a:r>
            <a:r>
              <a:rPr sz="1400" b="1" spc="-5" dirty="0">
                <a:solidFill>
                  <a:srgbClr val="00AF50"/>
                </a:solidFill>
                <a:latin typeface="Calibri"/>
                <a:cs typeface="Calibri"/>
              </a:rPr>
              <a:t>ατα</a:t>
            </a:r>
            <a:r>
              <a:rPr sz="1400" b="1" spc="-30" dirty="0">
                <a:solidFill>
                  <a:srgbClr val="00AF50"/>
                </a:solidFill>
                <a:latin typeface="Calibri"/>
                <a:cs typeface="Calibri"/>
              </a:rPr>
              <a:t> </a:t>
            </a:r>
            <a:r>
              <a:rPr sz="1400" b="1" dirty="0">
                <a:solidFill>
                  <a:srgbClr val="00AF50"/>
                </a:solidFill>
                <a:latin typeface="Calibri"/>
                <a:cs typeface="Calibri"/>
              </a:rPr>
              <a:t>του</a:t>
            </a:r>
            <a:r>
              <a:rPr sz="1400" b="1" spc="-65" dirty="0">
                <a:solidFill>
                  <a:srgbClr val="00AF50"/>
                </a:solidFill>
                <a:latin typeface="Calibri"/>
                <a:cs typeface="Calibri"/>
              </a:rPr>
              <a:t> </a:t>
            </a:r>
            <a:r>
              <a:rPr sz="1400" b="1" dirty="0">
                <a:solidFill>
                  <a:srgbClr val="00AF50"/>
                </a:solidFill>
                <a:latin typeface="Calibri"/>
                <a:cs typeface="Calibri"/>
              </a:rPr>
              <a:t>Σχεδίου</a:t>
            </a:r>
            <a:endParaRPr lang="el-GR" sz="1400" b="1" dirty="0">
              <a:solidFill>
                <a:srgbClr val="00AF50"/>
              </a:solidFill>
              <a:latin typeface="Calibri"/>
              <a:cs typeface="Calibri"/>
            </a:endParaRPr>
          </a:p>
          <a:p>
            <a:pPr marL="184785" indent="-172720">
              <a:lnSpc>
                <a:spcPct val="100000"/>
              </a:lnSpc>
              <a:buFont typeface="Wingdings"/>
              <a:buChar char=""/>
              <a:tabLst>
                <a:tab pos="185420" algn="l"/>
              </a:tabLst>
            </a:pPr>
            <a:r>
              <a:rPr lang="el-GR" sz="1400" b="1" dirty="0">
                <a:solidFill>
                  <a:srgbClr val="00AF50"/>
                </a:solidFill>
                <a:latin typeface="Calibri"/>
                <a:cs typeface="Calibri"/>
              </a:rPr>
              <a:t>Επιδιωκόμενος Αντίκτυπος και μακροπρόθεσμα Οφέλη</a:t>
            </a:r>
            <a:endParaRPr sz="1400" dirty="0">
              <a:latin typeface="Calibri"/>
              <a:cs typeface="Calibri"/>
            </a:endParaRPr>
          </a:p>
        </p:txBody>
      </p:sp>
      <p:sp>
        <p:nvSpPr>
          <p:cNvPr id="8" name="object 8"/>
          <p:cNvSpPr txBox="1"/>
          <p:nvPr/>
        </p:nvSpPr>
        <p:spPr>
          <a:xfrm>
            <a:off x="962964" y="4708982"/>
            <a:ext cx="10161270" cy="756920"/>
          </a:xfrm>
          <a:prstGeom prst="rect">
            <a:avLst/>
          </a:prstGeom>
        </p:spPr>
        <p:txBody>
          <a:bodyPr vert="horz" wrap="square" lIns="0" tIns="12065" rIns="0" bIns="0" rtlCol="0">
            <a:spAutoFit/>
          </a:bodyPr>
          <a:lstStyle/>
          <a:p>
            <a:pPr marL="12065" marR="5080" algn="ctr">
              <a:lnSpc>
                <a:spcPct val="100000"/>
              </a:lnSpc>
              <a:spcBef>
                <a:spcPts val="95"/>
              </a:spcBef>
            </a:pPr>
            <a:r>
              <a:rPr sz="1600" b="1" i="1" spc="-5" dirty="0">
                <a:latin typeface="Calibri"/>
                <a:cs typeface="Calibri"/>
              </a:rPr>
              <a:t>Η</a:t>
            </a:r>
            <a:r>
              <a:rPr sz="1600" b="1" i="1" spc="10" dirty="0">
                <a:latin typeface="Calibri"/>
                <a:cs typeface="Calibri"/>
              </a:rPr>
              <a:t> </a:t>
            </a:r>
            <a:r>
              <a:rPr sz="1600" b="1" i="1" spc="-10" dirty="0">
                <a:latin typeface="Calibri"/>
                <a:cs typeface="Calibri"/>
              </a:rPr>
              <a:t>πληροφόρηση</a:t>
            </a:r>
            <a:r>
              <a:rPr sz="1600" b="1" i="1" spc="25" dirty="0">
                <a:latin typeface="Calibri"/>
                <a:cs typeface="Calibri"/>
              </a:rPr>
              <a:t> </a:t>
            </a:r>
            <a:r>
              <a:rPr sz="1600" b="1" i="1" spc="-10" dirty="0">
                <a:latin typeface="Calibri"/>
                <a:cs typeface="Calibri"/>
              </a:rPr>
              <a:t>στην</a:t>
            </a:r>
            <a:r>
              <a:rPr sz="1600" b="1" i="1" spc="15" dirty="0">
                <a:latin typeface="Calibri"/>
                <a:cs typeface="Calibri"/>
              </a:rPr>
              <a:t> </a:t>
            </a:r>
            <a:r>
              <a:rPr sz="1600" b="1" i="1" spc="-5" dirty="0">
                <a:latin typeface="Calibri"/>
                <a:cs typeface="Calibri"/>
              </a:rPr>
              <a:t>ενότητα</a:t>
            </a:r>
            <a:r>
              <a:rPr sz="1600" b="1" i="1" spc="15" dirty="0">
                <a:latin typeface="Calibri"/>
                <a:cs typeface="Calibri"/>
              </a:rPr>
              <a:t> </a:t>
            </a:r>
            <a:r>
              <a:rPr sz="1600" b="1" i="1" spc="-5" dirty="0">
                <a:latin typeface="Calibri"/>
                <a:cs typeface="Calibri"/>
              </a:rPr>
              <a:t>αυτή θα</a:t>
            </a:r>
            <a:r>
              <a:rPr sz="1600" b="1" i="1" spc="10" dirty="0">
                <a:latin typeface="Calibri"/>
                <a:cs typeface="Calibri"/>
              </a:rPr>
              <a:t> </a:t>
            </a:r>
            <a:r>
              <a:rPr sz="1600" b="1" i="1" spc="-5" dirty="0">
                <a:latin typeface="Calibri"/>
                <a:cs typeface="Calibri"/>
              </a:rPr>
              <a:t>πρέπει</a:t>
            </a:r>
            <a:r>
              <a:rPr sz="1600" b="1" i="1" spc="30" dirty="0">
                <a:latin typeface="Calibri"/>
                <a:cs typeface="Calibri"/>
              </a:rPr>
              <a:t> </a:t>
            </a:r>
            <a:r>
              <a:rPr sz="1600" b="1" i="1" spc="-5" dirty="0">
                <a:latin typeface="Calibri"/>
                <a:cs typeface="Calibri"/>
              </a:rPr>
              <a:t>να</a:t>
            </a:r>
            <a:r>
              <a:rPr sz="1600" b="1" i="1" spc="5" dirty="0">
                <a:latin typeface="Calibri"/>
                <a:cs typeface="Calibri"/>
              </a:rPr>
              <a:t> </a:t>
            </a:r>
            <a:r>
              <a:rPr sz="1600" b="1" i="1" spc="-5" dirty="0">
                <a:latin typeface="Calibri"/>
                <a:cs typeface="Calibri"/>
              </a:rPr>
              <a:t>δοθεί</a:t>
            </a:r>
            <a:r>
              <a:rPr sz="1600" b="1" i="1" spc="25" dirty="0">
                <a:latin typeface="Calibri"/>
                <a:cs typeface="Calibri"/>
              </a:rPr>
              <a:t> </a:t>
            </a:r>
            <a:r>
              <a:rPr sz="1600" b="1" i="1" spc="-10" dirty="0">
                <a:latin typeface="Calibri"/>
                <a:cs typeface="Calibri"/>
              </a:rPr>
              <a:t>στην</a:t>
            </a:r>
            <a:r>
              <a:rPr sz="1600" b="1" i="1" spc="20" dirty="0">
                <a:latin typeface="Calibri"/>
                <a:cs typeface="Calibri"/>
              </a:rPr>
              <a:t> </a:t>
            </a:r>
            <a:r>
              <a:rPr sz="1600" b="1" i="1" spc="-5" dirty="0">
                <a:latin typeface="Calibri"/>
                <a:cs typeface="Calibri"/>
              </a:rPr>
              <a:t>αγγλική</a:t>
            </a:r>
            <a:r>
              <a:rPr sz="1600" b="1" i="1" spc="10" dirty="0">
                <a:latin typeface="Calibri"/>
                <a:cs typeface="Calibri"/>
              </a:rPr>
              <a:t> </a:t>
            </a:r>
            <a:r>
              <a:rPr sz="1600" b="1" i="1" spc="-10" dirty="0">
                <a:latin typeface="Calibri"/>
                <a:cs typeface="Calibri"/>
              </a:rPr>
              <a:t>γλώσσα</a:t>
            </a:r>
            <a:r>
              <a:rPr sz="1600" b="1" i="1" spc="35" dirty="0">
                <a:latin typeface="Calibri"/>
                <a:cs typeface="Calibri"/>
              </a:rPr>
              <a:t> </a:t>
            </a:r>
            <a:r>
              <a:rPr sz="1600" b="1" i="1" spc="-10" dirty="0">
                <a:latin typeface="Calibri"/>
                <a:cs typeface="Calibri"/>
              </a:rPr>
              <a:t>(αν</a:t>
            </a:r>
            <a:r>
              <a:rPr sz="1600" b="1" i="1" spc="10" dirty="0">
                <a:latin typeface="Calibri"/>
                <a:cs typeface="Calibri"/>
              </a:rPr>
              <a:t> </a:t>
            </a:r>
            <a:r>
              <a:rPr sz="1600" b="1" i="1" spc="-5" dirty="0">
                <a:latin typeface="Calibri"/>
                <a:cs typeface="Calibri"/>
              </a:rPr>
              <a:t>χρησιμοποιήθηκε</a:t>
            </a:r>
            <a:r>
              <a:rPr sz="1600" b="1" i="1" spc="50" dirty="0">
                <a:latin typeface="Calibri"/>
                <a:cs typeface="Calibri"/>
              </a:rPr>
              <a:t> </a:t>
            </a:r>
            <a:r>
              <a:rPr sz="1600" b="1" i="1" spc="-5" dirty="0">
                <a:latin typeface="Calibri"/>
                <a:cs typeface="Calibri"/>
              </a:rPr>
              <a:t>άλλη </a:t>
            </a:r>
            <a:r>
              <a:rPr sz="1600" b="1" i="1" spc="-345" dirty="0">
                <a:latin typeface="Calibri"/>
                <a:cs typeface="Calibri"/>
              </a:rPr>
              <a:t> </a:t>
            </a:r>
            <a:r>
              <a:rPr sz="1600" b="1" i="1" spc="-10" dirty="0">
                <a:latin typeface="Calibri"/>
                <a:cs typeface="Calibri"/>
              </a:rPr>
              <a:t>γλώσσα</a:t>
            </a:r>
            <a:r>
              <a:rPr sz="1600" b="1" i="1" spc="35" dirty="0">
                <a:latin typeface="Calibri"/>
                <a:cs typeface="Calibri"/>
              </a:rPr>
              <a:t> </a:t>
            </a:r>
            <a:r>
              <a:rPr sz="1600" b="1" i="1" spc="-10" dirty="0">
                <a:latin typeface="Calibri"/>
                <a:cs typeface="Calibri"/>
              </a:rPr>
              <a:t>για</a:t>
            </a:r>
            <a:r>
              <a:rPr sz="1600" b="1" i="1" spc="15" dirty="0">
                <a:latin typeface="Calibri"/>
                <a:cs typeface="Calibri"/>
              </a:rPr>
              <a:t> </a:t>
            </a:r>
            <a:r>
              <a:rPr sz="1600" b="1" i="1" spc="-5" dirty="0">
                <a:latin typeface="Calibri"/>
                <a:cs typeface="Calibri"/>
              </a:rPr>
              <a:t>τη</a:t>
            </a:r>
            <a:r>
              <a:rPr sz="1600" b="1" i="1" spc="10" dirty="0">
                <a:latin typeface="Calibri"/>
                <a:cs typeface="Calibri"/>
              </a:rPr>
              <a:t> </a:t>
            </a:r>
            <a:r>
              <a:rPr sz="1600" b="1" i="1" spc="-10" dirty="0">
                <a:latin typeface="Calibri"/>
                <a:cs typeface="Calibri"/>
              </a:rPr>
              <a:t>συγγραφή</a:t>
            </a:r>
            <a:r>
              <a:rPr sz="1600" b="1" i="1" spc="25" dirty="0">
                <a:latin typeface="Calibri"/>
                <a:cs typeface="Calibri"/>
              </a:rPr>
              <a:t> </a:t>
            </a:r>
            <a:r>
              <a:rPr sz="1600" b="1" i="1" spc="-5" dirty="0">
                <a:latin typeface="Calibri"/>
                <a:cs typeface="Calibri"/>
              </a:rPr>
              <a:t>της</a:t>
            </a:r>
            <a:r>
              <a:rPr sz="1600" b="1" i="1" spc="5" dirty="0">
                <a:latin typeface="Calibri"/>
                <a:cs typeface="Calibri"/>
              </a:rPr>
              <a:t> </a:t>
            </a:r>
            <a:r>
              <a:rPr sz="1600" b="1" i="1" spc="-10" dirty="0">
                <a:latin typeface="Calibri"/>
                <a:cs typeface="Calibri"/>
              </a:rPr>
              <a:t>αίτησης),</a:t>
            </a:r>
            <a:r>
              <a:rPr sz="1600" b="1" i="1" spc="35" dirty="0">
                <a:latin typeface="Calibri"/>
                <a:cs typeface="Calibri"/>
              </a:rPr>
              <a:t> </a:t>
            </a:r>
            <a:r>
              <a:rPr sz="1600" b="1" i="1" spc="-10" dirty="0">
                <a:latin typeface="Calibri"/>
                <a:cs typeface="Calibri"/>
              </a:rPr>
              <a:t>για</a:t>
            </a:r>
            <a:r>
              <a:rPr sz="1600" b="1" i="1" spc="25" dirty="0">
                <a:latin typeface="Calibri"/>
                <a:cs typeface="Calibri"/>
              </a:rPr>
              <a:t> </a:t>
            </a:r>
            <a:r>
              <a:rPr sz="1600" b="1" i="1" spc="-5" dirty="0">
                <a:latin typeface="Calibri"/>
                <a:cs typeface="Calibri"/>
              </a:rPr>
              <a:t>να</a:t>
            </a:r>
            <a:r>
              <a:rPr sz="1600" b="1" i="1" dirty="0">
                <a:latin typeface="Calibri"/>
                <a:cs typeface="Calibri"/>
              </a:rPr>
              <a:t> </a:t>
            </a:r>
            <a:r>
              <a:rPr sz="1600" b="1" i="1" spc="-5" dirty="0">
                <a:latin typeface="Calibri"/>
                <a:cs typeface="Calibri"/>
              </a:rPr>
              <a:t>μπορεί</a:t>
            </a:r>
            <a:r>
              <a:rPr sz="1600" b="1" i="1" spc="30" dirty="0">
                <a:latin typeface="Calibri"/>
                <a:cs typeface="Calibri"/>
              </a:rPr>
              <a:t> </a:t>
            </a:r>
            <a:r>
              <a:rPr sz="1600" b="1" i="1" spc="-5" dirty="0">
                <a:latin typeface="Calibri"/>
                <a:cs typeface="Calibri"/>
              </a:rPr>
              <a:t>να</a:t>
            </a:r>
            <a:r>
              <a:rPr sz="1600" b="1" i="1" spc="10" dirty="0">
                <a:latin typeface="Calibri"/>
                <a:cs typeface="Calibri"/>
              </a:rPr>
              <a:t> </a:t>
            </a:r>
            <a:r>
              <a:rPr sz="1600" b="1" i="1" spc="-10" dirty="0">
                <a:latin typeface="Calibri"/>
                <a:cs typeface="Calibri"/>
              </a:rPr>
              <a:t>χρησιμοποιηθεί</a:t>
            </a:r>
            <a:r>
              <a:rPr sz="1600" b="1" i="1" spc="65" dirty="0">
                <a:latin typeface="Calibri"/>
                <a:cs typeface="Calibri"/>
              </a:rPr>
              <a:t> </a:t>
            </a:r>
            <a:r>
              <a:rPr sz="1600" b="1" i="1" spc="-10" dirty="0">
                <a:latin typeface="Calibri"/>
                <a:cs typeface="Calibri"/>
              </a:rPr>
              <a:t>για</a:t>
            </a:r>
            <a:r>
              <a:rPr sz="1600" b="1" i="1" spc="15" dirty="0">
                <a:latin typeface="Calibri"/>
                <a:cs typeface="Calibri"/>
              </a:rPr>
              <a:t> </a:t>
            </a:r>
            <a:r>
              <a:rPr sz="1600" b="1" i="1" spc="-10" dirty="0">
                <a:latin typeface="Calibri"/>
                <a:cs typeface="Calibri"/>
              </a:rPr>
              <a:t>σκοπούς</a:t>
            </a:r>
            <a:r>
              <a:rPr sz="1600" b="1" i="1" spc="35" dirty="0">
                <a:latin typeface="Calibri"/>
                <a:cs typeface="Calibri"/>
              </a:rPr>
              <a:t> </a:t>
            </a:r>
            <a:r>
              <a:rPr sz="1600" b="1" i="1" spc="-10" dirty="0">
                <a:latin typeface="Calibri"/>
                <a:cs typeface="Calibri"/>
              </a:rPr>
              <a:t>Ευρωπαϊκών</a:t>
            </a:r>
            <a:r>
              <a:rPr sz="1600" b="1" i="1" spc="15" dirty="0">
                <a:latin typeface="Calibri"/>
                <a:cs typeface="Calibri"/>
              </a:rPr>
              <a:t> </a:t>
            </a:r>
            <a:r>
              <a:rPr sz="1600" b="1" i="1" spc="-5" dirty="0">
                <a:latin typeface="Calibri"/>
                <a:cs typeface="Calibri"/>
              </a:rPr>
              <a:t>εκδόσεων</a:t>
            </a:r>
            <a:r>
              <a:rPr sz="1600" b="1" i="1" spc="45" dirty="0">
                <a:latin typeface="Calibri"/>
                <a:cs typeface="Calibri"/>
              </a:rPr>
              <a:t> </a:t>
            </a:r>
            <a:r>
              <a:rPr sz="1600" b="1" i="1" spc="-5" dirty="0">
                <a:latin typeface="Calibri"/>
                <a:cs typeface="Calibri"/>
              </a:rPr>
              <a:t>και προωθητικού</a:t>
            </a:r>
            <a:r>
              <a:rPr sz="1600" b="1" i="1" spc="30" dirty="0">
                <a:latin typeface="Calibri"/>
                <a:cs typeface="Calibri"/>
              </a:rPr>
              <a:t> </a:t>
            </a:r>
            <a:r>
              <a:rPr sz="1600" b="1" i="1" spc="-10" dirty="0">
                <a:latin typeface="Calibri"/>
                <a:cs typeface="Calibri"/>
              </a:rPr>
              <a:t>υλικού</a:t>
            </a:r>
            <a:r>
              <a:rPr sz="1600" b="1" i="1" spc="-5" dirty="0">
                <a:latin typeface="Calibri"/>
                <a:cs typeface="Calibri"/>
              </a:rPr>
              <a:t> και</a:t>
            </a:r>
            <a:r>
              <a:rPr sz="1600" b="1" i="1" spc="5" dirty="0">
                <a:latin typeface="Calibri"/>
                <a:cs typeface="Calibri"/>
              </a:rPr>
              <a:t> </a:t>
            </a:r>
            <a:r>
              <a:rPr sz="1600" b="1" i="1" spc="-10" dirty="0">
                <a:latin typeface="Calibri"/>
                <a:cs typeface="Calibri"/>
              </a:rPr>
              <a:t>για</a:t>
            </a:r>
            <a:r>
              <a:rPr sz="1600" b="1" i="1" spc="10" dirty="0">
                <a:latin typeface="Calibri"/>
                <a:cs typeface="Calibri"/>
              </a:rPr>
              <a:t> </a:t>
            </a:r>
            <a:r>
              <a:rPr sz="1600" b="1" i="1" spc="-5" dirty="0">
                <a:latin typeface="Calibri"/>
                <a:cs typeface="Calibri"/>
              </a:rPr>
              <a:t>την </a:t>
            </a:r>
            <a:r>
              <a:rPr sz="1600" b="1" i="1" spc="-10" dirty="0">
                <a:latin typeface="Calibri"/>
                <a:cs typeface="Calibri"/>
              </a:rPr>
              <a:t>τροφοδοσία</a:t>
            </a:r>
            <a:r>
              <a:rPr sz="1600" b="1" i="1" spc="45" dirty="0">
                <a:latin typeface="Calibri"/>
                <a:cs typeface="Calibri"/>
              </a:rPr>
              <a:t> </a:t>
            </a:r>
            <a:r>
              <a:rPr sz="1600" b="1" i="1" spc="-5" dirty="0">
                <a:latin typeface="Calibri"/>
                <a:cs typeface="Calibri"/>
              </a:rPr>
              <a:t>της</a:t>
            </a:r>
            <a:r>
              <a:rPr sz="1600" b="1" i="1" spc="10" dirty="0">
                <a:latin typeface="Calibri"/>
                <a:cs typeface="Calibri"/>
              </a:rPr>
              <a:t> </a:t>
            </a:r>
            <a:r>
              <a:rPr sz="1600" b="1" i="1" spc="-5" dirty="0">
                <a:latin typeface="Calibri"/>
                <a:cs typeface="Calibri"/>
              </a:rPr>
              <a:t>Πλατφόρμας</a:t>
            </a:r>
            <a:r>
              <a:rPr sz="1600" b="1" i="1" spc="20" dirty="0">
                <a:latin typeface="Calibri"/>
                <a:cs typeface="Calibri"/>
              </a:rPr>
              <a:t> </a:t>
            </a:r>
            <a:r>
              <a:rPr sz="1600" b="1" i="1" spc="-5" dirty="0">
                <a:latin typeface="Calibri"/>
                <a:cs typeface="Calibri"/>
              </a:rPr>
              <a:t>Διάδοσης</a:t>
            </a:r>
            <a:r>
              <a:rPr sz="1600" b="1" i="1" spc="20" dirty="0">
                <a:latin typeface="Calibri"/>
                <a:cs typeface="Calibri"/>
              </a:rPr>
              <a:t> </a:t>
            </a:r>
            <a:r>
              <a:rPr sz="1600" b="1" i="1" spc="-10" dirty="0">
                <a:latin typeface="Calibri"/>
                <a:cs typeface="Calibri"/>
              </a:rPr>
              <a:t>Αποτελεσμάτων</a:t>
            </a:r>
            <a:endParaRPr sz="1600" dirty="0">
              <a:latin typeface="Calibri"/>
              <a:cs typeface="Calibri"/>
            </a:endParaRPr>
          </a:p>
        </p:txBody>
      </p:sp>
      <p:sp>
        <p:nvSpPr>
          <p:cNvPr id="9" name="object 9"/>
          <p:cNvSpPr txBox="1"/>
          <p:nvPr/>
        </p:nvSpPr>
        <p:spPr>
          <a:xfrm>
            <a:off x="346354" y="983360"/>
            <a:ext cx="20046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800" b="1" spc="-5" dirty="0">
                <a:latin typeface="Calibri"/>
                <a:cs typeface="Calibri"/>
              </a:rPr>
              <a:t>Project</a:t>
            </a:r>
            <a:r>
              <a:rPr sz="1800" b="1" spc="-60" dirty="0">
                <a:latin typeface="Calibri"/>
                <a:cs typeface="Calibri"/>
              </a:rPr>
              <a:t> </a:t>
            </a:r>
            <a:r>
              <a:rPr sz="1800" b="1" spc="-5" dirty="0">
                <a:latin typeface="Calibri"/>
                <a:cs typeface="Calibri"/>
              </a:rPr>
              <a:t>Summary:</a:t>
            </a:r>
            <a:endParaRPr sz="1800">
              <a:latin typeface="Calibri"/>
              <a:cs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75945" y="68021"/>
            <a:ext cx="7250430" cy="452120"/>
          </a:xfrm>
          <a:prstGeom prst="rect">
            <a:avLst/>
          </a:prstGeom>
        </p:spPr>
        <p:txBody>
          <a:bodyPr vert="horz" wrap="square" lIns="0" tIns="12065" rIns="0" bIns="0" rtlCol="0">
            <a:spAutoFit/>
          </a:bodyPr>
          <a:lstStyle/>
          <a:p>
            <a:pPr marL="12700">
              <a:lnSpc>
                <a:spcPct val="100000"/>
              </a:lnSpc>
              <a:spcBef>
                <a:spcPts val="95"/>
              </a:spcBef>
            </a:pPr>
            <a:r>
              <a:rPr lang="en-GB" sz="2800" spc="-20" dirty="0">
                <a:solidFill>
                  <a:srgbClr val="FFFFFF"/>
                </a:solidFill>
              </a:rPr>
              <a:t>EU VALUES</a:t>
            </a:r>
            <a:endParaRPr sz="2800" dirty="0"/>
          </a:p>
        </p:txBody>
      </p:sp>
      <p:sp>
        <p:nvSpPr>
          <p:cNvPr id="7" name="object 7"/>
          <p:cNvSpPr txBox="1"/>
          <p:nvPr/>
        </p:nvSpPr>
        <p:spPr>
          <a:xfrm>
            <a:off x="176981" y="4994512"/>
            <a:ext cx="11734800" cy="444352"/>
          </a:xfrm>
          <a:prstGeom prst="rect">
            <a:avLst/>
          </a:prstGeom>
        </p:spPr>
        <p:txBody>
          <a:bodyPr vert="horz" wrap="square" lIns="0" tIns="13335" rIns="0" bIns="0" rtlCol="0">
            <a:spAutoFit/>
          </a:bodyPr>
          <a:lstStyle/>
          <a:p>
            <a:pPr marL="12700">
              <a:lnSpc>
                <a:spcPct val="100000"/>
              </a:lnSpc>
              <a:spcBef>
                <a:spcPts val="105"/>
              </a:spcBef>
            </a:pPr>
            <a:r>
              <a:rPr lang="el-GR" sz="1400" b="1" dirty="0">
                <a:solidFill>
                  <a:srgbClr val="00AF50"/>
                </a:solidFill>
                <a:latin typeface="Calibri"/>
                <a:cs typeface="Calibri"/>
              </a:rPr>
              <a:t>Τα δύο πιο πάνω κουτάκια  πρέπει να επιλεγούν, αλλιώς δε θα είναι εφικτή η ενεργοποίηση του κουμπιού για υποβολή της αίτησης. Οι δύο δηλώσεις αφορούν την αποδοχή των Ευρωπαϊκών Αξιών, όπως αυτές ορίζονται στα δύο Άρθρα που αναφέρονται στο κείμενο.</a:t>
            </a:r>
            <a:endParaRPr sz="1400" dirty="0">
              <a:latin typeface="Calibri"/>
              <a:cs typeface="Calibri"/>
            </a:endParaRPr>
          </a:p>
        </p:txBody>
      </p:sp>
      <p:sp>
        <p:nvSpPr>
          <p:cNvPr id="9" name="object 9"/>
          <p:cNvSpPr txBox="1"/>
          <p:nvPr/>
        </p:nvSpPr>
        <p:spPr>
          <a:xfrm>
            <a:off x="346354" y="983360"/>
            <a:ext cx="2004695" cy="29972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lang="en-GB" sz="1800" b="1" spc="-5" dirty="0">
                <a:latin typeface="Calibri"/>
                <a:cs typeface="Calibri"/>
              </a:rPr>
              <a:t>Eu Values</a:t>
            </a:r>
            <a:r>
              <a:rPr sz="1800" b="1" spc="-5" dirty="0">
                <a:latin typeface="Calibri"/>
                <a:cs typeface="Calibri"/>
              </a:rPr>
              <a:t>:</a:t>
            </a:r>
            <a:endParaRPr sz="1800" dirty="0">
              <a:latin typeface="Calibri"/>
              <a:cs typeface="Calibri"/>
            </a:endParaRPr>
          </a:p>
        </p:txBody>
      </p:sp>
      <p:pic>
        <p:nvPicPr>
          <p:cNvPr id="11" name="Picture 10">
            <a:extLst>
              <a:ext uri="{FF2B5EF4-FFF2-40B4-BE49-F238E27FC236}">
                <a16:creationId xmlns:a16="http://schemas.microsoft.com/office/drawing/2014/main" id="{A4103435-9D65-C447-6F62-E9C6CF37BAE1}"/>
              </a:ext>
            </a:extLst>
          </p:cNvPr>
          <p:cNvPicPr>
            <a:picLocks noChangeAspect="1"/>
          </p:cNvPicPr>
          <p:nvPr/>
        </p:nvPicPr>
        <p:blipFill>
          <a:blip r:embed="rId2"/>
          <a:stretch>
            <a:fillRect/>
          </a:stretch>
        </p:blipFill>
        <p:spPr>
          <a:xfrm>
            <a:off x="152400" y="1641312"/>
            <a:ext cx="11734800" cy="3142697"/>
          </a:xfrm>
          <a:prstGeom prst="rect">
            <a:avLst/>
          </a:prstGeom>
        </p:spPr>
      </p:pic>
    </p:spTree>
    <p:extLst>
      <p:ext uri="{BB962C8B-B14F-4D97-AF65-F5344CB8AC3E}">
        <p14:creationId xmlns:p14="http://schemas.microsoft.com/office/powerpoint/2010/main" val="16466121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EFB3338-A428-F3B4-3974-FAA76C7B5EC2}"/>
              </a:ext>
            </a:extLst>
          </p:cNvPr>
          <p:cNvPicPr>
            <a:picLocks noChangeAspect="1"/>
          </p:cNvPicPr>
          <p:nvPr/>
        </p:nvPicPr>
        <p:blipFill>
          <a:blip r:embed="rId3"/>
          <a:stretch>
            <a:fillRect/>
          </a:stretch>
        </p:blipFill>
        <p:spPr>
          <a:xfrm>
            <a:off x="103905" y="1736747"/>
            <a:ext cx="12021124" cy="3488452"/>
          </a:xfrm>
          <a:prstGeom prst="rect">
            <a:avLst/>
          </a:prstGeom>
        </p:spPr>
      </p:pic>
      <p:sp>
        <p:nvSpPr>
          <p:cNvPr id="2" name="object 2"/>
          <p:cNvSpPr txBox="1">
            <a:spLocks noGrp="1"/>
          </p:cNvSpPr>
          <p:nvPr>
            <p:ph type="title"/>
          </p:nvPr>
        </p:nvSpPr>
        <p:spPr>
          <a:xfrm>
            <a:off x="296672" y="54305"/>
            <a:ext cx="56013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ANNEXES</a:t>
            </a:r>
            <a:endParaRPr sz="2800" dirty="0"/>
          </a:p>
        </p:txBody>
      </p:sp>
      <p:sp>
        <p:nvSpPr>
          <p:cNvPr id="4" name="object 4"/>
          <p:cNvSpPr txBox="1"/>
          <p:nvPr/>
        </p:nvSpPr>
        <p:spPr>
          <a:xfrm>
            <a:off x="1905000" y="3492824"/>
            <a:ext cx="3662045" cy="619760"/>
          </a:xfrm>
          <a:prstGeom prst="rect">
            <a:avLst/>
          </a:prstGeom>
        </p:spPr>
        <p:txBody>
          <a:bodyPr vert="horz" wrap="square" lIns="0" tIns="12065" rIns="0" bIns="0" rtlCol="0">
            <a:spAutoFit/>
          </a:bodyPr>
          <a:lstStyle/>
          <a:p>
            <a:pPr marL="12700" marR="5080" algn="ctr">
              <a:lnSpc>
                <a:spcPct val="100000"/>
              </a:lnSpc>
              <a:spcBef>
                <a:spcPts val="95"/>
              </a:spcBef>
            </a:pPr>
            <a:r>
              <a:rPr sz="1300" b="1" spc="-5" dirty="0">
                <a:solidFill>
                  <a:srgbClr val="00AF50"/>
                </a:solidFill>
                <a:latin typeface="Calibri"/>
                <a:cs typeface="Calibri"/>
              </a:rPr>
              <a:t>Έντυπο</a:t>
            </a:r>
            <a:r>
              <a:rPr sz="1300" b="1" spc="10" dirty="0">
                <a:solidFill>
                  <a:srgbClr val="00AF50"/>
                </a:solidFill>
                <a:latin typeface="Calibri"/>
                <a:cs typeface="Calibri"/>
              </a:rPr>
              <a:t> </a:t>
            </a:r>
            <a:r>
              <a:rPr sz="1300" b="1" spc="-5" dirty="0">
                <a:solidFill>
                  <a:srgbClr val="00AF50"/>
                </a:solidFill>
                <a:latin typeface="Calibri"/>
                <a:cs typeface="Calibri"/>
              </a:rPr>
              <a:t>με</a:t>
            </a:r>
            <a:r>
              <a:rPr sz="1300" b="1" spc="20" dirty="0">
                <a:solidFill>
                  <a:srgbClr val="00AF50"/>
                </a:solidFill>
                <a:latin typeface="Calibri"/>
                <a:cs typeface="Calibri"/>
              </a:rPr>
              <a:t> </a:t>
            </a:r>
            <a:r>
              <a:rPr sz="1300" b="1" spc="-5" dirty="0">
                <a:solidFill>
                  <a:srgbClr val="00AF50"/>
                </a:solidFill>
                <a:latin typeface="Calibri"/>
                <a:cs typeface="Calibri"/>
              </a:rPr>
              <a:t>το</a:t>
            </a:r>
            <a:r>
              <a:rPr sz="1300" b="1" spc="10" dirty="0">
                <a:solidFill>
                  <a:srgbClr val="00AF50"/>
                </a:solidFill>
                <a:latin typeface="Calibri"/>
                <a:cs typeface="Calibri"/>
              </a:rPr>
              <a:t> </a:t>
            </a:r>
            <a:r>
              <a:rPr sz="1300" b="1" spc="-5" dirty="0">
                <a:solidFill>
                  <a:srgbClr val="00AF50"/>
                </a:solidFill>
                <a:latin typeface="Calibri"/>
                <a:cs typeface="Calibri"/>
              </a:rPr>
              <a:t>οποίο</a:t>
            </a:r>
            <a:r>
              <a:rPr sz="1300" b="1" spc="5" dirty="0">
                <a:solidFill>
                  <a:srgbClr val="00AF50"/>
                </a:solidFill>
                <a:latin typeface="Calibri"/>
                <a:cs typeface="Calibri"/>
              </a:rPr>
              <a:t> </a:t>
            </a:r>
            <a:r>
              <a:rPr sz="1300" b="1" spc="-5" dirty="0">
                <a:solidFill>
                  <a:srgbClr val="00AF50"/>
                </a:solidFill>
                <a:latin typeface="Calibri"/>
                <a:cs typeface="Calibri"/>
              </a:rPr>
              <a:t>ο</a:t>
            </a:r>
            <a:r>
              <a:rPr sz="1300" b="1" spc="10" dirty="0">
                <a:solidFill>
                  <a:srgbClr val="00AF50"/>
                </a:solidFill>
                <a:latin typeface="Calibri"/>
                <a:cs typeface="Calibri"/>
              </a:rPr>
              <a:t> </a:t>
            </a:r>
            <a:r>
              <a:rPr sz="1300" b="1" spc="-5" dirty="0">
                <a:solidFill>
                  <a:srgbClr val="00AF50"/>
                </a:solidFill>
                <a:latin typeface="Calibri"/>
                <a:cs typeface="Calibri"/>
              </a:rPr>
              <a:t>κάθε</a:t>
            </a:r>
            <a:r>
              <a:rPr sz="1300" b="1" spc="5" dirty="0">
                <a:solidFill>
                  <a:srgbClr val="00AF50"/>
                </a:solidFill>
                <a:latin typeface="Calibri"/>
                <a:cs typeface="Calibri"/>
              </a:rPr>
              <a:t> </a:t>
            </a:r>
            <a:r>
              <a:rPr sz="1300" b="1" spc="-5" dirty="0">
                <a:solidFill>
                  <a:srgbClr val="00AF50"/>
                </a:solidFill>
                <a:latin typeface="Calibri"/>
                <a:cs typeface="Calibri"/>
              </a:rPr>
              <a:t>εταίρος</a:t>
            </a:r>
            <a:r>
              <a:rPr sz="1300" b="1" spc="20" dirty="0">
                <a:solidFill>
                  <a:srgbClr val="00AF50"/>
                </a:solidFill>
                <a:latin typeface="Calibri"/>
                <a:cs typeface="Calibri"/>
              </a:rPr>
              <a:t> </a:t>
            </a:r>
            <a:r>
              <a:rPr sz="1300" b="1" spc="-5" dirty="0">
                <a:solidFill>
                  <a:srgbClr val="00AF50"/>
                </a:solidFill>
                <a:latin typeface="Calibri"/>
                <a:cs typeface="Calibri"/>
              </a:rPr>
              <a:t>εξουσιοδοτεί</a:t>
            </a:r>
            <a:r>
              <a:rPr sz="1300" b="1" spc="40" dirty="0">
                <a:solidFill>
                  <a:srgbClr val="00AF50"/>
                </a:solidFill>
                <a:latin typeface="Calibri"/>
                <a:cs typeface="Calibri"/>
              </a:rPr>
              <a:t> </a:t>
            </a:r>
            <a:r>
              <a:rPr sz="1300" b="1" spc="-5" dirty="0">
                <a:solidFill>
                  <a:srgbClr val="00AF50"/>
                </a:solidFill>
                <a:latin typeface="Calibri"/>
                <a:cs typeface="Calibri"/>
              </a:rPr>
              <a:t>τον </a:t>
            </a:r>
            <a:r>
              <a:rPr sz="1300" b="1" spc="-280" dirty="0">
                <a:solidFill>
                  <a:srgbClr val="00AF50"/>
                </a:solidFill>
                <a:latin typeface="Calibri"/>
                <a:cs typeface="Calibri"/>
              </a:rPr>
              <a:t> </a:t>
            </a:r>
            <a:r>
              <a:rPr sz="1300" b="1" spc="-5" dirty="0">
                <a:solidFill>
                  <a:srgbClr val="00AF50"/>
                </a:solidFill>
                <a:latin typeface="Calibri"/>
                <a:cs typeface="Calibri"/>
              </a:rPr>
              <a:t>συντονιστή</a:t>
            </a:r>
            <a:r>
              <a:rPr sz="1300" b="1" spc="45" dirty="0">
                <a:solidFill>
                  <a:srgbClr val="00AF50"/>
                </a:solidFill>
                <a:latin typeface="Calibri"/>
                <a:cs typeface="Calibri"/>
              </a:rPr>
              <a:t> </a:t>
            </a:r>
            <a:r>
              <a:rPr sz="1300" b="1" spc="-5" dirty="0">
                <a:solidFill>
                  <a:srgbClr val="00AF50"/>
                </a:solidFill>
                <a:latin typeface="Calibri"/>
                <a:cs typeface="Calibri"/>
              </a:rPr>
              <a:t>να</a:t>
            </a:r>
            <a:r>
              <a:rPr sz="1300" b="1" spc="-10" dirty="0">
                <a:solidFill>
                  <a:srgbClr val="00AF50"/>
                </a:solidFill>
                <a:latin typeface="Calibri"/>
                <a:cs typeface="Calibri"/>
              </a:rPr>
              <a:t> </a:t>
            </a:r>
            <a:r>
              <a:rPr sz="1300" b="1" spc="-5" dirty="0">
                <a:solidFill>
                  <a:srgbClr val="00AF50"/>
                </a:solidFill>
                <a:latin typeface="Calibri"/>
                <a:cs typeface="Calibri"/>
              </a:rPr>
              <a:t>δρα</a:t>
            </a:r>
            <a:r>
              <a:rPr sz="1300" b="1" spc="-15" dirty="0">
                <a:solidFill>
                  <a:srgbClr val="00AF50"/>
                </a:solidFill>
                <a:latin typeface="Calibri"/>
                <a:cs typeface="Calibri"/>
              </a:rPr>
              <a:t> </a:t>
            </a:r>
            <a:r>
              <a:rPr sz="1300" b="1" spc="-5" dirty="0">
                <a:solidFill>
                  <a:srgbClr val="00AF50"/>
                </a:solidFill>
                <a:latin typeface="Calibri"/>
                <a:cs typeface="Calibri"/>
              </a:rPr>
              <a:t>εξ’</a:t>
            </a:r>
            <a:r>
              <a:rPr sz="1300" b="1" spc="10" dirty="0">
                <a:solidFill>
                  <a:srgbClr val="00AF50"/>
                </a:solidFill>
                <a:latin typeface="Calibri"/>
                <a:cs typeface="Calibri"/>
              </a:rPr>
              <a:t> </a:t>
            </a:r>
            <a:r>
              <a:rPr sz="1300" b="1" spc="-5" dirty="0">
                <a:solidFill>
                  <a:srgbClr val="00AF50"/>
                </a:solidFill>
                <a:latin typeface="Calibri"/>
                <a:cs typeface="Calibri"/>
              </a:rPr>
              <a:t>ονόματός</a:t>
            </a:r>
            <a:r>
              <a:rPr sz="1300" b="1" spc="25" dirty="0">
                <a:solidFill>
                  <a:srgbClr val="00AF50"/>
                </a:solidFill>
                <a:latin typeface="Calibri"/>
                <a:cs typeface="Calibri"/>
              </a:rPr>
              <a:t> </a:t>
            </a:r>
            <a:r>
              <a:rPr sz="1300" b="1" spc="-5" dirty="0">
                <a:solidFill>
                  <a:srgbClr val="00AF50"/>
                </a:solidFill>
                <a:latin typeface="Calibri"/>
                <a:cs typeface="Calibri"/>
              </a:rPr>
              <a:t>του</a:t>
            </a:r>
            <a:r>
              <a:rPr sz="1300" b="1" spc="5" dirty="0">
                <a:solidFill>
                  <a:srgbClr val="00AF50"/>
                </a:solidFill>
                <a:latin typeface="Calibri"/>
                <a:cs typeface="Calibri"/>
              </a:rPr>
              <a:t> </a:t>
            </a:r>
            <a:r>
              <a:rPr sz="1300" b="1" spc="-10" dirty="0">
                <a:solidFill>
                  <a:srgbClr val="00AF50"/>
                </a:solidFill>
                <a:latin typeface="Calibri"/>
                <a:cs typeface="Calibri"/>
              </a:rPr>
              <a:t>για</a:t>
            </a:r>
            <a:r>
              <a:rPr sz="1300" b="1" spc="10" dirty="0">
                <a:solidFill>
                  <a:srgbClr val="00AF50"/>
                </a:solidFill>
                <a:latin typeface="Calibri"/>
                <a:cs typeface="Calibri"/>
              </a:rPr>
              <a:t> </a:t>
            </a:r>
            <a:r>
              <a:rPr sz="1300" b="1" spc="-5" dirty="0">
                <a:solidFill>
                  <a:srgbClr val="00AF50"/>
                </a:solidFill>
                <a:latin typeface="Calibri"/>
                <a:cs typeface="Calibri"/>
              </a:rPr>
              <a:t>σκοπούς </a:t>
            </a:r>
            <a:r>
              <a:rPr sz="1300" b="1" dirty="0">
                <a:solidFill>
                  <a:srgbClr val="00AF50"/>
                </a:solidFill>
                <a:latin typeface="Calibri"/>
                <a:cs typeface="Calibri"/>
              </a:rPr>
              <a:t> </a:t>
            </a:r>
            <a:r>
              <a:rPr sz="1300" b="1" spc="-5" dirty="0">
                <a:solidFill>
                  <a:srgbClr val="00AF50"/>
                </a:solidFill>
                <a:latin typeface="Calibri"/>
                <a:cs typeface="Calibri"/>
              </a:rPr>
              <a:t>υποβολής</a:t>
            </a:r>
            <a:r>
              <a:rPr sz="1300" b="1" spc="10" dirty="0">
                <a:solidFill>
                  <a:srgbClr val="00AF50"/>
                </a:solidFill>
                <a:latin typeface="Calibri"/>
                <a:cs typeface="Calibri"/>
              </a:rPr>
              <a:t> </a:t>
            </a:r>
            <a:r>
              <a:rPr sz="1300" b="1" spc="-5" dirty="0">
                <a:solidFill>
                  <a:srgbClr val="00AF50"/>
                </a:solidFill>
                <a:latin typeface="Calibri"/>
                <a:cs typeface="Calibri"/>
              </a:rPr>
              <a:t>και</a:t>
            </a:r>
            <a:r>
              <a:rPr sz="1300" b="1" spc="5" dirty="0">
                <a:solidFill>
                  <a:srgbClr val="00AF50"/>
                </a:solidFill>
                <a:latin typeface="Calibri"/>
                <a:cs typeface="Calibri"/>
              </a:rPr>
              <a:t> </a:t>
            </a:r>
            <a:r>
              <a:rPr sz="1300" b="1" spc="-5" dirty="0">
                <a:solidFill>
                  <a:srgbClr val="00AF50"/>
                </a:solidFill>
                <a:latin typeface="Calibri"/>
                <a:cs typeface="Calibri"/>
              </a:rPr>
              <a:t>υλοποίησης</a:t>
            </a:r>
            <a:r>
              <a:rPr sz="1300" b="1" spc="25" dirty="0">
                <a:solidFill>
                  <a:srgbClr val="00AF50"/>
                </a:solidFill>
                <a:latin typeface="Calibri"/>
                <a:cs typeface="Calibri"/>
              </a:rPr>
              <a:t> </a:t>
            </a:r>
            <a:r>
              <a:rPr sz="1300" b="1" spc="-5" dirty="0">
                <a:solidFill>
                  <a:srgbClr val="00AF50"/>
                </a:solidFill>
                <a:latin typeface="Calibri"/>
                <a:cs typeface="Calibri"/>
              </a:rPr>
              <a:t>της</a:t>
            </a:r>
            <a:r>
              <a:rPr sz="1300" b="1" spc="15" dirty="0">
                <a:solidFill>
                  <a:srgbClr val="00AF50"/>
                </a:solidFill>
                <a:latin typeface="Calibri"/>
                <a:cs typeface="Calibri"/>
              </a:rPr>
              <a:t> </a:t>
            </a:r>
            <a:r>
              <a:rPr sz="1300" b="1" spc="-5" dirty="0">
                <a:solidFill>
                  <a:srgbClr val="00AF50"/>
                </a:solidFill>
                <a:latin typeface="Calibri"/>
                <a:cs typeface="Calibri"/>
              </a:rPr>
              <a:t>πρότασης</a:t>
            </a:r>
            <a:endParaRPr sz="1300" dirty="0">
              <a:latin typeface="Calibri"/>
              <a:cs typeface="Calibri"/>
            </a:endParaRPr>
          </a:p>
        </p:txBody>
      </p:sp>
      <p:sp>
        <p:nvSpPr>
          <p:cNvPr id="5" name="object 5"/>
          <p:cNvSpPr txBox="1"/>
          <p:nvPr/>
        </p:nvSpPr>
        <p:spPr>
          <a:xfrm>
            <a:off x="7086600" y="4679216"/>
            <a:ext cx="3657600" cy="1612621"/>
          </a:xfrm>
          <a:prstGeom prst="rect">
            <a:avLst/>
          </a:prstGeom>
        </p:spPr>
        <p:txBody>
          <a:bodyPr vert="horz" wrap="square" lIns="0" tIns="12065" rIns="0" bIns="0" rtlCol="0">
            <a:spAutoFit/>
          </a:bodyPr>
          <a:lstStyle/>
          <a:p>
            <a:pPr marL="12700" marR="5080" algn="ctr">
              <a:lnSpc>
                <a:spcPct val="100000"/>
              </a:lnSpc>
              <a:spcBef>
                <a:spcPts val="95"/>
              </a:spcBef>
            </a:pPr>
            <a:r>
              <a:rPr sz="1300" b="1" spc="-5" dirty="0">
                <a:solidFill>
                  <a:srgbClr val="00AF50"/>
                </a:solidFill>
                <a:latin typeface="Calibri"/>
                <a:cs typeface="Calibri"/>
              </a:rPr>
              <a:t>Ο συντονιστής</a:t>
            </a:r>
            <a:r>
              <a:rPr sz="1300" b="1" spc="40" dirty="0">
                <a:solidFill>
                  <a:srgbClr val="00AF50"/>
                </a:solidFill>
                <a:latin typeface="Calibri"/>
                <a:cs typeface="Calibri"/>
              </a:rPr>
              <a:t> </a:t>
            </a:r>
            <a:r>
              <a:rPr sz="1300" b="1" spc="-10" dirty="0">
                <a:solidFill>
                  <a:srgbClr val="00AF50"/>
                </a:solidFill>
                <a:latin typeface="Calibri"/>
                <a:cs typeface="Calibri"/>
              </a:rPr>
              <a:t>στέλνει</a:t>
            </a:r>
            <a:r>
              <a:rPr sz="1300" b="1" spc="50" dirty="0">
                <a:solidFill>
                  <a:srgbClr val="00AF50"/>
                </a:solidFill>
                <a:latin typeface="Calibri"/>
                <a:cs typeface="Calibri"/>
              </a:rPr>
              <a:t> </a:t>
            </a:r>
            <a:r>
              <a:rPr sz="1300" b="1" spc="-5" dirty="0">
                <a:solidFill>
                  <a:srgbClr val="00AF50"/>
                </a:solidFill>
                <a:latin typeface="Calibri"/>
                <a:cs typeface="Calibri"/>
              </a:rPr>
              <a:t>στον</a:t>
            </a:r>
            <a:r>
              <a:rPr sz="1300" b="1" spc="25" dirty="0">
                <a:solidFill>
                  <a:srgbClr val="00AF50"/>
                </a:solidFill>
                <a:latin typeface="Calibri"/>
                <a:cs typeface="Calibri"/>
              </a:rPr>
              <a:t> </a:t>
            </a:r>
            <a:r>
              <a:rPr sz="1300" b="1" spc="-15" dirty="0">
                <a:solidFill>
                  <a:srgbClr val="00AF50"/>
                </a:solidFill>
                <a:latin typeface="Calibri"/>
                <a:cs typeface="Calibri"/>
              </a:rPr>
              <a:t>κάθε</a:t>
            </a:r>
            <a:r>
              <a:rPr sz="1300" b="1" spc="10" dirty="0">
                <a:solidFill>
                  <a:srgbClr val="00AF50"/>
                </a:solidFill>
                <a:latin typeface="Calibri"/>
                <a:cs typeface="Calibri"/>
              </a:rPr>
              <a:t> </a:t>
            </a:r>
            <a:r>
              <a:rPr sz="1300" b="1" spc="-10" dirty="0">
                <a:solidFill>
                  <a:srgbClr val="00AF50"/>
                </a:solidFill>
                <a:latin typeface="Calibri"/>
                <a:cs typeface="Calibri"/>
              </a:rPr>
              <a:t>εταίρο</a:t>
            </a:r>
            <a:r>
              <a:rPr sz="1300" b="1" spc="25" dirty="0">
                <a:solidFill>
                  <a:srgbClr val="00AF50"/>
                </a:solidFill>
                <a:latin typeface="Calibri"/>
                <a:cs typeface="Calibri"/>
              </a:rPr>
              <a:t> </a:t>
            </a:r>
            <a:r>
              <a:rPr sz="1300" b="1" spc="-15" dirty="0">
                <a:solidFill>
                  <a:srgbClr val="00AF50"/>
                </a:solidFill>
                <a:latin typeface="Calibri"/>
                <a:cs typeface="Calibri"/>
              </a:rPr>
              <a:t>το</a:t>
            </a:r>
            <a:r>
              <a:rPr sz="1300" b="1" spc="15" dirty="0">
                <a:solidFill>
                  <a:srgbClr val="00AF50"/>
                </a:solidFill>
                <a:latin typeface="Calibri"/>
                <a:cs typeface="Calibri"/>
              </a:rPr>
              <a:t> </a:t>
            </a:r>
            <a:r>
              <a:rPr sz="1300" b="1" spc="-15" dirty="0">
                <a:solidFill>
                  <a:srgbClr val="00AF50"/>
                </a:solidFill>
                <a:latin typeface="Calibri"/>
                <a:cs typeface="Calibri"/>
              </a:rPr>
              <a:t>δικό </a:t>
            </a:r>
            <a:r>
              <a:rPr sz="1300" b="1" spc="-280" dirty="0">
                <a:solidFill>
                  <a:srgbClr val="00AF50"/>
                </a:solidFill>
                <a:latin typeface="Calibri"/>
                <a:cs typeface="Calibri"/>
              </a:rPr>
              <a:t> </a:t>
            </a:r>
            <a:r>
              <a:rPr sz="1300" b="1" spc="-10" dirty="0">
                <a:solidFill>
                  <a:srgbClr val="00AF50"/>
                </a:solidFill>
                <a:latin typeface="Calibri"/>
                <a:cs typeface="Calibri"/>
              </a:rPr>
              <a:t>του</a:t>
            </a:r>
            <a:r>
              <a:rPr sz="1300" b="1" spc="10" dirty="0">
                <a:solidFill>
                  <a:srgbClr val="00AF50"/>
                </a:solidFill>
                <a:latin typeface="Calibri"/>
                <a:cs typeface="Calibri"/>
              </a:rPr>
              <a:t> </a:t>
            </a:r>
            <a:r>
              <a:rPr lang="en-GB" sz="1300" b="1" spc="-15" dirty="0">
                <a:solidFill>
                  <a:srgbClr val="00AF50"/>
                </a:solidFill>
                <a:latin typeface="Calibri"/>
                <a:cs typeface="Calibri"/>
              </a:rPr>
              <a:t>accession form </a:t>
            </a:r>
            <a:r>
              <a:rPr sz="1300" b="1" spc="-10" dirty="0">
                <a:solidFill>
                  <a:srgbClr val="00AF50"/>
                </a:solidFill>
                <a:latin typeface="Calibri"/>
                <a:cs typeface="Calibri"/>
              </a:rPr>
              <a:t>(</a:t>
            </a:r>
            <a:r>
              <a:rPr lang="el-GR" sz="1300" b="1" spc="-10" dirty="0">
                <a:solidFill>
                  <a:srgbClr val="00AF50"/>
                </a:solidFill>
                <a:latin typeface="Calibri"/>
                <a:cs typeface="Calibri"/>
              </a:rPr>
              <a:t>αφού το κάνει </a:t>
            </a:r>
            <a:r>
              <a:rPr lang="en-GB" sz="1300" b="1" spc="-10" dirty="0">
                <a:solidFill>
                  <a:srgbClr val="00AF50"/>
                </a:solidFill>
                <a:latin typeface="Calibri"/>
                <a:cs typeface="Calibri"/>
              </a:rPr>
              <a:t>extract </a:t>
            </a:r>
            <a:r>
              <a:rPr lang="el-GR" sz="1300" b="1" spc="-10" dirty="0">
                <a:solidFill>
                  <a:srgbClr val="00AF50"/>
                </a:solidFill>
                <a:latin typeface="Calibri"/>
                <a:cs typeface="Calibri"/>
              </a:rPr>
              <a:t>από το </a:t>
            </a:r>
            <a:r>
              <a:rPr lang="en-GB" sz="1300" b="1" spc="-10" dirty="0">
                <a:solidFill>
                  <a:srgbClr val="00AF50"/>
                </a:solidFill>
                <a:latin typeface="Calibri"/>
                <a:cs typeface="Calibri"/>
              </a:rPr>
              <a:t>zip file</a:t>
            </a:r>
            <a:r>
              <a:rPr sz="1300" b="1" spc="-10" dirty="0">
                <a:solidFill>
                  <a:srgbClr val="00AF50"/>
                </a:solidFill>
                <a:latin typeface="Calibri"/>
                <a:cs typeface="Calibri"/>
              </a:rPr>
              <a:t>),</a:t>
            </a:r>
            <a:r>
              <a:rPr sz="1300" b="1" spc="-20" dirty="0">
                <a:solidFill>
                  <a:srgbClr val="00AF50"/>
                </a:solidFill>
                <a:latin typeface="Calibri"/>
                <a:cs typeface="Calibri"/>
              </a:rPr>
              <a:t> </a:t>
            </a:r>
            <a:r>
              <a:rPr sz="1300" b="1" spc="-15"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οποίο</a:t>
            </a:r>
            <a:r>
              <a:rPr sz="1300" b="1" spc="10" dirty="0">
                <a:solidFill>
                  <a:srgbClr val="00AF50"/>
                </a:solidFill>
                <a:latin typeface="Calibri"/>
                <a:cs typeface="Calibri"/>
              </a:rPr>
              <a:t> </a:t>
            </a:r>
            <a:r>
              <a:rPr sz="1300" b="1" spc="-10" dirty="0">
                <a:solidFill>
                  <a:srgbClr val="00AF50"/>
                </a:solidFill>
                <a:latin typeface="Calibri"/>
                <a:cs typeface="Calibri"/>
              </a:rPr>
              <a:t>υπογράφει</a:t>
            </a:r>
            <a:r>
              <a:rPr sz="1300" b="1" spc="40" dirty="0">
                <a:solidFill>
                  <a:srgbClr val="00AF50"/>
                </a:solidFill>
                <a:latin typeface="Calibri"/>
                <a:cs typeface="Calibri"/>
              </a:rPr>
              <a:t> </a:t>
            </a:r>
            <a:r>
              <a:rPr sz="1300" b="1" spc="-5" dirty="0">
                <a:solidFill>
                  <a:srgbClr val="00AF50"/>
                </a:solidFill>
                <a:latin typeface="Calibri"/>
                <a:cs typeface="Calibri"/>
              </a:rPr>
              <a:t>ο </a:t>
            </a:r>
            <a:r>
              <a:rPr sz="1300" b="1" dirty="0">
                <a:solidFill>
                  <a:srgbClr val="00AF50"/>
                </a:solidFill>
                <a:latin typeface="Calibri"/>
                <a:cs typeface="Calibri"/>
              </a:rPr>
              <a:t> </a:t>
            </a:r>
            <a:r>
              <a:rPr sz="1300" b="1" spc="-10" dirty="0">
                <a:solidFill>
                  <a:srgbClr val="00AF50"/>
                </a:solidFill>
                <a:latin typeface="Calibri"/>
                <a:cs typeface="Calibri"/>
              </a:rPr>
              <a:t>νόμιμος</a:t>
            </a:r>
            <a:r>
              <a:rPr sz="1300" b="1" spc="25" dirty="0">
                <a:solidFill>
                  <a:srgbClr val="00AF50"/>
                </a:solidFill>
                <a:latin typeface="Calibri"/>
                <a:cs typeface="Calibri"/>
              </a:rPr>
              <a:t> </a:t>
            </a:r>
            <a:r>
              <a:rPr sz="1300" b="1" spc="-5" dirty="0">
                <a:solidFill>
                  <a:srgbClr val="00AF50"/>
                </a:solidFill>
                <a:latin typeface="Calibri"/>
                <a:cs typeface="Calibri"/>
              </a:rPr>
              <a:t>εκπρόσωπος</a:t>
            </a:r>
            <a:r>
              <a:rPr sz="1300" b="1" spc="15" dirty="0">
                <a:solidFill>
                  <a:srgbClr val="00AF50"/>
                </a:solidFill>
                <a:latin typeface="Calibri"/>
                <a:cs typeface="Calibri"/>
              </a:rPr>
              <a:t> </a:t>
            </a:r>
            <a:r>
              <a:rPr sz="1300" b="1" spc="-10" dirty="0">
                <a:solidFill>
                  <a:srgbClr val="00AF50"/>
                </a:solidFill>
                <a:latin typeface="Calibri"/>
                <a:cs typeface="Calibri"/>
              </a:rPr>
              <a:t>του</a:t>
            </a:r>
            <a:r>
              <a:rPr sz="1300" b="1" spc="20" dirty="0">
                <a:solidFill>
                  <a:srgbClr val="00AF50"/>
                </a:solidFill>
                <a:latin typeface="Calibri"/>
                <a:cs typeface="Calibri"/>
              </a:rPr>
              <a:t> </a:t>
            </a:r>
            <a:r>
              <a:rPr sz="1300" b="1" spc="-10" dirty="0">
                <a:solidFill>
                  <a:srgbClr val="00AF50"/>
                </a:solidFill>
                <a:latin typeface="Calibri"/>
                <a:cs typeface="Calibri"/>
              </a:rPr>
              <a:t>οργανισμού.</a:t>
            </a:r>
            <a:r>
              <a:rPr sz="1300" b="1" spc="45" dirty="0">
                <a:solidFill>
                  <a:srgbClr val="00AF50"/>
                </a:solidFill>
                <a:latin typeface="Calibri"/>
                <a:cs typeface="Calibri"/>
              </a:rPr>
              <a:t> </a:t>
            </a:r>
            <a:r>
              <a:rPr sz="1300" b="1" spc="-5" dirty="0">
                <a:solidFill>
                  <a:srgbClr val="00AF50"/>
                </a:solidFill>
                <a:latin typeface="Calibri"/>
                <a:cs typeface="Calibri"/>
              </a:rPr>
              <a:t>Αφού </a:t>
            </a:r>
            <a:r>
              <a:rPr sz="1300" b="1" dirty="0">
                <a:solidFill>
                  <a:srgbClr val="00AF50"/>
                </a:solidFill>
                <a:latin typeface="Calibri"/>
                <a:cs typeface="Calibri"/>
              </a:rPr>
              <a:t> </a:t>
            </a:r>
            <a:r>
              <a:rPr sz="1300" b="1" spc="-15" dirty="0">
                <a:solidFill>
                  <a:srgbClr val="00AF50"/>
                </a:solidFill>
                <a:latin typeface="Calibri"/>
                <a:cs typeface="Calibri"/>
              </a:rPr>
              <a:t>γίνει</a:t>
            </a:r>
            <a:r>
              <a:rPr sz="1300" b="1" spc="35" dirty="0">
                <a:solidFill>
                  <a:srgbClr val="00AF50"/>
                </a:solidFill>
                <a:latin typeface="Calibri"/>
                <a:cs typeface="Calibri"/>
              </a:rPr>
              <a:t> </a:t>
            </a:r>
            <a:r>
              <a:rPr sz="1300" b="1" spc="-5" dirty="0">
                <a:solidFill>
                  <a:srgbClr val="00AF50"/>
                </a:solidFill>
                <a:latin typeface="Calibri"/>
                <a:cs typeface="Calibri"/>
              </a:rPr>
              <a:t>σάρωση</a:t>
            </a:r>
            <a:r>
              <a:rPr sz="1300" b="1" spc="10" dirty="0">
                <a:solidFill>
                  <a:srgbClr val="00AF50"/>
                </a:solidFill>
                <a:latin typeface="Calibri"/>
                <a:cs typeface="Calibri"/>
              </a:rPr>
              <a:t> </a:t>
            </a:r>
            <a:r>
              <a:rPr sz="1300" b="1" spc="-10" dirty="0">
                <a:solidFill>
                  <a:srgbClr val="00AF50"/>
                </a:solidFill>
                <a:latin typeface="Calibri"/>
                <a:cs typeface="Calibri"/>
              </a:rPr>
              <a:t>του</a:t>
            </a:r>
            <a:r>
              <a:rPr sz="1300" b="1" spc="10" dirty="0">
                <a:solidFill>
                  <a:srgbClr val="00AF50"/>
                </a:solidFill>
                <a:latin typeface="Calibri"/>
                <a:cs typeface="Calibri"/>
              </a:rPr>
              <a:t> </a:t>
            </a:r>
            <a:r>
              <a:rPr sz="1300" b="1" spc="-10" dirty="0">
                <a:solidFill>
                  <a:srgbClr val="00AF50"/>
                </a:solidFill>
                <a:latin typeface="Calibri"/>
                <a:cs typeface="Calibri"/>
              </a:rPr>
              <a:t>υπογεγραμμένου</a:t>
            </a:r>
            <a:r>
              <a:rPr sz="1300" b="1" spc="55" dirty="0">
                <a:solidFill>
                  <a:srgbClr val="00AF50"/>
                </a:solidFill>
                <a:latin typeface="Calibri"/>
                <a:cs typeface="Calibri"/>
              </a:rPr>
              <a:t> </a:t>
            </a:r>
            <a:r>
              <a:rPr sz="1300" b="1" spc="-5" dirty="0">
                <a:solidFill>
                  <a:srgbClr val="00AF50"/>
                </a:solidFill>
                <a:latin typeface="Calibri"/>
                <a:cs typeface="Calibri"/>
              </a:rPr>
              <a:t>εντύπου,</a:t>
            </a:r>
            <a:endParaRPr sz="1300" dirty="0">
              <a:latin typeface="Calibri"/>
              <a:cs typeface="Calibri"/>
            </a:endParaRPr>
          </a:p>
          <a:p>
            <a:pPr marL="172720" marR="167005" algn="ctr">
              <a:lnSpc>
                <a:spcPct val="100000"/>
              </a:lnSpc>
            </a:pPr>
            <a:r>
              <a:rPr sz="1300" b="1" spc="-10" dirty="0">
                <a:solidFill>
                  <a:srgbClr val="00AF50"/>
                </a:solidFill>
                <a:latin typeface="Calibri"/>
                <a:cs typeface="Calibri"/>
              </a:rPr>
              <a:t>αυτό</a:t>
            </a:r>
            <a:r>
              <a:rPr sz="1300" b="1" spc="5" dirty="0">
                <a:solidFill>
                  <a:srgbClr val="00AF50"/>
                </a:solidFill>
                <a:latin typeface="Calibri"/>
                <a:cs typeface="Calibri"/>
              </a:rPr>
              <a:t> </a:t>
            </a:r>
            <a:r>
              <a:rPr sz="1300" b="1" spc="-5" dirty="0">
                <a:solidFill>
                  <a:srgbClr val="00AF50"/>
                </a:solidFill>
                <a:latin typeface="Calibri"/>
                <a:cs typeface="Calibri"/>
              </a:rPr>
              <a:t>αποστέλλεται</a:t>
            </a:r>
            <a:r>
              <a:rPr sz="1300" b="1" spc="45" dirty="0">
                <a:solidFill>
                  <a:srgbClr val="00AF50"/>
                </a:solidFill>
                <a:latin typeface="Calibri"/>
                <a:cs typeface="Calibri"/>
              </a:rPr>
              <a:t> </a:t>
            </a:r>
            <a:r>
              <a:rPr sz="1300" b="1" spc="-10" dirty="0">
                <a:solidFill>
                  <a:srgbClr val="00AF50"/>
                </a:solidFill>
                <a:latin typeface="Calibri"/>
                <a:cs typeface="Calibri"/>
              </a:rPr>
              <a:t>ηλεκτρονικά</a:t>
            </a:r>
            <a:r>
              <a:rPr sz="1300" b="1" spc="35" dirty="0">
                <a:solidFill>
                  <a:srgbClr val="00AF50"/>
                </a:solidFill>
                <a:latin typeface="Calibri"/>
                <a:cs typeface="Calibri"/>
              </a:rPr>
              <a:t> </a:t>
            </a:r>
            <a:r>
              <a:rPr sz="1300" b="1" spc="-5" dirty="0">
                <a:solidFill>
                  <a:srgbClr val="00AF50"/>
                </a:solidFill>
                <a:latin typeface="Calibri"/>
                <a:cs typeface="Calibri"/>
              </a:rPr>
              <a:t>πίσω στον </a:t>
            </a:r>
            <a:r>
              <a:rPr sz="1300" b="1" spc="-280" dirty="0">
                <a:solidFill>
                  <a:srgbClr val="00AF50"/>
                </a:solidFill>
                <a:latin typeface="Calibri"/>
                <a:cs typeface="Calibri"/>
              </a:rPr>
              <a:t> </a:t>
            </a:r>
            <a:r>
              <a:rPr sz="1300" b="1" spc="-5" dirty="0">
                <a:solidFill>
                  <a:srgbClr val="00AF50"/>
                </a:solidFill>
                <a:latin typeface="Calibri"/>
                <a:cs typeface="Calibri"/>
              </a:rPr>
              <a:t>συντονιστή,</a:t>
            </a:r>
            <a:r>
              <a:rPr sz="1300" b="1" spc="50" dirty="0">
                <a:solidFill>
                  <a:srgbClr val="00AF50"/>
                </a:solidFill>
                <a:latin typeface="Calibri"/>
                <a:cs typeface="Calibri"/>
              </a:rPr>
              <a:t> </a:t>
            </a:r>
            <a:r>
              <a:rPr sz="1300" b="1" spc="-5" dirty="0">
                <a:solidFill>
                  <a:srgbClr val="00AF50"/>
                </a:solidFill>
                <a:latin typeface="Calibri"/>
                <a:cs typeface="Calibri"/>
              </a:rPr>
              <a:t>ο</a:t>
            </a:r>
            <a:r>
              <a:rPr sz="1300" b="1" dirty="0">
                <a:solidFill>
                  <a:srgbClr val="00AF50"/>
                </a:solidFill>
                <a:latin typeface="Calibri"/>
                <a:cs typeface="Calibri"/>
              </a:rPr>
              <a:t> </a:t>
            </a:r>
            <a:r>
              <a:rPr sz="1300" b="1" spc="-5" dirty="0">
                <a:solidFill>
                  <a:srgbClr val="00AF50"/>
                </a:solidFill>
                <a:latin typeface="Calibri"/>
                <a:cs typeface="Calibri"/>
              </a:rPr>
              <a:t>οποίος</a:t>
            </a:r>
            <a:r>
              <a:rPr sz="1300" b="1" spc="15" dirty="0">
                <a:solidFill>
                  <a:srgbClr val="00AF50"/>
                </a:solidFill>
                <a:latin typeface="Calibri"/>
                <a:cs typeface="Calibri"/>
              </a:rPr>
              <a:t> </a:t>
            </a:r>
            <a:r>
              <a:rPr sz="1300" b="1" spc="-5" dirty="0">
                <a:solidFill>
                  <a:srgbClr val="00AF50"/>
                </a:solidFill>
                <a:latin typeface="Calibri"/>
                <a:cs typeface="Calibri"/>
              </a:rPr>
              <a:t>αναλαμβάνει</a:t>
            </a:r>
            <a:r>
              <a:rPr sz="1300" b="1" spc="-10" dirty="0">
                <a:solidFill>
                  <a:srgbClr val="00AF50"/>
                </a:solidFill>
                <a:latin typeface="Calibri"/>
                <a:cs typeface="Calibri"/>
              </a:rPr>
              <a:t> </a:t>
            </a:r>
            <a:r>
              <a:rPr sz="1300" b="1" spc="-5" dirty="0">
                <a:solidFill>
                  <a:srgbClr val="00AF50"/>
                </a:solidFill>
                <a:latin typeface="Calibri"/>
                <a:cs typeface="Calibri"/>
              </a:rPr>
              <a:t>να</a:t>
            </a:r>
            <a:r>
              <a:rPr sz="1300" b="1" spc="5" dirty="0">
                <a:solidFill>
                  <a:srgbClr val="00AF50"/>
                </a:solidFill>
                <a:latin typeface="Calibri"/>
                <a:cs typeface="Calibri"/>
              </a:rPr>
              <a:t> </a:t>
            </a:r>
            <a:r>
              <a:rPr sz="1300" b="1" spc="-15" dirty="0">
                <a:solidFill>
                  <a:srgbClr val="00AF50"/>
                </a:solidFill>
                <a:latin typeface="Calibri"/>
                <a:cs typeface="Calibri"/>
              </a:rPr>
              <a:t>το </a:t>
            </a:r>
            <a:r>
              <a:rPr sz="1300" b="1" spc="-10" dirty="0">
                <a:solidFill>
                  <a:srgbClr val="00AF50"/>
                </a:solidFill>
                <a:latin typeface="Calibri"/>
                <a:cs typeface="Calibri"/>
              </a:rPr>
              <a:t> προσθέσει</a:t>
            </a:r>
            <a:r>
              <a:rPr sz="1300" b="1" spc="35" dirty="0">
                <a:solidFill>
                  <a:srgbClr val="00AF50"/>
                </a:solidFill>
                <a:latin typeface="Calibri"/>
                <a:cs typeface="Calibri"/>
              </a:rPr>
              <a:t> </a:t>
            </a:r>
            <a:r>
              <a:rPr sz="1300" b="1" spc="-5" dirty="0">
                <a:solidFill>
                  <a:srgbClr val="00AF50"/>
                </a:solidFill>
                <a:latin typeface="Calibri"/>
                <a:cs typeface="Calibri"/>
              </a:rPr>
              <a:t>ως</a:t>
            </a:r>
            <a:r>
              <a:rPr sz="1300" b="1" spc="5" dirty="0">
                <a:solidFill>
                  <a:srgbClr val="00AF50"/>
                </a:solidFill>
                <a:latin typeface="Calibri"/>
                <a:cs typeface="Calibri"/>
              </a:rPr>
              <a:t> </a:t>
            </a:r>
            <a:r>
              <a:rPr sz="1300" b="1" spc="-10" dirty="0">
                <a:solidFill>
                  <a:srgbClr val="00AF50"/>
                </a:solidFill>
                <a:latin typeface="Calibri"/>
                <a:cs typeface="Calibri"/>
              </a:rPr>
              <a:t>Παράρτημα</a:t>
            </a:r>
            <a:r>
              <a:rPr sz="1300" b="1" spc="30" dirty="0">
                <a:solidFill>
                  <a:srgbClr val="00AF50"/>
                </a:solidFill>
                <a:latin typeface="Calibri"/>
                <a:cs typeface="Calibri"/>
              </a:rPr>
              <a:t> </a:t>
            </a:r>
            <a:r>
              <a:rPr sz="1300" b="1" spc="-10" dirty="0">
                <a:solidFill>
                  <a:srgbClr val="00AF50"/>
                </a:solidFill>
                <a:latin typeface="Calibri"/>
                <a:cs typeface="Calibri"/>
              </a:rPr>
              <a:t>στην</a:t>
            </a:r>
            <a:r>
              <a:rPr sz="1300" b="1" spc="40" dirty="0">
                <a:solidFill>
                  <a:srgbClr val="00AF50"/>
                </a:solidFill>
                <a:latin typeface="Calibri"/>
                <a:cs typeface="Calibri"/>
              </a:rPr>
              <a:t> </a:t>
            </a:r>
            <a:r>
              <a:rPr sz="1300" b="1" spc="-10" dirty="0">
                <a:solidFill>
                  <a:srgbClr val="00AF50"/>
                </a:solidFill>
                <a:latin typeface="Calibri"/>
                <a:cs typeface="Calibri"/>
              </a:rPr>
              <a:t>αίτηση</a:t>
            </a:r>
            <a:endParaRPr sz="1300" dirty="0">
              <a:latin typeface="Calibri"/>
              <a:cs typeface="Calibri"/>
            </a:endParaRPr>
          </a:p>
        </p:txBody>
      </p:sp>
      <p:sp>
        <p:nvSpPr>
          <p:cNvPr id="6" name="object 6"/>
          <p:cNvSpPr txBox="1"/>
          <p:nvPr/>
        </p:nvSpPr>
        <p:spPr>
          <a:xfrm>
            <a:off x="3886200" y="882015"/>
            <a:ext cx="8201895" cy="1340752"/>
          </a:xfrm>
          <a:prstGeom prst="rect">
            <a:avLst/>
          </a:prstGeom>
        </p:spPr>
        <p:txBody>
          <a:bodyPr vert="horz" wrap="square" lIns="0" tIns="12065" rIns="0" bIns="0" rtlCol="0">
            <a:spAutoFit/>
          </a:bodyPr>
          <a:lstStyle/>
          <a:p>
            <a:pPr marL="12700" marR="3434715" algn="ctr">
              <a:lnSpc>
                <a:spcPct val="100000"/>
              </a:lnSpc>
              <a:spcBef>
                <a:spcPts val="95"/>
              </a:spcBef>
            </a:pPr>
            <a:r>
              <a:rPr sz="1300" b="1" spc="-10" dirty="0">
                <a:solidFill>
                  <a:srgbClr val="00AF50"/>
                </a:solidFill>
                <a:latin typeface="Calibri"/>
                <a:cs typeface="Calibri"/>
              </a:rPr>
              <a:t>Από</a:t>
            </a:r>
            <a:r>
              <a:rPr sz="1300" b="1" spc="5" dirty="0">
                <a:solidFill>
                  <a:srgbClr val="00AF50"/>
                </a:solidFill>
                <a:latin typeface="Calibri"/>
                <a:cs typeface="Calibri"/>
              </a:rPr>
              <a:t> </a:t>
            </a:r>
            <a:r>
              <a:rPr sz="1300" b="1" spc="-5" dirty="0">
                <a:solidFill>
                  <a:srgbClr val="00AF50"/>
                </a:solidFill>
                <a:latin typeface="Calibri"/>
                <a:cs typeface="Calibri"/>
              </a:rPr>
              <a:t>εδώ</a:t>
            </a:r>
            <a:r>
              <a:rPr sz="1300" b="1" spc="25" dirty="0">
                <a:solidFill>
                  <a:srgbClr val="00AF50"/>
                </a:solidFill>
                <a:latin typeface="Calibri"/>
                <a:cs typeface="Calibri"/>
              </a:rPr>
              <a:t> </a:t>
            </a:r>
            <a:r>
              <a:rPr sz="1300" b="1" spc="-10" dirty="0">
                <a:solidFill>
                  <a:srgbClr val="00AF50"/>
                </a:solidFill>
                <a:latin typeface="Calibri"/>
                <a:cs typeface="Calibri"/>
              </a:rPr>
              <a:t>κατεβάζετε</a:t>
            </a:r>
            <a:r>
              <a:rPr sz="1300" b="1" spc="50" dirty="0">
                <a:solidFill>
                  <a:srgbClr val="00AF50"/>
                </a:solidFill>
                <a:latin typeface="Calibri"/>
                <a:cs typeface="Calibri"/>
              </a:rPr>
              <a:t> </a:t>
            </a:r>
            <a:r>
              <a:rPr sz="1300" b="1" spc="-5" dirty="0">
                <a:solidFill>
                  <a:srgbClr val="00AF50"/>
                </a:solidFill>
                <a:latin typeface="Calibri"/>
                <a:cs typeface="Calibri"/>
              </a:rPr>
              <a:t>το</a:t>
            </a:r>
            <a:r>
              <a:rPr sz="1300" b="1" spc="30" dirty="0">
                <a:solidFill>
                  <a:srgbClr val="00AF50"/>
                </a:solidFill>
                <a:latin typeface="Calibri"/>
                <a:cs typeface="Calibri"/>
              </a:rPr>
              <a:t> </a:t>
            </a:r>
            <a:r>
              <a:rPr sz="1300" b="1" spc="-10" dirty="0">
                <a:solidFill>
                  <a:srgbClr val="00AF50"/>
                </a:solidFill>
                <a:latin typeface="Calibri"/>
                <a:cs typeface="Calibri"/>
              </a:rPr>
              <a:t>“Declaration</a:t>
            </a:r>
            <a:r>
              <a:rPr sz="1300" b="1" spc="60" dirty="0">
                <a:solidFill>
                  <a:srgbClr val="00AF50"/>
                </a:solidFill>
                <a:latin typeface="Calibri"/>
                <a:cs typeface="Calibri"/>
              </a:rPr>
              <a:t> </a:t>
            </a:r>
            <a:r>
              <a:rPr sz="1300" b="1" spc="-5" dirty="0">
                <a:solidFill>
                  <a:srgbClr val="00AF50"/>
                </a:solidFill>
                <a:latin typeface="Calibri"/>
                <a:cs typeface="Calibri"/>
              </a:rPr>
              <a:t>On</a:t>
            </a:r>
            <a:r>
              <a:rPr sz="1300" b="1" dirty="0">
                <a:solidFill>
                  <a:srgbClr val="00AF50"/>
                </a:solidFill>
                <a:latin typeface="Calibri"/>
                <a:cs typeface="Calibri"/>
              </a:rPr>
              <a:t> </a:t>
            </a:r>
            <a:r>
              <a:rPr sz="1300" b="1" spc="-5" dirty="0">
                <a:solidFill>
                  <a:srgbClr val="00AF50"/>
                </a:solidFill>
                <a:latin typeface="Calibri"/>
                <a:cs typeface="Calibri"/>
              </a:rPr>
              <a:t>Honour”.</a:t>
            </a:r>
            <a:r>
              <a:rPr sz="1300" b="1" spc="50" dirty="0">
                <a:solidFill>
                  <a:srgbClr val="00AF50"/>
                </a:solidFill>
                <a:latin typeface="Calibri"/>
                <a:cs typeface="Calibri"/>
              </a:rPr>
              <a:t> </a:t>
            </a:r>
            <a:r>
              <a:rPr sz="1300" b="1" spc="-5" dirty="0">
                <a:solidFill>
                  <a:srgbClr val="00AF50"/>
                </a:solidFill>
                <a:latin typeface="Calibri"/>
                <a:cs typeface="Calibri"/>
              </a:rPr>
              <a:t>Στη </a:t>
            </a:r>
            <a:r>
              <a:rPr sz="1300" b="1" spc="-280" dirty="0">
                <a:solidFill>
                  <a:srgbClr val="00AF50"/>
                </a:solidFill>
                <a:latin typeface="Calibri"/>
                <a:cs typeface="Calibri"/>
              </a:rPr>
              <a:t> </a:t>
            </a:r>
            <a:r>
              <a:rPr sz="1300" b="1" spc="-10" dirty="0">
                <a:solidFill>
                  <a:srgbClr val="00AF50"/>
                </a:solidFill>
                <a:latin typeface="Calibri"/>
                <a:cs typeface="Calibri"/>
              </a:rPr>
              <a:t>συνέχεια,</a:t>
            </a:r>
            <a:r>
              <a:rPr sz="1300" b="1" spc="35" dirty="0">
                <a:solidFill>
                  <a:srgbClr val="00AF50"/>
                </a:solidFill>
                <a:latin typeface="Calibri"/>
                <a:cs typeface="Calibri"/>
              </a:rPr>
              <a:t> </a:t>
            </a:r>
            <a:r>
              <a:rPr sz="1300" b="1" spc="-5"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ανοίγετε,</a:t>
            </a:r>
            <a:r>
              <a:rPr sz="1300" b="1" spc="50" dirty="0">
                <a:solidFill>
                  <a:srgbClr val="00AF50"/>
                </a:solidFill>
                <a:latin typeface="Calibri"/>
                <a:cs typeface="Calibri"/>
              </a:rPr>
              <a:t> </a:t>
            </a:r>
            <a:r>
              <a:rPr sz="1300" b="1" spc="-5" dirty="0">
                <a:solidFill>
                  <a:srgbClr val="00AF50"/>
                </a:solidFill>
                <a:latin typeface="Calibri"/>
                <a:cs typeface="Calibri"/>
              </a:rPr>
              <a:t>το</a:t>
            </a:r>
            <a:r>
              <a:rPr sz="1300" b="1" spc="15" dirty="0">
                <a:solidFill>
                  <a:srgbClr val="00AF50"/>
                </a:solidFill>
                <a:latin typeface="Calibri"/>
                <a:cs typeface="Calibri"/>
              </a:rPr>
              <a:t> </a:t>
            </a:r>
            <a:r>
              <a:rPr sz="1300" b="1" spc="-5" dirty="0">
                <a:solidFill>
                  <a:srgbClr val="00AF50"/>
                </a:solidFill>
                <a:latin typeface="Calibri"/>
                <a:cs typeface="Calibri"/>
              </a:rPr>
              <a:t>εκτυπώνετε</a:t>
            </a:r>
            <a:r>
              <a:rPr sz="1300" b="1" spc="40" dirty="0">
                <a:solidFill>
                  <a:srgbClr val="00AF50"/>
                </a:solidFill>
                <a:latin typeface="Calibri"/>
                <a:cs typeface="Calibri"/>
              </a:rPr>
              <a:t> </a:t>
            </a:r>
            <a:r>
              <a:rPr sz="1300" b="1" spc="-5" dirty="0">
                <a:solidFill>
                  <a:srgbClr val="00AF50"/>
                </a:solidFill>
                <a:latin typeface="Calibri"/>
                <a:cs typeface="Calibri"/>
              </a:rPr>
              <a:t>και</a:t>
            </a:r>
            <a:r>
              <a:rPr sz="1300" b="1" spc="5" dirty="0">
                <a:solidFill>
                  <a:srgbClr val="00AF50"/>
                </a:solidFill>
                <a:latin typeface="Calibri"/>
                <a:cs typeface="Calibri"/>
              </a:rPr>
              <a:t> </a:t>
            </a:r>
            <a:r>
              <a:rPr sz="1300" b="1" spc="-5" dirty="0">
                <a:solidFill>
                  <a:srgbClr val="00AF50"/>
                </a:solidFill>
                <a:latin typeface="Calibri"/>
                <a:cs typeface="Calibri"/>
              </a:rPr>
              <a:t>το</a:t>
            </a:r>
            <a:endParaRPr sz="1300" dirty="0">
              <a:latin typeface="Calibri"/>
              <a:cs typeface="Calibri"/>
            </a:endParaRPr>
          </a:p>
          <a:p>
            <a:pPr marR="3423920" algn="ctr">
              <a:lnSpc>
                <a:spcPct val="100000"/>
              </a:lnSpc>
            </a:pPr>
            <a:r>
              <a:rPr lang="el-GR" sz="1300" b="1" spc="-10" dirty="0">
                <a:solidFill>
                  <a:srgbClr val="00AF50"/>
                </a:solidFill>
                <a:latin typeface="Calibri"/>
                <a:cs typeface="Calibri"/>
              </a:rPr>
              <a:t>υπογράφει και το σφραγίζει</a:t>
            </a:r>
            <a:r>
              <a:rPr sz="1300" b="1" spc="25" dirty="0">
                <a:solidFill>
                  <a:srgbClr val="00AF50"/>
                </a:solidFill>
                <a:latin typeface="Calibri"/>
                <a:cs typeface="Calibri"/>
              </a:rPr>
              <a:t> </a:t>
            </a:r>
            <a:r>
              <a:rPr sz="1300" b="1" spc="-5" dirty="0">
                <a:solidFill>
                  <a:srgbClr val="00AF50"/>
                </a:solidFill>
                <a:latin typeface="Calibri"/>
                <a:cs typeface="Calibri"/>
              </a:rPr>
              <a:t>ο</a:t>
            </a:r>
            <a:r>
              <a:rPr sz="1300" b="1" spc="15" dirty="0">
                <a:solidFill>
                  <a:srgbClr val="00AF50"/>
                </a:solidFill>
                <a:latin typeface="Calibri"/>
                <a:cs typeface="Calibri"/>
              </a:rPr>
              <a:t> </a:t>
            </a:r>
            <a:r>
              <a:rPr sz="1300" b="1" spc="-10" dirty="0">
                <a:solidFill>
                  <a:srgbClr val="00AF50"/>
                </a:solidFill>
                <a:latin typeface="Calibri"/>
                <a:cs typeface="Calibri"/>
              </a:rPr>
              <a:t>νόμιμος</a:t>
            </a:r>
            <a:r>
              <a:rPr sz="1300" b="1" spc="20" dirty="0">
                <a:solidFill>
                  <a:srgbClr val="00AF50"/>
                </a:solidFill>
                <a:latin typeface="Calibri"/>
                <a:cs typeface="Calibri"/>
              </a:rPr>
              <a:t> </a:t>
            </a:r>
            <a:r>
              <a:rPr sz="1300" b="1" spc="-5" dirty="0">
                <a:solidFill>
                  <a:srgbClr val="00AF50"/>
                </a:solidFill>
                <a:latin typeface="Calibri"/>
                <a:cs typeface="Calibri"/>
              </a:rPr>
              <a:t>εκπρόσωπος</a:t>
            </a:r>
            <a:r>
              <a:rPr sz="1300" b="1" spc="25" dirty="0">
                <a:solidFill>
                  <a:srgbClr val="00AF50"/>
                </a:solidFill>
                <a:latin typeface="Calibri"/>
                <a:cs typeface="Calibri"/>
              </a:rPr>
              <a:t> </a:t>
            </a:r>
            <a:r>
              <a:rPr sz="1300" b="1" spc="-5" dirty="0">
                <a:solidFill>
                  <a:srgbClr val="00AF50"/>
                </a:solidFill>
                <a:latin typeface="Calibri"/>
                <a:cs typeface="Calibri"/>
              </a:rPr>
              <a:t>του</a:t>
            </a:r>
            <a:r>
              <a:rPr sz="1300" b="1" spc="10" dirty="0">
                <a:solidFill>
                  <a:srgbClr val="00AF50"/>
                </a:solidFill>
                <a:latin typeface="Calibri"/>
                <a:cs typeface="Calibri"/>
              </a:rPr>
              <a:t> </a:t>
            </a:r>
            <a:r>
              <a:rPr sz="1300" b="1" spc="-5" dirty="0">
                <a:solidFill>
                  <a:srgbClr val="00AF50"/>
                </a:solidFill>
                <a:latin typeface="Calibri"/>
                <a:cs typeface="Calibri"/>
              </a:rPr>
              <a:t>οργανισμού.</a:t>
            </a:r>
            <a:endParaRPr lang="el-GR" sz="1300" dirty="0">
              <a:latin typeface="Calibri"/>
              <a:cs typeface="Calibri"/>
            </a:endParaRPr>
          </a:p>
          <a:p>
            <a:pPr marL="3262629" marR="119380" algn="ctr">
              <a:lnSpc>
                <a:spcPct val="100000"/>
              </a:lnSpc>
              <a:spcBef>
                <a:spcPts val="1005"/>
              </a:spcBef>
            </a:pPr>
            <a:r>
              <a:rPr lang="el-GR" sz="1300" b="1" spc="-5" dirty="0">
                <a:solidFill>
                  <a:srgbClr val="00AF50"/>
                </a:solidFill>
                <a:latin typeface="Calibri"/>
                <a:cs typeface="Calibri"/>
              </a:rPr>
              <a:t>Σαρώνετε</a:t>
            </a:r>
            <a:r>
              <a:rPr lang="el-GR" sz="1300" b="1" spc="15" dirty="0">
                <a:solidFill>
                  <a:srgbClr val="00AF50"/>
                </a:solidFill>
                <a:latin typeface="Calibri"/>
                <a:cs typeface="Calibri"/>
              </a:rPr>
              <a:t> </a:t>
            </a:r>
            <a:r>
              <a:rPr lang="el-GR" sz="1300" b="1" spc="-15" dirty="0">
                <a:solidFill>
                  <a:srgbClr val="00AF50"/>
                </a:solidFill>
                <a:latin typeface="Calibri"/>
                <a:cs typeface="Calibri"/>
              </a:rPr>
              <a:t>και</a:t>
            </a:r>
            <a:r>
              <a:rPr lang="el-GR" sz="1300" b="1" spc="5" dirty="0">
                <a:solidFill>
                  <a:srgbClr val="00AF50"/>
                </a:solidFill>
                <a:latin typeface="Calibri"/>
                <a:cs typeface="Calibri"/>
              </a:rPr>
              <a:t> </a:t>
            </a:r>
            <a:r>
              <a:rPr lang="el-GR" sz="1300" b="1" spc="-10" dirty="0">
                <a:solidFill>
                  <a:srgbClr val="00AF50"/>
                </a:solidFill>
                <a:latin typeface="Calibri"/>
                <a:cs typeface="Calibri"/>
              </a:rPr>
              <a:t>αποθηκεύετε</a:t>
            </a:r>
            <a:r>
              <a:rPr lang="el-GR" sz="1300" b="1" spc="45" dirty="0">
                <a:solidFill>
                  <a:srgbClr val="00AF50"/>
                </a:solidFill>
                <a:latin typeface="Calibri"/>
                <a:cs typeface="Calibri"/>
              </a:rPr>
              <a:t> </a:t>
            </a:r>
            <a:r>
              <a:rPr lang="el-GR" sz="1300" b="1" spc="-15" dirty="0">
                <a:solidFill>
                  <a:srgbClr val="00AF50"/>
                </a:solidFill>
                <a:latin typeface="Calibri"/>
                <a:cs typeface="Calibri"/>
              </a:rPr>
              <a:t>το</a:t>
            </a:r>
            <a:r>
              <a:rPr lang="el-GR" sz="1300" b="1" spc="15" dirty="0">
                <a:solidFill>
                  <a:srgbClr val="00AF50"/>
                </a:solidFill>
                <a:latin typeface="Calibri"/>
                <a:cs typeface="Calibri"/>
              </a:rPr>
              <a:t> </a:t>
            </a:r>
            <a:r>
              <a:rPr lang="el-GR" sz="1300" b="1" spc="-10" dirty="0">
                <a:solidFill>
                  <a:srgbClr val="00AF50"/>
                </a:solidFill>
                <a:latin typeface="Calibri"/>
                <a:cs typeface="Calibri"/>
              </a:rPr>
              <a:t>υπογεγραμμένο</a:t>
            </a:r>
            <a:r>
              <a:rPr lang="el-GR" sz="1300" b="1" spc="60" dirty="0">
                <a:solidFill>
                  <a:srgbClr val="00AF50"/>
                </a:solidFill>
                <a:latin typeface="Calibri"/>
                <a:cs typeface="Calibri"/>
              </a:rPr>
              <a:t> </a:t>
            </a:r>
            <a:r>
              <a:rPr lang="el-GR" sz="1300" b="1" spc="-5" dirty="0">
                <a:solidFill>
                  <a:srgbClr val="00AF50"/>
                </a:solidFill>
                <a:latin typeface="Calibri"/>
                <a:cs typeface="Calibri"/>
              </a:rPr>
              <a:t>έντυπο </a:t>
            </a:r>
            <a:r>
              <a:rPr lang="el-GR" sz="1300" b="1" spc="-280" dirty="0">
                <a:solidFill>
                  <a:srgbClr val="00AF50"/>
                </a:solidFill>
                <a:latin typeface="Calibri"/>
                <a:cs typeface="Calibri"/>
              </a:rPr>
              <a:t> </a:t>
            </a:r>
            <a:r>
              <a:rPr lang="el-GR" sz="1300" b="1" spc="-15" dirty="0">
                <a:solidFill>
                  <a:srgbClr val="00AF50"/>
                </a:solidFill>
                <a:latin typeface="Calibri"/>
                <a:cs typeface="Calibri"/>
              </a:rPr>
              <a:t>τοπικά</a:t>
            </a:r>
            <a:r>
              <a:rPr lang="el-GR" sz="1300" b="1" spc="5" dirty="0">
                <a:solidFill>
                  <a:srgbClr val="00AF50"/>
                </a:solidFill>
                <a:latin typeface="Calibri"/>
                <a:cs typeface="Calibri"/>
              </a:rPr>
              <a:t> </a:t>
            </a:r>
            <a:r>
              <a:rPr lang="el-GR" sz="1300" b="1" spc="-5" dirty="0">
                <a:solidFill>
                  <a:srgbClr val="00AF50"/>
                </a:solidFill>
                <a:latin typeface="Calibri"/>
                <a:cs typeface="Calibri"/>
              </a:rPr>
              <a:t>στον</a:t>
            </a:r>
            <a:r>
              <a:rPr lang="el-GR" sz="1300" b="1" spc="25" dirty="0">
                <a:solidFill>
                  <a:srgbClr val="00AF50"/>
                </a:solidFill>
                <a:latin typeface="Calibri"/>
                <a:cs typeface="Calibri"/>
              </a:rPr>
              <a:t> </a:t>
            </a:r>
            <a:r>
              <a:rPr lang="el-GR" sz="1300" b="1" spc="-10" dirty="0">
                <a:solidFill>
                  <a:srgbClr val="00AF50"/>
                </a:solidFill>
                <a:latin typeface="Calibri"/>
                <a:cs typeface="Calibri"/>
              </a:rPr>
              <a:t>υπολογιστή</a:t>
            </a:r>
            <a:r>
              <a:rPr lang="el-GR" sz="1300" b="1" spc="60" dirty="0">
                <a:solidFill>
                  <a:srgbClr val="00AF50"/>
                </a:solidFill>
                <a:latin typeface="Calibri"/>
                <a:cs typeface="Calibri"/>
              </a:rPr>
              <a:t> </a:t>
            </a:r>
            <a:r>
              <a:rPr lang="el-GR" sz="1300" b="1" spc="-5" dirty="0">
                <a:solidFill>
                  <a:srgbClr val="00AF50"/>
                </a:solidFill>
                <a:latin typeface="Calibri"/>
                <a:cs typeface="Calibri"/>
              </a:rPr>
              <a:t>σας.</a:t>
            </a:r>
            <a:r>
              <a:rPr lang="el-GR" sz="1300" b="1" spc="5" dirty="0">
                <a:solidFill>
                  <a:srgbClr val="00AF50"/>
                </a:solidFill>
                <a:latin typeface="Calibri"/>
                <a:cs typeface="Calibri"/>
              </a:rPr>
              <a:t> </a:t>
            </a:r>
            <a:r>
              <a:rPr lang="el-GR" sz="1300" b="1" spc="-10" dirty="0">
                <a:solidFill>
                  <a:srgbClr val="00AF50"/>
                </a:solidFill>
                <a:latin typeface="Calibri"/>
                <a:cs typeface="Calibri"/>
              </a:rPr>
              <a:t>Πατώντας</a:t>
            </a:r>
            <a:r>
              <a:rPr lang="el-GR" sz="1300" b="1" spc="20" dirty="0">
                <a:solidFill>
                  <a:srgbClr val="00AF50"/>
                </a:solidFill>
                <a:latin typeface="Calibri"/>
                <a:cs typeface="Calibri"/>
              </a:rPr>
              <a:t> </a:t>
            </a:r>
            <a:r>
              <a:rPr lang="el-GR" sz="1300" b="1" spc="-10" dirty="0">
                <a:solidFill>
                  <a:srgbClr val="00AF50"/>
                </a:solidFill>
                <a:latin typeface="Calibri"/>
                <a:cs typeface="Calibri"/>
              </a:rPr>
              <a:t>εδώ,</a:t>
            </a:r>
            <a:r>
              <a:rPr lang="el-GR" sz="1300" b="1" spc="10" dirty="0">
                <a:solidFill>
                  <a:srgbClr val="00AF50"/>
                </a:solidFill>
                <a:latin typeface="Calibri"/>
                <a:cs typeface="Calibri"/>
              </a:rPr>
              <a:t> </a:t>
            </a:r>
            <a:r>
              <a:rPr lang="el-GR" sz="1300" b="1" spc="-10" dirty="0">
                <a:solidFill>
                  <a:srgbClr val="00AF50"/>
                </a:solidFill>
                <a:latin typeface="Calibri"/>
                <a:cs typeface="Calibri"/>
              </a:rPr>
              <a:t>κάνετε</a:t>
            </a:r>
            <a:endParaRPr lang="el-GR" sz="1300" dirty="0">
              <a:latin typeface="Calibri"/>
              <a:cs typeface="Calibri"/>
            </a:endParaRPr>
          </a:p>
          <a:p>
            <a:pPr marL="3148330" marR="5080" algn="ctr">
              <a:lnSpc>
                <a:spcPct val="100000"/>
              </a:lnSpc>
              <a:spcBef>
                <a:spcPts val="5"/>
              </a:spcBef>
            </a:pPr>
            <a:r>
              <a:rPr sz="1300" b="1" spc="-5" dirty="0">
                <a:solidFill>
                  <a:srgbClr val="00AF50"/>
                </a:solidFill>
                <a:latin typeface="Calibri"/>
                <a:cs typeface="Calibri"/>
              </a:rPr>
              <a:t>ανα</a:t>
            </a:r>
            <a:r>
              <a:rPr sz="1300" b="1" spc="-5" dirty="0" err="1">
                <a:solidFill>
                  <a:srgbClr val="00AF50"/>
                </a:solidFill>
                <a:latin typeface="Calibri"/>
                <a:cs typeface="Calibri"/>
              </a:rPr>
              <a:t>ζήτηση</a:t>
            </a:r>
            <a:r>
              <a:rPr sz="1300" b="1" spc="30" dirty="0">
                <a:solidFill>
                  <a:srgbClr val="00AF50"/>
                </a:solidFill>
                <a:latin typeface="Calibri"/>
                <a:cs typeface="Calibri"/>
              </a:rPr>
              <a:t> </a:t>
            </a:r>
            <a:r>
              <a:rPr sz="1300" b="1" spc="-10" dirty="0">
                <a:solidFill>
                  <a:srgbClr val="00AF50"/>
                </a:solidFill>
                <a:latin typeface="Calibri"/>
                <a:cs typeface="Calibri"/>
              </a:rPr>
              <a:t>του</a:t>
            </a:r>
            <a:r>
              <a:rPr sz="1300" b="1" spc="15" dirty="0">
                <a:solidFill>
                  <a:srgbClr val="00AF50"/>
                </a:solidFill>
                <a:latin typeface="Calibri"/>
                <a:cs typeface="Calibri"/>
              </a:rPr>
              <a:t> </a:t>
            </a:r>
            <a:r>
              <a:rPr sz="1300" b="1" spc="-10" dirty="0">
                <a:solidFill>
                  <a:srgbClr val="00AF50"/>
                </a:solidFill>
                <a:latin typeface="Calibri"/>
                <a:cs typeface="Calibri"/>
              </a:rPr>
              <a:t>αρχείου</a:t>
            </a:r>
            <a:r>
              <a:rPr sz="1300" b="1" spc="35" dirty="0">
                <a:solidFill>
                  <a:srgbClr val="00AF50"/>
                </a:solidFill>
                <a:latin typeface="Calibri"/>
                <a:cs typeface="Calibri"/>
              </a:rPr>
              <a:t> </a:t>
            </a:r>
            <a:r>
              <a:rPr sz="1300" b="1" spc="-15" dirty="0">
                <a:solidFill>
                  <a:srgbClr val="00AF50"/>
                </a:solidFill>
                <a:latin typeface="Calibri"/>
                <a:cs typeface="Calibri"/>
              </a:rPr>
              <a:t>και</a:t>
            </a:r>
            <a:r>
              <a:rPr sz="1300" b="1" dirty="0">
                <a:solidFill>
                  <a:srgbClr val="00AF50"/>
                </a:solidFill>
                <a:latin typeface="Calibri"/>
                <a:cs typeface="Calibri"/>
              </a:rPr>
              <a:t> </a:t>
            </a:r>
            <a:r>
              <a:rPr sz="1300" b="1" spc="-15" dirty="0">
                <a:solidFill>
                  <a:srgbClr val="00AF50"/>
                </a:solidFill>
                <a:latin typeface="Calibri"/>
                <a:cs typeface="Calibri"/>
              </a:rPr>
              <a:t>το</a:t>
            </a:r>
            <a:r>
              <a:rPr sz="1300" b="1" spc="15" dirty="0">
                <a:solidFill>
                  <a:srgbClr val="00AF50"/>
                </a:solidFill>
                <a:latin typeface="Calibri"/>
                <a:cs typeface="Calibri"/>
              </a:rPr>
              <a:t> </a:t>
            </a:r>
            <a:r>
              <a:rPr sz="1300" b="1" spc="-10" dirty="0">
                <a:solidFill>
                  <a:srgbClr val="00AF50"/>
                </a:solidFill>
                <a:latin typeface="Calibri"/>
                <a:cs typeface="Calibri"/>
              </a:rPr>
              <a:t>προσθέτετε</a:t>
            </a:r>
            <a:r>
              <a:rPr sz="1300" b="1" spc="65" dirty="0">
                <a:solidFill>
                  <a:srgbClr val="00AF50"/>
                </a:solidFill>
                <a:latin typeface="Calibri"/>
                <a:cs typeface="Calibri"/>
              </a:rPr>
              <a:t> </a:t>
            </a:r>
            <a:r>
              <a:rPr sz="1300" b="1" spc="-5" dirty="0">
                <a:solidFill>
                  <a:srgbClr val="00AF50"/>
                </a:solidFill>
                <a:latin typeface="Calibri"/>
                <a:cs typeface="Calibri"/>
              </a:rPr>
              <a:t>ως</a:t>
            </a:r>
            <a:r>
              <a:rPr sz="1300" b="1" spc="5" dirty="0">
                <a:solidFill>
                  <a:srgbClr val="00AF50"/>
                </a:solidFill>
                <a:latin typeface="Calibri"/>
                <a:cs typeface="Calibri"/>
              </a:rPr>
              <a:t> </a:t>
            </a:r>
            <a:r>
              <a:rPr sz="1300" b="1" spc="-10" dirty="0">
                <a:solidFill>
                  <a:srgbClr val="00AF50"/>
                </a:solidFill>
                <a:latin typeface="Calibri"/>
                <a:cs typeface="Calibri"/>
              </a:rPr>
              <a:t>παράρτημα </a:t>
            </a:r>
            <a:r>
              <a:rPr sz="1300" b="1" spc="-280" dirty="0">
                <a:solidFill>
                  <a:srgbClr val="00AF50"/>
                </a:solidFill>
                <a:latin typeface="Calibri"/>
                <a:cs typeface="Calibri"/>
              </a:rPr>
              <a:t> </a:t>
            </a:r>
            <a:r>
              <a:rPr sz="1300" b="1" spc="-10" dirty="0">
                <a:solidFill>
                  <a:srgbClr val="00AF50"/>
                </a:solidFill>
                <a:latin typeface="Calibri"/>
                <a:cs typeface="Calibri"/>
              </a:rPr>
              <a:t>στην</a:t>
            </a:r>
            <a:r>
              <a:rPr sz="1300" b="1" spc="20" dirty="0">
                <a:solidFill>
                  <a:srgbClr val="00AF50"/>
                </a:solidFill>
                <a:latin typeface="Calibri"/>
                <a:cs typeface="Calibri"/>
              </a:rPr>
              <a:t> </a:t>
            </a:r>
            <a:r>
              <a:rPr sz="1300" b="1" spc="-10" dirty="0">
                <a:solidFill>
                  <a:srgbClr val="00AF50"/>
                </a:solidFill>
                <a:latin typeface="Calibri"/>
                <a:cs typeface="Calibri"/>
              </a:rPr>
              <a:t>αίτηση</a:t>
            </a:r>
            <a:endParaRPr sz="1300" dirty="0">
              <a:latin typeface="Calibri"/>
              <a:cs typeface="Calibri"/>
            </a:endParaRPr>
          </a:p>
        </p:txBody>
      </p:sp>
      <p:grpSp>
        <p:nvGrpSpPr>
          <p:cNvPr id="7" name="object 7"/>
          <p:cNvGrpSpPr/>
          <p:nvPr/>
        </p:nvGrpSpPr>
        <p:grpSpPr>
          <a:xfrm>
            <a:off x="1211263" y="1524000"/>
            <a:ext cx="9609137" cy="3078543"/>
            <a:chOff x="985497" y="1714586"/>
            <a:chExt cx="9609137" cy="3078543"/>
          </a:xfrm>
        </p:grpSpPr>
        <p:sp>
          <p:nvSpPr>
            <p:cNvPr id="8" name="object 8"/>
            <p:cNvSpPr/>
            <p:nvPr/>
          </p:nvSpPr>
          <p:spPr>
            <a:xfrm>
              <a:off x="6403634" y="1714586"/>
              <a:ext cx="45719" cy="643212"/>
            </a:xfrm>
            <a:custGeom>
              <a:avLst/>
              <a:gdLst/>
              <a:ahLst/>
              <a:cxnLst/>
              <a:rect l="l" t="t" r="r" b="b"/>
              <a:pathLst>
                <a:path w="76200" h="318769">
                  <a:moveTo>
                    <a:pt x="44450" y="63500"/>
                  </a:moveTo>
                  <a:lnTo>
                    <a:pt x="31750" y="63500"/>
                  </a:lnTo>
                  <a:lnTo>
                    <a:pt x="31750" y="318262"/>
                  </a:lnTo>
                  <a:lnTo>
                    <a:pt x="44450" y="318262"/>
                  </a:lnTo>
                  <a:lnTo>
                    <a:pt x="44450" y="63500"/>
                  </a:lnTo>
                  <a:close/>
                </a:path>
                <a:path w="76200" h="318769">
                  <a:moveTo>
                    <a:pt x="38100" y="0"/>
                  </a:moveTo>
                  <a:lnTo>
                    <a:pt x="0" y="76200"/>
                  </a:lnTo>
                  <a:lnTo>
                    <a:pt x="31750" y="76200"/>
                  </a:lnTo>
                  <a:lnTo>
                    <a:pt x="31750" y="63500"/>
                  </a:lnTo>
                  <a:lnTo>
                    <a:pt x="69850" y="63500"/>
                  </a:lnTo>
                  <a:lnTo>
                    <a:pt x="38100" y="0"/>
                  </a:lnTo>
                  <a:close/>
                </a:path>
                <a:path w="76200" h="318769">
                  <a:moveTo>
                    <a:pt x="69850" y="63500"/>
                  </a:moveTo>
                  <a:lnTo>
                    <a:pt x="44450" y="63500"/>
                  </a:lnTo>
                  <a:lnTo>
                    <a:pt x="44450" y="76200"/>
                  </a:lnTo>
                  <a:lnTo>
                    <a:pt x="76200" y="76200"/>
                  </a:lnTo>
                  <a:lnTo>
                    <a:pt x="69850" y="63500"/>
                  </a:lnTo>
                  <a:close/>
                </a:path>
              </a:pathLst>
            </a:custGeom>
            <a:solidFill>
              <a:srgbClr val="4471C4"/>
            </a:solidFill>
          </p:spPr>
          <p:txBody>
            <a:bodyPr wrap="square" lIns="0" tIns="0" rIns="0" bIns="0" rtlCol="0"/>
            <a:lstStyle/>
            <a:p>
              <a:endParaRPr dirty="0"/>
            </a:p>
          </p:txBody>
        </p:sp>
        <p:pic>
          <p:nvPicPr>
            <p:cNvPr id="9" name="object 9"/>
            <p:cNvPicPr/>
            <p:nvPr/>
          </p:nvPicPr>
          <p:blipFill>
            <a:blip r:embed="rId4" cstate="print"/>
            <a:stretch>
              <a:fillRect/>
            </a:stretch>
          </p:blipFill>
          <p:spPr>
            <a:xfrm>
              <a:off x="10518434" y="2369370"/>
              <a:ext cx="76200" cy="577108"/>
            </a:xfrm>
            <a:prstGeom prst="rect">
              <a:avLst/>
            </a:prstGeom>
          </p:spPr>
        </p:pic>
        <p:sp>
          <p:nvSpPr>
            <p:cNvPr id="10" name="object 10"/>
            <p:cNvSpPr/>
            <p:nvPr/>
          </p:nvSpPr>
          <p:spPr>
            <a:xfrm>
              <a:off x="985497" y="4097804"/>
              <a:ext cx="7544434" cy="695325"/>
            </a:xfrm>
            <a:custGeom>
              <a:avLst/>
              <a:gdLst/>
              <a:ahLst/>
              <a:cxnLst/>
              <a:rect l="l" t="t" r="r" b="b"/>
              <a:pathLst>
                <a:path w="7544434" h="695325">
                  <a:moveTo>
                    <a:pt x="444373" y="38112"/>
                  </a:moveTo>
                  <a:lnTo>
                    <a:pt x="431673" y="31750"/>
                  </a:lnTo>
                  <a:lnTo>
                    <a:pt x="368173" y="0"/>
                  </a:lnTo>
                  <a:lnTo>
                    <a:pt x="368173" y="31750"/>
                  </a:lnTo>
                  <a:lnTo>
                    <a:pt x="0" y="31750"/>
                  </a:lnTo>
                  <a:lnTo>
                    <a:pt x="0" y="44462"/>
                  </a:lnTo>
                  <a:lnTo>
                    <a:pt x="368173" y="44462"/>
                  </a:lnTo>
                  <a:lnTo>
                    <a:pt x="368173" y="76212"/>
                  </a:lnTo>
                  <a:lnTo>
                    <a:pt x="431673" y="44462"/>
                  </a:lnTo>
                  <a:lnTo>
                    <a:pt x="444373" y="38112"/>
                  </a:lnTo>
                  <a:close/>
                </a:path>
                <a:path w="7544434" h="695325">
                  <a:moveTo>
                    <a:pt x="7543927" y="656844"/>
                  </a:moveTo>
                  <a:lnTo>
                    <a:pt x="7531227" y="650494"/>
                  </a:lnTo>
                  <a:lnTo>
                    <a:pt x="7467727" y="618744"/>
                  </a:lnTo>
                  <a:lnTo>
                    <a:pt x="7467727" y="650494"/>
                  </a:lnTo>
                  <a:lnTo>
                    <a:pt x="7214616" y="650494"/>
                  </a:lnTo>
                  <a:lnTo>
                    <a:pt x="7214616" y="663194"/>
                  </a:lnTo>
                  <a:lnTo>
                    <a:pt x="7467727" y="663194"/>
                  </a:lnTo>
                  <a:lnTo>
                    <a:pt x="7467727" y="694944"/>
                  </a:lnTo>
                  <a:lnTo>
                    <a:pt x="7531227" y="663194"/>
                  </a:lnTo>
                  <a:lnTo>
                    <a:pt x="7543927" y="656844"/>
                  </a:lnTo>
                  <a:close/>
                </a:path>
              </a:pathLst>
            </a:custGeom>
            <a:solidFill>
              <a:srgbClr val="4471C4"/>
            </a:solidFill>
          </p:spPr>
          <p:txBody>
            <a:bodyPr wrap="square" lIns="0" tIns="0" rIns="0" bIns="0" rtlCol="0"/>
            <a:lstStyle/>
            <a:p>
              <a:endParaRPr dirty="0"/>
            </a:p>
          </p:txBody>
        </p:sp>
      </p:grpSp>
      <p:sp>
        <p:nvSpPr>
          <p:cNvPr id="13" name="TextBox 12">
            <a:extLst>
              <a:ext uri="{FF2B5EF4-FFF2-40B4-BE49-F238E27FC236}">
                <a16:creationId xmlns:a16="http://schemas.microsoft.com/office/drawing/2014/main" id="{A823832C-A33A-38CF-4B02-8B68369AC252}"/>
              </a:ext>
            </a:extLst>
          </p:cNvPr>
          <p:cNvSpPr txBox="1"/>
          <p:nvPr/>
        </p:nvSpPr>
        <p:spPr>
          <a:xfrm>
            <a:off x="186790" y="6036029"/>
            <a:ext cx="8195210" cy="923330"/>
          </a:xfrm>
          <a:prstGeom prst="rect">
            <a:avLst/>
          </a:prstGeom>
          <a:noFill/>
        </p:spPr>
        <p:txBody>
          <a:bodyPr wrap="square">
            <a:spAutoFit/>
          </a:bodyPr>
          <a:lstStyle/>
          <a:p>
            <a:r>
              <a:rPr lang="en-GB" dirty="0">
                <a:hlinkClick r:id="rId5"/>
              </a:rPr>
              <a:t>https://wikis.ec.europa.eu/display/NAITDOC/Annexes+in+applications</a:t>
            </a:r>
            <a:endParaRPr lang="el-GR" dirty="0"/>
          </a:p>
          <a:p>
            <a:r>
              <a:rPr lang="el-GR" dirty="0"/>
              <a:t>Δέστε, επίσης, τη διαφάνεια </a:t>
            </a:r>
            <a:r>
              <a:rPr lang="el-GR" dirty="0" err="1"/>
              <a:t>αρ</a:t>
            </a:r>
            <a:r>
              <a:rPr lang="el-GR" dirty="0"/>
              <a:t>. 82</a:t>
            </a:r>
            <a:endParaRPr lang="en-GB" dirty="0"/>
          </a:p>
          <a:p>
            <a:endParaRPr lang="en-GB"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0395" y="871727"/>
            <a:ext cx="11783568" cy="2915412"/>
          </a:xfrm>
          <a:prstGeom prst="rect">
            <a:avLst/>
          </a:prstGeom>
        </p:spPr>
      </p:pic>
      <p:sp>
        <p:nvSpPr>
          <p:cNvPr id="3" name="object 3"/>
          <p:cNvSpPr txBox="1">
            <a:spLocks noGrp="1"/>
          </p:cNvSpPr>
          <p:nvPr>
            <p:ph type="title"/>
          </p:nvPr>
        </p:nvSpPr>
        <p:spPr>
          <a:xfrm>
            <a:off x="304800" y="77728"/>
            <a:ext cx="56013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ANNEXES</a:t>
            </a:r>
            <a:endParaRPr sz="2800" dirty="0"/>
          </a:p>
        </p:txBody>
      </p:sp>
      <p:sp>
        <p:nvSpPr>
          <p:cNvPr id="4" name="object 4"/>
          <p:cNvSpPr txBox="1"/>
          <p:nvPr/>
        </p:nvSpPr>
        <p:spPr>
          <a:xfrm>
            <a:off x="8391270" y="849248"/>
            <a:ext cx="3818890" cy="1169035"/>
          </a:xfrm>
          <a:prstGeom prst="rect">
            <a:avLst/>
          </a:prstGeom>
        </p:spPr>
        <p:txBody>
          <a:bodyPr vert="horz" wrap="square" lIns="0" tIns="12700" rIns="0" bIns="0" rtlCol="0">
            <a:spAutoFit/>
          </a:bodyPr>
          <a:lstStyle/>
          <a:p>
            <a:pPr marL="219710">
              <a:lnSpc>
                <a:spcPct val="100000"/>
              </a:lnSpc>
              <a:spcBef>
                <a:spcPts val="100"/>
              </a:spcBef>
            </a:pPr>
            <a:r>
              <a:rPr sz="1500" b="1" spc="-5" dirty="0">
                <a:solidFill>
                  <a:srgbClr val="00AF50"/>
                </a:solidFill>
                <a:latin typeface="Calibri"/>
                <a:cs typeface="Calibri"/>
              </a:rPr>
              <a:t>Επιλέγοντας</a:t>
            </a:r>
            <a:r>
              <a:rPr sz="1500" b="1" spc="5" dirty="0">
                <a:solidFill>
                  <a:srgbClr val="00AF50"/>
                </a:solidFill>
                <a:latin typeface="Calibri"/>
                <a:cs typeface="Calibri"/>
              </a:rPr>
              <a:t> </a:t>
            </a:r>
            <a:r>
              <a:rPr sz="1500" b="1" spc="-35" dirty="0">
                <a:solidFill>
                  <a:srgbClr val="00AF50"/>
                </a:solidFill>
                <a:latin typeface="Calibri"/>
                <a:cs typeface="Calibri"/>
              </a:rPr>
              <a:t>“Add</a:t>
            </a:r>
            <a:r>
              <a:rPr sz="1500" b="1" spc="-5" dirty="0">
                <a:solidFill>
                  <a:srgbClr val="00AF50"/>
                </a:solidFill>
                <a:latin typeface="Calibri"/>
                <a:cs typeface="Calibri"/>
              </a:rPr>
              <a:t> </a:t>
            </a:r>
            <a:r>
              <a:rPr sz="1500" b="1" dirty="0">
                <a:solidFill>
                  <a:srgbClr val="00AF50"/>
                </a:solidFill>
                <a:latin typeface="Calibri"/>
                <a:cs typeface="Calibri"/>
              </a:rPr>
              <a:t>Document” </a:t>
            </a:r>
            <a:r>
              <a:rPr sz="1500" b="1" spc="-10" dirty="0">
                <a:solidFill>
                  <a:srgbClr val="00AF50"/>
                </a:solidFill>
                <a:latin typeface="Calibri"/>
                <a:cs typeface="Calibri"/>
              </a:rPr>
              <a:t>μπορείτε</a:t>
            </a:r>
            <a:r>
              <a:rPr sz="1500" b="1" spc="15" dirty="0">
                <a:solidFill>
                  <a:srgbClr val="00AF50"/>
                </a:solidFill>
                <a:latin typeface="Calibri"/>
                <a:cs typeface="Calibri"/>
              </a:rPr>
              <a:t> </a:t>
            </a:r>
            <a:r>
              <a:rPr sz="1500" b="1" spc="-5" dirty="0">
                <a:solidFill>
                  <a:srgbClr val="00AF50"/>
                </a:solidFill>
                <a:latin typeface="Calibri"/>
                <a:cs typeface="Calibri"/>
              </a:rPr>
              <a:t>να</a:t>
            </a:r>
            <a:endParaRPr sz="1500">
              <a:latin typeface="Calibri"/>
              <a:cs typeface="Calibri"/>
            </a:endParaRPr>
          </a:p>
          <a:p>
            <a:pPr marL="120650" marR="5080" indent="-108585">
              <a:lnSpc>
                <a:spcPct val="100000"/>
              </a:lnSpc>
            </a:pPr>
            <a:r>
              <a:rPr sz="1500" b="1" spc="-5" dirty="0">
                <a:solidFill>
                  <a:srgbClr val="00AF50"/>
                </a:solidFill>
                <a:latin typeface="Calibri"/>
                <a:cs typeface="Calibri"/>
              </a:rPr>
              <a:t>αναζητήσετε </a:t>
            </a:r>
            <a:r>
              <a:rPr sz="1500" b="1" dirty="0">
                <a:solidFill>
                  <a:srgbClr val="00AF50"/>
                </a:solidFill>
                <a:latin typeface="Calibri"/>
                <a:cs typeface="Calibri"/>
              </a:rPr>
              <a:t>στον </a:t>
            </a:r>
            <a:r>
              <a:rPr sz="1500" b="1" spc="-5" dirty="0">
                <a:solidFill>
                  <a:srgbClr val="00AF50"/>
                </a:solidFill>
                <a:latin typeface="Calibri"/>
                <a:cs typeface="Calibri"/>
              </a:rPr>
              <a:t>υπολογιστή σας </a:t>
            </a:r>
            <a:r>
              <a:rPr sz="1500" b="1" dirty="0">
                <a:solidFill>
                  <a:srgbClr val="00AF50"/>
                </a:solidFill>
                <a:latin typeface="Calibri"/>
                <a:cs typeface="Calibri"/>
              </a:rPr>
              <a:t>άλλα </a:t>
            </a:r>
            <a:r>
              <a:rPr sz="1500" b="1" spc="-10" dirty="0">
                <a:solidFill>
                  <a:srgbClr val="00AF50"/>
                </a:solidFill>
                <a:latin typeface="Calibri"/>
                <a:cs typeface="Calibri"/>
              </a:rPr>
              <a:t>αρχεία </a:t>
            </a:r>
            <a:r>
              <a:rPr sz="1500" b="1" spc="-325" dirty="0">
                <a:solidFill>
                  <a:srgbClr val="00AF50"/>
                </a:solidFill>
                <a:latin typeface="Calibri"/>
                <a:cs typeface="Calibri"/>
              </a:rPr>
              <a:t> </a:t>
            </a:r>
            <a:r>
              <a:rPr sz="1500" b="1" spc="-20" dirty="0">
                <a:solidFill>
                  <a:srgbClr val="00AF50"/>
                </a:solidFill>
                <a:latin typeface="Calibri"/>
                <a:cs typeface="Calibri"/>
              </a:rPr>
              <a:t>και</a:t>
            </a:r>
            <a:r>
              <a:rPr sz="1500" b="1" spc="-5" dirty="0">
                <a:solidFill>
                  <a:srgbClr val="00AF50"/>
                </a:solidFill>
                <a:latin typeface="Calibri"/>
                <a:cs typeface="Calibri"/>
              </a:rPr>
              <a:t> να</a:t>
            </a:r>
            <a:r>
              <a:rPr sz="1500" b="1" spc="10" dirty="0">
                <a:solidFill>
                  <a:srgbClr val="00AF50"/>
                </a:solidFill>
                <a:latin typeface="Calibri"/>
                <a:cs typeface="Calibri"/>
              </a:rPr>
              <a:t> </a:t>
            </a:r>
            <a:r>
              <a:rPr sz="1500" b="1" spc="-10" dirty="0">
                <a:solidFill>
                  <a:srgbClr val="00AF50"/>
                </a:solidFill>
                <a:latin typeface="Calibri"/>
                <a:cs typeface="Calibri"/>
              </a:rPr>
              <a:t>τα</a:t>
            </a:r>
            <a:r>
              <a:rPr sz="1500" b="1" spc="-20" dirty="0">
                <a:solidFill>
                  <a:srgbClr val="00AF50"/>
                </a:solidFill>
                <a:latin typeface="Calibri"/>
                <a:cs typeface="Calibri"/>
              </a:rPr>
              <a:t> </a:t>
            </a:r>
            <a:r>
              <a:rPr sz="1500" b="1" spc="-10" dirty="0">
                <a:solidFill>
                  <a:srgbClr val="00AF50"/>
                </a:solidFill>
                <a:latin typeface="Calibri"/>
                <a:cs typeface="Calibri"/>
              </a:rPr>
              <a:t>προσθέσετε</a:t>
            </a:r>
            <a:r>
              <a:rPr sz="1500" b="1" spc="15" dirty="0">
                <a:solidFill>
                  <a:srgbClr val="00AF50"/>
                </a:solidFill>
                <a:latin typeface="Calibri"/>
                <a:cs typeface="Calibri"/>
              </a:rPr>
              <a:t> </a:t>
            </a:r>
            <a:r>
              <a:rPr sz="1500" b="1" dirty="0">
                <a:solidFill>
                  <a:srgbClr val="00AF50"/>
                </a:solidFill>
                <a:latin typeface="Calibri"/>
                <a:cs typeface="Calibri"/>
              </a:rPr>
              <a:t>ως</a:t>
            </a:r>
            <a:r>
              <a:rPr sz="1500" b="1" spc="-5" dirty="0">
                <a:solidFill>
                  <a:srgbClr val="00AF50"/>
                </a:solidFill>
                <a:latin typeface="Calibri"/>
                <a:cs typeface="Calibri"/>
              </a:rPr>
              <a:t> </a:t>
            </a:r>
            <a:r>
              <a:rPr sz="1500" b="1" spc="-10" dirty="0">
                <a:solidFill>
                  <a:srgbClr val="00AF50"/>
                </a:solidFill>
                <a:latin typeface="Calibri"/>
                <a:cs typeface="Calibri"/>
              </a:rPr>
              <a:t>παραρτήματα</a:t>
            </a:r>
            <a:r>
              <a:rPr sz="1500" b="1" spc="20" dirty="0">
                <a:solidFill>
                  <a:srgbClr val="00AF50"/>
                </a:solidFill>
                <a:latin typeface="Calibri"/>
                <a:cs typeface="Calibri"/>
              </a:rPr>
              <a:t> </a:t>
            </a:r>
            <a:r>
              <a:rPr sz="1500" b="1" dirty="0">
                <a:solidFill>
                  <a:srgbClr val="00AF50"/>
                </a:solidFill>
                <a:latin typeface="Calibri"/>
                <a:cs typeface="Calibri"/>
              </a:rPr>
              <a:t>,</a:t>
            </a:r>
            <a:r>
              <a:rPr sz="1500" b="1" spc="5" dirty="0">
                <a:solidFill>
                  <a:srgbClr val="00AF50"/>
                </a:solidFill>
                <a:latin typeface="Calibri"/>
                <a:cs typeface="Calibri"/>
              </a:rPr>
              <a:t> </a:t>
            </a:r>
            <a:r>
              <a:rPr sz="1500" b="1" spc="-5" dirty="0">
                <a:solidFill>
                  <a:srgbClr val="00AF50"/>
                </a:solidFill>
                <a:latin typeface="Calibri"/>
                <a:cs typeface="Calibri"/>
              </a:rPr>
              <a:t>π.χ. </a:t>
            </a:r>
            <a:r>
              <a:rPr sz="1500" b="1" dirty="0">
                <a:solidFill>
                  <a:srgbClr val="00AF50"/>
                </a:solidFill>
                <a:latin typeface="Calibri"/>
                <a:cs typeface="Calibri"/>
              </a:rPr>
              <a:t> </a:t>
            </a:r>
            <a:r>
              <a:rPr sz="1500" b="1" spc="-10" dirty="0">
                <a:solidFill>
                  <a:srgbClr val="00AF50"/>
                </a:solidFill>
                <a:latin typeface="Calibri"/>
                <a:cs typeface="Calibri"/>
              </a:rPr>
              <a:t>την</a:t>
            </a:r>
            <a:r>
              <a:rPr sz="1500" b="1" spc="-5" dirty="0">
                <a:solidFill>
                  <a:srgbClr val="00AF50"/>
                </a:solidFill>
                <a:latin typeface="Calibri"/>
                <a:cs typeface="Calibri"/>
              </a:rPr>
              <a:t> ημερήσια</a:t>
            </a:r>
            <a:r>
              <a:rPr sz="1500" b="1" spc="10" dirty="0">
                <a:solidFill>
                  <a:srgbClr val="00AF50"/>
                </a:solidFill>
                <a:latin typeface="Calibri"/>
                <a:cs typeface="Calibri"/>
              </a:rPr>
              <a:t> </a:t>
            </a:r>
            <a:r>
              <a:rPr sz="1500" b="1" spc="-5" dirty="0">
                <a:solidFill>
                  <a:srgbClr val="00AF50"/>
                </a:solidFill>
                <a:latin typeface="Calibri"/>
                <a:cs typeface="Calibri"/>
              </a:rPr>
              <a:t>διάταξη</a:t>
            </a:r>
            <a:r>
              <a:rPr sz="1500" b="1" spc="-30" dirty="0">
                <a:solidFill>
                  <a:srgbClr val="00AF50"/>
                </a:solidFill>
                <a:latin typeface="Calibri"/>
                <a:cs typeface="Calibri"/>
              </a:rPr>
              <a:t> </a:t>
            </a:r>
            <a:r>
              <a:rPr sz="1500" b="1" spc="-5" dirty="0">
                <a:solidFill>
                  <a:srgbClr val="00AF50"/>
                </a:solidFill>
                <a:latin typeface="Calibri"/>
                <a:cs typeface="Calibri"/>
              </a:rPr>
              <a:t>μίας</a:t>
            </a:r>
            <a:r>
              <a:rPr sz="1500" b="1" spc="10" dirty="0">
                <a:solidFill>
                  <a:srgbClr val="00AF50"/>
                </a:solidFill>
                <a:latin typeface="Calibri"/>
                <a:cs typeface="Calibri"/>
              </a:rPr>
              <a:t> </a:t>
            </a:r>
            <a:r>
              <a:rPr sz="1500" b="1" spc="-10" dirty="0">
                <a:solidFill>
                  <a:srgbClr val="00AF50"/>
                </a:solidFill>
                <a:latin typeface="Calibri"/>
                <a:cs typeface="Calibri"/>
              </a:rPr>
              <a:t>προτεινόμενης</a:t>
            </a:r>
            <a:endParaRPr sz="1500">
              <a:latin typeface="Calibri"/>
              <a:cs typeface="Calibri"/>
            </a:endParaRPr>
          </a:p>
          <a:p>
            <a:pPr marL="504825">
              <a:lnSpc>
                <a:spcPct val="100000"/>
              </a:lnSpc>
            </a:pPr>
            <a:r>
              <a:rPr sz="1500" b="1" spc="-5" dirty="0">
                <a:solidFill>
                  <a:srgbClr val="00AF50"/>
                </a:solidFill>
                <a:latin typeface="Calibri"/>
                <a:cs typeface="Calibri"/>
              </a:rPr>
              <a:t>δραστηριότητας</a:t>
            </a:r>
            <a:r>
              <a:rPr sz="1500" b="1" spc="-25" dirty="0">
                <a:solidFill>
                  <a:srgbClr val="00AF50"/>
                </a:solidFill>
                <a:latin typeface="Calibri"/>
                <a:cs typeface="Calibri"/>
              </a:rPr>
              <a:t> </a:t>
            </a:r>
            <a:r>
              <a:rPr sz="1500" b="1" dirty="0">
                <a:solidFill>
                  <a:srgbClr val="00AF50"/>
                </a:solidFill>
                <a:latin typeface="Calibri"/>
                <a:cs typeface="Calibri"/>
              </a:rPr>
              <a:t>ή</a:t>
            </a:r>
            <a:r>
              <a:rPr sz="1500" b="1" spc="-10" dirty="0">
                <a:solidFill>
                  <a:srgbClr val="00AF50"/>
                </a:solidFill>
                <a:latin typeface="Calibri"/>
                <a:cs typeface="Calibri"/>
              </a:rPr>
              <a:t> </a:t>
            </a:r>
            <a:r>
              <a:rPr sz="1500" b="1" spc="-5" dirty="0">
                <a:solidFill>
                  <a:srgbClr val="00AF50"/>
                </a:solidFill>
                <a:latin typeface="Calibri"/>
                <a:cs typeface="Calibri"/>
              </a:rPr>
              <a:t>ένα</a:t>
            </a:r>
            <a:r>
              <a:rPr sz="1500" b="1" spc="5" dirty="0">
                <a:solidFill>
                  <a:srgbClr val="00AF50"/>
                </a:solidFill>
                <a:latin typeface="Calibri"/>
                <a:cs typeface="Calibri"/>
              </a:rPr>
              <a:t> </a:t>
            </a:r>
            <a:r>
              <a:rPr sz="1500" b="1" u="sng" spc="-10" dirty="0">
                <a:solidFill>
                  <a:srgbClr val="00AF50"/>
                </a:solidFill>
                <a:uFill>
                  <a:solidFill>
                    <a:srgbClr val="00AF50"/>
                  </a:solidFill>
                </a:uFill>
                <a:latin typeface="Calibri"/>
                <a:cs typeface="Calibri"/>
              </a:rPr>
              <a:t>Gantt</a:t>
            </a:r>
            <a:r>
              <a:rPr sz="1500" b="1" u="sng" spc="-30" dirty="0">
                <a:solidFill>
                  <a:srgbClr val="00AF50"/>
                </a:solidFill>
                <a:uFill>
                  <a:solidFill>
                    <a:srgbClr val="00AF50"/>
                  </a:solidFill>
                </a:uFill>
                <a:latin typeface="Calibri"/>
                <a:cs typeface="Calibri"/>
              </a:rPr>
              <a:t> </a:t>
            </a:r>
            <a:r>
              <a:rPr sz="1500" b="1" u="sng" spc="-5" dirty="0">
                <a:solidFill>
                  <a:srgbClr val="00AF50"/>
                </a:solidFill>
                <a:uFill>
                  <a:solidFill>
                    <a:srgbClr val="00AF50"/>
                  </a:solidFill>
                </a:uFill>
                <a:latin typeface="Calibri"/>
                <a:cs typeface="Calibri"/>
              </a:rPr>
              <a:t>chart</a:t>
            </a:r>
            <a:r>
              <a:rPr sz="1500" b="1" spc="-5" dirty="0">
                <a:solidFill>
                  <a:srgbClr val="00AF50"/>
                </a:solidFill>
                <a:latin typeface="Calibri"/>
                <a:cs typeface="Calibri"/>
              </a:rPr>
              <a:t>*</a:t>
            </a:r>
            <a:endParaRPr sz="1500">
              <a:latin typeface="Calibri"/>
              <a:cs typeface="Calibri"/>
            </a:endParaRPr>
          </a:p>
        </p:txBody>
      </p:sp>
      <p:pic>
        <p:nvPicPr>
          <p:cNvPr id="5" name="object 5"/>
          <p:cNvPicPr/>
          <p:nvPr/>
        </p:nvPicPr>
        <p:blipFill>
          <a:blip r:embed="rId3" cstate="print"/>
          <a:stretch>
            <a:fillRect/>
          </a:stretch>
        </p:blipFill>
        <p:spPr>
          <a:xfrm>
            <a:off x="11077956" y="2153411"/>
            <a:ext cx="164592" cy="402336"/>
          </a:xfrm>
          <a:prstGeom prst="rect">
            <a:avLst/>
          </a:prstGeom>
        </p:spPr>
      </p:pic>
      <p:sp>
        <p:nvSpPr>
          <p:cNvPr id="6" name="object 6"/>
          <p:cNvSpPr txBox="1"/>
          <p:nvPr/>
        </p:nvSpPr>
        <p:spPr>
          <a:xfrm>
            <a:off x="623417" y="4750434"/>
            <a:ext cx="3697604" cy="721995"/>
          </a:xfrm>
          <a:prstGeom prst="rect">
            <a:avLst/>
          </a:prstGeom>
        </p:spPr>
        <p:txBody>
          <a:bodyPr vert="horz" wrap="square" lIns="0" tIns="0" rIns="0" bIns="0" rtlCol="0">
            <a:spAutoFit/>
          </a:bodyPr>
          <a:lstStyle/>
          <a:p>
            <a:pPr marL="12700">
              <a:lnSpc>
                <a:spcPts val="1960"/>
              </a:lnSpc>
              <a:tabLst>
                <a:tab pos="475615" algn="l"/>
                <a:tab pos="1009015" algn="l"/>
                <a:tab pos="1918970" algn="l"/>
                <a:tab pos="3481704" algn="l"/>
              </a:tabLst>
            </a:pPr>
            <a:r>
              <a:rPr sz="1800" b="1" dirty="0">
                <a:solidFill>
                  <a:srgbClr val="00AF50"/>
                </a:solidFill>
                <a:latin typeface="Calibri"/>
                <a:cs typeface="Calibri"/>
              </a:rPr>
              <a:t>*	</a:t>
            </a:r>
            <a:r>
              <a:rPr sz="1500" b="1" spc="5" dirty="0">
                <a:solidFill>
                  <a:srgbClr val="00AF50"/>
                </a:solidFill>
                <a:latin typeface="Calibri"/>
                <a:cs typeface="Calibri"/>
              </a:rPr>
              <a:t>Ο</a:t>
            </a:r>
            <a:r>
              <a:rPr sz="1500" b="1" dirty="0">
                <a:solidFill>
                  <a:srgbClr val="00AF50"/>
                </a:solidFill>
                <a:latin typeface="Calibri"/>
                <a:cs typeface="Calibri"/>
              </a:rPr>
              <a:t>ι	α</a:t>
            </a:r>
            <a:r>
              <a:rPr sz="1500" b="1" spc="-20" dirty="0">
                <a:solidFill>
                  <a:srgbClr val="00AF50"/>
                </a:solidFill>
                <a:latin typeface="Calibri"/>
                <a:cs typeface="Calibri"/>
              </a:rPr>
              <a:t>ι</a:t>
            </a:r>
            <a:r>
              <a:rPr sz="1500" b="1" dirty="0">
                <a:solidFill>
                  <a:srgbClr val="00AF50"/>
                </a:solidFill>
                <a:latin typeface="Calibri"/>
                <a:cs typeface="Calibri"/>
              </a:rPr>
              <a:t>τ</a:t>
            </a:r>
            <a:r>
              <a:rPr sz="1500" b="1" spc="-25" dirty="0">
                <a:solidFill>
                  <a:srgbClr val="00AF50"/>
                </a:solidFill>
                <a:latin typeface="Calibri"/>
                <a:cs typeface="Calibri"/>
              </a:rPr>
              <a:t>η</a:t>
            </a:r>
            <a:r>
              <a:rPr sz="1500" b="1" dirty="0">
                <a:solidFill>
                  <a:srgbClr val="00AF50"/>
                </a:solidFill>
                <a:latin typeface="Calibri"/>
                <a:cs typeface="Calibri"/>
              </a:rPr>
              <a:t>τ</a:t>
            </a:r>
            <a:r>
              <a:rPr sz="1500" b="1" spc="-5" dirty="0">
                <a:solidFill>
                  <a:srgbClr val="00AF50"/>
                </a:solidFill>
                <a:latin typeface="Calibri"/>
                <a:cs typeface="Calibri"/>
              </a:rPr>
              <a:t>έ</a:t>
            </a:r>
            <a:r>
              <a:rPr sz="1500" b="1" dirty="0">
                <a:solidFill>
                  <a:srgbClr val="00AF50"/>
                </a:solidFill>
                <a:latin typeface="Calibri"/>
                <a:cs typeface="Calibri"/>
              </a:rPr>
              <a:t>ς	</a:t>
            </a:r>
            <a:r>
              <a:rPr sz="1500" b="1" spc="-20" dirty="0">
                <a:solidFill>
                  <a:srgbClr val="00AF50"/>
                </a:solidFill>
                <a:latin typeface="Calibri"/>
                <a:cs typeface="Calibri"/>
              </a:rPr>
              <a:t>π</a:t>
            </a:r>
            <a:r>
              <a:rPr sz="1500" b="1" dirty="0">
                <a:solidFill>
                  <a:srgbClr val="00AF50"/>
                </a:solidFill>
                <a:latin typeface="Calibri"/>
                <a:cs typeface="Calibri"/>
              </a:rPr>
              <a:t>αρ</a:t>
            </a:r>
            <a:r>
              <a:rPr sz="1500" b="1" spc="-5" dirty="0">
                <a:solidFill>
                  <a:srgbClr val="00AF50"/>
                </a:solidFill>
                <a:latin typeface="Calibri"/>
                <a:cs typeface="Calibri"/>
              </a:rPr>
              <a:t>ο</a:t>
            </a:r>
            <a:r>
              <a:rPr sz="1500" b="1" dirty="0">
                <a:solidFill>
                  <a:srgbClr val="00AF50"/>
                </a:solidFill>
                <a:latin typeface="Calibri"/>
                <a:cs typeface="Calibri"/>
              </a:rPr>
              <a:t>τ</a:t>
            </a:r>
            <a:r>
              <a:rPr sz="1500" b="1" spc="-5" dirty="0">
                <a:solidFill>
                  <a:srgbClr val="00AF50"/>
                </a:solidFill>
                <a:latin typeface="Calibri"/>
                <a:cs typeface="Calibri"/>
              </a:rPr>
              <a:t>ρ</a:t>
            </a:r>
            <a:r>
              <a:rPr sz="1500" b="1" dirty="0">
                <a:solidFill>
                  <a:srgbClr val="00AF50"/>
                </a:solidFill>
                <a:latin typeface="Calibri"/>
                <a:cs typeface="Calibri"/>
              </a:rPr>
              <a:t>ύ</a:t>
            </a:r>
            <a:r>
              <a:rPr sz="1500" b="1" spc="10" dirty="0">
                <a:solidFill>
                  <a:srgbClr val="00AF50"/>
                </a:solidFill>
                <a:latin typeface="Calibri"/>
                <a:cs typeface="Calibri"/>
              </a:rPr>
              <a:t>ν</a:t>
            </a:r>
            <a:r>
              <a:rPr sz="1500" b="1" dirty="0">
                <a:solidFill>
                  <a:srgbClr val="00AF50"/>
                </a:solidFill>
                <a:latin typeface="Calibri"/>
                <a:cs typeface="Calibri"/>
              </a:rPr>
              <a:t>ο</a:t>
            </a:r>
            <a:r>
              <a:rPr sz="1500" b="1" spc="5" dirty="0">
                <a:solidFill>
                  <a:srgbClr val="00AF50"/>
                </a:solidFill>
                <a:latin typeface="Calibri"/>
                <a:cs typeface="Calibri"/>
              </a:rPr>
              <a:t>ν</a:t>
            </a:r>
            <a:r>
              <a:rPr sz="1500" b="1" dirty="0">
                <a:solidFill>
                  <a:srgbClr val="00AF50"/>
                </a:solidFill>
                <a:latin typeface="Calibri"/>
                <a:cs typeface="Calibri"/>
              </a:rPr>
              <a:t>ται	να</a:t>
            </a:r>
            <a:endParaRPr sz="1500">
              <a:latin typeface="Calibri"/>
              <a:cs typeface="Calibri"/>
            </a:endParaRPr>
          </a:p>
          <a:p>
            <a:pPr marL="12700" marR="7620">
              <a:lnSpc>
                <a:spcPct val="100000"/>
              </a:lnSpc>
              <a:spcBef>
                <a:spcPts val="20"/>
              </a:spcBef>
            </a:pPr>
            <a:r>
              <a:rPr sz="1500" b="1" spc="-5" dirty="0">
                <a:solidFill>
                  <a:srgbClr val="00AF50"/>
                </a:solidFill>
                <a:latin typeface="Calibri"/>
                <a:cs typeface="Calibri"/>
              </a:rPr>
              <a:t>επισυνάπτουν</a:t>
            </a:r>
            <a:r>
              <a:rPr sz="1500" b="1" spc="125" dirty="0">
                <a:solidFill>
                  <a:srgbClr val="00AF50"/>
                </a:solidFill>
                <a:latin typeface="Calibri"/>
                <a:cs typeface="Calibri"/>
              </a:rPr>
              <a:t> </a:t>
            </a:r>
            <a:r>
              <a:rPr sz="1500" b="1" spc="-5" dirty="0">
                <a:solidFill>
                  <a:srgbClr val="00AF50"/>
                </a:solidFill>
                <a:latin typeface="Calibri"/>
                <a:cs typeface="Calibri"/>
              </a:rPr>
              <a:t>στην</a:t>
            </a:r>
            <a:r>
              <a:rPr sz="1500" b="1" spc="120" dirty="0">
                <a:solidFill>
                  <a:srgbClr val="00AF50"/>
                </a:solidFill>
                <a:latin typeface="Calibri"/>
                <a:cs typeface="Calibri"/>
              </a:rPr>
              <a:t> </a:t>
            </a:r>
            <a:r>
              <a:rPr sz="1500" b="1" spc="-5" dirty="0">
                <a:solidFill>
                  <a:srgbClr val="00AF50"/>
                </a:solidFill>
                <a:latin typeface="Calibri"/>
                <a:cs typeface="Calibri"/>
              </a:rPr>
              <a:t>αίτησή</a:t>
            </a:r>
            <a:r>
              <a:rPr sz="1500" b="1" spc="114" dirty="0">
                <a:solidFill>
                  <a:srgbClr val="00AF50"/>
                </a:solidFill>
                <a:latin typeface="Calibri"/>
                <a:cs typeface="Calibri"/>
              </a:rPr>
              <a:t> </a:t>
            </a:r>
            <a:r>
              <a:rPr sz="1500" b="1" spc="-5" dirty="0">
                <a:solidFill>
                  <a:srgbClr val="00AF50"/>
                </a:solidFill>
                <a:latin typeface="Calibri"/>
                <a:cs typeface="Calibri"/>
              </a:rPr>
              <a:t>τους</a:t>
            </a:r>
            <a:r>
              <a:rPr sz="1500" b="1" spc="120" dirty="0">
                <a:solidFill>
                  <a:srgbClr val="00AF50"/>
                </a:solidFill>
                <a:latin typeface="Calibri"/>
                <a:cs typeface="Calibri"/>
              </a:rPr>
              <a:t> </a:t>
            </a:r>
            <a:r>
              <a:rPr sz="1500" b="1" dirty="0">
                <a:solidFill>
                  <a:srgbClr val="00AF50"/>
                </a:solidFill>
                <a:latin typeface="Calibri"/>
                <a:cs typeface="Calibri"/>
              </a:rPr>
              <a:t>ένα</a:t>
            </a:r>
            <a:r>
              <a:rPr sz="1500" b="1" spc="120" dirty="0">
                <a:solidFill>
                  <a:srgbClr val="00AF50"/>
                </a:solidFill>
                <a:latin typeface="Calibri"/>
                <a:cs typeface="Calibri"/>
              </a:rPr>
              <a:t> </a:t>
            </a:r>
            <a:r>
              <a:rPr sz="1500" b="1" spc="-10" dirty="0">
                <a:solidFill>
                  <a:srgbClr val="00AF50"/>
                </a:solidFill>
                <a:latin typeface="Calibri"/>
                <a:cs typeface="Calibri"/>
              </a:rPr>
              <a:t>Gantt </a:t>
            </a:r>
            <a:r>
              <a:rPr sz="1500" b="1" spc="-325" dirty="0">
                <a:solidFill>
                  <a:srgbClr val="00AF50"/>
                </a:solidFill>
                <a:latin typeface="Calibri"/>
                <a:cs typeface="Calibri"/>
              </a:rPr>
              <a:t> </a:t>
            </a:r>
            <a:r>
              <a:rPr sz="1500" b="1" spc="-5" dirty="0">
                <a:solidFill>
                  <a:srgbClr val="00AF50"/>
                </a:solidFill>
                <a:latin typeface="Calibri"/>
                <a:cs typeface="Calibri"/>
              </a:rPr>
              <a:t>chart</a:t>
            </a:r>
            <a:r>
              <a:rPr sz="1500" b="1" dirty="0">
                <a:solidFill>
                  <a:srgbClr val="00AF50"/>
                </a:solidFill>
                <a:latin typeface="Calibri"/>
                <a:cs typeface="Calibri"/>
              </a:rPr>
              <a:t> της</a:t>
            </a:r>
            <a:r>
              <a:rPr sz="1500" b="1" spc="-5" dirty="0">
                <a:solidFill>
                  <a:srgbClr val="00AF50"/>
                </a:solidFill>
                <a:latin typeface="Calibri"/>
                <a:cs typeface="Calibri"/>
              </a:rPr>
              <a:t> </a:t>
            </a:r>
            <a:r>
              <a:rPr sz="1500" b="1" spc="-10" dirty="0">
                <a:solidFill>
                  <a:srgbClr val="00AF50"/>
                </a:solidFill>
                <a:latin typeface="Calibri"/>
                <a:cs typeface="Calibri"/>
              </a:rPr>
              <a:t>Πρότασής</a:t>
            </a:r>
            <a:r>
              <a:rPr sz="1500" b="1" spc="5" dirty="0">
                <a:solidFill>
                  <a:srgbClr val="00AF50"/>
                </a:solidFill>
                <a:latin typeface="Calibri"/>
                <a:cs typeface="Calibri"/>
              </a:rPr>
              <a:t> </a:t>
            </a:r>
            <a:r>
              <a:rPr sz="1500" b="1" spc="-5" dirty="0">
                <a:solidFill>
                  <a:srgbClr val="00AF50"/>
                </a:solidFill>
                <a:latin typeface="Calibri"/>
                <a:cs typeface="Calibri"/>
              </a:rPr>
              <a:t>τους,</a:t>
            </a:r>
            <a:r>
              <a:rPr sz="1500" b="1" spc="5" dirty="0">
                <a:solidFill>
                  <a:srgbClr val="00AF50"/>
                </a:solidFill>
                <a:latin typeface="Calibri"/>
                <a:cs typeface="Calibri"/>
              </a:rPr>
              <a:t> </a:t>
            </a:r>
            <a:r>
              <a:rPr sz="1500" b="1" spc="-5" dirty="0">
                <a:solidFill>
                  <a:srgbClr val="00AF50"/>
                </a:solidFill>
                <a:latin typeface="Calibri"/>
                <a:cs typeface="Calibri"/>
              </a:rPr>
              <a:t>με</a:t>
            </a:r>
            <a:r>
              <a:rPr sz="1500" b="1" spc="5" dirty="0">
                <a:solidFill>
                  <a:srgbClr val="00AF50"/>
                </a:solidFill>
                <a:latin typeface="Calibri"/>
                <a:cs typeface="Calibri"/>
              </a:rPr>
              <a:t> </a:t>
            </a:r>
            <a:r>
              <a:rPr sz="1500" b="1" spc="-5" dirty="0">
                <a:solidFill>
                  <a:srgbClr val="00AF50"/>
                </a:solidFill>
                <a:latin typeface="Calibri"/>
                <a:cs typeface="Calibri"/>
              </a:rPr>
              <a:t>τη</a:t>
            </a:r>
            <a:r>
              <a:rPr sz="1500" b="1" spc="-10" dirty="0">
                <a:solidFill>
                  <a:srgbClr val="00AF50"/>
                </a:solidFill>
                <a:latin typeface="Calibri"/>
                <a:cs typeface="Calibri"/>
              </a:rPr>
              <a:t> μορφή</a:t>
            </a:r>
            <a:r>
              <a:rPr sz="1500" b="1" spc="20" dirty="0">
                <a:solidFill>
                  <a:srgbClr val="00AF50"/>
                </a:solidFill>
                <a:latin typeface="Calibri"/>
                <a:cs typeface="Calibri"/>
              </a:rPr>
              <a:t> </a:t>
            </a:r>
            <a:r>
              <a:rPr sz="1500" b="1" dirty="0">
                <a:solidFill>
                  <a:srgbClr val="00AF50"/>
                </a:solidFill>
                <a:latin typeface="Calibri"/>
                <a:cs typeface="Calibri"/>
              </a:rPr>
              <a:t>αυτή</a:t>
            </a:r>
            <a:endParaRPr sz="1500">
              <a:latin typeface="Calibri"/>
              <a:cs typeface="Calibri"/>
            </a:endParaRPr>
          </a:p>
        </p:txBody>
      </p:sp>
      <p:grpSp>
        <p:nvGrpSpPr>
          <p:cNvPr id="7" name="object 7"/>
          <p:cNvGrpSpPr/>
          <p:nvPr/>
        </p:nvGrpSpPr>
        <p:grpSpPr>
          <a:xfrm>
            <a:off x="4308347" y="3846574"/>
            <a:ext cx="4927600" cy="2933700"/>
            <a:chOff x="4308347" y="3846574"/>
            <a:chExt cx="4927600" cy="2933700"/>
          </a:xfrm>
        </p:grpSpPr>
        <p:pic>
          <p:nvPicPr>
            <p:cNvPr id="8" name="object 8"/>
            <p:cNvPicPr/>
            <p:nvPr/>
          </p:nvPicPr>
          <p:blipFill>
            <a:blip r:embed="rId4" cstate="print"/>
            <a:stretch>
              <a:fillRect/>
            </a:stretch>
          </p:blipFill>
          <p:spPr>
            <a:xfrm>
              <a:off x="4824983" y="3846574"/>
              <a:ext cx="4410456" cy="2933698"/>
            </a:xfrm>
            <a:prstGeom prst="rect">
              <a:avLst/>
            </a:prstGeom>
          </p:spPr>
        </p:pic>
        <p:sp>
          <p:nvSpPr>
            <p:cNvPr id="9" name="object 9"/>
            <p:cNvSpPr/>
            <p:nvPr/>
          </p:nvSpPr>
          <p:spPr>
            <a:xfrm>
              <a:off x="8138159" y="4110228"/>
              <a:ext cx="329565" cy="76200"/>
            </a:xfrm>
            <a:custGeom>
              <a:avLst/>
              <a:gdLst/>
              <a:ahLst/>
              <a:cxnLst/>
              <a:rect l="l" t="t" r="r" b="b"/>
              <a:pathLst>
                <a:path w="329565" h="76200">
                  <a:moveTo>
                    <a:pt x="253111" y="0"/>
                  </a:moveTo>
                  <a:lnTo>
                    <a:pt x="253111" y="76200"/>
                  </a:lnTo>
                  <a:lnTo>
                    <a:pt x="316611" y="44450"/>
                  </a:lnTo>
                  <a:lnTo>
                    <a:pt x="265811" y="44450"/>
                  </a:lnTo>
                  <a:lnTo>
                    <a:pt x="265811" y="31750"/>
                  </a:lnTo>
                  <a:lnTo>
                    <a:pt x="316611" y="31750"/>
                  </a:lnTo>
                  <a:lnTo>
                    <a:pt x="253111" y="0"/>
                  </a:lnTo>
                  <a:close/>
                </a:path>
                <a:path w="329565" h="76200">
                  <a:moveTo>
                    <a:pt x="253111" y="31750"/>
                  </a:moveTo>
                  <a:lnTo>
                    <a:pt x="0" y="31750"/>
                  </a:lnTo>
                  <a:lnTo>
                    <a:pt x="0" y="44450"/>
                  </a:lnTo>
                  <a:lnTo>
                    <a:pt x="253111" y="44450"/>
                  </a:lnTo>
                  <a:lnTo>
                    <a:pt x="253111" y="31750"/>
                  </a:lnTo>
                  <a:close/>
                </a:path>
                <a:path w="329565" h="76200">
                  <a:moveTo>
                    <a:pt x="316611" y="31750"/>
                  </a:moveTo>
                  <a:lnTo>
                    <a:pt x="265811" y="31750"/>
                  </a:lnTo>
                  <a:lnTo>
                    <a:pt x="265811" y="44450"/>
                  </a:lnTo>
                  <a:lnTo>
                    <a:pt x="316611" y="44450"/>
                  </a:lnTo>
                  <a:lnTo>
                    <a:pt x="329311" y="38100"/>
                  </a:lnTo>
                  <a:lnTo>
                    <a:pt x="316611" y="31750"/>
                  </a:lnTo>
                  <a:close/>
                </a:path>
              </a:pathLst>
            </a:custGeom>
            <a:solidFill>
              <a:srgbClr val="4471C4"/>
            </a:solidFill>
          </p:spPr>
          <p:txBody>
            <a:bodyPr wrap="square" lIns="0" tIns="0" rIns="0" bIns="0" rtlCol="0"/>
            <a:lstStyle/>
            <a:p>
              <a:endParaRPr/>
            </a:p>
          </p:txBody>
        </p:sp>
        <p:pic>
          <p:nvPicPr>
            <p:cNvPr id="10" name="object 10"/>
            <p:cNvPicPr/>
            <p:nvPr/>
          </p:nvPicPr>
          <p:blipFill>
            <a:blip r:embed="rId5" cstate="print"/>
            <a:stretch>
              <a:fillRect/>
            </a:stretch>
          </p:blipFill>
          <p:spPr>
            <a:xfrm>
              <a:off x="4308347" y="5230368"/>
              <a:ext cx="739139" cy="294131"/>
            </a:xfrm>
            <a:prstGeom prst="rect">
              <a:avLst/>
            </a:prstGeom>
          </p:spPr>
        </p:pic>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2028" y="68021"/>
            <a:ext cx="552196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Checklist</a:t>
            </a:r>
            <a:endParaRPr sz="2800" dirty="0"/>
          </a:p>
        </p:txBody>
      </p:sp>
      <p:sp>
        <p:nvSpPr>
          <p:cNvPr id="4" name="object 4"/>
          <p:cNvSpPr txBox="1"/>
          <p:nvPr/>
        </p:nvSpPr>
        <p:spPr>
          <a:xfrm>
            <a:off x="349234" y="5305466"/>
            <a:ext cx="7727966" cy="456535"/>
          </a:xfrm>
          <a:prstGeom prst="rect">
            <a:avLst/>
          </a:prstGeom>
        </p:spPr>
        <p:txBody>
          <a:bodyPr vert="horz" wrap="square" lIns="0" tIns="12700" rIns="0" bIns="0" rtlCol="0">
            <a:spAutoFit/>
          </a:bodyPr>
          <a:lstStyle/>
          <a:p>
            <a:pPr marL="12065">
              <a:lnSpc>
                <a:spcPct val="100000"/>
              </a:lnSpc>
              <a:spcBef>
                <a:spcPts val="100"/>
              </a:spcBef>
              <a:tabLst>
                <a:tab pos="299085" algn="l"/>
                <a:tab pos="299720" algn="l"/>
              </a:tabLst>
            </a:pPr>
            <a:r>
              <a:rPr sz="1400" b="1" spc="-5" dirty="0">
                <a:solidFill>
                  <a:srgbClr val="00AF50"/>
                </a:solidFill>
                <a:latin typeface="Calibri"/>
                <a:cs typeface="Calibri"/>
              </a:rPr>
              <a:t>Για να ενεργοποιηθεί</a:t>
            </a:r>
            <a:r>
              <a:rPr sz="1400" b="1" spc="-30" dirty="0">
                <a:solidFill>
                  <a:srgbClr val="00AF50"/>
                </a:solidFill>
                <a:latin typeface="Calibri"/>
                <a:cs typeface="Calibri"/>
              </a:rPr>
              <a:t> </a:t>
            </a:r>
            <a:r>
              <a:rPr sz="1400" b="1" dirty="0">
                <a:solidFill>
                  <a:srgbClr val="00AF50"/>
                </a:solidFill>
                <a:latin typeface="Calibri"/>
                <a:cs typeface="Calibri"/>
              </a:rPr>
              <a:t>το</a:t>
            </a:r>
            <a:r>
              <a:rPr sz="1400" b="1" spc="-5" dirty="0">
                <a:solidFill>
                  <a:srgbClr val="00AF50"/>
                </a:solidFill>
                <a:latin typeface="Calibri"/>
                <a:cs typeface="Calibri"/>
              </a:rPr>
              <a:t> </a:t>
            </a:r>
            <a:r>
              <a:rPr sz="1400" b="1" dirty="0">
                <a:solidFill>
                  <a:srgbClr val="00AF50"/>
                </a:solidFill>
                <a:latin typeface="Calibri"/>
                <a:cs typeface="Calibri"/>
              </a:rPr>
              <a:t>κουμπί</a:t>
            </a:r>
            <a:r>
              <a:rPr sz="1400" b="1" spc="-15" dirty="0">
                <a:solidFill>
                  <a:srgbClr val="00AF50"/>
                </a:solidFill>
                <a:latin typeface="Calibri"/>
                <a:cs typeface="Calibri"/>
              </a:rPr>
              <a:t> </a:t>
            </a:r>
            <a:r>
              <a:rPr sz="1400" b="1" dirty="0">
                <a:solidFill>
                  <a:srgbClr val="00AF50"/>
                </a:solidFill>
                <a:latin typeface="Calibri"/>
                <a:cs typeface="Calibri"/>
              </a:rPr>
              <a:t>Submit,</a:t>
            </a:r>
            <a:r>
              <a:rPr sz="1400" b="1" spc="-15" dirty="0">
                <a:solidFill>
                  <a:srgbClr val="00AF50"/>
                </a:solidFill>
                <a:latin typeface="Calibri"/>
                <a:cs typeface="Calibri"/>
              </a:rPr>
              <a:t> </a:t>
            </a:r>
            <a:r>
              <a:rPr sz="1400" b="1" dirty="0">
                <a:solidFill>
                  <a:srgbClr val="00AF50"/>
                </a:solidFill>
                <a:latin typeface="Calibri"/>
                <a:cs typeface="Calibri"/>
              </a:rPr>
              <a:t>τα</a:t>
            </a:r>
            <a:r>
              <a:rPr sz="1400" b="1" spc="5" dirty="0">
                <a:solidFill>
                  <a:srgbClr val="00AF50"/>
                </a:solidFill>
                <a:latin typeface="Calibri"/>
                <a:cs typeface="Calibri"/>
              </a:rPr>
              <a:t> </a:t>
            </a:r>
            <a:r>
              <a:rPr lang="el-GR" sz="1400" b="1" spc="5" dirty="0">
                <a:solidFill>
                  <a:srgbClr val="00AF50"/>
                </a:solidFill>
                <a:latin typeface="Calibri"/>
                <a:cs typeface="Calibri"/>
              </a:rPr>
              <a:t>πέντε</a:t>
            </a:r>
            <a:r>
              <a:rPr sz="1400" b="1" spc="-15" dirty="0">
                <a:solidFill>
                  <a:srgbClr val="00AF50"/>
                </a:solidFill>
                <a:latin typeface="Calibri"/>
                <a:cs typeface="Calibri"/>
              </a:rPr>
              <a:t> </a:t>
            </a:r>
            <a:r>
              <a:rPr sz="1400" b="1" spc="-5" dirty="0" err="1">
                <a:solidFill>
                  <a:srgbClr val="00AF50"/>
                </a:solidFill>
                <a:latin typeface="Calibri"/>
                <a:cs typeface="Calibri"/>
              </a:rPr>
              <a:t>κουτάκι</a:t>
            </a:r>
            <a:r>
              <a:rPr sz="1400" b="1" spc="-5" dirty="0">
                <a:solidFill>
                  <a:srgbClr val="00AF50"/>
                </a:solidFill>
                <a:latin typeface="Calibri"/>
                <a:cs typeface="Calibri"/>
              </a:rPr>
              <a:t>α</a:t>
            </a:r>
            <a:r>
              <a:rPr sz="1400" b="1" spc="-15" dirty="0">
                <a:solidFill>
                  <a:srgbClr val="00AF50"/>
                </a:solidFill>
                <a:latin typeface="Calibri"/>
                <a:cs typeface="Calibri"/>
              </a:rPr>
              <a:t> </a:t>
            </a:r>
            <a:r>
              <a:rPr sz="1400" b="1" dirty="0">
                <a:solidFill>
                  <a:srgbClr val="00AF50"/>
                </a:solidFill>
                <a:latin typeface="Calibri"/>
                <a:cs typeface="Calibri"/>
              </a:rPr>
              <a:t>πρέπει</a:t>
            </a:r>
            <a:r>
              <a:rPr sz="1400" b="1" spc="-40" dirty="0">
                <a:solidFill>
                  <a:srgbClr val="00AF50"/>
                </a:solidFill>
                <a:latin typeface="Calibri"/>
                <a:cs typeface="Calibri"/>
              </a:rPr>
              <a:t> </a:t>
            </a:r>
            <a:r>
              <a:rPr sz="1400" b="1" spc="-5" dirty="0">
                <a:solidFill>
                  <a:srgbClr val="00AF50"/>
                </a:solidFill>
                <a:latin typeface="Calibri"/>
                <a:cs typeface="Calibri"/>
              </a:rPr>
              <a:t>να </a:t>
            </a:r>
            <a:r>
              <a:rPr lang="el-GR" sz="1400" b="1" spc="-5" dirty="0">
                <a:solidFill>
                  <a:srgbClr val="00AF50"/>
                </a:solidFill>
                <a:latin typeface="Calibri"/>
                <a:cs typeface="Calibri"/>
              </a:rPr>
              <a:t>επιλεγούν</a:t>
            </a:r>
          </a:p>
          <a:p>
            <a:pPr marL="12065">
              <a:lnSpc>
                <a:spcPct val="100000"/>
              </a:lnSpc>
              <a:spcBef>
                <a:spcPts val="100"/>
              </a:spcBef>
              <a:tabLst>
                <a:tab pos="299085" algn="l"/>
                <a:tab pos="299720" algn="l"/>
              </a:tabLst>
            </a:pPr>
            <a:r>
              <a:rPr lang="el-GR" sz="1400" b="1" spc="-5" dirty="0">
                <a:solidFill>
                  <a:srgbClr val="00AF50"/>
                </a:solidFill>
                <a:latin typeface="Calibri"/>
                <a:cs typeface="Calibri"/>
              </a:rPr>
              <a:t>Από το 2024, προστέθηκαν απαιτήσεις σχετικά με το «Πρωτότυπο περιεχόμενο και τη συγγραφή»</a:t>
            </a:r>
            <a:endParaRPr sz="1400" dirty="0">
              <a:latin typeface="Calibri"/>
              <a:cs typeface="Calibri"/>
            </a:endParaRPr>
          </a:p>
        </p:txBody>
      </p:sp>
      <p:sp>
        <p:nvSpPr>
          <p:cNvPr id="6" name="TextBox 5">
            <a:extLst>
              <a:ext uri="{FF2B5EF4-FFF2-40B4-BE49-F238E27FC236}">
                <a16:creationId xmlns:a16="http://schemas.microsoft.com/office/drawing/2014/main" id="{4866861B-3730-E167-49CA-8C19727130BB}"/>
              </a:ext>
            </a:extLst>
          </p:cNvPr>
          <p:cNvSpPr txBox="1"/>
          <p:nvPr/>
        </p:nvSpPr>
        <p:spPr>
          <a:xfrm>
            <a:off x="147320" y="5995702"/>
            <a:ext cx="8539480" cy="646331"/>
          </a:xfrm>
          <a:prstGeom prst="rect">
            <a:avLst/>
          </a:prstGeom>
          <a:noFill/>
        </p:spPr>
        <p:txBody>
          <a:bodyPr wrap="square">
            <a:spAutoFit/>
          </a:bodyPr>
          <a:lstStyle/>
          <a:p>
            <a:r>
              <a:rPr lang="en-GB" dirty="0">
                <a:hlinkClick r:id="rId2"/>
              </a:rPr>
              <a:t>https://wikis.ec.europa.eu/display/NAITDOC/Checklist+in+applications</a:t>
            </a:r>
            <a:endParaRPr lang="el-GR" dirty="0"/>
          </a:p>
          <a:p>
            <a:endParaRPr lang="en-GB" dirty="0"/>
          </a:p>
        </p:txBody>
      </p:sp>
      <p:pic>
        <p:nvPicPr>
          <p:cNvPr id="9" name="Picture 8">
            <a:extLst>
              <a:ext uri="{FF2B5EF4-FFF2-40B4-BE49-F238E27FC236}">
                <a16:creationId xmlns:a16="http://schemas.microsoft.com/office/drawing/2014/main" id="{E1DA727B-CD68-DCB1-2677-DB1808898D94}"/>
              </a:ext>
            </a:extLst>
          </p:cNvPr>
          <p:cNvPicPr>
            <a:picLocks noChangeAspect="1"/>
          </p:cNvPicPr>
          <p:nvPr/>
        </p:nvPicPr>
        <p:blipFill>
          <a:blip r:embed="rId3"/>
          <a:stretch>
            <a:fillRect/>
          </a:stretch>
        </p:blipFill>
        <p:spPr>
          <a:xfrm>
            <a:off x="349234" y="959588"/>
            <a:ext cx="11493532" cy="442321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652081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ΕΙΔΙΚΟΙ</a:t>
            </a:r>
            <a:r>
              <a:rPr sz="2800" spc="-5" dirty="0">
                <a:solidFill>
                  <a:srgbClr val="FFFFFF"/>
                </a:solidFill>
              </a:rPr>
              <a:t> </a:t>
            </a:r>
            <a:r>
              <a:rPr sz="2800" spc="-50" dirty="0">
                <a:solidFill>
                  <a:srgbClr val="FFFFFF"/>
                </a:solidFill>
              </a:rPr>
              <a:t>ΣΤΟΧΟΙ</a:t>
            </a:r>
            <a:endParaRPr sz="2800" dirty="0"/>
          </a:p>
        </p:txBody>
      </p:sp>
      <p:sp>
        <p:nvSpPr>
          <p:cNvPr id="3" name="object 3"/>
          <p:cNvSpPr txBox="1"/>
          <p:nvPr/>
        </p:nvSpPr>
        <p:spPr>
          <a:xfrm>
            <a:off x="602691" y="1497024"/>
            <a:ext cx="10546715" cy="3890168"/>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Οι</a:t>
            </a:r>
            <a:r>
              <a:rPr sz="2200" b="1" spc="-10" dirty="0">
                <a:latin typeface="Calibri"/>
                <a:cs typeface="Calibri"/>
              </a:rPr>
              <a:t> </a:t>
            </a:r>
            <a:r>
              <a:rPr sz="2200" b="1" spc="-15" dirty="0">
                <a:latin typeface="Calibri"/>
                <a:cs typeface="Calibri"/>
              </a:rPr>
              <a:t>ειδικοί</a:t>
            </a:r>
            <a:r>
              <a:rPr sz="2200" b="1" spc="15" dirty="0">
                <a:latin typeface="Calibri"/>
                <a:cs typeface="Calibri"/>
              </a:rPr>
              <a:t> </a:t>
            </a:r>
            <a:r>
              <a:rPr sz="2200" b="1" spc="-10" dirty="0">
                <a:latin typeface="Calibri"/>
                <a:cs typeface="Calibri"/>
              </a:rPr>
              <a:t>στόχοι</a:t>
            </a:r>
            <a:r>
              <a:rPr sz="2200" b="1" spc="20" dirty="0">
                <a:latin typeface="Calibri"/>
                <a:cs typeface="Calibri"/>
              </a:rPr>
              <a:t> </a:t>
            </a:r>
            <a:r>
              <a:rPr sz="2200" b="1" spc="-15" dirty="0" err="1">
                <a:latin typeface="Calibri"/>
                <a:cs typeface="Calibri"/>
              </a:rPr>
              <a:t>του</a:t>
            </a:r>
            <a:r>
              <a:rPr sz="2200" b="1" spc="15" dirty="0">
                <a:latin typeface="Calibri"/>
                <a:cs typeface="Calibri"/>
              </a:rPr>
              <a:t> </a:t>
            </a:r>
            <a:r>
              <a:rPr lang="el-GR" sz="2200" b="1" spc="-5" dirty="0">
                <a:latin typeface="Calibri"/>
                <a:cs typeface="Calibri"/>
              </a:rPr>
              <a:t>είδους</a:t>
            </a:r>
            <a:r>
              <a:rPr sz="2200" b="1" spc="25" dirty="0">
                <a:latin typeface="Calibri"/>
                <a:cs typeface="Calibri"/>
              </a:rPr>
              <a:t> </a:t>
            </a:r>
            <a:r>
              <a:rPr sz="2200" b="1" spc="-10" dirty="0">
                <a:latin typeface="Calibri"/>
                <a:cs typeface="Calibri"/>
              </a:rPr>
              <a:t>αυτού</a:t>
            </a:r>
            <a:r>
              <a:rPr sz="2200" b="1" spc="30" dirty="0">
                <a:latin typeface="Calibri"/>
                <a:cs typeface="Calibri"/>
              </a:rPr>
              <a:t> </a:t>
            </a:r>
            <a:r>
              <a:rPr sz="2200" b="1" spc="-10" dirty="0">
                <a:latin typeface="Calibri"/>
                <a:cs typeface="Calibri"/>
              </a:rPr>
              <a:t>Συμπράξεων</a:t>
            </a:r>
            <a:r>
              <a:rPr sz="2200" b="1" spc="40" dirty="0">
                <a:latin typeface="Calibri"/>
                <a:cs typeface="Calibri"/>
              </a:rPr>
              <a:t> </a:t>
            </a:r>
            <a:r>
              <a:rPr sz="2200" b="1" spc="-15" dirty="0">
                <a:latin typeface="Calibri"/>
                <a:cs typeface="Calibri"/>
              </a:rPr>
              <a:t>είναι</a:t>
            </a:r>
            <a:r>
              <a:rPr sz="2200" b="1" spc="5" dirty="0">
                <a:latin typeface="Calibri"/>
                <a:cs typeface="Calibri"/>
              </a:rPr>
              <a:t> </a:t>
            </a:r>
            <a:r>
              <a:rPr sz="2200" b="1" spc="-10" dirty="0">
                <a:latin typeface="Calibri"/>
                <a:cs typeface="Calibri"/>
              </a:rPr>
              <a:t>οι</a:t>
            </a:r>
            <a:r>
              <a:rPr sz="2200" b="1" spc="10" dirty="0">
                <a:latin typeface="Calibri"/>
                <a:cs typeface="Calibri"/>
              </a:rPr>
              <a:t> </a:t>
            </a:r>
            <a:r>
              <a:rPr sz="2200" b="1" dirty="0">
                <a:latin typeface="Calibri"/>
                <a:cs typeface="Calibri"/>
              </a:rPr>
              <a:t>εξής:</a:t>
            </a:r>
            <a:endParaRPr sz="2200" dirty="0">
              <a:latin typeface="Calibri"/>
              <a:cs typeface="Calibri"/>
            </a:endParaRPr>
          </a:p>
          <a:p>
            <a:pPr>
              <a:lnSpc>
                <a:spcPct val="100000"/>
              </a:lnSpc>
              <a:spcBef>
                <a:spcPts val="15"/>
              </a:spcBef>
            </a:pPr>
            <a:endParaRPr sz="2750" dirty="0">
              <a:latin typeface="Calibri"/>
              <a:cs typeface="Calibri"/>
            </a:endParaRPr>
          </a:p>
          <a:p>
            <a:pPr marL="355600" indent="-342900">
              <a:lnSpc>
                <a:spcPct val="100000"/>
              </a:lnSpc>
              <a:buFont typeface="Wingdings"/>
              <a:buChar char=""/>
              <a:tabLst>
                <a:tab pos="354965" algn="l"/>
                <a:tab pos="355600" algn="l"/>
              </a:tabLst>
            </a:pPr>
            <a:r>
              <a:rPr sz="2000" dirty="0">
                <a:latin typeface="Calibri"/>
                <a:cs typeface="Calibri"/>
              </a:rPr>
              <a:t>Ενίσχυση</a:t>
            </a:r>
            <a:r>
              <a:rPr sz="2000" spc="-10" dirty="0">
                <a:latin typeface="Calibri"/>
                <a:cs typeface="Calibri"/>
              </a:rPr>
              <a:t> </a:t>
            </a:r>
            <a:r>
              <a:rPr sz="2000" dirty="0" err="1">
                <a:latin typeface="Calibri"/>
                <a:cs typeface="Calibri"/>
              </a:rPr>
              <a:t>της</a:t>
            </a:r>
            <a:r>
              <a:rPr sz="2000" spc="-5" dirty="0">
                <a:latin typeface="Calibri"/>
                <a:cs typeface="Calibri"/>
              </a:rPr>
              <a:t> π</a:t>
            </a:r>
            <a:r>
              <a:rPr sz="2000" spc="-5" dirty="0" err="1">
                <a:latin typeface="Calibri"/>
                <a:cs typeface="Calibri"/>
              </a:rPr>
              <a:t>οιότητ</a:t>
            </a:r>
            <a:r>
              <a:rPr sz="2000" spc="-5" dirty="0">
                <a:latin typeface="Calibri"/>
                <a:cs typeface="Calibri"/>
              </a:rPr>
              <a:t>ας</a:t>
            </a:r>
            <a:r>
              <a:rPr lang="el-GR" sz="2000" spc="-5" dirty="0">
                <a:latin typeface="Calibri"/>
                <a:cs typeface="Calibri"/>
              </a:rPr>
              <a:t> της εργασίας, των πρακτικών και των δραστηριοτήτων </a:t>
            </a:r>
            <a:r>
              <a:rPr sz="2000" spc="-10" dirty="0" err="1">
                <a:latin typeface="Calibri"/>
                <a:cs typeface="Calibri"/>
              </a:rPr>
              <a:t>των</a:t>
            </a:r>
            <a:r>
              <a:rPr sz="2000" spc="10" dirty="0">
                <a:latin typeface="Calibri"/>
                <a:cs typeface="Calibri"/>
              </a:rPr>
              <a:t> </a:t>
            </a:r>
            <a:r>
              <a:rPr sz="2000" spc="-5" dirty="0" err="1">
                <a:latin typeface="Calibri"/>
                <a:cs typeface="Calibri"/>
              </a:rPr>
              <a:t>συμμετεχόντων</a:t>
            </a:r>
            <a:r>
              <a:rPr sz="2000" spc="-30" dirty="0">
                <a:latin typeface="Calibri"/>
                <a:cs typeface="Calibri"/>
              </a:rPr>
              <a:t> </a:t>
            </a:r>
            <a:r>
              <a:rPr sz="2000" spc="-5" dirty="0" err="1">
                <a:latin typeface="Calibri"/>
                <a:cs typeface="Calibri"/>
              </a:rPr>
              <a:t>οργ</a:t>
            </a:r>
            <a:r>
              <a:rPr sz="2000" spc="-5" dirty="0">
                <a:latin typeface="Calibri"/>
                <a:cs typeface="Calibri"/>
              </a:rPr>
              <a:t>ανισμών</a:t>
            </a:r>
            <a:r>
              <a:rPr lang="el-GR" sz="2000" spc="-5" dirty="0">
                <a:latin typeface="Calibri"/>
                <a:cs typeface="Calibri"/>
              </a:rPr>
              <a:t> και ιδρυμάτων</a:t>
            </a:r>
            <a:endParaRPr sz="2000" dirty="0">
              <a:latin typeface="Calibri"/>
              <a:cs typeface="Calibri"/>
            </a:endParaRPr>
          </a:p>
          <a:p>
            <a:pPr>
              <a:lnSpc>
                <a:spcPct val="100000"/>
              </a:lnSpc>
              <a:buFont typeface="Wingdings"/>
              <a:buChar char=""/>
            </a:pPr>
            <a:endParaRPr sz="2750" dirty="0">
              <a:latin typeface="Calibri"/>
              <a:cs typeface="Calibri"/>
            </a:endParaRPr>
          </a:p>
          <a:p>
            <a:pPr marL="355600" indent="-342900">
              <a:lnSpc>
                <a:spcPct val="100000"/>
              </a:lnSpc>
              <a:spcBef>
                <a:spcPts val="5"/>
              </a:spcBef>
              <a:buFont typeface="Wingdings"/>
              <a:buChar char=""/>
              <a:tabLst>
                <a:tab pos="354965" algn="l"/>
                <a:tab pos="355600" algn="l"/>
              </a:tabLst>
            </a:pPr>
            <a:r>
              <a:rPr sz="2000" dirty="0">
                <a:latin typeface="Calibri"/>
                <a:cs typeface="Calibri"/>
              </a:rPr>
              <a:t>Ενίσχυση</a:t>
            </a:r>
            <a:r>
              <a:rPr sz="2000" spc="-5" dirty="0">
                <a:latin typeface="Calibri"/>
                <a:cs typeface="Calibri"/>
              </a:rPr>
              <a:t> </a:t>
            </a:r>
            <a:r>
              <a:rPr sz="2000" dirty="0">
                <a:latin typeface="Calibri"/>
                <a:cs typeface="Calibri"/>
              </a:rPr>
              <a:t>της</a:t>
            </a:r>
            <a:r>
              <a:rPr sz="2000" spc="-5" dirty="0">
                <a:latin typeface="Calibri"/>
                <a:cs typeface="Calibri"/>
              </a:rPr>
              <a:t> </a:t>
            </a:r>
            <a:r>
              <a:rPr sz="2000" spc="-15" dirty="0">
                <a:latin typeface="Calibri"/>
                <a:cs typeface="Calibri"/>
              </a:rPr>
              <a:t>ικανότητας </a:t>
            </a:r>
            <a:r>
              <a:rPr sz="2000" spc="-10" dirty="0">
                <a:latin typeface="Calibri"/>
                <a:cs typeface="Calibri"/>
              </a:rPr>
              <a:t>των</a:t>
            </a:r>
            <a:r>
              <a:rPr sz="2000" spc="15" dirty="0">
                <a:latin typeface="Calibri"/>
                <a:cs typeface="Calibri"/>
              </a:rPr>
              <a:t> </a:t>
            </a:r>
            <a:r>
              <a:rPr sz="2000" spc="-5" dirty="0">
                <a:latin typeface="Calibri"/>
                <a:cs typeface="Calibri"/>
              </a:rPr>
              <a:t>οργανισμών</a:t>
            </a:r>
            <a:r>
              <a:rPr lang="el-GR" sz="2000" spc="-5" dirty="0">
                <a:latin typeface="Calibri"/>
                <a:cs typeface="Calibri"/>
              </a:rPr>
              <a:t> και ιδρυμάτων</a:t>
            </a:r>
            <a:r>
              <a:rPr sz="2000" spc="-20" dirty="0">
                <a:latin typeface="Calibri"/>
                <a:cs typeface="Calibri"/>
              </a:rPr>
              <a:t> </a:t>
            </a:r>
            <a:r>
              <a:rPr sz="2000" dirty="0">
                <a:latin typeface="Calibri"/>
                <a:cs typeface="Calibri"/>
              </a:rPr>
              <a:t>για</a:t>
            </a:r>
            <a:r>
              <a:rPr sz="2000" spc="-10" dirty="0">
                <a:latin typeface="Calibri"/>
                <a:cs typeface="Calibri"/>
              </a:rPr>
              <a:t> </a:t>
            </a:r>
            <a:r>
              <a:rPr sz="2000" spc="-5" dirty="0">
                <a:latin typeface="Calibri"/>
                <a:cs typeface="Calibri"/>
              </a:rPr>
              <a:t>διακρατική/διατομεακή</a:t>
            </a:r>
            <a:r>
              <a:rPr sz="2000" spc="-40" dirty="0">
                <a:latin typeface="Calibri"/>
                <a:cs typeface="Calibri"/>
              </a:rPr>
              <a:t> </a:t>
            </a:r>
            <a:r>
              <a:rPr sz="2000" spc="-5" dirty="0">
                <a:latin typeface="Calibri"/>
                <a:cs typeface="Calibri"/>
              </a:rPr>
              <a:t>συνεργασία</a:t>
            </a:r>
            <a:endParaRPr sz="2000" dirty="0">
              <a:latin typeface="Calibri"/>
              <a:cs typeface="Calibri"/>
            </a:endParaRPr>
          </a:p>
          <a:p>
            <a:pPr>
              <a:lnSpc>
                <a:spcPct val="100000"/>
              </a:lnSpc>
              <a:buFont typeface="Wingdings"/>
              <a:buChar char=""/>
            </a:pPr>
            <a:endParaRPr sz="2750" dirty="0">
              <a:latin typeface="Calibri"/>
              <a:cs typeface="Calibri"/>
            </a:endParaRPr>
          </a:p>
          <a:p>
            <a:pPr marL="355600" indent="-342900">
              <a:lnSpc>
                <a:spcPct val="100000"/>
              </a:lnSpc>
              <a:spcBef>
                <a:spcPts val="5"/>
              </a:spcBef>
              <a:buFont typeface="Wingdings"/>
              <a:buChar char=""/>
              <a:tabLst>
                <a:tab pos="354965" algn="l"/>
                <a:tab pos="355600" algn="l"/>
              </a:tabLst>
            </a:pPr>
            <a:r>
              <a:rPr sz="2000" spc="-5" dirty="0">
                <a:latin typeface="Calibri"/>
                <a:cs typeface="Calibri"/>
              </a:rPr>
              <a:t>Κάλυψη</a:t>
            </a:r>
            <a:r>
              <a:rPr sz="2000" dirty="0">
                <a:latin typeface="Calibri"/>
                <a:cs typeface="Calibri"/>
              </a:rPr>
              <a:t> </a:t>
            </a:r>
            <a:r>
              <a:rPr sz="2000" spc="-20" dirty="0">
                <a:latin typeface="Calibri"/>
                <a:cs typeface="Calibri"/>
              </a:rPr>
              <a:t>κοινών</a:t>
            </a:r>
            <a:r>
              <a:rPr sz="2000" dirty="0">
                <a:latin typeface="Calibri"/>
                <a:cs typeface="Calibri"/>
              </a:rPr>
              <a:t> </a:t>
            </a:r>
            <a:r>
              <a:rPr sz="2000" spc="-10" dirty="0">
                <a:latin typeface="Calibri"/>
                <a:cs typeface="Calibri"/>
              </a:rPr>
              <a:t>ανα</a:t>
            </a:r>
            <a:r>
              <a:rPr sz="2000" spc="-10" dirty="0" err="1">
                <a:latin typeface="Calibri"/>
                <a:cs typeface="Calibri"/>
              </a:rPr>
              <a:t>γκών</a:t>
            </a:r>
            <a:r>
              <a:rPr sz="2000" spc="-10" dirty="0">
                <a:latin typeface="Calibri"/>
                <a:cs typeface="Calibri"/>
              </a:rPr>
              <a:t>/</a:t>
            </a:r>
            <a:r>
              <a:rPr lang="el-GR" sz="2000" spc="-10" dirty="0">
                <a:latin typeface="Calibri"/>
                <a:cs typeface="Calibri"/>
              </a:rPr>
              <a:t>Ε</a:t>
            </a:r>
            <a:r>
              <a:rPr sz="2000" spc="-10" dirty="0">
                <a:latin typeface="Calibri"/>
                <a:cs typeface="Calibri"/>
              </a:rPr>
              <a:t>π</a:t>
            </a:r>
            <a:r>
              <a:rPr sz="2000" spc="-10" dirty="0" err="1">
                <a:latin typeface="Calibri"/>
                <a:cs typeface="Calibri"/>
              </a:rPr>
              <a:t>ίτευξη</a:t>
            </a:r>
            <a:r>
              <a:rPr sz="2000" spc="-20" dirty="0">
                <a:latin typeface="Calibri"/>
                <a:cs typeface="Calibri"/>
              </a:rPr>
              <a:t> </a:t>
            </a:r>
            <a:r>
              <a:rPr lang="el-GR" sz="2000" spc="-20" dirty="0">
                <a:latin typeface="Calibri"/>
                <a:cs typeface="Calibri"/>
              </a:rPr>
              <a:t>των Ευρωπαϊκών </a:t>
            </a:r>
            <a:r>
              <a:rPr sz="2000" spc="-5" dirty="0">
                <a:latin typeface="Calibri"/>
                <a:cs typeface="Calibri"/>
              </a:rPr>
              <a:t>π</a:t>
            </a:r>
            <a:r>
              <a:rPr sz="2000" spc="-5" dirty="0" err="1">
                <a:latin typeface="Calibri"/>
                <a:cs typeface="Calibri"/>
              </a:rPr>
              <a:t>ροτερ</a:t>
            </a:r>
            <a:r>
              <a:rPr sz="2000" spc="-5" dirty="0">
                <a:latin typeface="Calibri"/>
                <a:cs typeface="Calibri"/>
              </a:rPr>
              <a:t>αιοτήτων</a:t>
            </a:r>
            <a:r>
              <a:rPr sz="2000" spc="-40" dirty="0">
                <a:latin typeface="Calibri"/>
                <a:cs typeface="Calibri"/>
              </a:rPr>
              <a:t> </a:t>
            </a:r>
            <a:r>
              <a:rPr sz="2000" dirty="0">
                <a:latin typeface="Calibri"/>
                <a:cs typeface="Calibri"/>
              </a:rPr>
              <a:t>στους </a:t>
            </a:r>
            <a:r>
              <a:rPr sz="2000" spc="-5" dirty="0">
                <a:latin typeface="Calibri"/>
                <a:cs typeface="Calibri"/>
              </a:rPr>
              <a:t>τομείς </a:t>
            </a:r>
            <a:r>
              <a:rPr sz="2000" dirty="0">
                <a:latin typeface="Calibri"/>
                <a:cs typeface="Calibri"/>
              </a:rPr>
              <a:t>της</a:t>
            </a:r>
            <a:r>
              <a:rPr sz="2000" spc="-5" dirty="0">
                <a:latin typeface="Calibri"/>
                <a:cs typeface="Calibri"/>
              </a:rPr>
              <a:t> Εκπαίδευσης</a:t>
            </a:r>
            <a:r>
              <a:rPr sz="2000" spc="10" dirty="0">
                <a:latin typeface="Calibri"/>
                <a:cs typeface="Calibri"/>
              </a:rPr>
              <a:t> </a:t>
            </a:r>
            <a:r>
              <a:rPr sz="2000" spc="-20" dirty="0">
                <a:latin typeface="Calibri"/>
                <a:cs typeface="Calibri"/>
              </a:rPr>
              <a:t>και</a:t>
            </a:r>
            <a:r>
              <a:rPr sz="2000" spc="5" dirty="0">
                <a:latin typeface="Calibri"/>
                <a:cs typeface="Calibri"/>
              </a:rPr>
              <a:t> </a:t>
            </a:r>
            <a:r>
              <a:rPr sz="2000" spc="-5" dirty="0">
                <a:latin typeface="Calibri"/>
                <a:cs typeface="Calibri"/>
              </a:rPr>
              <a:t>Κατάρτισης</a:t>
            </a:r>
            <a:r>
              <a:rPr lang="el-GR" sz="2000" spc="-5" dirty="0">
                <a:latin typeface="Calibri"/>
                <a:cs typeface="Calibri"/>
              </a:rPr>
              <a:t> και στον Τομέα της Νεολαίας</a:t>
            </a:r>
            <a:endParaRPr sz="2000" dirty="0">
              <a:latin typeface="Calibri"/>
              <a:cs typeface="Calibri"/>
            </a:endParaRP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spc="-5" dirty="0">
                <a:latin typeface="Calibri"/>
                <a:cs typeface="Calibri"/>
              </a:rPr>
              <a:t>Ενεργοποίηση</a:t>
            </a:r>
            <a:r>
              <a:rPr sz="2000" spc="-45" dirty="0">
                <a:latin typeface="Calibri"/>
                <a:cs typeface="Calibri"/>
              </a:rPr>
              <a:t> </a:t>
            </a:r>
            <a:r>
              <a:rPr sz="2000" spc="-5" dirty="0">
                <a:latin typeface="Calibri"/>
                <a:cs typeface="Calibri"/>
              </a:rPr>
              <a:t>μετασχηματισμού</a:t>
            </a:r>
            <a:r>
              <a:rPr sz="2000" spc="-35" dirty="0">
                <a:latin typeface="Calibri"/>
                <a:cs typeface="Calibri"/>
              </a:rPr>
              <a:t> </a:t>
            </a:r>
            <a:r>
              <a:rPr sz="2000" spc="-20" dirty="0">
                <a:latin typeface="Calibri"/>
                <a:cs typeface="Calibri"/>
              </a:rPr>
              <a:t>και</a:t>
            </a:r>
            <a:r>
              <a:rPr sz="2000" dirty="0">
                <a:latin typeface="Calibri"/>
                <a:cs typeface="Calibri"/>
              </a:rPr>
              <a:t> </a:t>
            </a:r>
            <a:r>
              <a:rPr sz="2000" spc="-5" dirty="0">
                <a:latin typeface="Calibri"/>
                <a:cs typeface="Calibri"/>
              </a:rPr>
              <a:t>αλλαγής</a:t>
            </a:r>
            <a:r>
              <a:rPr sz="2000" spc="-15" dirty="0">
                <a:latin typeface="Calibri"/>
                <a:cs typeface="Calibri"/>
              </a:rPr>
              <a:t> </a:t>
            </a:r>
            <a:r>
              <a:rPr sz="2000" dirty="0">
                <a:latin typeface="Calibri"/>
                <a:cs typeface="Calibri"/>
              </a:rPr>
              <a:t>(σε</a:t>
            </a:r>
            <a:r>
              <a:rPr sz="2000" spc="-5" dirty="0">
                <a:latin typeface="Calibri"/>
                <a:cs typeface="Calibri"/>
              </a:rPr>
              <a:t> </a:t>
            </a:r>
            <a:r>
              <a:rPr sz="2000" spc="-10" dirty="0">
                <a:latin typeface="Calibri"/>
                <a:cs typeface="Calibri"/>
              </a:rPr>
              <a:t>επίπεδο </a:t>
            </a:r>
            <a:r>
              <a:rPr sz="2000" spc="-5" dirty="0">
                <a:latin typeface="Calibri"/>
                <a:cs typeface="Calibri"/>
              </a:rPr>
              <a:t>ατόμου</a:t>
            </a:r>
            <a:r>
              <a:rPr sz="2000" dirty="0">
                <a:latin typeface="Calibri"/>
                <a:cs typeface="Calibri"/>
              </a:rPr>
              <a:t>/</a:t>
            </a:r>
            <a:r>
              <a:rPr sz="2000" spc="-5" dirty="0">
                <a:latin typeface="Calibri"/>
                <a:cs typeface="Calibri"/>
              </a:rPr>
              <a:t>οργανισμού</a:t>
            </a:r>
            <a:r>
              <a:rPr sz="2000" dirty="0">
                <a:latin typeface="Calibri"/>
                <a:cs typeface="Calibri"/>
              </a:rPr>
              <a:t>/</a:t>
            </a:r>
            <a:r>
              <a:rPr sz="2000" spc="-10" dirty="0">
                <a:latin typeface="Calibri"/>
                <a:cs typeface="Calibri"/>
              </a:rPr>
              <a:t>τομέα)</a:t>
            </a:r>
            <a:endParaRPr sz="2000" dirty="0">
              <a:latin typeface="Calibri"/>
              <a:cs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Αξιολόγηση Σχεδίων</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2875740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68" y="89407"/>
            <a:ext cx="671449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ΒΑΣΙΚΕΣ</a:t>
            </a:r>
            <a:r>
              <a:rPr sz="2800" spc="25" dirty="0">
                <a:solidFill>
                  <a:srgbClr val="FFFFFF"/>
                </a:solidFill>
              </a:rPr>
              <a:t> </a:t>
            </a:r>
            <a:r>
              <a:rPr sz="2800" spc="-5" dirty="0">
                <a:solidFill>
                  <a:srgbClr val="FFFFFF"/>
                </a:solidFill>
              </a:rPr>
              <a:t>ΑΠΑΙΤΗΣΕΙΣ</a:t>
            </a:r>
            <a:endParaRPr sz="2800" dirty="0"/>
          </a:p>
        </p:txBody>
      </p:sp>
      <p:sp>
        <p:nvSpPr>
          <p:cNvPr id="3" name="object 3"/>
          <p:cNvSpPr txBox="1"/>
          <p:nvPr/>
        </p:nvSpPr>
        <p:spPr>
          <a:xfrm>
            <a:off x="481990" y="977899"/>
            <a:ext cx="10772140" cy="5343525"/>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10" dirty="0">
                <a:latin typeface="Calibri"/>
                <a:cs typeface="Calibri"/>
              </a:rPr>
              <a:t>Βασικές</a:t>
            </a:r>
            <a:r>
              <a:rPr sz="2200" b="1" spc="-5" dirty="0">
                <a:latin typeface="Calibri"/>
                <a:cs typeface="Calibri"/>
              </a:rPr>
              <a:t> </a:t>
            </a:r>
            <a:r>
              <a:rPr sz="2200" b="1" spc="-10" dirty="0">
                <a:latin typeface="Calibri"/>
                <a:cs typeface="Calibri"/>
              </a:rPr>
              <a:t>απαιτήσεις</a:t>
            </a:r>
            <a:r>
              <a:rPr sz="2200" b="1" spc="30" dirty="0">
                <a:latin typeface="Calibri"/>
                <a:cs typeface="Calibri"/>
              </a:rPr>
              <a:t> </a:t>
            </a:r>
            <a:r>
              <a:rPr sz="2200" b="1" spc="-5" dirty="0">
                <a:latin typeface="Calibri"/>
                <a:cs typeface="Calibri"/>
              </a:rPr>
              <a:t>από</a:t>
            </a:r>
            <a:r>
              <a:rPr sz="2200" b="1" spc="5" dirty="0">
                <a:latin typeface="Calibri"/>
                <a:cs typeface="Calibri"/>
              </a:rPr>
              <a:t> </a:t>
            </a:r>
            <a:r>
              <a:rPr sz="2200" b="1" spc="-15" dirty="0">
                <a:latin typeface="Calibri"/>
                <a:cs typeface="Calibri"/>
              </a:rPr>
              <a:t>τον</a:t>
            </a:r>
            <a:r>
              <a:rPr sz="2200" b="1" spc="15" dirty="0">
                <a:latin typeface="Calibri"/>
                <a:cs typeface="Calibri"/>
              </a:rPr>
              <a:t> </a:t>
            </a:r>
            <a:r>
              <a:rPr sz="2200" b="1" spc="-15" dirty="0">
                <a:latin typeface="Calibri"/>
                <a:cs typeface="Calibri"/>
              </a:rPr>
              <a:t>αιτητή:</a:t>
            </a:r>
            <a:endParaRPr sz="2200" dirty="0">
              <a:latin typeface="Calibri"/>
              <a:cs typeface="Calibri"/>
            </a:endParaRPr>
          </a:p>
          <a:p>
            <a:pPr>
              <a:lnSpc>
                <a:spcPct val="100000"/>
              </a:lnSpc>
              <a:spcBef>
                <a:spcPts val="30"/>
              </a:spcBef>
            </a:pPr>
            <a:endParaRPr sz="1850" dirty="0">
              <a:latin typeface="Calibri"/>
              <a:cs typeface="Calibri"/>
            </a:endParaRPr>
          </a:p>
          <a:p>
            <a:pPr marL="355600" indent="-342900">
              <a:lnSpc>
                <a:spcPct val="100000"/>
              </a:lnSpc>
              <a:buFont typeface="Wingdings"/>
              <a:buChar char=""/>
              <a:tabLst>
                <a:tab pos="354965" algn="l"/>
                <a:tab pos="355600" algn="l"/>
              </a:tabLst>
            </a:pPr>
            <a:r>
              <a:rPr sz="2000" dirty="0">
                <a:latin typeface="Calibri"/>
                <a:cs typeface="Calibri"/>
              </a:rPr>
              <a:t>Η</a:t>
            </a:r>
            <a:r>
              <a:rPr sz="2000" spc="-10" dirty="0">
                <a:latin typeface="Calibri"/>
                <a:cs typeface="Calibri"/>
              </a:rPr>
              <a:t> </a:t>
            </a:r>
            <a:r>
              <a:rPr sz="2000" spc="-5" dirty="0">
                <a:latin typeface="Calibri"/>
                <a:cs typeface="Calibri"/>
              </a:rPr>
              <a:t>περιγραφή</a:t>
            </a:r>
            <a:r>
              <a:rPr sz="2000" spc="-45" dirty="0">
                <a:latin typeface="Calibri"/>
                <a:cs typeface="Calibri"/>
              </a:rPr>
              <a:t> </a:t>
            </a:r>
            <a:r>
              <a:rPr sz="2000" spc="-5" dirty="0">
                <a:latin typeface="Calibri"/>
                <a:cs typeface="Calibri"/>
              </a:rPr>
              <a:t>του</a:t>
            </a:r>
            <a:r>
              <a:rPr sz="2000" spc="-20" dirty="0">
                <a:latin typeface="Calibri"/>
                <a:cs typeface="Calibri"/>
              </a:rPr>
              <a:t> </a:t>
            </a:r>
            <a:r>
              <a:rPr sz="2000" spc="-10" dirty="0">
                <a:latin typeface="Calibri"/>
                <a:cs typeface="Calibri"/>
              </a:rPr>
              <a:t>σχεδίου</a:t>
            </a:r>
            <a:r>
              <a:rPr sz="2000" spc="-25" dirty="0">
                <a:latin typeface="Calibri"/>
                <a:cs typeface="Calibri"/>
              </a:rPr>
              <a:t> </a:t>
            </a:r>
            <a:r>
              <a:rPr sz="2000" dirty="0">
                <a:latin typeface="Calibri"/>
                <a:cs typeface="Calibri"/>
              </a:rPr>
              <a:t>να</a:t>
            </a:r>
            <a:r>
              <a:rPr sz="2000" spc="-5" dirty="0">
                <a:latin typeface="Calibri"/>
                <a:cs typeface="Calibri"/>
              </a:rPr>
              <a:t> περιλαμβάνει:</a:t>
            </a:r>
            <a:endParaRPr sz="2000" dirty="0">
              <a:latin typeface="Calibri"/>
              <a:cs typeface="Calibri"/>
            </a:endParaRPr>
          </a:p>
          <a:p>
            <a:pPr>
              <a:lnSpc>
                <a:spcPct val="100000"/>
              </a:lnSpc>
              <a:spcBef>
                <a:spcPts val="30"/>
              </a:spcBef>
            </a:pPr>
            <a:endParaRPr sz="195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Τη</a:t>
            </a:r>
            <a:r>
              <a:rPr sz="1800" spc="-15" dirty="0">
                <a:latin typeface="Calibri"/>
                <a:cs typeface="Calibri"/>
              </a:rPr>
              <a:t> </a:t>
            </a:r>
            <a:r>
              <a:rPr sz="1800" spc="-10" dirty="0">
                <a:latin typeface="Calibri"/>
                <a:cs typeface="Calibri"/>
              </a:rPr>
              <a:t>λεπτομερή</a:t>
            </a:r>
            <a:r>
              <a:rPr sz="1800" spc="35" dirty="0">
                <a:latin typeface="Calibri"/>
                <a:cs typeface="Calibri"/>
              </a:rPr>
              <a:t> </a:t>
            </a:r>
            <a:r>
              <a:rPr sz="1800" spc="-10" dirty="0">
                <a:latin typeface="Calibri"/>
                <a:cs typeface="Calibri"/>
              </a:rPr>
              <a:t>μεθοδολογία</a:t>
            </a:r>
            <a:r>
              <a:rPr sz="1800" spc="30" dirty="0">
                <a:latin typeface="Calibri"/>
                <a:cs typeface="Calibri"/>
              </a:rPr>
              <a:t> </a:t>
            </a:r>
            <a:r>
              <a:rPr sz="1800" spc="-10" dirty="0">
                <a:latin typeface="Calibri"/>
                <a:cs typeface="Calibri"/>
              </a:rPr>
              <a:t>του</a:t>
            </a:r>
            <a:r>
              <a:rPr sz="1800" spc="5" dirty="0">
                <a:latin typeface="Calibri"/>
                <a:cs typeface="Calibri"/>
              </a:rPr>
              <a:t> </a:t>
            </a:r>
            <a:r>
              <a:rPr sz="1800" spc="-10" dirty="0">
                <a:latin typeface="Calibri"/>
                <a:cs typeface="Calibri"/>
              </a:rPr>
              <a:t>Σχεδίου</a:t>
            </a:r>
            <a:endParaRPr sz="1800" dirty="0">
              <a:latin typeface="Calibri"/>
              <a:cs typeface="Calibri"/>
            </a:endParaRPr>
          </a:p>
          <a:p>
            <a:pPr marL="355600" indent="-342900">
              <a:lnSpc>
                <a:spcPct val="100000"/>
              </a:lnSpc>
              <a:buFont typeface="Wingdings"/>
              <a:buChar char=""/>
              <a:tabLst>
                <a:tab pos="354965" algn="l"/>
                <a:tab pos="355600" algn="l"/>
              </a:tabLst>
            </a:pPr>
            <a:r>
              <a:rPr sz="1800" spc="-15" dirty="0">
                <a:latin typeface="Calibri"/>
                <a:cs typeface="Calibri"/>
              </a:rPr>
              <a:t>Την</a:t>
            </a:r>
            <a:r>
              <a:rPr sz="1800" dirty="0">
                <a:latin typeface="Calibri"/>
                <a:cs typeface="Calibri"/>
              </a:rPr>
              <a:t> </a:t>
            </a:r>
            <a:r>
              <a:rPr sz="1800" spc="-10" dirty="0">
                <a:latin typeface="Calibri"/>
                <a:cs typeface="Calibri"/>
              </a:rPr>
              <a:t>ανάλυση</a:t>
            </a:r>
            <a:r>
              <a:rPr sz="1800" spc="40" dirty="0">
                <a:latin typeface="Calibri"/>
                <a:cs typeface="Calibri"/>
              </a:rPr>
              <a:t> </a:t>
            </a:r>
            <a:r>
              <a:rPr sz="1800" dirty="0">
                <a:latin typeface="Calibri"/>
                <a:cs typeface="Calibri"/>
              </a:rPr>
              <a:t>που</a:t>
            </a:r>
            <a:r>
              <a:rPr sz="1800" spc="10" dirty="0">
                <a:latin typeface="Calibri"/>
                <a:cs typeface="Calibri"/>
              </a:rPr>
              <a:t> </a:t>
            </a:r>
            <a:r>
              <a:rPr sz="1800" spc="-10" dirty="0">
                <a:latin typeface="Calibri"/>
                <a:cs typeface="Calibri"/>
              </a:rPr>
              <a:t>οδηγεί</a:t>
            </a:r>
            <a:r>
              <a:rPr sz="1800" spc="-5" dirty="0">
                <a:latin typeface="Calibri"/>
                <a:cs typeface="Calibri"/>
              </a:rPr>
              <a:t> </a:t>
            </a:r>
            <a:r>
              <a:rPr sz="1800" dirty="0">
                <a:latin typeface="Calibri"/>
                <a:cs typeface="Calibri"/>
              </a:rPr>
              <a:t>στον</a:t>
            </a:r>
            <a:r>
              <a:rPr sz="1800" spc="5" dirty="0">
                <a:latin typeface="Calibri"/>
                <a:cs typeface="Calibri"/>
              </a:rPr>
              <a:t> </a:t>
            </a:r>
            <a:r>
              <a:rPr sz="1800" spc="-5" dirty="0">
                <a:latin typeface="Calibri"/>
                <a:cs typeface="Calibri"/>
              </a:rPr>
              <a:t>προσδιορισμό</a:t>
            </a:r>
            <a:r>
              <a:rPr sz="1800" spc="25" dirty="0">
                <a:latin typeface="Calibri"/>
                <a:cs typeface="Calibri"/>
              </a:rPr>
              <a:t> </a:t>
            </a:r>
            <a:r>
              <a:rPr sz="1800" spc="-15" dirty="0">
                <a:latin typeface="Calibri"/>
                <a:cs typeface="Calibri"/>
              </a:rPr>
              <a:t>των</a:t>
            </a:r>
            <a:r>
              <a:rPr sz="1800" spc="30" dirty="0">
                <a:latin typeface="Calibri"/>
                <a:cs typeface="Calibri"/>
              </a:rPr>
              <a:t> </a:t>
            </a:r>
            <a:r>
              <a:rPr sz="1800" spc="-15" dirty="0">
                <a:latin typeface="Calibri"/>
                <a:cs typeface="Calibri"/>
              </a:rPr>
              <a:t>αναγκών</a:t>
            </a:r>
            <a:endParaRPr sz="1800" dirty="0">
              <a:latin typeface="Calibri"/>
              <a:cs typeface="Calibri"/>
            </a:endParaRPr>
          </a:p>
          <a:p>
            <a:pPr marL="355600" indent="-342900">
              <a:lnSpc>
                <a:spcPct val="100000"/>
              </a:lnSpc>
              <a:buFont typeface="Wingdings"/>
              <a:buChar char=""/>
              <a:tabLst>
                <a:tab pos="354965" algn="l"/>
                <a:tab pos="355600" algn="l"/>
              </a:tabLst>
            </a:pPr>
            <a:r>
              <a:rPr sz="1800" spc="-45" dirty="0">
                <a:latin typeface="Calibri"/>
                <a:cs typeface="Calibri"/>
              </a:rPr>
              <a:t>Τους</a:t>
            </a:r>
            <a:r>
              <a:rPr sz="1800" spc="-30" dirty="0">
                <a:latin typeface="Calibri"/>
                <a:cs typeface="Calibri"/>
              </a:rPr>
              <a:t> </a:t>
            </a:r>
            <a:r>
              <a:rPr sz="1800" spc="-5" dirty="0">
                <a:latin typeface="Calibri"/>
                <a:cs typeface="Calibri"/>
              </a:rPr>
              <a:t>στόχους</a:t>
            </a:r>
            <a:r>
              <a:rPr sz="1800" spc="-30"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dirty="0">
                <a:latin typeface="Calibri"/>
                <a:cs typeface="Calibri"/>
              </a:rPr>
              <a:t>Σαφή</a:t>
            </a:r>
            <a:r>
              <a:rPr sz="1800" spc="-20" dirty="0">
                <a:latin typeface="Calibri"/>
                <a:cs typeface="Calibri"/>
              </a:rPr>
              <a:t> </a:t>
            </a:r>
            <a:r>
              <a:rPr sz="1800" spc="-15" dirty="0">
                <a:latin typeface="Calibri"/>
                <a:cs typeface="Calibri"/>
              </a:rPr>
              <a:t>κατανομή</a:t>
            </a:r>
            <a:r>
              <a:rPr sz="1800" spc="10" dirty="0">
                <a:latin typeface="Calibri"/>
                <a:cs typeface="Calibri"/>
              </a:rPr>
              <a:t> </a:t>
            </a:r>
            <a:r>
              <a:rPr sz="1800" spc="-20" dirty="0">
                <a:latin typeface="Calibri"/>
                <a:cs typeface="Calibri"/>
              </a:rPr>
              <a:t>καθηκόντων</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Τις</a:t>
            </a:r>
            <a:r>
              <a:rPr sz="1800" spc="-10" dirty="0">
                <a:latin typeface="Calibri"/>
                <a:cs typeface="Calibri"/>
              </a:rPr>
              <a:t> χρηματοδοτικές</a:t>
            </a:r>
            <a:r>
              <a:rPr sz="1800" spc="10" dirty="0">
                <a:latin typeface="Calibri"/>
                <a:cs typeface="Calibri"/>
              </a:rPr>
              <a:t> </a:t>
            </a:r>
            <a:r>
              <a:rPr sz="1800" spc="-5" dirty="0">
                <a:latin typeface="Calibri"/>
                <a:cs typeface="Calibri"/>
              </a:rPr>
              <a:t>ρυθμίσεις</a:t>
            </a:r>
            <a:r>
              <a:rPr sz="1800" spc="30" dirty="0">
                <a:latin typeface="Calibri"/>
                <a:cs typeface="Calibri"/>
              </a:rPr>
              <a:t> </a:t>
            </a:r>
            <a:r>
              <a:rPr sz="1800" spc="-10" dirty="0">
                <a:latin typeface="Calibri"/>
                <a:cs typeface="Calibri"/>
              </a:rPr>
              <a:t>μεταξύ</a:t>
            </a:r>
            <a:r>
              <a:rPr sz="1800" spc="30" dirty="0">
                <a:latin typeface="Calibri"/>
                <a:cs typeface="Calibri"/>
              </a:rPr>
              <a:t> </a:t>
            </a:r>
            <a:r>
              <a:rPr sz="1800" spc="-15" dirty="0">
                <a:latin typeface="Calibri"/>
                <a:cs typeface="Calibri"/>
              </a:rPr>
              <a:t>των</a:t>
            </a:r>
            <a:r>
              <a:rPr sz="1800" spc="15" dirty="0">
                <a:latin typeface="Calibri"/>
                <a:cs typeface="Calibri"/>
              </a:rPr>
              <a:t> </a:t>
            </a:r>
            <a:r>
              <a:rPr sz="1800" spc="-10" dirty="0">
                <a:latin typeface="Calibri"/>
                <a:cs typeface="Calibri"/>
              </a:rPr>
              <a:t>εταίρων</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Λεπτομερές</a:t>
            </a:r>
            <a:r>
              <a:rPr sz="1800" spc="15" dirty="0">
                <a:latin typeface="Calibri"/>
                <a:cs typeface="Calibri"/>
              </a:rPr>
              <a:t> </a:t>
            </a:r>
            <a:r>
              <a:rPr sz="1800" spc="-10" dirty="0">
                <a:latin typeface="Calibri"/>
                <a:cs typeface="Calibri"/>
              </a:rPr>
              <a:t>χρονοδιάγραμμα</a:t>
            </a:r>
            <a:r>
              <a:rPr sz="1800" spc="25" dirty="0">
                <a:latin typeface="Calibri"/>
                <a:cs typeface="Calibri"/>
              </a:rPr>
              <a:t> </a:t>
            </a:r>
            <a:r>
              <a:rPr sz="1800" spc="-5" dirty="0">
                <a:latin typeface="Calibri"/>
                <a:cs typeface="Calibri"/>
              </a:rPr>
              <a:t>με</a:t>
            </a:r>
            <a:r>
              <a:rPr sz="1800" dirty="0">
                <a:latin typeface="Calibri"/>
                <a:cs typeface="Calibri"/>
              </a:rPr>
              <a:t> </a:t>
            </a:r>
            <a:r>
              <a:rPr sz="1800" spc="-10" dirty="0">
                <a:latin typeface="Calibri"/>
                <a:cs typeface="Calibri"/>
              </a:rPr>
              <a:t>τα</a:t>
            </a:r>
            <a:r>
              <a:rPr sz="1800" dirty="0">
                <a:latin typeface="Calibri"/>
                <a:cs typeface="Calibri"/>
              </a:rPr>
              <a:t> </a:t>
            </a:r>
            <a:r>
              <a:rPr sz="1800" spc="-15" dirty="0">
                <a:latin typeface="Calibri"/>
                <a:cs typeface="Calibri"/>
              </a:rPr>
              <a:t>κύρια</a:t>
            </a:r>
            <a:r>
              <a:rPr sz="1800" spc="20" dirty="0">
                <a:latin typeface="Calibri"/>
                <a:cs typeface="Calibri"/>
              </a:rPr>
              <a:t> </a:t>
            </a:r>
            <a:r>
              <a:rPr sz="1800" spc="-10" dirty="0">
                <a:latin typeface="Calibri"/>
                <a:cs typeface="Calibri"/>
              </a:rPr>
              <a:t>παραδοτέα</a:t>
            </a:r>
            <a:endParaRPr sz="1800" dirty="0">
              <a:latin typeface="Calibri"/>
              <a:cs typeface="Calibri"/>
            </a:endParaRPr>
          </a:p>
          <a:p>
            <a:pPr marL="355600" indent="-342900">
              <a:lnSpc>
                <a:spcPct val="100000"/>
              </a:lnSpc>
              <a:buFont typeface="Wingdings"/>
              <a:buChar char=""/>
              <a:tabLst>
                <a:tab pos="354965" algn="l"/>
                <a:tab pos="355600" algn="l"/>
              </a:tabLst>
            </a:pPr>
            <a:r>
              <a:rPr sz="1800" spc="-80" dirty="0">
                <a:latin typeface="Calibri"/>
                <a:cs typeface="Calibri"/>
              </a:rPr>
              <a:t>Το</a:t>
            </a:r>
            <a:r>
              <a:rPr sz="1800" spc="-10" dirty="0">
                <a:latin typeface="Calibri"/>
                <a:cs typeface="Calibri"/>
              </a:rPr>
              <a:t> </a:t>
            </a:r>
            <a:r>
              <a:rPr sz="1800" spc="-5" dirty="0">
                <a:latin typeface="Calibri"/>
                <a:cs typeface="Calibri"/>
              </a:rPr>
              <a:t>σύστημα</a:t>
            </a:r>
            <a:r>
              <a:rPr sz="1800" spc="5" dirty="0">
                <a:latin typeface="Calibri"/>
                <a:cs typeface="Calibri"/>
              </a:rPr>
              <a:t> </a:t>
            </a:r>
            <a:r>
              <a:rPr sz="1800" spc="-15" dirty="0">
                <a:latin typeface="Calibri"/>
                <a:cs typeface="Calibri"/>
              </a:rPr>
              <a:t>παρακολούθησης</a:t>
            </a:r>
            <a:r>
              <a:rPr sz="1800" spc="15" dirty="0">
                <a:latin typeface="Calibri"/>
                <a:cs typeface="Calibri"/>
              </a:rPr>
              <a:t> </a:t>
            </a:r>
            <a:r>
              <a:rPr sz="1800" spc="-25" dirty="0">
                <a:latin typeface="Calibri"/>
                <a:cs typeface="Calibri"/>
              </a:rPr>
              <a:t>και</a:t>
            </a:r>
            <a:r>
              <a:rPr sz="1800" spc="5" dirty="0">
                <a:latin typeface="Calibri"/>
                <a:cs typeface="Calibri"/>
              </a:rPr>
              <a:t> </a:t>
            </a:r>
            <a:r>
              <a:rPr sz="1800" spc="-5" dirty="0">
                <a:latin typeface="Calibri"/>
                <a:cs typeface="Calibri"/>
              </a:rPr>
              <a:t>ελέγχου</a:t>
            </a:r>
            <a:r>
              <a:rPr sz="1800" spc="15"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Τα</a:t>
            </a:r>
            <a:r>
              <a:rPr sz="1800" spc="10" dirty="0">
                <a:latin typeface="Calibri"/>
                <a:cs typeface="Calibri"/>
              </a:rPr>
              <a:t> </a:t>
            </a:r>
            <a:r>
              <a:rPr sz="1800" spc="-5" dirty="0">
                <a:latin typeface="Calibri"/>
                <a:cs typeface="Calibri"/>
              </a:rPr>
              <a:t>μέτρα</a:t>
            </a:r>
            <a:r>
              <a:rPr sz="1800" spc="20" dirty="0">
                <a:latin typeface="Calibri"/>
                <a:cs typeface="Calibri"/>
              </a:rPr>
              <a:t> </a:t>
            </a:r>
            <a:r>
              <a:rPr sz="1800" dirty="0">
                <a:latin typeface="Calibri"/>
                <a:cs typeface="Calibri"/>
              </a:rPr>
              <a:t>που</a:t>
            </a:r>
            <a:r>
              <a:rPr sz="1800" spc="10" dirty="0">
                <a:latin typeface="Calibri"/>
                <a:cs typeface="Calibri"/>
              </a:rPr>
              <a:t> </a:t>
            </a:r>
            <a:r>
              <a:rPr sz="1800" spc="-10" dirty="0">
                <a:latin typeface="Calibri"/>
                <a:cs typeface="Calibri"/>
              </a:rPr>
              <a:t>έχουν</a:t>
            </a:r>
            <a:r>
              <a:rPr sz="1800" spc="20" dirty="0">
                <a:latin typeface="Calibri"/>
                <a:cs typeface="Calibri"/>
              </a:rPr>
              <a:t> </a:t>
            </a:r>
            <a:r>
              <a:rPr sz="1800" spc="-5" dirty="0">
                <a:latin typeface="Calibri"/>
                <a:cs typeface="Calibri"/>
              </a:rPr>
              <a:t>ληφθεί</a:t>
            </a:r>
            <a:r>
              <a:rPr sz="1800" spc="20" dirty="0">
                <a:latin typeface="Calibri"/>
                <a:cs typeface="Calibri"/>
              </a:rPr>
              <a:t> </a:t>
            </a:r>
            <a:r>
              <a:rPr sz="1800" spc="-5" dirty="0">
                <a:latin typeface="Calibri"/>
                <a:cs typeface="Calibri"/>
              </a:rPr>
              <a:t>για</a:t>
            </a:r>
            <a:r>
              <a:rPr sz="1800" spc="10" dirty="0">
                <a:latin typeface="Calibri"/>
                <a:cs typeface="Calibri"/>
              </a:rPr>
              <a:t> </a:t>
            </a:r>
            <a:r>
              <a:rPr sz="1800" spc="-5" dirty="0">
                <a:latin typeface="Calibri"/>
                <a:cs typeface="Calibri"/>
              </a:rPr>
              <a:t>τη</a:t>
            </a:r>
            <a:r>
              <a:rPr sz="1800" spc="5" dirty="0">
                <a:latin typeface="Calibri"/>
                <a:cs typeface="Calibri"/>
              </a:rPr>
              <a:t> </a:t>
            </a:r>
            <a:r>
              <a:rPr sz="1800" spc="-10" dirty="0">
                <a:latin typeface="Calibri"/>
                <a:cs typeface="Calibri"/>
              </a:rPr>
              <a:t>διασφάλιση</a:t>
            </a:r>
            <a:r>
              <a:rPr sz="1800" spc="35"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εντός</a:t>
            </a:r>
            <a:r>
              <a:rPr sz="1800" spc="30" dirty="0">
                <a:latin typeface="Calibri"/>
                <a:cs typeface="Calibri"/>
              </a:rPr>
              <a:t> </a:t>
            </a:r>
            <a:r>
              <a:rPr sz="1800" spc="-10" dirty="0">
                <a:latin typeface="Calibri"/>
                <a:cs typeface="Calibri"/>
              </a:rPr>
              <a:t>προθεσμιών</a:t>
            </a:r>
            <a:r>
              <a:rPr sz="1800" spc="50" dirty="0">
                <a:latin typeface="Calibri"/>
                <a:cs typeface="Calibri"/>
              </a:rPr>
              <a:t> </a:t>
            </a:r>
            <a:r>
              <a:rPr sz="1800" spc="-10" dirty="0">
                <a:latin typeface="Calibri"/>
                <a:cs typeface="Calibri"/>
              </a:rPr>
              <a:t>υλοποίησης</a:t>
            </a:r>
            <a:r>
              <a:rPr sz="1800" spc="5" dirty="0">
                <a:latin typeface="Calibri"/>
                <a:cs typeface="Calibri"/>
              </a:rPr>
              <a:t> </a:t>
            </a:r>
            <a:r>
              <a:rPr sz="1800" spc="-10" dirty="0">
                <a:latin typeface="Calibri"/>
                <a:cs typeface="Calibri"/>
              </a:rPr>
              <a:t>των</a:t>
            </a:r>
            <a:r>
              <a:rPr sz="1800" spc="35" dirty="0">
                <a:latin typeface="Calibri"/>
                <a:cs typeface="Calibri"/>
              </a:rPr>
              <a:t> </a:t>
            </a:r>
            <a:r>
              <a:rPr sz="1800" spc="-10" dirty="0">
                <a:latin typeface="Calibri"/>
                <a:cs typeface="Calibri"/>
              </a:rPr>
              <a:t>δραστηριοτήτων</a:t>
            </a:r>
            <a:r>
              <a:rPr sz="1800" spc="15"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spc="-55" dirty="0">
                <a:latin typeface="Calibri"/>
                <a:cs typeface="Calibri"/>
              </a:rPr>
              <a:t>Τον</a:t>
            </a:r>
            <a:r>
              <a:rPr sz="1800" spc="-5" dirty="0">
                <a:latin typeface="Calibri"/>
                <a:cs typeface="Calibri"/>
              </a:rPr>
              <a:t> </a:t>
            </a:r>
            <a:r>
              <a:rPr sz="1800" spc="-15" dirty="0">
                <a:latin typeface="Calibri"/>
                <a:cs typeface="Calibri"/>
              </a:rPr>
              <a:t>μηχανισμό</a:t>
            </a:r>
            <a:r>
              <a:rPr sz="1800" spc="20" dirty="0">
                <a:latin typeface="Calibri"/>
                <a:cs typeface="Calibri"/>
              </a:rPr>
              <a:t> </a:t>
            </a:r>
            <a:r>
              <a:rPr sz="1800" spc="-5" dirty="0">
                <a:latin typeface="Calibri"/>
                <a:cs typeface="Calibri"/>
              </a:rPr>
              <a:t>διασφάλισης</a:t>
            </a:r>
            <a:r>
              <a:rPr sz="1800" spc="15" dirty="0">
                <a:latin typeface="Calibri"/>
                <a:cs typeface="Calibri"/>
              </a:rPr>
              <a:t> </a:t>
            </a:r>
            <a:r>
              <a:rPr sz="1800" spc="-5" dirty="0">
                <a:latin typeface="Calibri"/>
                <a:cs typeface="Calibri"/>
              </a:rPr>
              <a:t>της</a:t>
            </a:r>
            <a:r>
              <a:rPr sz="1800" spc="-10" dirty="0">
                <a:latin typeface="Calibri"/>
                <a:cs typeface="Calibri"/>
              </a:rPr>
              <a:t> ποιότητάς</a:t>
            </a:r>
            <a:r>
              <a:rPr sz="1800" spc="20" dirty="0">
                <a:latin typeface="Calibri"/>
                <a:cs typeface="Calibri"/>
              </a:rPr>
              <a:t> </a:t>
            </a:r>
            <a:r>
              <a:rPr sz="1800" spc="-10" dirty="0">
                <a:latin typeface="Calibri"/>
                <a:cs typeface="Calibri"/>
              </a:rPr>
              <a:t>του</a:t>
            </a:r>
            <a:endParaRPr sz="1800" dirty="0">
              <a:latin typeface="Calibri"/>
              <a:cs typeface="Calibri"/>
            </a:endParaRPr>
          </a:p>
          <a:p>
            <a:pPr marL="355600" marR="5080" indent="-342900">
              <a:lnSpc>
                <a:spcPts val="1730"/>
              </a:lnSpc>
              <a:spcBef>
                <a:spcPts val="420"/>
              </a:spcBef>
              <a:buFont typeface="Wingdings"/>
              <a:buChar char=""/>
              <a:tabLst>
                <a:tab pos="354965" algn="l"/>
                <a:tab pos="355600" algn="l"/>
              </a:tabLst>
            </a:pPr>
            <a:r>
              <a:rPr sz="1800" spc="-5" dirty="0">
                <a:latin typeface="Calibri"/>
                <a:cs typeface="Calibri"/>
              </a:rPr>
              <a:t>Ένα</a:t>
            </a:r>
            <a:r>
              <a:rPr sz="1800" spc="10" dirty="0">
                <a:latin typeface="Calibri"/>
                <a:cs typeface="Calibri"/>
              </a:rPr>
              <a:t> </a:t>
            </a:r>
            <a:r>
              <a:rPr sz="1800" spc="-10" dirty="0">
                <a:latin typeface="Calibri"/>
                <a:cs typeface="Calibri"/>
              </a:rPr>
              <a:t>σύνολο</a:t>
            </a:r>
            <a:r>
              <a:rPr sz="1800" spc="25" dirty="0">
                <a:latin typeface="Calibri"/>
                <a:cs typeface="Calibri"/>
              </a:rPr>
              <a:t> </a:t>
            </a:r>
            <a:r>
              <a:rPr sz="1800" spc="-10" dirty="0">
                <a:latin typeface="Calibri"/>
                <a:cs typeface="Calibri"/>
              </a:rPr>
              <a:t>ποσοτικών</a:t>
            </a:r>
            <a:r>
              <a:rPr sz="1800" spc="50" dirty="0">
                <a:latin typeface="Calibri"/>
                <a:cs typeface="Calibri"/>
              </a:rPr>
              <a:t> </a:t>
            </a:r>
            <a:r>
              <a:rPr sz="1800" spc="-25" dirty="0">
                <a:latin typeface="Calibri"/>
                <a:cs typeface="Calibri"/>
              </a:rPr>
              <a:t>και</a:t>
            </a:r>
            <a:r>
              <a:rPr sz="1800" spc="10" dirty="0">
                <a:latin typeface="Calibri"/>
                <a:cs typeface="Calibri"/>
              </a:rPr>
              <a:t> </a:t>
            </a:r>
            <a:r>
              <a:rPr sz="1800" spc="-10" dirty="0">
                <a:latin typeface="Calibri"/>
                <a:cs typeface="Calibri"/>
              </a:rPr>
              <a:t>ποιοτικών</a:t>
            </a:r>
            <a:r>
              <a:rPr sz="1800" spc="40" dirty="0">
                <a:latin typeface="Calibri"/>
                <a:cs typeface="Calibri"/>
              </a:rPr>
              <a:t> </a:t>
            </a:r>
            <a:r>
              <a:rPr sz="1800" spc="-10" dirty="0">
                <a:latin typeface="Calibri"/>
                <a:cs typeface="Calibri"/>
              </a:rPr>
              <a:t>δεικτών</a:t>
            </a:r>
            <a:r>
              <a:rPr sz="1800" spc="35" dirty="0">
                <a:latin typeface="Calibri"/>
                <a:cs typeface="Calibri"/>
              </a:rPr>
              <a:t> </a:t>
            </a:r>
            <a:r>
              <a:rPr sz="1800" dirty="0">
                <a:latin typeface="Calibri"/>
                <a:cs typeface="Calibri"/>
              </a:rPr>
              <a:t>που</a:t>
            </a:r>
            <a:r>
              <a:rPr sz="1800" spc="15" dirty="0">
                <a:latin typeface="Calibri"/>
                <a:cs typeface="Calibri"/>
              </a:rPr>
              <a:t> </a:t>
            </a:r>
            <a:r>
              <a:rPr sz="1800" dirty="0">
                <a:latin typeface="Calibri"/>
                <a:cs typeface="Calibri"/>
              </a:rPr>
              <a:t>θα</a:t>
            </a:r>
            <a:r>
              <a:rPr sz="1800" spc="15" dirty="0">
                <a:latin typeface="Calibri"/>
                <a:cs typeface="Calibri"/>
              </a:rPr>
              <a:t> </a:t>
            </a:r>
            <a:r>
              <a:rPr sz="1800" spc="-10" dirty="0">
                <a:latin typeface="Calibri"/>
                <a:cs typeface="Calibri"/>
              </a:rPr>
              <a:t>καθιστούν</a:t>
            </a:r>
            <a:r>
              <a:rPr sz="1800" spc="35" dirty="0">
                <a:latin typeface="Calibri"/>
                <a:cs typeface="Calibri"/>
              </a:rPr>
              <a:t> </a:t>
            </a:r>
            <a:r>
              <a:rPr sz="1800" spc="-5" dirty="0">
                <a:latin typeface="Calibri"/>
                <a:cs typeface="Calibri"/>
              </a:rPr>
              <a:t>δυνατή</a:t>
            </a:r>
            <a:r>
              <a:rPr sz="1800" spc="5" dirty="0">
                <a:latin typeface="Calibri"/>
                <a:cs typeface="Calibri"/>
              </a:rPr>
              <a:t> </a:t>
            </a:r>
            <a:r>
              <a:rPr sz="1800" spc="-15" dirty="0">
                <a:latin typeface="Calibri"/>
                <a:cs typeface="Calibri"/>
              </a:rPr>
              <a:t>την</a:t>
            </a:r>
            <a:r>
              <a:rPr sz="1800" spc="10" dirty="0">
                <a:latin typeface="Calibri"/>
                <a:cs typeface="Calibri"/>
              </a:rPr>
              <a:t> </a:t>
            </a:r>
            <a:r>
              <a:rPr sz="1800" spc="-10" dirty="0">
                <a:latin typeface="Calibri"/>
                <a:cs typeface="Calibri"/>
              </a:rPr>
              <a:t>αξιολόγηση</a:t>
            </a:r>
            <a:r>
              <a:rPr sz="1800" spc="15" dirty="0">
                <a:latin typeface="Calibri"/>
                <a:cs typeface="Calibri"/>
              </a:rPr>
              <a:t> </a:t>
            </a:r>
            <a:r>
              <a:rPr sz="1800" spc="-10" dirty="0">
                <a:latin typeface="Calibri"/>
                <a:cs typeface="Calibri"/>
              </a:rPr>
              <a:t>του</a:t>
            </a:r>
            <a:r>
              <a:rPr sz="1800" spc="10" dirty="0">
                <a:latin typeface="Calibri"/>
                <a:cs typeface="Calibri"/>
              </a:rPr>
              <a:t> </a:t>
            </a:r>
            <a:r>
              <a:rPr sz="1800" spc="-10" dirty="0">
                <a:latin typeface="Calibri"/>
                <a:cs typeface="Calibri"/>
              </a:rPr>
              <a:t>βαθμού</a:t>
            </a:r>
            <a:r>
              <a:rPr sz="1800" spc="25" dirty="0">
                <a:latin typeface="Calibri"/>
                <a:cs typeface="Calibri"/>
              </a:rPr>
              <a:t> </a:t>
            </a:r>
            <a:r>
              <a:rPr sz="1800" spc="-10" dirty="0">
                <a:latin typeface="Calibri"/>
                <a:cs typeface="Calibri"/>
              </a:rPr>
              <a:t>επίτευξης </a:t>
            </a:r>
            <a:r>
              <a:rPr sz="1800" spc="-395" dirty="0">
                <a:latin typeface="Calibri"/>
                <a:cs typeface="Calibri"/>
              </a:rPr>
              <a:t> </a:t>
            </a:r>
            <a:r>
              <a:rPr sz="1800" spc="-15" dirty="0">
                <a:latin typeface="Calibri"/>
                <a:cs typeface="Calibri"/>
              </a:rPr>
              <a:t>των</a:t>
            </a:r>
            <a:r>
              <a:rPr sz="1800" spc="15" dirty="0">
                <a:latin typeface="Calibri"/>
                <a:cs typeface="Calibri"/>
              </a:rPr>
              <a:t> </a:t>
            </a:r>
            <a:r>
              <a:rPr sz="1800" spc="-10" dirty="0">
                <a:latin typeface="Calibri"/>
                <a:cs typeface="Calibri"/>
              </a:rPr>
              <a:t>στόχων</a:t>
            </a:r>
            <a:r>
              <a:rPr sz="1800" spc="20" dirty="0">
                <a:latin typeface="Calibri"/>
                <a:cs typeface="Calibri"/>
              </a:rPr>
              <a:t> </a:t>
            </a:r>
            <a:r>
              <a:rPr sz="1800" spc="-10" dirty="0">
                <a:latin typeface="Calibri"/>
                <a:cs typeface="Calibri"/>
              </a:rPr>
              <a:t>του</a:t>
            </a:r>
            <a:endParaRPr sz="1800" dirty="0">
              <a:latin typeface="Calibri"/>
              <a:cs typeface="Calibri"/>
            </a:endParaRPr>
          </a:p>
          <a:p>
            <a:pPr>
              <a:lnSpc>
                <a:spcPct val="100000"/>
              </a:lnSpc>
            </a:pPr>
            <a:endParaRPr sz="1800" dirty="0">
              <a:latin typeface="Calibri"/>
              <a:cs typeface="Calibri"/>
            </a:endParaRPr>
          </a:p>
          <a:p>
            <a:pPr marL="12700" marR="14604">
              <a:lnSpc>
                <a:spcPct val="80100"/>
              </a:lnSpc>
              <a:spcBef>
                <a:spcPts val="1145"/>
              </a:spcBef>
            </a:pPr>
            <a:r>
              <a:rPr sz="1900" i="1" spc="-10" dirty="0">
                <a:latin typeface="Calibri"/>
                <a:cs typeface="Calibri"/>
              </a:rPr>
              <a:t>!!!</a:t>
            </a:r>
            <a:r>
              <a:rPr sz="1900" i="1" spc="35" dirty="0">
                <a:latin typeface="Calibri"/>
                <a:cs typeface="Calibri"/>
              </a:rPr>
              <a:t> </a:t>
            </a:r>
            <a:r>
              <a:rPr sz="1900" i="1" spc="-5" dirty="0">
                <a:latin typeface="Calibri"/>
                <a:cs typeface="Calibri"/>
              </a:rPr>
              <a:t>Η </a:t>
            </a:r>
            <a:r>
              <a:rPr sz="1900" i="1" spc="-15" dirty="0">
                <a:latin typeface="Calibri"/>
                <a:cs typeface="Calibri"/>
              </a:rPr>
              <a:t>αξιολόγηση</a:t>
            </a:r>
            <a:r>
              <a:rPr sz="1900" i="1" spc="45" dirty="0">
                <a:latin typeface="Calibri"/>
                <a:cs typeface="Calibri"/>
              </a:rPr>
              <a:t> </a:t>
            </a:r>
            <a:r>
              <a:rPr sz="1900" i="1" spc="-10" dirty="0">
                <a:latin typeface="Calibri"/>
                <a:cs typeface="Calibri"/>
              </a:rPr>
              <a:t>των</a:t>
            </a:r>
            <a:r>
              <a:rPr sz="1900" i="1" spc="15" dirty="0">
                <a:latin typeface="Calibri"/>
                <a:cs typeface="Calibri"/>
              </a:rPr>
              <a:t> </a:t>
            </a:r>
            <a:r>
              <a:rPr sz="1900" i="1" spc="-10" dirty="0">
                <a:latin typeface="Calibri"/>
                <a:cs typeface="Calibri"/>
              </a:rPr>
              <a:t>πιο</a:t>
            </a:r>
            <a:r>
              <a:rPr sz="1900" i="1" spc="-5" dirty="0">
                <a:latin typeface="Calibri"/>
                <a:cs typeface="Calibri"/>
              </a:rPr>
              <a:t> πάνω</a:t>
            </a:r>
            <a:r>
              <a:rPr sz="1900" i="1" spc="10" dirty="0">
                <a:latin typeface="Calibri"/>
                <a:cs typeface="Calibri"/>
              </a:rPr>
              <a:t> </a:t>
            </a:r>
            <a:r>
              <a:rPr sz="1900" i="1" spc="-15" dirty="0">
                <a:latin typeface="Calibri"/>
                <a:cs typeface="Calibri"/>
              </a:rPr>
              <a:t>απαιτήσεων</a:t>
            </a:r>
            <a:r>
              <a:rPr sz="1900" i="1" spc="40" dirty="0">
                <a:latin typeface="Calibri"/>
                <a:cs typeface="Calibri"/>
              </a:rPr>
              <a:t> </a:t>
            </a:r>
            <a:r>
              <a:rPr sz="1900" i="1" spc="-20" dirty="0">
                <a:latin typeface="Calibri"/>
                <a:cs typeface="Calibri"/>
              </a:rPr>
              <a:t>ακολουθεί</a:t>
            </a:r>
            <a:r>
              <a:rPr sz="1900" i="1" spc="5" dirty="0">
                <a:latin typeface="Calibri"/>
                <a:cs typeface="Calibri"/>
              </a:rPr>
              <a:t> </a:t>
            </a:r>
            <a:r>
              <a:rPr sz="1900" i="1" spc="-20" dirty="0">
                <a:latin typeface="Calibri"/>
                <a:cs typeface="Calibri"/>
              </a:rPr>
              <a:t>την</a:t>
            </a:r>
            <a:r>
              <a:rPr sz="1900" i="1" spc="-5" dirty="0">
                <a:latin typeface="Calibri"/>
                <a:cs typeface="Calibri"/>
              </a:rPr>
              <a:t> </a:t>
            </a:r>
            <a:r>
              <a:rPr sz="1900" i="1" spc="-10" dirty="0">
                <a:latin typeface="Calibri"/>
                <a:cs typeface="Calibri"/>
              </a:rPr>
              <a:t>αρχή</a:t>
            </a:r>
            <a:r>
              <a:rPr sz="1900" i="1" spc="10" dirty="0">
                <a:latin typeface="Calibri"/>
                <a:cs typeface="Calibri"/>
              </a:rPr>
              <a:t> </a:t>
            </a:r>
            <a:r>
              <a:rPr sz="1900" i="1" spc="-5" dirty="0">
                <a:latin typeface="Calibri"/>
                <a:cs typeface="Calibri"/>
              </a:rPr>
              <a:t>της</a:t>
            </a:r>
            <a:r>
              <a:rPr sz="1900" i="1" dirty="0">
                <a:latin typeface="Calibri"/>
                <a:cs typeface="Calibri"/>
              </a:rPr>
              <a:t> </a:t>
            </a:r>
            <a:r>
              <a:rPr sz="1900" i="1" spc="-15" dirty="0">
                <a:latin typeface="Calibri"/>
                <a:cs typeface="Calibri"/>
              </a:rPr>
              <a:t>αναλογικότητας:</a:t>
            </a:r>
            <a:r>
              <a:rPr sz="1900" i="1" spc="50" dirty="0">
                <a:latin typeface="Calibri"/>
                <a:cs typeface="Calibri"/>
              </a:rPr>
              <a:t> </a:t>
            </a:r>
            <a:r>
              <a:rPr sz="1900" i="1" spc="-5" dirty="0">
                <a:latin typeface="Calibri"/>
                <a:cs typeface="Calibri"/>
              </a:rPr>
              <a:t>όσο</a:t>
            </a:r>
            <a:r>
              <a:rPr sz="1900" i="1" spc="10" dirty="0">
                <a:latin typeface="Calibri"/>
                <a:cs typeface="Calibri"/>
              </a:rPr>
              <a:t> </a:t>
            </a:r>
            <a:r>
              <a:rPr sz="1900" i="1" spc="-10" dirty="0">
                <a:latin typeface="Calibri"/>
                <a:cs typeface="Calibri"/>
              </a:rPr>
              <a:t>υψηλότερο</a:t>
            </a:r>
            <a:r>
              <a:rPr sz="1900" i="1" spc="15" dirty="0">
                <a:latin typeface="Calibri"/>
                <a:cs typeface="Calibri"/>
              </a:rPr>
              <a:t> </a:t>
            </a:r>
            <a:r>
              <a:rPr sz="1900" i="1" spc="-10" dirty="0">
                <a:latin typeface="Calibri"/>
                <a:cs typeface="Calibri"/>
              </a:rPr>
              <a:t>είναι</a:t>
            </a:r>
            <a:r>
              <a:rPr sz="1900" i="1" spc="5" dirty="0">
                <a:latin typeface="Calibri"/>
                <a:cs typeface="Calibri"/>
              </a:rPr>
              <a:t> </a:t>
            </a:r>
            <a:r>
              <a:rPr sz="1900" i="1" spc="-10" dirty="0">
                <a:latin typeface="Calibri"/>
                <a:cs typeface="Calibri"/>
              </a:rPr>
              <a:t>το </a:t>
            </a:r>
            <a:r>
              <a:rPr sz="1900" i="1" spc="-415" dirty="0">
                <a:latin typeface="Calibri"/>
                <a:cs typeface="Calibri"/>
              </a:rPr>
              <a:t> </a:t>
            </a:r>
            <a:r>
              <a:rPr sz="1900" i="1" spc="-10" dirty="0">
                <a:latin typeface="Calibri"/>
                <a:cs typeface="Calibri"/>
              </a:rPr>
              <a:t>αιτούμενο</a:t>
            </a:r>
            <a:r>
              <a:rPr sz="1900" i="1" spc="10" dirty="0">
                <a:latin typeface="Calibri"/>
                <a:cs typeface="Calibri"/>
              </a:rPr>
              <a:t> </a:t>
            </a:r>
            <a:r>
              <a:rPr sz="1900" i="1" spc="-15" dirty="0">
                <a:latin typeface="Calibri"/>
                <a:cs typeface="Calibri"/>
              </a:rPr>
              <a:t>ποσό,</a:t>
            </a:r>
            <a:r>
              <a:rPr sz="1900" i="1" spc="10" dirty="0">
                <a:latin typeface="Calibri"/>
                <a:cs typeface="Calibri"/>
              </a:rPr>
              <a:t> </a:t>
            </a:r>
            <a:r>
              <a:rPr sz="1900" i="1" spc="-10" dirty="0">
                <a:latin typeface="Calibri"/>
                <a:cs typeface="Calibri"/>
              </a:rPr>
              <a:t>τόσο</a:t>
            </a:r>
            <a:r>
              <a:rPr sz="1900" i="1" spc="10" dirty="0">
                <a:latin typeface="Calibri"/>
                <a:cs typeface="Calibri"/>
              </a:rPr>
              <a:t> </a:t>
            </a:r>
            <a:r>
              <a:rPr sz="1900" i="1" spc="-10" dirty="0">
                <a:latin typeface="Calibri"/>
                <a:cs typeface="Calibri"/>
              </a:rPr>
              <a:t>περισσότερο</a:t>
            </a:r>
            <a:r>
              <a:rPr sz="1900" i="1" spc="35" dirty="0">
                <a:latin typeface="Calibri"/>
                <a:cs typeface="Calibri"/>
              </a:rPr>
              <a:t> </a:t>
            </a:r>
            <a:r>
              <a:rPr sz="1900" i="1" spc="-10" dirty="0">
                <a:latin typeface="Calibri"/>
                <a:cs typeface="Calibri"/>
              </a:rPr>
              <a:t>αναμένεται</a:t>
            </a:r>
            <a:r>
              <a:rPr sz="1900" i="1" spc="20" dirty="0">
                <a:latin typeface="Calibri"/>
                <a:cs typeface="Calibri"/>
              </a:rPr>
              <a:t> </a:t>
            </a:r>
            <a:r>
              <a:rPr sz="1900" i="1" spc="-5" dirty="0">
                <a:latin typeface="Calibri"/>
                <a:cs typeface="Calibri"/>
              </a:rPr>
              <a:t>ότι</a:t>
            </a:r>
            <a:r>
              <a:rPr sz="1900" i="1" spc="10" dirty="0">
                <a:latin typeface="Calibri"/>
                <a:cs typeface="Calibri"/>
              </a:rPr>
              <a:t> </a:t>
            </a:r>
            <a:r>
              <a:rPr sz="1900" i="1" spc="-5" dirty="0">
                <a:latin typeface="Calibri"/>
                <a:cs typeface="Calibri"/>
              </a:rPr>
              <a:t>η</a:t>
            </a:r>
            <a:r>
              <a:rPr sz="1900" i="1" dirty="0">
                <a:latin typeface="Calibri"/>
                <a:cs typeface="Calibri"/>
              </a:rPr>
              <a:t> </a:t>
            </a:r>
            <a:r>
              <a:rPr sz="1900" i="1" spc="-15" dirty="0">
                <a:latin typeface="Calibri"/>
                <a:cs typeface="Calibri"/>
              </a:rPr>
              <a:t>μεθοδολογία</a:t>
            </a:r>
            <a:r>
              <a:rPr sz="1900" i="1" spc="30" dirty="0">
                <a:latin typeface="Calibri"/>
                <a:cs typeface="Calibri"/>
              </a:rPr>
              <a:t> </a:t>
            </a:r>
            <a:r>
              <a:rPr sz="1900" i="1" spc="-10" dirty="0">
                <a:latin typeface="Calibri"/>
                <a:cs typeface="Calibri"/>
              </a:rPr>
              <a:t>του</a:t>
            </a:r>
            <a:r>
              <a:rPr sz="1900" i="1" dirty="0">
                <a:latin typeface="Calibri"/>
                <a:cs typeface="Calibri"/>
              </a:rPr>
              <a:t> </a:t>
            </a:r>
            <a:r>
              <a:rPr sz="1900" i="1" spc="-10" dirty="0">
                <a:latin typeface="Calibri"/>
                <a:cs typeface="Calibri"/>
              </a:rPr>
              <a:t>έργου</a:t>
            </a:r>
            <a:r>
              <a:rPr sz="1900" i="1" spc="10" dirty="0">
                <a:latin typeface="Calibri"/>
                <a:cs typeface="Calibri"/>
              </a:rPr>
              <a:t> </a:t>
            </a:r>
            <a:r>
              <a:rPr sz="1900" i="1" spc="-5" dirty="0">
                <a:latin typeface="Calibri"/>
                <a:cs typeface="Calibri"/>
              </a:rPr>
              <a:t>θα</a:t>
            </a:r>
            <a:r>
              <a:rPr sz="1900" i="1" spc="5" dirty="0">
                <a:latin typeface="Calibri"/>
                <a:cs typeface="Calibri"/>
              </a:rPr>
              <a:t> </a:t>
            </a:r>
            <a:r>
              <a:rPr sz="1900" i="1" spc="-10" dirty="0">
                <a:latin typeface="Calibri"/>
                <a:cs typeface="Calibri"/>
              </a:rPr>
              <a:t>είναι</a:t>
            </a:r>
            <a:r>
              <a:rPr sz="1900" i="1" spc="10" dirty="0">
                <a:latin typeface="Calibri"/>
                <a:cs typeface="Calibri"/>
              </a:rPr>
              <a:t> </a:t>
            </a:r>
            <a:r>
              <a:rPr sz="1900" i="1" spc="-10" dirty="0">
                <a:latin typeface="Calibri"/>
                <a:cs typeface="Calibri"/>
              </a:rPr>
              <a:t>ακριβής</a:t>
            </a:r>
            <a:r>
              <a:rPr sz="1900" i="1" spc="10" dirty="0">
                <a:latin typeface="Calibri"/>
                <a:cs typeface="Calibri"/>
              </a:rPr>
              <a:t> </a:t>
            </a:r>
            <a:r>
              <a:rPr sz="1900" i="1" spc="-25" dirty="0">
                <a:latin typeface="Calibri"/>
                <a:cs typeface="Calibri"/>
              </a:rPr>
              <a:t>και </a:t>
            </a:r>
            <a:r>
              <a:rPr sz="1900" i="1" spc="-20" dirty="0">
                <a:latin typeface="Calibri"/>
                <a:cs typeface="Calibri"/>
              </a:rPr>
              <a:t> </a:t>
            </a:r>
            <a:r>
              <a:rPr sz="1900" i="1" spc="-10" dirty="0">
                <a:latin typeface="Calibri"/>
                <a:cs typeface="Calibri"/>
              </a:rPr>
              <a:t>ολοκληρωμένη.</a:t>
            </a:r>
            <a:endParaRPr sz="1900" dirty="0">
              <a:latin typeface="Calibri"/>
              <a:cs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039" y="76200"/>
            <a:ext cx="75514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ΔΙΑΔΙΚΑΣΙΑ</a:t>
            </a:r>
            <a:r>
              <a:rPr sz="2800" spc="35" dirty="0">
                <a:solidFill>
                  <a:srgbClr val="FFFFFF"/>
                </a:solidFill>
              </a:rPr>
              <a:t> </a:t>
            </a:r>
            <a:r>
              <a:rPr sz="2800" spc="-15" dirty="0">
                <a:solidFill>
                  <a:srgbClr val="FFFFFF"/>
                </a:solidFill>
              </a:rPr>
              <a:t>ΑΞΙΟΛΟΓΗΣΗΣ</a:t>
            </a:r>
            <a:endParaRPr sz="2800" dirty="0"/>
          </a:p>
        </p:txBody>
      </p:sp>
      <p:sp>
        <p:nvSpPr>
          <p:cNvPr id="3" name="object 3"/>
          <p:cNvSpPr txBox="1"/>
          <p:nvPr/>
        </p:nvSpPr>
        <p:spPr>
          <a:xfrm>
            <a:off x="278039" y="1295400"/>
            <a:ext cx="11231880" cy="4675639"/>
          </a:xfrm>
          <a:prstGeom prst="rect">
            <a:avLst/>
          </a:prstGeom>
        </p:spPr>
        <p:txBody>
          <a:bodyPr vert="horz" wrap="square" lIns="0" tIns="12700" rIns="0" bIns="0" rtlCol="0">
            <a:spAutoFit/>
          </a:bodyPr>
          <a:lstStyle/>
          <a:p>
            <a:pPr marL="299085" marR="5715" indent="-287020" algn="just">
              <a:lnSpc>
                <a:spcPct val="100000"/>
              </a:lnSpc>
              <a:spcBef>
                <a:spcPts val="100"/>
              </a:spcBef>
              <a:buFont typeface="Wingdings"/>
              <a:buChar char=""/>
              <a:tabLst>
                <a:tab pos="299720" algn="l"/>
              </a:tabLst>
            </a:pPr>
            <a:r>
              <a:rPr sz="1800" spc="-5" dirty="0">
                <a:latin typeface="Calibri"/>
                <a:cs typeface="Calibri"/>
              </a:rPr>
              <a:t>Εφόσον μία αίτηση </a:t>
            </a:r>
            <a:r>
              <a:rPr sz="1800" spc="-10" dirty="0">
                <a:latin typeface="Calibri"/>
                <a:cs typeface="Calibri"/>
              </a:rPr>
              <a:t>κριθεί </a:t>
            </a:r>
            <a:r>
              <a:rPr sz="1800" spc="-5" dirty="0">
                <a:latin typeface="Calibri"/>
                <a:cs typeface="Calibri"/>
              </a:rPr>
              <a:t>ως επιλέξιμη, βάσει </a:t>
            </a:r>
            <a:r>
              <a:rPr sz="1800" spc="-10" dirty="0">
                <a:latin typeface="Calibri"/>
                <a:cs typeface="Calibri"/>
              </a:rPr>
              <a:t>των </a:t>
            </a:r>
            <a:r>
              <a:rPr lang="el-GR" sz="1800" spc="-10" dirty="0">
                <a:latin typeface="Calibri"/>
                <a:cs typeface="Calibri"/>
              </a:rPr>
              <a:t>γενικών </a:t>
            </a:r>
            <a:r>
              <a:rPr sz="1800" spc="-10" dirty="0" err="1">
                <a:latin typeface="Calibri"/>
                <a:cs typeface="Calibri"/>
              </a:rPr>
              <a:t>κριτηρίων</a:t>
            </a:r>
            <a:r>
              <a:rPr sz="1800" spc="-10" dirty="0">
                <a:latin typeface="Calibri"/>
                <a:cs typeface="Calibri"/>
              </a:rPr>
              <a:t> </a:t>
            </a:r>
            <a:r>
              <a:rPr sz="1800" spc="-5" dirty="0">
                <a:latin typeface="Calibri"/>
                <a:cs typeface="Calibri"/>
              </a:rPr>
              <a:t>επιλεξιμότητας, </a:t>
            </a:r>
            <a:r>
              <a:rPr sz="1800" dirty="0">
                <a:latin typeface="Calibri"/>
                <a:cs typeface="Calibri"/>
              </a:rPr>
              <a:t>περνά στο στάδιο </a:t>
            </a:r>
            <a:r>
              <a:rPr sz="1800" spc="-5" dirty="0">
                <a:latin typeface="Calibri"/>
                <a:cs typeface="Calibri"/>
              </a:rPr>
              <a:t>της </a:t>
            </a:r>
            <a:r>
              <a:rPr sz="1800" spc="-10" dirty="0">
                <a:latin typeface="Calibri"/>
                <a:cs typeface="Calibri"/>
              </a:rPr>
              <a:t>αξιολόγησης. </a:t>
            </a:r>
            <a:r>
              <a:rPr sz="1800" dirty="0">
                <a:latin typeface="Calibri"/>
                <a:cs typeface="Calibri"/>
              </a:rPr>
              <a:t>Η </a:t>
            </a:r>
            <a:r>
              <a:rPr sz="1800" spc="5" dirty="0">
                <a:latin typeface="Calibri"/>
                <a:cs typeface="Calibri"/>
              </a:rPr>
              <a:t> </a:t>
            </a:r>
            <a:r>
              <a:rPr sz="1800" spc="-10" dirty="0">
                <a:latin typeface="Calibri"/>
                <a:cs typeface="Calibri"/>
              </a:rPr>
              <a:t>αξιολόγηση </a:t>
            </a:r>
            <a:r>
              <a:rPr sz="1800" spc="-5" dirty="0" err="1">
                <a:latin typeface="Calibri"/>
                <a:cs typeface="Calibri"/>
              </a:rPr>
              <a:t>γίνετ</a:t>
            </a:r>
            <a:r>
              <a:rPr sz="1800" spc="-5" dirty="0">
                <a:latin typeface="Calibri"/>
                <a:cs typeface="Calibri"/>
              </a:rPr>
              <a:t>αι </a:t>
            </a:r>
            <a:r>
              <a:rPr sz="1800" dirty="0">
                <a:latin typeface="Calibri"/>
                <a:cs typeface="Calibri"/>
              </a:rPr>
              <a:t>από </a:t>
            </a:r>
            <a:r>
              <a:rPr sz="1800" spc="-10" dirty="0">
                <a:latin typeface="Calibri"/>
                <a:cs typeface="Calibri"/>
              </a:rPr>
              <a:t>ανεξάρτητους </a:t>
            </a:r>
            <a:r>
              <a:rPr sz="1800" spc="-15" dirty="0">
                <a:latin typeface="Calibri"/>
                <a:cs typeface="Calibri"/>
              </a:rPr>
              <a:t>αξιολογητές </a:t>
            </a:r>
            <a:r>
              <a:rPr sz="1800" spc="-5" dirty="0">
                <a:latin typeface="Calibri"/>
                <a:cs typeface="Calibri"/>
              </a:rPr>
              <a:t>(εκτός της Εθνικής Υπηρεσίας), </a:t>
            </a:r>
            <a:r>
              <a:rPr sz="1800" dirty="0">
                <a:latin typeface="Calibri"/>
                <a:cs typeface="Calibri"/>
              </a:rPr>
              <a:t>που </a:t>
            </a:r>
            <a:r>
              <a:rPr sz="1800" spc="-5" dirty="0">
                <a:latin typeface="Calibri"/>
                <a:cs typeface="Calibri"/>
              </a:rPr>
              <a:t>ορίζονται </a:t>
            </a:r>
            <a:r>
              <a:rPr sz="1800" dirty="0">
                <a:latin typeface="Calibri"/>
                <a:cs typeface="Calibri"/>
              </a:rPr>
              <a:t>από </a:t>
            </a:r>
            <a:r>
              <a:rPr sz="1800" spc="-10" dirty="0">
                <a:latin typeface="Calibri"/>
                <a:cs typeface="Calibri"/>
              </a:rPr>
              <a:t>την </a:t>
            </a:r>
            <a:r>
              <a:rPr sz="1800" spc="-5" dirty="0">
                <a:latin typeface="Calibri"/>
                <a:cs typeface="Calibri"/>
              </a:rPr>
              <a:t> Εθνική</a:t>
            </a:r>
            <a:r>
              <a:rPr sz="1800" spc="20" dirty="0">
                <a:latin typeface="Calibri"/>
                <a:cs typeface="Calibri"/>
              </a:rPr>
              <a:t> </a:t>
            </a:r>
            <a:r>
              <a:rPr sz="1800" spc="-5" dirty="0">
                <a:latin typeface="Calibri"/>
                <a:cs typeface="Calibri"/>
              </a:rPr>
              <a:t>Υπηρεσία.</a:t>
            </a:r>
            <a:r>
              <a:rPr sz="1800" spc="10" dirty="0">
                <a:latin typeface="Calibri"/>
                <a:cs typeface="Calibri"/>
              </a:rPr>
              <a:t> </a:t>
            </a:r>
            <a:r>
              <a:rPr sz="1800" dirty="0">
                <a:latin typeface="Calibri"/>
                <a:cs typeface="Calibri"/>
              </a:rPr>
              <a:t>Η</a:t>
            </a:r>
            <a:r>
              <a:rPr sz="1800" spc="5" dirty="0">
                <a:latin typeface="Calibri"/>
                <a:cs typeface="Calibri"/>
              </a:rPr>
              <a:t> </a:t>
            </a:r>
            <a:r>
              <a:rPr sz="1800" spc="-10" dirty="0">
                <a:latin typeface="Calibri"/>
                <a:cs typeface="Calibri"/>
              </a:rPr>
              <a:t>αξιολόγηση</a:t>
            </a:r>
            <a:r>
              <a:rPr sz="1800" spc="15" dirty="0">
                <a:latin typeface="Calibri"/>
                <a:cs typeface="Calibri"/>
              </a:rPr>
              <a:t> </a:t>
            </a:r>
            <a:r>
              <a:rPr sz="1800" spc="-10" dirty="0">
                <a:latin typeface="Calibri"/>
                <a:cs typeface="Calibri"/>
              </a:rPr>
              <a:t>γίνεται</a:t>
            </a:r>
            <a:r>
              <a:rPr sz="1800" spc="30" dirty="0">
                <a:latin typeface="Calibri"/>
                <a:cs typeface="Calibri"/>
              </a:rPr>
              <a:t> </a:t>
            </a:r>
            <a:r>
              <a:rPr sz="1800" spc="5" dirty="0">
                <a:latin typeface="Calibri"/>
                <a:cs typeface="Calibri"/>
              </a:rPr>
              <a:t>στη </a:t>
            </a:r>
            <a:r>
              <a:rPr sz="1800" spc="-5" dirty="0">
                <a:latin typeface="Calibri"/>
                <a:cs typeface="Calibri"/>
              </a:rPr>
              <a:t>βάσει</a:t>
            </a:r>
            <a:r>
              <a:rPr sz="1800" spc="15" dirty="0">
                <a:latin typeface="Calibri"/>
                <a:cs typeface="Calibri"/>
              </a:rPr>
              <a:t> </a:t>
            </a:r>
            <a:r>
              <a:rPr lang="el-GR" sz="1800" spc="15" dirty="0">
                <a:latin typeface="Calibri"/>
                <a:cs typeface="Calibri"/>
              </a:rPr>
              <a:t>των κριτηρίων αξιολόγησης που περιέχονται στον Οδηγό του Προγράμματος και των </a:t>
            </a:r>
            <a:r>
              <a:rPr sz="1800" spc="-10" dirty="0" err="1">
                <a:latin typeface="Calibri"/>
                <a:cs typeface="Calibri"/>
              </a:rPr>
              <a:t>οδηγιών</a:t>
            </a:r>
            <a:r>
              <a:rPr sz="1800" spc="-5" dirty="0">
                <a:latin typeface="Calibri"/>
                <a:cs typeface="Calibri"/>
              </a:rPr>
              <a:t> </a:t>
            </a:r>
            <a:r>
              <a:rPr sz="1800" dirty="0">
                <a:latin typeface="Calibri"/>
                <a:cs typeface="Calibri"/>
              </a:rPr>
              <a:t>π</a:t>
            </a:r>
            <a:r>
              <a:rPr sz="1800" dirty="0" err="1">
                <a:latin typeface="Calibri"/>
                <a:cs typeface="Calibri"/>
              </a:rPr>
              <a:t>ου</a:t>
            </a:r>
            <a:r>
              <a:rPr sz="1800" spc="5" dirty="0">
                <a:latin typeface="Calibri"/>
                <a:cs typeface="Calibri"/>
              </a:rPr>
              <a:t> </a:t>
            </a:r>
            <a:r>
              <a:rPr sz="1800" spc="-10" dirty="0">
                <a:latin typeface="Calibri"/>
                <a:cs typeface="Calibri"/>
              </a:rPr>
              <a:t>πα</a:t>
            </a:r>
            <a:r>
              <a:rPr sz="1800" spc="-10" dirty="0" err="1">
                <a:latin typeface="Calibri"/>
                <a:cs typeface="Calibri"/>
              </a:rPr>
              <a:t>ρέχοντ</a:t>
            </a:r>
            <a:r>
              <a:rPr sz="1800" spc="-10" dirty="0">
                <a:latin typeface="Calibri"/>
                <a:cs typeface="Calibri"/>
              </a:rPr>
              <a:t>αι</a:t>
            </a:r>
            <a:r>
              <a:rPr lang="el-GR" sz="1800" spc="-10" dirty="0">
                <a:latin typeface="Calibri"/>
                <a:cs typeface="Calibri"/>
              </a:rPr>
              <a:t> στις Εθνικές Υπηρεσίες</a:t>
            </a:r>
            <a:r>
              <a:rPr sz="1800" spc="45" dirty="0">
                <a:latin typeface="Calibri"/>
                <a:cs typeface="Calibri"/>
              </a:rPr>
              <a:t> </a:t>
            </a:r>
            <a:r>
              <a:rPr sz="1800" spc="-5" dirty="0">
                <a:latin typeface="Calibri"/>
                <a:cs typeface="Calibri"/>
              </a:rPr>
              <a:t>από</a:t>
            </a:r>
            <a:r>
              <a:rPr sz="1800" spc="5" dirty="0">
                <a:latin typeface="Calibri"/>
                <a:cs typeface="Calibri"/>
              </a:rPr>
              <a:t> </a:t>
            </a:r>
            <a:r>
              <a:rPr sz="1800" spc="-15" dirty="0">
                <a:latin typeface="Calibri"/>
                <a:cs typeface="Calibri"/>
              </a:rPr>
              <a:t>την</a:t>
            </a:r>
            <a:r>
              <a:rPr sz="1800" spc="-5" dirty="0">
                <a:latin typeface="Calibri"/>
                <a:cs typeface="Calibri"/>
              </a:rPr>
              <a:t> ΕΕ.</a:t>
            </a:r>
            <a:endParaRPr sz="1800" dirty="0">
              <a:latin typeface="Calibri"/>
              <a:cs typeface="Calibri"/>
            </a:endParaRPr>
          </a:p>
          <a:p>
            <a:pPr>
              <a:lnSpc>
                <a:spcPct val="100000"/>
              </a:lnSpc>
              <a:spcBef>
                <a:spcPts val="25"/>
              </a:spcBef>
              <a:buFont typeface="Wingdings"/>
              <a:buChar char=""/>
            </a:pPr>
            <a:endParaRPr sz="1750" dirty="0">
              <a:latin typeface="Calibri"/>
              <a:cs typeface="Calibri"/>
            </a:endParaRPr>
          </a:p>
          <a:p>
            <a:pPr marL="299085" marR="5715" indent="-287020" algn="just">
              <a:lnSpc>
                <a:spcPct val="100000"/>
              </a:lnSpc>
              <a:buFont typeface="Wingdings"/>
              <a:buChar char=""/>
              <a:tabLst>
                <a:tab pos="299720" algn="l"/>
              </a:tabLst>
            </a:pPr>
            <a:r>
              <a:rPr sz="1800" spc="-5" dirty="0">
                <a:latin typeface="Calibri"/>
                <a:cs typeface="Calibri"/>
              </a:rPr>
              <a:t>Παράλληλα,</a:t>
            </a:r>
            <a:r>
              <a:rPr sz="1800" dirty="0">
                <a:latin typeface="Calibri"/>
                <a:cs typeface="Calibri"/>
              </a:rPr>
              <a:t> </a:t>
            </a:r>
            <a:r>
              <a:rPr sz="1800" spc="-5" dirty="0">
                <a:latin typeface="Calibri"/>
                <a:cs typeface="Calibri"/>
              </a:rPr>
              <a:t>διεξάγονται</a:t>
            </a:r>
            <a:r>
              <a:rPr sz="1800" dirty="0">
                <a:latin typeface="Calibri"/>
                <a:cs typeface="Calibri"/>
              </a:rPr>
              <a:t> </a:t>
            </a:r>
            <a:r>
              <a:rPr sz="1800" spc="5" dirty="0">
                <a:latin typeface="Calibri"/>
                <a:cs typeface="Calibri"/>
              </a:rPr>
              <a:t>οι</a:t>
            </a:r>
            <a:r>
              <a:rPr sz="1800" spc="10" dirty="0">
                <a:latin typeface="Calibri"/>
                <a:cs typeface="Calibri"/>
              </a:rPr>
              <a:t> </a:t>
            </a:r>
            <a:r>
              <a:rPr sz="1800" spc="-5" dirty="0">
                <a:latin typeface="Calibri"/>
                <a:cs typeface="Calibri"/>
              </a:rPr>
              <a:t>έλεγχοι</a:t>
            </a:r>
            <a:r>
              <a:rPr sz="1800" dirty="0">
                <a:latin typeface="Calibri"/>
                <a:cs typeface="Calibri"/>
              </a:rPr>
              <a:t> </a:t>
            </a:r>
            <a:r>
              <a:rPr sz="1800" spc="-5" dirty="0">
                <a:latin typeface="Calibri"/>
                <a:cs typeface="Calibri"/>
              </a:rPr>
              <a:t>πολλαπλής</a:t>
            </a:r>
            <a:r>
              <a:rPr sz="1800" dirty="0">
                <a:latin typeface="Calibri"/>
                <a:cs typeface="Calibri"/>
              </a:rPr>
              <a:t> </a:t>
            </a:r>
            <a:r>
              <a:rPr sz="1800" spc="-25" dirty="0">
                <a:latin typeface="Calibri"/>
                <a:cs typeface="Calibri"/>
              </a:rPr>
              <a:t>και</a:t>
            </a:r>
            <a:r>
              <a:rPr sz="1800" spc="-20" dirty="0">
                <a:latin typeface="Calibri"/>
                <a:cs typeface="Calibri"/>
              </a:rPr>
              <a:t> </a:t>
            </a:r>
            <a:r>
              <a:rPr sz="1800" spc="-5" dirty="0">
                <a:latin typeface="Calibri"/>
                <a:cs typeface="Calibri"/>
              </a:rPr>
              <a:t>διπλής</a:t>
            </a:r>
            <a:r>
              <a:rPr sz="1800" dirty="0">
                <a:latin typeface="Calibri"/>
                <a:cs typeface="Calibri"/>
              </a:rPr>
              <a:t> </a:t>
            </a:r>
            <a:r>
              <a:rPr sz="1800" spc="-10" dirty="0">
                <a:latin typeface="Calibri"/>
                <a:cs typeface="Calibri"/>
              </a:rPr>
              <a:t>χρηματοδότησης,</a:t>
            </a:r>
            <a:r>
              <a:rPr sz="1800" spc="-5" dirty="0">
                <a:latin typeface="Calibri"/>
                <a:cs typeface="Calibri"/>
              </a:rPr>
              <a:t> ούτως</a:t>
            </a:r>
            <a:r>
              <a:rPr sz="1800" dirty="0">
                <a:latin typeface="Calibri"/>
                <a:cs typeface="Calibri"/>
              </a:rPr>
              <a:t> ώστε</a:t>
            </a:r>
            <a:r>
              <a:rPr sz="1800" spc="5" dirty="0">
                <a:latin typeface="Calibri"/>
                <a:cs typeface="Calibri"/>
              </a:rPr>
              <a:t> </a:t>
            </a:r>
            <a:r>
              <a:rPr sz="1800" dirty="0">
                <a:latin typeface="Calibri"/>
                <a:cs typeface="Calibri"/>
              </a:rPr>
              <a:t>να</a:t>
            </a:r>
            <a:r>
              <a:rPr sz="1800" spc="5" dirty="0">
                <a:latin typeface="Calibri"/>
                <a:cs typeface="Calibri"/>
              </a:rPr>
              <a:t> </a:t>
            </a:r>
            <a:r>
              <a:rPr sz="1800" spc="-5" dirty="0">
                <a:latin typeface="Calibri"/>
                <a:cs typeface="Calibri"/>
              </a:rPr>
              <a:t>αποφευχθεί</a:t>
            </a:r>
            <a:r>
              <a:rPr sz="1800" dirty="0">
                <a:latin typeface="Calibri"/>
                <a:cs typeface="Calibri"/>
              </a:rPr>
              <a:t> η </a:t>
            </a:r>
            <a:r>
              <a:rPr sz="1800" spc="5" dirty="0">
                <a:latin typeface="Calibri"/>
                <a:cs typeface="Calibri"/>
              </a:rPr>
              <a:t> </a:t>
            </a:r>
            <a:r>
              <a:rPr sz="1800" spc="-10" dirty="0">
                <a:latin typeface="Calibri"/>
                <a:cs typeface="Calibri"/>
              </a:rPr>
              <a:t>χρηματοδότηση</a:t>
            </a:r>
            <a:r>
              <a:rPr sz="1800" dirty="0">
                <a:latin typeface="Calibri"/>
                <a:cs typeface="Calibri"/>
              </a:rPr>
              <a:t> </a:t>
            </a:r>
            <a:r>
              <a:rPr sz="1800" spc="-10" dirty="0">
                <a:latin typeface="Calibri"/>
                <a:cs typeface="Calibri"/>
              </a:rPr>
              <a:t>του</a:t>
            </a:r>
            <a:r>
              <a:rPr sz="1800" spc="5" dirty="0">
                <a:latin typeface="Calibri"/>
                <a:cs typeface="Calibri"/>
              </a:rPr>
              <a:t> </a:t>
            </a:r>
            <a:r>
              <a:rPr sz="1800" spc="-5" dirty="0">
                <a:latin typeface="Calibri"/>
                <a:cs typeface="Calibri"/>
              </a:rPr>
              <a:t>ίδιου</a:t>
            </a:r>
            <a:r>
              <a:rPr sz="1800" spc="5" dirty="0">
                <a:latin typeface="Calibri"/>
                <a:cs typeface="Calibri"/>
              </a:rPr>
              <a:t> </a:t>
            </a:r>
            <a:r>
              <a:rPr sz="1800" spc="-10" dirty="0">
                <a:latin typeface="Calibri"/>
                <a:cs typeface="Calibri"/>
              </a:rPr>
              <a:t>Σχεδίου</a:t>
            </a:r>
            <a:r>
              <a:rPr sz="1800" spc="-5" dirty="0">
                <a:latin typeface="Calibri"/>
                <a:cs typeface="Calibri"/>
              </a:rPr>
              <a:t> εις</a:t>
            </a:r>
            <a:r>
              <a:rPr sz="1800" spc="25" dirty="0">
                <a:latin typeface="Calibri"/>
                <a:cs typeface="Calibri"/>
              </a:rPr>
              <a:t> </a:t>
            </a:r>
            <a:r>
              <a:rPr sz="1800" spc="-10" dirty="0">
                <a:latin typeface="Calibri"/>
                <a:cs typeface="Calibri"/>
              </a:rPr>
              <a:t>διπλούν.</a:t>
            </a:r>
            <a:endParaRPr sz="1800" dirty="0">
              <a:latin typeface="Calibri"/>
              <a:cs typeface="Calibri"/>
            </a:endParaRPr>
          </a:p>
          <a:p>
            <a:pPr>
              <a:lnSpc>
                <a:spcPct val="100000"/>
              </a:lnSpc>
              <a:spcBef>
                <a:spcPts val="25"/>
              </a:spcBef>
              <a:buFont typeface="Wingdings"/>
              <a:buChar char=""/>
            </a:pPr>
            <a:endParaRPr sz="1750" dirty="0">
              <a:latin typeface="Calibri"/>
              <a:cs typeface="Calibri"/>
            </a:endParaRPr>
          </a:p>
          <a:p>
            <a:pPr marL="299085" marR="7620" indent="-287020" algn="just">
              <a:lnSpc>
                <a:spcPct val="100000"/>
              </a:lnSpc>
              <a:buFont typeface="Wingdings"/>
              <a:buChar char=""/>
              <a:tabLst>
                <a:tab pos="299720" algn="l"/>
              </a:tabLst>
            </a:pPr>
            <a:r>
              <a:rPr sz="1800" spc="-5" dirty="0">
                <a:latin typeface="Calibri"/>
                <a:cs typeface="Calibri"/>
              </a:rPr>
              <a:t>Οι</a:t>
            </a:r>
            <a:r>
              <a:rPr sz="1800" dirty="0">
                <a:latin typeface="Calibri"/>
                <a:cs typeface="Calibri"/>
              </a:rPr>
              <a:t> </a:t>
            </a:r>
            <a:r>
              <a:rPr sz="1800" spc="-5" dirty="0">
                <a:latin typeface="Calibri"/>
                <a:cs typeface="Calibri"/>
              </a:rPr>
              <a:t>αιτήσεις</a:t>
            </a:r>
            <a:r>
              <a:rPr sz="1800" dirty="0">
                <a:latin typeface="Calibri"/>
                <a:cs typeface="Calibri"/>
              </a:rPr>
              <a:t> που</a:t>
            </a:r>
            <a:r>
              <a:rPr sz="1800" spc="5" dirty="0">
                <a:latin typeface="Calibri"/>
                <a:cs typeface="Calibri"/>
              </a:rPr>
              <a:t> </a:t>
            </a:r>
            <a:r>
              <a:rPr sz="1800" spc="-15" dirty="0">
                <a:latin typeface="Calibri"/>
                <a:cs typeface="Calibri"/>
              </a:rPr>
              <a:t>τελικά</a:t>
            </a:r>
            <a:r>
              <a:rPr sz="1800" spc="-10" dirty="0">
                <a:latin typeface="Calibri"/>
                <a:cs typeface="Calibri"/>
              </a:rPr>
              <a:t> </a:t>
            </a:r>
            <a:r>
              <a:rPr sz="1800" dirty="0">
                <a:latin typeface="Calibri"/>
                <a:cs typeface="Calibri"/>
              </a:rPr>
              <a:t>θα</a:t>
            </a:r>
            <a:r>
              <a:rPr sz="1800" spc="5" dirty="0">
                <a:latin typeface="Calibri"/>
                <a:cs typeface="Calibri"/>
              </a:rPr>
              <a:t> </a:t>
            </a:r>
            <a:r>
              <a:rPr sz="1800" spc="-10" dirty="0">
                <a:latin typeface="Calibri"/>
                <a:cs typeface="Calibri"/>
              </a:rPr>
              <a:t>λάβουν</a:t>
            </a:r>
            <a:r>
              <a:rPr sz="1800" spc="-5" dirty="0">
                <a:latin typeface="Calibri"/>
                <a:cs typeface="Calibri"/>
              </a:rPr>
              <a:t> </a:t>
            </a:r>
            <a:r>
              <a:rPr sz="1800" spc="-10" dirty="0">
                <a:latin typeface="Calibri"/>
                <a:cs typeface="Calibri"/>
              </a:rPr>
              <a:t>επιχορήγηση</a:t>
            </a:r>
            <a:r>
              <a:rPr sz="1800" spc="-5" dirty="0">
                <a:latin typeface="Calibri"/>
                <a:cs typeface="Calibri"/>
              </a:rPr>
              <a:t> </a:t>
            </a:r>
            <a:r>
              <a:rPr sz="1800" dirty="0">
                <a:latin typeface="Calibri"/>
                <a:cs typeface="Calibri"/>
              </a:rPr>
              <a:t>επιλέγονται</a:t>
            </a:r>
            <a:r>
              <a:rPr sz="1800" spc="5" dirty="0">
                <a:latin typeface="Calibri"/>
                <a:cs typeface="Calibri"/>
              </a:rPr>
              <a:t> </a:t>
            </a:r>
            <a:r>
              <a:rPr sz="1800" spc="-5" dirty="0">
                <a:latin typeface="Calibri"/>
                <a:cs typeface="Calibri"/>
              </a:rPr>
              <a:t>από</a:t>
            </a:r>
            <a:r>
              <a:rPr sz="1800" dirty="0">
                <a:latin typeface="Calibri"/>
                <a:cs typeface="Calibri"/>
              </a:rPr>
              <a:t> </a:t>
            </a:r>
            <a:r>
              <a:rPr sz="1800" spc="-10" dirty="0">
                <a:latin typeface="Calibri"/>
                <a:cs typeface="Calibri"/>
              </a:rPr>
              <a:t>ανεξάρτητη</a:t>
            </a:r>
            <a:r>
              <a:rPr sz="1800" spc="-5" dirty="0">
                <a:latin typeface="Calibri"/>
                <a:cs typeface="Calibri"/>
              </a:rPr>
              <a:t> </a:t>
            </a:r>
            <a:r>
              <a:rPr sz="1800" spc="-10" dirty="0">
                <a:latin typeface="Calibri"/>
                <a:cs typeface="Calibri"/>
              </a:rPr>
              <a:t>Επιτροπή</a:t>
            </a:r>
            <a:r>
              <a:rPr sz="1800" spc="-5" dirty="0">
                <a:latin typeface="Calibri"/>
                <a:cs typeface="Calibri"/>
              </a:rPr>
              <a:t> </a:t>
            </a:r>
            <a:r>
              <a:rPr sz="1800" spc="-10" dirty="0">
                <a:latin typeface="Calibri"/>
                <a:cs typeface="Calibri"/>
              </a:rPr>
              <a:t>Αξιολόγησης,</a:t>
            </a:r>
            <a:r>
              <a:rPr sz="1800" spc="-5" dirty="0">
                <a:latin typeface="Calibri"/>
                <a:cs typeface="Calibri"/>
              </a:rPr>
              <a:t> </a:t>
            </a:r>
            <a:r>
              <a:rPr sz="1800" dirty="0">
                <a:latin typeface="Calibri"/>
                <a:cs typeface="Calibri"/>
              </a:rPr>
              <a:t>η</a:t>
            </a:r>
            <a:r>
              <a:rPr sz="1800" spc="5" dirty="0">
                <a:latin typeface="Calibri"/>
                <a:cs typeface="Calibri"/>
              </a:rPr>
              <a:t> </a:t>
            </a:r>
            <a:r>
              <a:rPr sz="1800" spc="-5" dirty="0">
                <a:latin typeface="Calibri"/>
                <a:cs typeface="Calibri"/>
              </a:rPr>
              <a:t>οποία </a:t>
            </a:r>
            <a:r>
              <a:rPr sz="1800" dirty="0">
                <a:latin typeface="Calibri"/>
                <a:cs typeface="Calibri"/>
              </a:rPr>
              <a:t> </a:t>
            </a:r>
            <a:r>
              <a:rPr sz="1800" spc="-5" dirty="0">
                <a:latin typeface="Calibri"/>
                <a:cs typeface="Calibri"/>
              </a:rPr>
              <a:t>διορίζεται από </a:t>
            </a:r>
            <a:r>
              <a:rPr sz="1800" spc="-10" dirty="0">
                <a:latin typeface="Calibri"/>
                <a:cs typeface="Calibri"/>
              </a:rPr>
              <a:t>την </a:t>
            </a:r>
            <a:r>
              <a:rPr sz="1800" spc="-5" dirty="0">
                <a:latin typeface="Calibri"/>
                <a:cs typeface="Calibri"/>
              </a:rPr>
              <a:t>Εθνική Υπηρεσία. </a:t>
            </a:r>
            <a:r>
              <a:rPr sz="1800" dirty="0">
                <a:latin typeface="Calibri"/>
                <a:cs typeface="Calibri"/>
              </a:rPr>
              <a:t>Η </a:t>
            </a:r>
            <a:r>
              <a:rPr sz="1800" spc="-5" dirty="0">
                <a:latin typeface="Calibri"/>
                <a:cs typeface="Calibri"/>
              </a:rPr>
              <a:t>Επιτροπή λαμβάνει </a:t>
            </a:r>
            <a:r>
              <a:rPr sz="1800" spc="-10" dirty="0">
                <a:latin typeface="Calibri"/>
                <a:cs typeface="Calibri"/>
              </a:rPr>
              <a:t>κυρίως </a:t>
            </a:r>
            <a:r>
              <a:rPr sz="1800" spc="-5" dirty="0">
                <a:latin typeface="Calibri"/>
                <a:cs typeface="Calibri"/>
              </a:rPr>
              <a:t>υπόψη της τη </a:t>
            </a:r>
            <a:r>
              <a:rPr sz="1800" spc="-10" dirty="0">
                <a:latin typeface="Calibri"/>
                <a:cs typeface="Calibri"/>
              </a:rPr>
              <a:t>βαθμολογική </a:t>
            </a:r>
            <a:r>
              <a:rPr sz="1800" spc="-15" dirty="0">
                <a:latin typeface="Calibri"/>
                <a:cs typeface="Calibri"/>
              </a:rPr>
              <a:t>κατάταξη </a:t>
            </a:r>
            <a:r>
              <a:rPr sz="1800" spc="-10" dirty="0">
                <a:latin typeface="Calibri"/>
                <a:cs typeface="Calibri"/>
              </a:rPr>
              <a:t>των Σχεδίων </a:t>
            </a:r>
            <a:r>
              <a:rPr sz="1800" spc="-5" dirty="0">
                <a:latin typeface="Calibri"/>
                <a:cs typeface="Calibri"/>
              </a:rPr>
              <a:t> </a:t>
            </a:r>
            <a:r>
              <a:rPr sz="1800" spc="-25" dirty="0">
                <a:latin typeface="Calibri"/>
                <a:cs typeface="Calibri"/>
              </a:rPr>
              <a:t>και</a:t>
            </a:r>
            <a:r>
              <a:rPr sz="1800" spc="5" dirty="0">
                <a:latin typeface="Calibri"/>
                <a:cs typeface="Calibri"/>
              </a:rPr>
              <a:t> </a:t>
            </a:r>
            <a:r>
              <a:rPr sz="1800" spc="-5" dirty="0">
                <a:latin typeface="Calibri"/>
                <a:cs typeface="Calibri"/>
              </a:rPr>
              <a:t>εκτελεί</a:t>
            </a:r>
            <a:r>
              <a:rPr sz="1800" spc="45" dirty="0">
                <a:latin typeface="Calibri"/>
                <a:cs typeface="Calibri"/>
              </a:rPr>
              <a:t> </a:t>
            </a:r>
            <a:r>
              <a:rPr sz="1800" spc="-5" dirty="0">
                <a:latin typeface="Calibri"/>
                <a:cs typeface="Calibri"/>
              </a:rPr>
              <a:t>τις</a:t>
            </a:r>
            <a:r>
              <a:rPr sz="1800" spc="15" dirty="0">
                <a:latin typeface="Calibri"/>
                <a:cs typeface="Calibri"/>
              </a:rPr>
              <a:t> </a:t>
            </a:r>
            <a:r>
              <a:rPr sz="1800" spc="-10" dirty="0">
                <a:latin typeface="Calibri"/>
                <a:cs typeface="Calibri"/>
              </a:rPr>
              <a:t>εργασίες</a:t>
            </a:r>
            <a:r>
              <a:rPr sz="1800" spc="35" dirty="0">
                <a:latin typeface="Calibri"/>
                <a:cs typeface="Calibri"/>
              </a:rPr>
              <a:t> </a:t>
            </a:r>
            <a:r>
              <a:rPr sz="1800" spc="-5" dirty="0">
                <a:latin typeface="Calibri"/>
                <a:cs typeface="Calibri"/>
              </a:rPr>
              <a:t>της </a:t>
            </a:r>
            <a:r>
              <a:rPr sz="1800" dirty="0">
                <a:latin typeface="Calibri"/>
                <a:cs typeface="Calibri"/>
              </a:rPr>
              <a:t>υπό</a:t>
            </a:r>
            <a:r>
              <a:rPr sz="1800" spc="5" dirty="0">
                <a:latin typeface="Calibri"/>
                <a:cs typeface="Calibri"/>
              </a:rPr>
              <a:t> </a:t>
            </a:r>
            <a:r>
              <a:rPr sz="1800" spc="-10" dirty="0">
                <a:latin typeface="Calibri"/>
                <a:cs typeface="Calibri"/>
              </a:rPr>
              <a:t>τον</a:t>
            </a:r>
            <a:r>
              <a:rPr sz="1800" spc="10" dirty="0">
                <a:latin typeface="Calibri"/>
                <a:cs typeface="Calibri"/>
              </a:rPr>
              <a:t> </a:t>
            </a:r>
            <a:r>
              <a:rPr sz="1800" spc="-5" dirty="0">
                <a:latin typeface="Calibri"/>
                <a:cs typeface="Calibri"/>
              </a:rPr>
              <a:t>συντονισμό</a:t>
            </a:r>
            <a:r>
              <a:rPr sz="1800" spc="50"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Εθνικής</a:t>
            </a:r>
            <a:r>
              <a:rPr sz="1800" spc="5" dirty="0">
                <a:latin typeface="Calibri"/>
                <a:cs typeface="Calibri"/>
              </a:rPr>
              <a:t> </a:t>
            </a:r>
            <a:r>
              <a:rPr sz="1800" spc="-5" dirty="0">
                <a:latin typeface="Calibri"/>
                <a:cs typeface="Calibri"/>
              </a:rPr>
              <a:t>Υπηρεσίας</a:t>
            </a:r>
            <a:endParaRPr sz="1800" dirty="0">
              <a:latin typeface="Calibri"/>
              <a:cs typeface="Calibri"/>
            </a:endParaRPr>
          </a:p>
          <a:p>
            <a:pPr>
              <a:lnSpc>
                <a:spcPct val="100000"/>
              </a:lnSpc>
              <a:spcBef>
                <a:spcPts val="25"/>
              </a:spcBef>
              <a:buFont typeface="Wingdings"/>
              <a:buChar char=""/>
            </a:pPr>
            <a:endParaRPr sz="1750" dirty="0">
              <a:latin typeface="Calibri"/>
              <a:cs typeface="Calibri"/>
            </a:endParaRPr>
          </a:p>
          <a:p>
            <a:pPr marL="299085" indent="-287020">
              <a:lnSpc>
                <a:spcPct val="100000"/>
              </a:lnSpc>
              <a:buFont typeface="Wingdings"/>
              <a:buChar char=""/>
              <a:tabLst>
                <a:tab pos="299085" algn="l"/>
                <a:tab pos="299720" algn="l"/>
              </a:tabLst>
            </a:pPr>
            <a:r>
              <a:rPr sz="1800" spc="-5" dirty="0">
                <a:latin typeface="Calibri"/>
                <a:cs typeface="Calibri"/>
              </a:rPr>
              <a:t>Δημιουργούνται</a:t>
            </a:r>
            <a:r>
              <a:rPr sz="1800" spc="190" dirty="0">
                <a:latin typeface="Calibri"/>
                <a:cs typeface="Calibri"/>
              </a:rPr>
              <a:t> </a:t>
            </a:r>
            <a:r>
              <a:rPr sz="1800" spc="-5" dirty="0">
                <a:latin typeface="Calibri"/>
                <a:cs typeface="Calibri"/>
              </a:rPr>
              <a:t>ξεχωριστοί</a:t>
            </a:r>
            <a:r>
              <a:rPr sz="1800" spc="170" dirty="0">
                <a:latin typeface="Calibri"/>
                <a:cs typeface="Calibri"/>
              </a:rPr>
              <a:t> </a:t>
            </a:r>
            <a:r>
              <a:rPr sz="1800" spc="-10" dirty="0">
                <a:latin typeface="Calibri"/>
                <a:cs typeface="Calibri"/>
              </a:rPr>
              <a:t>κατάλογοι</a:t>
            </a:r>
            <a:r>
              <a:rPr sz="1800" spc="175" dirty="0">
                <a:latin typeface="Calibri"/>
                <a:cs typeface="Calibri"/>
              </a:rPr>
              <a:t> </a:t>
            </a:r>
            <a:r>
              <a:rPr sz="1800" spc="-10" dirty="0">
                <a:latin typeface="Calibri"/>
                <a:cs typeface="Calibri"/>
              </a:rPr>
              <a:t>κατάταξης</a:t>
            </a:r>
            <a:r>
              <a:rPr sz="1800" spc="180" dirty="0">
                <a:latin typeface="Calibri"/>
                <a:cs typeface="Calibri"/>
              </a:rPr>
              <a:t> </a:t>
            </a:r>
            <a:r>
              <a:rPr sz="1800" spc="-5" dirty="0">
                <a:latin typeface="Calibri"/>
                <a:cs typeface="Calibri"/>
              </a:rPr>
              <a:t>ανά</a:t>
            </a:r>
            <a:r>
              <a:rPr sz="1800" spc="165" dirty="0">
                <a:latin typeface="Calibri"/>
                <a:cs typeface="Calibri"/>
              </a:rPr>
              <a:t> </a:t>
            </a:r>
            <a:r>
              <a:rPr sz="1800" spc="-10" dirty="0">
                <a:latin typeface="Calibri"/>
                <a:cs typeface="Calibri"/>
              </a:rPr>
              <a:t>τομέα</a:t>
            </a:r>
            <a:endParaRPr lang="el-GR" spc="-5" dirty="0">
              <a:latin typeface="Calibri"/>
              <a:cs typeface="Calibri"/>
            </a:endParaRPr>
          </a:p>
          <a:p>
            <a:pPr marL="12065">
              <a:lnSpc>
                <a:spcPct val="100000"/>
              </a:lnSpc>
              <a:tabLst>
                <a:tab pos="299085" algn="l"/>
                <a:tab pos="299720" algn="l"/>
              </a:tabLst>
            </a:pPr>
            <a:endParaRPr sz="1750" dirty="0">
              <a:latin typeface="Calibri"/>
              <a:cs typeface="Calibri"/>
            </a:endParaRPr>
          </a:p>
          <a:p>
            <a:pPr marL="299085" marR="5080" indent="-287020" algn="just">
              <a:lnSpc>
                <a:spcPct val="100000"/>
              </a:lnSpc>
              <a:buFont typeface="Wingdings"/>
              <a:buChar char=""/>
              <a:tabLst>
                <a:tab pos="299720" algn="l"/>
              </a:tabLst>
            </a:pPr>
            <a:r>
              <a:rPr sz="1800" spc="-5" dirty="0">
                <a:latin typeface="Calibri"/>
                <a:cs typeface="Calibri"/>
              </a:rPr>
              <a:t>Οι</a:t>
            </a:r>
            <a:r>
              <a:rPr sz="1800" dirty="0">
                <a:latin typeface="Calibri"/>
                <a:cs typeface="Calibri"/>
              </a:rPr>
              <a:t> </a:t>
            </a:r>
            <a:r>
              <a:rPr sz="1800" spc="-5" dirty="0">
                <a:latin typeface="Calibri"/>
                <a:cs typeface="Calibri"/>
              </a:rPr>
              <a:t>επιλέξιμες</a:t>
            </a:r>
            <a:r>
              <a:rPr sz="1800" dirty="0">
                <a:latin typeface="Calibri"/>
                <a:cs typeface="Calibri"/>
              </a:rPr>
              <a:t> </a:t>
            </a:r>
            <a:r>
              <a:rPr sz="1800" spc="-5" dirty="0">
                <a:latin typeface="Calibri"/>
                <a:cs typeface="Calibri"/>
              </a:rPr>
              <a:t>αιτήσεις</a:t>
            </a:r>
            <a:r>
              <a:rPr sz="1800" dirty="0">
                <a:latin typeface="Calibri"/>
                <a:cs typeface="Calibri"/>
              </a:rPr>
              <a:t> που</a:t>
            </a:r>
            <a:r>
              <a:rPr sz="1800" spc="5" dirty="0">
                <a:latin typeface="Calibri"/>
                <a:cs typeface="Calibri"/>
              </a:rPr>
              <a:t> </a:t>
            </a:r>
            <a:r>
              <a:rPr sz="1800" dirty="0">
                <a:latin typeface="Calibri"/>
                <a:cs typeface="Calibri"/>
              </a:rPr>
              <a:t>δεν</a:t>
            </a:r>
            <a:r>
              <a:rPr sz="1800" spc="5" dirty="0">
                <a:latin typeface="Calibri"/>
                <a:cs typeface="Calibri"/>
              </a:rPr>
              <a:t> </a:t>
            </a:r>
            <a:r>
              <a:rPr sz="1800" spc="-5" dirty="0">
                <a:latin typeface="Calibri"/>
                <a:cs typeface="Calibri"/>
              </a:rPr>
              <a:t>εγκρίνονται</a:t>
            </a:r>
            <a:r>
              <a:rPr sz="1800" dirty="0">
                <a:latin typeface="Calibri"/>
                <a:cs typeface="Calibri"/>
              </a:rPr>
              <a:t> για</a:t>
            </a:r>
            <a:r>
              <a:rPr sz="1800" spc="5" dirty="0">
                <a:latin typeface="Calibri"/>
                <a:cs typeface="Calibri"/>
              </a:rPr>
              <a:t> </a:t>
            </a:r>
            <a:r>
              <a:rPr sz="1800" spc="-10" dirty="0">
                <a:latin typeface="Calibri"/>
                <a:cs typeface="Calibri"/>
              </a:rPr>
              <a:t>επιχορήγηση</a:t>
            </a:r>
            <a:r>
              <a:rPr sz="1800" spc="-5" dirty="0">
                <a:latin typeface="Calibri"/>
                <a:cs typeface="Calibri"/>
              </a:rPr>
              <a:t> </a:t>
            </a:r>
            <a:r>
              <a:rPr sz="1800" spc="-10" dirty="0">
                <a:latin typeface="Calibri"/>
                <a:cs typeface="Calibri"/>
              </a:rPr>
              <a:t>είτε</a:t>
            </a:r>
            <a:r>
              <a:rPr sz="1800" spc="-5" dirty="0">
                <a:latin typeface="Calibri"/>
                <a:cs typeface="Calibri"/>
              </a:rPr>
              <a:t> μπαίνουν</a:t>
            </a:r>
            <a:r>
              <a:rPr sz="1800" dirty="0">
                <a:latin typeface="Calibri"/>
                <a:cs typeface="Calibri"/>
              </a:rPr>
              <a:t> </a:t>
            </a:r>
            <a:r>
              <a:rPr sz="1800" spc="5" dirty="0">
                <a:latin typeface="Calibri"/>
                <a:cs typeface="Calibri"/>
              </a:rPr>
              <a:t>σε</a:t>
            </a:r>
            <a:r>
              <a:rPr sz="1800" spc="10" dirty="0">
                <a:latin typeface="Calibri"/>
                <a:cs typeface="Calibri"/>
              </a:rPr>
              <a:t> </a:t>
            </a:r>
            <a:r>
              <a:rPr sz="1800" spc="-10" dirty="0">
                <a:latin typeface="Calibri"/>
                <a:cs typeface="Calibri"/>
              </a:rPr>
              <a:t>κατάλογο</a:t>
            </a:r>
            <a:r>
              <a:rPr sz="1800" spc="-5" dirty="0">
                <a:latin typeface="Calibri"/>
                <a:cs typeface="Calibri"/>
              </a:rPr>
              <a:t> αναμονής</a:t>
            </a:r>
            <a:r>
              <a:rPr sz="1800" dirty="0">
                <a:latin typeface="Calibri"/>
                <a:cs typeface="Calibri"/>
              </a:rPr>
              <a:t> </a:t>
            </a:r>
            <a:r>
              <a:rPr sz="1800" spc="-5" dirty="0">
                <a:latin typeface="Calibri"/>
                <a:cs typeface="Calibri"/>
              </a:rPr>
              <a:t>είτε </a:t>
            </a:r>
            <a:r>
              <a:rPr sz="1800" dirty="0">
                <a:latin typeface="Calibri"/>
                <a:cs typeface="Calibri"/>
              </a:rPr>
              <a:t> </a:t>
            </a:r>
            <a:r>
              <a:rPr sz="1800" spc="-10" dirty="0">
                <a:latin typeface="Calibri"/>
                <a:cs typeface="Calibri"/>
              </a:rPr>
              <a:t>απορρίπτονται</a:t>
            </a:r>
            <a:r>
              <a:rPr sz="1800" spc="65" dirty="0">
                <a:latin typeface="Calibri"/>
                <a:cs typeface="Calibri"/>
              </a:rPr>
              <a:t> </a:t>
            </a:r>
            <a:r>
              <a:rPr sz="1800" spc="-10" dirty="0">
                <a:latin typeface="Calibri"/>
                <a:cs typeface="Calibri"/>
              </a:rPr>
              <a:t>λόγω</a:t>
            </a:r>
            <a:r>
              <a:rPr sz="1800" spc="-5" dirty="0">
                <a:latin typeface="Calibri"/>
                <a:cs typeface="Calibri"/>
              </a:rPr>
              <a:t> </a:t>
            </a:r>
            <a:r>
              <a:rPr sz="1800" spc="-15" dirty="0">
                <a:latin typeface="Calibri"/>
                <a:cs typeface="Calibri"/>
              </a:rPr>
              <a:t>χαμηλής</a:t>
            </a:r>
            <a:r>
              <a:rPr sz="1800" spc="10" dirty="0">
                <a:latin typeface="Calibri"/>
                <a:cs typeface="Calibri"/>
              </a:rPr>
              <a:t> </a:t>
            </a:r>
            <a:r>
              <a:rPr sz="1800" spc="-10" dirty="0">
                <a:latin typeface="Calibri"/>
                <a:cs typeface="Calibri"/>
              </a:rPr>
              <a:t>ποιότητας</a:t>
            </a:r>
            <a:endParaRPr sz="1800" dirty="0">
              <a:latin typeface="Calibri"/>
              <a:cs typeface="Calibri"/>
            </a:endParaRPr>
          </a:p>
          <a:p>
            <a:pPr>
              <a:lnSpc>
                <a:spcPct val="100000"/>
              </a:lnSpc>
              <a:spcBef>
                <a:spcPts val="15"/>
              </a:spcBef>
              <a:buFont typeface="Wingdings"/>
              <a:buChar char=""/>
            </a:pPr>
            <a:endParaRPr sz="1700" dirty="0">
              <a:latin typeface="Calibri"/>
              <a:cs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63313"/>
            <a:ext cx="8956675" cy="45212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ΑΞΙΟΛΟΓΗΣΗ</a:t>
            </a:r>
            <a:r>
              <a:rPr lang="el-GR" sz="2800" spc="-10" dirty="0">
                <a:solidFill>
                  <a:srgbClr val="FFFFFF"/>
                </a:solidFill>
              </a:rPr>
              <a:t> </a:t>
            </a:r>
            <a:r>
              <a:rPr lang="el-GR" sz="2800" spc="-5" dirty="0">
                <a:solidFill>
                  <a:srgbClr val="FFFFFF"/>
                </a:solidFill>
              </a:rPr>
              <a:t>ΣΧΕΔΙΩΝ</a:t>
            </a:r>
            <a:r>
              <a:rPr lang="el-GR" sz="2800" spc="-15" dirty="0">
                <a:solidFill>
                  <a:srgbClr val="FFFFFF"/>
                </a:solidFill>
              </a:rPr>
              <a:t> </a:t>
            </a:r>
            <a:r>
              <a:rPr lang="el-GR" sz="2800" spc="-5" dirty="0">
                <a:solidFill>
                  <a:srgbClr val="FFFFFF"/>
                </a:solidFill>
              </a:rPr>
              <a:t>–</a:t>
            </a:r>
            <a:r>
              <a:rPr lang="el-GR" sz="2800" spc="-10" dirty="0">
                <a:solidFill>
                  <a:srgbClr val="FFFFFF"/>
                </a:solidFill>
              </a:rPr>
              <a:t> </a:t>
            </a:r>
            <a:r>
              <a:rPr sz="2800" spc="-5" dirty="0">
                <a:solidFill>
                  <a:srgbClr val="FFFFFF"/>
                </a:solidFill>
              </a:rPr>
              <a:t>ΚΡΙΤΗΡΙΑ</a:t>
            </a:r>
            <a:r>
              <a:rPr sz="2800" spc="35" dirty="0">
                <a:solidFill>
                  <a:srgbClr val="FFFFFF"/>
                </a:solidFill>
              </a:rPr>
              <a:t> </a:t>
            </a:r>
            <a:r>
              <a:rPr sz="2800" spc="-15" dirty="0">
                <a:solidFill>
                  <a:srgbClr val="FFFFFF"/>
                </a:solidFill>
              </a:rPr>
              <a:t>ΠΟΙΟΤΙΚΗΣ</a:t>
            </a:r>
            <a:r>
              <a:rPr sz="2800" spc="5" dirty="0">
                <a:solidFill>
                  <a:srgbClr val="FFFFFF"/>
                </a:solidFill>
              </a:rPr>
              <a:t> </a:t>
            </a:r>
            <a:r>
              <a:rPr sz="2800" spc="-15" dirty="0">
                <a:solidFill>
                  <a:srgbClr val="FFFFFF"/>
                </a:solidFill>
              </a:rPr>
              <a:t>ΑΞΙΟΛΟΓΗΣΗΣ</a:t>
            </a:r>
            <a:endParaRPr sz="2800" dirty="0"/>
          </a:p>
        </p:txBody>
      </p:sp>
      <p:graphicFrame>
        <p:nvGraphicFramePr>
          <p:cNvPr id="3" name="object 3"/>
          <p:cNvGraphicFramePr>
            <a:graphicFrameLocks noGrp="1"/>
          </p:cNvGraphicFramePr>
          <p:nvPr/>
        </p:nvGraphicFramePr>
        <p:xfrm>
          <a:off x="2377567" y="1009777"/>
          <a:ext cx="6696708" cy="2743198"/>
        </p:xfrm>
        <a:graphic>
          <a:graphicData uri="http://schemas.openxmlformats.org/drawingml/2006/table">
            <a:tbl>
              <a:tblPr firstRow="1" bandRow="1">
                <a:tableStyleId>{2D5ABB26-0587-4C30-8999-92F81FD0307C}</a:tableStyleId>
              </a:tblPr>
              <a:tblGrid>
                <a:gridCol w="3348354">
                  <a:extLst>
                    <a:ext uri="{9D8B030D-6E8A-4147-A177-3AD203B41FA5}">
                      <a16:colId xmlns:a16="http://schemas.microsoft.com/office/drawing/2014/main" val="20000"/>
                    </a:ext>
                  </a:extLst>
                </a:gridCol>
                <a:gridCol w="3348354">
                  <a:extLst>
                    <a:ext uri="{9D8B030D-6E8A-4147-A177-3AD203B41FA5}">
                      <a16:colId xmlns:a16="http://schemas.microsoft.com/office/drawing/2014/main" val="20001"/>
                    </a:ext>
                  </a:extLst>
                </a:gridCol>
              </a:tblGrid>
              <a:tr h="365760">
                <a:tc>
                  <a:txBody>
                    <a:bodyPr/>
                    <a:lstStyle/>
                    <a:p>
                      <a:pPr marL="91440">
                        <a:lnSpc>
                          <a:spcPct val="100000"/>
                        </a:lnSpc>
                        <a:spcBef>
                          <a:spcPts val="240"/>
                        </a:spcBef>
                      </a:pPr>
                      <a:r>
                        <a:rPr sz="1800" b="1" spc="-5" dirty="0">
                          <a:solidFill>
                            <a:srgbClr val="FFFFFF"/>
                          </a:solidFill>
                          <a:latin typeface="Calibri"/>
                          <a:cs typeface="Calibri"/>
                        </a:rPr>
                        <a:t>Κριτήριο</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EA192"/>
                    </a:solidFill>
                  </a:tcPr>
                </a:tc>
                <a:tc>
                  <a:txBody>
                    <a:bodyPr/>
                    <a:lstStyle/>
                    <a:p>
                      <a:pPr marL="92075">
                        <a:lnSpc>
                          <a:spcPct val="100000"/>
                        </a:lnSpc>
                        <a:spcBef>
                          <a:spcPts val="240"/>
                        </a:spcBef>
                      </a:pPr>
                      <a:r>
                        <a:rPr sz="1800" b="1" spc="-5" dirty="0">
                          <a:solidFill>
                            <a:srgbClr val="FFFFFF"/>
                          </a:solidFill>
                          <a:latin typeface="Calibri"/>
                          <a:cs typeface="Calibri"/>
                        </a:rPr>
                        <a:t>Ανώτατη</a:t>
                      </a:r>
                      <a:r>
                        <a:rPr sz="1800" b="1" spc="-25" dirty="0">
                          <a:solidFill>
                            <a:srgbClr val="FFFFFF"/>
                          </a:solidFill>
                          <a:latin typeface="Calibri"/>
                          <a:cs typeface="Calibri"/>
                        </a:rPr>
                        <a:t> </a:t>
                      </a:r>
                      <a:r>
                        <a:rPr sz="1800" b="1" spc="-10" dirty="0">
                          <a:solidFill>
                            <a:srgbClr val="FFFFFF"/>
                          </a:solidFill>
                          <a:latin typeface="Calibri"/>
                          <a:cs typeface="Calibri"/>
                        </a:rPr>
                        <a:t>βαθμολογία</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EA192"/>
                    </a:solidFill>
                  </a:tcPr>
                </a:tc>
                <a:extLst>
                  <a:ext uri="{0D108BD9-81ED-4DB2-BD59-A6C34878D82A}">
                    <a16:rowId xmlns:a16="http://schemas.microsoft.com/office/drawing/2014/main" val="10000"/>
                  </a:ext>
                </a:extLst>
              </a:tr>
              <a:tr h="365760">
                <a:tc>
                  <a:txBody>
                    <a:bodyPr/>
                    <a:lstStyle/>
                    <a:p>
                      <a:pPr marL="91440">
                        <a:lnSpc>
                          <a:spcPct val="100000"/>
                        </a:lnSpc>
                        <a:spcBef>
                          <a:spcPts val="240"/>
                        </a:spcBef>
                      </a:pPr>
                      <a:r>
                        <a:rPr sz="1800" spc="-10" dirty="0">
                          <a:latin typeface="Calibri"/>
                          <a:cs typeface="Calibri"/>
                        </a:rPr>
                        <a:t>Relevance</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92075">
                        <a:lnSpc>
                          <a:spcPct val="100000"/>
                        </a:lnSpc>
                        <a:spcBef>
                          <a:spcPts val="240"/>
                        </a:spcBef>
                      </a:pPr>
                      <a:r>
                        <a:rPr sz="1800" spc="-5" dirty="0">
                          <a:latin typeface="Calibri"/>
                          <a:cs typeface="Calibri"/>
                        </a:rPr>
                        <a:t>25</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40079">
                <a:tc>
                  <a:txBody>
                    <a:bodyPr/>
                    <a:lstStyle/>
                    <a:p>
                      <a:pPr marL="91440">
                        <a:lnSpc>
                          <a:spcPct val="100000"/>
                        </a:lnSpc>
                        <a:spcBef>
                          <a:spcPts val="240"/>
                        </a:spcBef>
                      </a:pPr>
                      <a:r>
                        <a:rPr sz="1800" spc="-5" dirty="0">
                          <a:latin typeface="Calibri"/>
                          <a:cs typeface="Calibri"/>
                        </a:rPr>
                        <a:t>Quality</a:t>
                      </a:r>
                      <a:r>
                        <a:rPr sz="1800" dirty="0">
                          <a:latin typeface="Calibri"/>
                          <a:cs typeface="Calibri"/>
                        </a:rPr>
                        <a:t> </a:t>
                      </a:r>
                      <a:r>
                        <a:rPr sz="1800" spc="-5" dirty="0">
                          <a:latin typeface="Calibri"/>
                          <a:cs typeface="Calibri"/>
                        </a:rPr>
                        <a:t>of</a:t>
                      </a:r>
                      <a:r>
                        <a:rPr sz="1800" spc="-10" dirty="0">
                          <a:latin typeface="Calibri"/>
                          <a:cs typeface="Calibri"/>
                        </a:rPr>
                        <a:t> </a:t>
                      </a:r>
                      <a:r>
                        <a:rPr sz="1800" dirty="0">
                          <a:latin typeface="Calibri"/>
                          <a:cs typeface="Calibri"/>
                        </a:rPr>
                        <a:t>the</a:t>
                      </a:r>
                      <a:r>
                        <a:rPr sz="1800" spc="5" dirty="0">
                          <a:latin typeface="Calibri"/>
                          <a:cs typeface="Calibri"/>
                        </a:rPr>
                        <a:t> </a:t>
                      </a:r>
                      <a:r>
                        <a:rPr sz="1800" spc="-10" dirty="0">
                          <a:latin typeface="Calibri"/>
                          <a:cs typeface="Calibri"/>
                        </a:rPr>
                        <a:t>Project</a:t>
                      </a:r>
                      <a:r>
                        <a:rPr sz="1800" spc="-5" dirty="0">
                          <a:latin typeface="Calibri"/>
                          <a:cs typeface="Calibri"/>
                        </a:rPr>
                        <a:t> Design</a:t>
                      </a:r>
                      <a:r>
                        <a:rPr sz="1800" spc="5" dirty="0">
                          <a:latin typeface="Calibri"/>
                          <a:cs typeface="Calibri"/>
                        </a:rPr>
                        <a:t> </a:t>
                      </a:r>
                      <a:r>
                        <a:rPr sz="1800" dirty="0">
                          <a:latin typeface="Calibri"/>
                          <a:cs typeface="Calibri"/>
                        </a:rPr>
                        <a:t>and</a:t>
                      </a:r>
                      <a:endParaRPr sz="1800">
                        <a:latin typeface="Calibri"/>
                        <a:cs typeface="Calibri"/>
                      </a:endParaRPr>
                    </a:p>
                    <a:p>
                      <a:pPr marL="91440">
                        <a:lnSpc>
                          <a:spcPct val="100000"/>
                        </a:lnSpc>
                        <a:spcBef>
                          <a:spcPts val="5"/>
                        </a:spcBef>
                      </a:pPr>
                      <a:r>
                        <a:rPr sz="1800" spc="-5" dirty="0">
                          <a:latin typeface="Calibri"/>
                          <a:cs typeface="Calibri"/>
                        </a:rPr>
                        <a:t>Implementation</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tc>
                  <a:txBody>
                    <a:bodyPr/>
                    <a:lstStyle/>
                    <a:p>
                      <a:pPr marL="92075">
                        <a:lnSpc>
                          <a:spcPct val="100000"/>
                        </a:lnSpc>
                        <a:spcBef>
                          <a:spcPts val="240"/>
                        </a:spcBef>
                      </a:pPr>
                      <a:r>
                        <a:rPr sz="1800" spc="-5" dirty="0">
                          <a:latin typeface="Calibri"/>
                          <a:cs typeface="Calibri"/>
                        </a:rPr>
                        <a:t>30</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extLst>
                  <a:ext uri="{0D108BD9-81ED-4DB2-BD59-A6C34878D82A}">
                    <a16:rowId xmlns:a16="http://schemas.microsoft.com/office/drawing/2014/main" val="10002"/>
                  </a:ext>
                </a:extLst>
              </a:tr>
              <a:tr h="640080">
                <a:tc>
                  <a:txBody>
                    <a:bodyPr/>
                    <a:lstStyle/>
                    <a:p>
                      <a:pPr marL="91440" marR="414655">
                        <a:lnSpc>
                          <a:spcPct val="100000"/>
                        </a:lnSpc>
                        <a:spcBef>
                          <a:spcPts val="244"/>
                        </a:spcBef>
                      </a:pPr>
                      <a:r>
                        <a:rPr sz="1800" spc="-5" dirty="0">
                          <a:latin typeface="Calibri"/>
                          <a:cs typeface="Calibri"/>
                        </a:rPr>
                        <a:t>Quality of</a:t>
                      </a:r>
                      <a:r>
                        <a:rPr sz="1800" spc="-10" dirty="0">
                          <a:latin typeface="Calibri"/>
                          <a:cs typeface="Calibri"/>
                        </a:rPr>
                        <a:t> </a:t>
                      </a:r>
                      <a:r>
                        <a:rPr sz="1800" dirty="0">
                          <a:latin typeface="Calibri"/>
                          <a:cs typeface="Calibri"/>
                        </a:rPr>
                        <a:t>the</a:t>
                      </a:r>
                      <a:r>
                        <a:rPr sz="1800" spc="5" dirty="0">
                          <a:latin typeface="Calibri"/>
                          <a:cs typeface="Calibri"/>
                        </a:rPr>
                        <a:t> </a:t>
                      </a:r>
                      <a:r>
                        <a:rPr sz="1800" spc="-10" dirty="0">
                          <a:latin typeface="Calibri"/>
                          <a:cs typeface="Calibri"/>
                        </a:rPr>
                        <a:t>partnership</a:t>
                      </a:r>
                      <a:r>
                        <a:rPr sz="1800" spc="5" dirty="0">
                          <a:latin typeface="Calibri"/>
                          <a:cs typeface="Calibri"/>
                        </a:rPr>
                        <a:t> </a:t>
                      </a:r>
                      <a:r>
                        <a:rPr sz="1800" dirty="0">
                          <a:latin typeface="Calibri"/>
                          <a:cs typeface="Calibri"/>
                        </a:rPr>
                        <a:t>and </a:t>
                      </a:r>
                      <a:r>
                        <a:rPr sz="1800" spc="-395" dirty="0">
                          <a:latin typeface="Calibri"/>
                          <a:cs typeface="Calibri"/>
                        </a:rPr>
                        <a:t> </a:t>
                      </a:r>
                      <a:r>
                        <a:rPr sz="1800" dirty="0">
                          <a:latin typeface="Calibri"/>
                          <a:cs typeface="Calibri"/>
                        </a:rPr>
                        <a:t>the</a:t>
                      </a:r>
                      <a:r>
                        <a:rPr sz="1800" spc="-35" dirty="0">
                          <a:latin typeface="Calibri"/>
                          <a:cs typeface="Calibri"/>
                        </a:rPr>
                        <a:t> </a:t>
                      </a:r>
                      <a:r>
                        <a:rPr sz="1800" spc="-10" dirty="0">
                          <a:latin typeface="Calibri"/>
                          <a:cs typeface="Calibri"/>
                        </a:rPr>
                        <a:t>cooperation</a:t>
                      </a:r>
                      <a:r>
                        <a:rPr sz="1800" spc="-30" dirty="0">
                          <a:latin typeface="Calibri"/>
                          <a:cs typeface="Calibri"/>
                        </a:rPr>
                        <a:t> </a:t>
                      </a:r>
                      <a:r>
                        <a:rPr sz="1800" spc="-5" dirty="0">
                          <a:latin typeface="Calibri"/>
                          <a:cs typeface="Calibri"/>
                        </a:rPr>
                        <a:t>arrangements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92075">
                        <a:lnSpc>
                          <a:spcPct val="100000"/>
                        </a:lnSpc>
                        <a:spcBef>
                          <a:spcPts val="244"/>
                        </a:spcBef>
                      </a:pPr>
                      <a:r>
                        <a:rPr sz="1800" spc="-5" dirty="0">
                          <a:latin typeface="Calibri"/>
                          <a:cs typeface="Calibri"/>
                        </a:rPr>
                        <a:t>20</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365759">
                <a:tc>
                  <a:txBody>
                    <a:bodyPr/>
                    <a:lstStyle/>
                    <a:p>
                      <a:pPr marL="91440">
                        <a:lnSpc>
                          <a:spcPct val="100000"/>
                        </a:lnSpc>
                        <a:spcBef>
                          <a:spcPts val="244"/>
                        </a:spcBef>
                      </a:pPr>
                      <a:r>
                        <a:rPr sz="1800" dirty="0">
                          <a:latin typeface="Calibri"/>
                          <a:cs typeface="Calibri"/>
                        </a:rPr>
                        <a:t>Impact</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tc>
                  <a:txBody>
                    <a:bodyPr/>
                    <a:lstStyle/>
                    <a:p>
                      <a:pPr marL="92075">
                        <a:lnSpc>
                          <a:spcPct val="100000"/>
                        </a:lnSpc>
                        <a:spcBef>
                          <a:spcPts val="244"/>
                        </a:spcBef>
                      </a:pPr>
                      <a:r>
                        <a:rPr sz="1800" spc="-5" dirty="0">
                          <a:latin typeface="Calibri"/>
                          <a:cs typeface="Calibri"/>
                        </a:rPr>
                        <a:t>25</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EA192"/>
                    </a:solidFill>
                  </a:tcPr>
                </a:tc>
                <a:extLst>
                  <a:ext uri="{0D108BD9-81ED-4DB2-BD59-A6C34878D82A}">
                    <a16:rowId xmlns:a16="http://schemas.microsoft.com/office/drawing/2014/main" val="10004"/>
                  </a:ext>
                </a:extLst>
              </a:tr>
              <a:tr h="365760">
                <a:tc>
                  <a:txBody>
                    <a:bodyPr/>
                    <a:lstStyle/>
                    <a:p>
                      <a:pPr marL="91440">
                        <a:lnSpc>
                          <a:spcPct val="100000"/>
                        </a:lnSpc>
                        <a:spcBef>
                          <a:spcPts val="245"/>
                        </a:spcBef>
                      </a:pPr>
                      <a:r>
                        <a:rPr sz="1800" b="1" spc="-50" dirty="0">
                          <a:latin typeface="Calibri"/>
                          <a:cs typeface="Calibri"/>
                        </a:rPr>
                        <a:t>TOTAL</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92075">
                        <a:lnSpc>
                          <a:spcPct val="100000"/>
                        </a:lnSpc>
                        <a:spcBef>
                          <a:spcPts val="245"/>
                        </a:spcBef>
                      </a:pPr>
                      <a:r>
                        <a:rPr sz="1800" b="1" spc="-5" dirty="0">
                          <a:latin typeface="Calibri"/>
                          <a:cs typeface="Calibri"/>
                        </a:rPr>
                        <a:t>100</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5"/>
                  </a:ext>
                </a:extLst>
              </a:tr>
            </a:tbl>
          </a:graphicData>
        </a:graphic>
      </p:graphicFrame>
      <p:sp>
        <p:nvSpPr>
          <p:cNvPr id="4" name="object 4"/>
          <p:cNvSpPr txBox="1"/>
          <p:nvPr/>
        </p:nvSpPr>
        <p:spPr>
          <a:xfrm>
            <a:off x="533400" y="4114800"/>
            <a:ext cx="11506200" cy="2049279"/>
          </a:xfrm>
          <a:prstGeom prst="rect">
            <a:avLst/>
          </a:prstGeom>
        </p:spPr>
        <p:txBody>
          <a:bodyPr vert="horz" wrap="square" lIns="0" tIns="12700" rIns="0" bIns="0" rtlCol="0">
            <a:spAutoFit/>
          </a:bodyPr>
          <a:lstStyle/>
          <a:p>
            <a:pPr marL="4467860" marR="5080" indent="-4455795">
              <a:lnSpc>
                <a:spcPct val="100000"/>
              </a:lnSpc>
              <a:spcBef>
                <a:spcPts val="100"/>
              </a:spcBef>
            </a:pPr>
            <a:r>
              <a:rPr sz="1800" u="heavy" dirty="0">
                <a:uFill>
                  <a:solidFill>
                    <a:srgbClr val="000000"/>
                  </a:solidFill>
                </a:uFill>
                <a:latin typeface="Calibri"/>
                <a:cs typeface="Calibri"/>
              </a:rPr>
              <a:t>Για</a:t>
            </a:r>
            <a:r>
              <a:rPr sz="1800" u="heavy" spc="15" dirty="0">
                <a:uFill>
                  <a:solidFill>
                    <a:srgbClr val="000000"/>
                  </a:solidFill>
                </a:uFill>
                <a:latin typeface="Calibri"/>
                <a:cs typeface="Calibri"/>
              </a:rPr>
              <a:t> </a:t>
            </a:r>
            <a:r>
              <a:rPr sz="1800" u="heavy" dirty="0">
                <a:uFill>
                  <a:solidFill>
                    <a:srgbClr val="000000"/>
                  </a:solidFill>
                </a:uFill>
                <a:latin typeface="Calibri"/>
                <a:cs typeface="Calibri"/>
              </a:rPr>
              <a:t>να</a:t>
            </a:r>
            <a:r>
              <a:rPr sz="1800" u="heavy" spc="5" dirty="0">
                <a:uFill>
                  <a:solidFill>
                    <a:srgbClr val="000000"/>
                  </a:solidFill>
                </a:uFill>
                <a:latin typeface="Calibri"/>
                <a:cs typeface="Calibri"/>
              </a:rPr>
              <a:t> </a:t>
            </a:r>
            <a:r>
              <a:rPr sz="1800" u="heavy" spc="-10" dirty="0">
                <a:uFill>
                  <a:solidFill>
                    <a:srgbClr val="000000"/>
                  </a:solidFill>
                </a:uFill>
                <a:latin typeface="Calibri"/>
                <a:cs typeface="Calibri"/>
              </a:rPr>
              <a:t>δικαιούται</a:t>
            </a:r>
            <a:r>
              <a:rPr sz="1800" u="heavy" spc="40" dirty="0">
                <a:uFill>
                  <a:solidFill>
                    <a:srgbClr val="000000"/>
                  </a:solidFill>
                </a:uFill>
                <a:latin typeface="Calibri"/>
                <a:cs typeface="Calibri"/>
              </a:rPr>
              <a:t> </a:t>
            </a:r>
            <a:r>
              <a:rPr sz="1800" u="heavy" dirty="0">
                <a:uFill>
                  <a:solidFill>
                    <a:srgbClr val="000000"/>
                  </a:solidFill>
                </a:uFill>
                <a:latin typeface="Calibri"/>
                <a:cs typeface="Calibri"/>
              </a:rPr>
              <a:t>ένα</a:t>
            </a:r>
            <a:r>
              <a:rPr sz="1800" u="heavy" spc="15" dirty="0">
                <a:uFill>
                  <a:solidFill>
                    <a:srgbClr val="000000"/>
                  </a:solidFill>
                </a:uFill>
                <a:latin typeface="Calibri"/>
                <a:cs typeface="Calibri"/>
              </a:rPr>
              <a:t> </a:t>
            </a:r>
            <a:r>
              <a:rPr lang="el-GR" u="heavy" spc="-5" dirty="0">
                <a:uFill>
                  <a:solidFill>
                    <a:srgbClr val="000000"/>
                  </a:solidFill>
                </a:uFill>
                <a:latin typeface="Calibri"/>
                <a:cs typeface="Calibri"/>
              </a:rPr>
              <a:t>σ</a:t>
            </a:r>
            <a:r>
              <a:rPr sz="1800" u="heavy" spc="-5" dirty="0" err="1">
                <a:uFill>
                  <a:solidFill>
                    <a:srgbClr val="000000"/>
                  </a:solidFill>
                </a:uFill>
                <a:latin typeface="Calibri"/>
                <a:cs typeface="Calibri"/>
              </a:rPr>
              <a:t>χέδιο</a:t>
            </a:r>
            <a:r>
              <a:rPr sz="1800" u="heavy" spc="-5" dirty="0">
                <a:uFill>
                  <a:solidFill>
                    <a:srgbClr val="000000"/>
                  </a:solidFill>
                </a:uFill>
                <a:latin typeface="Calibri"/>
                <a:cs typeface="Calibri"/>
              </a:rPr>
              <a:t> </a:t>
            </a:r>
            <a:r>
              <a:rPr sz="1800" u="heavy" dirty="0">
                <a:uFill>
                  <a:solidFill>
                    <a:srgbClr val="000000"/>
                  </a:solidFill>
                </a:uFill>
                <a:latin typeface="Calibri"/>
                <a:cs typeface="Calibri"/>
              </a:rPr>
              <a:t>να</a:t>
            </a:r>
            <a:r>
              <a:rPr sz="1800" u="heavy" spc="5" dirty="0">
                <a:uFill>
                  <a:solidFill>
                    <a:srgbClr val="000000"/>
                  </a:solidFill>
                </a:uFill>
                <a:latin typeface="Calibri"/>
                <a:cs typeface="Calibri"/>
              </a:rPr>
              <a:t> </a:t>
            </a:r>
            <a:r>
              <a:rPr sz="1800" u="heavy" dirty="0">
                <a:uFill>
                  <a:solidFill>
                    <a:srgbClr val="000000"/>
                  </a:solidFill>
                </a:uFill>
                <a:latin typeface="Calibri"/>
                <a:cs typeface="Calibri"/>
              </a:rPr>
              <a:t>ληφθεί</a:t>
            </a:r>
            <a:r>
              <a:rPr sz="1800" u="heavy" spc="20" dirty="0">
                <a:uFill>
                  <a:solidFill>
                    <a:srgbClr val="000000"/>
                  </a:solidFill>
                </a:uFill>
                <a:latin typeface="Calibri"/>
                <a:cs typeface="Calibri"/>
              </a:rPr>
              <a:t> </a:t>
            </a:r>
            <a:r>
              <a:rPr sz="1800" u="heavy" dirty="0">
                <a:uFill>
                  <a:solidFill>
                    <a:srgbClr val="000000"/>
                  </a:solidFill>
                </a:uFill>
                <a:latin typeface="Calibri"/>
                <a:cs typeface="Calibri"/>
              </a:rPr>
              <a:t>υπόψη</a:t>
            </a:r>
            <a:r>
              <a:rPr sz="1800" u="heavy" spc="15" dirty="0">
                <a:uFill>
                  <a:solidFill>
                    <a:srgbClr val="000000"/>
                  </a:solidFill>
                </a:uFill>
                <a:latin typeface="Calibri"/>
                <a:cs typeface="Calibri"/>
              </a:rPr>
              <a:t> </a:t>
            </a:r>
            <a:r>
              <a:rPr sz="1800" u="heavy" spc="-5" dirty="0">
                <a:uFill>
                  <a:solidFill>
                    <a:srgbClr val="000000"/>
                  </a:solidFill>
                </a:uFill>
                <a:latin typeface="Calibri"/>
                <a:cs typeface="Calibri"/>
              </a:rPr>
              <a:t>για</a:t>
            </a:r>
            <a:r>
              <a:rPr sz="1800" u="heavy" spc="10" dirty="0">
                <a:uFill>
                  <a:solidFill>
                    <a:srgbClr val="000000"/>
                  </a:solidFill>
                </a:uFill>
                <a:latin typeface="Calibri"/>
                <a:cs typeface="Calibri"/>
              </a:rPr>
              <a:t> </a:t>
            </a:r>
            <a:r>
              <a:rPr sz="1800" u="heavy" spc="-5" dirty="0">
                <a:uFill>
                  <a:solidFill>
                    <a:srgbClr val="000000"/>
                  </a:solidFill>
                </a:uFill>
                <a:latin typeface="Calibri"/>
                <a:cs typeface="Calibri"/>
              </a:rPr>
              <a:t>επιχορήγηση,</a:t>
            </a:r>
            <a:r>
              <a:rPr sz="1800" u="heavy" spc="-20" dirty="0">
                <a:uFill>
                  <a:solidFill>
                    <a:srgbClr val="000000"/>
                  </a:solidFill>
                </a:uFill>
                <a:latin typeface="Calibri"/>
                <a:cs typeface="Calibri"/>
              </a:rPr>
              <a:t> </a:t>
            </a:r>
            <a:r>
              <a:rPr sz="1800" u="heavy" dirty="0">
                <a:uFill>
                  <a:solidFill>
                    <a:srgbClr val="000000"/>
                  </a:solidFill>
                </a:uFill>
                <a:latin typeface="Calibri"/>
                <a:cs typeface="Calibri"/>
              </a:rPr>
              <a:t>πρέπει</a:t>
            </a:r>
            <a:r>
              <a:rPr sz="1800" u="heavy" spc="30" dirty="0">
                <a:uFill>
                  <a:solidFill>
                    <a:srgbClr val="000000"/>
                  </a:solidFill>
                </a:uFill>
                <a:latin typeface="Calibri"/>
                <a:cs typeface="Calibri"/>
              </a:rPr>
              <a:t> </a:t>
            </a:r>
            <a:r>
              <a:rPr sz="1800" u="heavy" dirty="0">
                <a:uFill>
                  <a:solidFill>
                    <a:srgbClr val="000000"/>
                  </a:solidFill>
                </a:uFill>
                <a:latin typeface="Calibri"/>
                <a:cs typeface="Calibri"/>
              </a:rPr>
              <a:t>να</a:t>
            </a:r>
            <a:r>
              <a:rPr sz="1800" u="heavy" spc="15" dirty="0">
                <a:uFill>
                  <a:solidFill>
                    <a:srgbClr val="000000"/>
                  </a:solidFill>
                </a:uFill>
                <a:latin typeface="Calibri"/>
                <a:cs typeface="Calibri"/>
              </a:rPr>
              <a:t> </a:t>
            </a:r>
            <a:r>
              <a:rPr sz="1800" u="heavy" dirty="0">
                <a:uFill>
                  <a:solidFill>
                    <a:srgbClr val="000000"/>
                  </a:solidFill>
                </a:uFill>
                <a:latin typeface="Calibri"/>
                <a:cs typeface="Calibri"/>
              </a:rPr>
              <a:t>πληροί</a:t>
            </a:r>
            <a:r>
              <a:rPr sz="1800" u="heavy" spc="5" dirty="0">
                <a:uFill>
                  <a:solidFill>
                    <a:srgbClr val="000000"/>
                  </a:solidFill>
                </a:uFill>
                <a:latin typeface="Calibri"/>
                <a:cs typeface="Calibri"/>
              </a:rPr>
              <a:t> </a:t>
            </a:r>
            <a:r>
              <a:rPr sz="1800" u="heavy" spc="-25" dirty="0">
                <a:uFill>
                  <a:solidFill>
                    <a:srgbClr val="000000"/>
                  </a:solidFill>
                </a:uFill>
                <a:latin typeface="Calibri"/>
                <a:cs typeface="Calibri"/>
              </a:rPr>
              <a:t>και</a:t>
            </a:r>
            <a:r>
              <a:rPr sz="1800" u="heavy" spc="15" dirty="0">
                <a:uFill>
                  <a:solidFill>
                    <a:srgbClr val="000000"/>
                  </a:solidFill>
                </a:uFill>
                <a:latin typeface="Calibri"/>
                <a:cs typeface="Calibri"/>
              </a:rPr>
              <a:t> </a:t>
            </a:r>
            <a:r>
              <a:rPr sz="1800" u="heavy" spc="-10" dirty="0">
                <a:uFill>
                  <a:solidFill>
                    <a:srgbClr val="000000"/>
                  </a:solidFill>
                </a:uFill>
                <a:latin typeface="Calibri"/>
                <a:cs typeface="Calibri"/>
              </a:rPr>
              <a:t>τα</a:t>
            </a:r>
            <a:r>
              <a:rPr sz="1800" u="heavy" spc="10" dirty="0">
                <a:uFill>
                  <a:solidFill>
                    <a:srgbClr val="000000"/>
                  </a:solidFill>
                </a:uFill>
                <a:latin typeface="Calibri"/>
                <a:cs typeface="Calibri"/>
              </a:rPr>
              <a:t> </a:t>
            </a:r>
            <a:r>
              <a:rPr sz="1800" u="heavy" dirty="0">
                <a:uFill>
                  <a:solidFill>
                    <a:srgbClr val="000000"/>
                  </a:solidFill>
                </a:uFill>
                <a:latin typeface="Calibri"/>
                <a:cs typeface="Calibri"/>
              </a:rPr>
              <a:t>δύο</a:t>
            </a:r>
            <a:r>
              <a:rPr sz="1800" u="heavy" spc="-5" dirty="0">
                <a:uFill>
                  <a:solidFill>
                    <a:srgbClr val="000000"/>
                  </a:solidFill>
                </a:uFill>
                <a:latin typeface="Calibri"/>
                <a:cs typeface="Calibri"/>
              </a:rPr>
              <a:t> </a:t>
            </a:r>
            <a:r>
              <a:rPr sz="1800" u="heavy" spc="-15" dirty="0">
                <a:uFill>
                  <a:solidFill>
                    <a:srgbClr val="000000"/>
                  </a:solidFill>
                </a:uFill>
                <a:latin typeface="Calibri"/>
                <a:cs typeface="Calibri"/>
              </a:rPr>
              <a:t>ακόλουθα </a:t>
            </a:r>
            <a:r>
              <a:rPr sz="1800" spc="-395" dirty="0">
                <a:latin typeface="Calibri"/>
                <a:cs typeface="Calibri"/>
              </a:rPr>
              <a:t> </a:t>
            </a:r>
            <a:r>
              <a:rPr sz="1800" u="heavy" spc="-10" dirty="0">
                <a:uFill>
                  <a:solidFill>
                    <a:srgbClr val="000000"/>
                  </a:solidFill>
                </a:uFill>
                <a:latin typeface="Calibri"/>
                <a:cs typeface="Calibri"/>
              </a:rPr>
              <a:t>κριτήρια</a:t>
            </a:r>
            <a:r>
              <a:rPr sz="1800" spc="-10" dirty="0">
                <a:latin typeface="Calibri"/>
                <a:cs typeface="Calibri"/>
              </a:rPr>
              <a:t>:</a:t>
            </a:r>
            <a:endParaRPr lang="el-GR" spc="-10" dirty="0">
              <a:latin typeface="Calibri"/>
              <a:cs typeface="Calibri"/>
            </a:endParaRPr>
          </a:p>
          <a:p>
            <a:pPr marL="268288" marR="5080" indent="-255588">
              <a:lnSpc>
                <a:spcPct val="100000"/>
              </a:lnSpc>
              <a:spcBef>
                <a:spcPts val="100"/>
              </a:spcBef>
              <a:buFont typeface="Wingdings" panose="05000000000000000000" pitchFamily="2" charset="2"/>
              <a:buChar char="§"/>
            </a:pPr>
            <a:r>
              <a:rPr sz="1700" dirty="0">
                <a:latin typeface="Calibri"/>
                <a:cs typeface="Calibri"/>
              </a:rPr>
              <a:t>Να</a:t>
            </a:r>
            <a:r>
              <a:rPr sz="1700" spc="-10" dirty="0">
                <a:latin typeface="Calibri"/>
                <a:cs typeface="Calibri"/>
              </a:rPr>
              <a:t> </a:t>
            </a:r>
            <a:r>
              <a:rPr sz="1700" dirty="0">
                <a:latin typeface="Calibri"/>
                <a:cs typeface="Calibri"/>
              </a:rPr>
              <a:t>έχει</a:t>
            </a:r>
            <a:r>
              <a:rPr sz="1700" spc="-25" dirty="0">
                <a:latin typeface="Calibri"/>
                <a:cs typeface="Calibri"/>
              </a:rPr>
              <a:t> </a:t>
            </a:r>
            <a:r>
              <a:rPr sz="1700" spc="-5" dirty="0">
                <a:latin typeface="Calibri"/>
                <a:cs typeface="Calibri"/>
              </a:rPr>
              <a:t>εξασφαλίσει</a:t>
            </a:r>
            <a:r>
              <a:rPr sz="1700" spc="-35" dirty="0">
                <a:latin typeface="Calibri"/>
                <a:cs typeface="Calibri"/>
              </a:rPr>
              <a:t> </a:t>
            </a:r>
            <a:r>
              <a:rPr sz="1700" b="1" spc="-10" dirty="0">
                <a:latin typeface="Calibri"/>
                <a:cs typeface="Calibri"/>
              </a:rPr>
              <a:t>τουλάχιστον</a:t>
            </a:r>
            <a:r>
              <a:rPr sz="1700" b="1" spc="-40" dirty="0">
                <a:latin typeface="Calibri"/>
                <a:cs typeface="Calibri"/>
              </a:rPr>
              <a:t> </a:t>
            </a:r>
            <a:r>
              <a:rPr lang="el-GR" sz="1700" b="1" dirty="0">
                <a:latin typeface="Calibri"/>
                <a:cs typeface="Calibri"/>
              </a:rPr>
              <a:t>7</a:t>
            </a:r>
            <a:r>
              <a:rPr sz="1700" b="1" dirty="0">
                <a:latin typeface="Calibri"/>
                <a:cs typeface="Calibri"/>
              </a:rPr>
              <a:t>0</a:t>
            </a:r>
            <a:r>
              <a:rPr sz="1700" b="1" spc="5" dirty="0">
                <a:latin typeface="Calibri"/>
                <a:cs typeface="Calibri"/>
              </a:rPr>
              <a:t> </a:t>
            </a:r>
            <a:r>
              <a:rPr sz="1700" b="1" spc="-5" dirty="0">
                <a:latin typeface="Calibri"/>
                <a:cs typeface="Calibri"/>
              </a:rPr>
              <a:t>μονάδες</a:t>
            </a:r>
            <a:r>
              <a:rPr sz="1700" b="1" spc="-25" dirty="0">
                <a:latin typeface="Calibri"/>
                <a:cs typeface="Calibri"/>
              </a:rPr>
              <a:t> </a:t>
            </a:r>
            <a:r>
              <a:rPr sz="1700" b="1" dirty="0" err="1">
                <a:latin typeface="Calibri"/>
                <a:cs typeface="Calibri"/>
              </a:rPr>
              <a:t>στο</a:t>
            </a:r>
            <a:r>
              <a:rPr sz="1700" b="1" spc="-15" dirty="0">
                <a:latin typeface="Calibri"/>
                <a:cs typeface="Calibri"/>
              </a:rPr>
              <a:t> </a:t>
            </a:r>
            <a:r>
              <a:rPr sz="1700" b="1" spc="-10" dirty="0" err="1">
                <a:latin typeface="Calibri"/>
                <a:cs typeface="Calibri"/>
              </a:rPr>
              <a:t>σύνολο</a:t>
            </a:r>
            <a:endParaRPr lang="el-GR" sz="1700" b="1" spc="-10" dirty="0">
              <a:latin typeface="Calibri"/>
              <a:cs typeface="Calibri"/>
            </a:endParaRPr>
          </a:p>
          <a:p>
            <a:pPr marL="268288" marR="5080" indent="-255588">
              <a:lnSpc>
                <a:spcPct val="100000"/>
              </a:lnSpc>
              <a:spcBef>
                <a:spcPts val="100"/>
              </a:spcBef>
              <a:buFont typeface="Wingdings" panose="05000000000000000000" pitchFamily="2" charset="2"/>
              <a:buChar char="§"/>
            </a:pPr>
            <a:r>
              <a:rPr sz="1700" dirty="0">
                <a:latin typeface="Calibri"/>
                <a:cs typeface="Calibri"/>
              </a:rPr>
              <a:t>Να</a:t>
            </a:r>
            <a:r>
              <a:rPr sz="1700" spc="-5" dirty="0">
                <a:latin typeface="Calibri"/>
                <a:cs typeface="Calibri"/>
              </a:rPr>
              <a:t> </a:t>
            </a:r>
            <a:r>
              <a:rPr sz="1700" dirty="0">
                <a:latin typeface="Calibri"/>
                <a:cs typeface="Calibri"/>
              </a:rPr>
              <a:t>έχει</a:t>
            </a:r>
            <a:r>
              <a:rPr sz="1700" spc="-20" dirty="0">
                <a:latin typeface="Calibri"/>
                <a:cs typeface="Calibri"/>
              </a:rPr>
              <a:t> </a:t>
            </a:r>
            <a:r>
              <a:rPr sz="1700" spc="-5" dirty="0">
                <a:latin typeface="Calibri"/>
                <a:cs typeface="Calibri"/>
              </a:rPr>
              <a:t>εξασφαλίσει</a:t>
            </a:r>
            <a:r>
              <a:rPr sz="1700" spc="-30" dirty="0">
                <a:latin typeface="Calibri"/>
                <a:cs typeface="Calibri"/>
              </a:rPr>
              <a:t> </a:t>
            </a:r>
            <a:r>
              <a:rPr sz="1700" b="1" spc="-10" dirty="0">
                <a:latin typeface="Calibri"/>
                <a:cs typeface="Calibri"/>
              </a:rPr>
              <a:t>τουλάχιστον</a:t>
            </a:r>
            <a:r>
              <a:rPr sz="1700" b="1" spc="-35" dirty="0">
                <a:latin typeface="Calibri"/>
                <a:cs typeface="Calibri"/>
              </a:rPr>
              <a:t> </a:t>
            </a:r>
            <a:r>
              <a:rPr sz="1700" b="1" dirty="0">
                <a:latin typeface="Calibri"/>
                <a:cs typeface="Calibri"/>
              </a:rPr>
              <a:t>τη</a:t>
            </a:r>
            <a:r>
              <a:rPr sz="1700" b="1" spc="5" dirty="0">
                <a:latin typeface="Calibri"/>
                <a:cs typeface="Calibri"/>
              </a:rPr>
              <a:t> </a:t>
            </a:r>
            <a:r>
              <a:rPr sz="1700" b="1" spc="-5" dirty="0">
                <a:latin typeface="Calibri"/>
                <a:cs typeface="Calibri"/>
              </a:rPr>
              <a:t>μισή</a:t>
            </a:r>
            <a:r>
              <a:rPr sz="1700" b="1" dirty="0">
                <a:latin typeface="Calibri"/>
                <a:cs typeface="Calibri"/>
              </a:rPr>
              <a:t> </a:t>
            </a:r>
            <a:r>
              <a:rPr sz="1700" b="1" spc="-10" dirty="0">
                <a:latin typeface="Calibri"/>
                <a:cs typeface="Calibri"/>
              </a:rPr>
              <a:t>βαθμολογία</a:t>
            </a:r>
            <a:r>
              <a:rPr sz="1700" b="1" spc="-5" dirty="0">
                <a:latin typeface="Calibri"/>
                <a:cs typeface="Calibri"/>
              </a:rPr>
              <a:t> σε</a:t>
            </a:r>
            <a:r>
              <a:rPr sz="1700" b="1" dirty="0">
                <a:latin typeface="Calibri"/>
                <a:cs typeface="Calibri"/>
              </a:rPr>
              <a:t> </a:t>
            </a:r>
            <a:r>
              <a:rPr sz="1700" b="1" spc="-15" dirty="0">
                <a:latin typeface="Calibri"/>
                <a:cs typeface="Calibri"/>
              </a:rPr>
              <a:t>κάθε </a:t>
            </a:r>
            <a:r>
              <a:rPr sz="1700" b="1" spc="-5" dirty="0">
                <a:latin typeface="Calibri"/>
                <a:cs typeface="Calibri"/>
              </a:rPr>
              <a:t>κριτήριο</a:t>
            </a:r>
            <a:r>
              <a:rPr lang="el-GR" sz="1700" b="1" spc="-5" dirty="0">
                <a:latin typeface="Calibri"/>
                <a:cs typeface="Calibri"/>
              </a:rPr>
              <a:t>  </a:t>
            </a:r>
            <a:r>
              <a:rPr lang="el-GR" sz="1700" spc="-5" dirty="0">
                <a:latin typeface="Calibri"/>
                <a:cs typeface="Calibri"/>
                <a:sym typeface="Wingdings" panose="05000000000000000000" pitchFamily="2" charset="2"/>
              </a:rPr>
              <a:t></a:t>
            </a:r>
            <a:r>
              <a:rPr lang="el-GR" sz="1700" b="1" spc="-5" dirty="0">
                <a:latin typeface="Calibri"/>
                <a:cs typeface="Calibri"/>
                <a:sym typeface="Wingdings" panose="05000000000000000000" pitchFamily="2" charset="2"/>
              </a:rPr>
              <a:t> </a:t>
            </a:r>
            <a:r>
              <a:rPr lang="el-GR" sz="1700" spc="-5" dirty="0">
                <a:latin typeface="Calibri"/>
                <a:cs typeface="Calibri"/>
              </a:rPr>
              <a:t>Εφόσον τα δεκαδικά ψηφία δεν  χρησιμοποιούνται στην αξιολόγηση, η ελάχιστη βαθμολογία για τα κριτήρια – όπου χρειάζεται – στρογγυλοποιείται προς τα πάνω)</a:t>
            </a:r>
            <a:endParaRPr sz="1900" dirty="0">
              <a:latin typeface="Calibri"/>
              <a:cs typeface="Calibri"/>
            </a:endParaRPr>
          </a:p>
          <a:p>
            <a:pPr>
              <a:lnSpc>
                <a:spcPct val="100000"/>
              </a:lnSpc>
              <a:spcBef>
                <a:spcPts val="55"/>
              </a:spcBef>
            </a:pPr>
            <a:endParaRPr lang="el-GR" sz="1400" dirty="0">
              <a:latin typeface="Calibri"/>
              <a:cs typeface="Calibri"/>
            </a:endParaRPr>
          </a:p>
          <a:p>
            <a:pPr>
              <a:lnSpc>
                <a:spcPct val="100000"/>
              </a:lnSpc>
              <a:spcBef>
                <a:spcPts val="55"/>
              </a:spcBef>
            </a:pPr>
            <a:endParaRPr sz="1400" dirty="0">
              <a:latin typeface="Calibri"/>
              <a:cs typeface="Calibri"/>
            </a:endParaRPr>
          </a:p>
          <a:p>
            <a:pPr marL="1445260" marR="133985" indent="-1325245">
              <a:lnSpc>
                <a:spcPct val="100000"/>
              </a:lnSpc>
            </a:pPr>
            <a:r>
              <a:rPr sz="1600" i="1" spc="-5" dirty="0">
                <a:latin typeface="Calibri"/>
                <a:cs typeface="Calibri"/>
              </a:rPr>
              <a:t>!!!Σε</a:t>
            </a:r>
            <a:r>
              <a:rPr sz="1600" i="1" spc="35" dirty="0">
                <a:latin typeface="Calibri"/>
                <a:cs typeface="Calibri"/>
              </a:rPr>
              <a:t> </a:t>
            </a:r>
            <a:r>
              <a:rPr sz="1600" i="1" dirty="0">
                <a:latin typeface="Calibri"/>
                <a:cs typeface="Calibri"/>
              </a:rPr>
              <a:t>περίπτωση</a:t>
            </a:r>
            <a:r>
              <a:rPr sz="1600" i="1" spc="-15" dirty="0">
                <a:latin typeface="Calibri"/>
                <a:cs typeface="Calibri"/>
              </a:rPr>
              <a:t> </a:t>
            </a:r>
            <a:r>
              <a:rPr sz="1600" i="1" spc="-5" dirty="0">
                <a:latin typeface="Calibri"/>
                <a:cs typeface="Calibri"/>
              </a:rPr>
              <a:t>ισοψηφίας</a:t>
            </a:r>
            <a:r>
              <a:rPr sz="1600" i="1" spc="20" dirty="0">
                <a:latin typeface="Calibri"/>
                <a:cs typeface="Calibri"/>
              </a:rPr>
              <a:t> </a:t>
            </a:r>
            <a:r>
              <a:rPr sz="1600" i="1" spc="-5" dirty="0">
                <a:latin typeface="Calibri"/>
                <a:cs typeface="Calibri"/>
              </a:rPr>
              <a:t>δύο</a:t>
            </a:r>
            <a:r>
              <a:rPr sz="1600" i="1" spc="25" dirty="0">
                <a:latin typeface="Calibri"/>
                <a:cs typeface="Calibri"/>
              </a:rPr>
              <a:t> </a:t>
            </a:r>
            <a:r>
              <a:rPr sz="1600" i="1" spc="-10" dirty="0">
                <a:latin typeface="Calibri"/>
                <a:cs typeface="Calibri"/>
              </a:rPr>
              <a:t>προτάσεων,</a:t>
            </a:r>
            <a:r>
              <a:rPr sz="1600" i="1" spc="5" dirty="0">
                <a:latin typeface="Calibri"/>
                <a:cs typeface="Calibri"/>
              </a:rPr>
              <a:t> </a:t>
            </a:r>
            <a:r>
              <a:rPr sz="1600" i="1" spc="-10" dirty="0">
                <a:latin typeface="Calibri"/>
                <a:cs typeface="Calibri"/>
              </a:rPr>
              <a:t>προτεραιότητα</a:t>
            </a:r>
            <a:r>
              <a:rPr sz="1600" i="1" spc="15" dirty="0">
                <a:latin typeface="Calibri"/>
                <a:cs typeface="Calibri"/>
              </a:rPr>
              <a:t> </a:t>
            </a:r>
            <a:r>
              <a:rPr sz="1600" i="1" spc="-10" dirty="0">
                <a:latin typeface="Calibri"/>
                <a:cs typeface="Calibri"/>
              </a:rPr>
              <a:t>δίνεται</a:t>
            </a:r>
            <a:r>
              <a:rPr sz="1600" i="1" spc="-15" dirty="0">
                <a:latin typeface="Calibri"/>
                <a:cs typeface="Calibri"/>
              </a:rPr>
              <a:t> </a:t>
            </a:r>
            <a:r>
              <a:rPr sz="1600" i="1" spc="-10" dirty="0">
                <a:latin typeface="Calibri"/>
                <a:cs typeface="Calibri"/>
              </a:rPr>
              <a:t>στην</a:t>
            </a:r>
            <a:r>
              <a:rPr sz="1600" i="1" spc="10" dirty="0">
                <a:latin typeface="Calibri"/>
                <a:cs typeface="Calibri"/>
              </a:rPr>
              <a:t> </a:t>
            </a:r>
            <a:r>
              <a:rPr sz="1600" i="1" spc="-5" dirty="0">
                <a:latin typeface="Calibri"/>
                <a:cs typeface="Calibri"/>
              </a:rPr>
              <a:t>πρόταση</a:t>
            </a:r>
            <a:r>
              <a:rPr sz="1600" i="1" spc="20" dirty="0">
                <a:latin typeface="Calibri"/>
                <a:cs typeface="Calibri"/>
              </a:rPr>
              <a:t> </a:t>
            </a:r>
            <a:r>
              <a:rPr sz="1600" i="1" spc="-5" dirty="0">
                <a:latin typeface="Calibri"/>
                <a:cs typeface="Calibri"/>
              </a:rPr>
              <a:t>που</a:t>
            </a:r>
            <a:r>
              <a:rPr sz="1600" i="1" spc="5" dirty="0">
                <a:latin typeface="Calibri"/>
                <a:cs typeface="Calibri"/>
              </a:rPr>
              <a:t> </a:t>
            </a:r>
            <a:r>
              <a:rPr sz="1600" i="1" spc="-10" dirty="0">
                <a:latin typeface="Calibri"/>
                <a:cs typeface="Calibri"/>
              </a:rPr>
              <a:t>εξασφαλίζει</a:t>
            </a:r>
            <a:r>
              <a:rPr sz="1600" i="1" spc="5" dirty="0">
                <a:latin typeface="Calibri"/>
                <a:cs typeface="Calibri"/>
              </a:rPr>
              <a:t> </a:t>
            </a:r>
            <a:r>
              <a:rPr sz="1600" i="1" spc="-15" dirty="0">
                <a:latin typeface="Calibri"/>
                <a:cs typeface="Calibri"/>
              </a:rPr>
              <a:t>την</a:t>
            </a:r>
            <a:r>
              <a:rPr sz="1600" i="1" spc="10" dirty="0">
                <a:latin typeface="Calibri"/>
                <a:cs typeface="Calibri"/>
              </a:rPr>
              <a:t> </a:t>
            </a:r>
            <a:r>
              <a:rPr sz="1600" i="1" spc="-5" dirty="0">
                <a:latin typeface="Calibri"/>
                <a:cs typeface="Calibri"/>
              </a:rPr>
              <a:t>υψηλότερη </a:t>
            </a:r>
            <a:r>
              <a:rPr sz="1600" i="1" spc="-350" dirty="0">
                <a:latin typeface="Calibri"/>
                <a:cs typeface="Calibri"/>
              </a:rPr>
              <a:t> </a:t>
            </a:r>
            <a:r>
              <a:rPr sz="1600" i="1" spc="-10" dirty="0">
                <a:latin typeface="Calibri"/>
                <a:cs typeface="Calibri"/>
              </a:rPr>
              <a:t>βαθμολογία</a:t>
            </a:r>
            <a:r>
              <a:rPr sz="1600" i="1" spc="30" dirty="0">
                <a:latin typeface="Calibri"/>
                <a:cs typeface="Calibri"/>
              </a:rPr>
              <a:t> </a:t>
            </a:r>
            <a:endParaRPr lang="el-GR" sz="1600" i="1" spc="30" dirty="0">
              <a:latin typeface="Calibri"/>
              <a:cs typeface="Calibri"/>
            </a:endParaRPr>
          </a:p>
          <a:p>
            <a:pPr marL="1445260" marR="133985" indent="-1325245" algn="ctr">
              <a:lnSpc>
                <a:spcPct val="100000"/>
              </a:lnSpc>
            </a:pPr>
            <a:r>
              <a:rPr sz="1600" i="1" dirty="0" err="1">
                <a:latin typeface="Calibri"/>
                <a:cs typeface="Calibri"/>
              </a:rPr>
              <a:t>στο</a:t>
            </a:r>
            <a:r>
              <a:rPr sz="1600" i="1" dirty="0">
                <a:latin typeface="Calibri"/>
                <a:cs typeface="Calibri"/>
              </a:rPr>
              <a:t> </a:t>
            </a:r>
            <a:r>
              <a:rPr sz="1600" i="1" spc="-10" dirty="0">
                <a:latin typeface="Calibri"/>
                <a:cs typeface="Calibri"/>
              </a:rPr>
              <a:t>κριτήριο</a:t>
            </a:r>
            <a:r>
              <a:rPr sz="1600" i="1" spc="10" dirty="0">
                <a:latin typeface="Calibri"/>
                <a:cs typeface="Calibri"/>
              </a:rPr>
              <a:t> </a:t>
            </a:r>
            <a:r>
              <a:rPr sz="1600" i="1" spc="-10" dirty="0">
                <a:latin typeface="Calibri"/>
                <a:cs typeface="Calibri"/>
              </a:rPr>
              <a:t>"relevance</a:t>
            </a:r>
            <a:r>
              <a:rPr sz="1600" i="1" spc="5" dirty="0">
                <a:latin typeface="Calibri"/>
                <a:cs typeface="Calibri"/>
              </a:rPr>
              <a:t> </a:t>
            </a:r>
            <a:r>
              <a:rPr sz="1600" i="1" spc="-5" dirty="0">
                <a:latin typeface="Calibri"/>
                <a:cs typeface="Calibri"/>
              </a:rPr>
              <a:t>of</a:t>
            </a:r>
            <a:r>
              <a:rPr sz="1600" i="1" spc="5" dirty="0">
                <a:latin typeface="Calibri"/>
                <a:cs typeface="Calibri"/>
              </a:rPr>
              <a:t> </a:t>
            </a:r>
            <a:r>
              <a:rPr sz="1600" i="1" spc="-5" dirty="0">
                <a:latin typeface="Calibri"/>
                <a:cs typeface="Calibri"/>
              </a:rPr>
              <a:t>the project"</a:t>
            </a:r>
            <a:r>
              <a:rPr sz="1600" i="1" spc="40" dirty="0">
                <a:latin typeface="Calibri"/>
                <a:cs typeface="Calibri"/>
              </a:rPr>
              <a:t> </a:t>
            </a:r>
            <a:r>
              <a:rPr sz="1600" i="1" spc="-25" dirty="0">
                <a:latin typeface="Calibri"/>
                <a:cs typeface="Calibri"/>
              </a:rPr>
              <a:t>και</a:t>
            </a:r>
            <a:r>
              <a:rPr sz="1600" i="1" dirty="0">
                <a:latin typeface="Calibri"/>
                <a:cs typeface="Calibri"/>
              </a:rPr>
              <a:t> </a:t>
            </a:r>
            <a:r>
              <a:rPr sz="1600" i="1" spc="-5" dirty="0">
                <a:latin typeface="Calibri"/>
                <a:cs typeface="Calibri"/>
              </a:rPr>
              <a:t>μετά,</a:t>
            </a:r>
            <a:r>
              <a:rPr sz="1600" i="1" spc="-10" dirty="0">
                <a:latin typeface="Calibri"/>
                <a:cs typeface="Calibri"/>
              </a:rPr>
              <a:t> </a:t>
            </a:r>
            <a:r>
              <a:rPr sz="1600" i="1" dirty="0">
                <a:latin typeface="Calibri"/>
                <a:cs typeface="Calibri"/>
              </a:rPr>
              <a:t>στο</a:t>
            </a:r>
            <a:r>
              <a:rPr sz="1600" i="1" spc="5" dirty="0">
                <a:latin typeface="Calibri"/>
                <a:cs typeface="Calibri"/>
              </a:rPr>
              <a:t> </a:t>
            </a:r>
            <a:r>
              <a:rPr sz="1600" i="1" spc="-10" dirty="0">
                <a:latin typeface="Calibri"/>
                <a:cs typeface="Calibri"/>
              </a:rPr>
              <a:t>κριτήριο</a:t>
            </a:r>
            <a:r>
              <a:rPr sz="1600" i="1" spc="5" dirty="0">
                <a:latin typeface="Calibri"/>
                <a:cs typeface="Calibri"/>
              </a:rPr>
              <a:t> </a:t>
            </a:r>
            <a:r>
              <a:rPr sz="1600" i="1" dirty="0">
                <a:latin typeface="Calibri"/>
                <a:cs typeface="Calibri"/>
              </a:rPr>
              <a:t>“impact”</a:t>
            </a:r>
            <a:endParaRPr sz="1600" dirty="0">
              <a:latin typeface="Calibri"/>
              <a:cs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9158-18F0-D76F-2DED-F3DFC89E5A4E}"/>
              </a:ext>
            </a:extLst>
          </p:cNvPr>
          <p:cNvSpPr>
            <a:spLocks noGrp="1"/>
          </p:cNvSpPr>
          <p:nvPr>
            <p:ph type="title"/>
          </p:nvPr>
        </p:nvSpPr>
        <p:spPr>
          <a:xfrm>
            <a:off x="152400" y="2286000"/>
            <a:ext cx="12344400" cy="1107996"/>
          </a:xfrm>
        </p:spPr>
        <p:txBody>
          <a:bodyPr/>
          <a:lstStyle/>
          <a:p>
            <a:pPr marL="285750" indent="-285750">
              <a:defRPr/>
            </a:pP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endParaRPr lang="en-GB" sz="1800" dirty="0"/>
          </a:p>
        </p:txBody>
      </p:sp>
      <p:sp>
        <p:nvSpPr>
          <p:cNvPr id="4" name="object 2">
            <a:extLst>
              <a:ext uri="{FF2B5EF4-FFF2-40B4-BE49-F238E27FC236}">
                <a16:creationId xmlns:a16="http://schemas.microsoft.com/office/drawing/2014/main" id="{BC8D3CAA-1681-8CF7-382A-A1655F0EA1B7}"/>
              </a:ext>
            </a:extLst>
          </p:cNvPr>
          <p:cNvSpPr txBox="1">
            <a:spLocks/>
          </p:cNvSpPr>
          <p:nvPr/>
        </p:nvSpPr>
        <p:spPr>
          <a:xfrm>
            <a:off x="304800" y="63313"/>
            <a:ext cx="108966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a:spcBef>
                <a:spcPts val="95"/>
              </a:spcBef>
            </a:pPr>
            <a:r>
              <a:rPr lang="el-GR" sz="2800" kern="0" spc="-15" dirty="0">
                <a:solidFill>
                  <a:srgbClr val="FFFFFF"/>
                </a:solidFill>
              </a:rPr>
              <a:t>ΑΞΙΟΛΟΓΗΣΗ ΔΡΑΣΤΗΡΙΟΤΗΤΩΝ – ΚΡΙΤΗΡΙΑ ΠΟΙΟΤΙΚΗΣ ΑΞΙΟΛΟΓΗΣΗΣ</a:t>
            </a:r>
            <a:endParaRPr lang="el-GR" sz="2800" kern="0" dirty="0"/>
          </a:p>
        </p:txBody>
      </p:sp>
      <p:sp>
        <p:nvSpPr>
          <p:cNvPr id="6" name="TextBox 5">
            <a:extLst>
              <a:ext uri="{FF2B5EF4-FFF2-40B4-BE49-F238E27FC236}">
                <a16:creationId xmlns:a16="http://schemas.microsoft.com/office/drawing/2014/main" id="{C40C4B53-0BB5-048F-CB10-DC7190393D0A}"/>
              </a:ext>
            </a:extLst>
          </p:cNvPr>
          <p:cNvSpPr txBox="1"/>
          <p:nvPr/>
        </p:nvSpPr>
        <p:spPr>
          <a:xfrm>
            <a:off x="304800" y="1003756"/>
            <a:ext cx="11506200" cy="6560770"/>
          </a:xfrm>
          <a:prstGeom prst="rect">
            <a:avLst/>
          </a:prstGeom>
          <a:noFill/>
        </p:spPr>
        <p:txBody>
          <a:bodyPr wrap="square">
            <a:spAutoFit/>
          </a:bodyPr>
          <a:lstStyle/>
          <a:p>
            <a:pPr marL="355600" indent="-342900">
              <a:lnSpc>
                <a:spcPct val="100000"/>
              </a:lnSpc>
              <a:spcBef>
                <a:spcPts val="95"/>
              </a:spcBef>
              <a:buFont typeface="Wingdings"/>
              <a:buChar char=""/>
              <a:tabLst>
                <a:tab pos="355600" algn="l"/>
              </a:tabLst>
            </a:pPr>
            <a:r>
              <a:rPr lang="el-GR" sz="2200" b="1" spc="-10" dirty="0">
                <a:latin typeface="Calibri"/>
                <a:cs typeface="Calibri"/>
              </a:rPr>
              <a:t>Για να θεωρηθεί μία δραστηριότητα ποιοτική, θα πρέπει να</a:t>
            </a:r>
            <a:r>
              <a:rPr lang="el-GR" sz="2200" b="1" spc="-15" dirty="0">
                <a:latin typeface="Calibri"/>
                <a:cs typeface="Calibri"/>
              </a:rPr>
              <a:t>:</a:t>
            </a:r>
          </a:p>
          <a:p>
            <a:pPr marL="12700">
              <a:lnSpc>
                <a:spcPct val="100000"/>
              </a:lnSpc>
              <a:spcBef>
                <a:spcPts val="95"/>
              </a:spcBef>
              <a:tabLst>
                <a:tab pos="355600" algn="l"/>
              </a:tabLst>
            </a:pPr>
            <a:endParaRPr lang="el-GR" sz="2000" b="1" u="sng" dirty="0">
              <a:latin typeface="Times New Roman" panose="02020603050405020304" pitchFamily="18" charset="0"/>
              <a:cs typeface="Times New Roman" panose="02020603050405020304" pitchFamily="18" charset="0"/>
            </a:endParaRPr>
          </a:p>
          <a:p>
            <a:pPr marL="355600" indent="-342900">
              <a:lnSpc>
                <a:spcPct val="100000"/>
              </a:lnSpc>
              <a:spcBef>
                <a:spcPts val="95"/>
              </a:spcBef>
              <a:buFont typeface="Wingdings" panose="05000000000000000000" pitchFamily="2" charset="2"/>
              <a:buChar char="§"/>
              <a:tabLst>
                <a:tab pos="355600" algn="l"/>
              </a:tabLst>
            </a:pPr>
            <a:r>
              <a:rPr lang="en-GB" sz="2000" b="1" u="sng" dirty="0">
                <a:cs typeface="Times New Roman" panose="02020603050405020304" pitchFamily="18" charset="0"/>
              </a:rPr>
              <a:t>E</a:t>
            </a:r>
            <a:r>
              <a:rPr lang="el-GR" sz="2000" b="1" u="sng" dirty="0" err="1">
                <a:cs typeface="Times New Roman" panose="02020603050405020304" pitchFamily="18" charset="0"/>
              </a:rPr>
              <a:t>ίναι</a:t>
            </a:r>
            <a:r>
              <a:rPr lang="el-GR" sz="2000" b="1" u="sng" dirty="0">
                <a:cs typeface="Times New Roman" panose="02020603050405020304" pitchFamily="18" charset="0"/>
              </a:rPr>
              <a:t> συμβατή με τους γενικούς στόχους της δράσης</a:t>
            </a:r>
            <a:r>
              <a:rPr lang="el-GR" sz="2000" u="sng" dirty="0">
                <a:cs typeface="Times New Roman" panose="02020603050405020304" pitchFamily="18" charset="0"/>
              </a:rPr>
              <a:t>, </a:t>
            </a:r>
            <a:r>
              <a:rPr lang="el-GR" sz="2000" u="sng" dirty="0" err="1">
                <a:cs typeface="Times New Roman" panose="02020603050405020304" pitchFamily="18" charset="0"/>
              </a:rPr>
              <a:t>π.χ</a:t>
            </a:r>
            <a:r>
              <a:rPr lang="el-GR" sz="2000" u="sng" dirty="0">
                <a:cs typeface="Times New Roman" panose="02020603050405020304" pitchFamily="18" charset="0"/>
              </a:rPr>
              <a:t> να</a:t>
            </a:r>
            <a:r>
              <a:rPr lang="el-GR" sz="2400" u="sng" dirty="0">
                <a:cs typeface="Times New Roman" panose="02020603050405020304" pitchFamily="18" charset="0"/>
              </a:rPr>
              <a:t>:</a:t>
            </a:r>
            <a:br>
              <a:rPr lang="el-GR" sz="2400" u="sng" dirty="0">
                <a:cs typeface="Times New Roman" panose="02020603050405020304" pitchFamily="18" charset="0"/>
              </a:rPr>
            </a:br>
            <a:r>
              <a:rPr lang="el-GR" dirty="0">
                <a:solidFill>
                  <a:srgbClr val="308879"/>
                </a:solidFill>
                <a:cs typeface="Times New Roman" panose="02020603050405020304" pitchFamily="18" charset="0"/>
              </a:rPr>
              <a:t>Υποστηρίζει την ένταξη των ομάδων-στόχων με λιγότερες ευκαιρίες μάθησης</a:t>
            </a:r>
            <a:br>
              <a:rPr lang="el-GR" dirty="0">
                <a:solidFill>
                  <a:srgbClr val="308879"/>
                </a:solidFill>
                <a:cs typeface="Times New Roman" panose="02020603050405020304" pitchFamily="18" charset="0"/>
              </a:rPr>
            </a:br>
            <a:r>
              <a:rPr lang="el-GR" dirty="0">
                <a:solidFill>
                  <a:srgbClr val="308879"/>
                </a:solidFill>
                <a:cs typeface="Times New Roman" panose="02020603050405020304" pitchFamily="18" charset="0"/>
              </a:rPr>
              <a:t>Προάγει την Ευρωπαϊκή διάσταση σε τοπικό επίπεδο</a:t>
            </a:r>
            <a:br>
              <a:rPr lang="el-GR" dirty="0">
                <a:solidFill>
                  <a:srgbClr val="308879"/>
                </a:solidFill>
                <a:cs typeface="Times New Roman" panose="02020603050405020304" pitchFamily="18" charset="0"/>
              </a:rPr>
            </a:br>
            <a:r>
              <a:rPr lang="el-GR" dirty="0">
                <a:solidFill>
                  <a:srgbClr val="308879"/>
                </a:solidFill>
                <a:cs typeface="Times New Roman" panose="02020603050405020304" pitchFamily="18" charset="0"/>
              </a:rPr>
              <a:t>Ενισχύει την ποιότητα στην εργασία/στις πρακτικές των συμμετεχόντων οργανισμών/ιδρυμάτων</a:t>
            </a:r>
            <a:br>
              <a:rPr lang="el-GR" dirty="0">
                <a:solidFill>
                  <a:srgbClr val="308879"/>
                </a:solidFill>
                <a:cs typeface="Times New Roman" panose="02020603050405020304" pitchFamily="18" charset="0"/>
              </a:rPr>
            </a:br>
            <a:r>
              <a:rPr lang="el-GR" dirty="0">
                <a:solidFill>
                  <a:srgbClr val="308879"/>
                </a:solidFill>
                <a:cs typeface="Times New Roman" panose="02020603050405020304" pitchFamily="18" charset="0"/>
              </a:rPr>
              <a:t>Ενισχύει τη διεθνοποίηση των συμμετεχόντων οργανισμών/ιδρυμάτων κτλ.</a:t>
            </a:r>
            <a:br>
              <a:rPr lang="el-GR" dirty="0">
                <a:solidFill>
                  <a:srgbClr val="308879"/>
                </a:solidFill>
                <a:cs typeface="Times New Roman" panose="02020603050405020304" pitchFamily="18" charset="0"/>
              </a:rPr>
            </a:br>
            <a:endParaRPr lang="el-GR" sz="2400" dirty="0">
              <a:solidFill>
                <a:srgbClr val="308879"/>
              </a:solidFill>
              <a:cs typeface="Times New Roman" panose="02020603050405020304" pitchFamily="18" charset="0"/>
            </a:endParaRPr>
          </a:p>
          <a:p>
            <a:pPr marL="355600" indent="-342900">
              <a:lnSpc>
                <a:spcPct val="100000"/>
              </a:lnSpc>
              <a:spcBef>
                <a:spcPts val="95"/>
              </a:spcBef>
              <a:buFont typeface="Wingdings" panose="05000000000000000000" pitchFamily="2" charset="2"/>
              <a:buChar char="§"/>
              <a:tabLst>
                <a:tab pos="355600" algn="l"/>
              </a:tabLst>
            </a:pPr>
            <a:r>
              <a:rPr lang="el-GR" sz="2000" b="1" u="sng" dirty="0">
                <a:solidFill>
                  <a:prstClr val="black"/>
                </a:solidFill>
                <a:cs typeface="Times New Roman" panose="02020603050405020304" pitchFamily="18" charset="0"/>
              </a:rPr>
              <a:t>Συμβάλλει ουσιαστικά στην επίτευξη των στόχων του Πακέτου Εργασίας στο οποίο συμπεριλαμβάνεται, άρα, να </a:t>
            </a:r>
            <a:r>
              <a:rPr kumimoji="0" lang="el-GR" sz="2000" b="1" i="0" u="sng" strike="noStrike" kern="1200" cap="none" spc="0" normalizeH="0" baseline="0" noProof="0" dirty="0">
                <a:ln>
                  <a:noFill/>
                </a:ln>
                <a:solidFill>
                  <a:prstClr val="black"/>
                </a:solidFill>
                <a:effectLst/>
                <a:uLnTx/>
                <a:uFillTx/>
                <a:cs typeface="Times New Roman" panose="02020603050405020304" pitchFamily="18" charset="0"/>
              </a:rPr>
              <a:t>έχει συνάφεια με τους στόχους και τα αποτελέσματα του σχεδίου</a:t>
            </a:r>
          </a:p>
          <a:p>
            <a:pPr marL="12700">
              <a:lnSpc>
                <a:spcPct val="100000"/>
              </a:lnSpc>
              <a:spcBef>
                <a:spcPts val="95"/>
              </a:spcBef>
              <a:tabLst>
                <a:tab pos="355600" algn="l"/>
              </a:tabLst>
            </a:pPr>
            <a:endParaRPr lang="el-GR" b="1" u="sng" dirty="0">
              <a:solidFill>
                <a:prstClr val="black"/>
              </a:solidFill>
              <a:cs typeface="Times New Roman" panose="02020603050405020304" pitchFamily="18" charset="0"/>
            </a:endParaRPr>
          </a:p>
          <a:p>
            <a:pPr marL="355600" indent="-342900">
              <a:lnSpc>
                <a:spcPct val="100000"/>
              </a:lnSpc>
              <a:spcBef>
                <a:spcPts val="95"/>
              </a:spcBef>
              <a:buFont typeface="Wingdings" panose="05000000000000000000" pitchFamily="2" charset="2"/>
              <a:buChar char="§"/>
              <a:tabLst>
                <a:tab pos="355600" algn="l"/>
              </a:tabLst>
            </a:pPr>
            <a:r>
              <a:rPr lang="el-GR" sz="2000" b="1" u="sng" dirty="0">
                <a:cs typeface="Times New Roman" panose="02020603050405020304" pitchFamily="18" charset="0"/>
              </a:rPr>
              <a:t>Περιγράφεται επαρκώς</a:t>
            </a:r>
            <a:r>
              <a:rPr lang="en-GB" sz="2000" b="1" dirty="0">
                <a:cs typeface="Times New Roman" panose="02020603050405020304" pitchFamily="18" charset="0"/>
              </a:rPr>
              <a:t> </a:t>
            </a:r>
            <a:r>
              <a:rPr lang="el-GR" sz="2000" b="1" dirty="0">
                <a:cs typeface="Times New Roman" panose="02020603050405020304" pitchFamily="18" charset="0"/>
              </a:rPr>
              <a:t>στην αίτηση για επιχορήγηση:</a:t>
            </a:r>
            <a:br>
              <a:rPr lang="el-GR" sz="2000" b="1" dirty="0">
                <a:cs typeface="Times New Roman" panose="02020603050405020304" pitchFamily="18" charset="0"/>
              </a:rPr>
            </a:br>
            <a:r>
              <a:rPr lang="el-GR" dirty="0">
                <a:solidFill>
                  <a:srgbClr val="308879"/>
                </a:solidFill>
                <a:cs typeface="Times New Roman" panose="02020603050405020304" pitchFamily="18" charset="0"/>
                <a:sym typeface="Wingdings" panose="05000000000000000000" pitchFamily="2" charset="2"/>
              </a:rPr>
              <a:t>Τα ξεχωριστά στάδια υλοποίησής της παρουσιάζονται και αναλύονται</a:t>
            </a:r>
            <a:br>
              <a:rPr lang="el-GR" dirty="0">
                <a:solidFill>
                  <a:srgbClr val="308879"/>
                </a:solidFill>
                <a:cs typeface="Times New Roman" panose="02020603050405020304" pitchFamily="18" charset="0"/>
                <a:sym typeface="Wingdings" panose="05000000000000000000" pitchFamily="2" charset="2"/>
              </a:rPr>
            </a:br>
            <a:endParaRPr lang="el-GR" dirty="0">
              <a:solidFill>
                <a:srgbClr val="308879"/>
              </a:solidFill>
              <a:cs typeface="Times New Roman" panose="02020603050405020304" pitchFamily="18" charset="0"/>
              <a:sym typeface="Wingdings" panose="05000000000000000000" pitchFamily="2" charset="2"/>
            </a:endParaRPr>
          </a:p>
          <a:p>
            <a:pPr marL="355600" indent="-342900">
              <a:lnSpc>
                <a:spcPct val="100000"/>
              </a:lnSpc>
              <a:spcBef>
                <a:spcPts val="95"/>
              </a:spcBef>
              <a:buFont typeface="Wingdings" panose="05000000000000000000" pitchFamily="2" charset="2"/>
              <a:buChar char="§"/>
              <a:tabLst>
                <a:tab pos="355600" algn="l"/>
              </a:tabLst>
            </a:pPr>
            <a:r>
              <a:rPr lang="el-GR" sz="2000" b="1" u="sng" dirty="0"/>
              <a:t>Είναι όσο γίνεται </a:t>
            </a:r>
            <a:r>
              <a:rPr lang="el-GR" sz="2000" b="1" u="sng" dirty="0" err="1"/>
              <a:t>προσβάσιμη</a:t>
            </a:r>
            <a:r>
              <a:rPr lang="el-GR" sz="2000" b="1" u="sng" dirty="0"/>
              <a:t>/συμπεριληπτική, να ενσωματώνει – στο μέγιστο δυνατό βαθμό - τη χρήση ψηφιακών μέσων και να είναι σχεδιασμένη με τρόπο φιλικό προς το περιβάλλον</a:t>
            </a:r>
          </a:p>
          <a:p>
            <a:pPr marL="12700">
              <a:lnSpc>
                <a:spcPct val="100000"/>
              </a:lnSpc>
              <a:spcBef>
                <a:spcPts val="95"/>
              </a:spcBef>
              <a:tabLst>
                <a:tab pos="355600" algn="l"/>
              </a:tabLst>
            </a:pPr>
            <a:endParaRPr lang="el-GR" dirty="0"/>
          </a:p>
          <a:p>
            <a:pPr marL="355600" indent="-342900">
              <a:lnSpc>
                <a:spcPct val="100000"/>
              </a:lnSpc>
              <a:spcBef>
                <a:spcPts val="95"/>
              </a:spcBef>
              <a:buFont typeface="Wingdings" panose="05000000000000000000" pitchFamily="2" charset="2"/>
              <a:buChar char="§"/>
              <a:tabLst>
                <a:tab pos="355600" algn="l"/>
              </a:tabLst>
            </a:pPr>
            <a:r>
              <a:rPr lang="el-GR" sz="2000" b="1" u="sng" dirty="0"/>
              <a:t>Είναι, από πλευράς κόστους, οικονομική και αποδοτική</a:t>
            </a:r>
          </a:p>
          <a:p>
            <a:pPr marL="12700">
              <a:lnSpc>
                <a:spcPct val="100000"/>
              </a:lnSpc>
              <a:spcBef>
                <a:spcPts val="95"/>
              </a:spcBef>
              <a:tabLst>
                <a:tab pos="355600" algn="l"/>
              </a:tabLst>
            </a:pPr>
            <a:br>
              <a:rPr lang="en-GB" dirty="0"/>
            </a:br>
            <a:endParaRPr lang="el-GR" b="1" spc="-15" dirty="0">
              <a:latin typeface="Calibri"/>
              <a:cs typeface="Calibri"/>
            </a:endParaRPr>
          </a:p>
          <a:p>
            <a:pPr marL="355600" indent="-342900">
              <a:lnSpc>
                <a:spcPct val="100000"/>
              </a:lnSpc>
              <a:spcBef>
                <a:spcPts val="95"/>
              </a:spcBef>
              <a:buFont typeface="Wingdings" panose="05000000000000000000" pitchFamily="2" charset="2"/>
              <a:buChar char="§"/>
              <a:tabLst>
                <a:tab pos="355600" algn="l"/>
              </a:tabLst>
            </a:pPr>
            <a:endParaRPr lang="el-GR" sz="2000" dirty="0">
              <a:latin typeface="Calibri"/>
              <a:cs typeface="Calibri"/>
            </a:endParaRPr>
          </a:p>
        </p:txBody>
      </p:sp>
    </p:spTree>
    <p:extLst>
      <p:ext uri="{BB962C8B-B14F-4D97-AF65-F5344CB8AC3E}">
        <p14:creationId xmlns:p14="http://schemas.microsoft.com/office/powerpoint/2010/main" val="15906062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  Χρήσιμες Συμβουλές</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1378636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7268" y="108585"/>
            <a:ext cx="343027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ΧΡΗΣΙΜΕΣ</a:t>
            </a:r>
            <a:r>
              <a:rPr sz="2800" spc="-70" dirty="0">
                <a:solidFill>
                  <a:srgbClr val="FFFFFF"/>
                </a:solidFill>
              </a:rPr>
              <a:t> </a:t>
            </a:r>
            <a:r>
              <a:rPr sz="2800" spc="-35" dirty="0">
                <a:solidFill>
                  <a:srgbClr val="FFFFFF"/>
                </a:solidFill>
              </a:rPr>
              <a:t>ΣΥΜΒΟΥΛΕΣ</a:t>
            </a:r>
            <a:endParaRPr sz="2800"/>
          </a:p>
        </p:txBody>
      </p:sp>
      <p:sp>
        <p:nvSpPr>
          <p:cNvPr id="3" name="object 3"/>
          <p:cNvSpPr txBox="1"/>
          <p:nvPr/>
        </p:nvSpPr>
        <p:spPr>
          <a:xfrm>
            <a:off x="382930" y="1168400"/>
            <a:ext cx="11231880" cy="4294505"/>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2000" dirty="0">
                <a:latin typeface="Calibri"/>
                <a:cs typeface="Calibri"/>
              </a:rPr>
              <a:t>Καταλήξτε</a:t>
            </a:r>
            <a:r>
              <a:rPr sz="2000" spc="-25" dirty="0">
                <a:latin typeface="Calibri"/>
                <a:cs typeface="Calibri"/>
              </a:rPr>
              <a:t> </a:t>
            </a:r>
            <a:r>
              <a:rPr sz="2000" dirty="0">
                <a:latin typeface="Calibri"/>
                <a:cs typeface="Calibri"/>
              </a:rPr>
              <a:t>στους</a:t>
            </a:r>
            <a:r>
              <a:rPr sz="2000" spc="-25" dirty="0">
                <a:latin typeface="Calibri"/>
                <a:cs typeface="Calibri"/>
              </a:rPr>
              <a:t> </a:t>
            </a:r>
            <a:r>
              <a:rPr sz="2000" spc="-5" dirty="0">
                <a:latin typeface="Calibri"/>
                <a:cs typeface="Calibri"/>
              </a:rPr>
              <a:t>εταίρους</a:t>
            </a:r>
            <a:r>
              <a:rPr sz="2000" dirty="0">
                <a:latin typeface="Calibri"/>
                <a:cs typeface="Calibri"/>
              </a:rPr>
              <a:t> της</a:t>
            </a:r>
            <a:r>
              <a:rPr sz="2000" spc="-20" dirty="0">
                <a:latin typeface="Calibri"/>
                <a:cs typeface="Calibri"/>
              </a:rPr>
              <a:t> </a:t>
            </a:r>
            <a:r>
              <a:rPr sz="2000" dirty="0">
                <a:latin typeface="Calibri"/>
                <a:cs typeface="Calibri"/>
              </a:rPr>
              <a:t>Σύμπραξης</a:t>
            </a:r>
            <a:r>
              <a:rPr sz="2000" spc="-30" dirty="0">
                <a:latin typeface="Calibri"/>
                <a:cs typeface="Calibri"/>
              </a:rPr>
              <a:t> </a:t>
            </a:r>
            <a:r>
              <a:rPr sz="2000" spc="-20" dirty="0">
                <a:latin typeface="Calibri"/>
                <a:cs typeface="Calibri"/>
              </a:rPr>
              <a:t>και</a:t>
            </a:r>
            <a:r>
              <a:rPr sz="2000" spc="-10" dirty="0">
                <a:latin typeface="Calibri"/>
                <a:cs typeface="Calibri"/>
              </a:rPr>
              <a:t> </a:t>
            </a:r>
            <a:r>
              <a:rPr sz="2000" spc="-5" dirty="0">
                <a:latin typeface="Calibri"/>
                <a:cs typeface="Calibri"/>
              </a:rPr>
              <a:t>ξεκινήστε</a:t>
            </a:r>
            <a:r>
              <a:rPr sz="2000" spc="-15" dirty="0">
                <a:latin typeface="Calibri"/>
                <a:cs typeface="Calibri"/>
              </a:rPr>
              <a:t> </a:t>
            </a:r>
            <a:r>
              <a:rPr sz="2000" dirty="0">
                <a:latin typeface="Calibri"/>
                <a:cs typeface="Calibri"/>
              </a:rPr>
              <a:t>να</a:t>
            </a:r>
            <a:r>
              <a:rPr sz="2000" spc="-5" dirty="0">
                <a:latin typeface="Calibri"/>
                <a:cs typeface="Calibri"/>
              </a:rPr>
              <a:t> </a:t>
            </a:r>
            <a:r>
              <a:rPr sz="2000" dirty="0">
                <a:latin typeface="Calibri"/>
                <a:cs typeface="Calibri"/>
              </a:rPr>
              <a:t>συμπληρώνετε</a:t>
            </a:r>
            <a:r>
              <a:rPr sz="2000" spc="-45"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αίτηση</a:t>
            </a:r>
            <a:r>
              <a:rPr sz="2000" spc="-20" dirty="0">
                <a:latin typeface="Calibri"/>
                <a:cs typeface="Calibri"/>
              </a:rPr>
              <a:t> </a:t>
            </a:r>
            <a:r>
              <a:rPr sz="2000" spc="-10" dirty="0">
                <a:latin typeface="Calibri"/>
                <a:cs typeface="Calibri"/>
              </a:rPr>
              <a:t>έγκαιρα</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marR="5715" indent="-287020" algn="just">
              <a:lnSpc>
                <a:spcPct val="100000"/>
              </a:lnSpc>
              <a:buFont typeface="Wingdings"/>
              <a:buChar char=""/>
              <a:tabLst>
                <a:tab pos="299720" algn="l"/>
              </a:tabLst>
            </a:pPr>
            <a:r>
              <a:rPr sz="2000" spc="-10" dirty="0">
                <a:latin typeface="Calibri"/>
                <a:cs typeface="Calibri"/>
              </a:rPr>
              <a:t>Είναι </a:t>
            </a:r>
            <a:r>
              <a:rPr sz="2000" spc="-25" dirty="0">
                <a:latin typeface="Calibri"/>
                <a:cs typeface="Calibri"/>
              </a:rPr>
              <a:t>καλό </a:t>
            </a:r>
            <a:r>
              <a:rPr sz="2000" dirty="0">
                <a:latin typeface="Calibri"/>
                <a:cs typeface="Calibri"/>
              </a:rPr>
              <a:t>να </a:t>
            </a:r>
            <a:r>
              <a:rPr sz="2000" spc="-5" dirty="0">
                <a:latin typeface="Calibri"/>
                <a:cs typeface="Calibri"/>
              </a:rPr>
              <a:t>συμπεριλαμβάνεται </a:t>
            </a:r>
            <a:r>
              <a:rPr sz="2000" dirty="0">
                <a:latin typeface="Calibri"/>
                <a:cs typeface="Calibri"/>
              </a:rPr>
              <a:t>σε </a:t>
            </a:r>
            <a:r>
              <a:rPr sz="2000" spc="-20" dirty="0">
                <a:latin typeface="Calibri"/>
                <a:cs typeface="Calibri"/>
              </a:rPr>
              <a:t>κάθε </a:t>
            </a:r>
            <a:r>
              <a:rPr sz="2000" dirty="0">
                <a:latin typeface="Calibri"/>
                <a:cs typeface="Calibri"/>
              </a:rPr>
              <a:t>Σύμπραξη </a:t>
            </a:r>
            <a:r>
              <a:rPr sz="2000" spc="-5" dirty="0">
                <a:latin typeface="Calibri"/>
                <a:cs typeface="Calibri"/>
              </a:rPr>
              <a:t>ένας </a:t>
            </a:r>
            <a:r>
              <a:rPr sz="2000" spc="-15" dirty="0">
                <a:latin typeface="Calibri"/>
                <a:cs typeface="Calibri"/>
              </a:rPr>
              <a:t>τουλάχιστον </a:t>
            </a:r>
            <a:r>
              <a:rPr sz="2000" spc="-5" dirty="0">
                <a:latin typeface="Calibri"/>
                <a:cs typeface="Calibri"/>
              </a:rPr>
              <a:t>εταίρος </a:t>
            </a:r>
            <a:r>
              <a:rPr sz="2000" dirty="0">
                <a:latin typeface="Calibri"/>
                <a:cs typeface="Calibri"/>
              </a:rPr>
              <a:t>που να </a:t>
            </a:r>
            <a:r>
              <a:rPr sz="2000" spc="-10" dirty="0">
                <a:latin typeface="Calibri"/>
                <a:cs typeface="Calibri"/>
              </a:rPr>
              <a:t>έχει </a:t>
            </a:r>
            <a:r>
              <a:rPr sz="2000" spc="-5" dirty="0">
                <a:latin typeface="Calibri"/>
                <a:cs typeface="Calibri"/>
              </a:rPr>
              <a:t>εμπειρία </a:t>
            </a:r>
            <a:r>
              <a:rPr sz="2000" dirty="0">
                <a:latin typeface="Calibri"/>
                <a:cs typeface="Calibri"/>
              </a:rPr>
              <a:t> </a:t>
            </a:r>
            <a:r>
              <a:rPr sz="2000" spc="-10" dirty="0">
                <a:latin typeface="Calibri"/>
                <a:cs typeface="Calibri"/>
              </a:rPr>
              <a:t>σχετικά</a:t>
            </a:r>
            <a:r>
              <a:rPr sz="2000" spc="-20" dirty="0">
                <a:latin typeface="Calibri"/>
                <a:cs typeface="Calibri"/>
              </a:rPr>
              <a:t> </a:t>
            </a:r>
            <a:r>
              <a:rPr sz="2000" dirty="0">
                <a:latin typeface="Calibri"/>
                <a:cs typeface="Calibri"/>
              </a:rPr>
              <a:t>με</a:t>
            </a:r>
            <a:r>
              <a:rPr sz="2000" spc="-10"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υποβολή</a:t>
            </a:r>
            <a:r>
              <a:rPr sz="2000" spc="-25" dirty="0">
                <a:latin typeface="Calibri"/>
                <a:cs typeface="Calibri"/>
              </a:rPr>
              <a:t> </a:t>
            </a:r>
            <a:r>
              <a:rPr sz="2000" spc="-20" dirty="0">
                <a:latin typeface="Calibri"/>
                <a:cs typeface="Calibri"/>
              </a:rPr>
              <a:t>και</a:t>
            </a:r>
            <a:r>
              <a:rPr sz="2000" spc="-5" dirty="0">
                <a:latin typeface="Calibri"/>
                <a:cs typeface="Calibri"/>
              </a:rPr>
              <a:t> διαχείριση</a:t>
            </a:r>
            <a:r>
              <a:rPr sz="2000" spc="-15" dirty="0">
                <a:latin typeface="Calibri"/>
                <a:cs typeface="Calibri"/>
              </a:rPr>
              <a:t> Σχεδίων</a:t>
            </a:r>
            <a:r>
              <a:rPr sz="2000" spc="-10" dirty="0">
                <a:latin typeface="Calibri"/>
                <a:cs typeface="Calibri"/>
              </a:rPr>
              <a:t> ΒΔ2</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marR="5080" indent="-287020" algn="just">
              <a:lnSpc>
                <a:spcPct val="100000"/>
              </a:lnSpc>
              <a:buFont typeface="Wingdings"/>
              <a:buChar char=""/>
              <a:tabLst>
                <a:tab pos="299720" algn="l"/>
              </a:tabLst>
            </a:pPr>
            <a:r>
              <a:rPr sz="2000" dirty="0">
                <a:latin typeface="Calibri"/>
                <a:cs typeface="Calibri"/>
              </a:rPr>
              <a:t>Εάν είσαστε </a:t>
            </a:r>
            <a:r>
              <a:rPr sz="2000" spc="-10" dirty="0">
                <a:latin typeface="Calibri"/>
                <a:cs typeface="Calibri"/>
              </a:rPr>
              <a:t>νεοεισερχόμενος οργανισμός </a:t>
            </a:r>
            <a:r>
              <a:rPr sz="2000" spc="5" dirty="0">
                <a:latin typeface="Calibri"/>
                <a:cs typeface="Calibri"/>
              </a:rPr>
              <a:t>στη </a:t>
            </a:r>
            <a:r>
              <a:rPr sz="2000" spc="-15" dirty="0">
                <a:latin typeface="Calibri"/>
                <a:cs typeface="Calibri"/>
              </a:rPr>
              <a:t>ΒΔ2 </a:t>
            </a:r>
            <a:r>
              <a:rPr sz="2000" spc="-20" dirty="0">
                <a:latin typeface="Calibri"/>
                <a:cs typeface="Calibri"/>
              </a:rPr>
              <a:t>και </a:t>
            </a:r>
            <a:r>
              <a:rPr sz="2000" spc="-10" dirty="0">
                <a:latin typeface="Calibri"/>
                <a:cs typeface="Calibri"/>
              </a:rPr>
              <a:t>προτίθεστε </a:t>
            </a:r>
            <a:r>
              <a:rPr sz="2000" dirty="0">
                <a:latin typeface="Calibri"/>
                <a:cs typeface="Calibri"/>
              </a:rPr>
              <a:t>να </a:t>
            </a:r>
            <a:r>
              <a:rPr sz="2000" spc="-5" dirty="0">
                <a:latin typeface="Calibri"/>
                <a:cs typeface="Calibri"/>
              </a:rPr>
              <a:t>αναλάβετε τον συντονιστικό </a:t>
            </a:r>
            <a:r>
              <a:rPr sz="2000" spc="-10" dirty="0">
                <a:latin typeface="Calibri"/>
                <a:cs typeface="Calibri"/>
              </a:rPr>
              <a:t>ρόλο </a:t>
            </a:r>
            <a:r>
              <a:rPr sz="2000" spc="-5" dirty="0">
                <a:latin typeface="Calibri"/>
                <a:cs typeface="Calibri"/>
              </a:rPr>
              <a:t> </a:t>
            </a:r>
            <a:r>
              <a:rPr sz="2000" dirty="0">
                <a:latin typeface="Calibri"/>
                <a:cs typeface="Calibri"/>
              </a:rPr>
              <a:t>της</a:t>
            </a:r>
            <a:r>
              <a:rPr sz="2000" spc="5" dirty="0">
                <a:latin typeface="Calibri"/>
                <a:cs typeface="Calibri"/>
              </a:rPr>
              <a:t> </a:t>
            </a:r>
            <a:r>
              <a:rPr sz="2000" spc="-5" dirty="0">
                <a:latin typeface="Calibri"/>
                <a:cs typeface="Calibri"/>
              </a:rPr>
              <a:t>Σύμπραξης,</a:t>
            </a:r>
            <a:r>
              <a:rPr sz="2000" dirty="0">
                <a:latin typeface="Calibri"/>
                <a:cs typeface="Calibri"/>
              </a:rPr>
              <a:t> </a:t>
            </a:r>
            <a:r>
              <a:rPr sz="2000" spc="-10" dirty="0">
                <a:latin typeface="Calibri"/>
                <a:cs typeface="Calibri"/>
              </a:rPr>
              <a:t>σιγουρευτείτε</a:t>
            </a:r>
            <a:r>
              <a:rPr sz="2000" spc="-5" dirty="0">
                <a:latin typeface="Calibri"/>
                <a:cs typeface="Calibri"/>
              </a:rPr>
              <a:t> ότι</a:t>
            </a:r>
            <a:r>
              <a:rPr sz="2000" dirty="0">
                <a:latin typeface="Calibri"/>
                <a:cs typeface="Calibri"/>
              </a:rPr>
              <a:t> </a:t>
            </a:r>
            <a:r>
              <a:rPr sz="2000" spc="-5" dirty="0">
                <a:latin typeface="Calibri"/>
                <a:cs typeface="Calibri"/>
              </a:rPr>
              <a:t>έχετε</a:t>
            </a:r>
            <a:r>
              <a:rPr sz="2000" dirty="0">
                <a:latin typeface="Calibri"/>
                <a:cs typeface="Calibri"/>
              </a:rPr>
              <a:t> </a:t>
            </a:r>
            <a:r>
              <a:rPr sz="2000" spc="-15" dirty="0">
                <a:latin typeface="Calibri"/>
                <a:cs typeface="Calibri"/>
              </a:rPr>
              <a:t>την</a:t>
            </a:r>
            <a:r>
              <a:rPr sz="2000" spc="-10" dirty="0">
                <a:latin typeface="Calibri"/>
                <a:cs typeface="Calibri"/>
              </a:rPr>
              <a:t> απαιτούμενη</a:t>
            </a:r>
            <a:r>
              <a:rPr sz="2000" spc="-5" dirty="0">
                <a:latin typeface="Calibri"/>
                <a:cs typeface="Calibri"/>
              </a:rPr>
              <a:t> </a:t>
            </a:r>
            <a:r>
              <a:rPr sz="2000" spc="-15" dirty="0">
                <a:latin typeface="Calibri"/>
                <a:cs typeface="Calibri"/>
              </a:rPr>
              <a:t>ικανότητα</a:t>
            </a:r>
            <a:r>
              <a:rPr sz="2000" spc="-10" dirty="0">
                <a:latin typeface="Calibri"/>
                <a:cs typeface="Calibri"/>
              </a:rPr>
              <a:t> </a:t>
            </a:r>
            <a:r>
              <a:rPr sz="2000" spc="-5" dirty="0">
                <a:latin typeface="Calibri"/>
                <a:cs typeface="Calibri"/>
              </a:rPr>
              <a:t>για</a:t>
            </a:r>
            <a:r>
              <a:rPr sz="2000"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διεκπεραίωση</a:t>
            </a:r>
            <a:r>
              <a:rPr sz="2000" dirty="0">
                <a:latin typeface="Calibri"/>
                <a:cs typeface="Calibri"/>
              </a:rPr>
              <a:t> </a:t>
            </a:r>
            <a:r>
              <a:rPr sz="2000" spc="-10" dirty="0">
                <a:latin typeface="Calibri"/>
                <a:cs typeface="Calibri"/>
              </a:rPr>
              <a:t>των </a:t>
            </a:r>
            <a:r>
              <a:rPr sz="2000" spc="-5" dirty="0">
                <a:latin typeface="Calibri"/>
                <a:cs typeface="Calibri"/>
              </a:rPr>
              <a:t> </a:t>
            </a:r>
            <a:r>
              <a:rPr sz="2000" spc="-15" dirty="0">
                <a:latin typeface="Calibri"/>
                <a:cs typeface="Calibri"/>
              </a:rPr>
              <a:t>καθηκόντων</a:t>
            </a:r>
            <a:r>
              <a:rPr sz="2000" spc="-25" dirty="0">
                <a:latin typeface="Calibri"/>
                <a:cs typeface="Calibri"/>
              </a:rPr>
              <a:t> </a:t>
            </a:r>
            <a:r>
              <a:rPr sz="2000" spc="-5" dirty="0">
                <a:latin typeface="Calibri"/>
                <a:cs typeface="Calibri"/>
              </a:rPr>
              <a:t>του</a:t>
            </a:r>
            <a:r>
              <a:rPr sz="2000" spc="-15" dirty="0">
                <a:latin typeface="Calibri"/>
                <a:cs typeface="Calibri"/>
              </a:rPr>
              <a:t> </a:t>
            </a:r>
            <a:r>
              <a:rPr sz="2000" spc="-10" dirty="0">
                <a:latin typeface="Calibri"/>
                <a:cs typeface="Calibri"/>
              </a:rPr>
              <a:t>ρόλου</a:t>
            </a:r>
            <a:r>
              <a:rPr sz="2000" spc="-15" dirty="0">
                <a:latin typeface="Calibri"/>
                <a:cs typeface="Calibri"/>
              </a:rPr>
              <a:t> </a:t>
            </a:r>
            <a:r>
              <a:rPr sz="2000" spc="-5" dirty="0">
                <a:latin typeface="Calibri"/>
                <a:cs typeface="Calibri"/>
              </a:rPr>
              <a:t>αυτού</a:t>
            </a:r>
            <a:r>
              <a:rPr sz="2000" spc="-15" dirty="0">
                <a:latin typeface="Calibri"/>
                <a:cs typeface="Calibri"/>
              </a:rPr>
              <a:t> (“operational</a:t>
            </a:r>
            <a:r>
              <a:rPr sz="2000" dirty="0">
                <a:latin typeface="Calibri"/>
                <a:cs typeface="Calibri"/>
              </a:rPr>
              <a:t> and </a:t>
            </a:r>
            <a:r>
              <a:rPr sz="2000" spc="-5" dirty="0">
                <a:latin typeface="Calibri"/>
                <a:cs typeface="Calibri"/>
              </a:rPr>
              <a:t>financial </a:t>
            </a:r>
            <a:r>
              <a:rPr sz="2000" spc="5" dirty="0">
                <a:latin typeface="Calibri"/>
                <a:cs typeface="Calibri"/>
              </a:rPr>
              <a:t>capacity”)</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dirty="0">
                <a:latin typeface="Calibri"/>
                <a:cs typeface="Calibri"/>
              </a:rPr>
              <a:t>Φροντίστε</a:t>
            </a:r>
            <a:r>
              <a:rPr sz="2000" spc="60" dirty="0">
                <a:latin typeface="Calibri"/>
                <a:cs typeface="Calibri"/>
              </a:rPr>
              <a:t> </a:t>
            </a:r>
            <a:r>
              <a:rPr sz="2000" dirty="0">
                <a:latin typeface="Calibri"/>
                <a:cs typeface="Calibri"/>
              </a:rPr>
              <a:t>η</a:t>
            </a:r>
            <a:r>
              <a:rPr sz="2000" spc="40" dirty="0">
                <a:latin typeface="Calibri"/>
                <a:cs typeface="Calibri"/>
              </a:rPr>
              <a:t> </a:t>
            </a:r>
            <a:r>
              <a:rPr sz="2000" spc="-10" dirty="0">
                <a:latin typeface="Calibri"/>
                <a:cs typeface="Calibri"/>
              </a:rPr>
              <a:t>πρόταση</a:t>
            </a:r>
            <a:r>
              <a:rPr sz="2000" spc="55" dirty="0">
                <a:latin typeface="Calibri"/>
                <a:cs typeface="Calibri"/>
              </a:rPr>
              <a:t> </a:t>
            </a:r>
            <a:r>
              <a:rPr sz="2000" dirty="0">
                <a:latin typeface="Calibri"/>
                <a:cs typeface="Calibri"/>
              </a:rPr>
              <a:t>να</a:t>
            </a:r>
            <a:r>
              <a:rPr sz="2000" spc="45" dirty="0">
                <a:latin typeface="Calibri"/>
                <a:cs typeface="Calibri"/>
              </a:rPr>
              <a:t> </a:t>
            </a:r>
            <a:r>
              <a:rPr sz="2000" spc="-5" dirty="0">
                <a:latin typeface="Calibri"/>
                <a:cs typeface="Calibri"/>
              </a:rPr>
              <a:t>περιλαμβάνει</a:t>
            </a:r>
            <a:r>
              <a:rPr sz="2000" spc="50" dirty="0">
                <a:latin typeface="Calibri"/>
                <a:cs typeface="Calibri"/>
              </a:rPr>
              <a:t> </a:t>
            </a:r>
            <a:r>
              <a:rPr sz="2000" spc="-5" dirty="0">
                <a:latin typeface="Calibri"/>
                <a:cs typeface="Calibri"/>
              </a:rPr>
              <a:t>τον</a:t>
            </a:r>
            <a:r>
              <a:rPr sz="2000" spc="40" dirty="0">
                <a:latin typeface="Calibri"/>
                <a:cs typeface="Calibri"/>
              </a:rPr>
              <a:t> </a:t>
            </a:r>
            <a:r>
              <a:rPr sz="2000" dirty="0">
                <a:latin typeface="Calibri"/>
                <a:cs typeface="Calibri"/>
              </a:rPr>
              <a:t>πιο</a:t>
            </a:r>
            <a:r>
              <a:rPr sz="2000" spc="50" dirty="0">
                <a:latin typeface="Calibri"/>
                <a:cs typeface="Calibri"/>
              </a:rPr>
              <a:t> </a:t>
            </a:r>
            <a:r>
              <a:rPr sz="2000" spc="-15" dirty="0">
                <a:latin typeface="Calibri"/>
                <a:cs typeface="Calibri"/>
              </a:rPr>
              <a:t>κατάλληλο</a:t>
            </a:r>
            <a:r>
              <a:rPr sz="2000" spc="45" dirty="0">
                <a:latin typeface="Calibri"/>
                <a:cs typeface="Calibri"/>
              </a:rPr>
              <a:t> </a:t>
            </a:r>
            <a:r>
              <a:rPr sz="2000" dirty="0">
                <a:latin typeface="Calibri"/>
                <a:cs typeface="Calibri"/>
              </a:rPr>
              <a:t>συνδυασμό</a:t>
            </a:r>
            <a:r>
              <a:rPr sz="2000" spc="35" dirty="0">
                <a:latin typeface="Calibri"/>
                <a:cs typeface="Calibri"/>
              </a:rPr>
              <a:t> </a:t>
            </a:r>
            <a:r>
              <a:rPr sz="2000" spc="-5" dirty="0">
                <a:latin typeface="Calibri"/>
                <a:cs typeface="Calibri"/>
              </a:rPr>
              <a:t>οργανισμών,</a:t>
            </a:r>
            <a:r>
              <a:rPr sz="2000" spc="60" dirty="0">
                <a:latin typeface="Calibri"/>
                <a:cs typeface="Calibri"/>
              </a:rPr>
              <a:t> </a:t>
            </a:r>
            <a:r>
              <a:rPr sz="2000" spc="-10" dirty="0">
                <a:latin typeface="Calibri"/>
                <a:cs typeface="Calibri"/>
              </a:rPr>
              <a:t>που</a:t>
            </a:r>
            <a:r>
              <a:rPr sz="2000" spc="50" dirty="0">
                <a:latin typeface="Calibri"/>
                <a:cs typeface="Calibri"/>
              </a:rPr>
              <a:t> </a:t>
            </a:r>
            <a:r>
              <a:rPr sz="2000" dirty="0">
                <a:latin typeface="Calibri"/>
                <a:cs typeface="Calibri"/>
              </a:rPr>
              <a:t>να</a:t>
            </a:r>
            <a:r>
              <a:rPr sz="2000" spc="55" dirty="0">
                <a:latin typeface="Calibri"/>
                <a:cs typeface="Calibri"/>
              </a:rPr>
              <a:t> </a:t>
            </a:r>
            <a:r>
              <a:rPr sz="2000" spc="-10" dirty="0">
                <a:latin typeface="Calibri"/>
                <a:cs typeface="Calibri"/>
              </a:rPr>
              <a:t>προέρχονται</a:t>
            </a:r>
            <a:endParaRPr sz="2000" dirty="0">
              <a:latin typeface="Calibri"/>
              <a:cs typeface="Calibri"/>
            </a:endParaRPr>
          </a:p>
          <a:p>
            <a:pPr marL="299085">
              <a:lnSpc>
                <a:spcPct val="100000"/>
              </a:lnSpc>
              <a:spcBef>
                <a:spcPts val="5"/>
              </a:spcBef>
            </a:pPr>
            <a:r>
              <a:rPr sz="2000" spc="-5" dirty="0">
                <a:latin typeface="Calibri"/>
                <a:cs typeface="Calibri"/>
              </a:rPr>
              <a:t>από</a:t>
            </a:r>
            <a:r>
              <a:rPr sz="2000" spc="-25" dirty="0">
                <a:latin typeface="Calibri"/>
                <a:cs typeface="Calibri"/>
              </a:rPr>
              <a:t> </a:t>
            </a:r>
            <a:r>
              <a:rPr sz="2000" dirty="0">
                <a:latin typeface="Calibri"/>
                <a:cs typeface="Calibri"/>
              </a:rPr>
              <a:t>ένα ευρύ</a:t>
            </a:r>
            <a:r>
              <a:rPr sz="2000" spc="-10" dirty="0">
                <a:latin typeface="Calibri"/>
                <a:cs typeface="Calibri"/>
              </a:rPr>
              <a:t> </a:t>
            </a:r>
            <a:r>
              <a:rPr sz="2000" spc="-5" dirty="0">
                <a:latin typeface="Calibri"/>
                <a:cs typeface="Calibri"/>
              </a:rPr>
              <a:t>φάσμα</a:t>
            </a:r>
            <a:r>
              <a:rPr sz="2000" spc="-25" dirty="0">
                <a:latin typeface="Calibri"/>
                <a:cs typeface="Calibri"/>
              </a:rPr>
              <a:t> </a:t>
            </a:r>
            <a:r>
              <a:rPr sz="2000" spc="-5" dirty="0">
                <a:latin typeface="Calibri"/>
                <a:cs typeface="Calibri"/>
              </a:rPr>
              <a:t>τομέων,</a:t>
            </a:r>
            <a:r>
              <a:rPr sz="2000" spc="-15" dirty="0">
                <a:latin typeface="Calibri"/>
                <a:cs typeface="Calibri"/>
              </a:rPr>
              <a:t> </a:t>
            </a:r>
            <a:r>
              <a:rPr sz="2000" dirty="0">
                <a:latin typeface="Calibri"/>
                <a:cs typeface="Calibri"/>
              </a:rPr>
              <a:t>για</a:t>
            </a:r>
            <a:r>
              <a:rPr sz="2000" spc="-15" dirty="0">
                <a:latin typeface="Calibri"/>
                <a:cs typeface="Calibri"/>
              </a:rPr>
              <a:t> την</a:t>
            </a:r>
            <a:r>
              <a:rPr sz="2000" spc="-10" dirty="0">
                <a:latin typeface="Calibri"/>
                <a:cs typeface="Calibri"/>
              </a:rPr>
              <a:t> επίτευξη των </a:t>
            </a:r>
            <a:r>
              <a:rPr sz="2000" spc="-5" dirty="0">
                <a:latin typeface="Calibri"/>
                <a:cs typeface="Calibri"/>
              </a:rPr>
              <a:t>στόχων</a:t>
            </a:r>
            <a:r>
              <a:rPr sz="2000" spc="-20" dirty="0">
                <a:latin typeface="Calibri"/>
                <a:cs typeface="Calibri"/>
              </a:rPr>
              <a:t> </a:t>
            </a:r>
            <a:r>
              <a:rPr sz="2000" spc="-5" dirty="0">
                <a:latin typeface="Calibri"/>
                <a:cs typeface="Calibri"/>
              </a:rPr>
              <a:t>του</a:t>
            </a:r>
            <a:r>
              <a:rPr sz="2000" spc="-15" dirty="0">
                <a:latin typeface="Calibri"/>
                <a:cs typeface="Calibri"/>
              </a:rPr>
              <a:t> </a:t>
            </a:r>
            <a:r>
              <a:rPr sz="2000" spc="-10" dirty="0">
                <a:latin typeface="Calibri"/>
                <a:cs typeface="Calibri"/>
              </a:rPr>
              <a:t>Σχεδίου</a:t>
            </a:r>
            <a:endParaRPr sz="2000" dirty="0">
              <a:latin typeface="Calibri"/>
              <a:cs typeface="Calibri"/>
            </a:endParaRPr>
          </a:p>
          <a:p>
            <a:pPr>
              <a:lnSpc>
                <a:spcPct val="100000"/>
              </a:lnSpc>
              <a:spcBef>
                <a:spcPts val="15"/>
              </a:spcBef>
            </a:pPr>
            <a:endParaRPr sz="1950" dirty="0">
              <a:latin typeface="Calibri"/>
              <a:cs typeface="Calibri"/>
            </a:endParaRPr>
          </a:p>
          <a:p>
            <a:pPr marL="299085" indent="-287020">
              <a:lnSpc>
                <a:spcPct val="100000"/>
              </a:lnSpc>
              <a:spcBef>
                <a:spcPts val="5"/>
              </a:spcBef>
              <a:buFont typeface="Wingdings"/>
              <a:buChar char=""/>
              <a:tabLst>
                <a:tab pos="299085" algn="l"/>
                <a:tab pos="299720" algn="l"/>
                <a:tab pos="8311515" algn="l"/>
              </a:tabLst>
            </a:pPr>
            <a:r>
              <a:rPr sz="2000" dirty="0">
                <a:latin typeface="Calibri"/>
                <a:cs typeface="Calibri"/>
              </a:rPr>
              <a:t>Φροντίστε</a:t>
            </a:r>
            <a:r>
              <a:rPr sz="2000" spc="180" dirty="0">
                <a:latin typeface="Calibri"/>
                <a:cs typeface="Calibri"/>
              </a:rPr>
              <a:t> </a:t>
            </a:r>
            <a:r>
              <a:rPr sz="2000" dirty="0">
                <a:latin typeface="Calibri"/>
                <a:cs typeface="Calibri"/>
              </a:rPr>
              <a:t>η</a:t>
            </a:r>
            <a:r>
              <a:rPr sz="2000" spc="165" dirty="0">
                <a:latin typeface="Calibri"/>
                <a:cs typeface="Calibri"/>
              </a:rPr>
              <a:t> </a:t>
            </a:r>
            <a:r>
              <a:rPr sz="2000" spc="-10" dirty="0">
                <a:latin typeface="Calibri"/>
                <a:cs typeface="Calibri"/>
              </a:rPr>
              <a:t>πρόταση</a:t>
            </a:r>
            <a:r>
              <a:rPr sz="2000" spc="175" dirty="0">
                <a:latin typeface="Calibri"/>
                <a:cs typeface="Calibri"/>
              </a:rPr>
              <a:t> </a:t>
            </a:r>
            <a:r>
              <a:rPr sz="2000" dirty="0">
                <a:latin typeface="Calibri"/>
                <a:cs typeface="Calibri"/>
              </a:rPr>
              <a:t>να</a:t>
            </a:r>
            <a:r>
              <a:rPr sz="2000" spc="170" dirty="0">
                <a:latin typeface="Calibri"/>
                <a:cs typeface="Calibri"/>
              </a:rPr>
              <a:t> </a:t>
            </a:r>
            <a:r>
              <a:rPr sz="2000" spc="-5" dirty="0">
                <a:latin typeface="Calibri"/>
                <a:cs typeface="Calibri"/>
              </a:rPr>
              <a:t>περιλαμβάνει</a:t>
            </a:r>
            <a:r>
              <a:rPr sz="2000" spc="165" dirty="0">
                <a:latin typeface="Calibri"/>
                <a:cs typeface="Calibri"/>
              </a:rPr>
              <a:t> </a:t>
            </a:r>
            <a:r>
              <a:rPr sz="2000" spc="-5" dirty="0">
                <a:latin typeface="Calibri"/>
                <a:cs typeface="Calibri"/>
              </a:rPr>
              <a:t>ισορροπημένη</a:t>
            </a:r>
            <a:r>
              <a:rPr sz="2000" spc="175" dirty="0">
                <a:latin typeface="Calibri"/>
                <a:cs typeface="Calibri"/>
              </a:rPr>
              <a:t> </a:t>
            </a:r>
            <a:r>
              <a:rPr sz="2000" spc="-15" dirty="0">
                <a:latin typeface="Calibri"/>
                <a:cs typeface="Calibri"/>
              </a:rPr>
              <a:t>κατανομή</a:t>
            </a:r>
            <a:r>
              <a:rPr sz="2000" spc="185" dirty="0">
                <a:latin typeface="Calibri"/>
                <a:cs typeface="Calibri"/>
              </a:rPr>
              <a:t> </a:t>
            </a:r>
            <a:r>
              <a:rPr sz="2000" spc="-10" dirty="0">
                <a:latin typeface="Calibri"/>
                <a:cs typeface="Calibri"/>
              </a:rPr>
              <a:t>εργασίας</a:t>
            </a:r>
            <a:r>
              <a:rPr lang="el-GR" sz="2000" spc="-10" dirty="0">
                <a:latin typeface="Calibri"/>
                <a:cs typeface="Calibri"/>
              </a:rPr>
              <a:t> </a:t>
            </a:r>
            <a:r>
              <a:rPr sz="2000" spc="-10" dirty="0" err="1">
                <a:latin typeface="Calibri"/>
                <a:cs typeface="Calibri"/>
              </a:rPr>
              <a:t>μετ</a:t>
            </a:r>
            <a:r>
              <a:rPr sz="2000" spc="-10" dirty="0">
                <a:latin typeface="Calibri"/>
                <a:cs typeface="Calibri"/>
              </a:rPr>
              <a:t>αξύ</a:t>
            </a:r>
            <a:r>
              <a:rPr sz="2000" spc="140" dirty="0">
                <a:latin typeface="Calibri"/>
                <a:cs typeface="Calibri"/>
              </a:rPr>
              <a:t> </a:t>
            </a:r>
            <a:r>
              <a:rPr sz="2000" spc="-15" dirty="0">
                <a:latin typeface="Calibri"/>
                <a:cs typeface="Calibri"/>
              </a:rPr>
              <a:t>των</a:t>
            </a:r>
            <a:r>
              <a:rPr sz="2000" spc="150" dirty="0">
                <a:latin typeface="Calibri"/>
                <a:cs typeface="Calibri"/>
              </a:rPr>
              <a:t> </a:t>
            </a:r>
            <a:r>
              <a:rPr sz="2000" spc="-5" dirty="0">
                <a:latin typeface="Calibri"/>
                <a:cs typeface="Calibri"/>
              </a:rPr>
              <a:t>εταίρων,</a:t>
            </a:r>
            <a:r>
              <a:rPr sz="2000" spc="150" dirty="0">
                <a:latin typeface="Calibri"/>
                <a:cs typeface="Calibri"/>
              </a:rPr>
              <a:t> </a:t>
            </a:r>
            <a:r>
              <a:rPr sz="2000" spc="-10" dirty="0">
                <a:latin typeface="Calibri"/>
                <a:cs typeface="Calibri"/>
              </a:rPr>
              <a:t>ούτως</a:t>
            </a:r>
            <a:endParaRPr sz="2000" dirty="0">
              <a:latin typeface="Calibri"/>
              <a:cs typeface="Calibri"/>
            </a:endParaRPr>
          </a:p>
          <a:p>
            <a:pPr marL="299085">
              <a:lnSpc>
                <a:spcPct val="100000"/>
              </a:lnSpc>
            </a:pPr>
            <a:r>
              <a:rPr sz="2000" dirty="0">
                <a:latin typeface="Calibri"/>
                <a:cs typeface="Calibri"/>
              </a:rPr>
              <a:t>ώστε</a:t>
            </a:r>
            <a:r>
              <a:rPr sz="2000" spc="-25" dirty="0">
                <a:latin typeface="Calibri"/>
                <a:cs typeface="Calibri"/>
              </a:rPr>
              <a:t> </a:t>
            </a:r>
            <a:r>
              <a:rPr sz="2000" dirty="0">
                <a:latin typeface="Calibri"/>
                <a:cs typeface="Calibri"/>
              </a:rPr>
              <a:t>η</a:t>
            </a:r>
            <a:r>
              <a:rPr sz="2000" spc="-15" dirty="0">
                <a:latin typeface="Calibri"/>
                <a:cs typeface="Calibri"/>
              </a:rPr>
              <a:t> </a:t>
            </a:r>
            <a:r>
              <a:rPr sz="2000" spc="-10" dirty="0">
                <a:latin typeface="Calibri"/>
                <a:cs typeface="Calibri"/>
              </a:rPr>
              <a:t>υλοποίησή</a:t>
            </a:r>
            <a:r>
              <a:rPr sz="2000" spc="-35" dirty="0">
                <a:latin typeface="Calibri"/>
                <a:cs typeface="Calibri"/>
              </a:rPr>
              <a:t> </a:t>
            </a:r>
            <a:r>
              <a:rPr sz="2000" dirty="0">
                <a:latin typeface="Calibri"/>
                <a:cs typeface="Calibri"/>
              </a:rPr>
              <a:t>της</a:t>
            </a:r>
            <a:r>
              <a:rPr sz="2000" spc="-10" dirty="0">
                <a:latin typeface="Calibri"/>
                <a:cs typeface="Calibri"/>
              </a:rPr>
              <a:t> </a:t>
            </a:r>
            <a:r>
              <a:rPr sz="2000" dirty="0">
                <a:latin typeface="Calibri"/>
                <a:cs typeface="Calibri"/>
              </a:rPr>
              <a:t>να</a:t>
            </a:r>
            <a:r>
              <a:rPr sz="2000" spc="-15" dirty="0">
                <a:latin typeface="Calibri"/>
                <a:cs typeface="Calibri"/>
              </a:rPr>
              <a:t> </a:t>
            </a:r>
            <a:r>
              <a:rPr sz="2000" spc="-5" dirty="0">
                <a:latin typeface="Calibri"/>
                <a:cs typeface="Calibri"/>
              </a:rPr>
              <a:t>είναι</a:t>
            </a:r>
            <a:r>
              <a:rPr sz="2000" spc="-15" dirty="0">
                <a:latin typeface="Calibri"/>
                <a:cs typeface="Calibri"/>
              </a:rPr>
              <a:t> </a:t>
            </a:r>
            <a:r>
              <a:rPr sz="2000" spc="-5" dirty="0">
                <a:latin typeface="Calibri"/>
                <a:cs typeface="Calibri"/>
              </a:rPr>
              <a:t>εφικτή</a:t>
            </a:r>
            <a:endParaRPr sz="2000" dirty="0">
              <a:latin typeface="Calibri"/>
              <a:cs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276" y="152400"/>
            <a:ext cx="343281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ΧΡΗΣΙΜΕΣ</a:t>
            </a:r>
            <a:r>
              <a:rPr sz="2800" spc="-40" dirty="0">
                <a:solidFill>
                  <a:srgbClr val="FFFFFF"/>
                </a:solidFill>
              </a:rPr>
              <a:t> </a:t>
            </a:r>
            <a:r>
              <a:rPr sz="2800" spc="-35" dirty="0">
                <a:solidFill>
                  <a:srgbClr val="FFFFFF"/>
                </a:solidFill>
              </a:rPr>
              <a:t>ΣΥΜΒΟΥΛΕΣ</a:t>
            </a:r>
            <a:endParaRPr sz="2800" dirty="0"/>
          </a:p>
        </p:txBody>
      </p:sp>
      <p:sp>
        <p:nvSpPr>
          <p:cNvPr id="3" name="object 3"/>
          <p:cNvSpPr txBox="1"/>
          <p:nvPr/>
        </p:nvSpPr>
        <p:spPr>
          <a:xfrm>
            <a:off x="311276" y="914400"/>
            <a:ext cx="11661775" cy="5761193"/>
          </a:xfrm>
          <a:prstGeom prst="rect">
            <a:avLst/>
          </a:prstGeom>
        </p:spPr>
        <p:txBody>
          <a:bodyPr vert="horz" wrap="square" lIns="0" tIns="13335" rIns="0" bIns="0" rtlCol="0">
            <a:spAutoFit/>
          </a:bodyPr>
          <a:lstStyle/>
          <a:p>
            <a:pPr marL="299085" indent="-287020">
              <a:lnSpc>
                <a:spcPct val="100000"/>
              </a:lnSpc>
              <a:spcBef>
                <a:spcPts val="105"/>
              </a:spcBef>
              <a:buFont typeface="Wingdings"/>
              <a:buChar char=""/>
              <a:tabLst>
                <a:tab pos="299085" algn="l"/>
                <a:tab pos="299720" algn="l"/>
              </a:tabLst>
            </a:pPr>
            <a:r>
              <a:rPr sz="2000" spc="-5" dirty="0">
                <a:latin typeface="Calibri"/>
                <a:cs typeface="Calibri"/>
              </a:rPr>
              <a:t>Προσπαθήστε</a:t>
            </a:r>
            <a:r>
              <a:rPr sz="2000" spc="-35" dirty="0">
                <a:latin typeface="Calibri"/>
                <a:cs typeface="Calibri"/>
              </a:rPr>
              <a:t> </a:t>
            </a:r>
            <a:r>
              <a:rPr sz="2000" spc="5" dirty="0">
                <a:latin typeface="Calibri"/>
                <a:cs typeface="Calibri"/>
              </a:rPr>
              <a:t>στη</a:t>
            </a:r>
            <a:r>
              <a:rPr sz="2000" spc="-15" dirty="0">
                <a:latin typeface="Calibri"/>
                <a:cs typeface="Calibri"/>
              </a:rPr>
              <a:t> </a:t>
            </a:r>
            <a:r>
              <a:rPr sz="2000" spc="-5" dirty="0">
                <a:latin typeface="Calibri"/>
                <a:cs typeface="Calibri"/>
              </a:rPr>
              <a:t>συγγραφή/ετοιμασία</a:t>
            </a:r>
            <a:r>
              <a:rPr sz="2000" spc="-35" dirty="0">
                <a:latin typeface="Calibri"/>
                <a:cs typeface="Calibri"/>
              </a:rPr>
              <a:t> </a:t>
            </a:r>
            <a:r>
              <a:rPr sz="2000" dirty="0">
                <a:latin typeface="Calibri"/>
                <a:cs typeface="Calibri"/>
              </a:rPr>
              <a:t>της</a:t>
            </a:r>
            <a:r>
              <a:rPr sz="2000" spc="-20" dirty="0">
                <a:latin typeface="Calibri"/>
                <a:cs typeface="Calibri"/>
              </a:rPr>
              <a:t> </a:t>
            </a:r>
            <a:r>
              <a:rPr sz="2000" spc="-5" dirty="0">
                <a:latin typeface="Calibri"/>
                <a:cs typeface="Calibri"/>
              </a:rPr>
              <a:t>αίτησης</a:t>
            </a:r>
            <a:r>
              <a:rPr sz="2000" spc="-15" dirty="0">
                <a:latin typeface="Calibri"/>
                <a:cs typeface="Calibri"/>
              </a:rPr>
              <a:t> </a:t>
            </a:r>
            <a:r>
              <a:rPr sz="2000" dirty="0">
                <a:latin typeface="Calibri"/>
                <a:cs typeface="Calibri"/>
              </a:rPr>
              <a:t>να</a:t>
            </a:r>
            <a:r>
              <a:rPr sz="2000" spc="-10" dirty="0">
                <a:latin typeface="Calibri"/>
                <a:cs typeface="Calibri"/>
              </a:rPr>
              <a:t> </a:t>
            </a:r>
            <a:r>
              <a:rPr sz="2000" spc="-5" dirty="0">
                <a:latin typeface="Calibri"/>
                <a:cs typeface="Calibri"/>
              </a:rPr>
              <a:t>εμπλέξετε</a:t>
            </a:r>
            <a:r>
              <a:rPr sz="2000" spc="-10" dirty="0">
                <a:latin typeface="Calibri"/>
                <a:cs typeface="Calibri"/>
              </a:rPr>
              <a:t> επαρκώς</a:t>
            </a:r>
            <a:r>
              <a:rPr sz="2000" spc="-15" dirty="0">
                <a:latin typeface="Calibri"/>
                <a:cs typeface="Calibri"/>
              </a:rPr>
              <a:t> </a:t>
            </a:r>
            <a:r>
              <a:rPr sz="2000" spc="-10" dirty="0">
                <a:latin typeface="Calibri"/>
                <a:cs typeface="Calibri"/>
              </a:rPr>
              <a:t>όλους</a:t>
            </a:r>
            <a:r>
              <a:rPr sz="2000" spc="-5" dirty="0">
                <a:latin typeface="Calibri"/>
                <a:cs typeface="Calibri"/>
              </a:rPr>
              <a:t> τους</a:t>
            </a:r>
            <a:r>
              <a:rPr sz="2000" spc="-15" dirty="0">
                <a:latin typeface="Calibri"/>
                <a:cs typeface="Calibri"/>
              </a:rPr>
              <a:t> </a:t>
            </a:r>
            <a:r>
              <a:rPr sz="2000" dirty="0">
                <a:latin typeface="Calibri"/>
                <a:cs typeface="Calibri"/>
              </a:rPr>
              <a:t>εταίρους</a:t>
            </a:r>
          </a:p>
          <a:p>
            <a:pPr>
              <a:lnSpc>
                <a:spcPct val="100000"/>
              </a:lnSpc>
              <a:spcBef>
                <a:spcPts val="20"/>
              </a:spcBef>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a:latin typeface="Calibri"/>
                <a:cs typeface="Calibri"/>
              </a:rPr>
              <a:t>Ξεκινήστε</a:t>
            </a:r>
            <a:r>
              <a:rPr sz="2000" spc="-10"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από</a:t>
            </a:r>
            <a:r>
              <a:rPr sz="2000" spc="-20" dirty="0">
                <a:latin typeface="Calibri"/>
                <a:cs typeface="Calibri"/>
              </a:rPr>
              <a:t> </a:t>
            </a:r>
            <a:r>
              <a:rPr sz="2000" spc="-5" dirty="0">
                <a:latin typeface="Calibri"/>
                <a:cs typeface="Calibri"/>
              </a:rPr>
              <a:t>το</a:t>
            </a:r>
            <a:r>
              <a:rPr sz="2000" spc="-20" dirty="0">
                <a:latin typeface="Calibri"/>
                <a:cs typeface="Calibri"/>
              </a:rPr>
              <a:t> </a:t>
            </a:r>
            <a:r>
              <a:rPr sz="2000" spc="-5" dirty="0">
                <a:latin typeface="Calibri"/>
                <a:cs typeface="Calibri"/>
              </a:rPr>
              <a:t>στάδιο</a:t>
            </a:r>
            <a:r>
              <a:rPr sz="2000" spc="-15" dirty="0">
                <a:latin typeface="Calibri"/>
                <a:cs typeface="Calibri"/>
              </a:rPr>
              <a:t> </a:t>
            </a:r>
            <a:r>
              <a:rPr sz="2000" spc="-5" dirty="0">
                <a:latin typeface="Calibri"/>
                <a:cs typeface="Calibri"/>
              </a:rPr>
              <a:t>ετοιμασίας</a:t>
            </a:r>
            <a:r>
              <a:rPr sz="2000" spc="-25" dirty="0">
                <a:latin typeface="Calibri"/>
                <a:cs typeface="Calibri"/>
              </a:rPr>
              <a:t> </a:t>
            </a:r>
            <a:r>
              <a:rPr sz="2000" spc="5" dirty="0">
                <a:latin typeface="Calibri"/>
                <a:cs typeface="Calibri"/>
              </a:rPr>
              <a:t>της</a:t>
            </a:r>
            <a:r>
              <a:rPr sz="2000" spc="-15" dirty="0">
                <a:latin typeface="Calibri"/>
                <a:cs typeface="Calibri"/>
              </a:rPr>
              <a:t> </a:t>
            </a:r>
            <a:r>
              <a:rPr sz="2000" spc="-5" dirty="0">
                <a:latin typeface="Calibri"/>
                <a:cs typeface="Calibri"/>
              </a:rPr>
              <a:t>αίτησης</a:t>
            </a:r>
            <a:r>
              <a:rPr sz="2000" spc="-15"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να</a:t>
            </a:r>
            <a:r>
              <a:rPr sz="2000" spc="10" dirty="0">
                <a:latin typeface="Calibri"/>
                <a:cs typeface="Calibri"/>
              </a:rPr>
              <a:t> </a:t>
            </a:r>
            <a:r>
              <a:rPr sz="2000" spc="-5" dirty="0">
                <a:latin typeface="Calibri"/>
                <a:cs typeface="Calibri"/>
              </a:rPr>
              <a:t>διαμορφώνετε</a:t>
            </a:r>
            <a:r>
              <a:rPr sz="2000" spc="-35" dirty="0">
                <a:latin typeface="Calibri"/>
                <a:cs typeface="Calibri"/>
              </a:rPr>
              <a:t> </a:t>
            </a:r>
            <a:r>
              <a:rPr lang="el-GR" sz="2000" spc="-35" dirty="0">
                <a:latin typeface="Calibri"/>
                <a:cs typeface="Calibri"/>
              </a:rPr>
              <a:t>σ</a:t>
            </a:r>
            <a:r>
              <a:rPr sz="2000" dirty="0" err="1">
                <a:latin typeface="Calibri"/>
                <a:cs typeface="Calibri"/>
              </a:rPr>
              <a:t>υμφωνίες</a:t>
            </a:r>
            <a:r>
              <a:rPr sz="2000" spc="-10" dirty="0">
                <a:latin typeface="Calibri"/>
                <a:cs typeface="Calibri"/>
              </a:rPr>
              <a:t> </a:t>
            </a:r>
            <a:r>
              <a:rPr sz="2000" dirty="0">
                <a:latin typeface="Calibri"/>
                <a:cs typeface="Calibri"/>
              </a:rPr>
              <a:t>με</a:t>
            </a:r>
            <a:r>
              <a:rPr sz="2000" spc="-5" dirty="0">
                <a:latin typeface="Calibri"/>
                <a:cs typeface="Calibri"/>
              </a:rPr>
              <a:t> τους</a:t>
            </a:r>
            <a:r>
              <a:rPr sz="2000" spc="5" dirty="0">
                <a:latin typeface="Calibri"/>
                <a:cs typeface="Calibri"/>
              </a:rPr>
              <a:t> </a:t>
            </a:r>
            <a:r>
              <a:rPr sz="2000" spc="-5" dirty="0" err="1">
                <a:latin typeface="Calibri"/>
                <a:cs typeface="Calibri"/>
              </a:rPr>
              <a:t>ετ</a:t>
            </a:r>
            <a:r>
              <a:rPr sz="2000" spc="-5" dirty="0">
                <a:latin typeface="Calibri"/>
                <a:cs typeface="Calibri"/>
              </a:rPr>
              <a:t>αίρους</a:t>
            </a:r>
            <a:r>
              <a:rPr sz="2000" spc="-10" dirty="0">
                <a:latin typeface="Calibri"/>
                <a:cs typeface="Calibri"/>
              </a:rPr>
              <a:t> </a:t>
            </a:r>
            <a:r>
              <a:rPr sz="2000" dirty="0">
                <a:latin typeface="Calibri"/>
                <a:cs typeface="Calibri"/>
              </a:rPr>
              <a:t>σας</a:t>
            </a:r>
            <a:r>
              <a:rPr lang="el-GR" sz="2000" dirty="0">
                <a:latin typeface="Calibri"/>
                <a:cs typeface="Calibri"/>
              </a:rPr>
              <a:t> </a:t>
            </a:r>
            <a:r>
              <a:rPr lang="el-GR" sz="2000" i="1" dirty="0">
                <a:latin typeface="Calibri"/>
                <a:cs typeface="Calibri"/>
              </a:rPr>
              <a:t>(</a:t>
            </a:r>
            <a:r>
              <a:rPr lang="en-GB" sz="2000" i="1" dirty="0">
                <a:latin typeface="Calibri"/>
                <a:cs typeface="Calibri"/>
              </a:rPr>
              <a:t>Handbook on KA2 Lump-sum 2024:Annex 3 – Recommendations on the drafting of a partnership agreement). </a:t>
            </a:r>
            <a:endParaRPr sz="2000" i="1"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 pos="891540" algn="l"/>
                <a:tab pos="1867535" algn="l"/>
                <a:tab pos="2946400" algn="l"/>
                <a:tab pos="4328795" algn="l"/>
                <a:tab pos="4874260" algn="l"/>
                <a:tab pos="5528310" algn="l"/>
                <a:tab pos="6069330" algn="l"/>
                <a:tab pos="7136130" algn="l"/>
                <a:tab pos="7523480" algn="l"/>
                <a:tab pos="9290050" algn="l"/>
                <a:tab pos="10806430" algn="l"/>
              </a:tabLst>
            </a:pPr>
            <a:r>
              <a:rPr sz="2000" spc="-15" dirty="0">
                <a:latin typeface="Calibri"/>
                <a:cs typeface="Calibri"/>
              </a:rPr>
              <a:t>Μην	</a:t>
            </a:r>
            <a:r>
              <a:rPr sz="2000" spc="-5" dirty="0">
                <a:latin typeface="Calibri"/>
                <a:cs typeface="Calibri"/>
              </a:rPr>
              <a:t>αιτείστε	</a:t>
            </a:r>
            <a:r>
              <a:rPr sz="2000" spc="-20" dirty="0">
                <a:latin typeface="Calibri"/>
                <a:cs typeface="Calibri"/>
              </a:rPr>
              <a:t>κονδύλια	</a:t>
            </a:r>
            <a:r>
              <a:rPr sz="2000" spc="-5" dirty="0">
                <a:latin typeface="Calibri"/>
                <a:cs typeface="Calibri"/>
              </a:rPr>
              <a:t>μεγαλύτερα	από	αυτά	</a:t>
            </a:r>
            <a:r>
              <a:rPr sz="2000" dirty="0">
                <a:latin typeface="Calibri"/>
                <a:cs typeface="Calibri"/>
              </a:rPr>
              <a:t>που	</a:t>
            </a:r>
            <a:r>
              <a:rPr sz="2000" spc="-10" dirty="0">
                <a:latin typeface="Calibri"/>
                <a:cs typeface="Calibri"/>
              </a:rPr>
              <a:t>μπορείτε	</a:t>
            </a:r>
            <a:r>
              <a:rPr sz="2000" dirty="0">
                <a:latin typeface="Calibri"/>
                <a:cs typeface="Calibri"/>
              </a:rPr>
              <a:t>να	</a:t>
            </a:r>
            <a:r>
              <a:rPr sz="2000" spc="-5" dirty="0">
                <a:latin typeface="Calibri"/>
                <a:cs typeface="Calibri"/>
              </a:rPr>
              <a:t>απορροφήσετε,	</a:t>
            </a:r>
            <a:r>
              <a:rPr sz="2000" spc="-10" dirty="0">
                <a:latin typeface="Calibri"/>
                <a:cs typeface="Calibri"/>
              </a:rPr>
              <a:t>λαμβάνοντας	πάντοτε</a:t>
            </a:r>
            <a:endParaRPr sz="2000" dirty="0">
              <a:latin typeface="Calibri"/>
              <a:cs typeface="Calibri"/>
            </a:endParaRPr>
          </a:p>
          <a:p>
            <a:pPr marL="299085">
              <a:lnSpc>
                <a:spcPct val="100000"/>
              </a:lnSpc>
            </a:pPr>
            <a:r>
              <a:rPr sz="2000" dirty="0">
                <a:latin typeface="Calibri"/>
                <a:cs typeface="Calibri"/>
              </a:rPr>
              <a:t>σοβαρά</a:t>
            </a:r>
            <a:r>
              <a:rPr sz="2000" spc="-30" dirty="0">
                <a:latin typeface="Calibri"/>
                <a:cs typeface="Calibri"/>
              </a:rPr>
              <a:t> </a:t>
            </a:r>
            <a:r>
              <a:rPr sz="2000" spc="-5" dirty="0">
                <a:latin typeface="Calibri"/>
                <a:cs typeface="Calibri"/>
              </a:rPr>
              <a:t>υπόψη</a:t>
            </a:r>
            <a:r>
              <a:rPr sz="2000" dirty="0">
                <a:latin typeface="Calibri"/>
                <a:cs typeface="Calibri"/>
              </a:rPr>
              <a:t> </a:t>
            </a:r>
            <a:r>
              <a:rPr sz="2000" spc="-5" dirty="0">
                <a:latin typeface="Calibri"/>
                <a:cs typeface="Calibri"/>
              </a:rPr>
              <a:t>τις δυνατότητες</a:t>
            </a:r>
            <a:r>
              <a:rPr sz="2000" spc="5"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capacity)</a:t>
            </a:r>
            <a:r>
              <a:rPr sz="2000" spc="5" dirty="0">
                <a:latin typeface="Calibri"/>
                <a:cs typeface="Calibri"/>
              </a:rPr>
              <a:t> </a:t>
            </a:r>
            <a:r>
              <a:rPr sz="2000" spc="-20" dirty="0">
                <a:latin typeface="Calibri"/>
                <a:cs typeface="Calibri"/>
              </a:rPr>
              <a:t>όλων</a:t>
            </a:r>
            <a:r>
              <a:rPr sz="2000" dirty="0">
                <a:latin typeface="Calibri"/>
                <a:cs typeface="Calibri"/>
              </a:rPr>
              <a:t> </a:t>
            </a:r>
            <a:r>
              <a:rPr sz="2000" spc="-10" dirty="0">
                <a:latin typeface="Calibri"/>
                <a:cs typeface="Calibri"/>
              </a:rPr>
              <a:t>των</a:t>
            </a:r>
            <a:r>
              <a:rPr sz="2000" dirty="0">
                <a:latin typeface="Calibri"/>
                <a:cs typeface="Calibri"/>
              </a:rPr>
              <a:t> </a:t>
            </a:r>
            <a:r>
              <a:rPr sz="2000" spc="-5" dirty="0">
                <a:latin typeface="Calibri"/>
                <a:cs typeface="Calibri"/>
              </a:rPr>
              <a:t>οργανισμών</a:t>
            </a:r>
            <a:r>
              <a:rPr sz="2000" spc="-25" dirty="0">
                <a:latin typeface="Calibri"/>
                <a:cs typeface="Calibri"/>
              </a:rPr>
              <a:t> </a:t>
            </a:r>
            <a:r>
              <a:rPr sz="2000" dirty="0">
                <a:latin typeface="Calibri"/>
                <a:cs typeface="Calibri"/>
              </a:rPr>
              <a:t>που</a:t>
            </a:r>
            <a:r>
              <a:rPr sz="2000" spc="-10" dirty="0">
                <a:latin typeface="Calibri"/>
                <a:cs typeface="Calibri"/>
              </a:rPr>
              <a:t> εμπλέκονται</a:t>
            </a:r>
            <a:r>
              <a:rPr sz="2000" spc="-20" dirty="0">
                <a:latin typeface="Calibri"/>
                <a:cs typeface="Calibri"/>
              </a:rPr>
              <a:t> </a:t>
            </a:r>
            <a:r>
              <a:rPr sz="2000" spc="5" dirty="0">
                <a:latin typeface="Calibri"/>
                <a:cs typeface="Calibri"/>
              </a:rPr>
              <a:t>στη</a:t>
            </a:r>
            <a:r>
              <a:rPr sz="2000" spc="-5" dirty="0">
                <a:latin typeface="Calibri"/>
                <a:cs typeface="Calibri"/>
              </a:rPr>
              <a:t> </a:t>
            </a:r>
            <a:r>
              <a:rPr sz="2000" dirty="0">
                <a:latin typeface="Calibri"/>
                <a:cs typeface="Calibri"/>
              </a:rPr>
              <a:t>Σύμπραξη.</a:t>
            </a:r>
          </a:p>
          <a:p>
            <a:pPr>
              <a:lnSpc>
                <a:spcPct val="100000"/>
              </a:lnSpc>
              <a:spcBef>
                <a:spcPts val="20"/>
              </a:spcBef>
            </a:pPr>
            <a:endParaRPr sz="1950" dirty="0">
              <a:latin typeface="Calibri"/>
              <a:cs typeface="Calibri"/>
            </a:endParaRPr>
          </a:p>
          <a:p>
            <a:pPr marL="299085" marR="420370" indent="-287020">
              <a:lnSpc>
                <a:spcPct val="100000"/>
              </a:lnSpc>
              <a:buFont typeface="Wingdings"/>
              <a:buChar char=""/>
              <a:tabLst>
                <a:tab pos="299085" algn="l"/>
                <a:tab pos="299720" algn="l"/>
              </a:tabLst>
            </a:pPr>
            <a:r>
              <a:rPr sz="2000" spc="-15" dirty="0">
                <a:latin typeface="Calibri"/>
                <a:cs typeface="Calibri"/>
              </a:rPr>
              <a:t>Μην </a:t>
            </a:r>
            <a:r>
              <a:rPr sz="2000" spc="-5" dirty="0">
                <a:latin typeface="Calibri"/>
                <a:cs typeface="Calibri"/>
              </a:rPr>
              <a:t>προσπαθήσετε </a:t>
            </a:r>
            <a:r>
              <a:rPr sz="2000" dirty="0">
                <a:latin typeface="Calibri"/>
                <a:cs typeface="Calibri"/>
              </a:rPr>
              <a:t>να υποβάλετε </a:t>
            </a:r>
            <a:r>
              <a:rPr sz="2000" spc="-15" dirty="0">
                <a:latin typeface="Calibri"/>
                <a:cs typeface="Calibri"/>
              </a:rPr>
              <a:t>την </a:t>
            </a:r>
            <a:r>
              <a:rPr sz="2000" spc="-5" dirty="0">
                <a:latin typeface="Calibri"/>
                <a:cs typeface="Calibri"/>
              </a:rPr>
              <a:t>αίτηση </a:t>
            </a:r>
            <a:r>
              <a:rPr sz="2000" spc="-10" dirty="0">
                <a:latin typeface="Calibri"/>
                <a:cs typeface="Calibri"/>
              </a:rPr>
              <a:t>λίγο πριν </a:t>
            </a:r>
            <a:r>
              <a:rPr sz="2000" spc="-5" dirty="0">
                <a:latin typeface="Calibri"/>
                <a:cs typeface="Calibri"/>
              </a:rPr>
              <a:t>από τη </a:t>
            </a:r>
            <a:r>
              <a:rPr sz="2000" dirty="0">
                <a:latin typeface="Calibri"/>
                <a:cs typeface="Calibri"/>
              </a:rPr>
              <a:t>λήξη της </a:t>
            </a:r>
            <a:r>
              <a:rPr sz="2000" spc="-5" dirty="0">
                <a:latin typeface="Calibri"/>
                <a:cs typeface="Calibri"/>
              </a:rPr>
              <a:t>προθεσμίας, </a:t>
            </a:r>
            <a:r>
              <a:rPr sz="2000" spc="-15" dirty="0">
                <a:latin typeface="Calibri"/>
                <a:cs typeface="Calibri"/>
              </a:rPr>
              <a:t>καθώς </a:t>
            </a:r>
            <a:r>
              <a:rPr sz="2000" spc="-5" dirty="0">
                <a:latin typeface="Calibri"/>
                <a:cs typeface="Calibri"/>
              </a:rPr>
              <a:t>ενδέχεται </a:t>
            </a:r>
            <a:r>
              <a:rPr sz="2000" dirty="0">
                <a:latin typeface="Calibri"/>
                <a:cs typeface="Calibri"/>
              </a:rPr>
              <a:t>να </a:t>
            </a:r>
            <a:r>
              <a:rPr sz="2000" spc="-440" dirty="0">
                <a:latin typeface="Calibri"/>
                <a:cs typeface="Calibri"/>
              </a:rPr>
              <a:t> </a:t>
            </a:r>
            <a:r>
              <a:rPr sz="2000" spc="-10" dirty="0">
                <a:latin typeface="Calibri"/>
                <a:cs typeface="Calibri"/>
              </a:rPr>
              <a:t>υπάρξουν </a:t>
            </a:r>
            <a:r>
              <a:rPr sz="2000" spc="-15" dirty="0">
                <a:latin typeface="Calibri"/>
                <a:cs typeface="Calibri"/>
              </a:rPr>
              <a:t>τεχνικά </a:t>
            </a:r>
            <a:r>
              <a:rPr sz="2000" spc="-5" dirty="0">
                <a:latin typeface="Calibri"/>
                <a:cs typeface="Calibri"/>
              </a:rPr>
              <a:t>προβλήματα </a:t>
            </a:r>
            <a:r>
              <a:rPr sz="2000" spc="-20" dirty="0">
                <a:latin typeface="Calibri"/>
                <a:cs typeface="Calibri"/>
              </a:rPr>
              <a:t>και </a:t>
            </a:r>
            <a:r>
              <a:rPr sz="2000" dirty="0">
                <a:latin typeface="Calibri"/>
                <a:cs typeface="Calibri"/>
              </a:rPr>
              <a:t>να </a:t>
            </a:r>
            <a:r>
              <a:rPr sz="2000" spc="-15" dirty="0">
                <a:latin typeface="Calibri"/>
                <a:cs typeface="Calibri"/>
              </a:rPr>
              <a:t>μην </a:t>
            </a:r>
            <a:r>
              <a:rPr sz="2000" spc="-10" dirty="0">
                <a:latin typeface="Calibri"/>
                <a:cs typeface="Calibri"/>
              </a:rPr>
              <a:t>καταφέρετε </a:t>
            </a:r>
            <a:r>
              <a:rPr sz="2000" dirty="0">
                <a:latin typeface="Calibri"/>
                <a:cs typeface="Calibri"/>
              </a:rPr>
              <a:t>να </a:t>
            </a:r>
            <a:r>
              <a:rPr sz="2000" spc="-15" dirty="0">
                <a:latin typeface="Calibri"/>
                <a:cs typeface="Calibri"/>
              </a:rPr>
              <a:t>την </a:t>
            </a:r>
            <a:r>
              <a:rPr sz="2000" dirty="0">
                <a:latin typeface="Calibri"/>
                <a:cs typeface="Calibri"/>
              </a:rPr>
              <a:t>υποβάλετε </a:t>
            </a:r>
            <a:r>
              <a:rPr sz="2000" spc="-5" dirty="0">
                <a:latin typeface="Calibri"/>
                <a:cs typeface="Calibri"/>
              </a:rPr>
              <a:t>εμπρόθεσμα (π.χ. προβλήματα </a:t>
            </a:r>
            <a:r>
              <a:rPr sz="2000" dirty="0">
                <a:latin typeface="Calibri"/>
                <a:cs typeface="Calibri"/>
              </a:rPr>
              <a:t> </a:t>
            </a:r>
            <a:r>
              <a:rPr sz="2000" spc="-5" dirty="0">
                <a:latin typeface="Calibri"/>
                <a:cs typeface="Calibri"/>
              </a:rPr>
              <a:t>σύνδεσης</a:t>
            </a:r>
            <a:r>
              <a:rPr sz="2000" spc="-10" dirty="0">
                <a:latin typeface="Calibri"/>
                <a:cs typeface="Calibri"/>
              </a:rPr>
              <a:t> </a:t>
            </a:r>
            <a:r>
              <a:rPr sz="2000" spc="5" dirty="0">
                <a:latin typeface="Calibri"/>
                <a:cs typeface="Calibri"/>
              </a:rPr>
              <a:t>στο</a:t>
            </a:r>
            <a:r>
              <a:rPr sz="2000" spc="-35" dirty="0">
                <a:latin typeface="Calibri"/>
                <a:cs typeface="Calibri"/>
              </a:rPr>
              <a:t> </a:t>
            </a:r>
            <a:r>
              <a:rPr sz="2000" spc="-5" dirty="0">
                <a:latin typeface="Calibri"/>
                <a:cs typeface="Calibri"/>
              </a:rPr>
              <a:t>διαδίκτυο)</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10" dirty="0">
                <a:latin typeface="Calibri"/>
                <a:cs typeface="Calibri"/>
              </a:rPr>
              <a:t>Πριν</a:t>
            </a:r>
            <a:r>
              <a:rPr sz="2000" spc="-20" dirty="0">
                <a:latin typeface="Calibri"/>
                <a:cs typeface="Calibri"/>
              </a:rPr>
              <a:t> </a:t>
            </a:r>
            <a:r>
              <a:rPr sz="2000" spc="-5" dirty="0">
                <a:latin typeface="Calibri"/>
                <a:cs typeface="Calibri"/>
              </a:rPr>
              <a:t>από </a:t>
            </a:r>
            <a:r>
              <a:rPr sz="2000" spc="-15" dirty="0">
                <a:latin typeface="Calibri"/>
                <a:cs typeface="Calibri"/>
              </a:rPr>
              <a:t>την</a:t>
            </a:r>
            <a:r>
              <a:rPr sz="2000" spc="-5" dirty="0">
                <a:latin typeface="Calibri"/>
                <a:cs typeface="Calibri"/>
              </a:rPr>
              <a:t> υποβολή</a:t>
            </a:r>
            <a:r>
              <a:rPr sz="2000" spc="-20" dirty="0">
                <a:latin typeface="Calibri"/>
                <a:cs typeface="Calibri"/>
              </a:rPr>
              <a:t> </a:t>
            </a:r>
            <a:r>
              <a:rPr sz="2000" dirty="0">
                <a:latin typeface="Calibri"/>
                <a:cs typeface="Calibri"/>
              </a:rPr>
              <a:t>της</a:t>
            </a:r>
            <a:r>
              <a:rPr sz="2000" spc="-20" dirty="0">
                <a:latin typeface="Calibri"/>
                <a:cs typeface="Calibri"/>
              </a:rPr>
              <a:t> </a:t>
            </a:r>
            <a:r>
              <a:rPr sz="2000" spc="-5" dirty="0">
                <a:latin typeface="Calibri"/>
                <a:cs typeface="Calibri"/>
              </a:rPr>
              <a:t>αίτησης,</a:t>
            </a:r>
            <a:r>
              <a:rPr sz="2000" spc="-35" dirty="0">
                <a:latin typeface="Calibri"/>
                <a:cs typeface="Calibri"/>
              </a:rPr>
              <a:t> </a:t>
            </a:r>
            <a:r>
              <a:rPr sz="2000" dirty="0">
                <a:latin typeface="Calibri"/>
                <a:cs typeface="Calibri"/>
              </a:rPr>
              <a:t>διαβάστε</a:t>
            </a:r>
            <a:r>
              <a:rPr sz="2000" spc="-15" dirty="0">
                <a:latin typeface="Calibri"/>
                <a:cs typeface="Calibri"/>
              </a:rPr>
              <a:t> </a:t>
            </a:r>
            <a:r>
              <a:rPr sz="2000" spc="-5" dirty="0">
                <a:latin typeface="Calibri"/>
                <a:cs typeface="Calibri"/>
              </a:rPr>
              <a:t>προσεκτικά</a:t>
            </a:r>
            <a:r>
              <a:rPr sz="2000" spc="-40" dirty="0">
                <a:latin typeface="Calibri"/>
                <a:cs typeface="Calibri"/>
              </a:rPr>
              <a:t> </a:t>
            </a:r>
            <a:r>
              <a:rPr sz="2000" spc="-5" dirty="0">
                <a:latin typeface="Calibri"/>
                <a:cs typeface="Calibri"/>
              </a:rPr>
              <a:t>τα </a:t>
            </a:r>
            <a:r>
              <a:rPr sz="2000" dirty="0">
                <a:latin typeface="Calibri"/>
                <a:cs typeface="Calibri"/>
              </a:rPr>
              <a:t>εξής:</a:t>
            </a:r>
          </a:p>
          <a:p>
            <a:pPr>
              <a:lnSpc>
                <a:spcPct val="100000"/>
              </a:lnSpc>
              <a:spcBef>
                <a:spcPts val="15"/>
              </a:spcBef>
            </a:pPr>
            <a:endParaRPr sz="1950" dirty="0">
              <a:latin typeface="Calibri"/>
              <a:cs typeface="Calibri"/>
            </a:endParaRPr>
          </a:p>
          <a:p>
            <a:pPr marL="299085" indent="-287020">
              <a:lnSpc>
                <a:spcPct val="100000"/>
              </a:lnSpc>
              <a:spcBef>
                <a:spcPts val="5"/>
              </a:spcBef>
              <a:buClr>
                <a:srgbClr val="000000"/>
              </a:buClr>
              <a:buFont typeface="Wingdings"/>
              <a:buChar char=""/>
              <a:tabLst>
                <a:tab pos="299720" algn="l"/>
              </a:tabLst>
            </a:pPr>
            <a:r>
              <a:rPr sz="1600" u="heavy" spc="-10" dirty="0">
                <a:solidFill>
                  <a:srgbClr val="0462C1"/>
                </a:solidFill>
                <a:uFill>
                  <a:solidFill>
                    <a:srgbClr val="0462C1"/>
                  </a:solidFill>
                </a:uFill>
                <a:cs typeface="Calibri"/>
                <a:hlinkClick r:id="rId2"/>
              </a:rPr>
              <a:t>Οδηγός</a:t>
            </a:r>
            <a:r>
              <a:rPr sz="1600" u="heavy" spc="-55" dirty="0">
                <a:solidFill>
                  <a:srgbClr val="0462C1"/>
                </a:solidFill>
                <a:uFill>
                  <a:solidFill>
                    <a:srgbClr val="0462C1"/>
                  </a:solidFill>
                </a:uFill>
                <a:cs typeface="Calibri"/>
                <a:hlinkClick r:id="rId2"/>
              </a:rPr>
              <a:t> </a:t>
            </a:r>
            <a:r>
              <a:rPr sz="1600" u="heavy" spc="-5" dirty="0">
                <a:solidFill>
                  <a:srgbClr val="0462C1"/>
                </a:solidFill>
                <a:uFill>
                  <a:solidFill>
                    <a:srgbClr val="0462C1"/>
                  </a:solidFill>
                </a:uFill>
                <a:cs typeface="Calibri"/>
                <a:hlinkClick r:id="rId2"/>
              </a:rPr>
              <a:t>Προγράμματος</a:t>
            </a:r>
            <a:endParaRPr sz="1600" dirty="0">
              <a:cs typeface="Calibri"/>
            </a:endParaRPr>
          </a:p>
          <a:p>
            <a:pPr marL="299085" indent="-287020">
              <a:lnSpc>
                <a:spcPct val="100000"/>
              </a:lnSpc>
              <a:buClr>
                <a:srgbClr val="000000"/>
              </a:buClr>
              <a:buFont typeface="Wingdings"/>
              <a:buChar char=""/>
              <a:tabLst>
                <a:tab pos="299720" algn="l"/>
              </a:tabLst>
            </a:pPr>
            <a:r>
              <a:rPr sz="1600" u="heavy" spc="-5" dirty="0">
                <a:solidFill>
                  <a:srgbClr val="0462C1"/>
                </a:solidFill>
                <a:uFill>
                  <a:solidFill>
                    <a:srgbClr val="0462C1"/>
                  </a:solidFill>
                </a:uFill>
                <a:cs typeface="Calibri"/>
                <a:hlinkClick r:id="rId3"/>
              </a:rPr>
              <a:t>Handbook</a:t>
            </a:r>
            <a:r>
              <a:rPr sz="1600" u="heavy" spc="-40" dirty="0">
                <a:solidFill>
                  <a:srgbClr val="0462C1"/>
                </a:solidFill>
                <a:uFill>
                  <a:solidFill>
                    <a:srgbClr val="0462C1"/>
                  </a:solidFill>
                </a:uFill>
                <a:cs typeface="Calibri"/>
                <a:hlinkClick r:id="rId3"/>
              </a:rPr>
              <a:t> </a:t>
            </a:r>
            <a:r>
              <a:rPr sz="1600" u="heavy" spc="-5" dirty="0">
                <a:solidFill>
                  <a:srgbClr val="0462C1"/>
                </a:solidFill>
                <a:uFill>
                  <a:solidFill>
                    <a:srgbClr val="0462C1"/>
                  </a:solidFill>
                </a:uFill>
                <a:cs typeface="Calibri"/>
                <a:hlinkClick r:id="rId3"/>
              </a:rPr>
              <a:t>on</a:t>
            </a:r>
            <a:r>
              <a:rPr sz="1600" u="heavy" spc="-10" dirty="0">
                <a:solidFill>
                  <a:srgbClr val="0462C1"/>
                </a:solidFill>
                <a:uFill>
                  <a:solidFill>
                    <a:srgbClr val="0462C1"/>
                  </a:solidFill>
                </a:uFill>
                <a:cs typeface="Calibri"/>
                <a:hlinkClick r:id="rId3"/>
              </a:rPr>
              <a:t> </a:t>
            </a:r>
            <a:r>
              <a:rPr sz="1600" u="heavy" dirty="0">
                <a:solidFill>
                  <a:srgbClr val="0462C1"/>
                </a:solidFill>
                <a:uFill>
                  <a:solidFill>
                    <a:srgbClr val="0462C1"/>
                  </a:solidFill>
                </a:uFill>
                <a:cs typeface="Calibri"/>
                <a:hlinkClick r:id="rId3"/>
              </a:rPr>
              <a:t>KA2</a:t>
            </a:r>
            <a:r>
              <a:rPr sz="1600" u="heavy" spc="-20" dirty="0">
                <a:solidFill>
                  <a:srgbClr val="0462C1"/>
                </a:solidFill>
                <a:uFill>
                  <a:solidFill>
                    <a:srgbClr val="0462C1"/>
                  </a:solidFill>
                </a:uFill>
                <a:cs typeface="Calibri"/>
                <a:hlinkClick r:id="rId3"/>
              </a:rPr>
              <a:t> </a:t>
            </a:r>
            <a:r>
              <a:rPr sz="1600" u="heavy" spc="-5" dirty="0">
                <a:solidFill>
                  <a:srgbClr val="0462C1"/>
                </a:solidFill>
                <a:uFill>
                  <a:solidFill>
                    <a:srgbClr val="0462C1"/>
                  </a:solidFill>
                </a:uFill>
                <a:cs typeface="Calibri"/>
                <a:hlinkClick r:id="rId3"/>
              </a:rPr>
              <a:t>Lump-sums</a:t>
            </a:r>
            <a:endParaRPr lang="el-GR" sz="1600" u="heavy" spc="-5" dirty="0">
              <a:solidFill>
                <a:srgbClr val="0462C1"/>
              </a:solidFill>
              <a:uFill>
                <a:solidFill>
                  <a:srgbClr val="0462C1"/>
                </a:solidFill>
              </a:uFill>
              <a:cs typeface="Calibri"/>
            </a:endParaRPr>
          </a:p>
          <a:p>
            <a:pPr marL="299085" indent="-287020">
              <a:lnSpc>
                <a:spcPct val="100000"/>
              </a:lnSpc>
              <a:buClr>
                <a:srgbClr val="000000"/>
              </a:buClr>
              <a:buFont typeface="Wingdings"/>
              <a:buChar char=""/>
              <a:tabLst>
                <a:tab pos="299720" algn="l"/>
              </a:tabLst>
            </a:pPr>
            <a:r>
              <a:rPr lang="en-GB" sz="1600" dirty="0">
                <a:solidFill>
                  <a:prstClr val="black"/>
                </a:solidFill>
                <a:hlinkClick r:id="rId4"/>
              </a:rPr>
              <a:t>Applicant and Beneficiary Guides (EESCP – Support)</a:t>
            </a:r>
            <a:r>
              <a:rPr lang="en-GB" sz="1600" u="sng" dirty="0">
                <a:solidFill>
                  <a:prstClr val="black"/>
                </a:solidFill>
                <a:hlinkClick r:id="rId4"/>
              </a:rPr>
              <a:t> </a:t>
            </a:r>
            <a:endParaRPr lang="el-GR" sz="1600" u="sng" dirty="0">
              <a:solidFill>
                <a:prstClr val="black"/>
              </a:solidFill>
            </a:endParaRPr>
          </a:p>
          <a:p>
            <a:pPr marL="12065">
              <a:lnSpc>
                <a:spcPct val="100000"/>
              </a:lnSpc>
              <a:buClr>
                <a:srgbClr val="000000"/>
              </a:buClr>
              <a:tabLst>
                <a:tab pos="299720" algn="l"/>
              </a:tabLst>
            </a:pPr>
            <a:r>
              <a:rPr lang="en-GB" sz="1600" u="heavy" spc="-5" dirty="0">
                <a:solidFill>
                  <a:srgbClr val="0462C1"/>
                </a:solidFill>
                <a:uFill>
                  <a:solidFill>
                    <a:srgbClr val="0462C1"/>
                  </a:solidFill>
                </a:uFill>
                <a:cs typeface="Calibri"/>
                <a:hlinkClick r:id="rId5"/>
              </a:rPr>
              <a:t>Organisation Registration Guide</a:t>
            </a:r>
            <a:endParaRPr lang="en-GB" sz="1600" u="heavy" spc="-5" dirty="0">
              <a:solidFill>
                <a:srgbClr val="0462C1"/>
              </a:solidFill>
              <a:uFill>
                <a:solidFill>
                  <a:srgbClr val="0462C1"/>
                </a:solidFill>
              </a:uFill>
              <a:cs typeface="Calibri"/>
            </a:endParaRPr>
          </a:p>
          <a:p>
            <a:pPr marL="12065">
              <a:lnSpc>
                <a:spcPct val="100000"/>
              </a:lnSpc>
              <a:buClr>
                <a:srgbClr val="000000"/>
              </a:buClr>
              <a:tabLst>
                <a:tab pos="299720" algn="l"/>
              </a:tabLst>
            </a:pPr>
            <a:r>
              <a:rPr lang="en-GB" sz="1600" spc="-5" dirty="0">
                <a:solidFill>
                  <a:srgbClr val="0000FF"/>
                </a:solidFill>
                <a:uFill>
                  <a:solidFill>
                    <a:srgbClr val="0462C1"/>
                  </a:solidFill>
                </a:uFill>
                <a:cs typeface="Calibri"/>
                <a:hlinkClick r:id="rId6">
                  <a:extLst>
                    <a:ext uri="{A12FA001-AC4F-418D-AE19-62706E023703}">
                      <ahyp:hlinkClr xmlns:ahyp="http://schemas.microsoft.com/office/drawing/2018/hyperlinkcolor" val="tx"/>
                    </a:ext>
                  </a:extLst>
                </a:hlinkClick>
              </a:rPr>
              <a:t>How to complete the application form – KA220 Cooperation Partnerships Application</a:t>
            </a:r>
            <a:endParaRPr sz="1600" dirty="0">
              <a:cs typeface="Calibri"/>
            </a:endParaRPr>
          </a:p>
          <a:p>
            <a:pPr marL="12065">
              <a:lnSpc>
                <a:spcPct val="100000"/>
              </a:lnSpc>
              <a:buClr>
                <a:srgbClr val="000000"/>
              </a:buClr>
              <a:tabLst>
                <a:tab pos="299720" algn="l"/>
              </a:tabLst>
            </a:pPr>
            <a:r>
              <a:rPr lang="en-GB" sz="1600" b="0" i="0" dirty="0">
                <a:solidFill>
                  <a:srgbClr val="0052CC"/>
                </a:solidFill>
                <a:effectLst/>
                <a:hlinkClick r:id="rId7"/>
              </a:rPr>
              <a:t>FAQs Capping of applications</a:t>
            </a:r>
            <a:endParaRPr sz="1600" dirty="0">
              <a:cs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34296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ΧΡΗΣΙΜΕΣ</a:t>
            </a:r>
            <a:r>
              <a:rPr sz="2800" spc="-45" dirty="0">
                <a:solidFill>
                  <a:srgbClr val="FFFFFF"/>
                </a:solidFill>
              </a:rPr>
              <a:t> </a:t>
            </a:r>
            <a:r>
              <a:rPr sz="2800" spc="-35" dirty="0">
                <a:solidFill>
                  <a:srgbClr val="FFFFFF"/>
                </a:solidFill>
              </a:rPr>
              <a:t>ΣΥΜΒΟΥΛΕΣ</a:t>
            </a:r>
            <a:endParaRPr sz="2800" dirty="0"/>
          </a:p>
        </p:txBody>
      </p:sp>
      <p:sp>
        <p:nvSpPr>
          <p:cNvPr id="3" name="object 3"/>
          <p:cNvSpPr txBox="1"/>
          <p:nvPr/>
        </p:nvSpPr>
        <p:spPr>
          <a:xfrm>
            <a:off x="1537461" y="2255646"/>
            <a:ext cx="8774430" cy="1854835"/>
          </a:xfrm>
          <a:prstGeom prst="rect">
            <a:avLst/>
          </a:prstGeom>
        </p:spPr>
        <p:txBody>
          <a:bodyPr vert="horz" wrap="square" lIns="0" tIns="12700" rIns="0" bIns="0" rtlCol="0">
            <a:spAutoFit/>
          </a:bodyPr>
          <a:lstStyle/>
          <a:p>
            <a:pPr marL="12700" marR="5080" indent="539115">
              <a:lnSpc>
                <a:spcPct val="100000"/>
              </a:lnSpc>
              <a:spcBef>
                <a:spcPts val="100"/>
              </a:spcBef>
            </a:pPr>
            <a:r>
              <a:rPr sz="2400" spc="-10" dirty="0">
                <a:latin typeface="Calibri"/>
                <a:cs typeface="Calibri"/>
              </a:rPr>
              <a:t>ΕΑΝ</a:t>
            </a:r>
            <a:r>
              <a:rPr sz="2400" dirty="0">
                <a:latin typeface="Calibri"/>
                <a:cs typeface="Calibri"/>
              </a:rPr>
              <a:t> ΣΤΗΝ </a:t>
            </a:r>
            <a:r>
              <a:rPr sz="2400" spc="-35" dirty="0">
                <a:latin typeface="Calibri"/>
                <a:cs typeface="Calibri"/>
              </a:rPr>
              <a:t>ΚΟΙΝΟΠΡΑΞΙΑ</a:t>
            </a:r>
            <a:r>
              <a:rPr sz="2400" spc="10" dirty="0">
                <a:latin typeface="Calibri"/>
                <a:cs typeface="Calibri"/>
              </a:rPr>
              <a:t> </a:t>
            </a:r>
            <a:r>
              <a:rPr sz="2400" dirty="0">
                <a:latin typeface="Calibri"/>
                <a:cs typeface="Calibri"/>
              </a:rPr>
              <a:t>ΣΑΣ</a:t>
            </a:r>
            <a:r>
              <a:rPr sz="2400" spc="-10" dirty="0">
                <a:latin typeface="Calibri"/>
                <a:cs typeface="Calibri"/>
              </a:rPr>
              <a:t> </a:t>
            </a:r>
            <a:r>
              <a:rPr sz="2400" spc="-15" dirty="0">
                <a:latin typeface="Calibri"/>
                <a:cs typeface="Calibri"/>
              </a:rPr>
              <a:t>ΣΚΟΠΕΥΕΤΕ</a:t>
            </a:r>
            <a:r>
              <a:rPr sz="2400" spc="15" dirty="0">
                <a:latin typeface="Calibri"/>
                <a:cs typeface="Calibri"/>
              </a:rPr>
              <a:t> </a:t>
            </a:r>
            <a:r>
              <a:rPr sz="2400" dirty="0">
                <a:latin typeface="Calibri"/>
                <a:cs typeface="Calibri"/>
              </a:rPr>
              <a:t>ΝΑ </a:t>
            </a:r>
            <a:r>
              <a:rPr sz="2400" spc="-5" dirty="0">
                <a:latin typeface="Calibri"/>
                <a:cs typeface="Calibri"/>
              </a:rPr>
              <a:t>ΣΥΜΠΕΡΙΛΑΒΕΤΕ </a:t>
            </a:r>
            <a:r>
              <a:rPr sz="2400" dirty="0">
                <a:latin typeface="Calibri"/>
                <a:cs typeface="Calibri"/>
              </a:rPr>
              <a:t> </a:t>
            </a:r>
            <a:r>
              <a:rPr sz="2400" b="1" spc="-10" dirty="0">
                <a:latin typeface="Calibri"/>
                <a:cs typeface="Calibri"/>
              </a:rPr>
              <a:t>ΟΡΓΑΝΙΣΜΟΥΣ</a:t>
            </a:r>
            <a:r>
              <a:rPr sz="2400" b="1" spc="5" dirty="0">
                <a:latin typeface="Calibri"/>
                <a:cs typeface="Calibri"/>
              </a:rPr>
              <a:t> </a:t>
            </a:r>
            <a:r>
              <a:rPr sz="2400" b="1" spc="-10" dirty="0">
                <a:latin typeface="Calibri"/>
                <a:cs typeface="Calibri"/>
              </a:rPr>
              <a:t>ΔΗΜΟΣΙΟΥ </a:t>
            </a:r>
            <a:r>
              <a:rPr sz="2400" b="1" spc="-15" dirty="0">
                <a:latin typeface="Calibri"/>
                <a:cs typeface="Calibri"/>
              </a:rPr>
              <a:t>ΔΙΚΑΙΟΥ</a:t>
            </a:r>
            <a:r>
              <a:rPr sz="2400" b="1" spc="10" dirty="0">
                <a:latin typeface="Calibri"/>
                <a:cs typeface="Calibri"/>
              </a:rPr>
              <a:t> </a:t>
            </a:r>
            <a:r>
              <a:rPr sz="2400" b="1" spc="-30" dirty="0">
                <a:latin typeface="Calibri"/>
                <a:cs typeface="Calibri"/>
              </a:rPr>
              <a:t>ΠΟΥ</a:t>
            </a:r>
            <a:r>
              <a:rPr sz="2400" b="1" spc="5" dirty="0">
                <a:latin typeface="Calibri"/>
                <a:cs typeface="Calibri"/>
              </a:rPr>
              <a:t> </a:t>
            </a:r>
            <a:r>
              <a:rPr sz="2400" b="1" spc="-25" dirty="0">
                <a:latin typeface="Calibri"/>
                <a:cs typeface="Calibri"/>
              </a:rPr>
              <a:t>ΕΔΡΕΥΟΥΝ</a:t>
            </a:r>
            <a:r>
              <a:rPr sz="2400" b="1" spc="10" dirty="0">
                <a:latin typeface="Calibri"/>
                <a:cs typeface="Calibri"/>
              </a:rPr>
              <a:t> </a:t>
            </a:r>
            <a:r>
              <a:rPr sz="2400" b="1" spc="-5" dirty="0">
                <a:latin typeface="Calibri"/>
                <a:cs typeface="Calibri"/>
              </a:rPr>
              <a:t>ΣΤΗΝ</a:t>
            </a:r>
            <a:r>
              <a:rPr sz="2400" b="1" spc="-10" dirty="0">
                <a:latin typeface="Calibri"/>
                <a:cs typeface="Calibri"/>
              </a:rPr>
              <a:t> </a:t>
            </a:r>
            <a:r>
              <a:rPr sz="2400" b="1" spc="-15" dirty="0">
                <a:latin typeface="Calibri"/>
                <a:cs typeface="Calibri"/>
              </a:rPr>
              <a:t>ΟΥΓΓΑΡΙΑ</a:t>
            </a:r>
            <a:r>
              <a:rPr sz="2400" spc="-15" dirty="0">
                <a:latin typeface="Calibri"/>
                <a:cs typeface="Calibri"/>
              </a:rPr>
              <a:t>, </a:t>
            </a:r>
            <a:r>
              <a:rPr sz="2400" spc="-10" dirty="0">
                <a:latin typeface="Calibri"/>
                <a:cs typeface="Calibri"/>
              </a:rPr>
              <a:t> </a:t>
            </a:r>
            <a:r>
              <a:rPr sz="2400" u="heavy" spc="-10" dirty="0">
                <a:uFill>
                  <a:solidFill>
                    <a:srgbClr val="000000"/>
                  </a:solidFill>
                </a:uFill>
                <a:latin typeface="Calibri"/>
                <a:cs typeface="Calibri"/>
              </a:rPr>
              <a:t>ΕΠΙΚΟΙΝΩΝΗΣΤΕ</a:t>
            </a:r>
            <a:r>
              <a:rPr sz="2400" u="heavy" spc="25" dirty="0">
                <a:uFill>
                  <a:solidFill>
                    <a:srgbClr val="000000"/>
                  </a:solidFill>
                </a:uFill>
                <a:latin typeface="Calibri"/>
                <a:cs typeface="Calibri"/>
              </a:rPr>
              <a:t> </a:t>
            </a:r>
            <a:r>
              <a:rPr sz="2400" u="heavy" dirty="0">
                <a:uFill>
                  <a:solidFill>
                    <a:srgbClr val="000000"/>
                  </a:solidFill>
                </a:uFill>
                <a:latin typeface="Calibri"/>
                <a:cs typeface="Calibri"/>
              </a:rPr>
              <a:t>ΜΕ</a:t>
            </a:r>
            <a:r>
              <a:rPr sz="2400" u="heavy" spc="-10" dirty="0">
                <a:uFill>
                  <a:solidFill>
                    <a:srgbClr val="000000"/>
                  </a:solidFill>
                </a:uFill>
                <a:latin typeface="Calibri"/>
                <a:cs typeface="Calibri"/>
              </a:rPr>
              <a:t> </a:t>
            </a:r>
            <a:r>
              <a:rPr sz="2400" u="heavy" spc="-40" dirty="0">
                <a:uFill>
                  <a:solidFill>
                    <a:srgbClr val="000000"/>
                  </a:solidFill>
                </a:uFill>
                <a:latin typeface="Calibri"/>
                <a:cs typeface="Calibri"/>
              </a:rPr>
              <a:t>ΤΟΥΣ</a:t>
            </a:r>
            <a:r>
              <a:rPr sz="2400" u="heavy" spc="15" dirty="0">
                <a:uFill>
                  <a:solidFill>
                    <a:srgbClr val="000000"/>
                  </a:solidFill>
                </a:uFill>
                <a:latin typeface="Calibri"/>
                <a:cs typeface="Calibri"/>
              </a:rPr>
              <a:t> </a:t>
            </a:r>
            <a:r>
              <a:rPr sz="2400" u="heavy" spc="-25" dirty="0">
                <a:uFill>
                  <a:solidFill>
                    <a:srgbClr val="000000"/>
                  </a:solidFill>
                </a:uFill>
                <a:latin typeface="Calibri"/>
                <a:cs typeface="Calibri"/>
              </a:rPr>
              <a:t>ΛΕΙΤΟΥΡΓΟΥΣ</a:t>
            </a:r>
            <a:r>
              <a:rPr sz="2400" u="heavy" spc="15" dirty="0">
                <a:uFill>
                  <a:solidFill>
                    <a:srgbClr val="000000"/>
                  </a:solidFill>
                </a:uFill>
                <a:latin typeface="Calibri"/>
                <a:cs typeface="Calibri"/>
              </a:rPr>
              <a:t> </a:t>
            </a:r>
            <a:r>
              <a:rPr sz="2400" u="heavy" spc="-50" dirty="0">
                <a:uFill>
                  <a:solidFill>
                    <a:srgbClr val="000000"/>
                  </a:solidFill>
                </a:uFill>
                <a:latin typeface="Calibri"/>
                <a:cs typeface="Calibri"/>
              </a:rPr>
              <a:t>ΤΟΥ</a:t>
            </a:r>
            <a:r>
              <a:rPr sz="2400" u="heavy" spc="-5" dirty="0">
                <a:uFill>
                  <a:solidFill>
                    <a:srgbClr val="000000"/>
                  </a:solidFill>
                </a:uFill>
                <a:latin typeface="Calibri"/>
                <a:cs typeface="Calibri"/>
              </a:rPr>
              <a:t> </a:t>
            </a:r>
            <a:r>
              <a:rPr sz="2400" u="heavy" dirty="0">
                <a:uFill>
                  <a:solidFill>
                    <a:srgbClr val="000000"/>
                  </a:solidFill>
                </a:uFill>
                <a:latin typeface="Calibri"/>
                <a:cs typeface="Calibri"/>
              </a:rPr>
              <a:t>ΙΔΕΠ</a:t>
            </a:r>
            <a:r>
              <a:rPr sz="2400" u="heavy" spc="-5" dirty="0">
                <a:uFill>
                  <a:solidFill>
                    <a:srgbClr val="000000"/>
                  </a:solidFill>
                </a:uFill>
                <a:latin typeface="Calibri"/>
                <a:cs typeface="Calibri"/>
              </a:rPr>
              <a:t> ΔΙΑ</a:t>
            </a:r>
            <a:r>
              <a:rPr sz="2400" u="heavy" spc="-15" dirty="0">
                <a:uFill>
                  <a:solidFill>
                    <a:srgbClr val="000000"/>
                  </a:solidFill>
                </a:uFill>
                <a:latin typeface="Calibri"/>
                <a:cs typeface="Calibri"/>
              </a:rPr>
              <a:t> </a:t>
            </a:r>
            <a:r>
              <a:rPr sz="2400" u="heavy" spc="-20" dirty="0">
                <a:uFill>
                  <a:solidFill>
                    <a:srgbClr val="000000"/>
                  </a:solidFill>
                </a:uFill>
                <a:latin typeface="Calibri"/>
                <a:cs typeface="Calibri"/>
              </a:rPr>
              <a:t>ΒΙΟΥ</a:t>
            </a:r>
            <a:r>
              <a:rPr sz="2400" u="heavy" spc="-10" dirty="0">
                <a:uFill>
                  <a:solidFill>
                    <a:srgbClr val="000000"/>
                  </a:solidFill>
                </a:uFill>
                <a:latin typeface="Calibri"/>
                <a:cs typeface="Calibri"/>
              </a:rPr>
              <a:t> </a:t>
            </a:r>
            <a:r>
              <a:rPr sz="2400" u="heavy" spc="-5" dirty="0">
                <a:uFill>
                  <a:solidFill>
                    <a:srgbClr val="000000"/>
                  </a:solidFill>
                </a:uFill>
                <a:latin typeface="Calibri"/>
                <a:cs typeface="Calibri"/>
              </a:rPr>
              <a:t>ΜΑΘΗΣΗΣ</a:t>
            </a:r>
            <a:r>
              <a:rPr sz="2400" spc="-5" dirty="0">
                <a:latin typeface="Calibri"/>
                <a:cs typeface="Calibri"/>
              </a:rPr>
              <a:t>,</a:t>
            </a:r>
            <a:endParaRPr sz="2400" dirty="0">
              <a:latin typeface="Calibri"/>
              <a:cs typeface="Calibri"/>
            </a:endParaRPr>
          </a:p>
          <a:p>
            <a:pPr marL="1000125" marR="313690" indent="-681355">
              <a:lnSpc>
                <a:spcPct val="100000"/>
              </a:lnSpc>
            </a:pPr>
            <a:r>
              <a:rPr sz="2400" spc="-40" dirty="0">
                <a:latin typeface="Calibri"/>
                <a:cs typeface="Calibri"/>
              </a:rPr>
              <a:t>ΠΡΟΤΟΥ</a:t>
            </a:r>
            <a:r>
              <a:rPr sz="2400" spc="10" dirty="0">
                <a:latin typeface="Calibri"/>
                <a:cs typeface="Calibri"/>
              </a:rPr>
              <a:t> </a:t>
            </a:r>
            <a:r>
              <a:rPr sz="2400" spc="-10" dirty="0">
                <a:latin typeface="Calibri"/>
                <a:cs typeface="Calibri"/>
              </a:rPr>
              <a:t>ΥΠΟΒΑΛΕΤΕ</a:t>
            </a:r>
            <a:r>
              <a:rPr sz="2400" spc="-5" dirty="0">
                <a:latin typeface="Calibri"/>
                <a:cs typeface="Calibri"/>
              </a:rPr>
              <a:t> ΤΗΝ</a:t>
            </a:r>
            <a:r>
              <a:rPr sz="2400" spc="10" dirty="0">
                <a:latin typeface="Calibri"/>
                <a:cs typeface="Calibri"/>
              </a:rPr>
              <a:t> </a:t>
            </a:r>
            <a:r>
              <a:rPr sz="2400" spc="-5" dirty="0">
                <a:latin typeface="Calibri"/>
                <a:cs typeface="Calibri"/>
              </a:rPr>
              <a:t>ΑΙΤΗΣΗ </a:t>
            </a:r>
            <a:r>
              <a:rPr sz="2400" dirty="0">
                <a:latin typeface="Calibri"/>
                <a:cs typeface="Calibri"/>
              </a:rPr>
              <a:t>ΣΑΣ</a:t>
            </a:r>
            <a:r>
              <a:rPr sz="2400" spc="-5" dirty="0">
                <a:latin typeface="Calibri"/>
                <a:cs typeface="Calibri"/>
              </a:rPr>
              <a:t> </a:t>
            </a:r>
            <a:r>
              <a:rPr sz="2400" dirty="0">
                <a:latin typeface="Calibri"/>
                <a:cs typeface="Calibri"/>
              </a:rPr>
              <a:t>ΚΑΙ</a:t>
            </a:r>
            <a:r>
              <a:rPr sz="2400" spc="-15" dirty="0">
                <a:latin typeface="Calibri"/>
                <a:cs typeface="Calibri"/>
              </a:rPr>
              <a:t> </a:t>
            </a:r>
            <a:r>
              <a:rPr sz="2400" spc="-35" dirty="0">
                <a:latin typeface="Calibri"/>
                <a:cs typeface="Calibri"/>
              </a:rPr>
              <a:t>ΑΡΚΕΤΑ</a:t>
            </a:r>
            <a:r>
              <a:rPr sz="2400" spc="15" dirty="0">
                <a:latin typeface="Calibri"/>
                <a:cs typeface="Calibri"/>
              </a:rPr>
              <a:t> </a:t>
            </a:r>
            <a:r>
              <a:rPr sz="2400" spc="-5" dirty="0">
                <a:latin typeface="Calibri"/>
                <a:cs typeface="Calibri"/>
              </a:rPr>
              <a:t>ΠΡΙΝ</a:t>
            </a:r>
            <a:r>
              <a:rPr sz="2400" spc="-10" dirty="0">
                <a:latin typeface="Calibri"/>
                <a:cs typeface="Calibri"/>
              </a:rPr>
              <a:t> </a:t>
            </a:r>
            <a:r>
              <a:rPr sz="2400" dirty="0">
                <a:latin typeface="Calibri"/>
                <a:cs typeface="Calibri"/>
              </a:rPr>
              <a:t>ΑΠΟ </a:t>
            </a:r>
            <a:r>
              <a:rPr sz="2400" spc="-10" dirty="0">
                <a:latin typeface="Calibri"/>
                <a:cs typeface="Calibri"/>
              </a:rPr>
              <a:t>ΤΗΝ </a:t>
            </a:r>
            <a:r>
              <a:rPr sz="2400" spc="-525" dirty="0">
                <a:latin typeface="Calibri"/>
                <a:cs typeface="Calibri"/>
              </a:rPr>
              <a:t> </a:t>
            </a:r>
            <a:r>
              <a:rPr sz="2400" spc="-40" dirty="0">
                <a:latin typeface="Calibri"/>
                <a:cs typeface="Calibri"/>
              </a:rPr>
              <a:t>ΚΑΤΑΛΗΚΤΙΚΗ</a:t>
            </a:r>
            <a:r>
              <a:rPr sz="2400" dirty="0">
                <a:latin typeface="Calibri"/>
                <a:cs typeface="Calibri"/>
              </a:rPr>
              <a:t> </a:t>
            </a:r>
            <a:r>
              <a:rPr sz="2400" spc="-5" dirty="0">
                <a:latin typeface="Calibri"/>
                <a:cs typeface="Calibri"/>
              </a:rPr>
              <a:t>ΗΜΕΡΟΜΗΝΙΑ ΓΙΑ</a:t>
            </a:r>
            <a:r>
              <a:rPr sz="2400" dirty="0">
                <a:latin typeface="Calibri"/>
                <a:cs typeface="Calibri"/>
              </a:rPr>
              <a:t> </a:t>
            </a:r>
            <a:r>
              <a:rPr sz="2400" spc="-10" dirty="0">
                <a:latin typeface="Calibri"/>
                <a:cs typeface="Calibri"/>
              </a:rPr>
              <a:t>ΥΠΟΒΟΛΗ</a:t>
            </a:r>
            <a:r>
              <a:rPr sz="2400" spc="5" dirty="0">
                <a:latin typeface="Calibri"/>
                <a:cs typeface="Calibri"/>
              </a:rPr>
              <a:t> </a:t>
            </a:r>
            <a:r>
              <a:rPr sz="2400" spc="-5" dirty="0">
                <a:latin typeface="Calibri"/>
                <a:cs typeface="Calibri"/>
              </a:rPr>
              <a:t>ΑΙΤΗΣΕΩΝ</a:t>
            </a:r>
            <a:endParaRPr sz="2400" dirty="0">
              <a:latin typeface="Calibri"/>
              <a:cs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443" y="0"/>
            <a:ext cx="12191999" cy="6857998"/>
          </a:xfrm>
          <a:prstGeom prst="rect">
            <a:avLst/>
          </a:prstGeom>
        </p:spPr>
      </p:pic>
      <p:sp>
        <p:nvSpPr>
          <p:cNvPr id="3" name="object 3"/>
          <p:cNvSpPr txBox="1"/>
          <p:nvPr/>
        </p:nvSpPr>
        <p:spPr>
          <a:xfrm>
            <a:off x="2438401" y="3200400"/>
            <a:ext cx="66293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  Επικοινωνία με το ΙΔΕΠ Διά Βίου    Μάθησης</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99205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373" y="65278"/>
            <a:ext cx="85369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ΕΠΙΤΕΥΞΗ</a:t>
            </a:r>
            <a:r>
              <a:rPr sz="2800" dirty="0">
                <a:solidFill>
                  <a:srgbClr val="FFFFFF"/>
                </a:solidFill>
              </a:rPr>
              <a:t> </a:t>
            </a:r>
            <a:r>
              <a:rPr sz="2800" spc="-30" dirty="0">
                <a:solidFill>
                  <a:srgbClr val="FFFFFF"/>
                </a:solidFill>
              </a:rPr>
              <a:t>ΠΡΟΤΕΡΑΙΟΤΗΤΩΝ</a:t>
            </a:r>
            <a:endParaRPr sz="2800" dirty="0"/>
          </a:p>
        </p:txBody>
      </p:sp>
      <p:sp>
        <p:nvSpPr>
          <p:cNvPr id="3" name="object 3"/>
          <p:cNvSpPr txBox="1"/>
          <p:nvPr/>
        </p:nvSpPr>
        <p:spPr>
          <a:xfrm>
            <a:off x="299653" y="1219200"/>
            <a:ext cx="11739947" cy="3113032"/>
          </a:xfrm>
          <a:prstGeom prst="rect">
            <a:avLst/>
          </a:prstGeom>
        </p:spPr>
        <p:txBody>
          <a:bodyPr vert="horz" wrap="square" lIns="0" tIns="12065" rIns="0" bIns="0" rtlCol="0">
            <a:spAutoFit/>
          </a:bodyPr>
          <a:lstStyle/>
          <a:p>
            <a:pPr marL="358775" indent="-346075" algn="just">
              <a:lnSpc>
                <a:spcPct val="100000"/>
              </a:lnSpc>
              <a:spcBef>
                <a:spcPts val="95"/>
              </a:spcBef>
              <a:buFont typeface="Wingdings"/>
              <a:buChar char=""/>
              <a:tabLst>
                <a:tab pos="358775" algn="l"/>
              </a:tabLst>
            </a:pPr>
            <a:r>
              <a:rPr lang="el-GR" sz="2200" b="1" i="0" u="none" strike="noStrike" baseline="0" dirty="0">
                <a:solidFill>
                  <a:srgbClr val="000000"/>
                </a:solidFill>
                <a:latin typeface="Calibri" panose="020F0502020204030204" pitchFamily="34" charset="0"/>
              </a:rPr>
              <a:t>Τα σχέδια </a:t>
            </a:r>
            <a:r>
              <a:rPr lang="en-GB" sz="2200" b="1" i="0" u="none" strike="noStrike" baseline="0" dirty="0">
                <a:solidFill>
                  <a:srgbClr val="000000"/>
                </a:solidFill>
                <a:latin typeface="Calibri" panose="020F0502020204030204" pitchFamily="34" charset="0"/>
              </a:rPr>
              <a:t>Erasmus+ </a:t>
            </a:r>
            <a:r>
              <a:rPr lang="el-GR" sz="2200" b="1" i="0" u="none" strike="noStrike" baseline="0" dirty="0">
                <a:solidFill>
                  <a:srgbClr val="000000"/>
                </a:solidFill>
                <a:latin typeface="Calibri" panose="020F0502020204030204" pitchFamily="34" charset="0"/>
              </a:rPr>
              <a:t>απαιτείται να ορίζουν το έργο τους σε σχέση με μία ή περισσότερες</a:t>
            </a:r>
            <a:r>
              <a:rPr lang="en-GB" sz="2200" b="1" i="0" u="none" strike="noStrike" baseline="0" dirty="0">
                <a:solidFill>
                  <a:srgbClr val="000000"/>
                </a:solidFill>
                <a:latin typeface="Calibri" panose="020F0502020204030204" pitchFamily="34" charset="0"/>
              </a:rPr>
              <a:t> </a:t>
            </a:r>
            <a:r>
              <a:rPr lang="el-GR" sz="2200" b="1" i="0" u="none" strike="noStrike" baseline="0" dirty="0">
                <a:solidFill>
                  <a:srgbClr val="000000"/>
                </a:solidFill>
                <a:latin typeface="Calibri" panose="020F0502020204030204" pitchFamily="34" charset="0"/>
              </a:rPr>
              <a:t> Ευρωπαϊκές προτεραιότητες και να τις επιλέγουν κατά το στάδιο υποβολής της αίτησης. Κάθε </a:t>
            </a:r>
            <a:r>
              <a:rPr lang="el-GR" sz="2200" b="1" spc="-5" dirty="0">
                <a:latin typeface="Calibri"/>
                <a:cs typeface="Calibri"/>
              </a:rPr>
              <a:t>σ</a:t>
            </a:r>
            <a:r>
              <a:rPr sz="2200" b="1" spc="-5" dirty="0" err="1">
                <a:latin typeface="Calibri"/>
                <a:cs typeface="Calibri"/>
              </a:rPr>
              <a:t>χέδιο</a:t>
            </a:r>
            <a:r>
              <a:rPr sz="2200" b="1" spc="40" dirty="0">
                <a:latin typeface="Calibri"/>
                <a:cs typeface="Calibri"/>
              </a:rPr>
              <a:t> </a:t>
            </a:r>
            <a:r>
              <a:rPr sz="2200" b="1" spc="-5" dirty="0">
                <a:latin typeface="Calibri"/>
                <a:cs typeface="Calibri"/>
              </a:rPr>
              <a:t>πρέπει</a:t>
            </a:r>
            <a:r>
              <a:rPr sz="2200" b="1" spc="20" dirty="0">
                <a:latin typeface="Calibri"/>
                <a:cs typeface="Calibri"/>
              </a:rPr>
              <a:t> </a:t>
            </a:r>
            <a:r>
              <a:rPr sz="2200" b="1" spc="-5" dirty="0">
                <a:latin typeface="Calibri"/>
                <a:cs typeface="Calibri"/>
              </a:rPr>
              <a:t>να</a:t>
            </a:r>
            <a:r>
              <a:rPr sz="2200" b="1" spc="20" dirty="0">
                <a:latin typeface="Calibri"/>
                <a:cs typeface="Calibri"/>
              </a:rPr>
              <a:t> </a:t>
            </a:r>
            <a:r>
              <a:rPr sz="2200" b="1" spc="-10" dirty="0">
                <a:latin typeface="Calibri"/>
                <a:cs typeface="Calibri"/>
              </a:rPr>
              <a:t>συμβάλλει</a:t>
            </a:r>
            <a:r>
              <a:rPr sz="2200" b="1" spc="15" dirty="0">
                <a:latin typeface="Calibri"/>
                <a:cs typeface="Calibri"/>
              </a:rPr>
              <a:t> </a:t>
            </a:r>
            <a:r>
              <a:rPr sz="2200" b="1" spc="-5" dirty="0">
                <a:latin typeface="Calibri"/>
                <a:cs typeface="Calibri"/>
              </a:rPr>
              <a:t>στην</a:t>
            </a:r>
            <a:r>
              <a:rPr sz="2200" b="1" dirty="0">
                <a:latin typeface="Calibri"/>
                <a:cs typeface="Calibri"/>
              </a:rPr>
              <a:t> </a:t>
            </a:r>
            <a:r>
              <a:rPr sz="2200" b="1" spc="-5" dirty="0">
                <a:latin typeface="Calibri"/>
                <a:cs typeface="Calibri"/>
              </a:rPr>
              <a:t>επίτευξη</a:t>
            </a:r>
            <a:r>
              <a:rPr sz="2200" b="1" spc="25" dirty="0">
                <a:latin typeface="Calibri"/>
                <a:cs typeface="Calibri"/>
              </a:rPr>
              <a:t> </a:t>
            </a:r>
            <a:r>
              <a:rPr sz="2200" b="1" spc="-10" dirty="0">
                <a:latin typeface="Calibri"/>
                <a:cs typeface="Calibri"/>
              </a:rPr>
              <a:t>τουλάχιστον:</a:t>
            </a:r>
            <a:endParaRPr sz="2200" b="1" dirty="0">
              <a:latin typeface="Calibri"/>
              <a:cs typeface="Calibri"/>
            </a:endParaRPr>
          </a:p>
          <a:p>
            <a:pPr algn="just">
              <a:lnSpc>
                <a:spcPct val="100000"/>
              </a:lnSpc>
              <a:spcBef>
                <a:spcPts val="5"/>
              </a:spcBef>
            </a:pPr>
            <a:endParaRPr sz="3350" dirty="0">
              <a:latin typeface="Calibri"/>
              <a:cs typeface="Calibri"/>
            </a:endParaRPr>
          </a:p>
          <a:p>
            <a:pPr marL="355600" indent="-342900" algn="just">
              <a:lnSpc>
                <a:spcPct val="100000"/>
              </a:lnSpc>
              <a:buFont typeface="Wingdings"/>
              <a:buChar char=""/>
              <a:tabLst>
                <a:tab pos="355600" algn="l"/>
                <a:tab pos="356235" algn="l"/>
              </a:tabLst>
            </a:pPr>
            <a:r>
              <a:rPr sz="2000" b="1" dirty="0">
                <a:latin typeface="Calibri"/>
                <a:cs typeface="Calibri"/>
              </a:rPr>
              <a:t>Μίας</a:t>
            </a:r>
            <a:r>
              <a:rPr sz="2000" b="1" spc="-5" dirty="0">
                <a:latin typeface="Calibri"/>
                <a:cs typeface="Calibri"/>
              </a:rPr>
              <a:t> </a:t>
            </a:r>
            <a:r>
              <a:rPr sz="2000" b="1" u="heavy" spc="-5" dirty="0">
                <a:uFill>
                  <a:solidFill>
                    <a:srgbClr val="000000"/>
                  </a:solidFill>
                </a:uFill>
                <a:latin typeface="Calibri"/>
                <a:cs typeface="Calibri"/>
              </a:rPr>
              <a:t>οριζόντιας</a:t>
            </a:r>
            <a:r>
              <a:rPr sz="2000" b="1" spc="-20" dirty="0">
                <a:latin typeface="Calibri"/>
                <a:cs typeface="Calibri"/>
              </a:rPr>
              <a:t> </a:t>
            </a:r>
            <a:r>
              <a:rPr sz="2000" b="1" spc="-5" dirty="0">
                <a:latin typeface="Calibri"/>
                <a:cs typeface="Calibri"/>
              </a:rPr>
              <a:t>ευρωπαϊκής</a:t>
            </a:r>
            <a:r>
              <a:rPr sz="2000" b="1" spc="-25" dirty="0">
                <a:latin typeface="Calibri"/>
                <a:cs typeface="Calibri"/>
              </a:rPr>
              <a:t> </a:t>
            </a:r>
            <a:r>
              <a:rPr sz="2000" b="1" dirty="0">
                <a:latin typeface="Calibri"/>
                <a:cs typeface="Calibri"/>
              </a:rPr>
              <a:t>προτεραιότητας:</a:t>
            </a:r>
          </a:p>
          <a:p>
            <a:pPr marL="355600" indent="-343535" algn="just">
              <a:lnSpc>
                <a:spcPct val="100000"/>
              </a:lnSpc>
              <a:spcBef>
                <a:spcPts val="1205"/>
              </a:spcBef>
              <a:buFont typeface="Wingdings"/>
              <a:buChar char=""/>
              <a:tabLst>
                <a:tab pos="355600" algn="l"/>
                <a:tab pos="356235" algn="l"/>
              </a:tabLst>
            </a:pPr>
            <a:r>
              <a:rPr sz="1800" spc="-5" dirty="0">
                <a:latin typeface="Calibri"/>
                <a:cs typeface="Calibri"/>
              </a:rPr>
              <a:t>Ένταξη</a:t>
            </a:r>
            <a:r>
              <a:rPr sz="1800" spc="20" dirty="0">
                <a:latin typeface="Calibri"/>
                <a:cs typeface="Calibri"/>
              </a:rPr>
              <a:t> </a:t>
            </a:r>
            <a:r>
              <a:rPr sz="1800" spc="-5" dirty="0">
                <a:latin typeface="Calibri"/>
                <a:cs typeface="Calibri"/>
              </a:rPr>
              <a:t>και</a:t>
            </a:r>
            <a:r>
              <a:rPr sz="1800" spc="15" dirty="0">
                <a:latin typeface="Calibri"/>
                <a:cs typeface="Calibri"/>
              </a:rPr>
              <a:t> </a:t>
            </a:r>
            <a:r>
              <a:rPr sz="1800" spc="-10" dirty="0">
                <a:latin typeface="Calibri"/>
                <a:cs typeface="Calibri"/>
              </a:rPr>
              <a:t>Πολυμορφία</a:t>
            </a:r>
            <a:r>
              <a:rPr sz="1800" spc="50" dirty="0">
                <a:latin typeface="Calibri"/>
                <a:cs typeface="Calibri"/>
              </a:rPr>
              <a:t> </a:t>
            </a:r>
            <a:r>
              <a:rPr sz="1800" spc="-5" dirty="0">
                <a:latin typeface="Calibri"/>
                <a:cs typeface="Calibri"/>
              </a:rPr>
              <a:t>στους</a:t>
            </a:r>
            <a:r>
              <a:rPr sz="1800" spc="25" dirty="0">
                <a:latin typeface="Calibri"/>
                <a:cs typeface="Calibri"/>
              </a:rPr>
              <a:t> </a:t>
            </a:r>
            <a:r>
              <a:rPr sz="1800" spc="-5" dirty="0">
                <a:latin typeface="Calibri"/>
                <a:cs typeface="Calibri"/>
              </a:rPr>
              <a:t>τομείς</a:t>
            </a:r>
            <a:r>
              <a:rPr sz="1800" spc="35"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Εκπαίδευσης,</a:t>
            </a:r>
            <a:r>
              <a:rPr sz="1800" spc="10"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Κατάρτισης</a:t>
            </a:r>
            <a:r>
              <a:rPr lang="el-GR" sz="1800" spc="-5" dirty="0">
                <a:latin typeface="Calibri"/>
                <a:cs typeface="Calibri"/>
              </a:rPr>
              <a:t> και</a:t>
            </a:r>
            <a:r>
              <a:rPr sz="1800" spc="30" dirty="0">
                <a:latin typeface="Calibri"/>
                <a:cs typeface="Calibri"/>
              </a:rPr>
              <a:t> </a:t>
            </a:r>
            <a:r>
              <a:rPr sz="1800" spc="-5" dirty="0" err="1">
                <a:latin typeface="Calibri"/>
                <a:cs typeface="Calibri"/>
              </a:rPr>
              <a:t>της</a:t>
            </a:r>
            <a:r>
              <a:rPr sz="1800" dirty="0">
                <a:latin typeface="Calibri"/>
                <a:cs typeface="Calibri"/>
              </a:rPr>
              <a:t> </a:t>
            </a:r>
            <a:r>
              <a:rPr sz="1800" spc="-5" dirty="0" err="1">
                <a:latin typeface="Calibri"/>
                <a:cs typeface="Calibri"/>
              </a:rPr>
              <a:t>Νεολ</a:t>
            </a:r>
            <a:r>
              <a:rPr sz="1800" spc="-5" dirty="0">
                <a:latin typeface="Calibri"/>
                <a:cs typeface="Calibri"/>
              </a:rPr>
              <a:t>αίας</a:t>
            </a:r>
            <a:endParaRPr sz="1800" dirty="0">
              <a:latin typeface="Calibri"/>
              <a:cs typeface="Calibri"/>
            </a:endParaRPr>
          </a:p>
          <a:p>
            <a:pPr marL="355600" indent="-343535" algn="just">
              <a:lnSpc>
                <a:spcPct val="100000"/>
              </a:lnSpc>
              <a:spcBef>
                <a:spcPts val="5"/>
              </a:spcBef>
              <a:buFont typeface="Wingdings"/>
              <a:buChar char=""/>
              <a:tabLst>
                <a:tab pos="355600" algn="l"/>
                <a:tab pos="356235" algn="l"/>
              </a:tabLst>
            </a:pPr>
            <a:r>
              <a:rPr sz="1800" spc="-10" dirty="0">
                <a:latin typeface="Calibri"/>
                <a:cs typeface="Calibri"/>
              </a:rPr>
              <a:t>Περιβάλλον</a:t>
            </a:r>
            <a:r>
              <a:rPr sz="1800" spc="65" dirty="0">
                <a:latin typeface="Calibri"/>
                <a:cs typeface="Calibri"/>
              </a:rPr>
              <a:t> </a:t>
            </a:r>
            <a:r>
              <a:rPr sz="1800" dirty="0">
                <a:latin typeface="Calibri"/>
                <a:cs typeface="Calibri"/>
              </a:rPr>
              <a:t>και</a:t>
            </a:r>
            <a:r>
              <a:rPr sz="1800" spc="10" dirty="0">
                <a:latin typeface="Calibri"/>
                <a:cs typeface="Calibri"/>
              </a:rPr>
              <a:t> </a:t>
            </a:r>
            <a:r>
              <a:rPr sz="1800" spc="-5" dirty="0">
                <a:latin typeface="Calibri"/>
                <a:cs typeface="Calibri"/>
              </a:rPr>
              <a:t>Καταπολέμηση</a:t>
            </a:r>
            <a:r>
              <a:rPr sz="1800" spc="25"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Κλιματικής</a:t>
            </a:r>
            <a:r>
              <a:rPr sz="1800" spc="30" dirty="0">
                <a:latin typeface="Calibri"/>
                <a:cs typeface="Calibri"/>
              </a:rPr>
              <a:t> </a:t>
            </a:r>
            <a:r>
              <a:rPr sz="1800" spc="-5" dirty="0">
                <a:latin typeface="Calibri"/>
                <a:cs typeface="Calibri"/>
              </a:rPr>
              <a:t>Αλλαγής</a:t>
            </a:r>
            <a:endParaRPr sz="1800" dirty="0">
              <a:latin typeface="Calibri"/>
              <a:cs typeface="Calibri"/>
            </a:endParaRPr>
          </a:p>
          <a:p>
            <a:pPr marL="355600" indent="-343535">
              <a:lnSpc>
                <a:spcPct val="100000"/>
              </a:lnSpc>
              <a:buFont typeface="Wingdings"/>
              <a:buChar char=""/>
              <a:tabLst>
                <a:tab pos="355600" algn="l"/>
                <a:tab pos="356235" algn="l"/>
              </a:tabLst>
            </a:pPr>
            <a:r>
              <a:rPr lang="el-GR" sz="1800" spc="-5" dirty="0">
                <a:latin typeface="Calibri"/>
                <a:cs typeface="Calibri"/>
              </a:rPr>
              <a:t>Αντιμετώπιση του ψηφιακού μετασχηματισμού</a:t>
            </a:r>
            <a:r>
              <a:rPr sz="1800" spc="-5" dirty="0">
                <a:latin typeface="Calibri"/>
                <a:cs typeface="Calibri"/>
              </a:rPr>
              <a:t>,</a:t>
            </a:r>
            <a:r>
              <a:rPr sz="1800" spc="45" dirty="0">
                <a:latin typeface="Calibri"/>
                <a:cs typeface="Calibri"/>
              </a:rPr>
              <a:t> </a:t>
            </a:r>
            <a:r>
              <a:rPr sz="1800" spc="-5" dirty="0">
                <a:latin typeface="Calibri"/>
                <a:cs typeface="Calibri"/>
              </a:rPr>
              <a:t>μέσω</a:t>
            </a:r>
            <a:r>
              <a:rPr sz="1800" spc="20"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α</a:t>
            </a:r>
            <a:r>
              <a:rPr sz="1800" spc="-5" dirty="0" err="1">
                <a:latin typeface="Calibri"/>
                <a:cs typeface="Calibri"/>
              </a:rPr>
              <a:t>νά</a:t>
            </a:r>
            <a:r>
              <a:rPr sz="1800" spc="-5" dirty="0">
                <a:latin typeface="Calibri"/>
                <a:cs typeface="Calibri"/>
              </a:rPr>
              <a:t>πτυξης</a:t>
            </a:r>
            <a:r>
              <a:rPr sz="1800" spc="30" dirty="0">
                <a:latin typeface="Calibri"/>
                <a:cs typeface="Calibri"/>
              </a:rPr>
              <a:t> </a:t>
            </a:r>
            <a:r>
              <a:rPr sz="1800" spc="-5" dirty="0">
                <a:latin typeface="Calibri"/>
                <a:cs typeface="Calibri"/>
              </a:rPr>
              <a:t>ψηφιακής</a:t>
            </a:r>
            <a:r>
              <a:rPr lang="el-GR" sz="1800" spc="-5" dirty="0">
                <a:latin typeface="Calibri"/>
                <a:cs typeface="Calibri"/>
              </a:rPr>
              <a:t> </a:t>
            </a:r>
            <a:r>
              <a:rPr lang="el-GR" sz="1800" spc="-5" dirty="0" err="1">
                <a:latin typeface="Calibri"/>
                <a:cs typeface="Calibri"/>
              </a:rPr>
              <a:t>ετοιμό</a:t>
            </a:r>
            <a:r>
              <a:rPr sz="1800" spc="-5" dirty="0" err="1">
                <a:latin typeface="Calibri"/>
                <a:cs typeface="Calibri"/>
              </a:rPr>
              <a:t>τητ</a:t>
            </a:r>
            <a:r>
              <a:rPr sz="1800" spc="-5" dirty="0">
                <a:latin typeface="Calibri"/>
                <a:cs typeface="Calibri"/>
              </a:rPr>
              <a:t>ας</a:t>
            </a:r>
            <a:r>
              <a:rPr lang="el-GR" sz="1800" spc="-5" dirty="0">
                <a:latin typeface="Calibri"/>
                <a:cs typeface="Calibri"/>
              </a:rPr>
              <a:t>/ανθεκτικότητας/ικανότητας</a:t>
            </a:r>
            <a:endParaRPr sz="1800" dirty="0">
              <a:latin typeface="Calibri"/>
              <a:cs typeface="Calibri"/>
            </a:endParaRPr>
          </a:p>
          <a:p>
            <a:pPr marL="355600" indent="-343535" algn="just">
              <a:lnSpc>
                <a:spcPct val="100000"/>
              </a:lnSpc>
              <a:buFont typeface="Wingdings"/>
              <a:buChar char=""/>
              <a:tabLst>
                <a:tab pos="355600" algn="l"/>
                <a:tab pos="356235" algn="l"/>
              </a:tabLst>
            </a:pPr>
            <a:r>
              <a:rPr sz="1800" spc="-5" dirty="0" err="1">
                <a:latin typeface="Calibri"/>
                <a:cs typeface="Calibri"/>
              </a:rPr>
              <a:t>Κοινές</a:t>
            </a:r>
            <a:r>
              <a:rPr sz="1800" spc="15" dirty="0">
                <a:latin typeface="Calibri"/>
                <a:cs typeface="Calibri"/>
              </a:rPr>
              <a:t> </a:t>
            </a:r>
            <a:r>
              <a:rPr sz="1800" spc="-5" dirty="0">
                <a:latin typeface="Calibri"/>
                <a:cs typeface="Calibri"/>
              </a:rPr>
              <a:t>α</a:t>
            </a:r>
            <a:r>
              <a:rPr sz="1800" spc="-5" dirty="0" err="1">
                <a:latin typeface="Calibri"/>
                <a:cs typeface="Calibri"/>
              </a:rPr>
              <a:t>ξίες</a:t>
            </a:r>
            <a:r>
              <a:rPr lang="el-GR" spc="-5" dirty="0">
                <a:latin typeface="Calibri"/>
                <a:cs typeface="Calibri"/>
              </a:rPr>
              <a:t> </a:t>
            </a:r>
            <a:r>
              <a:rPr sz="1800" dirty="0">
                <a:latin typeface="Calibri"/>
                <a:cs typeface="Calibri"/>
              </a:rPr>
              <a:t>και </a:t>
            </a:r>
            <a:r>
              <a:rPr lang="el-GR" spc="-5" dirty="0">
                <a:latin typeface="Calibri"/>
                <a:cs typeface="Calibri"/>
              </a:rPr>
              <a:t>Σ</a:t>
            </a:r>
            <a:r>
              <a:rPr sz="1800" spc="-5" dirty="0" err="1">
                <a:latin typeface="Calibri"/>
                <a:cs typeface="Calibri"/>
              </a:rPr>
              <a:t>υμμετοχή</a:t>
            </a:r>
            <a:r>
              <a:rPr lang="el-GR" spc="-5" dirty="0">
                <a:latin typeface="Calibri"/>
                <a:cs typeface="Calibri"/>
              </a:rPr>
              <a:t> στα Κοινά</a:t>
            </a:r>
            <a:endParaRPr sz="1800" dirty="0">
              <a:latin typeface="Calibri"/>
              <a:cs typeface="Calibri"/>
            </a:endParaRPr>
          </a:p>
        </p:txBody>
      </p:sp>
      <p:sp>
        <p:nvSpPr>
          <p:cNvPr id="4" name="object 4"/>
          <p:cNvSpPr txBox="1"/>
          <p:nvPr/>
        </p:nvSpPr>
        <p:spPr>
          <a:xfrm>
            <a:off x="271373" y="4495800"/>
            <a:ext cx="10454005" cy="1614805"/>
          </a:xfrm>
          <a:prstGeom prst="rect">
            <a:avLst/>
          </a:prstGeom>
        </p:spPr>
        <p:txBody>
          <a:bodyPr vert="horz" wrap="square" lIns="0" tIns="12700" rIns="0" bIns="0" rtlCol="0">
            <a:spAutoFit/>
          </a:bodyPr>
          <a:lstStyle/>
          <a:p>
            <a:pPr marL="961390" algn="ctr">
              <a:lnSpc>
                <a:spcPct val="100000"/>
              </a:lnSpc>
              <a:spcBef>
                <a:spcPts val="100"/>
              </a:spcBef>
            </a:pPr>
            <a:r>
              <a:rPr sz="2400" b="1" dirty="0">
                <a:latin typeface="Calibri"/>
                <a:cs typeface="Calibri"/>
              </a:rPr>
              <a:t>ή</a:t>
            </a:r>
            <a:endParaRPr sz="2400" dirty="0">
              <a:latin typeface="Calibri"/>
              <a:cs typeface="Calibri"/>
            </a:endParaRPr>
          </a:p>
          <a:p>
            <a:pPr>
              <a:lnSpc>
                <a:spcPct val="100000"/>
              </a:lnSpc>
            </a:pPr>
            <a:endParaRPr sz="2400" dirty="0">
              <a:latin typeface="Calibri"/>
              <a:cs typeface="Calibri"/>
            </a:endParaRPr>
          </a:p>
          <a:p>
            <a:pPr marL="355600" marR="5080" indent="-343535">
              <a:lnSpc>
                <a:spcPct val="100000"/>
              </a:lnSpc>
              <a:spcBef>
                <a:spcPts val="1900"/>
              </a:spcBef>
              <a:buFont typeface="Wingdings"/>
              <a:buChar char=""/>
              <a:tabLst>
                <a:tab pos="355600" algn="l"/>
                <a:tab pos="356235" algn="l"/>
              </a:tabLst>
            </a:pPr>
            <a:r>
              <a:rPr sz="2000" b="1" dirty="0">
                <a:latin typeface="Calibri"/>
                <a:cs typeface="Calibri"/>
              </a:rPr>
              <a:t>Μίας </a:t>
            </a:r>
            <a:r>
              <a:rPr sz="2000" b="1" spc="-5" dirty="0">
                <a:latin typeface="Calibri"/>
                <a:cs typeface="Calibri"/>
              </a:rPr>
              <a:t>προτεραιότητας </a:t>
            </a:r>
            <a:r>
              <a:rPr sz="2000" b="1" u="heavy" spc="-5" dirty="0">
                <a:uFill>
                  <a:solidFill>
                    <a:srgbClr val="000000"/>
                  </a:solidFill>
                </a:uFill>
                <a:latin typeface="Calibri"/>
                <a:cs typeface="Calibri"/>
              </a:rPr>
              <a:t>του </a:t>
            </a:r>
            <a:r>
              <a:rPr sz="2000" b="1" u="heavy" dirty="0">
                <a:uFill>
                  <a:solidFill>
                    <a:srgbClr val="000000"/>
                  </a:solidFill>
                </a:uFill>
                <a:latin typeface="Calibri"/>
                <a:cs typeface="Calibri"/>
              </a:rPr>
              <a:t>τομέα στα πλαίσια </a:t>
            </a:r>
            <a:r>
              <a:rPr sz="2000" b="1" u="heavy" spc="-5" dirty="0">
                <a:uFill>
                  <a:solidFill>
                    <a:srgbClr val="000000"/>
                  </a:solidFill>
                </a:uFill>
                <a:latin typeface="Calibri"/>
                <a:cs typeface="Calibri"/>
              </a:rPr>
              <a:t>του οποίου </a:t>
            </a:r>
            <a:r>
              <a:rPr sz="2000" b="1" u="heavy" dirty="0">
                <a:uFill>
                  <a:solidFill>
                    <a:srgbClr val="000000"/>
                  </a:solidFill>
                </a:uFill>
                <a:latin typeface="Calibri"/>
                <a:cs typeface="Calibri"/>
              </a:rPr>
              <a:t>υποβάλλεται η </a:t>
            </a:r>
            <a:r>
              <a:rPr sz="2000" b="1" u="heavy" spc="-5" dirty="0">
                <a:uFill>
                  <a:solidFill>
                    <a:srgbClr val="000000"/>
                  </a:solidFill>
                </a:uFill>
                <a:latin typeface="Calibri"/>
                <a:cs typeface="Calibri"/>
              </a:rPr>
              <a:t>αίτηση</a:t>
            </a:r>
            <a:r>
              <a:rPr sz="2000" spc="-5" dirty="0">
                <a:latin typeface="Calibri"/>
                <a:cs typeface="Calibri"/>
              </a:rPr>
              <a:t> (= τομέας </a:t>
            </a:r>
            <a:r>
              <a:rPr sz="2000" dirty="0">
                <a:latin typeface="Calibri"/>
                <a:cs typeface="Calibri"/>
              </a:rPr>
              <a:t>με τον </a:t>
            </a:r>
            <a:r>
              <a:rPr sz="2000" spc="-440" dirty="0">
                <a:latin typeface="Calibri"/>
                <a:cs typeface="Calibri"/>
              </a:rPr>
              <a:t> </a:t>
            </a:r>
            <a:r>
              <a:rPr sz="2000" spc="-5" dirty="0">
                <a:latin typeface="Calibri"/>
                <a:cs typeface="Calibri"/>
              </a:rPr>
              <a:t>μεγαλύτερο</a:t>
            </a:r>
            <a:r>
              <a:rPr sz="2000" spc="-40" dirty="0">
                <a:latin typeface="Calibri"/>
                <a:cs typeface="Calibri"/>
              </a:rPr>
              <a:t> </a:t>
            </a:r>
            <a:r>
              <a:rPr sz="2000" dirty="0">
                <a:latin typeface="Calibri"/>
                <a:cs typeface="Calibri"/>
              </a:rPr>
              <a:t>αντίκτυπο)</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952" y="127468"/>
            <a:ext cx="9758447" cy="44307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ΕΠΙΚΟΙΝΩΝΙΑ</a:t>
            </a:r>
            <a:r>
              <a:rPr sz="2800" spc="25" dirty="0">
                <a:solidFill>
                  <a:srgbClr val="FFFFFF"/>
                </a:solidFill>
              </a:rPr>
              <a:t> </a:t>
            </a:r>
            <a:r>
              <a:rPr lang="el-GR" sz="2800" spc="-5" dirty="0">
                <a:solidFill>
                  <a:srgbClr val="FFFFFF"/>
                </a:solidFill>
              </a:rPr>
              <a:t>ΜΕ ΤΟ </a:t>
            </a:r>
            <a:r>
              <a:rPr sz="2800" spc="-5" dirty="0">
                <a:solidFill>
                  <a:srgbClr val="FFFFFF"/>
                </a:solidFill>
              </a:rPr>
              <a:t>ΙΔΕΠ</a:t>
            </a:r>
            <a:r>
              <a:rPr lang="el-GR" sz="2800" spc="-5" dirty="0">
                <a:solidFill>
                  <a:srgbClr val="FFFFFF"/>
                </a:solidFill>
              </a:rPr>
              <a:t> ΔΙΑ ΒΙΟΥ ΜΑΘΗΣΗΣ</a:t>
            </a:r>
            <a:endParaRPr sz="2800" dirty="0"/>
          </a:p>
        </p:txBody>
      </p:sp>
      <p:sp>
        <p:nvSpPr>
          <p:cNvPr id="3" name="object 3"/>
          <p:cNvSpPr txBox="1"/>
          <p:nvPr/>
        </p:nvSpPr>
        <p:spPr>
          <a:xfrm>
            <a:off x="703274" y="4097528"/>
            <a:ext cx="5316525" cy="320601"/>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2000" spc="-15" dirty="0">
                <a:latin typeface="Calibri"/>
                <a:cs typeface="Calibri"/>
              </a:rPr>
              <a:t>Επικοινωνία</a:t>
            </a:r>
            <a:r>
              <a:rPr sz="2000" spc="35" dirty="0">
                <a:latin typeface="Calibri"/>
                <a:cs typeface="Calibri"/>
              </a:rPr>
              <a:t> </a:t>
            </a:r>
            <a:r>
              <a:rPr sz="2000" spc="-5" dirty="0">
                <a:latin typeface="Calibri"/>
                <a:cs typeface="Calibri"/>
              </a:rPr>
              <a:t>με</a:t>
            </a:r>
            <a:r>
              <a:rPr sz="2000" dirty="0">
                <a:latin typeface="Calibri"/>
                <a:cs typeface="Calibri"/>
              </a:rPr>
              <a:t> </a:t>
            </a:r>
            <a:r>
              <a:rPr sz="2000" spc="-5" dirty="0">
                <a:latin typeface="Calibri"/>
                <a:cs typeface="Calibri"/>
              </a:rPr>
              <a:t>Συντονίστρια</a:t>
            </a:r>
            <a:r>
              <a:rPr sz="2000" spc="35" dirty="0">
                <a:latin typeface="Calibri"/>
                <a:cs typeface="Calibri"/>
              </a:rPr>
              <a:t> </a:t>
            </a:r>
            <a:r>
              <a:rPr sz="2000" spc="-5" dirty="0">
                <a:latin typeface="Calibri"/>
                <a:cs typeface="Calibri"/>
              </a:rPr>
              <a:t>Δράσης:</a:t>
            </a:r>
            <a:endParaRPr sz="2000" dirty="0">
              <a:latin typeface="Calibri"/>
              <a:cs typeface="Calibri"/>
            </a:endParaRPr>
          </a:p>
        </p:txBody>
      </p:sp>
      <p:graphicFrame>
        <p:nvGraphicFramePr>
          <p:cNvPr id="4" name="object 4"/>
          <p:cNvGraphicFramePr>
            <a:graphicFrameLocks noGrp="1"/>
          </p:cNvGraphicFramePr>
          <p:nvPr>
            <p:extLst>
              <p:ext uri="{D42A27DB-BD31-4B8C-83A1-F6EECF244321}">
                <p14:modId xmlns:p14="http://schemas.microsoft.com/office/powerpoint/2010/main" val="351458313"/>
              </p:ext>
            </p:extLst>
          </p:nvPr>
        </p:nvGraphicFramePr>
        <p:xfrm>
          <a:off x="708228" y="1995804"/>
          <a:ext cx="6039485" cy="1674240"/>
        </p:xfrm>
        <a:graphic>
          <a:graphicData uri="http://schemas.openxmlformats.org/drawingml/2006/table">
            <a:tbl>
              <a:tblPr firstRow="1" bandRow="1">
                <a:tableStyleId>{2D5ABB26-0587-4C30-8999-92F81FD0307C}</a:tableStyleId>
              </a:tblPr>
              <a:tblGrid>
                <a:gridCol w="6039485">
                  <a:extLst>
                    <a:ext uri="{9D8B030D-6E8A-4147-A177-3AD203B41FA5}">
                      <a16:colId xmlns:a16="http://schemas.microsoft.com/office/drawing/2014/main" val="20000"/>
                    </a:ext>
                  </a:extLst>
                </a:gridCol>
              </a:tblGrid>
              <a:tr h="768350">
                <a:tc>
                  <a:txBody>
                    <a:bodyPr/>
                    <a:lstStyle/>
                    <a:p>
                      <a:pPr>
                        <a:lnSpc>
                          <a:spcPts val="1660"/>
                        </a:lnSpc>
                        <a:spcBef>
                          <a:spcPts val="1110"/>
                        </a:spcBef>
                      </a:pPr>
                      <a:r>
                        <a:rPr sz="1400" dirty="0">
                          <a:solidFill>
                            <a:srgbClr val="1F487C"/>
                          </a:solidFill>
                          <a:latin typeface="Verdana"/>
                          <a:cs typeface="Verdana"/>
                        </a:rPr>
                        <a:t>Sophia</a:t>
                      </a:r>
                      <a:r>
                        <a:rPr sz="1400" spc="-45" dirty="0">
                          <a:solidFill>
                            <a:srgbClr val="1F487C"/>
                          </a:solidFill>
                          <a:latin typeface="Verdana"/>
                          <a:cs typeface="Verdana"/>
                        </a:rPr>
                        <a:t> </a:t>
                      </a:r>
                      <a:r>
                        <a:rPr sz="1400" dirty="0">
                          <a:solidFill>
                            <a:srgbClr val="1F487C"/>
                          </a:solidFill>
                          <a:latin typeface="Verdana"/>
                          <a:cs typeface="Verdana"/>
                        </a:rPr>
                        <a:t>Violari</a:t>
                      </a:r>
                      <a:endParaRPr sz="1400" dirty="0">
                        <a:latin typeface="Verdana"/>
                        <a:cs typeface="Verdana"/>
                      </a:endParaRPr>
                    </a:p>
                    <a:p>
                      <a:pPr>
                        <a:lnSpc>
                          <a:spcPts val="1400"/>
                        </a:lnSpc>
                      </a:pPr>
                      <a:r>
                        <a:rPr sz="1200" spc="-5" dirty="0">
                          <a:solidFill>
                            <a:srgbClr val="1F487C"/>
                          </a:solidFill>
                          <a:latin typeface="Verdana"/>
                          <a:cs typeface="Verdana"/>
                        </a:rPr>
                        <a:t>email:</a:t>
                      </a:r>
                      <a:r>
                        <a:rPr sz="1200" spc="-40" dirty="0">
                          <a:solidFill>
                            <a:srgbClr val="1F487C"/>
                          </a:solidFill>
                          <a:latin typeface="Verdana"/>
                          <a:cs typeface="Verdana"/>
                        </a:rPr>
                        <a:t> </a:t>
                      </a:r>
                      <a:r>
                        <a:rPr sz="1200" u="sng" spc="-5" dirty="0">
                          <a:solidFill>
                            <a:srgbClr val="0462C1"/>
                          </a:solidFill>
                          <a:uFill>
                            <a:solidFill>
                              <a:srgbClr val="0462C1"/>
                            </a:solidFill>
                          </a:uFill>
                          <a:latin typeface="Verdana"/>
                          <a:cs typeface="Verdana"/>
                          <a:hlinkClick r:id="rId2"/>
                        </a:rPr>
                        <a:t>sviolari@idep.org.cy</a:t>
                      </a:r>
                      <a:endParaRPr sz="1200" dirty="0">
                        <a:latin typeface="Verdana"/>
                        <a:cs typeface="Verdana"/>
                      </a:endParaRPr>
                    </a:p>
                    <a:p>
                      <a:pPr>
                        <a:lnSpc>
                          <a:spcPts val="1420"/>
                        </a:lnSpc>
                      </a:pPr>
                      <a:r>
                        <a:rPr sz="1200" spc="-5" dirty="0">
                          <a:solidFill>
                            <a:srgbClr val="1F487C"/>
                          </a:solidFill>
                          <a:latin typeface="Verdana"/>
                          <a:cs typeface="Verdana"/>
                        </a:rPr>
                        <a:t>phone:</a:t>
                      </a:r>
                      <a:r>
                        <a:rPr sz="1200" dirty="0">
                          <a:solidFill>
                            <a:srgbClr val="1F487C"/>
                          </a:solidFill>
                          <a:latin typeface="Verdana"/>
                          <a:cs typeface="Verdana"/>
                        </a:rPr>
                        <a:t> +357</a:t>
                      </a:r>
                      <a:r>
                        <a:rPr sz="1200" spc="-20" dirty="0">
                          <a:solidFill>
                            <a:srgbClr val="1F487C"/>
                          </a:solidFill>
                          <a:latin typeface="Verdana"/>
                          <a:cs typeface="Verdana"/>
                        </a:rPr>
                        <a:t> </a:t>
                      </a:r>
                      <a:r>
                        <a:rPr sz="1200" dirty="0">
                          <a:solidFill>
                            <a:srgbClr val="1F487C"/>
                          </a:solidFill>
                          <a:latin typeface="Verdana"/>
                          <a:cs typeface="Verdana"/>
                        </a:rPr>
                        <a:t>22448850</a:t>
                      </a:r>
                      <a:r>
                        <a:rPr sz="1200" spc="-20" dirty="0">
                          <a:solidFill>
                            <a:srgbClr val="1F487C"/>
                          </a:solidFill>
                          <a:latin typeface="Verdana"/>
                          <a:cs typeface="Verdana"/>
                        </a:rPr>
                        <a:t> </a:t>
                      </a:r>
                      <a:r>
                        <a:rPr sz="1200" dirty="0">
                          <a:solidFill>
                            <a:srgbClr val="1F487C"/>
                          </a:solidFill>
                          <a:latin typeface="Verdana"/>
                          <a:cs typeface="Verdana"/>
                        </a:rPr>
                        <a:t>|</a:t>
                      </a:r>
                      <a:r>
                        <a:rPr sz="1200" spc="-15" dirty="0">
                          <a:solidFill>
                            <a:srgbClr val="1F487C"/>
                          </a:solidFill>
                          <a:latin typeface="Verdana"/>
                          <a:cs typeface="Verdana"/>
                        </a:rPr>
                        <a:t> </a:t>
                      </a:r>
                      <a:r>
                        <a:rPr sz="1200" spc="-5" dirty="0">
                          <a:solidFill>
                            <a:srgbClr val="1F487C"/>
                          </a:solidFill>
                          <a:latin typeface="Verdana"/>
                          <a:cs typeface="Verdana"/>
                        </a:rPr>
                        <a:t>fax:</a:t>
                      </a:r>
                      <a:r>
                        <a:rPr sz="1200" spc="5" dirty="0">
                          <a:solidFill>
                            <a:srgbClr val="1F487C"/>
                          </a:solidFill>
                          <a:latin typeface="Verdana"/>
                          <a:cs typeface="Verdana"/>
                        </a:rPr>
                        <a:t> </a:t>
                      </a:r>
                      <a:r>
                        <a:rPr sz="1200" dirty="0">
                          <a:solidFill>
                            <a:srgbClr val="1F487C"/>
                          </a:solidFill>
                          <a:latin typeface="Verdana"/>
                          <a:cs typeface="Verdana"/>
                        </a:rPr>
                        <a:t>+357</a:t>
                      </a:r>
                      <a:r>
                        <a:rPr sz="1200" spc="-5" dirty="0">
                          <a:solidFill>
                            <a:srgbClr val="1F487C"/>
                          </a:solidFill>
                          <a:latin typeface="Verdana"/>
                          <a:cs typeface="Verdana"/>
                        </a:rPr>
                        <a:t> </a:t>
                      </a:r>
                      <a:r>
                        <a:rPr sz="1200" spc="5" dirty="0">
                          <a:solidFill>
                            <a:srgbClr val="1F487C"/>
                          </a:solidFill>
                          <a:latin typeface="Verdana"/>
                          <a:cs typeface="Verdana"/>
                        </a:rPr>
                        <a:t>22678787</a:t>
                      </a:r>
                      <a:endParaRPr sz="1200" dirty="0">
                        <a:latin typeface="Verdana"/>
                        <a:cs typeface="Verdana"/>
                      </a:endParaRPr>
                    </a:p>
                  </a:txBody>
                  <a:tcPr marL="0" marR="0" marT="140970" marB="0">
                    <a:lnT w="19050">
                      <a:solidFill>
                        <a:srgbClr val="EC5A23"/>
                      </a:solidFill>
                      <a:prstDash val="solid"/>
                    </a:lnT>
                    <a:lnB w="19050">
                      <a:solidFill>
                        <a:srgbClr val="EC5A23"/>
                      </a:solidFill>
                      <a:prstDash val="solid"/>
                    </a:lnB>
                    <a:solidFill>
                      <a:schemeClr val="bg1"/>
                    </a:solidFill>
                  </a:tcPr>
                </a:tc>
                <a:extLst>
                  <a:ext uri="{0D108BD9-81ED-4DB2-BD59-A6C34878D82A}">
                    <a16:rowId xmlns:a16="http://schemas.microsoft.com/office/drawing/2014/main" val="10000"/>
                  </a:ext>
                </a:extLst>
              </a:tr>
              <a:tr h="581279">
                <a:tc>
                  <a:txBody>
                    <a:bodyPr/>
                    <a:lstStyle/>
                    <a:p>
                      <a:pPr>
                        <a:lnSpc>
                          <a:spcPct val="100000"/>
                        </a:lnSpc>
                        <a:spcBef>
                          <a:spcPts val="30"/>
                        </a:spcBef>
                      </a:pPr>
                      <a:endParaRPr sz="1150">
                        <a:latin typeface="Times New Roman"/>
                        <a:cs typeface="Times New Roman"/>
                      </a:endParaRPr>
                    </a:p>
                    <a:p>
                      <a:pPr>
                        <a:lnSpc>
                          <a:spcPct val="100000"/>
                        </a:lnSpc>
                      </a:pPr>
                      <a:r>
                        <a:rPr sz="1100" spc="-5" dirty="0">
                          <a:solidFill>
                            <a:srgbClr val="1F487C"/>
                          </a:solidFill>
                          <a:latin typeface="Verdana"/>
                          <a:cs typeface="Verdana"/>
                        </a:rPr>
                        <a:t>Foundation</a:t>
                      </a:r>
                      <a:r>
                        <a:rPr sz="1100" spc="15" dirty="0">
                          <a:solidFill>
                            <a:srgbClr val="1F487C"/>
                          </a:solidFill>
                          <a:latin typeface="Verdana"/>
                          <a:cs typeface="Verdana"/>
                        </a:rPr>
                        <a:t> </a:t>
                      </a:r>
                      <a:r>
                        <a:rPr sz="1100" dirty="0">
                          <a:solidFill>
                            <a:srgbClr val="1F487C"/>
                          </a:solidFill>
                          <a:latin typeface="Verdana"/>
                          <a:cs typeface="Verdana"/>
                        </a:rPr>
                        <a:t>for</a:t>
                      </a:r>
                      <a:r>
                        <a:rPr sz="1100" spc="-5" dirty="0">
                          <a:solidFill>
                            <a:srgbClr val="1F487C"/>
                          </a:solidFill>
                          <a:latin typeface="Verdana"/>
                          <a:cs typeface="Verdana"/>
                        </a:rPr>
                        <a:t> </a:t>
                      </a:r>
                      <a:r>
                        <a:rPr sz="1100" dirty="0">
                          <a:solidFill>
                            <a:srgbClr val="1F487C"/>
                          </a:solidFill>
                          <a:latin typeface="Verdana"/>
                          <a:cs typeface="Verdana"/>
                        </a:rPr>
                        <a:t>the Management</a:t>
                      </a:r>
                      <a:r>
                        <a:rPr sz="1100" spc="5" dirty="0">
                          <a:solidFill>
                            <a:srgbClr val="1F487C"/>
                          </a:solidFill>
                          <a:latin typeface="Verdana"/>
                          <a:cs typeface="Verdana"/>
                        </a:rPr>
                        <a:t> </a:t>
                      </a:r>
                      <a:r>
                        <a:rPr sz="1100" dirty="0">
                          <a:solidFill>
                            <a:srgbClr val="1F487C"/>
                          </a:solidFill>
                          <a:latin typeface="Verdana"/>
                          <a:cs typeface="Verdana"/>
                        </a:rPr>
                        <a:t>of</a:t>
                      </a:r>
                      <a:r>
                        <a:rPr sz="1100" spc="-25" dirty="0">
                          <a:solidFill>
                            <a:srgbClr val="1F487C"/>
                          </a:solidFill>
                          <a:latin typeface="Verdana"/>
                          <a:cs typeface="Verdana"/>
                        </a:rPr>
                        <a:t> </a:t>
                      </a:r>
                      <a:r>
                        <a:rPr sz="1100" dirty="0">
                          <a:solidFill>
                            <a:srgbClr val="1F487C"/>
                          </a:solidFill>
                          <a:latin typeface="Verdana"/>
                          <a:cs typeface="Verdana"/>
                        </a:rPr>
                        <a:t>European</a:t>
                      </a:r>
                      <a:r>
                        <a:rPr sz="1100" spc="5" dirty="0">
                          <a:solidFill>
                            <a:srgbClr val="1F487C"/>
                          </a:solidFill>
                          <a:latin typeface="Verdana"/>
                          <a:cs typeface="Verdana"/>
                        </a:rPr>
                        <a:t> </a:t>
                      </a:r>
                      <a:r>
                        <a:rPr sz="1100" spc="-5" dirty="0">
                          <a:solidFill>
                            <a:srgbClr val="1F487C"/>
                          </a:solidFill>
                          <a:latin typeface="Verdana"/>
                          <a:cs typeface="Verdana"/>
                        </a:rPr>
                        <a:t>Lifelong</a:t>
                      </a:r>
                      <a:r>
                        <a:rPr sz="1100" spc="20" dirty="0">
                          <a:solidFill>
                            <a:srgbClr val="1F487C"/>
                          </a:solidFill>
                          <a:latin typeface="Verdana"/>
                          <a:cs typeface="Verdana"/>
                        </a:rPr>
                        <a:t> </a:t>
                      </a:r>
                      <a:r>
                        <a:rPr sz="1100" spc="-5" dirty="0">
                          <a:solidFill>
                            <a:srgbClr val="1F487C"/>
                          </a:solidFill>
                          <a:latin typeface="Verdana"/>
                          <a:cs typeface="Verdana"/>
                        </a:rPr>
                        <a:t>Learning</a:t>
                      </a:r>
                      <a:r>
                        <a:rPr sz="1100" spc="15" dirty="0">
                          <a:solidFill>
                            <a:srgbClr val="1F487C"/>
                          </a:solidFill>
                          <a:latin typeface="Verdana"/>
                          <a:cs typeface="Verdana"/>
                        </a:rPr>
                        <a:t> </a:t>
                      </a:r>
                      <a:r>
                        <a:rPr sz="1100" spc="-5" dirty="0">
                          <a:solidFill>
                            <a:srgbClr val="1F487C"/>
                          </a:solidFill>
                          <a:latin typeface="Verdana"/>
                          <a:cs typeface="Verdana"/>
                        </a:rPr>
                        <a:t>Programmes,</a:t>
                      </a:r>
                      <a:endParaRPr sz="1100">
                        <a:latin typeface="Verdana"/>
                        <a:cs typeface="Verdana"/>
                      </a:endParaRPr>
                    </a:p>
                    <a:p>
                      <a:pPr>
                        <a:lnSpc>
                          <a:spcPct val="100000"/>
                        </a:lnSpc>
                        <a:spcBef>
                          <a:spcPts val="85"/>
                        </a:spcBef>
                      </a:pPr>
                      <a:r>
                        <a:rPr sz="1100" spc="-5" dirty="0">
                          <a:solidFill>
                            <a:srgbClr val="1F487C"/>
                          </a:solidFill>
                          <a:latin typeface="Verdana"/>
                          <a:cs typeface="Verdana"/>
                        </a:rPr>
                        <a:t>Prodromou</a:t>
                      </a:r>
                      <a:r>
                        <a:rPr sz="1100" dirty="0">
                          <a:solidFill>
                            <a:srgbClr val="1F487C"/>
                          </a:solidFill>
                          <a:latin typeface="Verdana"/>
                          <a:cs typeface="Verdana"/>
                        </a:rPr>
                        <a:t> &amp;</a:t>
                      </a:r>
                      <a:r>
                        <a:rPr sz="1100" spc="5" dirty="0">
                          <a:solidFill>
                            <a:srgbClr val="1F487C"/>
                          </a:solidFill>
                          <a:latin typeface="Verdana"/>
                          <a:cs typeface="Verdana"/>
                        </a:rPr>
                        <a:t> </a:t>
                      </a:r>
                      <a:r>
                        <a:rPr sz="1100" spc="-5" dirty="0">
                          <a:solidFill>
                            <a:srgbClr val="1F487C"/>
                          </a:solidFill>
                          <a:latin typeface="Verdana"/>
                          <a:cs typeface="Verdana"/>
                        </a:rPr>
                        <a:t>Demetrakopoulou</a:t>
                      </a:r>
                      <a:r>
                        <a:rPr sz="1100" spc="15" dirty="0">
                          <a:solidFill>
                            <a:srgbClr val="1F487C"/>
                          </a:solidFill>
                          <a:latin typeface="Verdana"/>
                          <a:cs typeface="Verdana"/>
                        </a:rPr>
                        <a:t> </a:t>
                      </a:r>
                      <a:r>
                        <a:rPr sz="1100" spc="-5" dirty="0">
                          <a:solidFill>
                            <a:srgbClr val="1F487C"/>
                          </a:solidFill>
                          <a:latin typeface="Verdana"/>
                          <a:cs typeface="Verdana"/>
                        </a:rPr>
                        <a:t>2, 1090</a:t>
                      </a:r>
                      <a:r>
                        <a:rPr sz="1100" spc="20" dirty="0">
                          <a:solidFill>
                            <a:srgbClr val="1F487C"/>
                          </a:solidFill>
                          <a:latin typeface="Verdana"/>
                          <a:cs typeface="Verdana"/>
                        </a:rPr>
                        <a:t> </a:t>
                      </a:r>
                      <a:r>
                        <a:rPr sz="1100" spc="-5" dirty="0">
                          <a:solidFill>
                            <a:srgbClr val="1F487C"/>
                          </a:solidFill>
                          <a:latin typeface="Verdana"/>
                          <a:cs typeface="Verdana"/>
                        </a:rPr>
                        <a:t>Nicosia-Cyprus</a:t>
                      </a:r>
                      <a:endParaRPr sz="1100">
                        <a:latin typeface="Verdana"/>
                        <a:cs typeface="Verdana"/>
                      </a:endParaRPr>
                    </a:p>
                  </a:txBody>
                  <a:tcPr marL="0" marR="0" marT="3810" marB="0">
                    <a:lnT w="19050">
                      <a:solidFill>
                        <a:srgbClr val="EC5A23"/>
                      </a:solidFill>
                      <a:prstDash val="solid"/>
                    </a:lnT>
                    <a:lnB w="19050">
                      <a:solidFill>
                        <a:srgbClr val="EC5A23"/>
                      </a:solidFill>
                      <a:prstDash val="solid"/>
                    </a:lnB>
                    <a:solidFill>
                      <a:schemeClr val="bg1"/>
                    </a:solidFill>
                  </a:tcPr>
                </a:tc>
                <a:extLst>
                  <a:ext uri="{0D108BD9-81ED-4DB2-BD59-A6C34878D82A}">
                    <a16:rowId xmlns:a16="http://schemas.microsoft.com/office/drawing/2014/main" val="10001"/>
                  </a:ext>
                </a:extLst>
              </a:tr>
              <a:tr h="324611">
                <a:tc>
                  <a:txBody>
                    <a:bodyPr/>
                    <a:lstStyle/>
                    <a:p>
                      <a:pPr>
                        <a:lnSpc>
                          <a:spcPts val="1400"/>
                        </a:lnSpc>
                        <a:spcBef>
                          <a:spcPts val="1055"/>
                        </a:spcBef>
                      </a:pPr>
                      <a:r>
                        <a:rPr sz="1200" u="sng" spc="-10" dirty="0">
                          <a:solidFill>
                            <a:srgbClr val="0462C1"/>
                          </a:solidFill>
                          <a:uFill>
                            <a:solidFill>
                              <a:srgbClr val="0462C1"/>
                            </a:solidFill>
                          </a:uFill>
                          <a:latin typeface="Calibri"/>
                          <a:cs typeface="Calibri"/>
                          <a:hlinkClick r:id="rId3"/>
                        </a:rPr>
                        <a:t>www.idep.org.cy</a:t>
                      </a:r>
                      <a:endParaRPr sz="1200" dirty="0">
                        <a:latin typeface="Calibri"/>
                        <a:cs typeface="Calibri"/>
                      </a:endParaRPr>
                    </a:p>
                  </a:txBody>
                  <a:tcPr marL="0" marR="0" marT="133985" marB="0">
                    <a:lnT w="19050">
                      <a:solidFill>
                        <a:srgbClr val="EC5A23"/>
                      </a:solidFill>
                      <a:prstDash val="solid"/>
                    </a:lnT>
                    <a:solidFill>
                      <a:schemeClr val="bg1"/>
                    </a:solidFill>
                  </a:tcPr>
                </a:tc>
                <a:extLst>
                  <a:ext uri="{0D108BD9-81ED-4DB2-BD59-A6C34878D82A}">
                    <a16:rowId xmlns:a16="http://schemas.microsoft.com/office/drawing/2014/main" val="10002"/>
                  </a:ext>
                </a:extLst>
              </a:tr>
            </a:tbl>
          </a:graphicData>
        </a:graphic>
      </p:graphicFrame>
      <p:sp>
        <p:nvSpPr>
          <p:cNvPr id="5" name="object 5"/>
          <p:cNvSpPr txBox="1"/>
          <p:nvPr/>
        </p:nvSpPr>
        <p:spPr>
          <a:xfrm>
            <a:off x="703274" y="1436370"/>
            <a:ext cx="4402125" cy="320601"/>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2000" spc="-15" dirty="0">
                <a:latin typeface="Calibri"/>
                <a:cs typeface="Calibri"/>
              </a:rPr>
              <a:t>Επικοινωνία</a:t>
            </a:r>
            <a:r>
              <a:rPr sz="2000" spc="25" dirty="0">
                <a:latin typeface="Calibri"/>
                <a:cs typeface="Calibri"/>
              </a:rPr>
              <a:t> </a:t>
            </a:r>
            <a:r>
              <a:rPr sz="2000" spc="-5" dirty="0">
                <a:latin typeface="Calibri"/>
                <a:cs typeface="Calibri"/>
              </a:rPr>
              <a:t>με </a:t>
            </a:r>
            <a:r>
              <a:rPr sz="2000" spc="-10" dirty="0">
                <a:latin typeface="Calibri"/>
                <a:cs typeface="Calibri"/>
              </a:rPr>
              <a:t>Λειτουργό </a:t>
            </a:r>
            <a:r>
              <a:rPr sz="2000" spc="-5" dirty="0">
                <a:latin typeface="Calibri"/>
                <a:cs typeface="Calibri"/>
              </a:rPr>
              <a:t>Δράσης:</a:t>
            </a:r>
            <a:endParaRPr sz="2000" dirty="0">
              <a:latin typeface="Calibri"/>
              <a:cs typeface="Calibri"/>
            </a:endParaRPr>
          </a:p>
        </p:txBody>
      </p:sp>
      <p:graphicFrame>
        <p:nvGraphicFramePr>
          <p:cNvPr id="6" name="object 6"/>
          <p:cNvGraphicFramePr>
            <a:graphicFrameLocks noGrp="1"/>
          </p:cNvGraphicFramePr>
          <p:nvPr/>
        </p:nvGraphicFramePr>
        <p:xfrm>
          <a:off x="708228" y="4558791"/>
          <a:ext cx="6039485" cy="1674899"/>
        </p:xfrm>
        <a:graphic>
          <a:graphicData uri="http://schemas.openxmlformats.org/drawingml/2006/table">
            <a:tbl>
              <a:tblPr firstRow="1" bandRow="1">
                <a:tableStyleId>{2D5ABB26-0587-4C30-8999-92F81FD0307C}</a:tableStyleId>
              </a:tblPr>
              <a:tblGrid>
                <a:gridCol w="6039485">
                  <a:extLst>
                    <a:ext uri="{9D8B030D-6E8A-4147-A177-3AD203B41FA5}">
                      <a16:colId xmlns:a16="http://schemas.microsoft.com/office/drawing/2014/main" val="20000"/>
                    </a:ext>
                  </a:extLst>
                </a:gridCol>
              </a:tblGrid>
              <a:tr h="768349">
                <a:tc>
                  <a:txBody>
                    <a:bodyPr/>
                    <a:lstStyle/>
                    <a:p>
                      <a:pPr>
                        <a:lnSpc>
                          <a:spcPts val="1660"/>
                        </a:lnSpc>
                        <a:spcBef>
                          <a:spcPts val="1115"/>
                        </a:spcBef>
                      </a:pPr>
                      <a:r>
                        <a:rPr sz="1400" dirty="0">
                          <a:solidFill>
                            <a:srgbClr val="1F487C"/>
                          </a:solidFill>
                          <a:latin typeface="Verdana"/>
                          <a:cs typeface="Verdana"/>
                        </a:rPr>
                        <a:t>Stella</a:t>
                      </a:r>
                      <a:r>
                        <a:rPr sz="1400" spc="-65" dirty="0">
                          <a:solidFill>
                            <a:srgbClr val="1F487C"/>
                          </a:solidFill>
                          <a:latin typeface="Verdana"/>
                          <a:cs typeface="Verdana"/>
                        </a:rPr>
                        <a:t> </a:t>
                      </a:r>
                      <a:r>
                        <a:rPr sz="1400" dirty="0">
                          <a:solidFill>
                            <a:srgbClr val="1F487C"/>
                          </a:solidFill>
                          <a:latin typeface="Verdana"/>
                          <a:cs typeface="Verdana"/>
                        </a:rPr>
                        <a:t>Leonidou</a:t>
                      </a:r>
                      <a:endParaRPr sz="1400">
                        <a:latin typeface="Verdana"/>
                        <a:cs typeface="Verdana"/>
                      </a:endParaRPr>
                    </a:p>
                    <a:p>
                      <a:pPr>
                        <a:lnSpc>
                          <a:spcPts val="1400"/>
                        </a:lnSpc>
                      </a:pPr>
                      <a:r>
                        <a:rPr sz="1200" spc="-5" dirty="0">
                          <a:solidFill>
                            <a:srgbClr val="1F487C"/>
                          </a:solidFill>
                          <a:latin typeface="Verdana"/>
                          <a:cs typeface="Verdana"/>
                        </a:rPr>
                        <a:t>email:</a:t>
                      </a:r>
                      <a:r>
                        <a:rPr sz="1200" spc="-30" dirty="0">
                          <a:solidFill>
                            <a:srgbClr val="1F487C"/>
                          </a:solidFill>
                          <a:latin typeface="Verdana"/>
                          <a:cs typeface="Verdana"/>
                        </a:rPr>
                        <a:t> </a:t>
                      </a:r>
                      <a:r>
                        <a:rPr sz="1200" u="sng" spc="-5" dirty="0">
                          <a:solidFill>
                            <a:srgbClr val="0462C1"/>
                          </a:solidFill>
                          <a:uFill>
                            <a:solidFill>
                              <a:srgbClr val="0462C1"/>
                            </a:solidFill>
                          </a:uFill>
                          <a:latin typeface="Verdana"/>
                          <a:cs typeface="Verdana"/>
                          <a:hlinkClick r:id="rId4"/>
                        </a:rPr>
                        <a:t>sleonidou@idep.org.cy</a:t>
                      </a:r>
                      <a:endParaRPr sz="1200">
                        <a:latin typeface="Verdana"/>
                        <a:cs typeface="Verdana"/>
                      </a:endParaRPr>
                    </a:p>
                    <a:p>
                      <a:pPr>
                        <a:lnSpc>
                          <a:spcPts val="1420"/>
                        </a:lnSpc>
                      </a:pPr>
                      <a:r>
                        <a:rPr sz="1200" spc="-5" dirty="0">
                          <a:solidFill>
                            <a:srgbClr val="1F487C"/>
                          </a:solidFill>
                          <a:latin typeface="Verdana"/>
                          <a:cs typeface="Verdana"/>
                        </a:rPr>
                        <a:t>phone:</a:t>
                      </a:r>
                      <a:r>
                        <a:rPr sz="1200" spc="5" dirty="0">
                          <a:solidFill>
                            <a:srgbClr val="1F487C"/>
                          </a:solidFill>
                          <a:latin typeface="Verdana"/>
                          <a:cs typeface="Verdana"/>
                        </a:rPr>
                        <a:t> </a:t>
                      </a:r>
                      <a:r>
                        <a:rPr sz="1200" dirty="0">
                          <a:solidFill>
                            <a:srgbClr val="1F487C"/>
                          </a:solidFill>
                          <a:latin typeface="Verdana"/>
                          <a:cs typeface="Verdana"/>
                        </a:rPr>
                        <a:t>+357</a:t>
                      </a:r>
                      <a:r>
                        <a:rPr sz="1200" spc="-10" dirty="0">
                          <a:solidFill>
                            <a:srgbClr val="1F487C"/>
                          </a:solidFill>
                          <a:latin typeface="Verdana"/>
                          <a:cs typeface="Verdana"/>
                        </a:rPr>
                        <a:t> </a:t>
                      </a:r>
                      <a:r>
                        <a:rPr sz="1200" dirty="0">
                          <a:solidFill>
                            <a:srgbClr val="1F487C"/>
                          </a:solidFill>
                          <a:latin typeface="Verdana"/>
                          <a:cs typeface="Verdana"/>
                        </a:rPr>
                        <a:t>22448894</a:t>
                      </a:r>
                      <a:r>
                        <a:rPr sz="1200" spc="-15" dirty="0">
                          <a:solidFill>
                            <a:srgbClr val="1F487C"/>
                          </a:solidFill>
                          <a:latin typeface="Verdana"/>
                          <a:cs typeface="Verdana"/>
                        </a:rPr>
                        <a:t> </a:t>
                      </a:r>
                      <a:r>
                        <a:rPr sz="1200" dirty="0">
                          <a:solidFill>
                            <a:srgbClr val="1F487C"/>
                          </a:solidFill>
                          <a:latin typeface="Verdana"/>
                          <a:cs typeface="Verdana"/>
                        </a:rPr>
                        <a:t>|</a:t>
                      </a:r>
                      <a:r>
                        <a:rPr sz="1200" spc="-25" dirty="0">
                          <a:solidFill>
                            <a:srgbClr val="1F487C"/>
                          </a:solidFill>
                          <a:latin typeface="Verdana"/>
                          <a:cs typeface="Verdana"/>
                        </a:rPr>
                        <a:t> </a:t>
                      </a:r>
                      <a:r>
                        <a:rPr sz="1200" spc="-5" dirty="0">
                          <a:solidFill>
                            <a:srgbClr val="1F487C"/>
                          </a:solidFill>
                          <a:latin typeface="Verdana"/>
                          <a:cs typeface="Verdana"/>
                        </a:rPr>
                        <a:t>fax:</a:t>
                      </a:r>
                      <a:r>
                        <a:rPr sz="1200" spc="10" dirty="0">
                          <a:solidFill>
                            <a:srgbClr val="1F487C"/>
                          </a:solidFill>
                          <a:latin typeface="Verdana"/>
                          <a:cs typeface="Verdana"/>
                        </a:rPr>
                        <a:t> </a:t>
                      </a:r>
                      <a:r>
                        <a:rPr sz="1200" dirty="0">
                          <a:solidFill>
                            <a:srgbClr val="1F487C"/>
                          </a:solidFill>
                          <a:latin typeface="Verdana"/>
                          <a:cs typeface="Verdana"/>
                        </a:rPr>
                        <a:t>+357 </a:t>
                      </a:r>
                      <a:r>
                        <a:rPr sz="1200" spc="5" dirty="0">
                          <a:solidFill>
                            <a:srgbClr val="1F487C"/>
                          </a:solidFill>
                          <a:latin typeface="Verdana"/>
                          <a:cs typeface="Verdana"/>
                        </a:rPr>
                        <a:t>22678787</a:t>
                      </a:r>
                      <a:endParaRPr sz="1200">
                        <a:latin typeface="Verdana"/>
                        <a:cs typeface="Verdana"/>
                      </a:endParaRPr>
                    </a:p>
                  </a:txBody>
                  <a:tcPr marL="0" marR="0" marT="141605" marB="0">
                    <a:lnT w="19050">
                      <a:solidFill>
                        <a:srgbClr val="EC5A23"/>
                      </a:solidFill>
                      <a:prstDash val="solid"/>
                    </a:lnT>
                    <a:lnB w="19050">
                      <a:solidFill>
                        <a:srgbClr val="EC5A23"/>
                      </a:solidFill>
                      <a:prstDash val="solid"/>
                    </a:lnB>
                  </a:tcPr>
                </a:tc>
                <a:extLst>
                  <a:ext uri="{0D108BD9-81ED-4DB2-BD59-A6C34878D82A}">
                    <a16:rowId xmlns:a16="http://schemas.microsoft.com/office/drawing/2014/main" val="10000"/>
                  </a:ext>
                </a:extLst>
              </a:tr>
              <a:tr h="581380">
                <a:tc>
                  <a:txBody>
                    <a:bodyPr/>
                    <a:lstStyle/>
                    <a:p>
                      <a:pPr>
                        <a:lnSpc>
                          <a:spcPct val="100000"/>
                        </a:lnSpc>
                        <a:spcBef>
                          <a:spcPts val="35"/>
                        </a:spcBef>
                      </a:pPr>
                      <a:endParaRPr sz="1150">
                        <a:latin typeface="Times New Roman"/>
                        <a:cs typeface="Times New Roman"/>
                      </a:endParaRPr>
                    </a:p>
                    <a:p>
                      <a:pPr>
                        <a:lnSpc>
                          <a:spcPct val="100000"/>
                        </a:lnSpc>
                      </a:pPr>
                      <a:r>
                        <a:rPr sz="1100" spc="-5" dirty="0">
                          <a:solidFill>
                            <a:srgbClr val="1F487C"/>
                          </a:solidFill>
                          <a:latin typeface="Verdana"/>
                          <a:cs typeface="Verdana"/>
                        </a:rPr>
                        <a:t>Foundation</a:t>
                      </a:r>
                      <a:r>
                        <a:rPr sz="1100" spc="15" dirty="0">
                          <a:solidFill>
                            <a:srgbClr val="1F487C"/>
                          </a:solidFill>
                          <a:latin typeface="Verdana"/>
                          <a:cs typeface="Verdana"/>
                        </a:rPr>
                        <a:t> </a:t>
                      </a:r>
                      <a:r>
                        <a:rPr sz="1100" dirty="0">
                          <a:solidFill>
                            <a:srgbClr val="1F487C"/>
                          </a:solidFill>
                          <a:latin typeface="Verdana"/>
                          <a:cs typeface="Verdana"/>
                        </a:rPr>
                        <a:t>for</a:t>
                      </a:r>
                      <a:r>
                        <a:rPr sz="1100" spc="-5" dirty="0">
                          <a:solidFill>
                            <a:srgbClr val="1F487C"/>
                          </a:solidFill>
                          <a:latin typeface="Verdana"/>
                          <a:cs typeface="Verdana"/>
                        </a:rPr>
                        <a:t> </a:t>
                      </a:r>
                      <a:r>
                        <a:rPr sz="1100" dirty="0">
                          <a:solidFill>
                            <a:srgbClr val="1F487C"/>
                          </a:solidFill>
                          <a:latin typeface="Verdana"/>
                          <a:cs typeface="Verdana"/>
                        </a:rPr>
                        <a:t>the Management</a:t>
                      </a:r>
                      <a:r>
                        <a:rPr sz="1100" spc="5" dirty="0">
                          <a:solidFill>
                            <a:srgbClr val="1F487C"/>
                          </a:solidFill>
                          <a:latin typeface="Verdana"/>
                          <a:cs typeface="Verdana"/>
                        </a:rPr>
                        <a:t> </a:t>
                      </a:r>
                      <a:r>
                        <a:rPr sz="1100" dirty="0">
                          <a:solidFill>
                            <a:srgbClr val="1F487C"/>
                          </a:solidFill>
                          <a:latin typeface="Verdana"/>
                          <a:cs typeface="Verdana"/>
                        </a:rPr>
                        <a:t>of</a:t>
                      </a:r>
                      <a:r>
                        <a:rPr sz="1100" spc="-25" dirty="0">
                          <a:solidFill>
                            <a:srgbClr val="1F487C"/>
                          </a:solidFill>
                          <a:latin typeface="Verdana"/>
                          <a:cs typeface="Verdana"/>
                        </a:rPr>
                        <a:t> </a:t>
                      </a:r>
                      <a:r>
                        <a:rPr sz="1100" dirty="0">
                          <a:solidFill>
                            <a:srgbClr val="1F487C"/>
                          </a:solidFill>
                          <a:latin typeface="Verdana"/>
                          <a:cs typeface="Verdana"/>
                        </a:rPr>
                        <a:t>European</a:t>
                      </a:r>
                      <a:r>
                        <a:rPr sz="1100" spc="5" dirty="0">
                          <a:solidFill>
                            <a:srgbClr val="1F487C"/>
                          </a:solidFill>
                          <a:latin typeface="Verdana"/>
                          <a:cs typeface="Verdana"/>
                        </a:rPr>
                        <a:t> </a:t>
                      </a:r>
                      <a:r>
                        <a:rPr sz="1100" spc="-5" dirty="0">
                          <a:solidFill>
                            <a:srgbClr val="1F487C"/>
                          </a:solidFill>
                          <a:latin typeface="Verdana"/>
                          <a:cs typeface="Verdana"/>
                        </a:rPr>
                        <a:t>Lifelong</a:t>
                      </a:r>
                      <a:r>
                        <a:rPr sz="1100" spc="20" dirty="0">
                          <a:solidFill>
                            <a:srgbClr val="1F487C"/>
                          </a:solidFill>
                          <a:latin typeface="Verdana"/>
                          <a:cs typeface="Verdana"/>
                        </a:rPr>
                        <a:t> </a:t>
                      </a:r>
                      <a:r>
                        <a:rPr sz="1100" spc="-5" dirty="0">
                          <a:solidFill>
                            <a:srgbClr val="1F487C"/>
                          </a:solidFill>
                          <a:latin typeface="Verdana"/>
                          <a:cs typeface="Verdana"/>
                        </a:rPr>
                        <a:t>Learning</a:t>
                      </a:r>
                      <a:r>
                        <a:rPr sz="1100" spc="15" dirty="0">
                          <a:solidFill>
                            <a:srgbClr val="1F487C"/>
                          </a:solidFill>
                          <a:latin typeface="Verdana"/>
                          <a:cs typeface="Verdana"/>
                        </a:rPr>
                        <a:t> </a:t>
                      </a:r>
                      <a:r>
                        <a:rPr sz="1100" spc="-5" dirty="0">
                          <a:solidFill>
                            <a:srgbClr val="1F487C"/>
                          </a:solidFill>
                          <a:latin typeface="Verdana"/>
                          <a:cs typeface="Verdana"/>
                        </a:rPr>
                        <a:t>Programmes,</a:t>
                      </a:r>
                      <a:endParaRPr sz="1100">
                        <a:latin typeface="Verdana"/>
                        <a:cs typeface="Verdana"/>
                      </a:endParaRPr>
                    </a:p>
                    <a:p>
                      <a:pPr>
                        <a:lnSpc>
                          <a:spcPct val="100000"/>
                        </a:lnSpc>
                        <a:spcBef>
                          <a:spcPts val="85"/>
                        </a:spcBef>
                      </a:pPr>
                      <a:r>
                        <a:rPr sz="1100" spc="-5" dirty="0">
                          <a:solidFill>
                            <a:srgbClr val="1F487C"/>
                          </a:solidFill>
                          <a:latin typeface="Verdana"/>
                          <a:cs typeface="Verdana"/>
                        </a:rPr>
                        <a:t>Prodromou</a:t>
                      </a:r>
                      <a:r>
                        <a:rPr sz="1100" dirty="0">
                          <a:solidFill>
                            <a:srgbClr val="1F487C"/>
                          </a:solidFill>
                          <a:latin typeface="Verdana"/>
                          <a:cs typeface="Verdana"/>
                        </a:rPr>
                        <a:t> &amp;</a:t>
                      </a:r>
                      <a:r>
                        <a:rPr sz="1100" spc="5" dirty="0">
                          <a:solidFill>
                            <a:srgbClr val="1F487C"/>
                          </a:solidFill>
                          <a:latin typeface="Verdana"/>
                          <a:cs typeface="Verdana"/>
                        </a:rPr>
                        <a:t> </a:t>
                      </a:r>
                      <a:r>
                        <a:rPr sz="1100" spc="-5" dirty="0">
                          <a:solidFill>
                            <a:srgbClr val="1F487C"/>
                          </a:solidFill>
                          <a:latin typeface="Verdana"/>
                          <a:cs typeface="Verdana"/>
                        </a:rPr>
                        <a:t>Demetrakopoulou</a:t>
                      </a:r>
                      <a:r>
                        <a:rPr sz="1100" spc="15" dirty="0">
                          <a:solidFill>
                            <a:srgbClr val="1F487C"/>
                          </a:solidFill>
                          <a:latin typeface="Verdana"/>
                          <a:cs typeface="Verdana"/>
                        </a:rPr>
                        <a:t> </a:t>
                      </a:r>
                      <a:r>
                        <a:rPr sz="1100" spc="-5" dirty="0">
                          <a:solidFill>
                            <a:srgbClr val="1F487C"/>
                          </a:solidFill>
                          <a:latin typeface="Verdana"/>
                          <a:cs typeface="Verdana"/>
                        </a:rPr>
                        <a:t>2, 1090</a:t>
                      </a:r>
                      <a:r>
                        <a:rPr sz="1100" spc="20" dirty="0">
                          <a:solidFill>
                            <a:srgbClr val="1F487C"/>
                          </a:solidFill>
                          <a:latin typeface="Verdana"/>
                          <a:cs typeface="Verdana"/>
                        </a:rPr>
                        <a:t> </a:t>
                      </a:r>
                      <a:r>
                        <a:rPr sz="1100" spc="-5" dirty="0">
                          <a:solidFill>
                            <a:srgbClr val="1F487C"/>
                          </a:solidFill>
                          <a:latin typeface="Verdana"/>
                          <a:cs typeface="Verdana"/>
                        </a:rPr>
                        <a:t>Nicosia-Cyprus</a:t>
                      </a:r>
                      <a:endParaRPr sz="1100">
                        <a:latin typeface="Verdana"/>
                        <a:cs typeface="Verdana"/>
                      </a:endParaRPr>
                    </a:p>
                  </a:txBody>
                  <a:tcPr marL="0" marR="0" marT="4445" marB="0">
                    <a:lnT w="19050">
                      <a:solidFill>
                        <a:srgbClr val="EC5A23"/>
                      </a:solidFill>
                      <a:prstDash val="solid"/>
                    </a:lnT>
                    <a:lnB w="19050">
                      <a:solidFill>
                        <a:srgbClr val="EC5A23"/>
                      </a:solidFill>
                      <a:prstDash val="solid"/>
                    </a:lnB>
                  </a:tcPr>
                </a:tc>
                <a:extLst>
                  <a:ext uri="{0D108BD9-81ED-4DB2-BD59-A6C34878D82A}">
                    <a16:rowId xmlns:a16="http://schemas.microsoft.com/office/drawing/2014/main" val="10001"/>
                  </a:ext>
                </a:extLst>
              </a:tr>
              <a:tr h="325170">
                <a:tc>
                  <a:txBody>
                    <a:bodyPr/>
                    <a:lstStyle/>
                    <a:p>
                      <a:pPr>
                        <a:lnSpc>
                          <a:spcPts val="1400"/>
                        </a:lnSpc>
                        <a:spcBef>
                          <a:spcPts val="1060"/>
                        </a:spcBef>
                      </a:pPr>
                      <a:r>
                        <a:rPr sz="1200" u="sng" spc="-10" dirty="0">
                          <a:solidFill>
                            <a:srgbClr val="0462C1"/>
                          </a:solidFill>
                          <a:uFill>
                            <a:solidFill>
                              <a:srgbClr val="0462C1"/>
                            </a:solidFill>
                          </a:uFill>
                          <a:latin typeface="Calibri"/>
                          <a:cs typeface="Calibri"/>
                          <a:hlinkClick r:id="rId3"/>
                        </a:rPr>
                        <a:t>www.idep.org.cy</a:t>
                      </a:r>
                      <a:endParaRPr sz="1200">
                        <a:latin typeface="Calibri"/>
                        <a:cs typeface="Calibri"/>
                      </a:endParaRPr>
                    </a:p>
                  </a:txBody>
                  <a:tcPr marL="0" marR="0" marT="134620" marB="0">
                    <a:lnT w="19050">
                      <a:solidFill>
                        <a:srgbClr val="EC5A23"/>
                      </a:solidFill>
                      <a:prstDash val="solid"/>
                    </a:lnT>
                  </a:tcPr>
                </a:tc>
                <a:extLst>
                  <a:ext uri="{0D108BD9-81ED-4DB2-BD59-A6C34878D82A}">
                    <a16:rowId xmlns:a16="http://schemas.microsoft.com/office/drawing/2014/main" val="10002"/>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8"/>
            </a:xfrm>
            <a:prstGeom prst="rect">
              <a:avLst/>
            </a:prstGeom>
          </p:spPr>
        </p:pic>
        <p:pic>
          <p:nvPicPr>
            <p:cNvPr id="4" name="object 4"/>
            <p:cNvPicPr/>
            <p:nvPr/>
          </p:nvPicPr>
          <p:blipFill>
            <a:blip r:embed="rId3" cstate="print"/>
            <a:stretch>
              <a:fillRect/>
            </a:stretch>
          </p:blipFill>
          <p:spPr>
            <a:xfrm>
              <a:off x="3418331" y="1455419"/>
              <a:ext cx="5199888" cy="3899916"/>
            </a:xfrm>
            <a:prstGeom prst="rect">
              <a:avLst/>
            </a:prstGeom>
          </p:spPr>
        </p:pic>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6696" y="1167383"/>
            <a:ext cx="7736840" cy="5006340"/>
            <a:chOff x="996696" y="1167383"/>
            <a:chExt cx="7736840" cy="5006340"/>
          </a:xfrm>
        </p:grpSpPr>
        <p:pic>
          <p:nvPicPr>
            <p:cNvPr id="3" name="object 3"/>
            <p:cNvPicPr/>
            <p:nvPr/>
          </p:nvPicPr>
          <p:blipFill>
            <a:blip r:embed="rId2" cstate="print"/>
            <a:stretch>
              <a:fillRect/>
            </a:stretch>
          </p:blipFill>
          <p:spPr>
            <a:xfrm>
              <a:off x="996696" y="2645663"/>
              <a:ext cx="1982724" cy="3528060"/>
            </a:xfrm>
            <a:prstGeom prst="rect">
              <a:avLst/>
            </a:prstGeom>
          </p:spPr>
        </p:pic>
        <p:pic>
          <p:nvPicPr>
            <p:cNvPr id="4" name="object 4"/>
            <p:cNvPicPr/>
            <p:nvPr/>
          </p:nvPicPr>
          <p:blipFill>
            <a:blip r:embed="rId3" cstate="print"/>
            <a:stretch>
              <a:fillRect/>
            </a:stretch>
          </p:blipFill>
          <p:spPr>
            <a:xfrm>
              <a:off x="2977896" y="1167383"/>
              <a:ext cx="5755385" cy="5005578"/>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910018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ΤΟΜΕΙΣ</a:t>
            </a:r>
            <a:r>
              <a:rPr sz="2800" spc="-5" dirty="0">
                <a:solidFill>
                  <a:srgbClr val="FFFFFF"/>
                </a:solidFill>
              </a:rPr>
              <a:t> </a:t>
            </a:r>
            <a:r>
              <a:rPr sz="2800" spc="-10" dirty="0">
                <a:solidFill>
                  <a:srgbClr val="FFFFFF"/>
                </a:solidFill>
              </a:rPr>
              <a:t>ΥΠΟΒΟΛΗΣ</a:t>
            </a:r>
            <a:r>
              <a:rPr sz="2800" spc="-25" dirty="0">
                <a:solidFill>
                  <a:srgbClr val="FFFFFF"/>
                </a:solidFill>
              </a:rPr>
              <a:t> </a:t>
            </a:r>
            <a:r>
              <a:rPr sz="2800" spc="-35" dirty="0">
                <a:solidFill>
                  <a:srgbClr val="FFFFFF"/>
                </a:solidFill>
              </a:rPr>
              <a:t>ΠΡΟΤΑΣΕΩΝ</a:t>
            </a:r>
            <a:endParaRPr sz="2800" dirty="0"/>
          </a:p>
        </p:txBody>
      </p:sp>
      <p:sp>
        <p:nvSpPr>
          <p:cNvPr id="3" name="object 3"/>
          <p:cNvSpPr txBox="1"/>
          <p:nvPr/>
        </p:nvSpPr>
        <p:spPr>
          <a:xfrm>
            <a:off x="471627" y="1245235"/>
            <a:ext cx="7986573" cy="3890168"/>
          </a:xfrm>
          <a:prstGeom prst="rect">
            <a:avLst/>
          </a:prstGeom>
        </p:spPr>
        <p:txBody>
          <a:bodyPr vert="horz" wrap="square" lIns="0" tIns="12065" rIns="0" bIns="0" rtlCol="0">
            <a:spAutoFit/>
          </a:bodyPr>
          <a:lstStyle/>
          <a:p>
            <a:pPr marL="354965" marR="5080" indent="-342900">
              <a:lnSpc>
                <a:spcPct val="100000"/>
              </a:lnSpc>
              <a:spcBef>
                <a:spcPts val="95"/>
              </a:spcBef>
              <a:buFont typeface="Wingdings"/>
              <a:buChar char=""/>
              <a:tabLst>
                <a:tab pos="355600" algn="l"/>
              </a:tabLst>
            </a:pPr>
            <a:r>
              <a:rPr sz="2200" b="1" spc="-5" dirty="0">
                <a:latin typeface="Calibri"/>
                <a:cs typeface="Calibri"/>
              </a:rPr>
              <a:t>Οι ΚΑ220</a:t>
            </a:r>
            <a:r>
              <a:rPr sz="2200" b="1" spc="5" dirty="0">
                <a:latin typeface="Calibri"/>
                <a:cs typeface="Calibri"/>
              </a:rPr>
              <a:t> </a:t>
            </a:r>
            <a:r>
              <a:rPr sz="2200" b="1" spc="-10" dirty="0">
                <a:latin typeface="Calibri"/>
                <a:cs typeface="Calibri"/>
              </a:rPr>
              <a:t>προτάσεις</a:t>
            </a:r>
            <a:r>
              <a:rPr sz="2200" b="1" spc="20" dirty="0">
                <a:latin typeface="Calibri"/>
                <a:cs typeface="Calibri"/>
              </a:rPr>
              <a:t> </a:t>
            </a:r>
            <a:r>
              <a:rPr sz="2200" b="1" spc="-10" dirty="0">
                <a:latin typeface="Calibri"/>
                <a:cs typeface="Calibri"/>
              </a:rPr>
              <a:t>μπορούν</a:t>
            </a:r>
            <a:r>
              <a:rPr sz="2200" b="1" spc="45" dirty="0">
                <a:latin typeface="Calibri"/>
                <a:cs typeface="Calibri"/>
              </a:rPr>
              <a:t> </a:t>
            </a:r>
            <a:r>
              <a:rPr sz="2200" b="1" spc="-5" dirty="0">
                <a:latin typeface="Calibri"/>
                <a:cs typeface="Calibri"/>
              </a:rPr>
              <a:t>να </a:t>
            </a:r>
            <a:r>
              <a:rPr sz="2200" b="1" spc="-10" dirty="0">
                <a:latin typeface="Calibri"/>
                <a:cs typeface="Calibri"/>
              </a:rPr>
              <a:t>υποβληθούν</a:t>
            </a:r>
            <a:r>
              <a:rPr sz="2200" b="1" spc="50" dirty="0">
                <a:latin typeface="Calibri"/>
                <a:cs typeface="Calibri"/>
              </a:rPr>
              <a:t> </a:t>
            </a:r>
            <a:r>
              <a:rPr sz="2200" b="1" spc="-5" dirty="0">
                <a:latin typeface="Calibri"/>
                <a:cs typeface="Calibri"/>
              </a:rPr>
              <a:t>στους </a:t>
            </a:r>
            <a:r>
              <a:rPr sz="2200" b="1" spc="-480" dirty="0">
                <a:latin typeface="Calibri"/>
                <a:cs typeface="Calibri"/>
              </a:rPr>
              <a:t> </a:t>
            </a:r>
            <a:r>
              <a:rPr sz="2200" b="1" spc="-10" dirty="0">
                <a:latin typeface="Calibri"/>
                <a:cs typeface="Calibri"/>
              </a:rPr>
              <a:t>τομείς</a:t>
            </a:r>
            <a:r>
              <a:rPr sz="2200" b="1" spc="30" dirty="0">
                <a:latin typeface="Calibri"/>
                <a:cs typeface="Calibri"/>
              </a:rPr>
              <a:t> </a:t>
            </a:r>
            <a:r>
              <a:rPr sz="2200" b="1" spc="-5" dirty="0">
                <a:latin typeface="Calibri"/>
                <a:cs typeface="Calibri"/>
              </a:rPr>
              <a:t>της:</a:t>
            </a:r>
            <a:endParaRPr sz="2200" dirty="0">
              <a:latin typeface="Calibri"/>
              <a:cs typeface="Calibri"/>
            </a:endParaRPr>
          </a:p>
          <a:p>
            <a:pPr>
              <a:lnSpc>
                <a:spcPct val="100000"/>
              </a:lnSpc>
              <a:spcBef>
                <a:spcPts val="10"/>
              </a:spcBef>
            </a:pPr>
            <a:endParaRPr sz="2750" dirty="0">
              <a:latin typeface="Calibri"/>
              <a:cs typeface="Calibri"/>
            </a:endParaRPr>
          </a:p>
          <a:p>
            <a:pPr marL="355600" indent="-342900">
              <a:lnSpc>
                <a:spcPct val="100000"/>
              </a:lnSpc>
              <a:spcBef>
                <a:spcPts val="5"/>
              </a:spcBef>
              <a:buFont typeface="Wingdings"/>
              <a:buChar char=""/>
              <a:tabLst>
                <a:tab pos="354965" algn="l"/>
                <a:tab pos="355600" algn="l"/>
              </a:tabLst>
            </a:pPr>
            <a:r>
              <a:rPr sz="2000" spc="-10" dirty="0">
                <a:latin typeface="Calibri"/>
                <a:cs typeface="Calibri"/>
              </a:rPr>
              <a:t>Σχολικής</a:t>
            </a:r>
            <a:r>
              <a:rPr sz="2000" spc="-65" dirty="0">
                <a:latin typeface="Calibri"/>
                <a:cs typeface="Calibri"/>
              </a:rPr>
              <a:t> </a:t>
            </a:r>
            <a:r>
              <a:rPr sz="2000" spc="-5" dirty="0">
                <a:latin typeface="Calibri"/>
                <a:cs typeface="Calibri"/>
              </a:rPr>
              <a:t>Εκπαίδευσης</a:t>
            </a:r>
            <a:endParaRPr sz="2000" dirty="0">
              <a:latin typeface="Calibri"/>
              <a:cs typeface="Calibri"/>
            </a:endParaRPr>
          </a:p>
          <a:p>
            <a:pPr>
              <a:lnSpc>
                <a:spcPct val="100000"/>
              </a:lnSpc>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spc="-5" dirty="0">
                <a:latin typeface="Calibri"/>
                <a:cs typeface="Calibri"/>
              </a:rPr>
              <a:t>Επαγγελματικής</a:t>
            </a:r>
            <a:r>
              <a:rPr sz="2000" spc="-50" dirty="0">
                <a:latin typeface="Calibri"/>
                <a:cs typeface="Calibri"/>
              </a:rPr>
              <a:t> </a:t>
            </a:r>
            <a:r>
              <a:rPr sz="2000" spc="-5" dirty="0">
                <a:latin typeface="Calibri"/>
                <a:cs typeface="Calibri"/>
              </a:rPr>
              <a:t>Εκπαίδευσης</a:t>
            </a:r>
            <a:r>
              <a:rPr sz="2000" spc="-30" dirty="0">
                <a:latin typeface="Calibri"/>
                <a:cs typeface="Calibri"/>
              </a:rPr>
              <a:t> </a:t>
            </a:r>
            <a:r>
              <a:rPr sz="2000" spc="-20" dirty="0">
                <a:latin typeface="Calibri"/>
                <a:cs typeface="Calibri"/>
              </a:rPr>
              <a:t>και</a:t>
            </a:r>
            <a:r>
              <a:rPr sz="2000" spc="-25" dirty="0">
                <a:latin typeface="Calibri"/>
                <a:cs typeface="Calibri"/>
              </a:rPr>
              <a:t> </a:t>
            </a:r>
            <a:r>
              <a:rPr sz="2000" dirty="0">
                <a:latin typeface="Calibri"/>
                <a:cs typeface="Calibri"/>
              </a:rPr>
              <a:t>Κατάρτισης</a:t>
            </a: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sz="2000" spc="-5" dirty="0">
                <a:latin typeface="Calibri"/>
                <a:cs typeface="Calibri"/>
              </a:rPr>
              <a:t>Τριτοβάθμιας</a:t>
            </a:r>
            <a:r>
              <a:rPr sz="2000" spc="-70" dirty="0">
                <a:latin typeface="Calibri"/>
                <a:cs typeface="Calibri"/>
              </a:rPr>
              <a:t> </a:t>
            </a:r>
            <a:r>
              <a:rPr sz="2000" spc="-5" dirty="0">
                <a:latin typeface="Calibri"/>
                <a:cs typeface="Calibri"/>
              </a:rPr>
              <a:t>Εκπαίδευσης</a:t>
            </a:r>
            <a:endParaRPr sz="2000" dirty="0">
              <a:latin typeface="Calibri"/>
              <a:cs typeface="Calibri"/>
            </a:endParaRPr>
          </a:p>
          <a:p>
            <a:pPr>
              <a:lnSpc>
                <a:spcPct val="100000"/>
              </a:lnSpc>
              <a:spcBef>
                <a:spcPts val="5"/>
              </a:spcBef>
              <a:buFont typeface="Wingdings"/>
              <a:buChar char=""/>
            </a:pPr>
            <a:endParaRPr sz="2750" dirty="0">
              <a:latin typeface="Calibri"/>
              <a:cs typeface="Calibri"/>
            </a:endParaRPr>
          </a:p>
          <a:p>
            <a:pPr marL="355600" indent="-342900">
              <a:lnSpc>
                <a:spcPct val="100000"/>
              </a:lnSpc>
              <a:buFont typeface="Wingdings"/>
              <a:buChar char=""/>
              <a:tabLst>
                <a:tab pos="354965" algn="l"/>
                <a:tab pos="355600" algn="l"/>
              </a:tabLst>
            </a:pPr>
            <a:r>
              <a:rPr lang="el-GR" sz="2000" spc="-5" dirty="0">
                <a:latin typeface="Calibri"/>
                <a:cs typeface="Calibri"/>
              </a:rPr>
              <a:t>Εκ</a:t>
            </a:r>
            <a:r>
              <a:rPr sz="2000" spc="-5" dirty="0">
                <a:latin typeface="Calibri"/>
                <a:cs typeface="Calibri"/>
              </a:rPr>
              <a:t>πα</a:t>
            </a:r>
            <a:r>
              <a:rPr sz="2000" spc="-5" dirty="0" err="1">
                <a:latin typeface="Calibri"/>
                <a:cs typeface="Calibri"/>
              </a:rPr>
              <a:t>ίδευσης</a:t>
            </a:r>
            <a:r>
              <a:rPr sz="2000" spc="-30" dirty="0">
                <a:latin typeface="Calibri"/>
                <a:cs typeface="Calibri"/>
              </a:rPr>
              <a:t> </a:t>
            </a:r>
            <a:r>
              <a:rPr sz="2000" spc="-10" dirty="0">
                <a:latin typeface="Calibri"/>
                <a:cs typeface="Calibri"/>
              </a:rPr>
              <a:t>Ενηλικών</a:t>
            </a:r>
            <a:endParaRPr lang="el-GR" sz="2000" spc="-10" dirty="0">
              <a:latin typeface="Calibri"/>
              <a:cs typeface="Calibri"/>
            </a:endParaRPr>
          </a:p>
          <a:p>
            <a:pPr marL="355600" indent="-342900">
              <a:lnSpc>
                <a:spcPct val="100000"/>
              </a:lnSpc>
              <a:buFont typeface="Wingdings"/>
              <a:buChar char=""/>
              <a:tabLst>
                <a:tab pos="354965" algn="l"/>
                <a:tab pos="355600" algn="l"/>
              </a:tabLst>
            </a:pPr>
            <a:endParaRPr lang="el-GR" sz="2000" spc="-10" dirty="0">
              <a:latin typeface="Calibri"/>
              <a:cs typeface="Calibri"/>
            </a:endParaRPr>
          </a:p>
          <a:p>
            <a:pPr marL="355600" indent="-342900">
              <a:lnSpc>
                <a:spcPct val="100000"/>
              </a:lnSpc>
              <a:buFont typeface="Wingdings"/>
              <a:buChar char=""/>
              <a:tabLst>
                <a:tab pos="354965" algn="l"/>
                <a:tab pos="355600" algn="l"/>
              </a:tabLst>
            </a:pPr>
            <a:r>
              <a:rPr lang="el-GR" sz="2000" spc="-10" dirty="0">
                <a:latin typeface="Calibri"/>
                <a:cs typeface="Calibri"/>
              </a:rPr>
              <a:t>Νεολαίας</a:t>
            </a:r>
            <a:endParaRPr sz="2000" dirty="0">
              <a:latin typeface="Calibri"/>
              <a:cs typeface="Calibri"/>
            </a:endParaRPr>
          </a:p>
        </p:txBody>
      </p:sp>
      <p:pic>
        <p:nvPicPr>
          <p:cNvPr id="3074" name="Picture 2" descr="Applying For Erasmus+ Partnerships for Cooperation - Leargas">
            <a:extLst>
              <a:ext uri="{FF2B5EF4-FFF2-40B4-BE49-F238E27FC236}">
                <a16:creationId xmlns:a16="http://schemas.microsoft.com/office/drawing/2014/main" id="{2BF21AC0-D495-888F-5DB5-F7A3D2695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436862"/>
            <a:ext cx="3733800" cy="2137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11658600" cy="44307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ΕΠΙΛΕΞΙΜΟΙ</a:t>
            </a:r>
            <a:r>
              <a:rPr sz="2800" dirty="0">
                <a:solidFill>
                  <a:srgbClr val="FFFFFF"/>
                </a:solidFill>
              </a:rPr>
              <a:t> </a:t>
            </a:r>
            <a:r>
              <a:rPr lang="el-GR" sz="2800" dirty="0">
                <a:solidFill>
                  <a:srgbClr val="FFFFFF"/>
                </a:solidFill>
              </a:rPr>
              <a:t>ΣΥΜΜΕΤΕΧΟΝΤΕΣ </a:t>
            </a:r>
            <a:r>
              <a:rPr sz="2800" spc="-10" dirty="0">
                <a:solidFill>
                  <a:srgbClr val="FFFFFF"/>
                </a:solidFill>
              </a:rPr>
              <a:t>ΟΡΓΑΝΙΣΜΟΙ</a:t>
            </a:r>
            <a:r>
              <a:rPr lang="el-GR" sz="2800" spc="-10" dirty="0">
                <a:solidFill>
                  <a:srgbClr val="FFFFFF"/>
                </a:solidFill>
              </a:rPr>
              <a:t> (1/2) </a:t>
            </a:r>
            <a:endParaRPr sz="2800" dirty="0"/>
          </a:p>
        </p:txBody>
      </p:sp>
      <p:sp>
        <p:nvSpPr>
          <p:cNvPr id="3" name="object 3"/>
          <p:cNvSpPr txBox="1"/>
          <p:nvPr/>
        </p:nvSpPr>
        <p:spPr>
          <a:xfrm>
            <a:off x="381000" y="1226153"/>
            <a:ext cx="11048999" cy="5329023"/>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lang="el-GR" sz="2200" b="1" spc="-5" dirty="0">
                <a:latin typeface="Calibri"/>
                <a:cs typeface="Calibri"/>
              </a:rPr>
              <a:t>Οι οργανισμοί που μπορούν να συμμετέχουν </a:t>
            </a:r>
            <a:r>
              <a:rPr lang="el-GR" sz="2200" b="1" spc="-15" dirty="0" err="1">
                <a:latin typeface="Calibri"/>
                <a:cs typeface="Calibri"/>
              </a:rPr>
              <a:t>εί</a:t>
            </a:r>
            <a:r>
              <a:rPr sz="2200" b="1" spc="-15" dirty="0">
                <a:latin typeface="Calibri"/>
                <a:cs typeface="Calibri"/>
              </a:rPr>
              <a:t>ναι:</a:t>
            </a:r>
            <a:endParaRPr sz="2200" dirty="0">
              <a:latin typeface="Calibri"/>
              <a:cs typeface="Calibri"/>
            </a:endParaRPr>
          </a:p>
          <a:p>
            <a:pPr>
              <a:lnSpc>
                <a:spcPct val="100000"/>
              </a:lnSpc>
              <a:spcBef>
                <a:spcPts val="15"/>
              </a:spcBef>
            </a:pPr>
            <a:endParaRPr sz="2750" dirty="0">
              <a:latin typeface="Calibri"/>
              <a:cs typeface="Calibri"/>
            </a:endParaRPr>
          </a:p>
          <a:p>
            <a:pPr marL="355600" marR="195580" indent="-342900" algn="just">
              <a:lnSpc>
                <a:spcPct val="100000"/>
              </a:lnSpc>
              <a:buFont typeface="Wingdings"/>
              <a:buChar char=""/>
              <a:tabLst>
                <a:tab pos="354965" algn="l"/>
                <a:tab pos="355600" algn="l"/>
              </a:tabLst>
            </a:pPr>
            <a:r>
              <a:rPr sz="2000" spc="-10" dirty="0">
                <a:latin typeface="Calibri"/>
                <a:cs typeface="Calibri"/>
              </a:rPr>
              <a:t>Όλοι </a:t>
            </a:r>
            <a:r>
              <a:rPr sz="2000" spc="-5" dirty="0">
                <a:latin typeface="Calibri"/>
                <a:cs typeface="Calibri"/>
              </a:rPr>
              <a:t>οι </a:t>
            </a:r>
            <a:r>
              <a:rPr sz="2000" u="sng" spc="-5" dirty="0">
                <a:uFill>
                  <a:solidFill>
                    <a:srgbClr val="000000"/>
                  </a:solidFill>
                </a:uFill>
                <a:latin typeface="Calibri"/>
                <a:cs typeface="Calibri"/>
              </a:rPr>
              <a:t>δημόσιοι </a:t>
            </a:r>
            <a:r>
              <a:rPr sz="2000" u="sng" dirty="0">
                <a:uFill>
                  <a:solidFill>
                    <a:srgbClr val="000000"/>
                  </a:solidFill>
                </a:uFill>
                <a:latin typeface="Calibri"/>
                <a:cs typeface="Calibri"/>
              </a:rPr>
              <a:t>ή </a:t>
            </a:r>
            <a:r>
              <a:rPr sz="2000" u="sng" spc="-10" dirty="0" err="1">
                <a:uFill>
                  <a:solidFill>
                    <a:srgbClr val="000000"/>
                  </a:solidFill>
                </a:uFill>
                <a:latin typeface="Calibri"/>
                <a:cs typeface="Calibri"/>
              </a:rPr>
              <a:t>ιδιωτικοί</a:t>
            </a:r>
            <a:r>
              <a:rPr sz="2000" spc="-10" dirty="0">
                <a:uFill>
                  <a:solidFill>
                    <a:srgbClr val="000000"/>
                  </a:solidFill>
                </a:uFill>
                <a:latin typeface="Calibri"/>
                <a:cs typeface="Calibri"/>
              </a:rPr>
              <a:t> </a:t>
            </a:r>
            <a:r>
              <a:rPr sz="2000" spc="-5" dirty="0" err="1">
                <a:uFill>
                  <a:solidFill>
                    <a:srgbClr val="000000"/>
                  </a:solidFill>
                </a:uFill>
                <a:latin typeface="Calibri"/>
                <a:cs typeface="Calibri"/>
              </a:rPr>
              <a:t>οργ</a:t>
            </a:r>
            <a:r>
              <a:rPr sz="2000" spc="-5" dirty="0">
                <a:uFill>
                  <a:solidFill>
                    <a:srgbClr val="000000"/>
                  </a:solidFill>
                </a:uFill>
                <a:latin typeface="Calibri"/>
                <a:cs typeface="Calibri"/>
              </a:rPr>
              <a:t>ανισμοί</a:t>
            </a:r>
            <a:r>
              <a:rPr lang="el-GR" sz="2000" spc="-5" dirty="0">
                <a:uFill>
                  <a:solidFill>
                    <a:srgbClr val="000000"/>
                  </a:solidFill>
                </a:uFill>
                <a:latin typeface="Calibri"/>
                <a:cs typeface="Calibri"/>
              </a:rPr>
              <a:t>, που είναι </a:t>
            </a:r>
            <a:r>
              <a:rPr lang="el-GR" sz="2000" u="sng" spc="-5" dirty="0">
                <a:uFill>
                  <a:solidFill>
                    <a:srgbClr val="000000"/>
                  </a:solidFill>
                </a:uFill>
                <a:latin typeface="Calibri"/>
                <a:cs typeface="Calibri"/>
              </a:rPr>
              <a:t>νόμιμα εγκατεστημένοι</a:t>
            </a:r>
            <a:r>
              <a:rPr lang="el-GR" sz="2000" spc="-5" dirty="0">
                <a:uFill>
                  <a:solidFill>
                    <a:srgbClr val="000000"/>
                  </a:solidFill>
                </a:uFill>
                <a:latin typeface="Calibri"/>
                <a:cs typeface="Calibri"/>
              </a:rPr>
              <a:t> </a:t>
            </a:r>
            <a:r>
              <a:rPr sz="2000" u="sng" dirty="0" err="1">
                <a:uFill>
                  <a:solidFill>
                    <a:srgbClr val="000000"/>
                  </a:solidFill>
                </a:uFill>
                <a:latin typeface="Calibri"/>
                <a:cs typeface="Calibri"/>
              </a:rPr>
              <a:t>σε</a:t>
            </a:r>
            <a:r>
              <a:rPr sz="2000" u="sng" dirty="0">
                <a:uFill>
                  <a:solidFill>
                    <a:srgbClr val="000000"/>
                  </a:solidFill>
                </a:uFill>
                <a:latin typeface="Calibri"/>
                <a:cs typeface="Calibri"/>
              </a:rPr>
              <a:t> </a:t>
            </a:r>
            <a:r>
              <a:rPr lang="el-GR" sz="2000" u="sng" spc="-5" dirty="0">
                <a:uFill>
                  <a:solidFill>
                    <a:srgbClr val="000000"/>
                  </a:solidFill>
                </a:uFill>
                <a:latin typeface="Calibri"/>
                <a:cs typeface="Calibri"/>
              </a:rPr>
              <a:t>κράτος-μέλος της ΕΕ</a:t>
            </a:r>
            <a:r>
              <a:rPr lang="el-GR" sz="2000" spc="-5" dirty="0">
                <a:uFill>
                  <a:solidFill>
                    <a:srgbClr val="000000"/>
                  </a:solidFill>
                </a:uFill>
                <a:latin typeface="Calibri"/>
                <a:cs typeface="Calibri"/>
              </a:rPr>
              <a:t>, </a:t>
            </a:r>
            <a:r>
              <a:rPr sz="2000" u="sng" dirty="0" err="1">
                <a:uFill>
                  <a:solidFill>
                    <a:srgbClr val="000000"/>
                  </a:solidFill>
                </a:uFill>
                <a:latin typeface="Calibri"/>
                <a:cs typeface="Calibri"/>
              </a:rPr>
              <a:t>σε</a:t>
            </a:r>
            <a:r>
              <a:rPr sz="2000" u="sng" dirty="0">
                <a:uFill>
                  <a:solidFill>
                    <a:srgbClr val="000000"/>
                  </a:solidFill>
                </a:uFill>
                <a:latin typeface="Calibri"/>
                <a:cs typeface="Calibri"/>
              </a:rPr>
              <a:t> </a:t>
            </a:r>
            <a:r>
              <a:rPr lang="el-GR" sz="2000" u="sng" spc="-10" dirty="0">
                <a:uFill>
                  <a:solidFill>
                    <a:srgbClr val="000000"/>
                  </a:solidFill>
                </a:uFill>
                <a:latin typeface="Calibri"/>
                <a:cs typeface="Calibri"/>
              </a:rPr>
              <a:t>τ</a:t>
            </a:r>
            <a:r>
              <a:rPr sz="2000" u="sng" spc="-10" dirty="0" err="1">
                <a:uFill>
                  <a:solidFill>
                    <a:srgbClr val="000000"/>
                  </a:solidFill>
                </a:uFill>
                <a:latin typeface="Calibri"/>
                <a:cs typeface="Calibri"/>
              </a:rPr>
              <a:t>ρίτη</a:t>
            </a:r>
            <a:r>
              <a:rPr sz="2000" u="sng" spc="-10" dirty="0">
                <a:uFill>
                  <a:solidFill>
                    <a:srgbClr val="000000"/>
                  </a:solidFill>
                </a:uFill>
                <a:latin typeface="Calibri"/>
                <a:cs typeface="Calibri"/>
              </a:rPr>
              <a:t> </a:t>
            </a:r>
            <a:r>
              <a:rPr lang="el-GR" sz="2000" u="sng" spc="-5" dirty="0">
                <a:uFill>
                  <a:solidFill>
                    <a:srgbClr val="000000"/>
                  </a:solidFill>
                </a:uFill>
                <a:latin typeface="Calibri"/>
                <a:cs typeface="Calibri"/>
              </a:rPr>
              <a:t>χ</a:t>
            </a:r>
            <a:r>
              <a:rPr sz="2000" u="sng" spc="-5" dirty="0" err="1">
                <a:uFill>
                  <a:solidFill>
                    <a:srgbClr val="000000"/>
                  </a:solidFill>
                </a:uFill>
                <a:latin typeface="Calibri"/>
                <a:cs typeface="Calibri"/>
              </a:rPr>
              <a:t>ώρ</a:t>
            </a:r>
            <a:r>
              <a:rPr sz="2000" u="sng" spc="-5" dirty="0">
                <a:uFill>
                  <a:solidFill>
                    <a:srgbClr val="000000"/>
                  </a:solidFill>
                </a:uFill>
                <a:latin typeface="Calibri"/>
                <a:cs typeface="Calibri"/>
              </a:rPr>
              <a:t>α</a:t>
            </a:r>
            <a:r>
              <a:rPr lang="el-GR" sz="2000" u="sng" spc="-5" dirty="0">
                <a:uFill>
                  <a:solidFill>
                    <a:srgbClr val="000000"/>
                  </a:solidFill>
                </a:uFill>
                <a:latin typeface="Calibri"/>
                <a:cs typeface="Calibri"/>
              </a:rPr>
              <a:t> συνδεδεμένη με το Πρόγραμμα</a:t>
            </a:r>
            <a:r>
              <a:rPr lang="el-GR" sz="2000" spc="-5" dirty="0">
                <a:uFill>
                  <a:solidFill>
                    <a:srgbClr val="000000"/>
                  </a:solidFill>
                </a:uFill>
                <a:latin typeface="Calibri"/>
                <a:cs typeface="Calibri"/>
              </a:rPr>
              <a:t> ή </a:t>
            </a:r>
            <a:r>
              <a:rPr lang="el-GR" sz="2000" u="sng" spc="-5" dirty="0">
                <a:uFill>
                  <a:solidFill>
                    <a:srgbClr val="000000"/>
                  </a:solidFill>
                </a:uFill>
                <a:latin typeface="Calibri"/>
                <a:cs typeface="Calibri"/>
              </a:rPr>
              <a:t>σε τρίτη χώρα</a:t>
            </a:r>
            <a:r>
              <a:rPr sz="2000" u="sng" spc="-5" dirty="0">
                <a:uFill>
                  <a:solidFill>
                    <a:srgbClr val="000000"/>
                  </a:solidFill>
                </a:uFill>
                <a:latin typeface="Calibri"/>
                <a:cs typeface="Calibri"/>
              </a:rPr>
              <a:t> </a:t>
            </a:r>
            <a:r>
              <a:rPr sz="2000" u="sng" dirty="0">
                <a:uFill>
                  <a:solidFill>
                    <a:srgbClr val="000000"/>
                  </a:solidFill>
                </a:uFill>
                <a:latin typeface="Calibri"/>
                <a:cs typeface="Calibri"/>
              </a:rPr>
              <a:t>μη </a:t>
            </a:r>
            <a:r>
              <a:rPr sz="2000" u="sng" spc="-5" dirty="0">
                <a:uFill>
                  <a:solidFill>
                    <a:srgbClr val="000000"/>
                  </a:solidFill>
                </a:uFill>
                <a:latin typeface="Calibri"/>
                <a:cs typeface="Calibri"/>
              </a:rPr>
              <a:t>συνδεδεμένη </a:t>
            </a:r>
            <a:r>
              <a:rPr sz="2000" u="sng" dirty="0">
                <a:uFill>
                  <a:solidFill>
                    <a:srgbClr val="000000"/>
                  </a:solidFill>
                </a:uFill>
                <a:latin typeface="Calibri"/>
                <a:cs typeface="Calibri"/>
              </a:rPr>
              <a:t>με </a:t>
            </a:r>
            <a:r>
              <a:rPr sz="2000" u="sng" spc="-5" dirty="0" err="1">
                <a:uFill>
                  <a:solidFill>
                    <a:srgbClr val="000000"/>
                  </a:solidFill>
                </a:uFill>
                <a:latin typeface="Calibri"/>
                <a:cs typeface="Calibri"/>
              </a:rPr>
              <a:t>το</a:t>
            </a:r>
            <a:r>
              <a:rPr sz="2000" u="sng" spc="-5" dirty="0">
                <a:uFill>
                  <a:solidFill>
                    <a:srgbClr val="000000"/>
                  </a:solidFill>
                </a:uFill>
                <a:latin typeface="Calibri"/>
                <a:cs typeface="Calibri"/>
              </a:rPr>
              <a:t> </a:t>
            </a:r>
            <a:r>
              <a:rPr sz="2000" u="sng" dirty="0">
                <a:latin typeface="Calibri"/>
                <a:cs typeface="Calibri"/>
              </a:rPr>
              <a:t> </a:t>
            </a:r>
            <a:r>
              <a:rPr sz="2000" u="sng" spc="-5" dirty="0" err="1">
                <a:uFill>
                  <a:solidFill>
                    <a:srgbClr val="000000"/>
                  </a:solidFill>
                </a:uFill>
                <a:latin typeface="Calibri"/>
                <a:cs typeface="Calibri"/>
              </a:rPr>
              <a:t>Πρόγρ</a:t>
            </a:r>
            <a:r>
              <a:rPr sz="2000" u="sng" spc="-5" dirty="0">
                <a:uFill>
                  <a:solidFill>
                    <a:srgbClr val="000000"/>
                  </a:solidFill>
                </a:uFill>
                <a:latin typeface="Calibri"/>
                <a:cs typeface="Calibri"/>
              </a:rPr>
              <a:t>αμμα</a:t>
            </a:r>
            <a:endParaRPr lang="el-GR" sz="2000" u="sng" spc="-5" dirty="0">
              <a:uFill>
                <a:solidFill>
                  <a:srgbClr val="000000"/>
                </a:solidFill>
              </a:uFill>
              <a:latin typeface="Calibri"/>
              <a:cs typeface="Calibri"/>
            </a:endParaRPr>
          </a:p>
          <a:p>
            <a:pPr marL="12700" marR="195580" algn="just">
              <a:lnSpc>
                <a:spcPct val="100000"/>
              </a:lnSpc>
              <a:tabLst>
                <a:tab pos="354965" algn="l"/>
                <a:tab pos="355600" algn="l"/>
              </a:tabLst>
            </a:pPr>
            <a:endParaRPr lang="el-GR" sz="2000" u="sng" spc="-5" dirty="0">
              <a:uFill>
                <a:solidFill>
                  <a:srgbClr val="000000"/>
                </a:solidFill>
              </a:uFill>
              <a:latin typeface="Calibri"/>
              <a:cs typeface="Calibri"/>
            </a:endParaRPr>
          </a:p>
          <a:p>
            <a:pPr marL="12700" marR="195580" algn="just">
              <a:lnSpc>
                <a:spcPct val="100000"/>
              </a:lnSpc>
              <a:tabLst>
                <a:tab pos="354965" algn="l"/>
                <a:tab pos="355600" algn="l"/>
              </a:tabLst>
            </a:pPr>
            <a:r>
              <a:rPr lang="el-GR" sz="1600" b="1" i="0" u="none" strike="noStrike" baseline="0" dirty="0">
                <a:solidFill>
                  <a:srgbClr val="000000"/>
                </a:solidFill>
                <a:latin typeface="Calibri" panose="020F0502020204030204" pitchFamily="34" charset="0"/>
              </a:rPr>
              <a:t>Εξαίρεση: </a:t>
            </a:r>
            <a:r>
              <a:rPr lang="el-GR" sz="1600" dirty="0">
                <a:solidFill>
                  <a:srgbClr val="000000"/>
                </a:solidFill>
                <a:latin typeface="Calibri" panose="020F0502020204030204" pitchFamily="34" charset="0"/>
              </a:rPr>
              <a:t>Ο</a:t>
            </a:r>
            <a:r>
              <a:rPr lang="el-GR" sz="1600" b="0" i="0" u="none" strike="noStrike" baseline="0" dirty="0">
                <a:solidFill>
                  <a:srgbClr val="000000"/>
                </a:solidFill>
                <a:latin typeface="Calibri" panose="020F0502020204030204" pitchFamily="34" charset="0"/>
              </a:rPr>
              <a:t>ι οργανισμοί από τη Λευκορωσία και τη Ρωσική Ομοσπονδία δεν είναι επιλέξιμοι για συμμετοχή σε αυτή τη δράση</a:t>
            </a:r>
          </a:p>
          <a:p>
            <a:pPr marL="12700" marR="195580" algn="just">
              <a:lnSpc>
                <a:spcPct val="100000"/>
              </a:lnSpc>
              <a:tabLst>
                <a:tab pos="354965" algn="l"/>
                <a:tab pos="355600" algn="l"/>
              </a:tabLst>
            </a:pPr>
            <a:endParaRPr lang="el-GR" sz="2000" u="sng" spc="-5" dirty="0">
              <a:uFill>
                <a:solidFill>
                  <a:srgbClr val="000000"/>
                </a:solidFill>
              </a:uFill>
              <a:latin typeface="Calibri"/>
              <a:cs typeface="Calibri"/>
            </a:endParaRPr>
          </a:p>
          <a:p>
            <a:pPr marL="12700" marR="195580" algn="just">
              <a:lnSpc>
                <a:spcPct val="100000"/>
              </a:lnSpc>
              <a:tabLst>
                <a:tab pos="354965" algn="l"/>
                <a:tab pos="355600" algn="l"/>
              </a:tabLst>
            </a:pPr>
            <a:endParaRPr lang="el-GR" sz="2000" u="sng" spc="-5" dirty="0">
              <a:uFill>
                <a:solidFill>
                  <a:srgbClr val="000000"/>
                </a:solidFill>
              </a:uFill>
              <a:latin typeface="Calibri"/>
              <a:cs typeface="Calibri"/>
            </a:endParaRPr>
          </a:p>
          <a:p>
            <a:pPr algn="just"/>
            <a:r>
              <a:rPr lang="el-GR" sz="1800" b="0" i="1" u="none" strike="noStrike" baseline="0" dirty="0">
                <a:solidFill>
                  <a:srgbClr val="000000"/>
                </a:solidFill>
                <a:latin typeface="Calibri" panose="020F0502020204030204" pitchFamily="34" charset="0"/>
              </a:rPr>
              <a:t>!!! Κάθε ανώτατο εκπαιδευτικό ίδρυμα, που είναι εγκατεστημένο σε κράτος-μέλος της ΕΕ ή σε τρίτη χώρα συνδεδεμένη με το Πρόγραμμα, πρέπει να διαθέτει έγκυρο Χάρτη Erasmus για την Τριτοβάθμια Εκπαίδευση (ECHE). Τα συμμετέχοντα ανώτατα εκπαιδευτικά ιδρύματα που είναι εγκατεστημένα σε τρίτες χώρες μη συνδεδεμένες με το πρόγραμμα δεν είναι απαραίτητο να διαθέτουν ECHE, αλλά οφείλουν να αποδέχονται τις αρχές του. </a:t>
            </a:r>
          </a:p>
          <a:p>
            <a:pPr algn="just"/>
            <a:endParaRPr lang="el-GR" sz="1800" b="0" i="1" u="none" strike="noStrike" baseline="0" dirty="0">
              <a:solidFill>
                <a:srgbClr val="000000"/>
              </a:solidFill>
              <a:latin typeface="Calibri" panose="020F0502020204030204" pitchFamily="34" charset="0"/>
            </a:endParaRPr>
          </a:p>
          <a:p>
            <a:pPr algn="just"/>
            <a:endParaRPr lang="el-GR" sz="1800" b="0" i="1" u="none" strike="noStrike" baseline="0" dirty="0">
              <a:solidFill>
                <a:srgbClr val="000000"/>
              </a:solidFill>
              <a:latin typeface="Calibri" panose="020F0502020204030204" pitchFamily="34" charset="0"/>
            </a:endParaRPr>
          </a:p>
          <a:p>
            <a:pPr algn="just"/>
            <a:r>
              <a:rPr lang="el-GR" i="1" dirty="0">
                <a:solidFill>
                  <a:srgbClr val="000000"/>
                </a:solidFill>
                <a:latin typeface="Calibri" panose="020F0502020204030204" pitchFamily="34" charset="0"/>
              </a:rPr>
              <a:t>!!! Οι </a:t>
            </a:r>
            <a:r>
              <a:rPr lang="el-GR" sz="1800" b="0" i="1" u="none" strike="noStrike" baseline="0" dirty="0">
                <a:solidFill>
                  <a:srgbClr val="000000"/>
                </a:solidFill>
                <a:latin typeface="Calibri" panose="020F0502020204030204" pitchFamily="34" charset="0"/>
              </a:rPr>
              <a:t>άτυπες ομάδες νέων δε θεωρούνται οργανισμοί και επομένως δεν είναι επιλέξιμες για συμμετοχή</a:t>
            </a:r>
            <a:endParaRPr lang="el-GR" sz="2700" i="1" dirty="0">
              <a:latin typeface="Calibri"/>
              <a:cs typeface="Calibri"/>
            </a:endParaRPr>
          </a:p>
          <a:p>
            <a:pPr algn="just">
              <a:lnSpc>
                <a:spcPct val="100000"/>
              </a:lnSpc>
              <a:spcBef>
                <a:spcPts val="45"/>
              </a:spcBef>
            </a:pPr>
            <a:endParaRPr lang="el-GR" sz="2700" i="1" dirty="0">
              <a:latin typeface="Calibri"/>
              <a:cs typeface="Calibri"/>
            </a:endParaRPr>
          </a:p>
          <a:p>
            <a:pPr algn="just">
              <a:lnSpc>
                <a:spcPct val="100000"/>
              </a:lnSpc>
              <a:spcBef>
                <a:spcPts val="45"/>
              </a:spcBef>
            </a:pPr>
            <a:endParaRPr sz="2700" dirty="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1000" y="1226153"/>
            <a:ext cx="11048999" cy="773930"/>
          </a:xfrm>
          <a:prstGeom prst="rect">
            <a:avLst/>
          </a:prstGeom>
        </p:spPr>
        <p:txBody>
          <a:bodyPr vert="horz" wrap="square" lIns="0" tIns="12065" rIns="0" bIns="0" rtlCol="0">
            <a:spAutoFit/>
          </a:bodyPr>
          <a:lstStyle/>
          <a:p>
            <a:pPr marL="12700">
              <a:lnSpc>
                <a:spcPct val="100000"/>
              </a:lnSpc>
              <a:spcBef>
                <a:spcPts val="95"/>
              </a:spcBef>
              <a:tabLst>
                <a:tab pos="355600" algn="l"/>
              </a:tabLst>
            </a:pPr>
            <a:endParaRPr sz="2200" dirty="0">
              <a:latin typeface="Calibri"/>
              <a:cs typeface="Calibri"/>
            </a:endParaRPr>
          </a:p>
          <a:p>
            <a:pPr>
              <a:lnSpc>
                <a:spcPct val="100000"/>
              </a:lnSpc>
              <a:spcBef>
                <a:spcPts val="15"/>
              </a:spcBef>
            </a:pPr>
            <a:endParaRPr sz="2750" dirty="0">
              <a:latin typeface="Calibri"/>
              <a:cs typeface="Calibri"/>
            </a:endParaRPr>
          </a:p>
        </p:txBody>
      </p:sp>
      <p:sp>
        <p:nvSpPr>
          <p:cNvPr id="7" name="TextBox 6">
            <a:extLst>
              <a:ext uri="{FF2B5EF4-FFF2-40B4-BE49-F238E27FC236}">
                <a16:creationId xmlns:a16="http://schemas.microsoft.com/office/drawing/2014/main" id="{A591D59A-A3FC-7996-2597-8502324D9886}"/>
              </a:ext>
            </a:extLst>
          </p:cNvPr>
          <p:cNvSpPr txBox="1"/>
          <p:nvPr/>
        </p:nvSpPr>
        <p:spPr>
          <a:xfrm>
            <a:off x="457200" y="1382910"/>
            <a:ext cx="11201400" cy="3770263"/>
          </a:xfrm>
          <a:prstGeom prst="rect">
            <a:avLst/>
          </a:prstGeom>
          <a:noFill/>
        </p:spPr>
        <p:txBody>
          <a:bodyPr wrap="square">
            <a:spAutoFit/>
          </a:bodyPr>
          <a:lstStyle/>
          <a:p>
            <a:pPr marL="355600" marR="5080" indent="-342900" algn="just">
              <a:lnSpc>
                <a:spcPct val="100000"/>
              </a:lnSpc>
              <a:buFont typeface="Wingdings" panose="05000000000000000000" pitchFamily="2" charset="2"/>
              <a:buChar char="q"/>
            </a:pPr>
            <a:r>
              <a:rPr lang="el-GR" sz="2200" b="1" spc="-15" dirty="0">
                <a:uFill>
                  <a:solidFill>
                    <a:srgbClr val="000000"/>
                  </a:solidFill>
                </a:uFill>
                <a:latin typeface="Calibri"/>
                <a:cs typeface="Calibri"/>
              </a:rPr>
              <a:t>Γενικά, ισχύει η ακόλουθη συνθήκη:</a:t>
            </a:r>
          </a:p>
          <a:p>
            <a:pPr marL="12700" marR="5080" algn="just">
              <a:lnSpc>
                <a:spcPct val="100000"/>
              </a:lnSpc>
            </a:pPr>
            <a:endParaRPr lang="el-GR" sz="2200" b="1" i="1" spc="-15" dirty="0">
              <a:uFill>
                <a:solidFill>
                  <a:srgbClr val="000000"/>
                </a:solidFill>
              </a:uFill>
              <a:latin typeface="Calibri"/>
              <a:cs typeface="Calibri"/>
            </a:endParaRPr>
          </a:p>
          <a:p>
            <a:pPr marL="355600" marR="5080" indent="-342900" algn="just">
              <a:lnSpc>
                <a:spcPct val="100000"/>
              </a:lnSpc>
              <a:buFont typeface="Wingdings" panose="05000000000000000000" pitchFamily="2" charset="2"/>
              <a:buChar char="§"/>
            </a:pPr>
            <a:r>
              <a:rPr lang="el-GR" sz="2000" u="sng" spc="-15" dirty="0">
                <a:uFill>
                  <a:solidFill>
                    <a:srgbClr val="000000"/>
                  </a:solidFill>
                </a:uFill>
                <a:latin typeface="Calibri"/>
                <a:cs typeface="Calibri"/>
              </a:rPr>
              <a:t>Ανεξαρτήτως</a:t>
            </a:r>
            <a:r>
              <a:rPr lang="el-GR" sz="2000" u="sng" spc="35" dirty="0">
                <a:uFill>
                  <a:solidFill>
                    <a:srgbClr val="000000"/>
                  </a:solidFill>
                </a:uFill>
                <a:latin typeface="Calibri"/>
                <a:cs typeface="Calibri"/>
              </a:rPr>
              <a:t> </a:t>
            </a:r>
            <a:r>
              <a:rPr lang="el-GR" sz="2000" u="sng" spc="-10" dirty="0">
                <a:uFill>
                  <a:solidFill>
                    <a:srgbClr val="000000"/>
                  </a:solidFill>
                </a:uFill>
                <a:latin typeface="Calibri"/>
                <a:cs typeface="Calibri"/>
              </a:rPr>
              <a:t>του</a:t>
            </a:r>
            <a:r>
              <a:rPr lang="el-GR" sz="2000" u="sng" spc="20" dirty="0">
                <a:uFill>
                  <a:solidFill>
                    <a:srgbClr val="000000"/>
                  </a:solidFill>
                </a:uFill>
                <a:latin typeface="Calibri"/>
                <a:cs typeface="Calibri"/>
              </a:rPr>
              <a:t> </a:t>
            </a:r>
            <a:r>
              <a:rPr lang="el-GR" sz="2000" u="sng" spc="-10" dirty="0">
                <a:uFill>
                  <a:solidFill>
                    <a:srgbClr val="000000"/>
                  </a:solidFill>
                </a:uFill>
                <a:latin typeface="Calibri"/>
                <a:cs typeface="Calibri"/>
              </a:rPr>
              <a:t>τομέα</a:t>
            </a:r>
            <a:r>
              <a:rPr lang="el-GR" sz="2000" spc="20" dirty="0">
                <a:uFill>
                  <a:solidFill>
                    <a:srgbClr val="000000"/>
                  </a:solidFill>
                </a:uFill>
                <a:latin typeface="Calibri"/>
                <a:cs typeface="Calibri"/>
              </a:rPr>
              <a:t> </a:t>
            </a:r>
            <a:r>
              <a:rPr lang="el-GR" sz="2000" dirty="0">
                <a:uFill>
                  <a:solidFill>
                    <a:srgbClr val="000000"/>
                  </a:solidFill>
                </a:uFill>
                <a:latin typeface="Calibri"/>
                <a:cs typeface="Calibri"/>
              </a:rPr>
              <a:t>στα</a:t>
            </a:r>
            <a:r>
              <a:rPr lang="el-GR" sz="2000" spc="20" dirty="0">
                <a:uFill>
                  <a:solidFill>
                    <a:srgbClr val="000000"/>
                  </a:solidFill>
                </a:uFill>
                <a:latin typeface="Calibri"/>
                <a:cs typeface="Calibri"/>
              </a:rPr>
              <a:t> </a:t>
            </a:r>
            <a:r>
              <a:rPr lang="el-GR" sz="2000" spc="-10" dirty="0">
                <a:uFill>
                  <a:solidFill>
                    <a:srgbClr val="000000"/>
                  </a:solidFill>
                </a:uFill>
                <a:latin typeface="Calibri"/>
                <a:cs typeface="Calibri"/>
              </a:rPr>
              <a:t>πλαίσια</a:t>
            </a:r>
            <a:r>
              <a:rPr lang="el-GR" sz="2000" spc="50" dirty="0">
                <a:uFill>
                  <a:solidFill>
                    <a:srgbClr val="000000"/>
                  </a:solidFill>
                </a:uFill>
                <a:latin typeface="Calibri"/>
                <a:cs typeface="Calibri"/>
              </a:rPr>
              <a:t> </a:t>
            </a:r>
            <a:r>
              <a:rPr lang="el-GR" sz="2000" spc="-10" dirty="0">
                <a:uFill>
                  <a:solidFill>
                    <a:srgbClr val="000000"/>
                  </a:solidFill>
                </a:uFill>
                <a:latin typeface="Calibri"/>
                <a:cs typeface="Calibri"/>
              </a:rPr>
              <a:t>του</a:t>
            </a:r>
            <a:r>
              <a:rPr lang="el-GR" sz="2000" spc="5" dirty="0">
                <a:uFill>
                  <a:solidFill>
                    <a:srgbClr val="000000"/>
                  </a:solidFill>
                </a:uFill>
                <a:latin typeface="Calibri"/>
                <a:cs typeface="Calibri"/>
              </a:rPr>
              <a:t> </a:t>
            </a:r>
            <a:r>
              <a:rPr lang="el-GR" sz="2000" spc="-10" dirty="0">
                <a:uFill>
                  <a:solidFill>
                    <a:srgbClr val="000000"/>
                  </a:solidFill>
                </a:uFill>
                <a:latin typeface="Calibri"/>
                <a:cs typeface="Calibri"/>
              </a:rPr>
              <a:t>οποίου</a:t>
            </a:r>
            <a:r>
              <a:rPr lang="el-GR" sz="2000" spc="25" dirty="0">
                <a:uFill>
                  <a:solidFill>
                    <a:srgbClr val="000000"/>
                  </a:solidFill>
                </a:uFill>
                <a:latin typeface="Calibri"/>
                <a:cs typeface="Calibri"/>
              </a:rPr>
              <a:t> </a:t>
            </a:r>
            <a:r>
              <a:rPr lang="el-GR" sz="2000" spc="-5" dirty="0">
                <a:uFill>
                  <a:solidFill>
                    <a:srgbClr val="000000"/>
                  </a:solidFill>
                </a:uFill>
                <a:latin typeface="Calibri"/>
                <a:cs typeface="Calibri"/>
              </a:rPr>
              <a:t>θα</a:t>
            </a:r>
            <a:r>
              <a:rPr lang="el-GR" sz="2000" spc="25" dirty="0">
                <a:uFill>
                  <a:solidFill>
                    <a:srgbClr val="000000"/>
                  </a:solidFill>
                </a:uFill>
                <a:latin typeface="Calibri"/>
                <a:cs typeface="Calibri"/>
              </a:rPr>
              <a:t> </a:t>
            </a:r>
            <a:r>
              <a:rPr lang="el-GR" sz="2000" spc="-5" dirty="0">
                <a:uFill>
                  <a:solidFill>
                    <a:srgbClr val="000000"/>
                  </a:solidFill>
                </a:uFill>
                <a:latin typeface="Calibri"/>
                <a:cs typeface="Calibri"/>
              </a:rPr>
              <a:t>υποβληθεί</a:t>
            </a:r>
            <a:r>
              <a:rPr lang="el-GR" sz="2000" spc="20" dirty="0">
                <a:uFill>
                  <a:solidFill>
                    <a:srgbClr val="000000"/>
                  </a:solidFill>
                </a:uFill>
                <a:latin typeface="Calibri"/>
                <a:cs typeface="Calibri"/>
              </a:rPr>
              <a:t> </a:t>
            </a:r>
            <a:r>
              <a:rPr lang="el-GR" sz="2000" spc="-5" dirty="0">
                <a:uFill>
                  <a:solidFill>
                    <a:srgbClr val="000000"/>
                  </a:solidFill>
                </a:uFill>
                <a:latin typeface="Calibri"/>
                <a:cs typeface="Calibri"/>
              </a:rPr>
              <a:t>η</a:t>
            </a:r>
            <a:r>
              <a:rPr lang="el-GR" sz="2000" spc="10" dirty="0">
                <a:uFill>
                  <a:solidFill>
                    <a:srgbClr val="000000"/>
                  </a:solidFill>
                </a:uFill>
                <a:latin typeface="Calibri"/>
                <a:cs typeface="Calibri"/>
              </a:rPr>
              <a:t> </a:t>
            </a:r>
            <a:r>
              <a:rPr lang="el-GR" sz="2000" spc="-25" dirty="0">
                <a:uFill>
                  <a:solidFill>
                    <a:srgbClr val="000000"/>
                  </a:solidFill>
                </a:uFill>
                <a:latin typeface="Calibri"/>
                <a:cs typeface="Calibri"/>
              </a:rPr>
              <a:t>αίτηση</a:t>
            </a:r>
            <a:r>
              <a:rPr lang="el-GR" sz="2000" spc="-25" dirty="0">
                <a:latin typeface="Calibri"/>
                <a:cs typeface="Calibri"/>
              </a:rPr>
              <a:t>,</a:t>
            </a:r>
            <a:r>
              <a:rPr lang="el-GR" sz="2000" spc="30" dirty="0">
                <a:latin typeface="Calibri"/>
                <a:cs typeface="Calibri"/>
              </a:rPr>
              <a:t> </a:t>
            </a:r>
            <a:r>
              <a:rPr lang="el-GR" sz="2000" u="sng" spc="-5" dirty="0">
                <a:latin typeface="Calibri"/>
                <a:cs typeface="Calibri"/>
              </a:rPr>
              <a:t>οι</a:t>
            </a:r>
            <a:r>
              <a:rPr lang="el-GR" sz="2000" u="sng" spc="20" dirty="0">
                <a:latin typeface="Calibri"/>
                <a:cs typeface="Calibri"/>
              </a:rPr>
              <a:t> </a:t>
            </a:r>
            <a:r>
              <a:rPr lang="el-GR" sz="2000" u="sng" spc="-10" dirty="0">
                <a:latin typeface="Calibri"/>
                <a:cs typeface="Calibri"/>
              </a:rPr>
              <a:t>Συμπράξεις</a:t>
            </a:r>
            <a:r>
              <a:rPr lang="el-GR" sz="2000" u="sng" spc="30" dirty="0">
                <a:latin typeface="Calibri"/>
                <a:cs typeface="Calibri"/>
              </a:rPr>
              <a:t> </a:t>
            </a:r>
            <a:r>
              <a:rPr lang="el-GR" sz="2000" u="sng" spc="-10" dirty="0">
                <a:latin typeface="Calibri"/>
                <a:cs typeface="Calibri"/>
              </a:rPr>
              <a:t>Συνεργασίας</a:t>
            </a:r>
            <a:r>
              <a:rPr lang="el-GR" sz="2000" u="sng" spc="50" dirty="0">
                <a:latin typeface="Calibri"/>
                <a:cs typeface="Calibri"/>
              </a:rPr>
              <a:t> </a:t>
            </a:r>
            <a:r>
              <a:rPr lang="el-GR" sz="2000" u="sng" spc="-10" dirty="0">
                <a:latin typeface="Calibri"/>
                <a:cs typeface="Calibri"/>
              </a:rPr>
              <a:t>είναι </a:t>
            </a:r>
            <a:r>
              <a:rPr lang="el-GR" sz="2000" u="sng" spc="-415" dirty="0">
                <a:latin typeface="Calibri"/>
                <a:cs typeface="Calibri"/>
              </a:rPr>
              <a:t> </a:t>
            </a:r>
            <a:r>
              <a:rPr lang="el-GR" sz="2000" u="sng" spc="-5" dirty="0">
                <a:uFill>
                  <a:solidFill>
                    <a:srgbClr val="000000"/>
                  </a:solidFill>
                </a:uFill>
                <a:latin typeface="Calibri"/>
                <a:cs typeface="Calibri"/>
              </a:rPr>
              <a:t>ανοικτές</a:t>
            </a:r>
            <a:r>
              <a:rPr lang="el-GR" sz="2000" u="sng" spc="10" dirty="0">
                <a:uFill>
                  <a:solidFill>
                    <a:srgbClr val="000000"/>
                  </a:solidFill>
                </a:uFill>
                <a:latin typeface="Calibri"/>
                <a:cs typeface="Calibri"/>
              </a:rPr>
              <a:t> </a:t>
            </a:r>
            <a:r>
              <a:rPr lang="el-GR" sz="2000" u="sng" spc="-5" dirty="0">
                <a:uFill>
                  <a:solidFill>
                    <a:srgbClr val="000000"/>
                  </a:solidFill>
                </a:uFill>
                <a:latin typeface="Calibri"/>
                <a:cs typeface="Calibri"/>
              </a:rPr>
              <a:t>σε </a:t>
            </a:r>
            <a:r>
              <a:rPr lang="el-GR" sz="2000" u="sng" spc="-20" dirty="0">
                <a:uFill>
                  <a:solidFill>
                    <a:srgbClr val="000000"/>
                  </a:solidFill>
                </a:uFill>
                <a:latin typeface="Calibri"/>
                <a:cs typeface="Calibri"/>
              </a:rPr>
              <a:t>κάθε</a:t>
            </a:r>
            <a:r>
              <a:rPr lang="el-GR" sz="2000" u="sng" spc="15" dirty="0">
                <a:uFill>
                  <a:solidFill>
                    <a:srgbClr val="000000"/>
                  </a:solidFill>
                </a:uFill>
                <a:latin typeface="Calibri"/>
                <a:cs typeface="Calibri"/>
              </a:rPr>
              <a:t> </a:t>
            </a:r>
            <a:r>
              <a:rPr lang="el-GR" sz="2000" u="sng" spc="-10" dirty="0">
                <a:uFill>
                  <a:solidFill>
                    <a:srgbClr val="000000"/>
                  </a:solidFill>
                </a:uFill>
                <a:latin typeface="Calibri"/>
                <a:cs typeface="Calibri"/>
              </a:rPr>
              <a:t>οργανισμό</a:t>
            </a:r>
            <a:r>
              <a:rPr lang="el-GR" sz="2000" spc="45" dirty="0">
                <a:latin typeface="Calibri"/>
                <a:cs typeface="Calibri"/>
              </a:rPr>
              <a:t> </a:t>
            </a:r>
            <a:r>
              <a:rPr lang="el-GR" sz="2000" spc="-5" dirty="0">
                <a:latin typeface="Calibri"/>
                <a:cs typeface="Calibri"/>
              </a:rPr>
              <a:t>που</a:t>
            </a:r>
            <a:r>
              <a:rPr lang="el-GR" sz="2000" spc="5" dirty="0">
                <a:latin typeface="Calibri"/>
                <a:cs typeface="Calibri"/>
              </a:rPr>
              <a:t> </a:t>
            </a:r>
            <a:r>
              <a:rPr lang="el-GR" sz="2000" spc="-5" dirty="0">
                <a:latin typeface="Calibri"/>
                <a:cs typeface="Calibri"/>
              </a:rPr>
              <a:t>δραστηριοποιείται</a:t>
            </a:r>
            <a:r>
              <a:rPr lang="el-GR" sz="2000" spc="45" dirty="0">
                <a:latin typeface="Calibri"/>
                <a:cs typeface="Calibri"/>
              </a:rPr>
              <a:t> </a:t>
            </a:r>
            <a:r>
              <a:rPr lang="el-GR" sz="2000" dirty="0">
                <a:latin typeface="Calibri"/>
                <a:cs typeface="Calibri"/>
              </a:rPr>
              <a:t>στους </a:t>
            </a:r>
            <a:r>
              <a:rPr lang="el-GR" sz="2000" spc="-10" dirty="0">
                <a:latin typeface="Calibri"/>
                <a:cs typeface="Calibri"/>
              </a:rPr>
              <a:t>τομείς</a:t>
            </a:r>
            <a:r>
              <a:rPr lang="el-GR" sz="2000" spc="15" dirty="0">
                <a:latin typeface="Calibri"/>
                <a:cs typeface="Calibri"/>
              </a:rPr>
              <a:t> </a:t>
            </a:r>
            <a:r>
              <a:rPr lang="el-GR" sz="2000" spc="-10" dirty="0">
                <a:latin typeface="Calibri"/>
                <a:cs typeface="Calibri"/>
              </a:rPr>
              <a:t>της</a:t>
            </a:r>
            <a:r>
              <a:rPr lang="el-GR" sz="2000" spc="-30" dirty="0">
                <a:latin typeface="Calibri"/>
                <a:cs typeface="Calibri"/>
              </a:rPr>
              <a:t> </a:t>
            </a:r>
            <a:r>
              <a:rPr lang="el-GR" sz="2000" spc="-10" dirty="0">
                <a:uFill>
                  <a:solidFill>
                    <a:srgbClr val="000000"/>
                  </a:solidFill>
                </a:uFill>
                <a:latin typeface="Calibri"/>
                <a:cs typeface="Calibri"/>
              </a:rPr>
              <a:t>Εκπαίδευση</a:t>
            </a:r>
            <a:r>
              <a:rPr lang="el-GR" sz="2000" spc="-10" dirty="0">
                <a:latin typeface="Calibri"/>
                <a:cs typeface="Calibri"/>
              </a:rPr>
              <a:t>ς,</a:t>
            </a:r>
            <a:r>
              <a:rPr lang="el-GR" sz="2000" spc="15" dirty="0">
                <a:latin typeface="Calibri"/>
                <a:cs typeface="Calibri"/>
              </a:rPr>
              <a:t> </a:t>
            </a:r>
            <a:r>
              <a:rPr lang="el-GR" sz="2000" spc="-10" dirty="0">
                <a:latin typeface="Calibri"/>
                <a:cs typeface="Calibri"/>
              </a:rPr>
              <a:t>της</a:t>
            </a:r>
            <a:r>
              <a:rPr lang="el-GR" sz="2000" spc="5" dirty="0">
                <a:latin typeface="Calibri"/>
                <a:cs typeface="Calibri"/>
              </a:rPr>
              <a:t> </a:t>
            </a:r>
            <a:r>
              <a:rPr lang="el-GR" sz="2000" spc="-10" dirty="0">
                <a:uFill>
                  <a:solidFill>
                    <a:srgbClr val="000000"/>
                  </a:solidFill>
                </a:uFill>
                <a:latin typeface="Calibri"/>
                <a:cs typeface="Calibri"/>
              </a:rPr>
              <a:t>Κατάρτισης</a:t>
            </a:r>
            <a:r>
              <a:rPr lang="el-GR" sz="2000" spc="-10" dirty="0">
                <a:latin typeface="Calibri"/>
                <a:cs typeface="Calibri"/>
              </a:rPr>
              <a:t>,</a:t>
            </a:r>
            <a:r>
              <a:rPr lang="el-GR" sz="2000" spc="45" dirty="0">
                <a:latin typeface="Calibri"/>
                <a:cs typeface="Calibri"/>
              </a:rPr>
              <a:t> </a:t>
            </a:r>
            <a:r>
              <a:rPr lang="el-GR" sz="2000" spc="-10" dirty="0">
                <a:latin typeface="Calibri"/>
                <a:cs typeface="Calibri"/>
              </a:rPr>
              <a:t>της</a:t>
            </a:r>
            <a:r>
              <a:rPr lang="el-GR" sz="2000" dirty="0">
                <a:latin typeface="Calibri"/>
                <a:cs typeface="Calibri"/>
              </a:rPr>
              <a:t> </a:t>
            </a:r>
            <a:r>
              <a:rPr lang="el-GR" sz="2000" spc="-10" dirty="0">
                <a:uFill>
                  <a:solidFill>
                    <a:srgbClr val="000000"/>
                  </a:solidFill>
                </a:uFill>
                <a:latin typeface="Calibri"/>
                <a:cs typeface="Calibri"/>
              </a:rPr>
              <a:t>Νεολαίας</a:t>
            </a:r>
            <a:r>
              <a:rPr lang="el-GR" sz="2000" spc="10" dirty="0">
                <a:latin typeface="Calibri"/>
                <a:cs typeface="Calibri"/>
              </a:rPr>
              <a:t> </a:t>
            </a:r>
            <a:r>
              <a:rPr lang="el-GR" sz="2000" spc="-25" dirty="0">
                <a:latin typeface="Calibri"/>
                <a:cs typeface="Calibri"/>
              </a:rPr>
              <a:t>και</a:t>
            </a:r>
            <a:r>
              <a:rPr lang="el-GR" sz="2000" spc="-5" dirty="0">
                <a:latin typeface="Calibri"/>
                <a:cs typeface="Calibri"/>
              </a:rPr>
              <a:t> του</a:t>
            </a:r>
            <a:r>
              <a:rPr lang="el-GR" sz="2000" spc="10" dirty="0">
                <a:latin typeface="Calibri"/>
                <a:cs typeface="Calibri"/>
              </a:rPr>
              <a:t> </a:t>
            </a:r>
            <a:r>
              <a:rPr lang="el-GR" sz="2000" spc="-15" dirty="0">
                <a:uFill>
                  <a:solidFill>
                    <a:srgbClr val="000000"/>
                  </a:solidFill>
                </a:uFill>
                <a:latin typeface="Calibri"/>
                <a:cs typeface="Calibri"/>
              </a:rPr>
              <a:t>Αθλητισμού</a:t>
            </a:r>
            <a:r>
              <a:rPr lang="el-GR" sz="2000" spc="45" dirty="0">
                <a:latin typeface="Calibri"/>
                <a:cs typeface="Calibri"/>
              </a:rPr>
              <a:t> </a:t>
            </a:r>
            <a:r>
              <a:rPr lang="el-GR" sz="2000" spc="-5" dirty="0">
                <a:latin typeface="Calibri"/>
                <a:cs typeface="Calibri"/>
              </a:rPr>
              <a:t>ή</a:t>
            </a:r>
            <a:r>
              <a:rPr lang="el-GR" sz="2000" spc="5" dirty="0">
                <a:latin typeface="Calibri"/>
                <a:cs typeface="Calibri"/>
              </a:rPr>
              <a:t> </a:t>
            </a:r>
            <a:r>
              <a:rPr lang="el-GR" sz="2000" spc="-5" dirty="0">
                <a:latin typeface="Calibri"/>
                <a:cs typeface="Calibri"/>
              </a:rPr>
              <a:t>σε </a:t>
            </a:r>
            <a:r>
              <a:rPr lang="el-GR" sz="2000" spc="-10" dirty="0">
                <a:latin typeface="Calibri"/>
                <a:cs typeface="Calibri"/>
              </a:rPr>
              <a:t>άλλους</a:t>
            </a:r>
            <a:r>
              <a:rPr lang="el-GR" sz="2000" spc="15" dirty="0">
                <a:latin typeface="Calibri"/>
                <a:cs typeface="Calibri"/>
              </a:rPr>
              <a:t> </a:t>
            </a:r>
            <a:r>
              <a:rPr lang="el-GR" sz="2000" spc="-20" dirty="0" err="1">
                <a:uFill>
                  <a:solidFill>
                    <a:srgbClr val="000000"/>
                  </a:solidFill>
                </a:uFill>
                <a:latin typeface="Calibri"/>
                <a:cs typeface="Calibri"/>
              </a:rPr>
              <a:t>κοινωνικο</a:t>
            </a:r>
            <a:r>
              <a:rPr lang="el-GR" sz="2000" spc="-20" dirty="0">
                <a:uFill>
                  <a:solidFill>
                    <a:srgbClr val="000000"/>
                  </a:solidFill>
                </a:uFill>
                <a:latin typeface="Calibri"/>
                <a:cs typeface="Calibri"/>
              </a:rPr>
              <a:t>-οικονομικούς</a:t>
            </a:r>
            <a:r>
              <a:rPr lang="el-GR" sz="2000" spc="45" dirty="0">
                <a:latin typeface="Calibri"/>
                <a:cs typeface="Calibri"/>
              </a:rPr>
              <a:t> </a:t>
            </a:r>
            <a:r>
              <a:rPr lang="el-GR" sz="2000" spc="-5" dirty="0">
                <a:latin typeface="Calibri"/>
                <a:cs typeface="Calibri"/>
              </a:rPr>
              <a:t>τομείς</a:t>
            </a:r>
            <a:r>
              <a:rPr lang="el-GR" sz="2000" spc="20" dirty="0">
                <a:latin typeface="Calibri"/>
                <a:cs typeface="Calibri"/>
              </a:rPr>
              <a:t> </a:t>
            </a:r>
            <a:r>
              <a:rPr lang="el-GR" sz="2000" spc="-25" dirty="0">
                <a:latin typeface="Calibri"/>
                <a:cs typeface="Calibri"/>
              </a:rPr>
              <a:t>και</a:t>
            </a:r>
            <a:r>
              <a:rPr lang="el-GR" sz="2000" spc="5" dirty="0">
                <a:latin typeface="Calibri"/>
                <a:cs typeface="Calibri"/>
              </a:rPr>
              <a:t> </a:t>
            </a:r>
            <a:r>
              <a:rPr lang="el-GR" sz="2000" spc="-5" dirty="0">
                <a:latin typeface="Calibri"/>
                <a:cs typeface="Calibri"/>
              </a:rPr>
              <a:t>σε </a:t>
            </a:r>
            <a:r>
              <a:rPr lang="el-GR" sz="2000" spc="-10" dirty="0">
                <a:latin typeface="Calibri"/>
                <a:cs typeface="Calibri"/>
              </a:rPr>
              <a:t>οργανισμούς</a:t>
            </a:r>
            <a:r>
              <a:rPr lang="el-GR" sz="2000" spc="40" dirty="0">
                <a:latin typeface="Calibri"/>
                <a:cs typeface="Calibri"/>
              </a:rPr>
              <a:t> </a:t>
            </a:r>
            <a:r>
              <a:rPr lang="el-GR" sz="2000" spc="-10" dirty="0">
                <a:latin typeface="Calibri"/>
                <a:cs typeface="Calibri"/>
              </a:rPr>
              <a:t>που</a:t>
            </a:r>
            <a:r>
              <a:rPr lang="el-GR" sz="2000" dirty="0">
                <a:latin typeface="Calibri"/>
                <a:cs typeface="Calibri"/>
              </a:rPr>
              <a:t> </a:t>
            </a:r>
            <a:r>
              <a:rPr lang="el-GR" sz="2000" spc="-10" dirty="0">
                <a:latin typeface="Calibri"/>
                <a:cs typeface="Calibri"/>
              </a:rPr>
              <a:t>δραστηριοποιούνται</a:t>
            </a:r>
            <a:r>
              <a:rPr lang="el-GR" sz="2000" spc="60" dirty="0">
                <a:latin typeface="Calibri"/>
                <a:cs typeface="Calibri"/>
              </a:rPr>
              <a:t> </a:t>
            </a:r>
            <a:r>
              <a:rPr lang="el-GR" sz="2000" spc="-15" dirty="0" err="1">
                <a:uFill>
                  <a:solidFill>
                    <a:srgbClr val="000000"/>
                  </a:solidFill>
                </a:uFill>
                <a:latin typeface="Calibri"/>
                <a:cs typeface="Calibri"/>
              </a:rPr>
              <a:t>διατομεακά</a:t>
            </a:r>
            <a:endParaRPr lang="el-GR" sz="2000" dirty="0">
              <a:latin typeface="Calibri"/>
              <a:cs typeface="Calibri"/>
            </a:endParaRPr>
          </a:p>
          <a:p>
            <a:pPr>
              <a:lnSpc>
                <a:spcPct val="100000"/>
              </a:lnSpc>
              <a:spcBef>
                <a:spcPts val="60"/>
              </a:spcBef>
            </a:pPr>
            <a:endParaRPr lang="el-GR" sz="2700" dirty="0">
              <a:latin typeface="Calibri"/>
              <a:cs typeface="Calibri"/>
            </a:endParaRPr>
          </a:p>
          <a:p>
            <a:pPr>
              <a:lnSpc>
                <a:spcPct val="100000"/>
              </a:lnSpc>
              <a:spcBef>
                <a:spcPts val="60"/>
              </a:spcBef>
            </a:pPr>
            <a:endParaRPr lang="el-GR" sz="2700" dirty="0">
              <a:latin typeface="Calibri"/>
              <a:cs typeface="Calibri"/>
            </a:endParaRPr>
          </a:p>
          <a:p>
            <a:pPr marL="12700">
              <a:lnSpc>
                <a:spcPct val="100000"/>
              </a:lnSpc>
            </a:pPr>
            <a:r>
              <a:rPr lang="el-GR" sz="2000" b="1" u="sng" spc="-10" dirty="0">
                <a:latin typeface="Calibri"/>
                <a:cs typeface="Calibri"/>
              </a:rPr>
              <a:t>Παράδειγμα</a:t>
            </a:r>
            <a:r>
              <a:rPr lang="el-GR" sz="2000" b="1" spc="-10" dirty="0">
                <a:latin typeface="Calibri"/>
                <a:cs typeface="Calibri"/>
              </a:rPr>
              <a:t> </a:t>
            </a:r>
            <a:r>
              <a:rPr lang="el-GR" sz="2000" b="1" spc="-10" dirty="0">
                <a:latin typeface="Calibri"/>
                <a:cs typeface="Calibri"/>
                <a:sym typeface="Wingdings" panose="05000000000000000000" pitchFamily="2" charset="2"/>
              </a:rPr>
              <a:t></a:t>
            </a:r>
            <a:endParaRPr lang="el-GR" sz="2000" dirty="0">
              <a:latin typeface="Calibri"/>
              <a:cs typeface="Calibri"/>
            </a:endParaRPr>
          </a:p>
          <a:p>
            <a:pPr marL="12700">
              <a:lnSpc>
                <a:spcPct val="100000"/>
              </a:lnSpc>
              <a:spcBef>
                <a:spcPts val="440"/>
              </a:spcBef>
            </a:pPr>
            <a:r>
              <a:rPr lang="el-GR" sz="1800" spc="-5" dirty="0">
                <a:latin typeface="Calibri"/>
                <a:cs typeface="Calibri"/>
              </a:rPr>
              <a:t>Μία</a:t>
            </a:r>
            <a:r>
              <a:rPr lang="el-GR" sz="1800" spc="25" dirty="0">
                <a:latin typeface="Calibri"/>
                <a:cs typeface="Calibri"/>
              </a:rPr>
              <a:t> </a:t>
            </a:r>
            <a:r>
              <a:rPr lang="el-GR" sz="1800" spc="-15" dirty="0">
                <a:latin typeface="Calibri"/>
                <a:cs typeface="Calibri"/>
              </a:rPr>
              <a:t>κοινοπραξία</a:t>
            </a:r>
            <a:r>
              <a:rPr lang="el-GR" sz="1800" spc="45" dirty="0">
                <a:latin typeface="Calibri"/>
                <a:cs typeface="Calibri"/>
              </a:rPr>
              <a:t> </a:t>
            </a:r>
            <a:r>
              <a:rPr lang="el-GR" sz="1800" dirty="0">
                <a:latin typeface="Calibri"/>
                <a:cs typeface="Calibri"/>
              </a:rPr>
              <a:t>που</a:t>
            </a:r>
            <a:r>
              <a:rPr lang="el-GR" sz="1800" spc="5" dirty="0">
                <a:latin typeface="Calibri"/>
                <a:cs typeface="Calibri"/>
              </a:rPr>
              <a:t> </a:t>
            </a:r>
            <a:r>
              <a:rPr lang="el-GR" sz="1800" spc="-10" dirty="0">
                <a:latin typeface="Calibri"/>
                <a:cs typeface="Calibri"/>
              </a:rPr>
              <a:t>περιλαμβάνει</a:t>
            </a:r>
            <a:r>
              <a:rPr lang="el-GR" sz="1800" spc="80" dirty="0">
                <a:latin typeface="Calibri"/>
                <a:cs typeface="Calibri"/>
              </a:rPr>
              <a:t> </a:t>
            </a:r>
            <a:r>
              <a:rPr lang="el-GR" sz="1800" u="heavy" spc="-20" dirty="0">
                <a:uFill>
                  <a:solidFill>
                    <a:srgbClr val="000000"/>
                  </a:solidFill>
                </a:uFill>
                <a:latin typeface="Calibri"/>
                <a:cs typeface="Calibri"/>
              </a:rPr>
              <a:t>ΟΧΙ</a:t>
            </a:r>
            <a:r>
              <a:rPr lang="el-GR" sz="1800" u="heavy" spc="5" dirty="0">
                <a:uFill>
                  <a:solidFill>
                    <a:srgbClr val="000000"/>
                  </a:solidFill>
                </a:uFill>
                <a:latin typeface="Calibri"/>
                <a:cs typeface="Calibri"/>
              </a:rPr>
              <a:t> </a:t>
            </a:r>
            <a:r>
              <a:rPr lang="el-GR" sz="1800" u="heavy" spc="-5" dirty="0">
                <a:uFill>
                  <a:solidFill>
                    <a:srgbClr val="000000"/>
                  </a:solidFill>
                </a:uFill>
                <a:latin typeface="Calibri"/>
                <a:cs typeface="Calibri"/>
              </a:rPr>
              <a:t>ΜΟΝΟ</a:t>
            </a:r>
            <a:r>
              <a:rPr lang="el-GR" sz="1800" u="heavy" spc="5" dirty="0">
                <a:uFill>
                  <a:solidFill>
                    <a:srgbClr val="000000"/>
                  </a:solidFill>
                </a:uFill>
                <a:latin typeface="Calibri"/>
                <a:cs typeface="Calibri"/>
              </a:rPr>
              <a:t> </a:t>
            </a:r>
            <a:r>
              <a:rPr lang="el-GR" sz="1800" u="heavy" spc="-10" dirty="0">
                <a:uFill>
                  <a:solidFill>
                    <a:srgbClr val="000000"/>
                  </a:solidFill>
                </a:uFill>
                <a:latin typeface="Calibri"/>
                <a:cs typeface="Calibri"/>
              </a:rPr>
              <a:t>ΣΧΟΛΕΙΑ</a:t>
            </a:r>
            <a:r>
              <a:rPr lang="el-GR" sz="1800" spc="-10" dirty="0">
                <a:latin typeface="Calibri"/>
                <a:cs typeface="Calibri"/>
              </a:rPr>
              <a:t>,</a:t>
            </a:r>
            <a:r>
              <a:rPr lang="el-GR" sz="1800" spc="-15" dirty="0">
                <a:latin typeface="Calibri"/>
                <a:cs typeface="Calibri"/>
              </a:rPr>
              <a:t> </a:t>
            </a:r>
            <a:r>
              <a:rPr lang="el-GR" sz="1800" spc="-10" dirty="0">
                <a:latin typeface="Calibri"/>
                <a:cs typeface="Calibri"/>
              </a:rPr>
              <a:t>αλλά</a:t>
            </a:r>
            <a:r>
              <a:rPr lang="el-GR" sz="1800" spc="35" dirty="0">
                <a:latin typeface="Calibri"/>
                <a:cs typeface="Calibri"/>
              </a:rPr>
              <a:t> </a:t>
            </a:r>
            <a:r>
              <a:rPr lang="el-GR" sz="1800" dirty="0">
                <a:latin typeface="Calibri"/>
                <a:cs typeface="Calibri"/>
              </a:rPr>
              <a:t>επίσης</a:t>
            </a:r>
            <a:r>
              <a:rPr lang="el-GR" sz="1800" spc="25" dirty="0">
                <a:latin typeface="Calibri"/>
                <a:cs typeface="Calibri"/>
              </a:rPr>
              <a:t> </a:t>
            </a:r>
            <a:r>
              <a:rPr lang="el-GR" sz="1800" spc="-10" dirty="0">
                <a:uFill>
                  <a:solidFill>
                    <a:srgbClr val="000000"/>
                  </a:solidFill>
                </a:uFill>
                <a:latin typeface="Calibri"/>
                <a:cs typeface="Calibri"/>
              </a:rPr>
              <a:t>Τριτοβάθμια</a:t>
            </a:r>
            <a:r>
              <a:rPr lang="el-GR" sz="1800" spc="30" dirty="0">
                <a:uFill>
                  <a:solidFill>
                    <a:srgbClr val="000000"/>
                  </a:solidFill>
                </a:uFill>
                <a:latin typeface="Calibri"/>
                <a:cs typeface="Calibri"/>
              </a:rPr>
              <a:t> </a:t>
            </a:r>
            <a:r>
              <a:rPr lang="el-GR" sz="1800" spc="-5" dirty="0">
                <a:uFill>
                  <a:solidFill>
                    <a:srgbClr val="000000"/>
                  </a:solidFill>
                </a:uFill>
                <a:latin typeface="Calibri"/>
                <a:cs typeface="Calibri"/>
              </a:rPr>
              <a:t>Ιδρύματα</a:t>
            </a:r>
            <a:r>
              <a:rPr lang="el-GR" sz="1800" spc="-5" dirty="0">
                <a:latin typeface="Calibri"/>
                <a:cs typeface="Calibri"/>
              </a:rPr>
              <a:t>,</a:t>
            </a:r>
            <a:r>
              <a:rPr lang="el-GR" sz="1800" spc="20" dirty="0">
                <a:latin typeface="Calibri"/>
                <a:cs typeface="Calibri"/>
              </a:rPr>
              <a:t> </a:t>
            </a:r>
            <a:r>
              <a:rPr lang="el-GR" sz="1800" spc="-10" dirty="0">
                <a:uFill>
                  <a:solidFill>
                    <a:srgbClr val="000000"/>
                  </a:solidFill>
                </a:uFill>
                <a:latin typeface="Calibri"/>
                <a:cs typeface="Calibri"/>
              </a:rPr>
              <a:t>Συμβουλευτικές</a:t>
            </a:r>
            <a:endParaRPr lang="el-GR" sz="1800" dirty="0">
              <a:latin typeface="Calibri"/>
              <a:cs typeface="Calibri"/>
            </a:endParaRPr>
          </a:p>
          <a:p>
            <a:pPr marL="12700">
              <a:lnSpc>
                <a:spcPct val="100000"/>
              </a:lnSpc>
            </a:pPr>
            <a:r>
              <a:rPr lang="el-GR" sz="1800" spc="-5" dirty="0">
                <a:uFill>
                  <a:solidFill>
                    <a:srgbClr val="000000"/>
                  </a:solidFill>
                </a:uFill>
                <a:latin typeface="Calibri"/>
                <a:cs typeface="Calibri"/>
              </a:rPr>
              <a:t>Εταιρείες</a:t>
            </a:r>
            <a:r>
              <a:rPr lang="el-GR" sz="1800" spc="35" dirty="0">
                <a:latin typeface="Calibri"/>
                <a:cs typeface="Calibri"/>
              </a:rPr>
              <a:t> </a:t>
            </a:r>
            <a:r>
              <a:rPr lang="el-GR" sz="1800" spc="-25" dirty="0">
                <a:latin typeface="Calibri"/>
                <a:cs typeface="Calibri"/>
              </a:rPr>
              <a:t>και</a:t>
            </a:r>
            <a:r>
              <a:rPr lang="el-GR" sz="1800" spc="30" dirty="0">
                <a:latin typeface="Calibri"/>
                <a:cs typeface="Calibri"/>
              </a:rPr>
              <a:t> </a:t>
            </a:r>
            <a:r>
              <a:rPr lang="el-GR" sz="1800" dirty="0">
                <a:uFill>
                  <a:solidFill>
                    <a:srgbClr val="000000"/>
                  </a:solidFill>
                </a:uFill>
                <a:latin typeface="Calibri"/>
                <a:cs typeface="Calibri"/>
              </a:rPr>
              <a:t>Μη </a:t>
            </a:r>
            <a:r>
              <a:rPr lang="el-GR" sz="1800" spc="-15" dirty="0">
                <a:uFill>
                  <a:solidFill>
                    <a:srgbClr val="000000"/>
                  </a:solidFill>
                </a:uFill>
                <a:latin typeface="Calibri"/>
                <a:cs typeface="Calibri"/>
              </a:rPr>
              <a:t>Κυβερνητικούς</a:t>
            </a:r>
            <a:r>
              <a:rPr lang="el-GR" sz="1800" spc="35" dirty="0">
                <a:uFill>
                  <a:solidFill>
                    <a:srgbClr val="000000"/>
                  </a:solidFill>
                </a:uFill>
                <a:latin typeface="Calibri"/>
                <a:cs typeface="Calibri"/>
              </a:rPr>
              <a:t> </a:t>
            </a:r>
            <a:r>
              <a:rPr lang="el-GR" sz="1800" spc="-10" dirty="0">
                <a:uFill>
                  <a:solidFill>
                    <a:srgbClr val="000000"/>
                  </a:solidFill>
                </a:uFill>
                <a:latin typeface="Calibri"/>
                <a:cs typeface="Calibri"/>
              </a:rPr>
              <a:t>Οργανισμούς,</a:t>
            </a:r>
            <a:r>
              <a:rPr lang="el-GR" sz="1800" spc="65" dirty="0">
                <a:latin typeface="Calibri"/>
                <a:cs typeface="Calibri"/>
              </a:rPr>
              <a:t> </a:t>
            </a:r>
            <a:r>
              <a:rPr lang="el-GR" sz="1800" u="sng" spc="-5" dirty="0">
                <a:latin typeface="Calibri"/>
                <a:cs typeface="Calibri"/>
              </a:rPr>
              <a:t>υποβάλλει</a:t>
            </a:r>
            <a:r>
              <a:rPr lang="el-GR" sz="1800" u="sng" spc="60" dirty="0">
                <a:latin typeface="Calibri"/>
                <a:cs typeface="Calibri"/>
              </a:rPr>
              <a:t> </a:t>
            </a:r>
            <a:r>
              <a:rPr lang="el-GR" sz="1800" u="sng" spc="-10" dirty="0">
                <a:latin typeface="Calibri"/>
                <a:cs typeface="Calibri"/>
              </a:rPr>
              <a:t>αίτηση</a:t>
            </a:r>
            <a:r>
              <a:rPr lang="el-GR" sz="1800" u="sng" spc="20" dirty="0">
                <a:latin typeface="Calibri"/>
                <a:cs typeface="Calibri"/>
              </a:rPr>
              <a:t> </a:t>
            </a:r>
            <a:r>
              <a:rPr lang="el-GR" sz="1800" u="sng" dirty="0">
                <a:latin typeface="Calibri"/>
                <a:cs typeface="Calibri"/>
              </a:rPr>
              <a:t>στον</a:t>
            </a:r>
            <a:r>
              <a:rPr lang="el-GR" sz="1800" u="sng" spc="15" dirty="0">
                <a:latin typeface="Calibri"/>
                <a:cs typeface="Calibri"/>
              </a:rPr>
              <a:t> </a:t>
            </a:r>
            <a:r>
              <a:rPr lang="el-GR" sz="1800" u="sng" spc="-10" dirty="0">
                <a:latin typeface="Calibri"/>
                <a:cs typeface="Calibri"/>
              </a:rPr>
              <a:t>τομέα</a:t>
            </a:r>
            <a:r>
              <a:rPr lang="el-GR" sz="1800" u="sng" spc="25" dirty="0">
                <a:latin typeface="Calibri"/>
                <a:cs typeface="Calibri"/>
              </a:rPr>
              <a:t> </a:t>
            </a:r>
            <a:r>
              <a:rPr lang="el-GR" sz="1800" u="sng" spc="-5" dirty="0">
                <a:latin typeface="Calibri"/>
                <a:cs typeface="Calibri"/>
              </a:rPr>
              <a:t>της</a:t>
            </a:r>
            <a:r>
              <a:rPr lang="el-GR" sz="1800" u="sng" spc="20" dirty="0">
                <a:latin typeface="Calibri"/>
                <a:cs typeface="Calibri"/>
              </a:rPr>
              <a:t> </a:t>
            </a:r>
            <a:r>
              <a:rPr lang="el-GR" sz="1800" u="sng" spc="-10" dirty="0">
                <a:uFill>
                  <a:solidFill>
                    <a:srgbClr val="000000"/>
                  </a:solidFill>
                </a:uFill>
                <a:latin typeface="Calibri"/>
                <a:cs typeface="Calibri"/>
              </a:rPr>
              <a:t>Σχολικής</a:t>
            </a:r>
            <a:r>
              <a:rPr lang="el-GR" sz="1800" u="sng" dirty="0">
                <a:uFill>
                  <a:solidFill>
                    <a:srgbClr val="000000"/>
                  </a:solidFill>
                </a:uFill>
                <a:latin typeface="Calibri"/>
                <a:cs typeface="Calibri"/>
              </a:rPr>
              <a:t> </a:t>
            </a:r>
            <a:r>
              <a:rPr lang="el-GR" sz="1800" u="sng" spc="-10" dirty="0">
                <a:uFill>
                  <a:solidFill>
                    <a:srgbClr val="000000"/>
                  </a:solidFill>
                </a:uFill>
                <a:latin typeface="Calibri"/>
                <a:cs typeface="Calibri"/>
              </a:rPr>
              <a:t>Εκπαίδευσης</a:t>
            </a:r>
            <a:endParaRPr lang="el-GR" sz="1800" u="sng" dirty="0">
              <a:latin typeface="Calibri"/>
              <a:cs typeface="Calibri"/>
            </a:endParaRPr>
          </a:p>
        </p:txBody>
      </p:sp>
      <p:sp>
        <p:nvSpPr>
          <p:cNvPr id="8" name="object 2">
            <a:extLst>
              <a:ext uri="{FF2B5EF4-FFF2-40B4-BE49-F238E27FC236}">
                <a16:creationId xmlns:a16="http://schemas.microsoft.com/office/drawing/2014/main" id="{F5C0BF4F-30DA-2FBA-84D8-0F87623FD46A}"/>
              </a:ext>
            </a:extLst>
          </p:cNvPr>
          <p:cNvSpPr txBox="1">
            <a:spLocks noGrp="1"/>
          </p:cNvSpPr>
          <p:nvPr>
            <p:ph type="title"/>
          </p:nvPr>
        </p:nvSpPr>
        <p:spPr>
          <a:xfrm>
            <a:off x="304800" y="76200"/>
            <a:ext cx="11734800" cy="442913"/>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ΕΠΙΛΕΞΙΜΟΙ</a:t>
            </a:r>
            <a:r>
              <a:rPr sz="2800" dirty="0">
                <a:solidFill>
                  <a:srgbClr val="FFFFFF"/>
                </a:solidFill>
              </a:rPr>
              <a:t> </a:t>
            </a:r>
            <a:r>
              <a:rPr lang="el-GR" sz="2800" dirty="0">
                <a:solidFill>
                  <a:srgbClr val="FFFFFF"/>
                </a:solidFill>
              </a:rPr>
              <a:t>ΣΥΜΜΕΤΕΧΟΝΤΕΣ </a:t>
            </a:r>
            <a:r>
              <a:rPr sz="2800" spc="-10" dirty="0">
                <a:solidFill>
                  <a:srgbClr val="FFFFFF"/>
                </a:solidFill>
              </a:rPr>
              <a:t>ΟΡΓΑΝΙΣΜΟΙ</a:t>
            </a:r>
            <a:r>
              <a:rPr lang="el-GR" sz="2800" spc="-10" dirty="0">
                <a:solidFill>
                  <a:srgbClr val="FFFFFF"/>
                </a:solidFill>
              </a:rPr>
              <a:t> (2/2) </a:t>
            </a:r>
            <a:endParaRPr sz="2800" dirty="0"/>
          </a:p>
        </p:txBody>
      </p:sp>
    </p:spTree>
    <p:extLst>
      <p:ext uri="{BB962C8B-B14F-4D97-AF65-F5344CB8AC3E}">
        <p14:creationId xmlns:p14="http://schemas.microsoft.com/office/powerpoint/2010/main" val="114043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95077" y="4648200"/>
            <a:ext cx="4601845" cy="1705595"/>
          </a:xfrm>
          <a:prstGeom prst="rect">
            <a:avLst/>
          </a:prstGeom>
        </p:spPr>
        <p:txBody>
          <a:bodyPr vert="horz" wrap="square" lIns="0" tIns="12700" rIns="0" bIns="0" rtlCol="0">
            <a:spAutoFit/>
          </a:bodyPr>
          <a:lstStyle/>
          <a:p>
            <a:pPr marL="1905" algn="ctr">
              <a:lnSpc>
                <a:spcPct val="100000"/>
              </a:lnSpc>
              <a:spcBef>
                <a:spcPts val="100"/>
              </a:spcBef>
            </a:pPr>
            <a:r>
              <a:rPr sz="2000" b="1" dirty="0">
                <a:latin typeface="Calibri"/>
                <a:cs typeface="Calibri"/>
              </a:rPr>
              <a:t>Ημερίδα</a:t>
            </a:r>
            <a:r>
              <a:rPr sz="2000" b="1" spc="-40" dirty="0">
                <a:latin typeface="Calibri"/>
                <a:cs typeface="Calibri"/>
              </a:rPr>
              <a:t> </a:t>
            </a:r>
            <a:r>
              <a:rPr sz="2000" b="1" dirty="0">
                <a:latin typeface="Calibri"/>
                <a:cs typeface="Calibri"/>
              </a:rPr>
              <a:t>Παροχής</a:t>
            </a:r>
            <a:r>
              <a:rPr sz="2000" b="1" spc="-25" dirty="0">
                <a:latin typeface="Calibri"/>
                <a:cs typeface="Calibri"/>
              </a:rPr>
              <a:t> </a:t>
            </a:r>
            <a:r>
              <a:rPr sz="2000" b="1" spc="-5" dirty="0">
                <a:latin typeface="Calibri"/>
                <a:cs typeface="Calibri"/>
              </a:rPr>
              <a:t>Οδηγιών</a:t>
            </a:r>
            <a:r>
              <a:rPr sz="2000" b="1" spc="-45" dirty="0">
                <a:latin typeface="Calibri"/>
                <a:cs typeface="Calibri"/>
              </a:rPr>
              <a:t> </a:t>
            </a:r>
            <a:r>
              <a:rPr sz="2000" b="1" dirty="0">
                <a:latin typeface="Calibri"/>
                <a:cs typeface="Calibri"/>
              </a:rPr>
              <a:t>Για</a:t>
            </a:r>
            <a:endParaRPr sz="2000" dirty="0">
              <a:latin typeface="Calibri"/>
              <a:cs typeface="Calibri"/>
            </a:endParaRPr>
          </a:p>
          <a:p>
            <a:pPr marL="262255" marR="250190" algn="ctr">
              <a:lnSpc>
                <a:spcPct val="100000"/>
              </a:lnSpc>
              <a:spcBef>
                <a:spcPts val="5"/>
              </a:spcBef>
            </a:pPr>
            <a:r>
              <a:rPr sz="2000" b="1" dirty="0">
                <a:latin typeface="Calibri"/>
                <a:cs typeface="Calibri"/>
              </a:rPr>
              <a:t>Συμπλήρωση</a:t>
            </a:r>
            <a:r>
              <a:rPr sz="2000" b="1" spc="-45" dirty="0">
                <a:latin typeface="Calibri"/>
                <a:cs typeface="Calibri"/>
              </a:rPr>
              <a:t> </a:t>
            </a:r>
            <a:r>
              <a:rPr sz="2000" b="1" dirty="0">
                <a:latin typeface="Calibri"/>
                <a:cs typeface="Calibri"/>
              </a:rPr>
              <a:t>και</a:t>
            </a:r>
            <a:r>
              <a:rPr sz="2000" b="1" spc="-10" dirty="0">
                <a:latin typeface="Calibri"/>
                <a:cs typeface="Calibri"/>
              </a:rPr>
              <a:t> </a:t>
            </a:r>
            <a:r>
              <a:rPr sz="2000" b="1" dirty="0">
                <a:latin typeface="Calibri"/>
                <a:cs typeface="Calibri"/>
              </a:rPr>
              <a:t>Υποβολή</a:t>
            </a:r>
            <a:r>
              <a:rPr sz="2000" b="1" spc="-50" dirty="0">
                <a:latin typeface="Calibri"/>
                <a:cs typeface="Calibri"/>
              </a:rPr>
              <a:t> </a:t>
            </a:r>
            <a:r>
              <a:rPr sz="2000" b="1" dirty="0">
                <a:latin typeface="Calibri"/>
                <a:cs typeface="Calibri"/>
              </a:rPr>
              <a:t>Αιτήσεων</a:t>
            </a:r>
            <a:r>
              <a:rPr sz="2000" b="1" spc="-25" dirty="0">
                <a:latin typeface="Calibri"/>
                <a:cs typeface="Calibri"/>
              </a:rPr>
              <a:t> </a:t>
            </a:r>
            <a:r>
              <a:rPr sz="2000" b="1" dirty="0">
                <a:latin typeface="Calibri"/>
                <a:cs typeface="Calibri"/>
              </a:rPr>
              <a:t>– </a:t>
            </a:r>
            <a:r>
              <a:rPr sz="2000" b="1" spc="-434" dirty="0">
                <a:latin typeface="Calibri"/>
                <a:cs typeface="Calibri"/>
              </a:rPr>
              <a:t> </a:t>
            </a:r>
            <a:r>
              <a:rPr b="1" dirty="0">
                <a:latin typeface="Calibri"/>
                <a:cs typeface="Calibri"/>
              </a:rPr>
              <a:t>Πρόσκληση</a:t>
            </a:r>
            <a:r>
              <a:rPr b="1" spc="-20" dirty="0">
                <a:latin typeface="Calibri"/>
                <a:cs typeface="Calibri"/>
              </a:rPr>
              <a:t> </a:t>
            </a:r>
            <a:r>
              <a:rPr lang="en-GB" b="1" dirty="0">
                <a:latin typeface="Calibri"/>
                <a:cs typeface="Calibri"/>
              </a:rPr>
              <a:t>2024</a:t>
            </a:r>
            <a:endParaRPr dirty="0">
              <a:latin typeface="Calibri"/>
              <a:cs typeface="Calibri"/>
            </a:endParaRPr>
          </a:p>
          <a:p>
            <a:pPr marL="12700" marR="5080" indent="3810" algn="ctr">
              <a:lnSpc>
                <a:spcPct val="100000"/>
              </a:lnSpc>
            </a:pPr>
            <a:r>
              <a:rPr b="1" spc="-5" dirty="0">
                <a:solidFill>
                  <a:srgbClr val="008080"/>
                </a:solidFill>
                <a:latin typeface="Calibri"/>
                <a:cs typeface="Calibri"/>
              </a:rPr>
              <a:t>Συμπράξεις </a:t>
            </a:r>
            <a:r>
              <a:rPr b="1" dirty="0">
                <a:solidFill>
                  <a:srgbClr val="008080"/>
                </a:solidFill>
                <a:latin typeface="Calibri"/>
                <a:cs typeface="Calibri"/>
              </a:rPr>
              <a:t>Συνεργασίας </a:t>
            </a:r>
            <a:r>
              <a:rPr lang="el-GR" b="1" dirty="0">
                <a:solidFill>
                  <a:srgbClr val="008080"/>
                </a:solidFill>
                <a:latin typeface="Calibri"/>
                <a:cs typeface="Calibri"/>
              </a:rPr>
              <a:t>- </a:t>
            </a:r>
            <a:r>
              <a:rPr lang="el-GR" b="1" spc="-5" dirty="0">
                <a:solidFill>
                  <a:srgbClr val="008080"/>
                </a:solidFill>
                <a:latin typeface="Calibri"/>
                <a:cs typeface="Calibri"/>
              </a:rPr>
              <a:t>Τομείς</a:t>
            </a:r>
            <a:r>
              <a:rPr b="1" spc="-30" dirty="0">
                <a:solidFill>
                  <a:srgbClr val="008080"/>
                </a:solidFill>
                <a:latin typeface="Calibri"/>
                <a:cs typeface="Calibri"/>
              </a:rPr>
              <a:t> </a:t>
            </a:r>
            <a:r>
              <a:rPr b="1" spc="-5" dirty="0">
                <a:solidFill>
                  <a:srgbClr val="008080"/>
                </a:solidFill>
                <a:latin typeface="Calibri"/>
                <a:cs typeface="Calibri"/>
              </a:rPr>
              <a:t>Εκπαίδευσης</a:t>
            </a:r>
            <a:r>
              <a:rPr b="1" spc="-25" dirty="0">
                <a:solidFill>
                  <a:srgbClr val="008080"/>
                </a:solidFill>
                <a:latin typeface="Calibri"/>
                <a:cs typeface="Calibri"/>
              </a:rPr>
              <a:t> </a:t>
            </a:r>
            <a:r>
              <a:rPr b="1" spc="-20" dirty="0">
                <a:solidFill>
                  <a:srgbClr val="008080"/>
                </a:solidFill>
                <a:latin typeface="Calibri"/>
                <a:cs typeface="Calibri"/>
              </a:rPr>
              <a:t>και </a:t>
            </a:r>
            <a:r>
              <a:rPr b="1" dirty="0">
                <a:solidFill>
                  <a:srgbClr val="008080"/>
                </a:solidFill>
                <a:latin typeface="Calibri"/>
                <a:cs typeface="Calibri"/>
              </a:rPr>
              <a:t>Κατάρτισης</a:t>
            </a:r>
            <a:r>
              <a:rPr lang="el-GR" b="1" dirty="0">
                <a:solidFill>
                  <a:srgbClr val="008080"/>
                </a:solidFill>
                <a:latin typeface="Calibri"/>
                <a:cs typeface="Calibri"/>
              </a:rPr>
              <a:t> </a:t>
            </a:r>
            <a:r>
              <a:rPr lang="el-GR" b="1" spc="-45" dirty="0">
                <a:solidFill>
                  <a:srgbClr val="008080"/>
                </a:solidFill>
                <a:latin typeface="Calibri"/>
                <a:cs typeface="Calibri"/>
              </a:rPr>
              <a:t>και Τομέας Νεολαίας</a:t>
            </a:r>
            <a:r>
              <a:rPr b="1" i="1" spc="-10" dirty="0">
                <a:solidFill>
                  <a:srgbClr val="008080"/>
                </a:solidFill>
                <a:latin typeface="Calibri"/>
                <a:cs typeface="Calibri"/>
              </a:rPr>
              <a:t> </a:t>
            </a:r>
            <a:endParaRPr lang="el-GR" b="1" i="1" spc="-10" dirty="0">
              <a:solidFill>
                <a:srgbClr val="008080"/>
              </a:solidFill>
              <a:latin typeface="Calibri"/>
              <a:cs typeface="Calibri"/>
            </a:endParaRPr>
          </a:p>
          <a:p>
            <a:pPr marL="12700" marR="5080" indent="3810" algn="ctr">
              <a:lnSpc>
                <a:spcPct val="100000"/>
              </a:lnSpc>
            </a:pPr>
            <a:r>
              <a:rPr lang="el-GR" sz="1600" i="1" dirty="0">
                <a:latin typeface="Calibri"/>
                <a:cs typeface="Calibri"/>
              </a:rPr>
              <a:t>15 Φεβρουαρίου </a:t>
            </a:r>
            <a:r>
              <a:rPr sz="1600" i="1" dirty="0">
                <a:latin typeface="Calibri"/>
                <a:cs typeface="Calibri"/>
              </a:rPr>
              <a:t>202</a:t>
            </a:r>
            <a:r>
              <a:rPr lang="el-GR" sz="1600" i="1" dirty="0">
                <a:latin typeface="Calibri"/>
                <a:cs typeface="Calibri"/>
              </a:rPr>
              <a:t>4</a:t>
            </a:r>
            <a:endParaRPr sz="160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1000" y="1226153"/>
            <a:ext cx="11048999" cy="773930"/>
          </a:xfrm>
          <a:prstGeom prst="rect">
            <a:avLst/>
          </a:prstGeom>
        </p:spPr>
        <p:txBody>
          <a:bodyPr vert="horz" wrap="square" lIns="0" tIns="12065" rIns="0" bIns="0" rtlCol="0">
            <a:spAutoFit/>
          </a:bodyPr>
          <a:lstStyle/>
          <a:p>
            <a:pPr marL="12700">
              <a:lnSpc>
                <a:spcPct val="100000"/>
              </a:lnSpc>
              <a:spcBef>
                <a:spcPts val="95"/>
              </a:spcBef>
              <a:tabLst>
                <a:tab pos="355600" algn="l"/>
              </a:tabLst>
            </a:pPr>
            <a:endParaRPr sz="2200" dirty="0">
              <a:latin typeface="Calibri"/>
              <a:cs typeface="Calibri"/>
            </a:endParaRPr>
          </a:p>
          <a:p>
            <a:pPr>
              <a:lnSpc>
                <a:spcPct val="100000"/>
              </a:lnSpc>
              <a:spcBef>
                <a:spcPts val="15"/>
              </a:spcBef>
            </a:pPr>
            <a:endParaRPr sz="2750" dirty="0">
              <a:latin typeface="Calibri"/>
              <a:cs typeface="Calibri"/>
            </a:endParaRPr>
          </a:p>
        </p:txBody>
      </p:sp>
      <p:sp>
        <p:nvSpPr>
          <p:cNvPr id="7" name="TextBox 6">
            <a:extLst>
              <a:ext uri="{FF2B5EF4-FFF2-40B4-BE49-F238E27FC236}">
                <a16:creationId xmlns:a16="http://schemas.microsoft.com/office/drawing/2014/main" id="{A591D59A-A3FC-7996-2597-8502324D9886}"/>
              </a:ext>
            </a:extLst>
          </p:cNvPr>
          <p:cNvSpPr txBox="1"/>
          <p:nvPr/>
        </p:nvSpPr>
        <p:spPr>
          <a:xfrm>
            <a:off x="381000" y="893690"/>
            <a:ext cx="11353800" cy="5209118"/>
          </a:xfrm>
          <a:prstGeom prst="rect">
            <a:avLst/>
          </a:prstGeom>
          <a:noFill/>
        </p:spPr>
        <p:txBody>
          <a:bodyPr wrap="square">
            <a:spAutoFit/>
          </a:bodyPr>
          <a:lstStyle/>
          <a:p>
            <a:pPr>
              <a:lnSpc>
                <a:spcPct val="100000"/>
              </a:lnSpc>
              <a:spcBef>
                <a:spcPts val="60"/>
              </a:spcBef>
            </a:pPr>
            <a:endParaRPr lang="el-GR" sz="2700" dirty="0">
              <a:latin typeface="Calibri"/>
              <a:cs typeface="Calibri"/>
            </a:endParaRPr>
          </a:p>
          <a:p>
            <a:pPr algn="ctr">
              <a:spcBef>
                <a:spcPts val="60"/>
              </a:spcBef>
            </a:pPr>
            <a:r>
              <a:rPr lang="el-GR" sz="2200" b="0" i="0" u="none" strike="noStrike" baseline="0" dirty="0">
                <a:solidFill>
                  <a:srgbClr val="000000"/>
                </a:solidFill>
                <a:latin typeface="Calibri" panose="020F0502020204030204" pitchFamily="34" charset="0"/>
              </a:rPr>
              <a:t>Για τις αιτήσεις που υποβάλλονται στις Εθνικές Υπηρεσίες (αποκεντρωμένες δράσεις) στους τομείς της Σχολικής Εκπαίδευσης, της Επαγγελματικής </a:t>
            </a:r>
            <a:r>
              <a:rPr lang="el-GR" sz="2200" dirty="0">
                <a:solidFill>
                  <a:srgbClr val="000000"/>
                </a:solidFill>
                <a:latin typeface="Calibri" panose="020F0502020204030204" pitchFamily="34" charset="0"/>
              </a:rPr>
              <a:t>Ε</a:t>
            </a:r>
            <a:r>
              <a:rPr lang="el-GR" sz="2200" b="0" i="0" u="none" strike="noStrike" baseline="0" dirty="0">
                <a:solidFill>
                  <a:srgbClr val="000000"/>
                </a:solidFill>
                <a:latin typeface="Calibri" panose="020F0502020204030204" pitchFamily="34" charset="0"/>
              </a:rPr>
              <a:t>κπαίδευσης και Κατάρτισης, της Εκπαίδευσης </a:t>
            </a:r>
            <a:r>
              <a:rPr lang="el-GR" sz="2200" dirty="0">
                <a:solidFill>
                  <a:srgbClr val="000000"/>
                </a:solidFill>
                <a:latin typeface="Calibri" panose="020F0502020204030204" pitchFamily="34" charset="0"/>
              </a:rPr>
              <a:t>Ε</a:t>
            </a:r>
            <a:r>
              <a:rPr lang="el-GR" sz="2200" b="0" i="0" u="none" strike="noStrike" baseline="0" dirty="0">
                <a:solidFill>
                  <a:srgbClr val="000000"/>
                </a:solidFill>
                <a:latin typeface="Calibri" panose="020F0502020204030204" pitchFamily="34" charset="0"/>
              </a:rPr>
              <a:t>νηλίκων και της Νεολαίας, ο ίδιος οργανισμός (ένα OID) δεν μπορεί να συμμετέχει σε περισσότερες από </a:t>
            </a:r>
            <a:r>
              <a:rPr lang="el-GR" sz="2200" b="1" i="0" u="none" strike="noStrike" baseline="0" dirty="0">
                <a:solidFill>
                  <a:srgbClr val="000000"/>
                </a:solidFill>
                <a:latin typeface="Calibri" panose="020F0502020204030204" pitchFamily="34" charset="0"/>
              </a:rPr>
              <a:t>10 </a:t>
            </a:r>
            <a:r>
              <a:rPr lang="el-GR" sz="2200" b="0" i="0" u="none" strike="noStrike" baseline="0" dirty="0">
                <a:solidFill>
                  <a:srgbClr val="000000"/>
                </a:solidFill>
                <a:latin typeface="Calibri" panose="020F0502020204030204" pitchFamily="34" charset="0"/>
              </a:rPr>
              <a:t>αιτήσεις συνολικά </a:t>
            </a:r>
            <a:r>
              <a:rPr lang="el-GR" sz="2200" b="0" i="0" u="sng" strike="noStrike" baseline="0" dirty="0">
                <a:solidFill>
                  <a:srgbClr val="000000"/>
                </a:solidFill>
                <a:latin typeface="Calibri" panose="020F0502020204030204" pitchFamily="34" charset="0"/>
              </a:rPr>
              <a:t>ανά προθεσμία</a:t>
            </a:r>
            <a:r>
              <a:rPr lang="el-GR" sz="2200" b="0" i="0" u="none" strike="noStrike" baseline="0" dirty="0">
                <a:solidFill>
                  <a:srgbClr val="000000"/>
                </a:solidFill>
                <a:latin typeface="Calibri" panose="020F0502020204030204" pitchFamily="34" charset="0"/>
              </a:rPr>
              <a:t>, είτε ως αιτών είτε ως εταίρος</a:t>
            </a:r>
          </a:p>
          <a:p>
            <a:pPr algn="ctr">
              <a:spcBef>
                <a:spcPts val="60"/>
              </a:spcBef>
            </a:pPr>
            <a:endParaRPr lang="el-GR" sz="2200" dirty="0">
              <a:solidFill>
                <a:srgbClr val="000000"/>
              </a:solidFill>
              <a:latin typeface="Calibri" panose="020F0502020204030204" pitchFamily="34" charset="0"/>
            </a:endParaRPr>
          </a:p>
          <a:p>
            <a:pPr algn="ctr">
              <a:spcBef>
                <a:spcPts val="60"/>
              </a:spcBef>
            </a:pPr>
            <a:endParaRPr lang="el-GR" sz="2200" dirty="0">
              <a:solidFill>
                <a:srgbClr val="000000"/>
              </a:solidFill>
              <a:latin typeface="Calibri" panose="020F0502020204030204" pitchFamily="34" charset="0"/>
            </a:endParaRPr>
          </a:p>
          <a:p>
            <a:pPr algn="ctr">
              <a:spcBef>
                <a:spcPts val="60"/>
              </a:spcBef>
            </a:pPr>
            <a:endParaRPr lang="el-GR" sz="2200" dirty="0">
              <a:solidFill>
                <a:srgbClr val="000000"/>
              </a:solidFill>
              <a:latin typeface="Calibri" panose="020F0502020204030204" pitchFamily="34" charset="0"/>
            </a:endParaRPr>
          </a:p>
          <a:p>
            <a:pPr algn="ctr">
              <a:spcBef>
                <a:spcPts val="60"/>
              </a:spcBef>
            </a:pPr>
            <a:r>
              <a:rPr lang="el-GR" b="0" i="1" u="none" strike="noStrike" baseline="0" dirty="0">
                <a:solidFill>
                  <a:srgbClr val="000000"/>
                </a:solidFill>
              </a:rPr>
              <a:t>!!! Το ανώτατο αυτό όριο λαμβάνει υπόψη αθροιστικά τις αιτήσεις που υποβάλλονται σε όλους αυτούς τους τομείς.  	</a:t>
            </a:r>
          </a:p>
          <a:p>
            <a:pPr algn="ctr">
              <a:spcBef>
                <a:spcPts val="60"/>
              </a:spcBef>
            </a:pPr>
            <a:endParaRPr lang="el-GR" i="1" dirty="0">
              <a:solidFill>
                <a:srgbClr val="000000"/>
              </a:solidFill>
            </a:endParaRPr>
          </a:p>
          <a:p>
            <a:pPr>
              <a:spcBef>
                <a:spcPts val="60"/>
              </a:spcBef>
            </a:pPr>
            <a:r>
              <a:rPr lang="el-GR" b="0" u="sng" strike="noStrike" baseline="0" dirty="0">
                <a:solidFill>
                  <a:srgbClr val="000000"/>
                </a:solidFill>
              </a:rPr>
              <a:t>Σημειώσεις</a:t>
            </a:r>
            <a:r>
              <a:rPr lang="el-GR" b="0" u="none" strike="noStrike" baseline="0" dirty="0">
                <a:solidFill>
                  <a:srgbClr val="000000"/>
                </a:solidFill>
              </a:rPr>
              <a:t>: </a:t>
            </a:r>
          </a:p>
          <a:p>
            <a:pPr marL="342900" indent="-342900">
              <a:spcBef>
                <a:spcPts val="60"/>
              </a:spcBef>
              <a:buAutoNum type="arabicPeriod"/>
            </a:pPr>
            <a:r>
              <a:rPr lang="el-GR" b="0" i="1" u="none" strike="noStrike" baseline="0" dirty="0">
                <a:solidFill>
                  <a:srgbClr val="000000"/>
                </a:solidFill>
              </a:rPr>
              <a:t>Για τις αιτήσεις που υποβάλλονται στον τομέα της Τριτοβάθμιας δεν υπάρχει περιορισμός </a:t>
            </a:r>
            <a:r>
              <a:rPr lang="el-GR" b="0" i="1" u="none" strike="noStrike" baseline="0" dirty="0">
                <a:solidFill>
                  <a:srgbClr val="000000"/>
                </a:solidFill>
                <a:sym typeface="Wingdings" panose="05000000000000000000" pitchFamily="2" charset="2"/>
              </a:rPr>
              <a:t>  </a:t>
            </a:r>
            <a:r>
              <a:rPr lang="el-GR" i="1" dirty="0">
                <a:solidFill>
                  <a:srgbClr val="000000"/>
                </a:solidFill>
                <a:sym typeface="Wingdings" panose="05000000000000000000" pitchFamily="2" charset="2"/>
              </a:rPr>
              <a:t>Έ</a:t>
            </a:r>
            <a:r>
              <a:rPr lang="el-GR" b="0" i="1" u="none" strike="noStrike" baseline="0" dirty="0">
                <a:solidFill>
                  <a:srgbClr val="000000"/>
                </a:solidFill>
              </a:rPr>
              <a:t>νας οργανισμός μπορεί ταυτόχρονα να συμμετέχει σε όσες αιτήσεις επιθυμεί στον τομέα της Τριτοβάθμιας και σε άλλες 10 στο σύνολο σε όλους τους υπόλοιπους τομείς, ανά προθεσμία</a:t>
            </a:r>
          </a:p>
          <a:p>
            <a:pPr marL="342900" indent="-342900">
              <a:spcBef>
                <a:spcPts val="60"/>
              </a:spcBef>
              <a:buAutoNum type="arabicPeriod"/>
            </a:pPr>
            <a:r>
              <a:rPr lang="el-GR" i="1" dirty="0">
                <a:solidFill>
                  <a:srgbClr val="000000"/>
                </a:solidFill>
              </a:rPr>
              <a:t>Ο ίδιος οργανισμός μπορεί, ανά προθεσμία, ταυτόχρονα με τη συμμετοχή του σε αιτήσεις ΚΑ220, υπό τους περιορισμούς που ισχύουν, να συμμετέχει σε άλλες 10 αιτήσεις ΚΑ210, υπό τους περιορισμούς που ισχύουν</a:t>
            </a:r>
            <a:endParaRPr lang="el-GR" sz="2700" dirty="0">
              <a:latin typeface="Calibri"/>
              <a:cs typeface="Calibri"/>
            </a:endParaRPr>
          </a:p>
        </p:txBody>
      </p:sp>
      <p:sp>
        <p:nvSpPr>
          <p:cNvPr id="8" name="object 2">
            <a:extLst>
              <a:ext uri="{FF2B5EF4-FFF2-40B4-BE49-F238E27FC236}">
                <a16:creationId xmlns:a16="http://schemas.microsoft.com/office/drawing/2014/main" id="{F5C0BF4F-30DA-2FBA-84D8-0F87623FD46A}"/>
              </a:ext>
            </a:extLst>
          </p:cNvPr>
          <p:cNvSpPr txBox="1">
            <a:spLocks noGrp="1"/>
          </p:cNvSpPr>
          <p:nvPr>
            <p:ph type="title"/>
          </p:nvPr>
        </p:nvSpPr>
        <p:spPr>
          <a:xfrm>
            <a:off x="304800" y="76200"/>
            <a:ext cx="11734800" cy="442913"/>
          </a:xfrm>
          <a:prstGeom prst="rect">
            <a:avLst/>
          </a:prstGeom>
        </p:spPr>
        <p:txBody>
          <a:bodyPr vert="horz" wrap="square" lIns="0" tIns="12065" rIns="0" bIns="0" rtlCol="0">
            <a:spAutoFit/>
          </a:bodyPr>
          <a:lstStyle/>
          <a:p>
            <a:pPr marL="12700">
              <a:lnSpc>
                <a:spcPct val="100000"/>
              </a:lnSpc>
              <a:spcBef>
                <a:spcPts val="95"/>
              </a:spcBef>
            </a:pPr>
            <a:r>
              <a:rPr lang="el-GR" sz="2800" spc="-5" dirty="0">
                <a:solidFill>
                  <a:srgbClr val="FFFFFF"/>
                </a:solidFill>
              </a:rPr>
              <a:t>ΑΝΩΤΑΤΟΣ ΑΡΙΘΜΟΣ ΑΙΤΗΣΕΩΝ ΑΝΑ ΟΡΓΑΝΙΣΜΟ</a:t>
            </a:r>
            <a:endParaRPr sz="2800" dirty="0"/>
          </a:p>
        </p:txBody>
      </p:sp>
    </p:spTree>
    <p:extLst>
      <p:ext uri="{BB962C8B-B14F-4D97-AF65-F5344CB8AC3E}">
        <p14:creationId xmlns:p14="http://schemas.microsoft.com/office/powerpoint/2010/main" val="187856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134580"/>
            <a:ext cx="10820400" cy="443070"/>
          </a:xfrm>
          <a:prstGeom prst="rect">
            <a:avLst/>
          </a:prstGeom>
        </p:spPr>
        <p:txBody>
          <a:bodyPr vert="horz" wrap="square" lIns="0" tIns="12065" rIns="0" bIns="0" rtlCol="0">
            <a:spAutoFit/>
          </a:bodyPr>
          <a:lstStyle/>
          <a:p>
            <a:pPr marL="12700">
              <a:lnSpc>
                <a:spcPct val="100000"/>
              </a:lnSpc>
              <a:spcBef>
                <a:spcPts val="95"/>
              </a:spcBef>
            </a:pPr>
            <a:r>
              <a:rPr lang="el-GR" sz="2800" spc="10" dirty="0">
                <a:solidFill>
                  <a:srgbClr val="FFFFFF"/>
                </a:solidFill>
              </a:rPr>
              <a:t>ΕΠΙΛΕΞΙΜΟΙ ΟΡΓΑΝΙΣΜΟΙ ΩΣ ΣΥΝΤΟΝΙΣΤΕΣ</a:t>
            </a:r>
            <a:endParaRPr sz="2800" dirty="0"/>
          </a:p>
        </p:txBody>
      </p:sp>
      <p:sp>
        <p:nvSpPr>
          <p:cNvPr id="3" name="object 3"/>
          <p:cNvSpPr txBox="1"/>
          <p:nvPr/>
        </p:nvSpPr>
        <p:spPr>
          <a:xfrm>
            <a:off x="304800" y="1219200"/>
            <a:ext cx="11277600" cy="6540893"/>
          </a:xfrm>
          <a:prstGeom prst="rect">
            <a:avLst/>
          </a:prstGeom>
        </p:spPr>
        <p:txBody>
          <a:bodyPr vert="horz" wrap="square" lIns="0" tIns="13335" rIns="0" bIns="0" rtlCol="0">
            <a:spAutoFit/>
          </a:bodyPr>
          <a:lstStyle/>
          <a:p>
            <a:pPr marL="342900" indent="-342900">
              <a:lnSpc>
                <a:spcPct val="100000"/>
              </a:lnSpc>
              <a:spcBef>
                <a:spcPts val="55"/>
              </a:spcBef>
              <a:buFont typeface="Wingdings" panose="05000000000000000000" pitchFamily="2" charset="2"/>
              <a:buChar char="q"/>
            </a:pPr>
            <a:r>
              <a:rPr lang="el-GR" sz="2200" b="1" dirty="0">
                <a:latin typeface="Calibri"/>
                <a:cs typeface="Calibri"/>
              </a:rPr>
              <a:t>Συντονιστής κοινοπραξίας μπορεί να είναι κάθε οργανισμός που:</a:t>
            </a:r>
          </a:p>
          <a:p>
            <a:pPr>
              <a:lnSpc>
                <a:spcPct val="100000"/>
              </a:lnSpc>
              <a:spcBef>
                <a:spcPts val="55"/>
              </a:spcBef>
            </a:pPr>
            <a:endParaRPr sz="2200" dirty="0">
              <a:latin typeface="Calibri"/>
              <a:cs typeface="Calibri"/>
            </a:endParaRPr>
          </a:p>
          <a:p>
            <a:pPr marL="355600" indent="-342900" algn="just">
              <a:lnSpc>
                <a:spcPct val="100000"/>
              </a:lnSpc>
              <a:buFont typeface="Wingdings" panose="05000000000000000000" pitchFamily="2" charset="2"/>
              <a:buChar char="§"/>
              <a:tabLst>
                <a:tab pos="354965" algn="l"/>
                <a:tab pos="355600" algn="l"/>
              </a:tabLst>
            </a:pPr>
            <a:r>
              <a:rPr lang="el-GR" sz="2000" spc="-5" dirty="0">
                <a:latin typeface="Calibri"/>
                <a:cs typeface="Calibri"/>
              </a:rPr>
              <a:t>Είναι νόμιμα εγκατεστημένος </a:t>
            </a:r>
            <a:r>
              <a:rPr lang="el-GR" sz="2000" u="sng" spc="-5" dirty="0">
                <a:latin typeface="Calibri"/>
                <a:cs typeface="Calibri"/>
              </a:rPr>
              <a:t>σε</a:t>
            </a:r>
            <a:r>
              <a:rPr sz="2000" u="sng" spc="35" dirty="0">
                <a:latin typeface="Calibri"/>
                <a:cs typeface="Calibri"/>
              </a:rPr>
              <a:t> </a:t>
            </a:r>
            <a:r>
              <a:rPr lang="el-GR" sz="2000" u="sng" spc="-5" dirty="0">
                <a:uFill>
                  <a:solidFill>
                    <a:srgbClr val="000000"/>
                  </a:solidFill>
                </a:uFill>
                <a:latin typeface="Calibri"/>
                <a:cs typeface="Calibri"/>
              </a:rPr>
              <a:t>χ</a:t>
            </a:r>
            <a:r>
              <a:rPr sz="2000" u="sng" spc="-5" dirty="0" err="1">
                <a:uFill>
                  <a:solidFill>
                    <a:srgbClr val="000000"/>
                  </a:solidFill>
                </a:uFill>
                <a:latin typeface="Calibri"/>
                <a:cs typeface="Calibri"/>
              </a:rPr>
              <a:t>ώρ</a:t>
            </a:r>
            <a:r>
              <a:rPr sz="2000" u="sng" spc="-5" dirty="0">
                <a:uFill>
                  <a:solidFill>
                    <a:srgbClr val="000000"/>
                  </a:solidFill>
                </a:uFill>
                <a:latin typeface="Calibri"/>
                <a:cs typeface="Calibri"/>
              </a:rPr>
              <a:t>α</a:t>
            </a:r>
            <a:r>
              <a:rPr sz="2000" u="sng" spc="20" dirty="0">
                <a:uFill>
                  <a:solidFill>
                    <a:srgbClr val="000000"/>
                  </a:solidFill>
                </a:uFill>
                <a:latin typeface="Calibri"/>
                <a:cs typeface="Calibri"/>
              </a:rPr>
              <a:t> </a:t>
            </a:r>
            <a:r>
              <a:rPr sz="2000" u="sng" dirty="0">
                <a:uFill>
                  <a:solidFill>
                    <a:srgbClr val="000000"/>
                  </a:solidFill>
                </a:uFill>
                <a:latin typeface="Calibri"/>
                <a:cs typeface="Calibri"/>
              </a:rPr>
              <a:t>που</a:t>
            </a:r>
            <a:r>
              <a:rPr sz="2000" u="sng" spc="5" dirty="0">
                <a:uFill>
                  <a:solidFill>
                    <a:srgbClr val="000000"/>
                  </a:solidFill>
                </a:uFill>
                <a:latin typeface="Calibri"/>
                <a:cs typeface="Calibri"/>
              </a:rPr>
              <a:t> </a:t>
            </a:r>
            <a:r>
              <a:rPr sz="2000" u="sng" spc="-5" dirty="0">
                <a:uFill>
                  <a:solidFill>
                    <a:srgbClr val="000000"/>
                  </a:solidFill>
                </a:uFill>
                <a:latin typeface="Calibri"/>
                <a:cs typeface="Calibri"/>
              </a:rPr>
              <a:t>μπορεί</a:t>
            </a:r>
            <a:r>
              <a:rPr sz="2000" u="sng" spc="25" dirty="0">
                <a:uFill>
                  <a:solidFill>
                    <a:srgbClr val="000000"/>
                  </a:solidFill>
                </a:uFill>
                <a:latin typeface="Calibri"/>
                <a:cs typeface="Calibri"/>
              </a:rPr>
              <a:t> </a:t>
            </a:r>
            <a:r>
              <a:rPr sz="2000" u="sng" dirty="0">
                <a:uFill>
                  <a:solidFill>
                    <a:srgbClr val="000000"/>
                  </a:solidFill>
                </a:uFill>
                <a:latin typeface="Calibri"/>
                <a:cs typeface="Calibri"/>
              </a:rPr>
              <a:t>να</a:t>
            </a:r>
            <a:r>
              <a:rPr sz="2000" u="sng" spc="15" dirty="0">
                <a:uFill>
                  <a:solidFill>
                    <a:srgbClr val="000000"/>
                  </a:solidFill>
                </a:uFill>
                <a:latin typeface="Calibri"/>
                <a:cs typeface="Calibri"/>
              </a:rPr>
              <a:t> </a:t>
            </a:r>
            <a:r>
              <a:rPr sz="2000" u="sng" spc="-5" dirty="0">
                <a:uFill>
                  <a:solidFill>
                    <a:srgbClr val="000000"/>
                  </a:solidFill>
                </a:uFill>
                <a:latin typeface="Calibri"/>
                <a:cs typeface="Calibri"/>
              </a:rPr>
              <a:t>συμμετέχει</a:t>
            </a:r>
            <a:r>
              <a:rPr sz="2000" u="sng" spc="45" dirty="0">
                <a:uFill>
                  <a:solidFill>
                    <a:srgbClr val="000000"/>
                  </a:solidFill>
                </a:uFill>
                <a:latin typeface="Calibri"/>
                <a:cs typeface="Calibri"/>
              </a:rPr>
              <a:t> </a:t>
            </a:r>
            <a:r>
              <a:rPr sz="2000" u="sng" spc="-5" dirty="0">
                <a:uFill>
                  <a:solidFill>
                    <a:srgbClr val="000000"/>
                  </a:solidFill>
                </a:uFill>
                <a:latin typeface="Calibri"/>
                <a:cs typeface="Calibri"/>
              </a:rPr>
              <a:t>πλήρως</a:t>
            </a:r>
            <a:r>
              <a:rPr sz="2000" u="sng" spc="5" dirty="0">
                <a:uFill>
                  <a:solidFill>
                    <a:srgbClr val="000000"/>
                  </a:solidFill>
                </a:uFill>
                <a:latin typeface="Calibri"/>
                <a:cs typeface="Calibri"/>
              </a:rPr>
              <a:t> </a:t>
            </a:r>
            <a:r>
              <a:rPr lang="el-GR" sz="2000" u="sng" dirty="0">
                <a:uFill>
                  <a:solidFill>
                    <a:srgbClr val="000000"/>
                  </a:solidFill>
                </a:uFill>
                <a:latin typeface="Calibri"/>
                <a:cs typeface="Calibri"/>
              </a:rPr>
              <a:t>σ</a:t>
            </a:r>
            <a:r>
              <a:rPr sz="2000" u="sng" spc="-5" dirty="0" err="1">
                <a:uFill>
                  <a:solidFill>
                    <a:srgbClr val="000000"/>
                  </a:solidFill>
                </a:uFill>
                <a:latin typeface="Calibri"/>
                <a:cs typeface="Calibri"/>
              </a:rPr>
              <a:t>τις</a:t>
            </a:r>
            <a:r>
              <a:rPr sz="2000" u="sng" spc="10" dirty="0">
                <a:uFill>
                  <a:solidFill>
                    <a:srgbClr val="000000"/>
                  </a:solidFill>
                </a:uFill>
                <a:latin typeface="Calibri"/>
                <a:cs typeface="Calibri"/>
              </a:rPr>
              <a:t> </a:t>
            </a:r>
            <a:r>
              <a:rPr lang="el-GR" sz="2000" u="sng" spc="-5" dirty="0">
                <a:uFill>
                  <a:solidFill>
                    <a:srgbClr val="000000"/>
                  </a:solidFill>
                </a:uFill>
                <a:latin typeface="Calibri"/>
                <a:cs typeface="Calibri"/>
              </a:rPr>
              <a:t>δ</a:t>
            </a:r>
            <a:r>
              <a:rPr sz="2000" u="sng" spc="-5" dirty="0" err="1">
                <a:uFill>
                  <a:solidFill>
                    <a:srgbClr val="000000"/>
                  </a:solidFill>
                </a:uFill>
                <a:latin typeface="Calibri"/>
                <a:cs typeface="Calibri"/>
              </a:rPr>
              <a:t>ράσεις</a:t>
            </a:r>
            <a:r>
              <a:rPr sz="2000" u="sng" spc="15" dirty="0">
                <a:uFill>
                  <a:solidFill>
                    <a:srgbClr val="000000"/>
                  </a:solidFill>
                </a:uFill>
                <a:latin typeface="Calibri"/>
                <a:cs typeface="Calibri"/>
              </a:rPr>
              <a:t> </a:t>
            </a:r>
            <a:r>
              <a:rPr sz="2000" u="sng" spc="-10" dirty="0">
                <a:uFill>
                  <a:solidFill>
                    <a:srgbClr val="000000"/>
                  </a:solidFill>
                </a:uFill>
                <a:latin typeface="Calibri"/>
                <a:cs typeface="Calibri"/>
              </a:rPr>
              <a:t>του</a:t>
            </a:r>
            <a:r>
              <a:rPr sz="2000" u="sng" dirty="0">
                <a:uFill>
                  <a:solidFill>
                    <a:srgbClr val="000000"/>
                  </a:solidFill>
                </a:uFill>
                <a:latin typeface="Calibri"/>
                <a:cs typeface="Calibri"/>
              </a:rPr>
              <a:t> </a:t>
            </a:r>
            <a:r>
              <a:rPr sz="2000" u="sng" spc="-10" dirty="0" err="1">
                <a:uFill>
                  <a:solidFill>
                    <a:srgbClr val="000000"/>
                  </a:solidFill>
                </a:uFill>
                <a:latin typeface="Calibri"/>
                <a:cs typeface="Calibri"/>
              </a:rPr>
              <a:t>Προγράμμ</a:t>
            </a:r>
            <a:r>
              <a:rPr sz="2000" u="sng" spc="-10" dirty="0">
                <a:uFill>
                  <a:solidFill>
                    <a:srgbClr val="000000"/>
                  </a:solidFill>
                </a:uFill>
                <a:latin typeface="Calibri"/>
                <a:cs typeface="Calibri"/>
              </a:rPr>
              <a:t>ατος</a:t>
            </a:r>
            <a:r>
              <a:rPr lang="el-GR" sz="2000" spc="-10" dirty="0">
                <a:uFill>
                  <a:solidFill>
                    <a:srgbClr val="000000"/>
                  </a:solidFill>
                </a:uFill>
                <a:latin typeface="Calibri"/>
                <a:cs typeface="Calibri"/>
              </a:rPr>
              <a:t> </a:t>
            </a:r>
            <a:r>
              <a:rPr lang="el-GR" sz="2000" spc="-10" dirty="0">
                <a:uFill>
                  <a:solidFill>
                    <a:srgbClr val="000000"/>
                  </a:solidFill>
                </a:uFill>
                <a:latin typeface="Calibri"/>
                <a:cs typeface="Calibri"/>
                <a:sym typeface="Wingdings" panose="05000000000000000000" pitchFamily="2" charset="2"/>
              </a:rPr>
              <a:t> Υποβάλλει την αίτηση εκ μέρους όλων των οργανισμών της κοινοπραξίας</a:t>
            </a:r>
            <a:endParaRPr lang="el-GR" sz="2000" spc="-10" dirty="0">
              <a:uFill>
                <a:solidFill>
                  <a:srgbClr val="000000"/>
                </a:solidFill>
              </a:uFill>
              <a:latin typeface="Calibri"/>
              <a:cs typeface="Calibri"/>
            </a:endParaRPr>
          </a:p>
          <a:p>
            <a:pPr marL="12700" algn="just">
              <a:lnSpc>
                <a:spcPct val="100000"/>
              </a:lnSpc>
              <a:spcBef>
                <a:spcPts val="434"/>
              </a:spcBef>
              <a:tabLst>
                <a:tab pos="354965" algn="l"/>
                <a:tab pos="355600" algn="l"/>
              </a:tabLst>
            </a:pPr>
            <a:endParaRPr lang="el-GR" sz="2000" spc="-10" dirty="0">
              <a:latin typeface="Calibri"/>
              <a:cs typeface="Calibri"/>
            </a:endParaRPr>
          </a:p>
          <a:p>
            <a:pPr marL="355600" indent="-342900" algn="just">
              <a:spcBef>
                <a:spcPts val="434"/>
              </a:spcBef>
              <a:buFont typeface="Wingdings" panose="05000000000000000000" pitchFamily="2" charset="2"/>
              <a:buChar char="§"/>
              <a:tabLst>
                <a:tab pos="354965" algn="l"/>
                <a:tab pos="355600" algn="l"/>
              </a:tabLst>
            </a:pPr>
            <a:r>
              <a:rPr lang="el-GR" sz="2000" spc="-10" dirty="0">
                <a:latin typeface="Calibri"/>
                <a:cs typeface="Calibri"/>
              </a:rPr>
              <a:t>Είναι νόμιμα εγκατεστημένος σε μία από τις επιτρεπόμενες χώρες, </a:t>
            </a:r>
            <a:r>
              <a:rPr lang="el-GR" sz="2000" u="sng" spc="-10" dirty="0">
                <a:latin typeface="Calibri"/>
                <a:cs typeface="Calibri"/>
              </a:rPr>
              <a:t>για τουλάχιστον 2 έτη πριν από τη λήξη της προθεσμίας υποβολής</a:t>
            </a:r>
            <a:r>
              <a:rPr lang="el-GR" sz="2000" spc="-10" dirty="0">
                <a:latin typeface="Calibri"/>
                <a:cs typeface="Calibri"/>
              </a:rPr>
              <a:t> αιτήσεων</a:t>
            </a:r>
            <a:endParaRPr lang="en-GB" sz="2000" spc="-10" dirty="0">
              <a:latin typeface="Calibri"/>
              <a:cs typeface="Calibri"/>
            </a:endParaRPr>
          </a:p>
          <a:p>
            <a:pPr marL="12700">
              <a:spcBef>
                <a:spcPts val="434"/>
              </a:spcBef>
              <a:tabLst>
                <a:tab pos="354965" algn="l"/>
                <a:tab pos="355600" algn="l"/>
              </a:tabLst>
            </a:pPr>
            <a:endParaRPr lang="en-GB" sz="2000" spc="-10" dirty="0">
              <a:latin typeface="Calibri"/>
              <a:cs typeface="Calibri"/>
            </a:endParaRPr>
          </a:p>
          <a:p>
            <a:pPr marL="12700">
              <a:spcBef>
                <a:spcPts val="434"/>
              </a:spcBef>
              <a:tabLst>
                <a:tab pos="354965" algn="l"/>
                <a:tab pos="355600" algn="l"/>
              </a:tabLst>
            </a:pPr>
            <a:endParaRPr lang="en-GB" sz="2000" spc="-10" dirty="0">
              <a:latin typeface="Calibri"/>
              <a:cs typeface="Calibri"/>
            </a:endParaRPr>
          </a:p>
          <a:p>
            <a:pPr marL="12700" algn="just">
              <a:spcBef>
                <a:spcPts val="434"/>
              </a:spcBef>
              <a:tabLst>
                <a:tab pos="354965" algn="l"/>
                <a:tab pos="355600" algn="l"/>
              </a:tabLst>
            </a:pPr>
            <a:r>
              <a:rPr lang="en-GB" sz="1800" i="1" u="none" strike="noStrike" baseline="0" dirty="0">
                <a:solidFill>
                  <a:srgbClr val="000000"/>
                </a:solidFill>
                <a:latin typeface="Calibri" panose="020F0502020204030204" pitchFamily="34" charset="0"/>
              </a:rPr>
              <a:t>!!! </a:t>
            </a:r>
            <a:r>
              <a:rPr lang="el-GR" sz="1800" i="1" u="none" strike="noStrike" baseline="0" dirty="0">
                <a:solidFill>
                  <a:srgbClr val="000000"/>
                </a:solidFill>
                <a:latin typeface="Calibri" panose="020F0502020204030204" pitchFamily="34" charset="0"/>
              </a:rPr>
              <a:t>Οι οργανισμοί από τρίτες χώρες που δεν είναι συνδεδεμένες με το πρόγραμμα </a:t>
            </a:r>
            <a:r>
              <a:rPr lang="el-GR" sz="1800" i="1" u="sng" strike="noStrike" baseline="0" dirty="0">
                <a:solidFill>
                  <a:srgbClr val="000000"/>
                </a:solidFill>
                <a:latin typeface="Calibri" panose="020F0502020204030204" pitchFamily="34" charset="0"/>
              </a:rPr>
              <a:t>δεν</a:t>
            </a:r>
            <a:r>
              <a:rPr lang="el-GR" sz="1800" i="1" u="none" strike="noStrike" baseline="0" dirty="0">
                <a:solidFill>
                  <a:srgbClr val="000000"/>
                </a:solidFill>
                <a:latin typeface="Calibri" panose="020F0502020204030204" pitchFamily="34" charset="0"/>
              </a:rPr>
              <a:t> μπορούν να συμμετέχουν ως συντονιστές του σχεδίου</a:t>
            </a:r>
            <a:endParaRPr lang="el-GR" sz="1800" i="0" u="none" strike="noStrike" baseline="0" dirty="0">
              <a:solidFill>
                <a:srgbClr val="000000"/>
              </a:solidFill>
              <a:latin typeface="Calibri" panose="020F0502020204030204" pitchFamily="34" charset="0"/>
            </a:endParaRPr>
          </a:p>
          <a:p>
            <a:pPr marL="12700">
              <a:spcBef>
                <a:spcPts val="434"/>
              </a:spcBef>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n-GB"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lnSpc>
                <a:spcPct val="100000"/>
              </a:lnSpc>
              <a:spcBef>
                <a:spcPts val="434"/>
              </a:spcBef>
              <a:buFont typeface="Wingdings" panose="05000000000000000000" pitchFamily="2" charset="2"/>
              <a:buChar char="§"/>
              <a:tabLst>
                <a:tab pos="354965" algn="l"/>
                <a:tab pos="355600" algn="l"/>
              </a:tabLst>
            </a:pPr>
            <a:endParaRPr lang="el-GR" sz="2000" spc="-10" dirty="0">
              <a:latin typeface="Calibri"/>
              <a:cs typeface="Calibri"/>
            </a:endParaRPr>
          </a:p>
          <a:p>
            <a:pPr marL="355600" indent="-342900">
              <a:lnSpc>
                <a:spcPct val="100000"/>
              </a:lnSpc>
              <a:spcBef>
                <a:spcPts val="434"/>
              </a:spcBef>
              <a:buFont typeface="Wingdings" panose="05000000000000000000" pitchFamily="2" charset="2"/>
              <a:buChar char="§"/>
              <a:tabLst>
                <a:tab pos="354965" algn="l"/>
                <a:tab pos="355600" algn="l"/>
              </a:tabLst>
            </a:pPr>
            <a:endParaRPr sz="2000" dirty="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419" y="78689"/>
            <a:ext cx="8208009"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ΣΥΝΔΕΔΕΜΕΝΟΙ ΕΤΑΙΡΟΙ</a:t>
            </a:r>
            <a:endParaRPr sz="2800" dirty="0"/>
          </a:p>
        </p:txBody>
      </p:sp>
      <p:sp>
        <p:nvSpPr>
          <p:cNvPr id="3" name="object 3"/>
          <p:cNvSpPr txBox="1"/>
          <p:nvPr/>
        </p:nvSpPr>
        <p:spPr>
          <a:xfrm>
            <a:off x="488391" y="1447800"/>
            <a:ext cx="10865409" cy="2421817"/>
          </a:xfrm>
          <a:prstGeom prst="rect">
            <a:avLst/>
          </a:prstGeom>
        </p:spPr>
        <p:txBody>
          <a:bodyPr vert="horz" wrap="square" lIns="0" tIns="13335" rIns="0" bIns="0" rtlCol="0">
            <a:spAutoFit/>
          </a:bodyPr>
          <a:lstStyle/>
          <a:p>
            <a:pPr marL="355600" indent="-342900">
              <a:lnSpc>
                <a:spcPct val="100000"/>
              </a:lnSpc>
              <a:spcBef>
                <a:spcPts val="105"/>
              </a:spcBef>
              <a:buFont typeface="Wingdings" panose="05000000000000000000" pitchFamily="2" charset="2"/>
              <a:buChar char="q"/>
              <a:tabLst>
                <a:tab pos="354965" algn="l"/>
                <a:tab pos="355600" algn="l"/>
              </a:tabLst>
            </a:pPr>
            <a:r>
              <a:rPr lang="el-GR" sz="2200" b="1" spc="-5" dirty="0">
                <a:solidFill>
                  <a:srgbClr val="404040"/>
                </a:solidFill>
                <a:latin typeface="Calibri"/>
                <a:cs typeface="Calibri"/>
              </a:rPr>
              <a:t>Οργανισμοί που</a:t>
            </a:r>
            <a:r>
              <a:rPr sz="2200" b="1" spc="-5" dirty="0">
                <a:solidFill>
                  <a:srgbClr val="404040"/>
                </a:solidFill>
                <a:latin typeface="Calibri"/>
                <a:cs typeface="Calibri"/>
              </a:rPr>
              <a:t>:</a:t>
            </a:r>
            <a:endParaRPr sz="2200" dirty="0">
              <a:latin typeface="Calibri"/>
              <a:cs typeface="Calibri"/>
            </a:endParaRPr>
          </a:p>
          <a:p>
            <a:pPr>
              <a:lnSpc>
                <a:spcPct val="100000"/>
              </a:lnSpc>
              <a:spcBef>
                <a:spcPts val="30"/>
              </a:spcBef>
            </a:pPr>
            <a:endParaRPr sz="1850" dirty="0">
              <a:latin typeface="Calibri"/>
              <a:cs typeface="Calibri"/>
            </a:endParaRPr>
          </a:p>
          <a:p>
            <a:pPr marL="298450" indent="-285750">
              <a:lnSpc>
                <a:spcPct val="100000"/>
              </a:lnSpc>
              <a:buFont typeface="Wingdings" panose="05000000000000000000" pitchFamily="2" charset="2"/>
              <a:buChar char="§"/>
              <a:tabLst>
                <a:tab pos="354965" algn="l"/>
                <a:tab pos="355600" algn="l"/>
              </a:tabLst>
            </a:pPr>
            <a:r>
              <a:rPr sz="2000" spc="-10" dirty="0">
                <a:solidFill>
                  <a:srgbClr val="404040"/>
                </a:solidFill>
                <a:latin typeface="Calibri"/>
                <a:cs typeface="Calibri"/>
              </a:rPr>
              <a:t>Προέρχονται</a:t>
            </a:r>
            <a:r>
              <a:rPr sz="2000" spc="45" dirty="0">
                <a:solidFill>
                  <a:srgbClr val="404040"/>
                </a:solidFill>
                <a:latin typeface="Calibri"/>
                <a:cs typeface="Calibri"/>
              </a:rPr>
              <a:t> </a:t>
            </a:r>
            <a:r>
              <a:rPr sz="2000" u="heavy" spc="-10" dirty="0">
                <a:solidFill>
                  <a:srgbClr val="404040"/>
                </a:solidFill>
                <a:uFill>
                  <a:solidFill>
                    <a:srgbClr val="404040"/>
                  </a:solidFill>
                </a:uFill>
                <a:latin typeface="Calibri"/>
                <a:cs typeface="Calibri"/>
              </a:rPr>
              <a:t>είτε</a:t>
            </a:r>
            <a:r>
              <a:rPr sz="2000" u="heavy" spc="25"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από</a:t>
            </a:r>
            <a:r>
              <a:rPr sz="2000" u="heavy" spc="5"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τον</a:t>
            </a:r>
            <a:r>
              <a:rPr sz="2000" u="heavy" spc="10"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δημόσιο </a:t>
            </a:r>
            <a:r>
              <a:rPr sz="2000" u="heavy" spc="-10" dirty="0">
                <a:solidFill>
                  <a:srgbClr val="404040"/>
                </a:solidFill>
                <a:uFill>
                  <a:solidFill>
                    <a:srgbClr val="404040"/>
                  </a:solidFill>
                </a:uFill>
                <a:latin typeface="Calibri"/>
                <a:cs typeface="Calibri"/>
              </a:rPr>
              <a:t>είτε</a:t>
            </a:r>
            <a:r>
              <a:rPr sz="2000" u="heavy" spc="25"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από</a:t>
            </a:r>
            <a:r>
              <a:rPr sz="2000" u="heavy"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τον</a:t>
            </a:r>
            <a:r>
              <a:rPr sz="2000" u="heavy" spc="5" dirty="0">
                <a:solidFill>
                  <a:srgbClr val="404040"/>
                </a:solidFill>
                <a:uFill>
                  <a:solidFill>
                    <a:srgbClr val="404040"/>
                  </a:solidFill>
                </a:uFill>
                <a:latin typeface="Calibri"/>
                <a:cs typeface="Calibri"/>
              </a:rPr>
              <a:t> </a:t>
            </a:r>
            <a:r>
              <a:rPr sz="2000" u="heavy" spc="-15" dirty="0">
                <a:solidFill>
                  <a:srgbClr val="404040"/>
                </a:solidFill>
                <a:uFill>
                  <a:solidFill>
                    <a:srgbClr val="404040"/>
                  </a:solidFill>
                </a:uFill>
                <a:latin typeface="Calibri"/>
                <a:cs typeface="Calibri"/>
              </a:rPr>
              <a:t>ιδιωτικό</a:t>
            </a:r>
            <a:r>
              <a:rPr sz="2000" u="heavy" spc="25"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τομέα</a:t>
            </a:r>
            <a:endParaRPr lang="el-GR" sz="2000" dirty="0">
              <a:latin typeface="Calibri"/>
              <a:cs typeface="Calibri"/>
            </a:endParaRPr>
          </a:p>
          <a:p>
            <a:pPr marL="298450" indent="-285750">
              <a:lnSpc>
                <a:spcPct val="100000"/>
              </a:lnSpc>
              <a:buFont typeface="Wingdings" panose="05000000000000000000" pitchFamily="2" charset="2"/>
              <a:buChar char="§"/>
              <a:tabLst>
                <a:tab pos="354965" algn="l"/>
                <a:tab pos="355600" algn="l"/>
              </a:tabLst>
            </a:pPr>
            <a:r>
              <a:rPr sz="2000" u="heavy" spc="-5" dirty="0" err="1">
                <a:solidFill>
                  <a:srgbClr val="404040"/>
                </a:solidFill>
                <a:uFill>
                  <a:solidFill>
                    <a:srgbClr val="404040"/>
                  </a:solidFill>
                </a:uFill>
                <a:latin typeface="Calibri"/>
                <a:cs typeface="Calibri"/>
              </a:rPr>
              <a:t>Δε</a:t>
            </a:r>
            <a:r>
              <a:rPr sz="2000" u="heavy" spc="-10" dirty="0">
                <a:solidFill>
                  <a:srgbClr val="404040"/>
                </a:solidFill>
                <a:uFill>
                  <a:solidFill>
                    <a:srgbClr val="404040"/>
                  </a:solidFill>
                </a:uFill>
                <a:latin typeface="Calibri"/>
                <a:cs typeface="Calibri"/>
              </a:rPr>
              <a:t> λαμβάνουν</a:t>
            </a:r>
            <a:r>
              <a:rPr sz="2000" u="heavy" spc="40"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επιχορήγηση</a:t>
            </a:r>
            <a:r>
              <a:rPr sz="2000" spc="5" dirty="0">
                <a:solidFill>
                  <a:srgbClr val="404040"/>
                </a:solidFill>
                <a:latin typeface="Calibri"/>
                <a:cs typeface="Calibri"/>
              </a:rPr>
              <a:t> </a:t>
            </a:r>
            <a:r>
              <a:rPr sz="2000" spc="-5" dirty="0">
                <a:solidFill>
                  <a:srgbClr val="404040"/>
                </a:solidFill>
                <a:latin typeface="Calibri"/>
                <a:cs typeface="Calibri"/>
              </a:rPr>
              <a:t>από</a:t>
            </a:r>
            <a:r>
              <a:rPr sz="2000" dirty="0">
                <a:solidFill>
                  <a:srgbClr val="404040"/>
                </a:solidFill>
                <a:latin typeface="Calibri"/>
                <a:cs typeface="Calibri"/>
              </a:rPr>
              <a:t> </a:t>
            </a:r>
            <a:r>
              <a:rPr lang="el-GR" sz="2000" spc="-10" dirty="0">
                <a:solidFill>
                  <a:srgbClr val="404040"/>
                </a:solidFill>
                <a:latin typeface="Calibri"/>
                <a:cs typeface="Calibri"/>
              </a:rPr>
              <a:t>το</a:t>
            </a:r>
            <a:r>
              <a:rPr sz="2000" spc="5" dirty="0">
                <a:solidFill>
                  <a:srgbClr val="404040"/>
                </a:solidFill>
                <a:latin typeface="Calibri"/>
                <a:cs typeface="Calibri"/>
              </a:rPr>
              <a:t> </a:t>
            </a:r>
            <a:r>
              <a:rPr lang="el-GR" sz="2000" spc="-10" dirty="0">
                <a:solidFill>
                  <a:srgbClr val="404040"/>
                </a:solidFill>
                <a:latin typeface="Calibri"/>
                <a:cs typeface="Calibri"/>
              </a:rPr>
              <a:t>Πρόγραμμα</a:t>
            </a:r>
          </a:p>
          <a:p>
            <a:pPr marL="298450" indent="-285750">
              <a:lnSpc>
                <a:spcPct val="100000"/>
              </a:lnSpc>
              <a:buFont typeface="Wingdings" panose="05000000000000000000" pitchFamily="2" charset="2"/>
              <a:buChar char="§"/>
              <a:tabLst>
                <a:tab pos="354965" algn="l"/>
                <a:tab pos="355600" algn="l"/>
              </a:tabLst>
            </a:pPr>
            <a:r>
              <a:rPr lang="el-GR" sz="2000" u="sng" spc="-10" dirty="0">
                <a:solidFill>
                  <a:srgbClr val="404040"/>
                </a:solidFill>
                <a:latin typeface="Calibri"/>
                <a:cs typeface="Calibri"/>
              </a:rPr>
              <a:t>Συμμετέχουν προαιρετικά</a:t>
            </a:r>
            <a:endParaRPr lang="el-GR" sz="2000" u="sng" dirty="0">
              <a:latin typeface="Calibri"/>
              <a:cs typeface="Calibri"/>
            </a:endParaRPr>
          </a:p>
          <a:p>
            <a:pPr marL="298450" indent="-285750">
              <a:lnSpc>
                <a:spcPct val="100000"/>
              </a:lnSpc>
              <a:buFont typeface="Wingdings" panose="05000000000000000000" pitchFamily="2" charset="2"/>
              <a:buChar char="§"/>
              <a:tabLst>
                <a:tab pos="354965" algn="l"/>
                <a:tab pos="355600" algn="l"/>
              </a:tabLst>
            </a:pPr>
            <a:r>
              <a:rPr sz="2000" u="heavy" spc="-5" dirty="0" err="1">
                <a:solidFill>
                  <a:srgbClr val="404040"/>
                </a:solidFill>
                <a:uFill>
                  <a:solidFill>
                    <a:srgbClr val="404040"/>
                  </a:solidFill>
                </a:uFill>
                <a:latin typeface="Calibri"/>
                <a:cs typeface="Calibri"/>
              </a:rPr>
              <a:t>Συμ</a:t>
            </a:r>
            <a:r>
              <a:rPr sz="2000" u="heavy" spc="-5" dirty="0">
                <a:solidFill>
                  <a:srgbClr val="404040"/>
                </a:solidFill>
                <a:uFill>
                  <a:solidFill>
                    <a:srgbClr val="404040"/>
                  </a:solidFill>
                </a:uFill>
                <a:latin typeface="Calibri"/>
                <a:cs typeface="Calibri"/>
              </a:rPr>
              <a:t>βάλλουν</a:t>
            </a:r>
            <a:r>
              <a:rPr sz="2000" u="heavy"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στην</a:t>
            </a:r>
            <a:r>
              <a:rPr sz="2000" spc="-5" dirty="0">
                <a:solidFill>
                  <a:srgbClr val="404040"/>
                </a:solidFill>
                <a:latin typeface="Calibri"/>
                <a:cs typeface="Calibri"/>
              </a:rPr>
              <a:t>:</a:t>
            </a:r>
            <a:endParaRPr sz="2000" dirty="0">
              <a:latin typeface="Calibri"/>
              <a:cs typeface="Calibri"/>
            </a:endParaRPr>
          </a:p>
          <a:p>
            <a:pPr marL="298450" indent="-285750">
              <a:lnSpc>
                <a:spcPct val="100000"/>
              </a:lnSpc>
              <a:buFont typeface="Wingdings" panose="05000000000000000000" pitchFamily="2" charset="2"/>
              <a:buChar char="ü"/>
              <a:tabLst>
                <a:tab pos="354965" algn="l"/>
                <a:tab pos="355600" algn="l"/>
              </a:tabLst>
            </a:pPr>
            <a:r>
              <a:rPr sz="1800" spc="-10" dirty="0">
                <a:solidFill>
                  <a:srgbClr val="404040"/>
                </a:solidFill>
                <a:latin typeface="Calibri"/>
                <a:cs typeface="Calibri"/>
              </a:rPr>
              <a:t>Υλοποίηση</a:t>
            </a:r>
            <a:r>
              <a:rPr sz="1800" spc="20" dirty="0">
                <a:solidFill>
                  <a:srgbClr val="404040"/>
                </a:solidFill>
                <a:latin typeface="Calibri"/>
                <a:cs typeface="Calibri"/>
              </a:rPr>
              <a:t> </a:t>
            </a:r>
            <a:r>
              <a:rPr sz="1800" spc="-10" dirty="0">
                <a:solidFill>
                  <a:srgbClr val="404040"/>
                </a:solidFill>
                <a:latin typeface="Calibri"/>
                <a:cs typeface="Calibri"/>
              </a:rPr>
              <a:t>συγκεκριμένων</a:t>
            </a:r>
            <a:r>
              <a:rPr sz="1800" spc="70" dirty="0">
                <a:solidFill>
                  <a:srgbClr val="404040"/>
                </a:solidFill>
                <a:latin typeface="Calibri"/>
                <a:cs typeface="Calibri"/>
              </a:rPr>
              <a:t> </a:t>
            </a:r>
            <a:r>
              <a:rPr sz="1800" spc="-10" dirty="0">
                <a:solidFill>
                  <a:srgbClr val="404040"/>
                </a:solidFill>
                <a:latin typeface="Calibri"/>
                <a:cs typeface="Calibri"/>
              </a:rPr>
              <a:t>στόχων/δραστηριοτήτων</a:t>
            </a:r>
            <a:r>
              <a:rPr sz="1800" spc="30" dirty="0">
                <a:solidFill>
                  <a:srgbClr val="404040"/>
                </a:solidFill>
                <a:latin typeface="Calibri"/>
                <a:cs typeface="Calibri"/>
              </a:rPr>
              <a:t> </a:t>
            </a:r>
            <a:r>
              <a:rPr sz="1800" spc="-10" dirty="0">
                <a:solidFill>
                  <a:srgbClr val="404040"/>
                </a:solidFill>
                <a:latin typeface="Calibri"/>
                <a:cs typeface="Calibri"/>
              </a:rPr>
              <a:t>του</a:t>
            </a:r>
            <a:r>
              <a:rPr sz="1800" spc="20" dirty="0">
                <a:solidFill>
                  <a:srgbClr val="404040"/>
                </a:solidFill>
                <a:latin typeface="Calibri"/>
                <a:cs typeface="Calibri"/>
              </a:rPr>
              <a:t> </a:t>
            </a:r>
            <a:r>
              <a:rPr lang="el-GR" spc="-10" dirty="0">
                <a:solidFill>
                  <a:srgbClr val="404040"/>
                </a:solidFill>
                <a:latin typeface="Calibri"/>
                <a:cs typeface="Calibri"/>
              </a:rPr>
              <a:t>σχεδίου</a:t>
            </a:r>
            <a:endParaRPr sz="1800" dirty="0">
              <a:latin typeface="Calibri"/>
              <a:cs typeface="Calibri"/>
            </a:endParaRPr>
          </a:p>
          <a:p>
            <a:pPr marL="298450" indent="-285750">
              <a:lnSpc>
                <a:spcPct val="100000"/>
              </a:lnSpc>
              <a:buFont typeface="Wingdings" panose="05000000000000000000" pitchFamily="2" charset="2"/>
              <a:buChar char="ü"/>
              <a:tabLst>
                <a:tab pos="354965" algn="l"/>
                <a:tab pos="355600" algn="l"/>
              </a:tabLst>
            </a:pPr>
            <a:r>
              <a:rPr sz="1800" spc="-5" dirty="0">
                <a:solidFill>
                  <a:srgbClr val="404040"/>
                </a:solidFill>
                <a:latin typeface="Calibri"/>
                <a:cs typeface="Calibri"/>
              </a:rPr>
              <a:t>Προώθηση</a:t>
            </a:r>
            <a:r>
              <a:rPr sz="1800" dirty="0">
                <a:solidFill>
                  <a:srgbClr val="404040"/>
                </a:solidFill>
                <a:latin typeface="Calibri"/>
                <a:cs typeface="Calibri"/>
              </a:rPr>
              <a:t> </a:t>
            </a:r>
            <a:r>
              <a:rPr sz="1800" spc="-25" dirty="0">
                <a:solidFill>
                  <a:srgbClr val="404040"/>
                </a:solidFill>
                <a:latin typeface="Calibri"/>
                <a:cs typeface="Calibri"/>
              </a:rPr>
              <a:t>και</a:t>
            </a:r>
            <a:r>
              <a:rPr sz="1800" spc="20" dirty="0">
                <a:solidFill>
                  <a:srgbClr val="404040"/>
                </a:solidFill>
                <a:latin typeface="Calibri"/>
                <a:cs typeface="Calibri"/>
              </a:rPr>
              <a:t> </a:t>
            </a:r>
            <a:r>
              <a:rPr lang="el-GR" sz="1800" spc="20" dirty="0">
                <a:solidFill>
                  <a:srgbClr val="404040"/>
                </a:solidFill>
                <a:latin typeface="Calibri"/>
                <a:cs typeface="Calibri"/>
              </a:rPr>
              <a:t>την υποστήριξη της </a:t>
            </a:r>
            <a:r>
              <a:rPr lang="el-GR" spc="-10" dirty="0">
                <a:solidFill>
                  <a:srgbClr val="404040"/>
                </a:solidFill>
                <a:latin typeface="Calibri"/>
                <a:cs typeface="Calibri"/>
              </a:rPr>
              <a:t>βιωσιμότητας του σχεδίου</a:t>
            </a:r>
            <a:endParaRPr sz="1800" dirty="0">
              <a:latin typeface="Calibri"/>
              <a:cs typeface="Calibri"/>
            </a:endParaRPr>
          </a:p>
        </p:txBody>
      </p:sp>
      <p:sp>
        <p:nvSpPr>
          <p:cNvPr id="4" name="object 4"/>
          <p:cNvSpPr txBox="1"/>
          <p:nvPr/>
        </p:nvSpPr>
        <p:spPr>
          <a:xfrm>
            <a:off x="488391" y="4509897"/>
            <a:ext cx="11216640" cy="777875"/>
          </a:xfrm>
          <a:prstGeom prst="rect">
            <a:avLst/>
          </a:prstGeom>
        </p:spPr>
        <p:txBody>
          <a:bodyPr vert="horz" wrap="square" lIns="0" tIns="69850" rIns="0" bIns="0" rtlCol="0">
            <a:spAutoFit/>
          </a:bodyPr>
          <a:lstStyle/>
          <a:p>
            <a:pPr marL="12700" marR="5080" algn="just">
              <a:lnSpc>
                <a:spcPct val="80000"/>
              </a:lnSpc>
              <a:spcBef>
                <a:spcPts val="550"/>
              </a:spcBef>
            </a:pPr>
            <a:r>
              <a:rPr sz="1900" i="1" dirty="0">
                <a:solidFill>
                  <a:srgbClr val="404040"/>
                </a:solidFill>
                <a:latin typeface="Calibri"/>
                <a:cs typeface="Calibri"/>
              </a:rPr>
              <a:t>!!!</a:t>
            </a:r>
            <a:r>
              <a:rPr sz="1900" i="1" spc="5" dirty="0">
                <a:solidFill>
                  <a:srgbClr val="404040"/>
                </a:solidFill>
                <a:latin typeface="Calibri"/>
                <a:cs typeface="Calibri"/>
              </a:rPr>
              <a:t> </a:t>
            </a:r>
            <a:r>
              <a:rPr i="1" spc="-10" dirty="0">
                <a:solidFill>
                  <a:srgbClr val="404040"/>
                </a:solidFill>
                <a:latin typeface="Calibri"/>
                <a:cs typeface="Calibri"/>
              </a:rPr>
              <a:t>Αναλόγως</a:t>
            </a:r>
            <a:r>
              <a:rPr i="1" spc="-5" dirty="0">
                <a:solidFill>
                  <a:srgbClr val="404040"/>
                </a:solidFill>
                <a:latin typeface="Calibri"/>
                <a:cs typeface="Calibri"/>
              </a:rPr>
              <a:t> </a:t>
            </a:r>
            <a:r>
              <a:rPr i="1" spc="-10" dirty="0">
                <a:solidFill>
                  <a:srgbClr val="404040"/>
                </a:solidFill>
                <a:latin typeface="Calibri"/>
                <a:cs typeface="Calibri"/>
              </a:rPr>
              <a:t>των</a:t>
            </a:r>
            <a:r>
              <a:rPr i="1" spc="-5" dirty="0">
                <a:solidFill>
                  <a:srgbClr val="404040"/>
                </a:solidFill>
                <a:latin typeface="Calibri"/>
                <a:cs typeface="Calibri"/>
              </a:rPr>
              <a:t> προτεραιοτήτων-στόχων</a:t>
            </a:r>
            <a:r>
              <a:rPr i="1" dirty="0">
                <a:solidFill>
                  <a:srgbClr val="404040"/>
                </a:solidFill>
                <a:latin typeface="Calibri"/>
                <a:cs typeface="Calibri"/>
              </a:rPr>
              <a:t> </a:t>
            </a:r>
            <a:r>
              <a:rPr i="1" spc="-5" dirty="0">
                <a:solidFill>
                  <a:srgbClr val="404040"/>
                </a:solidFill>
                <a:latin typeface="Calibri"/>
                <a:cs typeface="Calibri"/>
              </a:rPr>
              <a:t>ενός</a:t>
            </a:r>
            <a:r>
              <a:rPr i="1" dirty="0">
                <a:solidFill>
                  <a:srgbClr val="404040"/>
                </a:solidFill>
                <a:latin typeface="Calibri"/>
                <a:cs typeface="Calibri"/>
              </a:rPr>
              <a:t> </a:t>
            </a:r>
            <a:r>
              <a:rPr i="1" spc="-10" dirty="0">
                <a:solidFill>
                  <a:srgbClr val="404040"/>
                </a:solidFill>
                <a:latin typeface="Calibri"/>
                <a:cs typeface="Calibri"/>
              </a:rPr>
              <a:t>Σχεδίου,</a:t>
            </a:r>
            <a:r>
              <a:rPr i="1" spc="-5" dirty="0">
                <a:solidFill>
                  <a:srgbClr val="404040"/>
                </a:solidFill>
                <a:latin typeface="Calibri"/>
                <a:cs typeface="Calibri"/>
              </a:rPr>
              <a:t> πρέπει</a:t>
            </a:r>
            <a:r>
              <a:rPr i="1" dirty="0">
                <a:solidFill>
                  <a:srgbClr val="404040"/>
                </a:solidFill>
                <a:latin typeface="Calibri"/>
                <a:cs typeface="Calibri"/>
              </a:rPr>
              <a:t> </a:t>
            </a:r>
            <a:r>
              <a:rPr i="1" spc="-5" dirty="0">
                <a:solidFill>
                  <a:srgbClr val="404040"/>
                </a:solidFill>
                <a:latin typeface="Calibri"/>
                <a:cs typeface="Calibri"/>
              </a:rPr>
              <a:t>να</a:t>
            </a:r>
            <a:r>
              <a:rPr i="1" dirty="0">
                <a:solidFill>
                  <a:srgbClr val="404040"/>
                </a:solidFill>
                <a:latin typeface="Calibri"/>
                <a:cs typeface="Calibri"/>
              </a:rPr>
              <a:t> επιλέγονται</a:t>
            </a:r>
            <a:r>
              <a:rPr i="1" spc="5" dirty="0">
                <a:solidFill>
                  <a:srgbClr val="404040"/>
                </a:solidFill>
                <a:latin typeface="Calibri"/>
                <a:cs typeface="Calibri"/>
              </a:rPr>
              <a:t> </a:t>
            </a:r>
            <a:r>
              <a:rPr i="1" dirty="0">
                <a:solidFill>
                  <a:srgbClr val="404040"/>
                </a:solidFill>
                <a:latin typeface="Calibri"/>
                <a:cs typeface="Calibri"/>
              </a:rPr>
              <a:t>οι</a:t>
            </a:r>
            <a:r>
              <a:rPr i="1" spc="5" dirty="0">
                <a:solidFill>
                  <a:srgbClr val="404040"/>
                </a:solidFill>
                <a:latin typeface="Calibri"/>
                <a:cs typeface="Calibri"/>
              </a:rPr>
              <a:t> </a:t>
            </a:r>
            <a:r>
              <a:rPr i="1" dirty="0">
                <a:solidFill>
                  <a:srgbClr val="404040"/>
                </a:solidFill>
                <a:latin typeface="Calibri"/>
                <a:cs typeface="Calibri"/>
              </a:rPr>
              <a:t>πιο</a:t>
            </a:r>
            <a:r>
              <a:rPr i="1" spc="5" dirty="0">
                <a:solidFill>
                  <a:srgbClr val="404040"/>
                </a:solidFill>
                <a:latin typeface="Calibri"/>
                <a:cs typeface="Calibri"/>
              </a:rPr>
              <a:t> </a:t>
            </a:r>
            <a:r>
              <a:rPr i="1" spc="-15" dirty="0">
                <a:solidFill>
                  <a:srgbClr val="404040"/>
                </a:solidFill>
                <a:latin typeface="Calibri"/>
                <a:cs typeface="Calibri"/>
              </a:rPr>
              <a:t>κατάλληλοι</a:t>
            </a:r>
            <a:r>
              <a:rPr i="1" spc="-10" dirty="0">
                <a:solidFill>
                  <a:srgbClr val="404040"/>
                </a:solidFill>
                <a:latin typeface="Calibri"/>
                <a:cs typeface="Calibri"/>
              </a:rPr>
              <a:t> </a:t>
            </a:r>
            <a:r>
              <a:rPr i="1" spc="-25" dirty="0">
                <a:solidFill>
                  <a:srgbClr val="404040"/>
                </a:solidFill>
                <a:latin typeface="Calibri"/>
                <a:cs typeface="Calibri"/>
              </a:rPr>
              <a:t>και</a:t>
            </a:r>
            <a:r>
              <a:rPr i="1" spc="-20" dirty="0">
                <a:solidFill>
                  <a:srgbClr val="404040"/>
                </a:solidFill>
                <a:latin typeface="Calibri"/>
                <a:cs typeface="Calibri"/>
              </a:rPr>
              <a:t> </a:t>
            </a:r>
            <a:r>
              <a:rPr i="1" spc="5" dirty="0">
                <a:solidFill>
                  <a:srgbClr val="404040"/>
                </a:solidFill>
                <a:latin typeface="Calibri"/>
                <a:cs typeface="Calibri"/>
              </a:rPr>
              <a:t>με </a:t>
            </a:r>
            <a:r>
              <a:rPr i="1" spc="10" dirty="0">
                <a:solidFill>
                  <a:srgbClr val="404040"/>
                </a:solidFill>
                <a:latin typeface="Calibri"/>
                <a:cs typeface="Calibri"/>
              </a:rPr>
              <a:t> </a:t>
            </a:r>
            <a:r>
              <a:rPr i="1" spc="-10" dirty="0">
                <a:solidFill>
                  <a:srgbClr val="404040"/>
                </a:solidFill>
                <a:latin typeface="Calibri"/>
                <a:cs typeface="Calibri"/>
              </a:rPr>
              <a:t>αποκλίσεις</a:t>
            </a:r>
            <a:r>
              <a:rPr i="1" spc="-5" dirty="0">
                <a:solidFill>
                  <a:srgbClr val="404040"/>
                </a:solidFill>
                <a:latin typeface="Calibri"/>
                <a:cs typeface="Calibri"/>
              </a:rPr>
              <a:t> </a:t>
            </a:r>
            <a:r>
              <a:rPr i="1" spc="-15" dirty="0">
                <a:solidFill>
                  <a:srgbClr val="404040"/>
                </a:solidFill>
                <a:latin typeface="Calibri"/>
                <a:cs typeface="Calibri"/>
              </a:rPr>
              <a:t>μεταξύ</a:t>
            </a:r>
            <a:r>
              <a:rPr i="1" spc="-10" dirty="0">
                <a:solidFill>
                  <a:srgbClr val="404040"/>
                </a:solidFill>
                <a:latin typeface="Calibri"/>
                <a:cs typeface="Calibri"/>
              </a:rPr>
              <a:t> τους</a:t>
            </a:r>
            <a:r>
              <a:rPr i="1" spc="-5" dirty="0">
                <a:solidFill>
                  <a:srgbClr val="404040"/>
                </a:solidFill>
                <a:latin typeface="Calibri"/>
                <a:cs typeface="Calibri"/>
              </a:rPr>
              <a:t> εταίροι,</a:t>
            </a:r>
            <a:r>
              <a:rPr i="1" dirty="0">
                <a:solidFill>
                  <a:srgbClr val="404040"/>
                </a:solidFill>
                <a:latin typeface="Calibri"/>
                <a:cs typeface="Calibri"/>
              </a:rPr>
              <a:t> </a:t>
            </a:r>
            <a:r>
              <a:rPr i="1" spc="-10" dirty="0">
                <a:solidFill>
                  <a:srgbClr val="404040"/>
                </a:solidFill>
                <a:latin typeface="Calibri"/>
                <a:cs typeface="Calibri"/>
              </a:rPr>
              <a:t>ούτως</a:t>
            </a:r>
            <a:r>
              <a:rPr i="1" spc="-5" dirty="0">
                <a:solidFill>
                  <a:srgbClr val="404040"/>
                </a:solidFill>
                <a:latin typeface="Calibri"/>
                <a:cs typeface="Calibri"/>
              </a:rPr>
              <a:t> </a:t>
            </a:r>
            <a:r>
              <a:rPr i="1" dirty="0">
                <a:solidFill>
                  <a:srgbClr val="404040"/>
                </a:solidFill>
                <a:latin typeface="Calibri"/>
                <a:cs typeface="Calibri"/>
              </a:rPr>
              <a:t>ώστε</a:t>
            </a:r>
            <a:r>
              <a:rPr i="1" spc="5" dirty="0">
                <a:solidFill>
                  <a:srgbClr val="404040"/>
                </a:solidFill>
                <a:latin typeface="Calibri"/>
                <a:cs typeface="Calibri"/>
              </a:rPr>
              <a:t> </a:t>
            </a:r>
            <a:r>
              <a:rPr i="1" spc="-5" dirty="0">
                <a:solidFill>
                  <a:srgbClr val="404040"/>
                </a:solidFill>
                <a:latin typeface="Calibri"/>
                <a:cs typeface="Calibri"/>
              </a:rPr>
              <a:t>να</a:t>
            </a:r>
            <a:r>
              <a:rPr i="1" dirty="0">
                <a:solidFill>
                  <a:srgbClr val="404040"/>
                </a:solidFill>
                <a:latin typeface="Calibri"/>
                <a:cs typeface="Calibri"/>
              </a:rPr>
              <a:t> </a:t>
            </a:r>
            <a:r>
              <a:rPr i="1" spc="-10" dirty="0">
                <a:solidFill>
                  <a:srgbClr val="404040"/>
                </a:solidFill>
                <a:latin typeface="Calibri"/>
                <a:cs typeface="Calibri"/>
              </a:rPr>
              <a:t>επωφεληθούν</a:t>
            </a:r>
            <a:r>
              <a:rPr i="1" spc="-5" dirty="0">
                <a:solidFill>
                  <a:srgbClr val="404040"/>
                </a:solidFill>
                <a:latin typeface="Calibri"/>
                <a:cs typeface="Calibri"/>
              </a:rPr>
              <a:t> </a:t>
            </a:r>
            <a:r>
              <a:rPr i="1" spc="-10" dirty="0">
                <a:solidFill>
                  <a:srgbClr val="404040"/>
                </a:solidFill>
                <a:latin typeface="Calibri"/>
                <a:cs typeface="Calibri"/>
              </a:rPr>
              <a:t>από</a:t>
            </a:r>
            <a:r>
              <a:rPr i="1" spc="-5" dirty="0">
                <a:solidFill>
                  <a:srgbClr val="404040"/>
                </a:solidFill>
                <a:latin typeface="Calibri"/>
                <a:cs typeface="Calibri"/>
              </a:rPr>
              <a:t> τα</a:t>
            </a:r>
            <a:r>
              <a:rPr i="1" dirty="0">
                <a:solidFill>
                  <a:srgbClr val="404040"/>
                </a:solidFill>
                <a:latin typeface="Calibri"/>
                <a:cs typeface="Calibri"/>
              </a:rPr>
              <a:t> </a:t>
            </a:r>
            <a:r>
              <a:rPr i="1" spc="-15" dirty="0">
                <a:solidFill>
                  <a:srgbClr val="404040"/>
                </a:solidFill>
                <a:latin typeface="Calibri"/>
                <a:cs typeface="Calibri"/>
              </a:rPr>
              <a:t>διαφορετικά</a:t>
            </a:r>
            <a:r>
              <a:rPr i="1" spc="-10" dirty="0">
                <a:solidFill>
                  <a:srgbClr val="404040"/>
                </a:solidFill>
                <a:latin typeface="Calibri"/>
                <a:cs typeface="Calibri"/>
              </a:rPr>
              <a:t> τους</a:t>
            </a:r>
            <a:r>
              <a:rPr i="1" spc="-5" dirty="0">
                <a:solidFill>
                  <a:srgbClr val="404040"/>
                </a:solidFill>
                <a:latin typeface="Calibri"/>
                <a:cs typeface="Calibri"/>
              </a:rPr>
              <a:t> προφίλ</a:t>
            </a:r>
            <a:r>
              <a:rPr i="1" dirty="0">
                <a:solidFill>
                  <a:srgbClr val="404040"/>
                </a:solidFill>
                <a:latin typeface="Calibri"/>
                <a:cs typeface="Calibri"/>
              </a:rPr>
              <a:t> </a:t>
            </a:r>
            <a:r>
              <a:rPr i="1" spc="-20" dirty="0">
                <a:solidFill>
                  <a:srgbClr val="404040"/>
                </a:solidFill>
                <a:latin typeface="Calibri"/>
                <a:cs typeface="Calibri"/>
              </a:rPr>
              <a:t>και</a:t>
            </a:r>
            <a:r>
              <a:rPr i="1" spc="-15" dirty="0">
                <a:solidFill>
                  <a:srgbClr val="404040"/>
                </a:solidFill>
                <a:latin typeface="Calibri"/>
                <a:cs typeface="Calibri"/>
              </a:rPr>
              <a:t> </a:t>
            </a:r>
            <a:r>
              <a:rPr i="1" spc="5" dirty="0">
                <a:solidFill>
                  <a:srgbClr val="404040"/>
                </a:solidFill>
                <a:latin typeface="Calibri"/>
                <a:cs typeface="Calibri"/>
              </a:rPr>
              <a:t>να </a:t>
            </a:r>
            <a:r>
              <a:rPr i="1" spc="10" dirty="0">
                <a:solidFill>
                  <a:srgbClr val="404040"/>
                </a:solidFill>
                <a:latin typeface="Calibri"/>
                <a:cs typeface="Calibri"/>
              </a:rPr>
              <a:t> </a:t>
            </a:r>
            <a:r>
              <a:rPr i="1" spc="-10" dirty="0">
                <a:solidFill>
                  <a:srgbClr val="404040"/>
                </a:solidFill>
                <a:latin typeface="Calibri"/>
                <a:cs typeface="Calibri"/>
              </a:rPr>
              <a:t>αναπτύξουν</a:t>
            </a:r>
            <a:r>
              <a:rPr i="1" spc="10" dirty="0">
                <a:solidFill>
                  <a:srgbClr val="404040"/>
                </a:solidFill>
                <a:latin typeface="Calibri"/>
                <a:cs typeface="Calibri"/>
              </a:rPr>
              <a:t> </a:t>
            </a:r>
            <a:r>
              <a:rPr i="1" spc="-5" dirty="0">
                <a:solidFill>
                  <a:srgbClr val="404040"/>
                </a:solidFill>
                <a:latin typeface="Calibri"/>
                <a:cs typeface="Calibri"/>
              </a:rPr>
              <a:t>συναφή </a:t>
            </a:r>
            <a:r>
              <a:rPr i="1" spc="-25" dirty="0">
                <a:solidFill>
                  <a:srgbClr val="404040"/>
                </a:solidFill>
                <a:latin typeface="Calibri"/>
                <a:cs typeface="Calibri"/>
              </a:rPr>
              <a:t>και</a:t>
            </a:r>
            <a:r>
              <a:rPr i="1" spc="5" dirty="0">
                <a:solidFill>
                  <a:srgbClr val="404040"/>
                </a:solidFill>
                <a:latin typeface="Calibri"/>
                <a:cs typeface="Calibri"/>
              </a:rPr>
              <a:t> </a:t>
            </a:r>
            <a:r>
              <a:rPr i="1" spc="-15" dirty="0">
                <a:solidFill>
                  <a:srgbClr val="404040"/>
                </a:solidFill>
                <a:latin typeface="Calibri"/>
                <a:cs typeface="Calibri"/>
              </a:rPr>
              <a:t>ποιοτικά</a:t>
            </a:r>
            <a:r>
              <a:rPr i="1" spc="30" dirty="0">
                <a:solidFill>
                  <a:srgbClr val="404040"/>
                </a:solidFill>
                <a:latin typeface="Calibri"/>
                <a:cs typeface="Calibri"/>
              </a:rPr>
              <a:t> </a:t>
            </a:r>
            <a:r>
              <a:rPr i="1" spc="-10" dirty="0">
                <a:solidFill>
                  <a:srgbClr val="404040"/>
                </a:solidFill>
                <a:latin typeface="Calibri"/>
                <a:cs typeface="Calibri"/>
              </a:rPr>
              <a:t>αποτελέσματα</a:t>
            </a:r>
            <a:endParaRPr dirty="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96977"/>
            <a:ext cx="667702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ΑΡΜΟΔΙΟΤΗΤΕΣ</a:t>
            </a:r>
            <a:endParaRPr sz="2800" dirty="0"/>
          </a:p>
        </p:txBody>
      </p:sp>
      <p:sp>
        <p:nvSpPr>
          <p:cNvPr id="3" name="object 3"/>
          <p:cNvSpPr txBox="1"/>
          <p:nvPr/>
        </p:nvSpPr>
        <p:spPr>
          <a:xfrm>
            <a:off x="533400" y="908230"/>
            <a:ext cx="11201400" cy="5032375"/>
          </a:xfrm>
          <a:prstGeom prst="rect">
            <a:avLst/>
          </a:prstGeom>
        </p:spPr>
        <p:txBody>
          <a:bodyPr vert="horz" wrap="square" lIns="0" tIns="177165" rIns="0" bIns="0" rtlCol="0">
            <a:spAutoFit/>
          </a:bodyPr>
          <a:lstStyle/>
          <a:p>
            <a:pPr marL="355600" indent="-342900">
              <a:lnSpc>
                <a:spcPct val="100000"/>
              </a:lnSpc>
              <a:spcBef>
                <a:spcPts val="1395"/>
              </a:spcBef>
              <a:buFont typeface="Wingdings"/>
              <a:buChar char=""/>
              <a:tabLst>
                <a:tab pos="355600" algn="l"/>
              </a:tabLst>
            </a:pPr>
            <a:r>
              <a:rPr sz="2000" b="1" spc="-5" dirty="0" err="1">
                <a:latin typeface="Calibri"/>
                <a:cs typeface="Calibri"/>
              </a:rPr>
              <a:t>Αρμοδιότητες</a:t>
            </a:r>
            <a:r>
              <a:rPr sz="2000" b="1" spc="-50" dirty="0">
                <a:latin typeface="Calibri"/>
                <a:cs typeface="Calibri"/>
              </a:rPr>
              <a:t> </a:t>
            </a:r>
            <a:r>
              <a:rPr sz="2000" b="1" dirty="0" err="1">
                <a:latin typeface="Calibri"/>
                <a:cs typeface="Calibri"/>
              </a:rPr>
              <a:t>Συντονιστή</a:t>
            </a:r>
            <a:r>
              <a:rPr lang="el-GR" sz="2000" b="1" dirty="0">
                <a:latin typeface="Calibri"/>
                <a:cs typeface="Calibri"/>
              </a:rPr>
              <a:t> κοινοπραξίας</a:t>
            </a:r>
            <a:r>
              <a:rPr sz="2000" b="1" dirty="0">
                <a:latin typeface="Calibri"/>
                <a:cs typeface="Calibri"/>
              </a:rPr>
              <a:t>:</a:t>
            </a:r>
            <a:endParaRPr sz="2000" dirty="0">
              <a:latin typeface="Calibri"/>
              <a:cs typeface="Calibri"/>
            </a:endParaRPr>
          </a:p>
          <a:p>
            <a:pPr marL="355600" indent="-342900">
              <a:lnSpc>
                <a:spcPct val="100000"/>
              </a:lnSpc>
              <a:spcBef>
                <a:spcPts val="1160"/>
              </a:spcBef>
              <a:buFont typeface="Wingdings"/>
              <a:buChar char=""/>
              <a:tabLst>
                <a:tab pos="354965" algn="l"/>
                <a:tab pos="355600" algn="l"/>
              </a:tabLst>
            </a:pPr>
            <a:r>
              <a:rPr sz="1800" spc="-5" dirty="0">
                <a:latin typeface="Calibri"/>
                <a:cs typeface="Calibri"/>
              </a:rPr>
              <a:t>Συντονίζει</a:t>
            </a:r>
            <a:r>
              <a:rPr sz="1800" spc="30" dirty="0">
                <a:latin typeface="Calibri"/>
                <a:cs typeface="Calibri"/>
              </a:rPr>
              <a:t> </a:t>
            </a:r>
            <a:r>
              <a:rPr sz="1800" spc="-15" dirty="0">
                <a:latin typeface="Calibri"/>
                <a:cs typeface="Calibri"/>
              </a:rPr>
              <a:t>την</a:t>
            </a:r>
            <a:r>
              <a:rPr sz="1800" spc="-5" dirty="0">
                <a:latin typeface="Calibri"/>
                <a:cs typeface="Calibri"/>
              </a:rPr>
              <a:t> </a:t>
            </a:r>
            <a:r>
              <a:rPr sz="1800" spc="-10" dirty="0">
                <a:latin typeface="Calibri"/>
                <a:cs typeface="Calibri"/>
              </a:rPr>
              <a:t>προετοιμασία</a:t>
            </a:r>
            <a:r>
              <a:rPr sz="1800" spc="55" dirty="0">
                <a:latin typeface="Calibri"/>
                <a:cs typeface="Calibri"/>
              </a:rPr>
              <a:t> </a:t>
            </a:r>
            <a:r>
              <a:rPr sz="1800" spc="-5" dirty="0">
                <a:latin typeface="Calibri"/>
                <a:cs typeface="Calibri"/>
              </a:rPr>
              <a:t>της</a:t>
            </a:r>
            <a:r>
              <a:rPr sz="1800" spc="-10" dirty="0">
                <a:latin typeface="Calibri"/>
                <a:cs typeface="Calibri"/>
              </a:rPr>
              <a:t> αίτησης</a:t>
            </a:r>
            <a:endParaRPr sz="1800" dirty="0">
              <a:latin typeface="Calibri"/>
              <a:cs typeface="Calibri"/>
            </a:endParaRPr>
          </a:p>
          <a:p>
            <a:pPr marL="355600" indent="-342900">
              <a:lnSpc>
                <a:spcPct val="100000"/>
              </a:lnSpc>
              <a:buFont typeface="Wingdings"/>
              <a:buChar char=""/>
              <a:tabLst>
                <a:tab pos="354965" algn="l"/>
                <a:tab pos="355600" algn="l"/>
              </a:tabLst>
            </a:pPr>
            <a:r>
              <a:rPr sz="1800" spc="-10" dirty="0">
                <a:latin typeface="Calibri"/>
                <a:cs typeface="Calibri"/>
              </a:rPr>
              <a:t>Εμπλέκει</a:t>
            </a:r>
            <a:r>
              <a:rPr sz="1800" spc="35" dirty="0">
                <a:latin typeface="Calibri"/>
                <a:cs typeface="Calibri"/>
              </a:rPr>
              <a:t> </a:t>
            </a:r>
            <a:r>
              <a:rPr sz="1800" spc="-10" dirty="0">
                <a:latin typeface="Calibri"/>
                <a:cs typeface="Calibri"/>
              </a:rPr>
              <a:t>τους</a:t>
            </a:r>
            <a:r>
              <a:rPr sz="1800" spc="10" dirty="0">
                <a:latin typeface="Calibri"/>
                <a:cs typeface="Calibri"/>
              </a:rPr>
              <a:t> </a:t>
            </a:r>
            <a:r>
              <a:rPr sz="1800" spc="-10" dirty="0">
                <a:latin typeface="Calibri"/>
                <a:cs typeface="Calibri"/>
              </a:rPr>
              <a:t>εταίρους</a:t>
            </a:r>
            <a:r>
              <a:rPr sz="1800" spc="35" dirty="0">
                <a:latin typeface="Calibri"/>
                <a:cs typeface="Calibri"/>
              </a:rPr>
              <a:t> </a:t>
            </a:r>
            <a:r>
              <a:rPr sz="1800" spc="5" dirty="0">
                <a:latin typeface="Calibri"/>
                <a:cs typeface="Calibri"/>
              </a:rPr>
              <a:t>στη</a:t>
            </a:r>
            <a:r>
              <a:rPr sz="1800" spc="-5" dirty="0">
                <a:latin typeface="Calibri"/>
                <a:cs typeface="Calibri"/>
              </a:rPr>
              <a:t> </a:t>
            </a:r>
            <a:r>
              <a:rPr sz="1800" spc="-10" dirty="0">
                <a:latin typeface="Calibri"/>
                <a:cs typeface="Calibri"/>
              </a:rPr>
              <a:t>συγγραφή</a:t>
            </a:r>
            <a:r>
              <a:rPr sz="1800" spc="25" dirty="0">
                <a:latin typeface="Calibri"/>
                <a:cs typeface="Calibri"/>
              </a:rPr>
              <a:t> </a:t>
            </a:r>
            <a:r>
              <a:rPr sz="1800" spc="-5" dirty="0">
                <a:latin typeface="Calibri"/>
                <a:cs typeface="Calibri"/>
              </a:rPr>
              <a:t>της</a:t>
            </a:r>
            <a:r>
              <a:rPr sz="1800" dirty="0">
                <a:latin typeface="Calibri"/>
                <a:cs typeface="Calibri"/>
              </a:rPr>
              <a:t> </a:t>
            </a:r>
            <a:r>
              <a:rPr sz="1800" spc="-10" dirty="0">
                <a:latin typeface="Calibri"/>
                <a:cs typeface="Calibri"/>
              </a:rPr>
              <a:t>αίτησης</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Υποβάλλ</a:t>
            </a:r>
            <a:r>
              <a:rPr sz="1800" spc="-15" dirty="0">
                <a:latin typeface="Calibri"/>
                <a:cs typeface="Calibri"/>
              </a:rPr>
              <a:t>ε</a:t>
            </a:r>
            <a:r>
              <a:rPr sz="1800" dirty="0">
                <a:latin typeface="Calibri"/>
                <a:cs typeface="Calibri"/>
              </a:rPr>
              <a:t>ι</a:t>
            </a:r>
            <a:r>
              <a:rPr sz="1800" spc="55" dirty="0">
                <a:latin typeface="Calibri"/>
                <a:cs typeface="Calibri"/>
              </a:rPr>
              <a:t> </a:t>
            </a:r>
            <a:r>
              <a:rPr sz="1800" spc="-5" dirty="0">
                <a:latin typeface="Calibri"/>
                <a:cs typeface="Calibri"/>
              </a:rPr>
              <a:t>τ</a:t>
            </a:r>
            <a:r>
              <a:rPr sz="1800" spc="-35" dirty="0">
                <a:latin typeface="Calibri"/>
                <a:cs typeface="Calibri"/>
              </a:rPr>
              <a:t>η</a:t>
            </a:r>
            <a:r>
              <a:rPr sz="1800" dirty="0">
                <a:latin typeface="Calibri"/>
                <a:cs typeface="Calibri"/>
              </a:rPr>
              <a:t>ν </a:t>
            </a:r>
            <a:r>
              <a:rPr sz="1800" spc="-10" dirty="0">
                <a:latin typeface="Calibri"/>
                <a:cs typeface="Calibri"/>
              </a:rPr>
              <a:t>α</a:t>
            </a:r>
            <a:r>
              <a:rPr sz="1800" spc="-30" dirty="0">
                <a:latin typeface="Calibri"/>
                <a:cs typeface="Calibri"/>
              </a:rPr>
              <a:t>ί</a:t>
            </a:r>
            <a:r>
              <a:rPr sz="1800" spc="-5" dirty="0">
                <a:latin typeface="Calibri"/>
                <a:cs typeface="Calibri"/>
              </a:rPr>
              <a:t>τησ</a:t>
            </a:r>
            <a:r>
              <a:rPr sz="1800" dirty="0">
                <a:latin typeface="Calibri"/>
                <a:cs typeface="Calibri"/>
              </a:rPr>
              <a:t>η</a:t>
            </a:r>
            <a:r>
              <a:rPr sz="1800" spc="5" dirty="0">
                <a:latin typeface="Calibri"/>
                <a:cs typeface="Calibri"/>
              </a:rPr>
              <a:t> </a:t>
            </a:r>
            <a:r>
              <a:rPr sz="1800" spc="20" dirty="0">
                <a:latin typeface="Calibri"/>
                <a:cs typeface="Calibri"/>
              </a:rPr>
              <a:t>σ</a:t>
            </a:r>
            <a:r>
              <a:rPr sz="1800" spc="-5" dirty="0">
                <a:latin typeface="Calibri"/>
                <a:cs typeface="Calibri"/>
              </a:rPr>
              <a:t>τ</a:t>
            </a:r>
            <a:r>
              <a:rPr sz="1800" spc="-35" dirty="0">
                <a:latin typeface="Calibri"/>
                <a:cs typeface="Calibri"/>
              </a:rPr>
              <a:t>η</a:t>
            </a:r>
            <a:r>
              <a:rPr sz="1800" dirty="0">
                <a:latin typeface="Calibri"/>
                <a:cs typeface="Calibri"/>
              </a:rPr>
              <a:t>ν </a:t>
            </a:r>
            <a:r>
              <a:rPr sz="1800" spc="-10" dirty="0">
                <a:latin typeface="Calibri"/>
                <a:cs typeface="Calibri"/>
              </a:rPr>
              <a:t>Ε</a:t>
            </a:r>
            <a:r>
              <a:rPr sz="1800" spc="-160" dirty="0">
                <a:latin typeface="Calibri"/>
                <a:cs typeface="Calibri"/>
              </a:rPr>
              <a:t>.</a:t>
            </a:r>
            <a:r>
              <a:rPr sz="1800" spc="-210" dirty="0">
                <a:latin typeface="Calibri"/>
                <a:cs typeface="Calibri"/>
              </a:rPr>
              <a:t>Υ</a:t>
            </a:r>
            <a:r>
              <a:rPr sz="1800" dirty="0">
                <a:latin typeface="Calibri"/>
                <a:cs typeface="Calibri"/>
              </a:rPr>
              <a:t>.</a:t>
            </a:r>
            <a:r>
              <a:rPr sz="1800" spc="-15" dirty="0">
                <a:latin typeface="Calibri"/>
                <a:cs typeface="Calibri"/>
              </a:rPr>
              <a:t> </a:t>
            </a:r>
            <a:r>
              <a:rPr sz="1800" spc="-5" dirty="0">
                <a:latin typeface="Calibri"/>
                <a:cs typeface="Calibri"/>
              </a:rPr>
              <a:t>τη</a:t>
            </a:r>
            <a:r>
              <a:rPr sz="1800" dirty="0">
                <a:latin typeface="Calibri"/>
                <a:cs typeface="Calibri"/>
              </a:rPr>
              <a:t>ς</a:t>
            </a:r>
            <a:r>
              <a:rPr sz="1800" spc="-10" dirty="0">
                <a:latin typeface="Calibri"/>
                <a:cs typeface="Calibri"/>
              </a:rPr>
              <a:t> </a:t>
            </a:r>
            <a:r>
              <a:rPr sz="1800" spc="-25" dirty="0">
                <a:latin typeface="Calibri"/>
                <a:cs typeface="Calibri"/>
              </a:rPr>
              <a:t>χ</a:t>
            </a:r>
            <a:r>
              <a:rPr sz="1800" spc="-10" dirty="0">
                <a:latin typeface="Calibri"/>
                <a:cs typeface="Calibri"/>
              </a:rPr>
              <a:t>ώ</a:t>
            </a:r>
            <a:r>
              <a:rPr sz="1800" spc="-5" dirty="0">
                <a:latin typeface="Calibri"/>
                <a:cs typeface="Calibri"/>
              </a:rPr>
              <a:t>ρα</a:t>
            </a:r>
            <a:r>
              <a:rPr sz="1800" dirty="0">
                <a:latin typeface="Calibri"/>
                <a:cs typeface="Calibri"/>
              </a:rPr>
              <a:t>ς</a:t>
            </a:r>
            <a:r>
              <a:rPr sz="1800" spc="10" dirty="0">
                <a:latin typeface="Calibri"/>
                <a:cs typeface="Calibri"/>
              </a:rPr>
              <a:t> </a:t>
            </a:r>
            <a:r>
              <a:rPr sz="1800" spc="-15" dirty="0">
                <a:latin typeface="Calibri"/>
                <a:cs typeface="Calibri"/>
              </a:rPr>
              <a:t>τ</a:t>
            </a:r>
            <a:r>
              <a:rPr sz="1800" spc="-5" dirty="0">
                <a:latin typeface="Calibri"/>
                <a:cs typeface="Calibri"/>
              </a:rPr>
              <a:t>ου</a:t>
            </a:r>
            <a:endParaRPr sz="1800" dirty="0">
              <a:latin typeface="Calibri"/>
              <a:cs typeface="Calibri"/>
            </a:endParaRPr>
          </a:p>
          <a:p>
            <a:pPr marL="355600" indent="-342900">
              <a:lnSpc>
                <a:spcPct val="100000"/>
              </a:lnSpc>
              <a:buFont typeface="Wingdings"/>
              <a:buChar char=""/>
              <a:tabLst>
                <a:tab pos="354965" algn="l"/>
                <a:tab pos="355600" algn="l"/>
              </a:tabLst>
            </a:pPr>
            <a:r>
              <a:rPr sz="1800" spc="-10" dirty="0">
                <a:latin typeface="Calibri"/>
                <a:cs typeface="Calibri"/>
              </a:rPr>
              <a:t>Παρακολουθεί/συντονίζει</a:t>
            </a:r>
            <a:r>
              <a:rPr sz="1800" spc="60" dirty="0">
                <a:latin typeface="Calibri"/>
                <a:cs typeface="Calibri"/>
              </a:rPr>
              <a:t> </a:t>
            </a:r>
            <a:r>
              <a:rPr sz="1800" spc="-15" dirty="0">
                <a:latin typeface="Calibri"/>
                <a:cs typeface="Calibri"/>
              </a:rPr>
              <a:t>την</a:t>
            </a:r>
            <a:r>
              <a:rPr sz="1800" dirty="0">
                <a:latin typeface="Calibri"/>
                <a:cs typeface="Calibri"/>
              </a:rPr>
              <a:t> </a:t>
            </a:r>
            <a:r>
              <a:rPr sz="1800" spc="-15" dirty="0">
                <a:latin typeface="Calibri"/>
                <a:cs typeface="Calibri"/>
              </a:rPr>
              <a:t>υλοποίηση</a:t>
            </a:r>
            <a:r>
              <a:rPr sz="1800" spc="10" dirty="0">
                <a:latin typeface="Calibri"/>
                <a:cs typeface="Calibri"/>
              </a:rPr>
              <a:t> </a:t>
            </a:r>
            <a:r>
              <a:rPr sz="1800" spc="-10" dirty="0">
                <a:latin typeface="Calibri"/>
                <a:cs typeface="Calibri"/>
              </a:rPr>
              <a:t>του</a:t>
            </a:r>
            <a:r>
              <a:rPr sz="1800" spc="5" dirty="0">
                <a:latin typeface="Calibri"/>
                <a:cs typeface="Calibri"/>
              </a:rPr>
              <a:t> </a:t>
            </a:r>
            <a:r>
              <a:rPr lang="el-GR" spc="-10" dirty="0">
                <a:latin typeface="Calibri"/>
                <a:cs typeface="Calibri"/>
              </a:rPr>
              <a:t>σ</a:t>
            </a:r>
            <a:r>
              <a:rPr sz="1800" spc="-10" dirty="0" err="1">
                <a:latin typeface="Calibri"/>
                <a:cs typeface="Calibri"/>
              </a:rPr>
              <a:t>χεδίου</a:t>
            </a:r>
            <a:endParaRPr sz="1800" dirty="0">
              <a:latin typeface="Calibri"/>
              <a:cs typeface="Calibri"/>
            </a:endParaRPr>
          </a:p>
          <a:p>
            <a:pPr marL="355600" indent="-342900">
              <a:lnSpc>
                <a:spcPct val="100000"/>
              </a:lnSpc>
              <a:buFont typeface="Wingdings"/>
              <a:buChar char=""/>
              <a:tabLst>
                <a:tab pos="354965" algn="l"/>
                <a:tab pos="355600" algn="l"/>
              </a:tabLst>
            </a:pPr>
            <a:r>
              <a:rPr sz="1800" spc="-10" dirty="0">
                <a:latin typeface="Calibri"/>
                <a:cs typeface="Calibri"/>
              </a:rPr>
              <a:t>Πραγματοποιεί</a:t>
            </a:r>
            <a:r>
              <a:rPr sz="1800" spc="55" dirty="0">
                <a:latin typeface="Calibri"/>
                <a:cs typeface="Calibri"/>
              </a:rPr>
              <a:t> </a:t>
            </a:r>
            <a:r>
              <a:rPr sz="1800" spc="-5" dirty="0">
                <a:latin typeface="Calibri"/>
                <a:cs typeface="Calibri"/>
              </a:rPr>
              <a:t>πληρωμές</a:t>
            </a:r>
            <a:r>
              <a:rPr sz="1800" spc="15" dirty="0">
                <a:latin typeface="Calibri"/>
                <a:cs typeface="Calibri"/>
              </a:rPr>
              <a:t> </a:t>
            </a:r>
            <a:r>
              <a:rPr sz="1800" dirty="0">
                <a:latin typeface="Calibri"/>
                <a:cs typeface="Calibri"/>
              </a:rPr>
              <a:t>προς </a:t>
            </a:r>
            <a:r>
              <a:rPr sz="1800" spc="-10" dirty="0">
                <a:latin typeface="Calibri"/>
                <a:cs typeface="Calibri"/>
              </a:rPr>
              <a:t>τους</a:t>
            </a:r>
            <a:r>
              <a:rPr sz="1800" spc="10" dirty="0">
                <a:latin typeface="Calibri"/>
                <a:cs typeface="Calibri"/>
              </a:rPr>
              <a:t> </a:t>
            </a:r>
            <a:r>
              <a:rPr sz="1800" spc="-10" dirty="0">
                <a:latin typeface="Calibri"/>
                <a:cs typeface="Calibri"/>
              </a:rPr>
              <a:t>εταίρους</a:t>
            </a:r>
            <a:r>
              <a:rPr sz="1800" spc="35" dirty="0">
                <a:latin typeface="Calibri"/>
                <a:cs typeface="Calibri"/>
              </a:rPr>
              <a:t> </a:t>
            </a:r>
            <a:r>
              <a:rPr sz="1800" spc="-10" dirty="0">
                <a:latin typeface="Calibri"/>
                <a:cs typeface="Calibri"/>
              </a:rPr>
              <a:t>του</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Υποβάλλει</a:t>
            </a:r>
            <a:r>
              <a:rPr sz="1800" spc="50" dirty="0">
                <a:latin typeface="Calibri"/>
                <a:cs typeface="Calibri"/>
              </a:rPr>
              <a:t> </a:t>
            </a:r>
            <a:r>
              <a:rPr sz="1800" spc="-10" dirty="0">
                <a:latin typeface="Calibri"/>
                <a:cs typeface="Calibri"/>
              </a:rPr>
              <a:t>ενδιάμεσες/τελικές</a:t>
            </a:r>
            <a:r>
              <a:rPr sz="1800" spc="45" dirty="0">
                <a:latin typeface="Calibri"/>
                <a:cs typeface="Calibri"/>
              </a:rPr>
              <a:t> </a:t>
            </a:r>
            <a:r>
              <a:rPr sz="1800" spc="-10" dirty="0">
                <a:latin typeface="Calibri"/>
                <a:cs typeface="Calibri"/>
              </a:rPr>
              <a:t>εκθέσεις</a:t>
            </a:r>
            <a:endParaRPr sz="1800" dirty="0">
              <a:latin typeface="Calibri"/>
              <a:cs typeface="Calibri"/>
            </a:endParaRPr>
          </a:p>
          <a:p>
            <a:pPr>
              <a:lnSpc>
                <a:spcPct val="100000"/>
              </a:lnSpc>
            </a:pPr>
            <a:endParaRPr sz="2000" dirty="0">
              <a:latin typeface="Calibri"/>
              <a:cs typeface="Calibri"/>
            </a:endParaRPr>
          </a:p>
          <a:p>
            <a:pPr>
              <a:lnSpc>
                <a:spcPct val="100000"/>
              </a:lnSpc>
              <a:spcBef>
                <a:spcPts val="15"/>
              </a:spcBef>
            </a:pPr>
            <a:endParaRPr sz="2150" dirty="0">
              <a:latin typeface="Calibri"/>
              <a:cs typeface="Calibri"/>
            </a:endParaRPr>
          </a:p>
          <a:p>
            <a:pPr marL="355600" indent="-342900">
              <a:lnSpc>
                <a:spcPct val="100000"/>
              </a:lnSpc>
              <a:buFont typeface="Wingdings"/>
              <a:buChar char=""/>
              <a:tabLst>
                <a:tab pos="355600" algn="l"/>
              </a:tabLst>
            </a:pPr>
            <a:r>
              <a:rPr sz="2000" b="1" spc="-5" dirty="0" err="1">
                <a:latin typeface="Calibri"/>
                <a:cs typeface="Calibri"/>
              </a:rPr>
              <a:t>Αρμοδιότητες</a:t>
            </a:r>
            <a:r>
              <a:rPr sz="2000" b="1" spc="-50" dirty="0">
                <a:latin typeface="Calibri"/>
                <a:cs typeface="Calibri"/>
              </a:rPr>
              <a:t> </a:t>
            </a:r>
            <a:r>
              <a:rPr lang="el-GR" sz="2000" b="1" spc="-10" dirty="0" err="1">
                <a:latin typeface="Calibri"/>
                <a:cs typeface="Calibri"/>
              </a:rPr>
              <a:t>λοι</a:t>
            </a:r>
            <a:r>
              <a:rPr sz="2000" b="1" spc="-10" dirty="0">
                <a:latin typeface="Calibri"/>
                <a:cs typeface="Calibri"/>
              </a:rPr>
              <a:t>π</a:t>
            </a:r>
            <a:r>
              <a:rPr sz="2000" b="1" spc="-10" dirty="0" err="1">
                <a:latin typeface="Calibri"/>
                <a:cs typeface="Calibri"/>
              </a:rPr>
              <a:t>ών</a:t>
            </a:r>
            <a:r>
              <a:rPr sz="2000" b="1" dirty="0">
                <a:latin typeface="Calibri"/>
                <a:cs typeface="Calibri"/>
              </a:rPr>
              <a:t> </a:t>
            </a:r>
            <a:r>
              <a:rPr lang="el-GR" sz="2000" b="1" spc="-5" dirty="0">
                <a:latin typeface="Calibri"/>
                <a:cs typeface="Calibri"/>
              </a:rPr>
              <a:t>εταίρων</a:t>
            </a:r>
            <a:r>
              <a:rPr sz="2000" b="1" spc="-5" dirty="0">
                <a:latin typeface="Calibri"/>
                <a:cs typeface="Calibri"/>
              </a:rPr>
              <a:t>:</a:t>
            </a:r>
            <a:endParaRPr sz="2000" dirty="0">
              <a:latin typeface="Calibri"/>
              <a:cs typeface="Calibri"/>
            </a:endParaRPr>
          </a:p>
          <a:p>
            <a:pPr marL="355600" indent="-342900">
              <a:lnSpc>
                <a:spcPct val="100000"/>
              </a:lnSpc>
              <a:spcBef>
                <a:spcPts val="1160"/>
              </a:spcBef>
              <a:buFont typeface="Wingdings"/>
              <a:buChar char=""/>
              <a:tabLst>
                <a:tab pos="354965" algn="l"/>
                <a:tab pos="355600" algn="l"/>
              </a:tabLst>
            </a:pPr>
            <a:r>
              <a:rPr sz="1800" spc="-5" dirty="0">
                <a:latin typeface="Calibri"/>
                <a:cs typeface="Calibri"/>
              </a:rPr>
              <a:t>Συμβάλλουν</a:t>
            </a:r>
            <a:r>
              <a:rPr sz="1800" spc="30" dirty="0">
                <a:latin typeface="Calibri"/>
                <a:cs typeface="Calibri"/>
              </a:rPr>
              <a:t> </a:t>
            </a:r>
            <a:r>
              <a:rPr sz="1800" dirty="0">
                <a:latin typeface="Calibri"/>
                <a:cs typeface="Calibri"/>
              </a:rPr>
              <a:t>στον </a:t>
            </a:r>
            <a:r>
              <a:rPr sz="1800" spc="-10" dirty="0">
                <a:latin typeface="Calibri"/>
                <a:cs typeface="Calibri"/>
              </a:rPr>
              <a:t>σχεδιασμό/προετοιμασία</a:t>
            </a:r>
            <a:r>
              <a:rPr sz="1800" spc="60" dirty="0">
                <a:latin typeface="Calibri"/>
                <a:cs typeface="Calibri"/>
              </a:rPr>
              <a:t> </a:t>
            </a:r>
            <a:r>
              <a:rPr sz="1800" spc="-5" dirty="0">
                <a:latin typeface="Calibri"/>
                <a:cs typeface="Calibri"/>
              </a:rPr>
              <a:t>της</a:t>
            </a:r>
            <a:r>
              <a:rPr sz="1800" spc="-10" dirty="0">
                <a:latin typeface="Calibri"/>
                <a:cs typeface="Calibri"/>
              </a:rPr>
              <a:t> αίτησης</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Εξουσιοδοτούν</a:t>
            </a:r>
            <a:r>
              <a:rPr sz="1800" spc="15" dirty="0">
                <a:latin typeface="Calibri"/>
                <a:cs typeface="Calibri"/>
              </a:rPr>
              <a:t> </a:t>
            </a:r>
            <a:r>
              <a:rPr sz="1800" spc="-10" dirty="0">
                <a:latin typeface="Calibri"/>
                <a:cs typeface="Calibri"/>
              </a:rPr>
              <a:t>τον</a:t>
            </a:r>
            <a:r>
              <a:rPr sz="1800" spc="15" dirty="0">
                <a:latin typeface="Calibri"/>
                <a:cs typeface="Calibri"/>
              </a:rPr>
              <a:t> </a:t>
            </a:r>
            <a:r>
              <a:rPr sz="1800" spc="-5" dirty="0">
                <a:latin typeface="Calibri"/>
                <a:cs typeface="Calibri"/>
              </a:rPr>
              <a:t>συντονιστή</a:t>
            </a:r>
            <a:r>
              <a:rPr sz="1800" spc="20" dirty="0">
                <a:latin typeface="Calibri"/>
                <a:cs typeface="Calibri"/>
              </a:rPr>
              <a:t> </a:t>
            </a:r>
            <a:r>
              <a:rPr sz="1800" dirty="0">
                <a:latin typeface="Calibri"/>
                <a:cs typeface="Calibri"/>
              </a:rPr>
              <a:t>να</a:t>
            </a:r>
            <a:r>
              <a:rPr sz="1800" spc="5" dirty="0">
                <a:latin typeface="Calibri"/>
                <a:cs typeface="Calibri"/>
              </a:rPr>
              <a:t> </a:t>
            </a:r>
            <a:r>
              <a:rPr sz="1800" spc="-5" dirty="0">
                <a:latin typeface="Calibri"/>
                <a:cs typeface="Calibri"/>
              </a:rPr>
              <a:t>δρα </a:t>
            </a:r>
            <a:r>
              <a:rPr sz="1800" spc="-10" dirty="0">
                <a:latin typeface="Calibri"/>
                <a:cs typeface="Calibri"/>
              </a:rPr>
              <a:t>εξ’</a:t>
            </a:r>
            <a:r>
              <a:rPr sz="1800" spc="15" dirty="0">
                <a:latin typeface="Calibri"/>
                <a:cs typeface="Calibri"/>
              </a:rPr>
              <a:t> </a:t>
            </a:r>
            <a:r>
              <a:rPr sz="1800" spc="-10" dirty="0">
                <a:latin typeface="Calibri"/>
                <a:cs typeface="Calibri"/>
              </a:rPr>
              <a:t>ονόματός</a:t>
            </a:r>
            <a:r>
              <a:rPr sz="1800" spc="20" dirty="0">
                <a:latin typeface="Calibri"/>
                <a:cs typeface="Calibri"/>
              </a:rPr>
              <a:t> </a:t>
            </a:r>
            <a:r>
              <a:rPr sz="1800" spc="-10" dirty="0">
                <a:latin typeface="Calibri"/>
                <a:cs typeface="Calibri"/>
              </a:rPr>
              <a:t>τους</a:t>
            </a:r>
            <a:r>
              <a:rPr lang="el-GR" sz="1800" spc="-10" dirty="0">
                <a:latin typeface="Calibri"/>
                <a:cs typeface="Calibri"/>
              </a:rPr>
              <a:t> (</a:t>
            </a:r>
            <a:r>
              <a:rPr lang="en-GB" sz="1800" spc="-10" dirty="0">
                <a:latin typeface="Calibri"/>
                <a:cs typeface="Calibri"/>
              </a:rPr>
              <a:t>accession forms)</a:t>
            </a:r>
            <a:endParaRPr sz="1800" dirty="0">
              <a:latin typeface="Calibri"/>
              <a:cs typeface="Calibri"/>
            </a:endParaRPr>
          </a:p>
          <a:p>
            <a:pPr marL="355600" indent="-342900">
              <a:lnSpc>
                <a:spcPct val="100000"/>
              </a:lnSpc>
              <a:spcBef>
                <a:spcPts val="5"/>
              </a:spcBef>
              <a:buFont typeface="Wingdings"/>
              <a:buChar char=""/>
              <a:tabLst>
                <a:tab pos="354965" algn="l"/>
                <a:tab pos="355600" algn="l"/>
              </a:tabLst>
            </a:pPr>
            <a:r>
              <a:rPr sz="1800" spc="-5" dirty="0">
                <a:latin typeface="Calibri"/>
                <a:cs typeface="Calibri"/>
              </a:rPr>
              <a:t>Συμβάλλουν</a:t>
            </a:r>
            <a:r>
              <a:rPr sz="1800" spc="35" dirty="0">
                <a:latin typeface="Calibri"/>
                <a:cs typeface="Calibri"/>
              </a:rPr>
              <a:t> </a:t>
            </a:r>
            <a:r>
              <a:rPr sz="1800" spc="-10" dirty="0">
                <a:latin typeface="Calibri"/>
                <a:cs typeface="Calibri"/>
              </a:rPr>
              <a:t>ενεργά</a:t>
            </a:r>
            <a:r>
              <a:rPr sz="1800" spc="25" dirty="0">
                <a:latin typeface="Calibri"/>
                <a:cs typeface="Calibri"/>
              </a:rPr>
              <a:t> </a:t>
            </a:r>
            <a:r>
              <a:rPr sz="1800" spc="-5" dirty="0">
                <a:latin typeface="Calibri"/>
                <a:cs typeface="Calibri"/>
              </a:rPr>
              <a:t>στην</a:t>
            </a:r>
            <a:r>
              <a:rPr sz="1800" spc="10" dirty="0">
                <a:latin typeface="Calibri"/>
                <a:cs typeface="Calibri"/>
              </a:rPr>
              <a:t> </a:t>
            </a:r>
            <a:r>
              <a:rPr sz="1800" spc="-15" dirty="0">
                <a:latin typeface="Calibri"/>
                <a:cs typeface="Calibri"/>
              </a:rPr>
              <a:t>υλοποίηση</a:t>
            </a:r>
            <a:r>
              <a:rPr sz="1800" spc="5" dirty="0">
                <a:latin typeface="Calibri"/>
                <a:cs typeface="Calibri"/>
              </a:rPr>
              <a:t> </a:t>
            </a:r>
            <a:r>
              <a:rPr sz="1800" spc="-15" dirty="0">
                <a:latin typeface="Calibri"/>
                <a:cs typeface="Calibri"/>
              </a:rPr>
              <a:t>των</a:t>
            </a:r>
            <a:r>
              <a:rPr sz="1800" spc="35" dirty="0">
                <a:latin typeface="Calibri"/>
                <a:cs typeface="Calibri"/>
              </a:rPr>
              <a:t> </a:t>
            </a:r>
            <a:r>
              <a:rPr sz="1800" spc="-10" dirty="0">
                <a:latin typeface="Calibri"/>
                <a:cs typeface="Calibri"/>
              </a:rPr>
              <a:t>αποτελεσμάτων</a:t>
            </a:r>
            <a:r>
              <a:rPr sz="1800" spc="70" dirty="0">
                <a:latin typeface="Calibri"/>
                <a:cs typeface="Calibri"/>
              </a:rPr>
              <a:t> </a:t>
            </a:r>
            <a:r>
              <a:rPr sz="1800" spc="-25" dirty="0">
                <a:latin typeface="Calibri"/>
                <a:cs typeface="Calibri"/>
              </a:rPr>
              <a:t>και</a:t>
            </a:r>
            <a:r>
              <a:rPr sz="1800" spc="10" dirty="0">
                <a:latin typeface="Calibri"/>
                <a:cs typeface="Calibri"/>
              </a:rPr>
              <a:t> </a:t>
            </a:r>
            <a:r>
              <a:rPr sz="1800" spc="5" dirty="0">
                <a:latin typeface="Calibri"/>
                <a:cs typeface="Calibri"/>
              </a:rPr>
              <a:t>στη </a:t>
            </a:r>
            <a:r>
              <a:rPr sz="1800" spc="-10" dirty="0">
                <a:latin typeface="Calibri"/>
                <a:cs typeface="Calibri"/>
              </a:rPr>
              <a:t>διάδοση του</a:t>
            </a:r>
            <a:r>
              <a:rPr sz="1800" spc="10" dirty="0">
                <a:latin typeface="Calibri"/>
                <a:cs typeface="Calibri"/>
              </a:rPr>
              <a:t> </a:t>
            </a:r>
            <a:r>
              <a:rPr sz="1800" spc="-10" dirty="0">
                <a:latin typeface="Calibri"/>
                <a:cs typeface="Calibri"/>
              </a:rPr>
              <a:t>σχεδίου</a:t>
            </a:r>
            <a:endParaRPr sz="1800" dirty="0">
              <a:latin typeface="Calibri"/>
              <a:cs typeface="Calibri"/>
            </a:endParaRPr>
          </a:p>
          <a:p>
            <a:pPr marL="355600" marR="5080" indent="-342900">
              <a:lnSpc>
                <a:spcPct val="100000"/>
              </a:lnSpc>
              <a:buFont typeface="Wingdings"/>
              <a:buChar char=""/>
              <a:tabLst>
                <a:tab pos="354965" algn="l"/>
                <a:tab pos="355600" algn="l"/>
              </a:tabLst>
            </a:pPr>
            <a:r>
              <a:rPr sz="1800" spc="-5" dirty="0">
                <a:latin typeface="Calibri"/>
                <a:cs typeface="Calibri"/>
              </a:rPr>
              <a:t>Καταβάλλουν</a:t>
            </a:r>
            <a:r>
              <a:rPr sz="1800" spc="45" dirty="0">
                <a:latin typeface="Calibri"/>
                <a:cs typeface="Calibri"/>
              </a:rPr>
              <a:t> </a:t>
            </a:r>
            <a:r>
              <a:rPr sz="1800" spc="-15" dirty="0">
                <a:latin typeface="Calibri"/>
                <a:cs typeface="Calibri"/>
              </a:rPr>
              <a:t>έγκαιρα</a:t>
            </a:r>
            <a:r>
              <a:rPr sz="1800" spc="25" dirty="0">
                <a:latin typeface="Calibri"/>
                <a:cs typeface="Calibri"/>
              </a:rPr>
              <a:t> </a:t>
            </a:r>
            <a:r>
              <a:rPr sz="1800" dirty="0">
                <a:latin typeface="Calibri"/>
                <a:cs typeface="Calibri"/>
              </a:rPr>
              <a:t>στον</a:t>
            </a:r>
            <a:r>
              <a:rPr sz="1800" spc="10" dirty="0">
                <a:latin typeface="Calibri"/>
                <a:cs typeface="Calibri"/>
              </a:rPr>
              <a:t> </a:t>
            </a:r>
            <a:r>
              <a:rPr sz="1800" spc="-5" dirty="0">
                <a:latin typeface="Calibri"/>
                <a:cs typeface="Calibri"/>
              </a:rPr>
              <a:t>συντονιστή</a:t>
            </a:r>
            <a:r>
              <a:rPr sz="1800" spc="40" dirty="0">
                <a:latin typeface="Calibri"/>
                <a:cs typeface="Calibri"/>
              </a:rPr>
              <a:t> </a:t>
            </a:r>
            <a:r>
              <a:rPr sz="1800" spc="-15" dirty="0">
                <a:latin typeface="Calibri"/>
                <a:cs typeface="Calibri"/>
              </a:rPr>
              <a:t>όλα</a:t>
            </a:r>
            <a:r>
              <a:rPr sz="1800" spc="10" dirty="0">
                <a:latin typeface="Calibri"/>
                <a:cs typeface="Calibri"/>
              </a:rPr>
              <a:t> </a:t>
            </a:r>
            <a:r>
              <a:rPr sz="1800" spc="-10" dirty="0">
                <a:latin typeface="Calibri"/>
                <a:cs typeface="Calibri"/>
              </a:rPr>
              <a:t>τα</a:t>
            </a:r>
            <a:r>
              <a:rPr sz="1800" spc="20" dirty="0">
                <a:latin typeface="Calibri"/>
                <a:cs typeface="Calibri"/>
              </a:rPr>
              <a:t> </a:t>
            </a:r>
            <a:r>
              <a:rPr sz="1800" spc="-10" dirty="0">
                <a:latin typeface="Calibri"/>
                <a:cs typeface="Calibri"/>
              </a:rPr>
              <a:t>υποστηρικτικά</a:t>
            </a:r>
            <a:r>
              <a:rPr sz="1800" spc="25" dirty="0">
                <a:latin typeface="Calibri"/>
                <a:cs typeface="Calibri"/>
              </a:rPr>
              <a:t> </a:t>
            </a:r>
            <a:r>
              <a:rPr sz="1800" spc="-5" dirty="0">
                <a:latin typeface="Calibri"/>
                <a:cs typeface="Calibri"/>
              </a:rPr>
              <a:t>έντυπα</a:t>
            </a:r>
            <a:r>
              <a:rPr sz="1800" spc="35" dirty="0">
                <a:latin typeface="Calibri"/>
                <a:cs typeface="Calibri"/>
              </a:rPr>
              <a:t> </a:t>
            </a:r>
            <a:r>
              <a:rPr sz="1800" dirty="0">
                <a:latin typeface="Calibri"/>
                <a:cs typeface="Calibri"/>
              </a:rPr>
              <a:t>που</a:t>
            </a:r>
            <a:r>
              <a:rPr sz="1800" spc="10" dirty="0">
                <a:latin typeface="Calibri"/>
                <a:cs typeface="Calibri"/>
              </a:rPr>
              <a:t> </a:t>
            </a:r>
            <a:r>
              <a:rPr sz="1800" spc="-5" dirty="0">
                <a:latin typeface="Calibri"/>
                <a:cs typeface="Calibri"/>
              </a:rPr>
              <a:t>σχετίζονται</a:t>
            </a:r>
            <a:r>
              <a:rPr sz="1800" spc="35" dirty="0">
                <a:latin typeface="Calibri"/>
                <a:cs typeface="Calibri"/>
              </a:rPr>
              <a:t> </a:t>
            </a:r>
            <a:r>
              <a:rPr sz="1800" spc="-5" dirty="0">
                <a:latin typeface="Calibri"/>
                <a:cs typeface="Calibri"/>
              </a:rPr>
              <a:t>με</a:t>
            </a:r>
            <a:r>
              <a:rPr sz="1800" spc="15" dirty="0">
                <a:latin typeface="Calibri"/>
                <a:cs typeface="Calibri"/>
              </a:rPr>
              <a:t> </a:t>
            </a:r>
            <a:r>
              <a:rPr sz="1800" spc="-5" dirty="0">
                <a:latin typeface="Calibri"/>
                <a:cs typeface="Calibri"/>
              </a:rPr>
              <a:t>τη</a:t>
            </a:r>
            <a:r>
              <a:rPr sz="1800" spc="5" dirty="0">
                <a:latin typeface="Calibri"/>
                <a:cs typeface="Calibri"/>
              </a:rPr>
              <a:t> </a:t>
            </a:r>
            <a:r>
              <a:rPr sz="1800" spc="-5" dirty="0">
                <a:latin typeface="Calibri"/>
                <a:cs typeface="Calibri"/>
              </a:rPr>
              <a:t>συμμετοχή</a:t>
            </a:r>
            <a:r>
              <a:rPr sz="1800" spc="15" dirty="0">
                <a:latin typeface="Calibri"/>
                <a:cs typeface="Calibri"/>
              </a:rPr>
              <a:t> </a:t>
            </a:r>
            <a:r>
              <a:rPr sz="1800" spc="-10" dirty="0">
                <a:latin typeface="Calibri"/>
                <a:cs typeface="Calibri"/>
              </a:rPr>
              <a:t>τους </a:t>
            </a:r>
            <a:r>
              <a:rPr sz="1800" spc="-390" dirty="0">
                <a:latin typeface="Calibri"/>
                <a:cs typeface="Calibri"/>
              </a:rPr>
              <a:t> </a:t>
            </a:r>
            <a:r>
              <a:rPr sz="1800" dirty="0">
                <a:latin typeface="Calibri"/>
                <a:cs typeface="Calibri"/>
              </a:rPr>
              <a:t>στις</a:t>
            </a:r>
            <a:r>
              <a:rPr sz="1800" spc="5" dirty="0">
                <a:latin typeface="Calibri"/>
                <a:cs typeface="Calibri"/>
              </a:rPr>
              <a:t> </a:t>
            </a:r>
            <a:r>
              <a:rPr sz="1800" spc="-5" dirty="0">
                <a:latin typeface="Calibri"/>
                <a:cs typeface="Calibri"/>
              </a:rPr>
              <a:t>δραστηριότητες</a:t>
            </a:r>
            <a:r>
              <a:rPr sz="1800" spc="-10" dirty="0">
                <a:latin typeface="Calibri"/>
                <a:cs typeface="Calibri"/>
              </a:rPr>
              <a:t> του</a:t>
            </a:r>
            <a:r>
              <a:rPr sz="1800" spc="5" dirty="0">
                <a:latin typeface="Calibri"/>
                <a:cs typeface="Calibri"/>
              </a:rPr>
              <a:t> </a:t>
            </a:r>
            <a:r>
              <a:rPr lang="el-GR" spc="-10" dirty="0">
                <a:latin typeface="Calibri"/>
                <a:cs typeface="Calibri"/>
              </a:rPr>
              <a:t>σ</a:t>
            </a:r>
            <a:r>
              <a:rPr sz="1800" spc="-10" dirty="0" err="1">
                <a:latin typeface="Calibri"/>
                <a:cs typeface="Calibri"/>
              </a:rPr>
              <a:t>χεδίου</a:t>
            </a:r>
            <a:endParaRPr sz="1800" dirty="0">
              <a:latin typeface="Calibri"/>
              <a:cs typeface="Calibri"/>
            </a:endParaRPr>
          </a:p>
          <a:p>
            <a:pPr marL="355600" indent="-342900">
              <a:lnSpc>
                <a:spcPct val="100000"/>
              </a:lnSpc>
              <a:buFont typeface="Wingdings"/>
              <a:buChar char=""/>
              <a:tabLst>
                <a:tab pos="354965" algn="l"/>
                <a:tab pos="355600" algn="l"/>
              </a:tabLst>
            </a:pPr>
            <a:r>
              <a:rPr sz="1800" spc="-5" dirty="0">
                <a:latin typeface="Calibri"/>
                <a:cs typeface="Calibri"/>
              </a:rPr>
              <a:t>Συμβάλλουν</a:t>
            </a:r>
            <a:r>
              <a:rPr sz="1800" spc="35" dirty="0">
                <a:latin typeface="Calibri"/>
                <a:cs typeface="Calibri"/>
              </a:rPr>
              <a:t> </a:t>
            </a:r>
            <a:r>
              <a:rPr sz="1800" spc="-5" dirty="0">
                <a:latin typeface="Calibri"/>
                <a:cs typeface="Calibri"/>
              </a:rPr>
              <a:t>στην</a:t>
            </a:r>
            <a:r>
              <a:rPr sz="1800" spc="5" dirty="0">
                <a:latin typeface="Calibri"/>
                <a:cs typeface="Calibri"/>
              </a:rPr>
              <a:t> </a:t>
            </a:r>
            <a:r>
              <a:rPr sz="1800" spc="-10" dirty="0">
                <a:latin typeface="Calibri"/>
                <a:cs typeface="Calibri"/>
              </a:rPr>
              <a:t>ετοιμασία</a:t>
            </a:r>
            <a:r>
              <a:rPr sz="1800" spc="45" dirty="0">
                <a:latin typeface="Calibri"/>
                <a:cs typeface="Calibri"/>
              </a:rPr>
              <a:t> </a:t>
            </a:r>
            <a:r>
              <a:rPr sz="1800" spc="-15" dirty="0">
                <a:latin typeface="Calibri"/>
                <a:cs typeface="Calibri"/>
              </a:rPr>
              <a:t>των</a:t>
            </a:r>
            <a:r>
              <a:rPr sz="1800" spc="25" dirty="0">
                <a:latin typeface="Calibri"/>
                <a:cs typeface="Calibri"/>
              </a:rPr>
              <a:t> </a:t>
            </a:r>
            <a:r>
              <a:rPr sz="1800" spc="-10" dirty="0">
                <a:latin typeface="Calibri"/>
                <a:cs typeface="Calibri"/>
              </a:rPr>
              <a:t>ενδιάμεσων</a:t>
            </a:r>
            <a:r>
              <a:rPr sz="1800" spc="55" dirty="0">
                <a:latin typeface="Calibri"/>
                <a:cs typeface="Calibri"/>
              </a:rPr>
              <a:t> </a:t>
            </a:r>
            <a:r>
              <a:rPr sz="1800" spc="-10" dirty="0">
                <a:latin typeface="Calibri"/>
                <a:cs typeface="Calibri"/>
              </a:rPr>
              <a:t>εκθέσεων/της</a:t>
            </a:r>
            <a:r>
              <a:rPr sz="1800" spc="55" dirty="0">
                <a:latin typeface="Calibri"/>
                <a:cs typeface="Calibri"/>
              </a:rPr>
              <a:t> </a:t>
            </a:r>
            <a:r>
              <a:rPr sz="1800" spc="-10" dirty="0">
                <a:latin typeface="Calibri"/>
                <a:cs typeface="Calibri"/>
              </a:rPr>
              <a:t>τελικής</a:t>
            </a:r>
            <a:r>
              <a:rPr sz="1800" spc="15" dirty="0">
                <a:latin typeface="Calibri"/>
                <a:cs typeface="Calibri"/>
              </a:rPr>
              <a:t> </a:t>
            </a:r>
            <a:r>
              <a:rPr sz="1800" spc="-10" dirty="0">
                <a:latin typeface="Calibri"/>
                <a:cs typeface="Calibri"/>
              </a:rPr>
              <a:t>έκθεσης</a:t>
            </a:r>
            <a:endParaRPr sz="1800" dirty="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853" y="82042"/>
            <a:ext cx="7988934"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ΣΥΝΘΕΣΗ</a:t>
            </a:r>
            <a:r>
              <a:rPr sz="2800" spc="5" dirty="0">
                <a:solidFill>
                  <a:srgbClr val="FFFFFF"/>
                </a:solidFill>
              </a:rPr>
              <a:t> </a:t>
            </a:r>
            <a:r>
              <a:rPr sz="2800" spc="-35" dirty="0">
                <a:solidFill>
                  <a:srgbClr val="FFFFFF"/>
                </a:solidFill>
              </a:rPr>
              <a:t>ΚΟΙΝΟΠΡΑΞΙΑΣ</a:t>
            </a:r>
            <a:endParaRPr sz="2800" dirty="0"/>
          </a:p>
        </p:txBody>
      </p:sp>
      <p:sp>
        <p:nvSpPr>
          <p:cNvPr id="3" name="object 3"/>
          <p:cNvSpPr txBox="1"/>
          <p:nvPr/>
        </p:nvSpPr>
        <p:spPr>
          <a:xfrm>
            <a:off x="1353692" y="1417701"/>
            <a:ext cx="8970010" cy="1386205"/>
          </a:xfrm>
          <a:prstGeom prst="rect">
            <a:avLst/>
          </a:prstGeom>
        </p:spPr>
        <p:txBody>
          <a:bodyPr vert="horz" wrap="square" lIns="0" tIns="13335" rIns="0" bIns="0" rtlCol="0">
            <a:spAutoFit/>
          </a:bodyPr>
          <a:lstStyle/>
          <a:p>
            <a:pPr marL="2540" algn="ctr">
              <a:lnSpc>
                <a:spcPct val="100000"/>
              </a:lnSpc>
              <a:spcBef>
                <a:spcPts val="105"/>
              </a:spcBef>
            </a:pPr>
            <a:r>
              <a:rPr sz="2000" b="1" dirty="0">
                <a:latin typeface="Calibri"/>
                <a:cs typeface="Calibri"/>
              </a:rPr>
              <a:t>Στις</a:t>
            </a:r>
            <a:r>
              <a:rPr sz="2000" b="1" spc="-10" dirty="0">
                <a:latin typeface="Calibri"/>
                <a:cs typeface="Calibri"/>
              </a:rPr>
              <a:t> </a:t>
            </a:r>
            <a:r>
              <a:rPr sz="2000" b="1" spc="-5" dirty="0">
                <a:latin typeface="Calibri"/>
                <a:cs typeface="Calibri"/>
              </a:rPr>
              <a:t>Συμπράξεις</a:t>
            </a:r>
            <a:r>
              <a:rPr sz="2000" b="1" spc="-15" dirty="0">
                <a:latin typeface="Calibri"/>
                <a:cs typeface="Calibri"/>
              </a:rPr>
              <a:t> </a:t>
            </a:r>
            <a:r>
              <a:rPr sz="2000" b="1" spc="-5" dirty="0">
                <a:latin typeface="Calibri"/>
                <a:cs typeface="Calibri"/>
              </a:rPr>
              <a:t>Συνεργασίας</a:t>
            </a:r>
            <a:r>
              <a:rPr sz="2000" b="1" spc="-25" dirty="0">
                <a:latin typeface="Calibri"/>
                <a:cs typeface="Calibri"/>
              </a:rPr>
              <a:t> </a:t>
            </a:r>
            <a:r>
              <a:rPr sz="2000" b="1" dirty="0">
                <a:latin typeface="Calibri"/>
                <a:cs typeface="Calibri"/>
              </a:rPr>
              <a:t>πρέπει</a:t>
            </a:r>
            <a:r>
              <a:rPr sz="2000" b="1" spc="-15" dirty="0">
                <a:latin typeface="Calibri"/>
                <a:cs typeface="Calibri"/>
              </a:rPr>
              <a:t> </a:t>
            </a:r>
            <a:r>
              <a:rPr sz="2000" b="1" spc="-5" dirty="0">
                <a:latin typeface="Calibri"/>
                <a:cs typeface="Calibri"/>
              </a:rPr>
              <a:t>να</a:t>
            </a:r>
            <a:r>
              <a:rPr sz="2000" b="1" dirty="0">
                <a:latin typeface="Calibri"/>
                <a:cs typeface="Calibri"/>
              </a:rPr>
              <a:t> </a:t>
            </a:r>
            <a:r>
              <a:rPr sz="2000" b="1" spc="-5" dirty="0">
                <a:latin typeface="Calibri"/>
                <a:cs typeface="Calibri"/>
              </a:rPr>
              <a:t>συμμετέχουν:</a:t>
            </a:r>
            <a:endParaRPr sz="2000" dirty="0">
              <a:latin typeface="Calibri"/>
              <a:cs typeface="Calibri"/>
            </a:endParaRPr>
          </a:p>
          <a:p>
            <a:pPr>
              <a:lnSpc>
                <a:spcPct val="100000"/>
              </a:lnSpc>
              <a:spcBef>
                <a:spcPts val="15"/>
              </a:spcBef>
            </a:pPr>
            <a:endParaRPr sz="2250" dirty="0">
              <a:latin typeface="Calibri"/>
              <a:cs typeface="Calibri"/>
            </a:endParaRPr>
          </a:p>
          <a:p>
            <a:pPr marL="3810" algn="ctr">
              <a:lnSpc>
                <a:spcPct val="100000"/>
              </a:lnSpc>
            </a:pPr>
            <a:r>
              <a:rPr sz="2200" spc="-30" dirty="0">
                <a:latin typeface="Calibri"/>
                <a:cs typeface="Calibri"/>
              </a:rPr>
              <a:t>Τουλάχιστον</a:t>
            </a:r>
            <a:r>
              <a:rPr sz="2200" spc="10" dirty="0">
                <a:latin typeface="Calibri"/>
                <a:cs typeface="Calibri"/>
              </a:rPr>
              <a:t> </a:t>
            </a:r>
            <a:r>
              <a:rPr sz="2200" u="heavy" spc="-10" dirty="0">
                <a:uFill>
                  <a:solidFill>
                    <a:srgbClr val="000000"/>
                  </a:solidFill>
                </a:uFill>
                <a:latin typeface="Calibri"/>
                <a:cs typeface="Calibri"/>
              </a:rPr>
              <a:t>τρεις</a:t>
            </a:r>
            <a:r>
              <a:rPr sz="2200" u="heavy" spc="-5" dirty="0">
                <a:uFill>
                  <a:solidFill>
                    <a:srgbClr val="000000"/>
                  </a:solidFill>
                </a:uFill>
                <a:latin typeface="Calibri"/>
                <a:cs typeface="Calibri"/>
              </a:rPr>
              <a:t> </a:t>
            </a:r>
            <a:r>
              <a:rPr sz="2200" u="heavy" spc="-10" dirty="0">
                <a:uFill>
                  <a:solidFill>
                    <a:srgbClr val="000000"/>
                  </a:solidFill>
                </a:uFill>
                <a:latin typeface="Calibri"/>
                <a:cs typeface="Calibri"/>
              </a:rPr>
              <a:t>οργανισμοί</a:t>
            </a:r>
            <a:r>
              <a:rPr sz="2200" spc="40" dirty="0">
                <a:latin typeface="Calibri"/>
                <a:cs typeface="Calibri"/>
              </a:rPr>
              <a:t> </a:t>
            </a:r>
            <a:r>
              <a:rPr sz="2200" spc="-5" dirty="0">
                <a:latin typeface="Calibri"/>
                <a:cs typeface="Calibri"/>
              </a:rPr>
              <a:t>από</a:t>
            </a:r>
            <a:r>
              <a:rPr sz="2200" spc="10" dirty="0">
                <a:latin typeface="Calibri"/>
                <a:cs typeface="Calibri"/>
              </a:rPr>
              <a:t> </a:t>
            </a:r>
            <a:r>
              <a:rPr sz="2200" u="heavy" spc="-10" dirty="0">
                <a:uFill>
                  <a:solidFill>
                    <a:srgbClr val="000000"/>
                  </a:solidFill>
                </a:uFill>
                <a:latin typeface="Calibri"/>
                <a:cs typeface="Calibri"/>
              </a:rPr>
              <a:t>τρεις διαφορετικές</a:t>
            </a:r>
            <a:endParaRPr sz="2200" dirty="0">
              <a:latin typeface="Calibri"/>
              <a:cs typeface="Calibri"/>
            </a:endParaRPr>
          </a:p>
          <a:p>
            <a:pPr algn="ctr">
              <a:lnSpc>
                <a:spcPct val="100000"/>
              </a:lnSpc>
              <a:spcBef>
                <a:spcPts val="265"/>
              </a:spcBef>
            </a:pPr>
            <a:r>
              <a:rPr lang="el-GR" sz="2200" u="heavy" spc="-10" dirty="0">
                <a:uFill>
                  <a:solidFill>
                    <a:srgbClr val="000000"/>
                  </a:solidFill>
                </a:uFill>
                <a:latin typeface="Calibri"/>
                <a:cs typeface="Calibri"/>
              </a:rPr>
              <a:t>χ</a:t>
            </a:r>
            <a:r>
              <a:rPr sz="2200" u="heavy" spc="-10" dirty="0" err="1">
                <a:uFill>
                  <a:solidFill>
                    <a:srgbClr val="000000"/>
                  </a:solidFill>
                </a:uFill>
                <a:latin typeface="Calibri"/>
                <a:cs typeface="Calibri"/>
              </a:rPr>
              <a:t>ώρες</a:t>
            </a:r>
            <a:r>
              <a:rPr sz="2200" u="heavy" spc="20" dirty="0">
                <a:uFill>
                  <a:solidFill>
                    <a:srgbClr val="000000"/>
                  </a:solidFill>
                </a:uFill>
                <a:latin typeface="Calibri"/>
                <a:cs typeface="Calibri"/>
              </a:rPr>
              <a:t> </a:t>
            </a:r>
            <a:r>
              <a:rPr sz="2200" u="heavy" spc="-5" dirty="0">
                <a:uFill>
                  <a:solidFill>
                    <a:srgbClr val="000000"/>
                  </a:solidFill>
                </a:uFill>
                <a:latin typeface="Calibri"/>
                <a:cs typeface="Calibri"/>
              </a:rPr>
              <a:t>που</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μπορούν</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πλήρως</a:t>
            </a:r>
            <a:r>
              <a:rPr sz="2200" u="heavy" spc="30" dirty="0">
                <a:uFill>
                  <a:solidFill>
                    <a:srgbClr val="000000"/>
                  </a:solidFill>
                </a:uFill>
                <a:latin typeface="Calibri"/>
                <a:cs typeface="Calibri"/>
              </a:rPr>
              <a:t> </a:t>
            </a:r>
            <a:r>
              <a:rPr sz="2200" u="heavy" spc="-5" dirty="0">
                <a:uFill>
                  <a:solidFill>
                    <a:srgbClr val="000000"/>
                  </a:solidFill>
                </a:uFill>
                <a:latin typeface="Calibri"/>
                <a:cs typeface="Calibri"/>
              </a:rPr>
              <a:t>να</a:t>
            </a:r>
            <a:r>
              <a:rPr sz="2200" u="heavy" spc="10" dirty="0">
                <a:uFill>
                  <a:solidFill>
                    <a:srgbClr val="000000"/>
                  </a:solidFill>
                </a:uFill>
                <a:latin typeface="Calibri"/>
                <a:cs typeface="Calibri"/>
              </a:rPr>
              <a:t> </a:t>
            </a:r>
            <a:r>
              <a:rPr sz="2200" u="heavy" spc="-10" dirty="0">
                <a:uFill>
                  <a:solidFill>
                    <a:srgbClr val="000000"/>
                  </a:solidFill>
                </a:uFill>
                <a:latin typeface="Calibri"/>
                <a:cs typeface="Calibri"/>
              </a:rPr>
              <a:t>συμμετέχουν</a:t>
            </a:r>
            <a:r>
              <a:rPr sz="2200" u="heavy" spc="30" dirty="0">
                <a:uFill>
                  <a:solidFill>
                    <a:srgbClr val="000000"/>
                  </a:solidFill>
                </a:uFill>
                <a:latin typeface="Calibri"/>
                <a:cs typeface="Calibri"/>
              </a:rPr>
              <a:t> </a:t>
            </a:r>
            <a:r>
              <a:rPr sz="2200" u="heavy" spc="-5" dirty="0" err="1">
                <a:uFill>
                  <a:solidFill>
                    <a:srgbClr val="000000"/>
                  </a:solidFill>
                </a:uFill>
                <a:latin typeface="Calibri"/>
                <a:cs typeface="Calibri"/>
              </a:rPr>
              <a:t>στις</a:t>
            </a:r>
            <a:r>
              <a:rPr sz="2200" u="heavy" dirty="0">
                <a:uFill>
                  <a:solidFill>
                    <a:srgbClr val="000000"/>
                  </a:solidFill>
                </a:uFill>
                <a:latin typeface="Calibri"/>
                <a:cs typeface="Calibri"/>
              </a:rPr>
              <a:t> </a:t>
            </a:r>
            <a:r>
              <a:rPr lang="el-GR" sz="2200" u="heavy" spc="-10" dirty="0">
                <a:uFill>
                  <a:solidFill>
                    <a:srgbClr val="000000"/>
                  </a:solidFill>
                </a:uFill>
                <a:latin typeface="Calibri"/>
                <a:cs typeface="Calibri"/>
              </a:rPr>
              <a:t>δ</a:t>
            </a:r>
            <a:r>
              <a:rPr sz="2200" u="heavy" spc="-10" dirty="0" err="1">
                <a:uFill>
                  <a:solidFill>
                    <a:srgbClr val="000000"/>
                  </a:solidFill>
                </a:uFill>
                <a:latin typeface="Calibri"/>
                <a:cs typeface="Calibri"/>
              </a:rPr>
              <a:t>ράσεις</a:t>
            </a:r>
            <a:r>
              <a:rPr sz="2200" u="heavy" spc="25"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Προγράμματος</a:t>
            </a:r>
            <a:endParaRPr sz="2200" dirty="0">
              <a:latin typeface="Calibri"/>
              <a:cs typeface="Calibri"/>
            </a:endParaRPr>
          </a:p>
        </p:txBody>
      </p:sp>
      <p:sp>
        <p:nvSpPr>
          <p:cNvPr id="4" name="object 4"/>
          <p:cNvSpPr txBox="1"/>
          <p:nvPr/>
        </p:nvSpPr>
        <p:spPr>
          <a:xfrm>
            <a:off x="1589913" y="3494989"/>
            <a:ext cx="8500745" cy="2111375"/>
          </a:xfrm>
          <a:prstGeom prst="rect">
            <a:avLst/>
          </a:prstGeom>
        </p:spPr>
        <p:txBody>
          <a:bodyPr vert="horz" wrap="square" lIns="0" tIns="12700" rIns="0" bIns="0" rtlCol="0">
            <a:spAutoFit/>
          </a:bodyPr>
          <a:lstStyle/>
          <a:p>
            <a:pPr algn="ctr">
              <a:lnSpc>
                <a:spcPct val="100000"/>
              </a:lnSpc>
              <a:spcBef>
                <a:spcPts val="100"/>
              </a:spcBef>
            </a:pPr>
            <a:r>
              <a:rPr sz="1800" i="1" dirty="0">
                <a:latin typeface="Calibri"/>
                <a:cs typeface="Calibri"/>
              </a:rPr>
              <a:t>!!! </a:t>
            </a:r>
            <a:r>
              <a:rPr sz="1800" i="1" spc="-5" dirty="0">
                <a:latin typeface="Calibri"/>
                <a:cs typeface="Calibri"/>
              </a:rPr>
              <a:t>Δεν</a:t>
            </a:r>
            <a:r>
              <a:rPr sz="1800" i="1" spc="5" dirty="0">
                <a:latin typeface="Calibri"/>
                <a:cs typeface="Calibri"/>
              </a:rPr>
              <a:t> </a:t>
            </a:r>
            <a:r>
              <a:rPr sz="1800" i="1" spc="-10" dirty="0">
                <a:latin typeface="Calibri"/>
                <a:cs typeface="Calibri"/>
              </a:rPr>
              <a:t>υπάρχει</a:t>
            </a:r>
            <a:r>
              <a:rPr sz="1800" i="1" spc="10" dirty="0">
                <a:latin typeface="Calibri"/>
                <a:cs typeface="Calibri"/>
              </a:rPr>
              <a:t> </a:t>
            </a:r>
            <a:r>
              <a:rPr sz="1800" i="1" spc="-5" dirty="0">
                <a:latin typeface="Calibri"/>
                <a:cs typeface="Calibri"/>
              </a:rPr>
              <a:t>ανώτατο</a:t>
            </a:r>
            <a:r>
              <a:rPr sz="1800" i="1" spc="10" dirty="0">
                <a:latin typeface="Calibri"/>
                <a:cs typeface="Calibri"/>
              </a:rPr>
              <a:t> </a:t>
            </a:r>
            <a:r>
              <a:rPr sz="1800" i="1" spc="-5" dirty="0">
                <a:latin typeface="Calibri"/>
                <a:cs typeface="Calibri"/>
              </a:rPr>
              <a:t>όριο</a:t>
            </a:r>
            <a:r>
              <a:rPr sz="1800" i="1" spc="20" dirty="0">
                <a:latin typeface="Calibri"/>
                <a:cs typeface="Calibri"/>
              </a:rPr>
              <a:t> </a:t>
            </a:r>
            <a:r>
              <a:rPr sz="1800" i="1" dirty="0">
                <a:latin typeface="Calibri"/>
                <a:cs typeface="Calibri"/>
              </a:rPr>
              <a:t>σε</a:t>
            </a:r>
            <a:r>
              <a:rPr sz="1800" i="1" spc="5" dirty="0">
                <a:latin typeface="Calibri"/>
                <a:cs typeface="Calibri"/>
              </a:rPr>
              <a:t> </a:t>
            </a:r>
            <a:r>
              <a:rPr sz="1800" i="1" spc="-10" dirty="0">
                <a:latin typeface="Calibri"/>
                <a:cs typeface="Calibri"/>
              </a:rPr>
              <a:t>σχέση</a:t>
            </a:r>
            <a:r>
              <a:rPr sz="1800" i="1" spc="15" dirty="0">
                <a:latin typeface="Calibri"/>
                <a:cs typeface="Calibri"/>
              </a:rPr>
              <a:t> </a:t>
            </a:r>
            <a:r>
              <a:rPr sz="1800" i="1" spc="-5" dirty="0">
                <a:latin typeface="Calibri"/>
                <a:cs typeface="Calibri"/>
              </a:rPr>
              <a:t>με</a:t>
            </a:r>
            <a:r>
              <a:rPr sz="1800" i="1" spc="10" dirty="0">
                <a:latin typeface="Calibri"/>
                <a:cs typeface="Calibri"/>
              </a:rPr>
              <a:t> </a:t>
            </a:r>
            <a:r>
              <a:rPr sz="1800" i="1" spc="-5" dirty="0">
                <a:latin typeface="Calibri"/>
                <a:cs typeface="Calibri"/>
              </a:rPr>
              <a:t>τον</a:t>
            </a:r>
            <a:r>
              <a:rPr sz="1800" i="1" dirty="0">
                <a:latin typeface="Calibri"/>
                <a:cs typeface="Calibri"/>
              </a:rPr>
              <a:t> </a:t>
            </a:r>
            <a:r>
              <a:rPr sz="1800" i="1" spc="-5" dirty="0">
                <a:latin typeface="Calibri"/>
                <a:cs typeface="Calibri"/>
              </a:rPr>
              <a:t>αριθμό</a:t>
            </a:r>
            <a:r>
              <a:rPr sz="1800" i="1" dirty="0">
                <a:latin typeface="Calibri"/>
                <a:cs typeface="Calibri"/>
              </a:rPr>
              <a:t> </a:t>
            </a:r>
            <a:r>
              <a:rPr sz="1800" i="1" spc="-10" dirty="0">
                <a:latin typeface="Calibri"/>
                <a:cs typeface="Calibri"/>
              </a:rPr>
              <a:t>των</a:t>
            </a:r>
            <a:r>
              <a:rPr sz="1800" i="1" spc="15" dirty="0">
                <a:latin typeface="Calibri"/>
                <a:cs typeface="Calibri"/>
              </a:rPr>
              <a:t> </a:t>
            </a:r>
            <a:r>
              <a:rPr sz="1800" i="1" spc="-5" dirty="0">
                <a:latin typeface="Calibri"/>
                <a:cs typeface="Calibri"/>
              </a:rPr>
              <a:t>συμμετεχόντων</a:t>
            </a:r>
            <a:r>
              <a:rPr sz="1800" i="1" spc="35" dirty="0">
                <a:latin typeface="Calibri"/>
                <a:cs typeface="Calibri"/>
              </a:rPr>
              <a:t> </a:t>
            </a:r>
            <a:r>
              <a:rPr sz="1800" i="1" spc="-5" dirty="0">
                <a:latin typeface="Calibri"/>
                <a:cs typeface="Calibri"/>
              </a:rPr>
              <a:t>οργανισμών</a:t>
            </a:r>
            <a:endParaRPr sz="1800" dirty="0">
              <a:latin typeface="Calibri"/>
              <a:cs typeface="Calibri"/>
            </a:endParaRPr>
          </a:p>
          <a:p>
            <a:pPr>
              <a:lnSpc>
                <a:spcPct val="100000"/>
              </a:lnSpc>
              <a:spcBef>
                <a:spcPts val="30"/>
              </a:spcBef>
            </a:pPr>
            <a:endParaRPr sz="2100" dirty="0">
              <a:latin typeface="Calibri"/>
              <a:cs typeface="Calibri"/>
            </a:endParaRPr>
          </a:p>
          <a:p>
            <a:pPr algn="ctr">
              <a:lnSpc>
                <a:spcPct val="100000"/>
              </a:lnSpc>
            </a:pPr>
            <a:r>
              <a:rPr sz="1800" i="1" dirty="0">
                <a:latin typeface="Calibri"/>
                <a:cs typeface="Calibri"/>
              </a:rPr>
              <a:t>!!! </a:t>
            </a:r>
            <a:r>
              <a:rPr sz="1800" i="1" spc="-10" dirty="0">
                <a:latin typeface="Calibri"/>
                <a:cs typeface="Calibri"/>
              </a:rPr>
              <a:t>Όλοι</a:t>
            </a:r>
            <a:r>
              <a:rPr sz="1800" i="1" spc="25" dirty="0">
                <a:latin typeface="Calibri"/>
                <a:cs typeface="Calibri"/>
              </a:rPr>
              <a:t> </a:t>
            </a:r>
            <a:r>
              <a:rPr sz="1800" i="1" spc="-5" dirty="0">
                <a:latin typeface="Calibri"/>
                <a:cs typeface="Calibri"/>
              </a:rPr>
              <a:t>οι</a:t>
            </a:r>
            <a:r>
              <a:rPr sz="1800" i="1" spc="15" dirty="0">
                <a:latin typeface="Calibri"/>
                <a:cs typeface="Calibri"/>
              </a:rPr>
              <a:t> </a:t>
            </a:r>
            <a:r>
              <a:rPr sz="1800" i="1" spc="-5" dirty="0">
                <a:latin typeface="Calibri"/>
                <a:cs typeface="Calibri"/>
              </a:rPr>
              <a:t>συμμετέχοντες</a:t>
            </a:r>
            <a:r>
              <a:rPr sz="1800" i="1" spc="25" dirty="0">
                <a:latin typeface="Calibri"/>
                <a:cs typeface="Calibri"/>
              </a:rPr>
              <a:t> </a:t>
            </a:r>
            <a:r>
              <a:rPr sz="1800" i="1" spc="-5" dirty="0">
                <a:latin typeface="Calibri"/>
                <a:cs typeface="Calibri"/>
              </a:rPr>
              <a:t>οργανισμοί</a:t>
            </a:r>
            <a:r>
              <a:rPr sz="1800" i="1" spc="15" dirty="0">
                <a:latin typeface="Calibri"/>
                <a:cs typeface="Calibri"/>
              </a:rPr>
              <a:t> </a:t>
            </a:r>
            <a:r>
              <a:rPr sz="1800" i="1" spc="-5" dirty="0">
                <a:latin typeface="Calibri"/>
                <a:cs typeface="Calibri"/>
              </a:rPr>
              <a:t>πρέπει</a:t>
            </a:r>
            <a:r>
              <a:rPr sz="1800" i="1" spc="35" dirty="0">
                <a:latin typeface="Calibri"/>
                <a:cs typeface="Calibri"/>
              </a:rPr>
              <a:t> </a:t>
            </a:r>
            <a:r>
              <a:rPr sz="1800" i="1" dirty="0">
                <a:latin typeface="Calibri"/>
                <a:cs typeface="Calibri"/>
              </a:rPr>
              <a:t>να</a:t>
            </a:r>
            <a:r>
              <a:rPr sz="1800" i="1" spc="10" dirty="0">
                <a:latin typeface="Calibri"/>
                <a:cs typeface="Calibri"/>
              </a:rPr>
              <a:t> </a:t>
            </a:r>
            <a:r>
              <a:rPr sz="1800" i="1" spc="-5" dirty="0">
                <a:latin typeface="Calibri"/>
                <a:cs typeface="Calibri"/>
              </a:rPr>
              <a:t>ονομάζονται</a:t>
            </a:r>
            <a:r>
              <a:rPr sz="1800" i="1" spc="35" dirty="0">
                <a:latin typeface="Calibri"/>
                <a:cs typeface="Calibri"/>
              </a:rPr>
              <a:t> </a:t>
            </a:r>
            <a:r>
              <a:rPr sz="1800" i="1" spc="-5" dirty="0">
                <a:latin typeface="Calibri"/>
                <a:cs typeface="Calibri"/>
              </a:rPr>
              <a:t>στην</a:t>
            </a:r>
            <a:r>
              <a:rPr sz="1800" i="1" spc="25" dirty="0">
                <a:latin typeface="Calibri"/>
                <a:cs typeface="Calibri"/>
              </a:rPr>
              <a:t> </a:t>
            </a:r>
            <a:r>
              <a:rPr sz="1800" i="1" spc="-10" dirty="0">
                <a:latin typeface="Calibri"/>
                <a:cs typeface="Calibri"/>
              </a:rPr>
              <a:t>αίτηση</a:t>
            </a:r>
            <a:r>
              <a:rPr sz="1800" i="1" dirty="0">
                <a:latin typeface="Calibri"/>
                <a:cs typeface="Calibri"/>
              </a:rPr>
              <a:t> για</a:t>
            </a:r>
            <a:r>
              <a:rPr sz="1800" i="1" spc="20" dirty="0">
                <a:latin typeface="Calibri"/>
                <a:cs typeface="Calibri"/>
              </a:rPr>
              <a:t> </a:t>
            </a:r>
            <a:r>
              <a:rPr sz="1800" i="1" spc="-10" dirty="0">
                <a:latin typeface="Calibri"/>
                <a:cs typeface="Calibri"/>
              </a:rPr>
              <a:t>επιχορήγηση</a:t>
            </a:r>
            <a:endParaRPr sz="1800" dirty="0">
              <a:latin typeface="Calibri"/>
              <a:cs typeface="Calibri"/>
            </a:endParaRPr>
          </a:p>
          <a:p>
            <a:pPr>
              <a:lnSpc>
                <a:spcPct val="100000"/>
              </a:lnSpc>
              <a:spcBef>
                <a:spcPts val="55"/>
              </a:spcBef>
            </a:pPr>
            <a:endParaRPr sz="1900" dirty="0">
              <a:latin typeface="Calibri"/>
              <a:cs typeface="Calibri"/>
            </a:endParaRPr>
          </a:p>
          <a:p>
            <a:pPr marL="884555" marR="878840" algn="ctr">
              <a:lnSpc>
                <a:spcPct val="110000"/>
              </a:lnSpc>
              <a:spcBef>
                <a:spcPts val="5"/>
              </a:spcBef>
            </a:pPr>
            <a:r>
              <a:rPr sz="1800" i="1" dirty="0">
                <a:latin typeface="Calibri"/>
                <a:cs typeface="Calibri"/>
              </a:rPr>
              <a:t>!!! Η</a:t>
            </a:r>
            <a:r>
              <a:rPr sz="1800" i="1" spc="10" dirty="0">
                <a:latin typeface="Calibri"/>
                <a:cs typeface="Calibri"/>
              </a:rPr>
              <a:t> </a:t>
            </a:r>
            <a:r>
              <a:rPr sz="1800" i="1" spc="-5" dirty="0">
                <a:latin typeface="Calibri"/>
                <a:cs typeface="Calibri"/>
              </a:rPr>
              <a:t>συμμετοχή</a:t>
            </a:r>
            <a:r>
              <a:rPr sz="1800" i="1" dirty="0">
                <a:latin typeface="Calibri"/>
                <a:cs typeface="Calibri"/>
              </a:rPr>
              <a:t> </a:t>
            </a:r>
            <a:r>
              <a:rPr sz="1800" i="1" spc="-5" dirty="0">
                <a:latin typeface="Calibri"/>
                <a:cs typeface="Calibri"/>
              </a:rPr>
              <a:t>οργανισμών</a:t>
            </a:r>
            <a:r>
              <a:rPr sz="1800" i="1" spc="20" dirty="0">
                <a:latin typeface="Calibri"/>
                <a:cs typeface="Calibri"/>
              </a:rPr>
              <a:t> </a:t>
            </a:r>
            <a:r>
              <a:rPr sz="1800" i="1" dirty="0">
                <a:latin typeface="Calibri"/>
                <a:cs typeface="Calibri"/>
              </a:rPr>
              <a:t>από</a:t>
            </a:r>
            <a:r>
              <a:rPr sz="1800" i="1" spc="15" dirty="0">
                <a:latin typeface="Calibri"/>
                <a:cs typeface="Calibri"/>
              </a:rPr>
              <a:t> </a:t>
            </a:r>
            <a:r>
              <a:rPr sz="1800" i="1" spc="-10" dirty="0">
                <a:latin typeface="Calibri"/>
                <a:cs typeface="Calibri"/>
              </a:rPr>
              <a:t>Τρίτες</a:t>
            </a:r>
            <a:r>
              <a:rPr sz="1800" i="1" spc="15" dirty="0">
                <a:latin typeface="Calibri"/>
                <a:cs typeface="Calibri"/>
              </a:rPr>
              <a:t> </a:t>
            </a:r>
            <a:r>
              <a:rPr sz="1800" i="1" spc="-5" dirty="0">
                <a:latin typeface="Calibri"/>
                <a:cs typeface="Calibri"/>
              </a:rPr>
              <a:t>Χώρες,</a:t>
            </a:r>
            <a:r>
              <a:rPr sz="1800" i="1" spc="10" dirty="0">
                <a:latin typeface="Calibri"/>
                <a:cs typeface="Calibri"/>
              </a:rPr>
              <a:t> </a:t>
            </a:r>
            <a:r>
              <a:rPr sz="1800" i="1" spc="-5" dirty="0">
                <a:latin typeface="Calibri"/>
                <a:cs typeface="Calibri"/>
              </a:rPr>
              <a:t>μη</a:t>
            </a:r>
            <a:r>
              <a:rPr sz="1800" i="1" spc="5" dirty="0">
                <a:latin typeface="Calibri"/>
                <a:cs typeface="Calibri"/>
              </a:rPr>
              <a:t> </a:t>
            </a:r>
            <a:r>
              <a:rPr sz="1800" i="1" spc="-10" dirty="0">
                <a:latin typeface="Calibri"/>
                <a:cs typeface="Calibri"/>
              </a:rPr>
              <a:t>συνδεδεμένες</a:t>
            </a:r>
            <a:r>
              <a:rPr sz="1800" i="1" spc="30" dirty="0">
                <a:latin typeface="Calibri"/>
                <a:cs typeface="Calibri"/>
              </a:rPr>
              <a:t> </a:t>
            </a:r>
            <a:r>
              <a:rPr sz="1800" i="1" spc="-5" dirty="0">
                <a:latin typeface="Calibri"/>
                <a:cs typeface="Calibri"/>
              </a:rPr>
              <a:t>με</a:t>
            </a:r>
            <a:r>
              <a:rPr sz="1800" i="1" spc="5" dirty="0">
                <a:latin typeface="Calibri"/>
                <a:cs typeface="Calibri"/>
              </a:rPr>
              <a:t> </a:t>
            </a:r>
            <a:r>
              <a:rPr sz="1800" i="1" spc="-5" dirty="0">
                <a:latin typeface="Calibri"/>
                <a:cs typeface="Calibri"/>
              </a:rPr>
              <a:t>το </a:t>
            </a:r>
            <a:r>
              <a:rPr sz="1800" i="1" dirty="0">
                <a:latin typeface="Calibri"/>
                <a:cs typeface="Calibri"/>
              </a:rPr>
              <a:t> </a:t>
            </a:r>
            <a:r>
              <a:rPr sz="1800" i="1" spc="-5" dirty="0">
                <a:latin typeface="Calibri"/>
                <a:cs typeface="Calibri"/>
              </a:rPr>
              <a:t>Πρόγραμμα,</a:t>
            </a:r>
            <a:r>
              <a:rPr sz="1800" i="1" spc="-15" dirty="0">
                <a:latin typeface="Calibri"/>
                <a:cs typeface="Calibri"/>
              </a:rPr>
              <a:t> </a:t>
            </a:r>
            <a:r>
              <a:rPr sz="1800" i="1" spc="-10" dirty="0">
                <a:latin typeface="Calibri"/>
                <a:cs typeface="Calibri"/>
              </a:rPr>
              <a:t>θεωρείται</a:t>
            </a:r>
            <a:r>
              <a:rPr sz="1800" i="1" spc="30" dirty="0">
                <a:latin typeface="Calibri"/>
                <a:cs typeface="Calibri"/>
              </a:rPr>
              <a:t> </a:t>
            </a:r>
            <a:r>
              <a:rPr sz="1800" i="1" spc="-10" dirty="0">
                <a:latin typeface="Calibri"/>
                <a:cs typeface="Calibri"/>
              </a:rPr>
              <a:t>αιτιολογημένη</a:t>
            </a:r>
            <a:r>
              <a:rPr sz="1800" i="1" spc="30" dirty="0">
                <a:latin typeface="Calibri"/>
                <a:cs typeface="Calibri"/>
              </a:rPr>
              <a:t> </a:t>
            </a:r>
            <a:r>
              <a:rPr sz="1800" i="1" spc="-5" dirty="0">
                <a:latin typeface="Calibri"/>
                <a:cs typeface="Calibri"/>
              </a:rPr>
              <a:t>μόνο</a:t>
            </a:r>
            <a:r>
              <a:rPr sz="1800" i="1" spc="10" dirty="0">
                <a:latin typeface="Calibri"/>
                <a:cs typeface="Calibri"/>
              </a:rPr>
              <a:t> </a:t>
            </a:r>
            <a:r>
              <a:rPr sz="1800" i="1" spc="-5" dirty="0">
                <a:latin typeface="Calibri"/>
                <a:cs typeface="Calibri"/>
              </a:rPr>
              <a:t>όταν</a:t>
            </a:r>
            <a:r>
              <a:rPr sz="1800" i="1" spc="15" dirty="0">
                <a:latin typeface="Calibri"/>
                <a:cs typeface="Calibri"/>
              </a:rPr>
              <a:t> </a:t>
            </a:r>
            <a:r>
              <a:rPr lang="el-GR" sz="1800" i="1" spc="15" dirty="0">
                <a:latin typeface="Calibri"/>
                <a:cs typeface="Calibri"/>
              </a:rPr>
              <a:t>αποδεδειγμένα </a:t>
            </a:r>
            <a:r>
              <a:rPr sz="1800" i="1" spc="-5" dirty="0">
                <a:latin typeface="Calibri"/>
                <a:cs typeface="Calibri"/>
              </a:rPr>
              <a:t>π</a:t>
            </a:r>
            <a:r>
              <a:rPr sz="1800" i="1" spc="-5" dirty="0" err="1">
                <a:latin typeface="Calibri"/>
                <a:cs typeface="Calibri"/>
              </a:rPr>
              <a:t>ροσδίδει</a:t>
            </a:r>
            <a:r>
              <a:rPr sz="1800" i="1" spc="15" dirty="0">
                <a:latin typeface="Calibri"/>
                <a:cs typeface="Calibri"/>
              </a:rPr>
              <a:t> </a:t>
            </a:r>
            <a:r>
              <a:rPr sz="1800" i="1" spc="-10" dirty="0">
                <a:latin typeface="Calibri"/>
                <a:cs typeface="Calibri"/>
              </a:rPr>
              <a:t>α</a:t>
            </a:r>
            <a:r>
              <a:rPr sz="1800" i="1" spc="-10" dirty="0" err="1">
                <a:latin typeface="Calibri"/>
                <a:cs typeface="Calibri"/>
              </a:rPr>
              <a:t>ξί</a:t>
            </a:r>
            <a:r>
              <a:rPr sz="1800" i="1" spc="-10" dirty="0">
                <a:latin typeface="Calibri"/>
                <a:cs typeface="Calibri"/>
              </a:rPr>
              <a:t>α </a:t>
            </a:r>
            <a:r>
              <a:rPr sz="1800" i="1" spc="-390" dirty="0">
                <a:latin typeface="Calibri"/>
                <a:cs typeface="Calibri"/>
              </a:rPr>
              <a:t> </a:t>
            </a:r>
            <a:r>
              <a:rPr sz="1800" i="1" spc="5" dirty="0">
                <a:latin typeface="Calibri"/>
                <a:cs typeface="Calibri"/>
              </a:rPr>
              <a:t>στο</a:t>
            </a:r>
            <a:r>
              <a:rPr sz="1800" i="1" dirty="0">
                <a:latin typeface="Calibri"/>
                <a:cs typeface="Calibri"/>
              </a:rPr>
              <a:t> </a:t>
            </a:r>
            <a:r>
              <a:rPr sz="1800" i="1" spc="-10" dirty="0">
                <a:latin typeface="Calibri"/>
                <a:cs typeface="Calibri"/>
              </a:rPr>
              <a:t>Σχέδιο</a:t>
            </a:r>
            <a:endParaRPr sz="1800" dirty="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419" y="86690"/>
            <a:ext cx="70510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ΔΙΑΡΚΕΙΑ</a:t>
            </a:r>
            <a:r>
              <a:rPr sz="2800" spc="10" dirty="0">
                <a:solidFill>
                  <a:srgbClr val="FFFFFF"/>
                </a:solidFill>
              </a:rPr>
              <a:t> </a:t>
            </a:r>
            <a:r>
              <a:rPr sz="2800" spc="-10" dirty="0">
                <a:solidFill>
                  <a:srgbClr val="FFFFFF"/>
                </a:solidFill>
              </a:rPr>
              <a:t>ΣΧΕΔΙΩΝ</a:t>
            </a:r>
            <a:endParaRPr sz="2800" dirty="0"/>
          </a:p>
        </p:txBody>
      </p:sp>
      <p:sp>
        <p:nvSpPr>
          <p:cNvPr id="3" name="object 3"/>
          <p:cNvSpPr txBox="1"/>
          <p:nvPr/>
        </p:nvSpPr>
        <p:spPr>
          <a:xfrm>
            <a:off x="3503294" y="1371600"/>
            <a:ext cx="4499610" cy="1257935"/>
          </a:xfrm>
          <a:prstGeom prst="rect">
            <a:avLst/>
          </a:prstGeom>
        </p:spPr>
        <p:txBody>
          <a:bodyPr vert="horz" wrap="square" lIns="0" tIns="12065" rIns="0" bIns="0" rtlCol="0">
            <a:spAutoFit/>
          </a:bodyPr>
          <a:lstStyle/>
          <a:p>
            <a:pPr algn="ctr">
              <a:lnSpc>
                <a:spcPct val="100000"/>
              </a:lnSpc>
              <a:spcBef>
                <a:spcPts val="95"/>
              </a:spcBef>
            </a:pPr>
            <a:r>
              <a:rPr sz="2200" b="1" spc="-5" dirty="0">
                <a:latin typeface="Calibri"/>
                <a:cs typeface="Calibri"/>
              </a:rPr>
              <a:t>Οι</a:t>
            </a:r>
            <a:r>
              <a:rPr sz="2200" b="1" spc="-20" dirty="0">
                <a:latin typeface="Calibri"/>
                <a:cs typeface="Calibri"/>
              </a:rPr>
              <a:t> </a:t>
            </a:r>
            <a:r>
              <a:rPr sz="2200" b="1" spc="-5" dirty="0">
                <a:latin typeface="Calibri"/>
                <a:cs typeface="Calibri"/>
              </a:rPr>
              <a:t>Συμπράξεις</a:t>
            </a:r>
            <a:r>
              <a:rPr sz="2200" b="1" spc="20" dirty="0">
                <a:latin typeface="Calibri"/>
                <a:cs typeface="Calibri"/>
              </a:rPr>
              <a:t> </a:t>
            </a:r>
            <a:r>
              <a:rPr sz="2200" b="1" spc="-10" dirty="0">
                <a:latin typeface="Calibri"/>
                <a:cs typeface="Calibri"/>
              </a:rPr>
              <a:t>Συνεργασίας</a:t>
            </a:r>
            <a:r>
              <a:rPr sz="2200" b="1" spc="15" dirty="0">
                <a:latin typeface="Calibri"/>
                <a:cs typeface="Calibri"/>
              </a:rPr>
              <a:t> </a:t>
            </a:r>
            <a:r>
              <a:rPr sz="2200" b="1" spc="-15" dirty="0">
                <a:latin typeface="Calibri"/>
                <a:cs typeface="Calibri"/>
              </a:rPr>
              <a:t>διαρκούν:</a:t>
            </a:r>
            <a:endParaRPr sz="2200" dirty="0">
              <a:latin typeface="Calibri"/>
              <a:cs typeface="Calibri"/>
            </a:endParaRPr>
          </a:p>
          <a:p>
            <a:pPr>
              <a:lnSpc>
                <a:spcPct val="100000"/>
              </a:lnSpc>
              <a:spcBef>
                <a:spcPts val="50"/>
              </a:spcBef>
            </a:pPr>
            <a:endParaRPr sz="2600" dirty="0">
              <a:latin typeface="Calibri"/>
              <a:cs typeface="Calibri"/>
            </a:endParaRPr>
          </a:p>
          <a:p>
            <a:pPr algn="ctr">
              <a:lnSpc>
                <a:spcPct val="100000"/>
              </a:lnSpc>
            </a:pPr>
            <a:r>
              <a:rPr sz="3200" u="heavy" spc="-5" dirty="0">
                <a:uFill>
                  <a:solidFill>
                    <a:srgbClr val="000000"/>
                  </a:solidFill>
                </a:uFill>
                <a:latin typeface="Calibri"/>
                <a:cs typeface="Calibri"/>
              </a:rPr>
              <a:t>12</a:t>
            </a:r>
            <a:r>
              <a:rPr sz="3200" u="heavy" spc="-15" dirty="0">
                <a:uFill>
                  <a:solidFill>
                    <a:srgbClr val="000000"/>
                  </a:solidFill>
                </a:uFill>
                <a:latin typeface="Calibri"/>
                <a:cs typeface="Calibri"/>
              </a:rPr>
              <a:t> </a:t>
            </a:r>
            <a:r>
              <a:rPr sz="3200" u="heavy" dirty="0">
                <a:uFill>
                  <a:solidFill>
                    <a:srgbClr val="000000"/>
                  </a:solidFill>
                </a:uFill>
                <a:latin typeface="Calibri"/>
                <a:cs typeface="Calibri"/>
              </a:rPr>
              <a:t>-</a:t>
            </a:r>
            <a:r>
              <a:rPr sz="3200" u="heavy" spc="-20" dirty="0">
                <a:uFill>
                  <a:solidFill>
                    <a:srgbClr val="000000"/>
                  </a:solidFill>
                </a:uFill>
                <a:latin typeface="Calibri"/>
                <a:cs typeface="Calibri"/>
              </a:rPr>
              <a:t> </a:t>
            </a:r>
            <a:r>
              <a:rPr sz="3200" u="heavy" dirty="0">
                <a:uFill>
                  <a:solidFill>
                    <a:srgbClr val="000000"/>
                  </a:solidFill>
                </a:uFill>
                <a:latin typeface="Calibri"/>
                <a:cs typeface="Calibri"/>
              </a:rPr>
              <a:t>36</a:t>
            </a:r>
            <a:r>
              <a:rPr sz="3200" u="heavy" spc="-15" dirty="0">
                <a:uFill>
                  <a:solidFill>
                    <a:srgbClr val="000000"/>
                  </a:solidFill>
                </a:uFill>
                <a:latin typeface="Calibri"/>
                <a:cs typeface="Calibri"/>
              </a:rPr>
              <a:t> </a:t>
            </a:r>
            <a:r>
              <a:rPr sz="3200" u="heavy" spc="-20" dirty="0">
                <a:uFill>
                  <a:solidFill>
                    <a:srgbClr val="000000"/>
                  </a:solidFill>
                </a:uFill>
                <a:latin typeface="Calibri"/>
                <a:cs typeface="Calibri"/>
              </a:rPr>
              <a:t>μήνες</a:t>
            </a:r>
            <a:endParaRPr sz="3200" dirty="0">
              <a:latin typeface="Calibri"/>
              <a:cs typeface="Calibri"/>
            </a:endParaRPr>
          </a:p>
        </p:txBody>
      </p:sp>
      <p:sp>
        <p:nvSpPr>
          <p:cNvPr id="4" name="object 4"/>
          <p:cNvSpPr txBox="1"/>
          <p:nvPr/>
        </p:nvSpPr>
        <p:spPr>
          <a:xfrm>
            <a:off x="850493" y="5228971"/>
            <a:ext cx="9969907" cy="853439"/>
          </a:xfrm>
          <a:prstGeom prst="rect">
            <a:avLst/>
          </a:prstGeom>
        </p:spPr>
        <p:txBody>
          <a:bodyPr vert="horz" wrap="square" lIns="0" tIns="45085" rIns="0" bIns="0" rtlCol="0">
            <a:spAutoFit/>
          </a:bodyPr>
          <a:lstStyle/>
          <a:p>
            <a:pPr marL="263525" marR="5080" indent="-250825" algn="ctr">
              <a:lnSpc>
                <a:spcPts val="2050"/>
              </a:lnSpc>
              <a:spcBef>
                <a:spcPts val="355"/>
              </a:spcBef>
            </a:pPr>
            <a:r>
              <a:rPr sz="1900" i="1" spc="-10" dirty="0">
                <a:latin typeface="Calibri"/>
                <a:cs typeface="Calibri"/>
              </a:rPr>
              <a:t>!!!</a:t>
            </a:r>
            <a:r>
              <a:rPr sz="1900" i="1" spc="35" dirty="0">
                <a:latin typeface="Calibri"/>
                <a:cs typeface="Calibri"/>
              </a:rPr>
              <a:t> </a:t>
            </a:r>
            <a:r>
              <a:rPr sz="1900" i="1" spc="-5" dirty="0">
                <a:latin typeface="Calibri"/>
                <a:cs typeface="Calibri"/>
              </a:rPr>
              <a:t>Η</a:t>
            </a:r>
            <a:r>
              <a:rPr sz="1900" i="1" dirty="0">
                <a:latin typeface="Calibri"/>
                <a:cs typeface="Calibri"/>
              </a:rPr>
              <a:t> </a:t>
            </a:r>
            <a:r>
              <a:rPr sz="1900" i="1" spc="-10" dirty="0">
                <a:latin typeface="Calibri"/>
                <a:cs typeface="Calibri"/>
              </a:rPr>
              <a:t>διάρκεια</a:t>
            </a:r>
            <a:r>
              <a:rPr sz="1900" i="1" spc="35" dirty="0">
                <a:latin typeface="Calibri"/>
                <a:cs typeface="Calibri"/>
              </a:rPr>
              <a:t> </a:t>
            </a:r>
            <a:r>
              <a:rPr sz="1900" i="1" spc="-10" dirty="0">
                <a:latin typeface="Calibri"/>
                <a:cs typeface="Calibri"/>
              </a:rPr>
              <a:t>του</a:t>
            </a:r>
            <a:r>
              <a:rPr sz="1900" i="1" spc="-5" dirty="0">
                <a:latin typeface="Calibri"/>
                <a:cs typeface="Calibri"/>
              </a:rPr>
              <a:t> </a:t>
            </a:r>
            <a:r>
              <a:rPr sz="1900" i="1" spc="-15" dirty="0">
                <a:latin typeface="Calibri"/>
                <a:cs typeface="Calibri"/>
              </a:rPr>
              <a:t>Σχεδίου</a:t>
            </a:r>
            <a:r>
              <a:rPr sz="1900" i="1" spc="30" dirty="0">
                <a:latin typeface="Calibri"/>
                <a:cs typeface="Calibri"/>
              </a:rPr>
              <a:t> </a:t>
            </a:r>
            <a:r>
              <a:rPr sz="1900" i="1" spc="-5" dirty="0">
                <a:latin typeface="Calibri"/>
                <a:cs typeface="Calibri"/>
              </a:rPr>
              <a:t>επιλέγεται</a:t>
            </a:r>
            <a:r>
              <a:rPr sz="1900" i="1" spc="35" dirty="0">
                <a:latin typeface="Calibri"/>
                <a:cs typeface="Calibri"/>
              </a:rPr>
              <a:t> </a:t>
            </a:r>
            <a:r>
              <a:rPr sz="1900" i="1" spc="-25" dirty="0">
                <a:latin typeface="Calibri"/>
                <a:cs typeface="Calibri"/>
              </a:rPr>
              <a:t>κατά</a:t>
            </a:r>
            <a:r>
              <a:rPr sz="1900" i="1" spc="10" dirty="0">
                <a:latin typeface="Calibri"/>
                <a:cs typeface="Calibri"/>
              </a:rPr>
              <a:t> </a:t>
            </a:r>
            <a:r>
              <a:rPr sz="1900" i="1" spc="-5" dirty="0">
                <a:latin typeface="Calibri"/>
                <a:cs typeface="Calibri"/>
              </a:rPr>
              <a:t>τη</a:t>
            </a:r>
            <a:r>
              <a:rPr sz="1900" i="1" spc="15" dirty="0">
                <a:latin typeface="Calibri"/>
                <a:cs typeface="Calibri"/>
              </a:rPr>
              <a:t> </a:t>
            </a:r>
            <a:r>
              <a:rPr sz="1900" i="1" spc="-10" dirty="0">
                <a:latin typeface="Calibri"/>
                <a:cs typeface="Calibri"/>
              </a:rPr>
              <a:t>συγγραφή</a:t>
            </a:r>
            <a:r>
              <a:rPr sz="1900" i="1" spc="25" dirty="0">
                <a:latin typeface="Calibri"/>
                <a:cs typeface="Calibri"/>
              </a:rPr>
              <a:t> </a:t>
            </a:r>
            <a:r>
              <a:rPr sz="1900" i="1" spc="-10" dirty="0">
                <a:latin typeface="Calibri"/>
                <a:cs typeface="Calibri"/>
              </a:rPr>
              <a:t>της</a:t>
            </a:r>
            <a:r>
              <a:rPr sz="1900" i="1" dirty="0">
                <a:latin typeface="Calibri"/>
                <a:cs typeface="Calibri"/>
              </a:rPr>
              <a:t> </a:t>
            </a:r>
            <a:r>
              <a:rPr sz="1900" i="1" spc="-10" dirty="0">
                <a:latin typeface="Calibri"/>
                <a:cs typeface="Calibri"/>
              </a:rPr>
              <a:t>αίτησης,</a:t>
            </a:r>
            <a:r>
              <a:rPr sz="1900" i="1" spc="20" dirty="0">
                <a:latin typeface="Calibri"/>
                <a:cs typeface="Calibri"/>
              </a:rPr>
              <a:t> </a:t>
            </a:r>
            <a:r>
              <a:rPr sz="1900" i="1" dirty="0">
                <a:latin typeface="Calibri"/>
                <a:cs typeface="Calibri"/>
              </a:rPr>
              <a:t>στη</a:t>
            </a:r>
            <a:r>
              <a:rPr sz="1900" i="1" spc="5" dirty="0">
                <a:latin typeface="Calibri"/>
                <a:cs typeface="Calibri"/>
              </a:rPr>
              <a:t> </a:t>
            </a:r>
            <a:r>
              <a:rPr sz="1900" i="1" spc="-5" dirty="0">
                <a:latin typeface="Calibri"/>
                <a:cs typeface="Calibri"/>
              </a:rPr>
              <a:t>βάση</a:t>
            </a:r>
            <a:r>
              <a:rPr sz="1900" i="1" spc="15" dirty="0">
                <a:latin typeface="Calibri"/>
                <a:cs typeface="Calibri"/>
              </a:rPr>
              <a:t> </a:t>
            </a:r>
            <a:r>
              <a:rPr sz="1900" i="1" spc="-10" dirty="0">
                <a:latin typeface="Calibri"/>
                <a:cs typeface="Calibri"/>
              </a:rPr>
              <a:t>των</a:t>
            </a:r>
            <a:r>
              <a:rPr sz="1900" i="1" spc="5" dirty="0">
                <a:latin typeface="Calibri"/>
                <a:cs typeface="Calibri"/>
              </a:rPr>
              <a:t> </a:t>
            </a:r>
            <a:r>
              <a:rPr sz="1900" i="1" spc="-10" dirty="0">
                <a:latin typeface="Calibri"/>
                <a:cs typeface="Calibri"/>
              </a:rPr>
              <a:t>στόχων</a:t>
            </a:r>
            <a:r>
              <a:rPr sz="1900" i="1" spc="30" dirty="0">
                <a:latin typeface="Calibri"/>
                <a:cs typeface="Calibri"/>
              </a:rPr>
              <a:t> </a:t>
            </a:r>
            <a:r>
              <a:rPr sz="1900" i="1" spc="-25" dirty="0">
                <a:latin typeface="Calibri"/>
                <a:cs typeface="Calibri"/>
              </a:rPr>
              <a:t>και</a:t>
            </a:r>
            <a:r>
              <a:rPr sz="1900" i="1" spc="-5" dirty="0">
                <a:latin typeface="Calibri"/>
                <a:cs typeface="Calibri"/>
              </a:rPr>
              <a:t> </a:t>
            </a:r>
            <a:r>
              <a:rPr sz="1900" i="1" spc="-10" dirty="0">
                <a:latin typeface="Calibri"/>
                <a:cs typeface="Calibri"/>
              </a:rPr>
              <a:t>των </a:t>
            </a:r>
            <a:r>
              <a:rPr lang="el-GR" sz="1900" i="1" spc="-415" dirty="0">
                <a:latin typeface="Calibri"/>
                <a:cs typeface="Calibri"/>
              </a:rPr>
              <a:t> </a:t>
            </a:r>
            <a:r>
              <a:rPr lang="el-GR" sz="1900" i="1" spc="-10" dirty="0">
                <a:latin typeface="Calibri"/>
                <a:cs typeface="Calibri"/>
              </a:rPr>
              <a:t>προγραμματισμένων </a:t>
            </a:r>
            <a:r>
              <a:rPr sz="1900" i="1" spc="-10" dirty="0" err="1">
                <a:latin typeface="Calibri"/>
                <a:cs typeface="Calibri"/>
              </a:rPr>
              <a:t>δρ</a:t>
            </a:r>
            <a:r>
              <a:rPr sz="1900" i="1" spc="-10" dirty="0">
                <a:latin typeface="Calibri"/>
                <a:cs typeface="Calibri"/>
              </a:rPr>
              <a:t>αστηριοτήτων</a:t>
            </a:r>
            <a:r>
              <a:rPr sz="1900" i="1" spc="50" dirty="0">
                <a:latin typeface="Calibri"/>
                <a:cs typeface="Calibri"/>
              </a:rPr>
              <a:t> </a:t>
            </a:r>
            <a:r>
              <a:rPr sz="1900" i="1" spc="-10" dirty="0">
                <a:latin typeface="Calibri"/>
                <a:cs typeface="Calibri"/>
              </a:rPr>
              <a:t>του</a:t>
            </a:r>
            <a:r>
              <a:rPr lang="el-GR" sz="1900" i="1" spc="-10" dirty="0">
                <a:latin typeface="Calibri"/>
                <a:cs typeface="Calibri"/>
              </a:rPr>
              <a:t>. Εάν ένα σχέδιο εξασφαλίσει επέκταση της διάρκειάς του, κατά την υλοποίηση, και πάλι η συνολική διάρκεια δεν μπορεί να ξεπερνά τους 36 μήνες.</a:t>
            </a:r>
            <a:endParaRPr sz="1900" dirty="0">
              <a:latin typeface="Calibri"/>
              <a:cs typeface="Calibri"/>
            </a:endParaRPr>
          </a:p>
        </p:txBody>
      </p:sp>
      <p:pic>
        <p:nvPicPr>
          <p:cNvPr id="5" name="object 5"/>
          <p:cNvPicPr/>
          <p:nvPr/>
        </p:nvPicPr>
        <p:blipFill>
          <a:blip r:embed="rId2" cstate="print"/>
          <a:stretch>
            <a:fillRect/>
          </a:stretch>
        </p:blipFill>
        <p:spPr>
          <a:xfrm>
            <a:off x="3724655" y="3429000"/>
            <a:ext cx="4056888" cy="112471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04227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ΧΩΡΕΣ</a:t>
            </a:r>
            <a:r>
              <a:rPr sz="2800" spc="-25" dirty="0">
                <a:solidFill>
                  <a:srgbClr val="FFFFFF"/>
                </a:solidFill>
              </a:rPr>
              <a:t> ΔΡΑΣΤΗΡΙΟΤΗΤΩΝ</a:t>
            </a:r>
            <a:endParaRPr sz="2800" dirty="0"/>
          </a:p>
        </p:txBody>
      </p:sp>
      <p:sp>
        <p:nvSpPr>
          <p:cNvPr id="3" name="object 3"/>
          <p:cNvSpPr txBox="1"/>
          <p:nvPr/>
        </p:nvSpPr>
        <p:spPr>
          <a:xfrm>
            <a:off x="472033" y="1371600"/>
            <a:ext cx="11247933" cy="4385175"/>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Επιλέξιμες</a:t>
            </a:r>
            <a:r>
              <a:rPr sz="2200" b="1" spc="5" dirty="0">
                <a:latin typeface="Calibri"/>
                <a:cs typeface="Calibri"/>
              </a:rPr>
              <a:t> </a:t>
            </a:r>
            <a:r>
              <a:rPr sz="2200" b="1" spc="-5" dirty="0">
                <a:latin typeface="Calibri"/>
                <a:cs typeface="Calibri"/>
              </a:rPr>
              <a:t>θεωρούνται</a:t>
            </a:r>
            <a:r>
              <a:rPr sz="2200" b="1" spc="40" dirty="0">
                <a:latin typeface="Calibri"/>
                <a:cs typeface="Calibri"/>
              </a:rPr>
              <a:t> </a:t>
            </a:r>
            <a:r>
              <a:rPr sz="2200" b="1" spc="-10" dirty="0">
                <a:latin typeface="Calibri"/>
                <a:cs typeface="Calibri"/>
              </a:rPr>
              <a:t>μόνο</a:t>
            </a:r>
            <a:r>
              <a:rPr sz="2200" b="1" spc="15" dirty="0">
                <a:latin typeface="Calibri"/>
                <a:cs typeface="Calibri"/>
              </a:rPr>
              <a:t> </a:t>
            </a:r>
            <a:r>
              <a:rPr sz="2200" b="1" spc="-5" dirty="0">
                <a:latin typeface="Calibri"/>
                <a:cs typeface="Calibri"/>
              </a:rPr>
              <a:t>οι</a:t>
            </a:r>
            <a:r>
              <a:rPr sz="2200" b="1" dirty="0">
                <a:latin typeface="Calibri"/>
                <a:cs typeface="Calibri"/>
              </a:rPr>
              <a:t> </a:t>
            </a:r>
            <a:r>
              <a:rPr sz="2200" b="1" spc="-5" dirty="0">
                <a:latin typeface="Calibri"/>
                <a:cs typeface="Calibri"/>
              </a:rPr>
              <a:t>δραστηριότητες</a:t>
            </a:r>
            <a:r>
              <a:rPr sz="2200" b="1" spc="20" dirty="0">
                <a:latin typeface="Calibri"/>
                <a:cs typeface="Calibri"/>
              </a:rPr>
              <a:t> </a:t>
            </a:r>
            <a:r>
              <a:rPr sz="2200" b="1" spc="-10" dirty="0">
                <a:latin typeface="Calibri"/>
                <a:cs typeface="Calibri"/>
              </a:rPr>
              <a:t>που</a:t>
            </a:r>
            <a:r>
              <a:rPr sz="2200" b="1" spc="10" dirty="0">
                <a:latin typeface="Calibri"/>
                <a:cs typeface="Calibri"/>
              </a:rPr>
              <a:t> </a:t>
            </a:r>
            <a:r>
              <a:rPr sz="2200" b="1" spc="-10" dirty="0">
                <a:latin typeface="Calibri"/>
                <a:cs typeface="Calibri"/>
              </a:rPr>
              <a:t>υλοποιούνται:</a:t>
            </a:r>
            <a:endParaRPr sz="2200" dirty="0">
              <a:latin typeface="Calibri"/>
              <a:cs typeface="Calibri"/>
            </a:endParaRPr>
          </a:p>
          <a:p>
            <a:pPr>
              <a:lnSpc>
                <a:spcPct val="100000"/>
              </a:lnSpc>
              <a:spcBef>
                <a:spcPts val="40"/>
              </a:spcBef>
            </a:pPr>
            <a:endParaRPr sz="2550" dirty="0">
              <a:latin typeface="Calibri"/>
              <a:cs typeface="Calibri"/>
            </a:endParaRPr>
          </a:p>
          <a:p>
            <a:pPr marL="355600" indent="-342900">
              <a:lnSpc>
                <a:spcPts val="2280"/>
              </a:lnSpc>
              <a:buFont typeface="Wingdings"/>
              <a:buChar char=""/>
              <a:tabLst>
                <a:tab pos="354965" algn="l"/>
                <a:tab pos="355600" algn="l"/>
                <a:tab pos="722630" algn="l"/>
                <a:tab pos="1213485" algn="l"/>
                <a:tab pos="1765300" algn="l"/>
                <a:tab pos="2173605" algn="l"/>
                <a:tab pos="2966085" algn="l"/>
                <a:tab pos="3487420" algn="l"/>
                <a:tab pos="5246370" algn="l"/>
                <a:tab pos="6647180" algn="l"/>
                <a:tab pos="8038465" algn="l"/>
                <a:tab pos="8583930" algn="l"/>
                <a:tab pos="10093325" algn="l"/>
                <a:tab pos="10624820" algn="l"/>
              </a:tabLst>
            </a:pPr>
            <a:r>
              <a:rPr sz="2000" dirty="0">
                <a:cs typeface="Calibri"/>
              </a:rPr>
              <a:t>Σε	μία	</a:t>
            </a:r>
            <a:r>
              <a:rPr sz="2000" spc="-15" dirty="0">
                <a:cs typeface="Calibri"/>
              </a:rPr>
              <a:t>α</a:t>
            </a:r>
            <a:r>
              <a:rPr sz="2000" dirty="0">
                <a:cs typeface="Calibri"/>
              </a:rPr>
              <a:t>πό	</a:t>
            </a:r>
            <a:r>
              <a:rPr sz="2000" spc="-10" dirty="0">
                <a:cs typeface="Calibri"/>
              </a:rPr>
              <a:t>τ</a:t>
            </a:r>
            <a:r>
              <a:rPr sz="2000" spc="-5" dirty="0">
                <a:cs typeface="Calibri"/>
              </a:rPr>
              <a:t>ι</a:t>
            </a:r>
            <a:r>
              <a:rPr sz="2000" dirty="0">
                <a:cs typeface="Calibri"/>
              </a:rPr>
              <a:t>ς	</a:t>
            </a:r>
            <a:r>
              <a:rPr lang="el-GR" sz="2000" spc="-15" dirty="0">
                <a:cs typeface="Calibri"/>
              </a:rPr>
              <a:t>χώρες </a:t>
            </a:r>
            <a:r>
              <a:rPr lang="el-GR" sz="2000" spc="-10" dirty="0">
                <a:cs typeface="Calibri"/>
              </a:rPr>
              <a:t>των συμμετεχόντων στην κοινοπραξία οργανισμών </a:t>
            </a:r>
            <a:r>
              <a:rPr sz="2000" spc="-5" dirty="0">
                <a:cs typeface="Calibri"/>
              </a:rPr>
              <a:t>(</a:t>
            </a:r>
            <a:r>
              <a:rPr lang="el-GR" sz="2000" spc="-5" dirty="0">
                <a:cs typeface="Calibri"/>
              </a:rPr>
              <a:t>ως πλήρεις ή συνδεδεμένοι εταίροι)</a:t>
            </a:r>
            <a:endParaRPr sz="2000" dirty="0">
              <a:cs typeface="Calibri"/>
            </a:endParaRPr>
          </a:p>
          <a:p>
            <a:pPr>
              <a:lnSpc>
                <a:spcPct val="100000"/>
              </a:lnSpc>
              <a:spcBef>
                <a:spcPts val="10"/>
              </a:spcBef>
            </a:pPr>
            <a:endParaRPr sz="2000" dirty="0">
              <a:cs typeface="Calibri"/>
            </a:endParaRPr>
          </a:p>
          <a:p>
            <a:pPr marL="355600" indent="-342900">
              <a:lnSpc>
                <a:spcPts val="2280"/>
              </a:lnSpc>
              <a:buFont typeface="Wingdings"/>
              <a:buChar char=""/>
              <a:tabLst>
                <a:tab pos="354965" algn="l"/>
                <a:tab pos="355600" algn="l"/>
              </a:tabLst>
            </a:pPr>
            <a:r>
              <a:rPr sz="2000" dirty="0">
                <a:cs typeface="Calibri"/>
              </a:rPr>
              <a:t>Στις</a:t>
            </a:r>
            <a:r>
              <a:rPr sz="2000" spc="180" dirty="0">
                <a:cs typeface="Calibri"/>
              </a:rPr>
              <a:t> </a:t>
            </a:r>
            <a:r>
              <a:rPr sz="2000" spc="-5" dirty="0">
                <a:cs typeface="Calibri"/>
              </a:rPr>
              <a:t>πόλεις</a:t>
            </a:r>
            <a:r>
              <a:rPr sz="2000" spc="165" dirty="0">
                <a:cs typeface="Calibri"/>
              </a:rPr>
              <a:t> </a:t>
            </a:r>
            <a:r>
              <a:rPr sz="2000" spc="-10" dirty="0">
                <a:cs typeface="Calibri"/>
              </a:rPr>
              <a:t>όπου</a:t>
            </a:r>
            <a:r>
              <a:rPr sz="2000" spc="170" dirty="0">
                <a:cs typeface="Calibri"/>
              </a:rPr>
              <a:t> </a:t>
            </a:r>
            <a:r>
              <a:rPr sz="2000" spc="-10" dirty="0">
                <a:cs typeface="Calibri"/>
              </a:rPr>
              <a:t>εδρεύουν</a:t>
            </a:r>
            <a:r>
              <a:rPr sz="2000" spc="180" dirty="0">
                <a:cs typeface="Calibri"/>
              </a:rPr>
              <a:t> </a:t>
            </a:r>
            <a:r>
              <a:rPr sz="2000" spc="-10" dirty="0">
                <a:cs typeface="Calibri"/>
              </a:rPr>
              <a:t>τα</a:t>
            </a:r>
            <a:r>
              <a:rPr sz="2000" spc="175" dirty="0">
                <a:cs typeface="Calibri"/>
              </a:rPr>
              <a:t> </a:t>
            </a:r>
            <a:r>
              <a:rPr sz="2000" spc="-15" dirty="0">
                <a:cs typeface="Calibri"/>
              </a:rPr>
              <a:t>θεσμικά</a:t>
            </a:r>
            <a:r>
              <a:rPr sz="2000" spc="185" dirty="0">
                <a:cs typeface="Calibri"/>
              </a:rPr>
              <a:t> </a:t>
            </a:r>
            <a:r>
              <a:rPr sz="2000" spc="-10" dirty="0">
                <a:cs typeface="Calibri"/>
              </a:rPr>
              <a:t>όργανα</a:t>
            </a:r>
            <a:r>
              <a:rPr sz="2000" spc="175" dirty="0">
                <a:cs typeface="Calibri"/>
              </a:rPr>
              <a:t> </a:t>
            </a:r>
            <a:r>
              <a:rPr sz="2000" spc="-5" dirty="0">
                <a:cs typeface="Calibri"/>
              </a:rPr>
              <a:t>της</a:t>
            </a:r>
            <a:r>
              <a:rPr sz="2000" spc="170" dirty="0">
                <a:cs typeface="Calibri"/>
              </a:rPr>
              <a:t> </a:t>
            </a:r>
            <a:r>
              <a:rPr sz="2000" spc="-5" dirty="0">
                <a:cs typeface="Calibri"/>
              </a:rPr>
              <a:t>Ευρωπαϊκής</a:t>
            </a:r>
            <a:r>
              <a:rPr sz="2000" spc="175" dirty="0">
                <a:cs typeface="Calibri"/>
              </a:rPr>
              <a:t> </a:t>
            </a:r>
            <a:r>
              <a:rPr sz="2000" spc="-5" dirty="0">
                <a:cs typeface="Calibri"/>
              </a:rPr>
              <a:t>Ένωσης</a:t>
            </a:r>
            <a:r>
              <a:rPr sz="2000" spc="180" dirty="0">
                <a:cs typeface="Calibri"/>
              </a:rPr>
              <a:t> </a:t>
            </a:r>
            <a:r>
              <a:rPr sz="2000" spc="-5" dirty="0">
                <a:cs typeface="Calibri"/>
              </a:rPr>
              <a:t>(Βρυξέλλες,</a:t>
            </a:r>
            <a:r>
              <a:rPr sz="2000" spc="160" dirty="0">
                <a:cs typeface="Calibri"/>
              </a:rPr>
              <a:t> </a:t>
            </a:r>
            <a:r>
              <a:rPr sz="2000" spc="-10" dirty="0">
                <a:cs typeface="Calibri"/>
              </a:rPr>
              <a:t>Φρανκφούρτη,</a:t>
            </a:r>
            <a:endParaRPr sz="2000" dirty="0">
              <a:cs typeface="Calibri"/>
            </a:endParaRPr>
          </a:p>
          <a:p>
            <a:pPr marL="355600">
              <a:lnSpc>
                <a:spcPts val="2280"/>
              </a:lnSpc>
            </a:pPr>
            <a:r>
              <a:rPr sz="2000" spc="-5" dirty="0">
                <a:cs typeface="Calibri"/>
              </a:rPr>
              <a:t>Λουξεμβούργο,</a:t>
            </a:r>
            <a:r>
              <a:rPr sz="2000" spc="-60" dirty="0">
                <a:cs typeface="Calibri"/>
              </a:rPr>
              <a:t> </a:t>
            </a:r>
            <a:r>
              <a:rPr sz="2000" spc="-10" dirty="0">
                <a:cs typeface="Calibri"/>
              </a:rPr>
              <a:t>Στρασβούργο,</a:t>
            </a:r>
            <a:r>
              <a:rPr sz="2000" spc="-60" dirty="0">
                <a:cs typeface="Calibri"/>
              </a:rPr>
              <a:t> </a:t>
            </a:r>
            <a:r>
              <a:rPr sz="2000" dirty="0">
                <a:cs typeface="Calibri"/>
              </a:rPr>
              <a:t>Χάγη)</a:t>
            </a:r>
          </a:p>
          <a:p>
            <a:pPr>
              <a:lnSpc>
                <a:spcPct val="100000"/>
              </a:lnSpc>
              <a:spcBef>
                <a:spcPts val="15"/>
              </a:spcBef>
            </a:pPr>
            <a:endParaRPr sz="2000" dirty="0">
              <a:cs typeface="Calibri"/>
            </a:endParaRPr>
          </a:p>
          <a:p>
            <a:pPr marL="355600" marR="5080" indent="-342900">
              <a:lnSpc>
                <a:spcPct val="100000"/>
              </a:lnSpc>
              <a:spcBef>
                <a:spcPts val="5"/>
              </a:spcBef>
              <a:buFont typeface="Wingdings"/>
              <a:buChar char=""/>
              <a:tabLst>
                <a:tab pos="355600" algn="l"/>
              </a:tabLst>
            </a:pPr>
            <a:r>
              <a:rPr sz="2000" dirty="0">
                <a:cs typeface="Calibri"/>
              </a:rPr>
              <a:t>Στα </a:t>
            </a:r>
            <a:r>
              <a:rPr sz="2000" spc="-10" dirty="0">
                <a:cs typeface="Calibri"/>
              </a:rPr>
              <a:t>πλαίσια διακρατικών εκδηλώσεων/συνεδρίων, </a:t>
            </a:r>
            <a:r>
              <a:rPr lang="el-GR" sz="2000" spc="-10" dirty="0">
                <a:cs typeface="Calibri"/>
              </a:rPr>
              <a:t>σχετικών με τη θεματική του σχεδίου </a:t>
            </a:r>
            <a:r>
              <a:rPr lang="el-GR" sz="2000" spc="-10" dirty="0">
                <a:cs typeface="Calibri"/>
                <a:sym typeface="Wingdings" panose="05000000000000000000" pitchFamily="2" charset="2"/>
              </a:rPr>
              <a:t></a:t>
            </a:r>
            <a:r>
              <a:rPr sz="2000" spc="5" dirty="0">
                <a:cs typeface="Times New Roman"/>
              </a:rPr>
              <a:t> </a:t>
            </a:r>
            <a:r>
              <a:rPr sz="2000" dirty="0">
                <a:cs typeface="Calibri"/>
              </a:rPr>
              <a:t>Μόνο </a:t>
            </a:r>
            <a:r>
              <a:rPr sz="2000" spc="-5" dirty="0">
                <a:cs typeface="Calibri"/>
              </a:rPr>
              <a:t>όταν </a:t>
            </a:r>
            <a:r>
              <a:rPr sz="2000" dirty="0">
                <a:cs typeface="Calibri"/>
              </a:rPr>
              <a:t>οι </a:t>
            </a:r>
            <a:r>
              <a:rPr sz="2000" spc="-10" dirty="0">
                <a:cs typeface="Calibri"/>
              </a:rPr>
              <a:t>δραστηριότητες </a:t>
            </a:r>
            <a:r>
              <a:rPr sz="2000" spc="-5" dirty="0">
                <a:cs typeface="Calibri"/>
              </a:rPr>
              <a:t>αφορούν τη </a:t>
            </a:r>
            <a:r>
              <a:rPr sz="2000" spc="-10" dirty="0">
                <a:cs typeface="Calibri"/>
              </a:rPr>
              <a:t>διάδοση/προώθηση των αποτελεσμάτων </a:t>
            </a:r>
            <a:r>
              <a:rPr sz="2000" dirty="0">
                <a:cs typeface="Calibri"/>
              </a:rPr>
              <a:t>ενός</a:t>
            </a:r>
            <a:r>
              <a:rPr sz="2000" spc="-10" dirty="0">
                <a:cs typeface="Calibri"/>
              </a:rPr>
              <a:t> </a:t>
            </a:r>
            <a:r>
              <a:rPr lang="el-GR" sz="2000" spc="-10" dirty="0">
                <a:cs typeface="Calibri"/>
              </a:rPr>
              <a:t>σχεδίου </a:t>
            </a:r>
          </a:p>
          <a:p>
            <a:pPr marL="355600" marR="5080" indent="-342900">
              <a:lnSpc>
                <a:spcPct val="100000"/>
              </a:lnSpc>
              <a:spcBef>
                <a:spcPts val="5"/>
              </a:spcBef>
              <a:buFont typeface="Wingdings"/>
              <a:buChar char=""/>
              <a:tabLst>
                <a:tab pos="355600" algn="l"/>
              </a:tabLst>
            </a:pPr>
            <a:endParaRPr lang="el-GR" sz="2000" spc="-10" dirty="0">
              <a:cs typeface="Calibri"/>
            </a:endParaRPr>
          </a:p>
          <a:p>
            <a:pPr marL="355600" marR="5080" indent="-342900">
              <a:lnSpc>
                <a:spcPct val="100000"/>
              </a:lnSpc>
              <a:spcBef>
                <a:spcPts val="5"/>
              </a:spcBef>
              <a:buFont typeface="Wingdings"/>
              <a:buChar char=""/>
              <a:tabLst>
                <a:tab pos="355600" algn="l"/>
              </a:tabLst>
            </a:pPr>
            <a:endParaRPr lang="el-GR" sz="2000" spc="-10" dirty="0">
              <a:cs typeface="Calibri"/>
            </a:endParaRPr>
          </a:p>
          <a:p>
            <a:pPr marL="355600" marR="5080" indent="-342900">
              <a:lnSpc>
                <a:spcPct val="100000"/>
              </a:lnSpc>
              <a:spcBef>
                <a:spcPts val="5"/>
              </a:spcBef>
              <a:buFont typeface="Wingdings"/>
              <a:buChar char=""/>
              <a:tabLst>
                <a:tab pos="355600" algn="l"/>
              </a:tabLst>
            </a:pPr>
            <a:endParaRPr lang="el-GR" sz="2000" spc="-10" dirty="0">
              <a:cs typeface="Calibri"/>
            </a:endParaRPr>
          </a:p>
          <a:p>
            <a:pPr marL="12700" marR="5080">
              <a:lnSpc>
                <a:spcPct val="100000"/>
              </a:lnSpc>
              <a:spcBef>
                <a:spcPts val="5"/>
              </a:spcBef>
              <a:tabLst>
                <a:tab pos="355600" algn="l"/>
              </a:tabLst>
            </a:pPr>
            <a:endParaRPr sz="2000" dirty="0">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736" y="86055"/>
            <a:ext cx="714057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4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1005636" y="1279905"/>
            <a:ext cx="10123170" cy="695960"/>
          </a:xfrm>
          <a:prstGeom prst="rect">
            <a:avLst/>
          </a:prstGeom>
        </p:spPr>
        <p:txBody>
          <a:bodyPr vert="horz" wrap="square" lIns="0" tIns="12065" rIns="0" bIns="0" rtlCol="0">
            <a:spAutoFit/>
          </a:bodyPr>
          <a:lstStyle/>
          <a:p>
            <a:pPr marL="2691765" marR="5080" indent="-2679700">
              <a:lnSpc>
                <a:spcPct val="100000"/>
              </a:lnSpc>
              <a:spcBef>
                <a:spcPts val="95"/>
              </a:spcBef>
            </a:pPr>
            <a:r>
              <a:rPr sz="2200" b="1" spc="-5" dirty="0">
                <a:latin typeface="Calibri"/>
                <a:cs typeface="Calibri"/>
              </a:rPr>
              <a:t>Η </a:t>
            </a:r>
            <a:r>
              <a:rPr sz="2200" b="1" spc="-10" dirty="0">
                <a:latin typeface="Calibri"/>
                <a:cs typeface="Calibri"/>
              </a:rPr>
              <a:t>αίτηση</a:t>
            </a:r>
            <a:r>
              <a:rPr sz="2200" b="1" spc="25" dirty="0">
                <a:latin typeface="Calibri"/>
                <a:cs typeface="Calibri"/>
              </a:rPr>
              <a:t> </a:t>
            </a:r>
            <a:r>
              <a:rPr sz="2200" b="1" spc="-5" dirty="0">
                <a:latin typeface="Calibri"/>
                <a:cs typeface="Calibri"/>
              </a:rPr>
              <a:t>υποβάλλεται</a:t>
            </a:r>
            <a:r>
              <a:rPr sz="2200" b="1" spc="50" dirty="0">
                <a:latin typeface="Calibri"/>
                <a:cs typeface="Calibri"/>
              </a:rPr>
              <a:t> </a:t>
            </a:r>
            <a:r>
              <a:rPr sz="2200" b="1" spc="-10" dirty="0">
                <a:latin typeface="Calibri"/>
                <a:cs typeface="Calibri"/>
              </a:rPr>
              <a:t>πάντοτε</a:t>
            </a:r>
            <a:r>
              <a:rPr sz="2200" b="1" spc="45" dirty="0">
                <a:latin typeface="Calibri"/>
                <a:cs typeface="Calibri"/>
              </a:rPr>
              <a:t> </a:t>
            </a:r>
            <a:r>
              <a:rPr sz="2200" b="1" spc="-5" dirty="0">
                <a:latin typeface="Calibri"/>
                <a:cs typeface="Calibri"/>
              </a:rPr>
              <a:t>στην Εθνική</a:t>
            </a:r>
            <a:r>
              <a:rPr sz="2200" b="1" spc="25" dirty="0">
                <a:latin typeface="Calibri"/>
                <a:cs typeface="Calibri"/>
              </a:rPr>
              <a:t> </a:t>
            </a:r>
            <a:r>
              <a:rPr sz="2200" b="1" spc="-10" dirty="0">
                <a:latin typeface="Calibri"/>
                <a:cs typeface="Calibri"/>
              </a:rPr>
              <a:t>Υπηρεσία</a:t>
            </a:r>
            <a:r>
              <a:rPr sz="2200" b="1" spc="5" dirty="0">
                <a:latin typeface="Calibri"/>
                <a:cs typeface="Calibri"/>
              </a:rPr>
              <a:t> </a:t>
            </a:r>
            <a:r>
              <a:rPr sz="2200" b="1" spc="-10" dirty="0">
                <a:latin typeface="Calibri"/>
                <a:cs typeface="Calibri"/>
              </a:rPr>
              <a:t>όπου</a:t>
            </a:r>
            <a:r>
              <a:rPr sz="2200" b="1" spc="35" dirty="0">
                <a:latin typeface="Calibri"/>
                <a:cs typeface="Calibri"/>
              </a:rPr>
              <a:t> </a:t>
            </a:r>
            <a:r>
              <a:rPr sz="2200" b="1" spc="-15" dirty="0">
                <a:latin typeface="Calibri"/>
                <a:cs typeface="Calibri"/>
              </a:rPr>
              <a:t>εδρεύει</a:t>
            </a:r>
            <a:r>
              <a:rPr sz="2200" b="1" spc="45" dirty="0">
                <a:latin typeface="Calibri"/>
                <a:cs typeface="Calibri"/>
              </a:rPr>
              <a:t> </a:t>
            </a:r>
            <a:r>
              <a:rPr sz="2200" b="1" spc="-5" dirty="0">
                <a:latin typeface="Calibri"/>
                <a:cs typeface="Calibri"/>
              </a:rPr>
              <a:t>ο</a:t>
            </a:r>
            <a:r>
              <a:rPr sz="2200" b="1" spc="10" dirty="0">
                <a:latin typeface="Calibri"/>
                <a:cs typeface="Calibri"/>
              </a:rPr>
              <a:t> </a:t>
            </a:r>
            <a:r>
              <a:rPr sz="2200" b="1" spc="-10" dirty="0">
                <a:latin typeface="Calibri"/>
                <a:cs typeface="Calibri"/>
              </a:rPr>
              <a:t>οργανισμός</a:t>
            </a:r>
            <a:r>
              <a:rPr sz="2200" b="1" spc="35" dirty="0">
                <a:latin typeface="Calibri"/>
                <a:cs typeface="Calibri"/>
              </a:rPr>
              <a:t> </a:t>
            </a:r>
            <a:r>
              <a:rPr sz="2200" b="1" spc="-15" dirty="0">
                <a:latin typeface="Calibri"/>
                <a:cs typeface="Calibri"/>
              </a:rPr>
              <a:t>του </a:t>
            </a:r>
            <a:r>
              <a:rPr sz="2200" b="1" spc="-480" dirty="0">
                <a:latin typeface="Calibri"/>
                <a:cs typeface="Calibri"/>
              </a:rPr>
              <a:t> </a:t>
            </a:r>
            <a:r>
              <a:rPr sz="2200" b="1" spc="-5" dirty="0">
                <a:latin typeface="Calibri"/>
                <a:cs typeface="Calibri"/>
              </a:rPr>
              <a:t>συντονιστή</a:t>
            </a:r>
            <a:r>
              <a:rPr sz="2200" b="1" spc="40" dirty="0">
                <a:latin typeface="Calibri"/>
                <a:cs typeface="Calibri"/>
              </a:rPr>
              <a:t> </a:t>
            </a:r>
            <a:r>
              <a:rPr sz="2200" b="1" spc="-30" dirty="0">
                <a:latin typeface="Calibri"/>
                <a:cs typeface="Calibri"/>
              </a:rPr>
              <a:t>και</a:t>
            </a:r>
            <a:r>
              <a:rPr sz="2200" b="1" spc="-5" dirty="0">
                <a:latin typeface="Calibri"/>
                <a:cs typeface="Calibri"/>
              </a:rPr>
              <a:t> </a:t>
            </a:r>
            <a:r>
              <a:rPr sz="2200" b="1" spc="-10" dirty="0">
                <a:latin typeface="Calibri"/>
                <a:cs typeface="Calibri"/>
              </a:rPr>
              <a:t>εκεί</a:t>
            </a:r>
            <a:r>
              <a:rPr sz="2200" b="1" dirty="0">
                <a:latin typeface="Calibri"/>
                <a:cs typeface="Calibri"/>
              </a:rPr>
              <a:t> </a:t>
            </a:r>
            <a:r>
              <a:rPr sz="2200" b="1" spc="-5" dirty="0">
                <a:latin typeface="Calibri"/>
                <a:cs typeface="Calibri"/>
              </a:rPr>
              <a:t>επίσης</a:t>
            </a:r>
            <a:r>
              <a:rPr sz="2200" b="1" spc="10" dirty="0">
                <a:latin typeface="Calibri"/>
                <a:cs typeface="Calibri"/>
              </a:rPr>
              <a:t> </a:t>
            </a:r>
            <a:r>
              <a:rPr sz="2200" b="1" spc="-15" dirty="0">
                <a:latin typeface="Calibri"/>
                <a:cs typeface="Calibri"/>
              </a:rPr>
              <a:t>αξιολογείται.</a:t>
            </a:r>
            <a:endParaRPr sz="2200" dirty="0">
              <a:latin typeface="Calibri"/>
              <a:cs typeface="Calibri"/>
            </a:endParaRPr>
          </a:p>
        </p:txBody>
      </p:sp>
      <p:sp>
        <p:nvSpPr>
          <p:cNvPr id="4" name="object 4"/>
          <p:cNvSpPr txBox="1"/>
          <p:nvPr/>
        </p:nvSpPr>
        <p:spPr>
          <a:xfrm>
            <a:off x="1459230" y="2454401"/>
            <a:ext cx="8763000" cy="2429510"/>
          </a:xfrm>
          <a:prstGeom prst="rect">
            <a:avLst/>
          </a:prstGeom>
          <a:solidFill>
            <a:srgbClr val="EADCF4"/>
          </a:solidFill>
          <a:ln w="25400">
            <a:solidFill>
              <a:srgbClr val="385D89"/>
            </a:solidFill>
          </a:ln>
        </p:spPr>
        <p:txBody>
          <a:bodyPr vert="horz" wrap="square" lIns="0" tIns="39370" rIns="0" bIns="0" rtlCol="0">
            <a:spAutoFit/>
          </a:bodyPr>
          <a:lstStyle/>
          <a:p>
            <a:pPr algn="ctr">
              <a:lnSpc>
                <a:spcPct val="100000"/>
              </a:lnSpc>
              <a:spcBef>
                <a:spcPts val="310"/>
              </a:spcBef>
            </a:pPr>
            <a:r>
              <a:rPr sz="2000" b="1" i="1" dirty="0">
                <a:latin typeface="Calibri"/>
                <a:cs typeface="Calibri"/>
              </a:rPr>
              <a:t>Ανά</a:t>
            </a:r>
            <a:r>
              <a:rPr sz="2000" b="1" i="1" spc="-5" dirty="0">
                <a:latin typeface="Calibri"/>
                <a:cs typeface="Calibri"/>
              </a:rPr>
              <a:t> </a:t>
            </a:r>
            <a:r>
              <a:rPr sz="2000" b="1" i="1" spc="-10" dirty="0">
                <a:latin typeface="Calibri"/>
                <a:cs typeface="Calibri"/>
              </a:rPr>
              <a:t>Προθεσμία</a:t>
            </a:r>
            <a:r>
              <a:rPr sz="2000" b="1" i="1" spc="-15" dirty="0">
                <a:latin typeface="Calibri"/>
                <a:cs typeface="Calibri"/>
              </a:rPr>
              <a:t> </a:t>
            </a:r>
            <a:r>
              <a:rPr sz="2000" b="1" i="1" dirty="0">
                <a:latin typeface="Calibri"/>
                <a:cs typeface="Calibri"/>
              </a:rPr>
              <a:t>Υποβολής</a:t>
            </a:r>
            <a:r>
              <a:rPr sz="2000" dirty="0">
                <a:latin typeface="Calibri"/>
                <a:cs typeface="Calibri"/>
              </a:rPr>
              <a:t>,</a:t>
            </a:r>
            <a:r>
              <a:rPr sz="2000" spc="-25" dirty="0">
                <a:latin typeface="Calibri"/>
                <a:cs typeface="Calibri"/>
              </a:rPr>
              <a:t> </a:t>
            </a:r>
            <a:r>
              <a:rPr sz="2000" b="1" i="1" dirty="0">
                <a:latin typeface="Calibri"/>
                <a:cs typeface="Calibri"/>
              </a:rPr>
              <a:t>η</a:t>
            </a:r>
            <a:r>
              <a:rPr sz="2000" b="1" i="1" spc="15" dirty="0">
                <a:latin typeface="Calibri"/>
                <a:cs typeface="Calibri"/>
              </a:rPr>
              <a:t> </a:t>
            </a:r>
            <a:r>
              <a:rPr sz="2000" b="1" i="1" spc="-5" dirty="0">
                <a:latin typeface="Calibri"/>
                <a:cs typeface="Calibri"/>
              </a:rPr>
              <a:t>ίδια</a:t>
            </a:r>
            <a:r>
              <a:rPr sz="2000" b="1" i="1" spc="-15" dirty="0">
                <a:latin typeface="Calibri"/>
                <a:cs typeface="Calibri"/>
              </a:rPr>
              <a:t> </a:t>
            </a:r>
            <a:r>
              <a:rPr sz="2000" b="1" i="1" spc="-10" dirty="0">
                <a:latin typeface="Calibri"/>
                <a:cs typeface="Calibri"/>
              </a:rPr>
              <a:t>κοινοπραξία</a:t>
            </a:r>
            <a:r>
              <a:rPr sz="2000" b="1" i="1" spc="-25" dirty="0">
                <a:latin typeface="Calibri"/>
                <a:cs typeface="Calibri"/>
              </a:rPr>
              <a:t> </a:t>
            </a:r>
            <a:r>
              <a:rPr sz="2000" spc="-5" dirty="0">
                <a:latin typeface="Calibri"/>
                <a:cs typeface="Calibri"/>
              </a:rPr>
              <a:t>εταίρων</a:t>
            </a:r>
            <a:r>
              <a:rPr sz="2000" spc="-15" dirty="0">
                <a:latin typeface="Calibri"/>
                <a:cs typeface="Calibri"/>
              </a:rPr>
              <a:t> </a:t>
            </a:r>
            <a:r>
              <a:rPr sz="2000" spc="-5" dirty="0">
                <a:latin typeface="Calibri"/>
                <a:cs typeface="Calibri"/>
              </a:rPr>
              <a:t>επιτρέπεται</a:t>
            </a:r>
            <a:r>
              <a:rPr sz="2000" spc="-25" dirty="0">
                <a:latin typeface="Calibri"/>
                <a:cs typeface="Calibri"/>
              </a:rPr>
              <a:t> </a:t>
            </a:r>
            <a:r>
              <a:rPr sz="2000" dirty="0">
                <a:latin typeface="Calibri"/>
                <a:cs typeface="Calibri"/>
              </a:rPr>
              <a:t>να</a:t>
            </a:r>
            <a:r>
              <a:rPr sz="2000" spc="-10" dirty="0">
                <a:latin typeface="Calibri"/>
                <a:cs typeface="Calibri"/>
              </a:rPr>
              <a:t> </a:t>
            </a:r>
            <a:r>
              <a:rPr sz="2000" spc="-5" dirty="0">
                <a:latin typeface="Calibri"/>
                <a:cs typeface="Calibri"/>
              </a:rPr>
              <a:t>υποβάλει</a:t>
            </a:r>
            <a:endParaRPr sz="2000" dirty="0">
              <a:latin typeface="Calibri"/>
              <a:cs typeface="Calibri"/>
            </a:endParaRPr>
          </a:p>
          <a:p>
            <a:pPr algn="ctr">
              <a:lnSpc>
                <a:spcPct val="100000"/>
              </a:lnSpc>
              <a:spcBef>
                <a:spcPts val="5"/>
              </a:spcBef>
            </a:pPr>
            <a:r>
              <a:rPr sz="2000" b="1" i="1" dirty="0">
                <a:latin typeface="Calibri"/>
                <a:cs typeface="Calibri"/>
              </a:rPr>
              <a:t>μία μόνο</a:t>
            </a:r>
            <a:r>
              <a:rPr sz="2000" b="1" i="1" spc="-25" dirty="0">
                <a:latin typeface="Calibri"/>
                <a:cs typeface="Calibri"/>
              </a:rPr>
              <a:t> </a:t>
            </a:r>
            <a:r>
              <a:rPr sz="2000" b="1" i="1" spc="-5" dirty="0">
                <a:latin typeface="Calibri"/>
                <a:cs typeface="Calibri"/>
              </a:rPr>
              <a:t>αίτηση</a:t>
            </a:r>
            <a:r>
              <a:rPr sz="2000" b="1" i="1" spc="-25" dirty="0">
                <a:latin typeface="Calibri"/>
                <a:cs typeface="Calibri"/>
              </a:rPr>
              <a:t> </a:t>
            </a:r>
            <a:r>
              <a:rPr sz="2000" spc="-20" dirty="0">
                <a:latin typeface="Calibri"/>
                <a:cs typeface="Calibri"/>
              </a:rPr>
              <a:t>και</a:t>
            </a:r>
            <a:r>
              <a:rPr sz="2000" spc="-5" dirty="0">
                <a:latin typeface="Calibri"/>
                <a:cs typeface="Calibri"/>
              </a:rPr>
              <a:t> </a:t>
            </a:r>
            <a:r>
              <a:rPr sz="2000" b="1" i="1" spc="-5" dirty="0">
                <a:latin typeface="Calibri"/>
                <a:cs typeface="Calibri"/>
              </a:rPr>
              <a:t>σε</a:t>
            </a:r>
            <a:r>
              <a:rPr sz="2000" b="1" i="1" spc="-20" dirty="0">
                <a:latin typeface="Calibri"/>
                <a:cs typeface="Calibri"/>
              </a:rPr>
              <a:t> </a:t>
            </a:r>
            <a:r>
              <a:rPr sz="2000" b="1" i="1" spc="-5" dirty="0">
                <a:latin typeface="Calibri"/>
                <a:cs typeface="Calibri"/>
              </a:rPr>
              <a:t>μία</a:t>
            </a:r>
            <a:r>
              <a:rPr sz="2000" b="1" i="1" dirty="0">
                <a:latin typeface="Calibri"/>
                <a:cs typeface="Calibri"/>
              </a:rPr>
              <a:t> μόνο</a:t>
            </a:r>
            <a:r>
              <a:rPr sz="2000" b="1" i="1" spc="-20" dirty="0">
                <a:latin typeface="Calibri"/>
                <a:cs typeface="Calibri"/>
              </a:rPr>
              <a:t> </a:t>
            </a:r>
            <a:r>
              <a:rPr sz="2000" b="1" i="1" spc="-5" dirty="0">
                <a:latin typeface="Calibri"/>
                <a:cs typeface="Calibri"/>
              </a:rPr>
              <a:t>Υπηρεσία</a:t>
            </a:r>
            <a:endParaRPr sz="2000" dirty="0">
              <a:latin typeface="Calibri"/>
              <a:cs typeface="Calibri"/>
            </a:endParaRPr>
          </a:p>
          <a:p>
            <a:pPr algn="ctr">
              <a:lnSpc>
                <a:spcPct val="100000"/>
              </a:lnSpc>
              <a:spcBef>
                <a:spcPts val="480"/>
              </a:spcBef>
            </a:pPr>
            <a:r>
              <a:rPr sz="2000" i="1" spc="-5" dirty="0">
                <a:latin typeface="Calibri"/>
                <a:cs typeface="Calibri"/>
              </a:rPr>
              <a:t>(Υπηρεσία=</a:t>
            </a:r>
            <a:r>
              <a:rPr sz="2000" i="1" spc="-25" dirty="0">
                <a:latin typeface="Calibri"/>
                <a:cs typeface="Calibri"/>
              </a:rPr>
              <a:t> </a:t>
            </a:r>
            <a:r>
              <a:rPr sz="2000" i="1" spc="-5" dirty="0">
                <a:latin typeface="Calibri"/>
                <a:cs typeface="Calibri"/>
              </a:rPr>
              <a:t>Οποιαδήποτε</a:t>
            </a:r>
            <a:r>
              <a:rPr sz="2000" i="1" spc="-35" dirty="0">
                <a:latin typeface="Calibri"/>
                <a:cs typeface="Calibri"/>
              </a:rPr>
              <a:t> </a:t>
            </a:r>
            <a:r>
              <a:rPr sz="2000" i="1" spc="-5" dirty="0">
                <a:latin typeface="Calibri"/>
                <a:cs typeface="Calibri"/>
              </a:rPr>
              <a:t>από</a:t>
            </a:r>
            <a:r>
              <a:rPr sz="2000" i="1" spc="-20" dirty="0">
                <a:latin typeface="Calibri"/>
                <a:cs typeface="Calibri"/>
              </a:rPr>
              <a:t> </a:t>
            </a:r>
            <a:r>
              <a:rPr sz="2000" i="1" dirty="0">
                <a:latin typeface="Calibri"/>
                <a:cs typeface="Calibri"/>
              </a:rPr>
              <a:t>τις </a:t>
            </a:r>
            <a:r>
              <a:rPr sz="2000" i="1" spc="-5" dirty="0">
                <a:latin typeface="Calibri"/>
                <a:cs typeface="Calibri"/>
              </a:rPr>
              <a:t>Εθνικές Υπηρεσίες</a:t>
            </a:r>
            <a:r>
              <a:rPr sz="2000" i="1" spc="-25" dirty="0">
                <a:latin typeface="Calibri"/>
                <a:cs typeface="Calibri"/>
              </a:rPr>
              <a:t> </a:t>
            </a:r>
            <a:r>
              <a:rPr sz="2000" i="1" spc="-5" dirty="0">
                <a:latin typeface="Calibri"/>
                <a:cs typeface="Calibri"/>
              </a:rPr>
              <a:t>διαχείρισης</a:t>
            </a:r>
            <a:r>
              <a:rPr sz="2000" i="1" spc="-15" dirty="0">
                <a:latin typeface="Calibri"/>
                <a:cs typeface="Calibri"/>
              </a:rPr>
              <a:t> </a:t>
            </a:r>
            <a:r>
              <a:rPr sz="2000" i="1" spc="-5" dirty="0">
                <a:latin typeface="Calibri"/>
                <a:cs typeface="Calibri"/>
              </a:rPr>
              <a:t>των</a:t>
            </a:r>
            <a:endParaRPr sz="2000" dirty="0">
              <a:latin typeface="Calibri"/>
              <a:cs typeface="Calibri"/>
            </a:endParaRPr>
          </a:p>
          <a:p>
            <a:pPr algn="ctr">
              <a:lnSpc>
                <a:spcPct val="100000"/>
              </a:lnSpc>
            </a:pPr>
            <a:r>
              <a:rPr sz="2000" i="1" spc="-5" dirty="0">
                <a:latin typeface="Calibri"/>
                <a:cs typeface="Calibri"/>
              </a:rPr>
              <a:t>αποκεντρωμένων</a:t>
            </a:r>
            <a:r>
              <a:rPr sz="2000" i="1" spc="-35" dirty="0">
                <a:latin typeface="Calibri"/>
                <a:cs typeface="Calibri"/>
              </a:rPr>
              <a:t> </a:t>
            </a:r>
            <a:r>
              <a:rPr sz="2000" i="1" spc="-5" dirty="0">
                <a:latin typeface="Calibri"/>
                <a:cs typeface="Calibri"/>
              </a:rPr>
              <a:t>δράσεων </a:t>
            </a:r>
            <a:r>
              <a:rPr sz="2000" i="1" dirty="0">
                <a:latin typeface="Calibri"/>
                <a:cs typeface="Calibri"/>
              </a:rPr>
              <a:t>του</a:t>
            </a:r>
            <a:r>
              <a:rPr sz="2000" i="1" spc="-15" dirty="0">
                <a:latin typeface="Calibri"/>
                <a:cs typeface="Calibri"/>
              </a:rPr>
              <a:t> </a:t>
            </a:r>
            <a:r>
              <a:rPr sz="2000" i="1" spc="-5" dirty="0">
                <a:latin typeface="Calibri"/>
                <a:cs typeface="Calibri"/>
              </a:rPr>
              <a:t>Προγράμματος</a:t>
            </a:r>
            <a:r>
              <a:rPr sz="2000" i="1" spc="-35" dirty="0">
                <a:latin typeface="Calibri"/>
                <a:cs typeface="Calibri"/>
              </a:rPr>
              <a:t> </a:t>
            </a:r>
            <a:r>
              <a:rPr sz="2000" i="1" spc="-20" dirty="0">
                <a:latin typeface="Calibri"/>
                <a:cs typeface="Calibri"/>
              </a:rPr>
              <a:t>και</a:t>
            </a:r>
            <a:r>
              <a:rPr sz="2000" i="1" spc="-10" dirty="0">
                <a:latin typeface="Calibri"/>
                <a:cs typeface="Calibri"/>
              </a:rPr>
              <a:t> </a:t>
            </a:r>
            <a:r>
              <a:rPr sz="2000" i="1" dirty="0">
                <a:latin typeface="Calibri"/>
                <a:cs typeface="Calibri"/>
              </a:rPr>
              <a:t>ο</a:t>
            </a:r>
            <a:r>
              <a:rPr sz="2000" i="1" spc="5" dirty="0">
                <a:latin typeface="Calibri"/>
                <a:cs typeface="Calibri"/>
              </a:rPr>
              <a:t> </a:t>
            </a:r>
            <a:r>
              <a:rPr sz="2000" i="1" spc="-10" dirty="0">
                <a:latin typeface="Calibri"/>
                <a:cs typeface="Calibri"/>
              </a:rPr>
              <a:t>Εκτελεστικός</a:t>
            </a:r>
            <a:r>
              <a:rPr sz="2000" i="1" spc="-40" dirty="0">
                <a:latin typeface="Calibri"/>
                <a:cs typeface="Calibri"/>
              </a:rPr>
              <a:t> </a:t>
            </a:r>
            <a:r>
              <a:rPr sz="2000" i="1" spc="-5" dirty="0">
                <a:latin typeface="Calibri"/>
                <a:cs typeface="Calibri"/>
              </a:rPr>
              <a:t>Φορέας</a:t>
            </a:r>
            <a:r>
              <a:rPr sz="2000" i="1" spc="-15" dirty="0">
                <a:latin typeface="Calibri"/>
                <a:cs typeface="Calibri"/>
              </a:rPr>
              <a:t> </a:t>
            </a:r>
            <a:r>
              <a:rPr sz="2000" i="1" spc="5" dirty="0">
                <a:latin typeface="Calibri"/>
                <a:cs typeface="Calibri"/>
              </a:rPr>
              <a:t>στις</a:t>
            </a:r>
            <a:endParaRPr sz="2000" dirty="0">
              <a:latin typeface="Calibri"/>
              <a:cs typeface="Calibri"/>
            </a:endParaRPr>
          </a:p>
          <a:p>
            <a:pPr algn="ctr">
              <a:lnSpc>
                <a:spcPct val="100000"/>
              </a:lnSpc>
            </a:pPr>
            <a:r>
              <a:rPr sz="2000" i="1" spc="-5" dirty="0">
                <a:latin typeface="Calibri"/>
                <a:cs typeface="Calibri"/>
              </a:rPr>
              <a:t>Βρυξέλλες</a:t>
            </a:r>
            <a:endParaRPr sz="2000" dirty="0">
              <a:latin typeface="Calibri"/>
              <a:cs typeface="Calibri"/>
            </a:endParaRPr>
          </a:p>
          <a:p>
            <a:pPr>
              <a:lnSpc>
                <a:spcPct val="100000"/>
              </a:lnSpc>
              <a:spcBef>
                <a:spcPts val="5"/>
              </a:spcBef>
            </a:pPr>
            <a:endParaRPr sz="2750" dirty="0">
              <a:latin typeface="Calibri"/>
              <a:cs typeface="Calibri"/>
            </a:endParaRPr>
          </a:p>
          <a:p>
            <a:pPr marL="2379345" indent="-343535">
              <a:lnSpc>
                <a:spcPct val="100000"/>
              </a:lnSpc>
              <a:buFont typeface="Wingdings"/>
              <a:buChar char=""/>
              <a:tabLst>
                <a:tab pos="2379345" algn="l"/>
                <a:tab pos="2379980" algn="l"/>
              </a:tabLst>
            </a:pPr>
            <a:r>
              <a:rPr sz="2000" spc="-5" dirty="0">
                <a:latin typeface="Calibri"/>
                <a:cs typeface="Calibri"/>
              </a:rPr>
              <a:t>Διενέργεια</a:t>
            </a:r>
            <a:r>
              <a:rPr sz="2000" spc="-35" dirty="0">
                <a:latin typeface="Calibri"/>
                <a:cs typeface="Calibri"/>
              </a:rPr>
              <a:t> </a:t>
            </a:r>
            <a:r>
              <a:rPr sz="2000" spc="-5" dirty="0">
                <a:latin typeface="Calibri"/>
                <a:cs typeface="Calibri"/>
              </a:rPr>
              <a:t>ελέγχων</a:t>
            </a:r>
            <a:r>
              <a:rPr sz="2000" spc="-10" dirty="0">
                <a:latin typeface="Calibri"/>
                <a:cs typeface="Calibri"/>
              </a:rPr>
              <a:t> πολλαπλής</a:t>
            </a:r>
            <a:r>
              <a:rPr sz="2000" spc="-30" dirty="0">
                <a:latin typeface="Calibri"/>
                <a:cs typeface="Calibri"/>
              </a:rPr>
              <a:t> </a:t>
            </a:r>
            <a:r>
              <a:rPr sz="2000" spc="-5" dirty="0">
                <a:latin typeface="Calibri"/>
                <a:cs typeface="Calibri"/>
              </a:rPr>
              <a:t>υποβολής</a:t>
            </a:r>
            <a:endParaRPr sz="2000" dirty="0">
              <a:latin typeface="Calibri"/>
              <a:cs typeface="Calibri"/>
            </a:endParaRPr>
          </a:p>
        </p:txBody>
      </p:sp>
      <p:pic>
        <p:nvPicPr>
          <p:cNvPr id="5" name="object 5"/>
          <p:cNvPicPr/>
          <p:nvPr/>
        </p:nvPicPr>
        <p:blipFill>
          <a:blip r:embed="rId2" cstate="print"/>
          <a:stretch>
            <a:fillRect/>
          </a:stretch>
        </p:blipFill>
        <p:spPr>
          <a:xfrm>
            <a:off x="4596384" y="5273040"/>
            <a:ext cx="3029712" cy="113842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75057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ΑΝΑΖΗΤΗΣΗ</a:t>
            </a:r>
            <a:r>
              <a:rPr sz="2800" spc="10" dirty="0">
                <a:solidFill>
                  <a:srgbClr val="FFFFFF"/>
                </a:solidFill>
              </a:rPr>
              <a:t> </a:t>
            </a:r>
            <a:r>
              <a:rPr sz="2800" spc="-35" dirty="0">
                <a:solidFill>
                  <a:srgbClr val="FFFFFF"/>
                </a:solidFill>
              </a:rPr>
              <a:t>ΕΤΑΙΡΩΝ</a:t>
            </a:r>
            <a:endParaRPr sz="2800" dirty="0"/>
          </a:p>
        </p:txBody>
      </p:sp>
      <p:sp>
        <p:nvSpPr>
          <p:cNvPr id="3" name="object 3"/>
          <p:cNvSpPr txBox="1"/>
          <p:nvPr/>
        </p:nvSpPr>
        <p:spPr>
          <a:xfrm>
            <a:off x="304800" y="762000"/>
            <a:ext cx="11125200" cy="6738383"/>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2000" b="1" dirty="0">
                <a:latin typeface="Calibri"/>
                <a:cs typeface="Calibri"/>
              </a:rPr>
              <a:t>Σεμινάρια</a:t>
            </a:r>
            <a:r>
              <a:rPr sz="2000" b="1" spc="110" dirty="0">
                <a:latin typeface="Calibri"/>
                <a:cs typeface="Calibri"/>
              </a:rPr>
              <a:t> </a:t>
            </a:r>
            <a:r>
              <a:rPr sz="2000" b="1" spc="-5" dirty="0">
                <a:latin typeface="Calibri"/>
                <a:cs typeface="Calibri"/>
              </a:rPr>
              <a:t>Επαφών:</a:t>
            </a:r>
            <a:r>
              <a:rPr sz="2000" b="1" spc="114" dirty="0">
                <a:latin typeface="Calibri"/>
                <a:cs typeface="Calibri"/>
              </a:rPr>
              <a:t> </a:t>
            </a:r>
            <a:r>
              <a:rPr sz="2000" spc="-5" dirty="0">
                <a:latin typeface="Calibri"/>
                <a:cs typeface="Calibri"/>
              </a:rPr>
              <a:t>Ανακοινώνονται</a:t>
            </a:r>
            <a:r>
              <a:rPr sz="2000" spc="120" dirty="0">
                <a:latin typeface="Calibri"/>
                <a:cs typeface="Calibri"/>
              </a:rPr>
              <a:t> </a:t>
            </a:r>
            <a:r>
              <a:rPr sz="2000" dirty="0">
                <a:latin typeface="Calibri"/>
                <a:cs typeface="Calibri"/>
              </a:rPr>
              <a:t>στην</a:t>
            </a:r>
            <a:r>
              <a:rPr sz="2000" spc="100" dirty="0">
                <a:solidFill>
                  <a:srgbClr val="0462C1"/>
                </a:solidFill>
                <a:latin typeface="Calibri"/>
                <a:cs typeface="Calibri"/>
              </a:rPr>
              <a:t> </a:t>
            </a:r>
            <a:r>
              <a:rPr sz="2000" u="heavy" spc="-5" dirty="0">
                <a:solidFill>
                  <a:srgbClr val="0462C1"/>
                </a:solidFill>
                <a:uFill>
                  <a:solidFill>
                    <a:srgbClr val="0462C1"/>
                  </a:solidFill>
                </a:uFill>
                <a:latin typeface="Calibri"/>
                <a:cs typeface="Calibri"/>
                <a:hlinkClick r:id="rId2"/>
              </a:rPr>
              <a:t>Ιστοσελίδα</a:t>
            </a:r>
            <a:r>
              <a:rPr sz="2000" u="heavy" spc="105" dirty="0">
                <a:solidFill>
                  <a:srgbClr val="0462C1"/>
                </a:solidFill>
                <a:uFill>
                  <a:solidFill>
                    <a:srgbClr val="0462C1"/>
                  </a:solidFill>
                </a:uFill>
                <a:latin typeface="Calibri"/>
                <a:cs typeface="Calibri"/>
                <a:hlinkClick r:id="rId2"/>
              </a:rPr>
              <a:t> </a:t>
            </a:r>
            <a:r>
              <a:rPr sz="2000" u="heavy" spc="-5" dirty="0">
                <a:solidFill>
                  <a:srgbClr val="0462C1"/>
                </a:solidFill>
                <a:uFill>
                  <a:solidFill>
                    <a:srgbClr val="0462C1"/>
                  </a:solidFill>
                </a:uFill>
                <a:latin typeface="Calibri"/>
                <a:cs typeface="Calibri"/>
                <a:hlinkClick r:id="rId2"/>
              </a:rPr>
              <a:t>του</a:t>
            </a:r>
            <a:r>
              <a:rPr sz="2000" u="heavy" spc="110" dirty="0">
                <a:solidFill>
                  <a:srgbClr val="0462C1"/>
                </a:solidFill>
                <a:uFill>
                  <a:solidFill>
                    <a:srgbClr val="0462C1"/>
                  </a:solidFill>
                </a:uFill>
                <a:latin typeface="Calibri"/>
                <a:cs typeface="Calibri"/>
                <a:hlinkClick r:id="rId2"/>
              </a:rPr>
              <a:t> </a:t>
            </a:r>
            <a:r>
              <a:rPr sz="2000" u="heavy" dirty="0">
                <a:solidFill>
                  <a:srgbClr val="0462C1"/>
                </a:solidFill>
                <a:uFill>
                  <a:solidFill>
                    <a:srgbClr val="0462C1"/>
                  </a:solidFill>
                </a:uFill>
                <a:latin typeface="Calibri"/>
                <a:cs typeface="Calibri"/>
                <a:hlinkClick r:id="rId2"/>
              </a:rPr>
              <a:t>ΙΔΕΠ</a:t>
            </a:r>
            <a:r>
              <a:rPr sz="2000" u="heavy" spc="95" dirty="0">
                <a:solidFill>
                  <a:srgbClr val="0462C1"/>
                </a:solidFill>
                <a:uFill>
                  <a:solidFill>
                    <a:srgbClr val="0462C1"/>
                  </a:solidFill>
                </a:uFill>
                <a:latin typeface="Calibri"/>
                <a:cs typeface="Calibri"/>
                <a:hlinkClick r:id="rId2"/>
              </a:rPr>
              <a:t> </a:t>
            </a:r>
            <a:r>
              <a:rPr sz="2000" dirty="0">
                <a:latin typeface="Calibri"/>
                <a:cs typeface="Calibri"/>
              </a:rPr>
              <a:t>και</a:t>
            </a:r>
            <a:r>
              <a:rPr sz="2000" spc="110" dirty="0">
                <a:latin typeface="Calibri"/>
                <a:cs typeface="Calibri"/>
              </a:rPr>
              <a:t> </a:t>
            </a:r>
            <a:r>
              <a:rPr sz="2000" spc="-5" dirty="0">
                <a:latin typeface="Calibri"/>
                <a:cs typeface="Calibri"/>
              </a:rPr>
              <a:t>στη</a:t>
            </a:r>
            <a:r>
              <a:rPr sz="2000" spc="110" dirty="0">
                <a:latin typeface="Calibri"/>
                <a:cs typeface="Calibri"/>
              </a:rPr>
              <a:t> </a:t>
            </a:r>
            <a:r>
              <a:rPr sz="2000" dirty="0">
                <a:latin typeface="Calibri"/>
                <a:cs typeface="Calibri"/>
              </a:rPr>
              <a:t>σελίδα</a:t>
            </a:r>
            <a:r>
              <a:rPr sz="2000" spc="114" dirty="0">
                <a:solidFill>
                  <a:srgbClr val="0462C1"/>
                </a:solidFill>
                <a:latin typeface="Calibri"/>
                <a:cs typeface="Calibri"/>
              </a:rPr>
              <a:t> </a:t>
            </a:r>
            <a:r>
              <a:rPr sz="2000" u="heavy" spc="-5" dirty="0">
                <a:solidFill>
                  <a:srgbClr val="0462C1"/>
                </a:solidFill>
                <a:uFill>
                  <a:solidFill>
                    <a:srgbClr val="0462C1"/>
                  </a:solidFill>
                </a:uFill>
                <a:latin typeface="Calibri"/>
                <a:cs typeface="Calibri"/>
                <a:hlinkClick r:id="rId3"/>
              </a:rPr>
              <a:t>Facebook</a:t>
            </a:r>
            <a:r>
              <a:rPr sz="2000" spc="105" dirty="0">
                <a:solidFill>
                  <a:srgbClr val="0462C1"/>
                </a:solidFill>
                <a:latin typeface="Calibri"/>
                <a:cs typeface="Calibri"/>
                <a:hlinkClick r:id="rId3"/>
              </a:rPr>
              <a:t> </a:t>
            </a:r>
            <a:r>
              <a:rPr sz="2000" spc="-5" dirty="0">
                <a:latin typeface="Calibri"/>
                <a:cs typeface="Calibri"/>
              </a:rPr>
              <a:t>του</a:t>
            </a:r>
            <a:r>
              <a:rPr sz="2000" spc="105" dirty="0">
                <a:latin typeface="Calibri"/>
                <a:cs typeface="Calibri"/>
              </a:rPr>
              <a:t> </a:t>
            </a:r>
            <a:r>
              <a:rPr sz="2000" spc="-5" dirty="0">
                <a:latin typeface="Calibri"/>
                <a:cs typeface="Calibri"/>
              </a:rPr>
              <a:t>ΙΔΕΠ</a:t>
            </a:r>
            <a:r>
              <a:rPr sz="2000" spc="105" dirty="0">
                <a:latin typeface="Calibri"/>
                <a:cs typeface="Calibri"/>
              </a:rPr>
              <a:t> </a:t>
            </a:r>
            <a:r>
              <a:rPr sz="2000" spc="-5" dirty="0">
                <a:latin typeface="Calibri"/>
                <a:cs typeface="Calibri"/>
              </a:rPr>
              <a:t>Διά </a:t>
            </a:r>
            <a:r>
              <a:rPr sz="2000" spc="-434" dirty="0">
                <a:latin typeface="Calibri"/>
                <a:cs typeface="Calibri"/>
              </a:rPr>
              <a:t> </a:t>
            </a:r>
            <a:r>
              <a:rPr sz="2000" dirty="0">
                <a:latin typeface="Calibri"/>
                <a:cs typeface="Calibri"/>
              </a:rPr>
              <a:t>Βίου</a:t>
            </a:r>
            <a:r>
              <a:rPr sz="2000" spc="-20" dirty="0">
                <a:latin typeface="Calibri"/>
                <a:cs typeface="Calibri"/>
              </a:rPr>
              <a:t> </a:t>
            </a:r>
            <a:r>
              <a:rPr sz="2000" dirty="0">
                <a:latin typeface="Calibri"/>
                <a:cs typeface="Calibri"/>
              </a:rPr>
              <a:t>Μάθησης</a:t>
            </a:r>
          </a:p>
          <a:p>
            <a:pPr>
              <a:lnSpc>
                <a:spcPct val="100000"/>
              </a:lnSpc>
              <a:spcBef>
                <a:spcPts val="5"/>
              </a:spcBef>
              <a:buFont typeface="Wingdings"/>
              <a:buChar char=""/>
            </a:pPr>
            <a:endParaRPr sz="1600" dirty="0">
              <a:latin typeface="Calibri"/>
              <a:cs typeface="Calibri"/>
            </a:endParaRPr>
          </a:p>
          <a:p>
            <a:pPr marL="299085" indent="-287020">
              <a:lnSpc>
                <a:spcPct val="100000"/>
              </a:lnSpc>
              <a:spcBef>
                <a:spcPts val="5"/>
              </a:spcBef>
              <a:buClr>
                <a:srgbClr val="000000"/>
              </a:buClr>
              <a:buFont typeface="Wingdings"/>
              <a:buChar char=""/>
              <a:tabLst>
                <a:tab pos="299085" algn="l"/>
                <a:tab pos="299720" algn="l"/>
              </a:tabLst>
            </a:pPr>
            <a:r>
              <a:rPr sz="2000" u="heavy" dirty="0">
                <a:solidFill>
                  <a:srgbClr val="0462C1"/>
                </a:solidFill>
                <a:uFill>
                  <a:solidFill>
                    <a:srgbClr val="0462C1"/>
                  </a:solidFill>
                </a:uFill>
                <a:latin typeface="Calibri"/>
                <a:cs typeface="Calibri"/>
                <a:hlinkClick r:id="rId4"/>
              </a:rPr>
              <a:t>Erasmus+</a:t>
            </a:r>
            <a:r>
              <a:rPr sz="2000" u="heavy" spc="-10" dirty="0">
                <a:solidFill>
                  <a:srgbClr val="0462C1"/>
                </a:solidFill>
                <a:uFill>
                  <a:solidFill>
                    <a:srgbClr val="0462C1"/>
                  </a:solidFill>
                </a:uFill>
                <a:latin typeface="Calibri"/>
                <a:cs typeface="Calibri"/>
                <a:hlinkClick r:id="rId4"/>
              </a:rPr>
              <a:t> </a:t>
            </a:r>
            <a:r>
              <a:rPr sz="2000" u="heavy" spc="-5" dirty="0">
                <a:solidFill>
                  <a:srgbClr val="0462C1"/>
                </a:solidFill>
                <a:uFill>
                  <a:solidFill>
                    <a:srgbClr val="0462C1"/>
                  </a:solidFill>
                </a:uFill>
                <a:latin typeface="Calibri"/>
                <a:cs typeface="Calibri"/>
                <a:hlinkClick r:id="rId4"/>
              </a:rPr>
              <a:t>Projects</a:t>
            </a:r>
            <a:r>
              <a:rPr sz="2000" u="heavy" spc="-10" dirty="0">
                <a:solidFill>
                  <a:srgbClr val="0462C1"/>
                </a:solidFill>
                <a:uFill>
                  <a:solidFill>
                    <a:srgbClr val="0462C1"/>
                  </a:solidFill>
                </a:uFill>
                <a:latin typeface="Calibri"/>
                <a:cs typeface="Calibri"/>
                <a:hlinkClick r:id="rId4"/>
              </a:rPr>
              <a:t> </a:t>
            </a:r>
            <a:r>
              <a:rPr sz="2000" u="heavy" dirty="0">
                <a:solidFill>
                  <a:srgbClr val="0462C1"/>
                </a:solidFill>
                <a:uFill>
                  <a:solidFill>
                    <a:srgbClr val="0462C1"/>
                  </a:solidFill>
                </a:uFill>
                <a:latin typeface="Calibri"/>
                <a:cs typeface="Calibri"/>
                <a:hlinkClick r:id="rId4"/>
              </a:rPr>
              <a:t>Results Platform</a:t>
            </a:r>
            <a:endParaRPr sz="2000" dirty="0">
              <a:latin typeface="Calibri"/>
              <a:cs typeface="Calibri"/>
            </a:endParaRPr>
          </a:p>
          <a:p>
            <a:pPr>
              <a:lnSpc>
                <a:spcPct val="100000"/>
              </a:lnSpc>
              <a:spcBef>
                <a:spcPts val="10"/>
              </a:spcBef>
              <a:buFont typeface="Wingdings"/>
              <a:buChar char=""/>
            </a:pPr>
            <a:endParaRPr sz="1600" dirty="0">
              <a:latin typeface="Calibri"/>
              <a:cs typeface="Calibri"/>
            </a:endParaRPr>
          </a:p>
          <a:p>
            <a:pPr marL="299085" indent="-287020">
              <a:lnSpc>
                <a:spcPct val="100000"/>
              </a:lnSpc>
              <a:buFont typeface="Wingdings"/>
              <a:buChar char=""/>
              <a:tabLst>
                <a:tab pos="299085" algn="l"/>
                <a:tab pos="299720" algn="l"/>
              </a:tabLst>
            </a:pPr>
            <a:r>
              <a:rPr sz="2000" b="1" dirty="0">
                <a:latin typeface="Calibri"/>
                <a:cs typeface="Calibri"/>
              </a:rPr>
              <a:t>Ιδιωτικές</a:t>
            </a:r>
            <a:r>
              <a:rPr sz="2000" b="1" spc="-50" dirty="0">
                <a:latin typeface="Calibri"/>
                <a:cs typeface="Calibri"/>
              </a:rPr>
              <a:t> </a:t>
            </a:r>
            <a:r>
              <a:rPr sz="2000" b="1" dirty="0">
                <a:latin typeface="Calibri"/>
                <a:cs typeface="Calibri"/>
              </a:rPr>
              <a:t>πρωτοβουλίες</a:t>
            </a:r>
            <a:r>
              <a:rPr sz="2000" dirty="0">
                <a:latin typeface="Calibri"/>
                <a:cs typeface="Calibri"/>
              </a:rPr>
              <a:t>,</a:t>
            </a:r>
            <a:r>
              <a:rPr sz="2000" spc="-65" dirty="0">
                <a:latin typeface="Calibri"/>
                <a:cs typeface="Calibri"/>
              </a:rPr>
              <a:t> </a:t>
            </a:r>
            <a:r>
              <a:rPr sz="2000" spc="-5" dirty="0">
                <a:latin typeface="Calibri"/>
                <a:cs typeface="Calibri"/>
              </a:rPr>
              <a:t>όπως</a:t>
            </a:r>
            <a:endParaRPr sz="2000" dirty="0">
              <a:latin typeface="Calibri"/>
              <a:cs typeface="Calibri"/>
            </a:endParaRPr>
          </a:p>
          <a:p>
            <a:pPr marL="299085" indent="-287020">
              <a:lnSpc>
                <a:spcPct val="100000"/>
              </a:lnSpc>
              <a:spcBef>
                <a:spcPts val="440"/>
              </a:spcBef>
              <a:buFont typeface="Wingdings"/>
              <a:buChar char=""/>
              <a:tabLst>
                <a:tab pos="299720" algn="l"/>
              </a:tabLst>
            </a:pPr>
            <a:r>
              <a:rPr sz="1800" spc="-5" dirty="0">
                <a:latin typeface="Calibri"/>
                <a:cs typeface="Calibri"/>
              </a:rPr>
              <a:t>Ομάδες</a:t>
            </a:r>
            <a:r>
              <a:rPr sz="1800" spc="-25" dirty="0">
                <a:latin typeface="Calibri"/>
                <a:cs typeface="Calibri"/>
              </a:rPr>
              <a:t> </a:t>
            </a:r>
            <a:r>
              <a:rPr sz="1800" dirty="0">
                <a:latin typeface="Calibri"/>
                <a:cs typeface="Calibri"/>
              </a:rPr>
              <a:t>στο</a:t>
            </a:r>
            <a:r>
              <a:rPr sz="1800" spc="-5" dirty="0">
                <a:latin typeface="Calibri"/>
                <a:cs typeface="Calibri"/>
              </a:rPr>
              <a:t> Facebook/LinkedIn</a:t>
            </a:r>
            <a:endParaRPr sz="1800" dirty="0">
              <a:latin typeface="Calibri"/>
              <a:cs typeface="Calibri"/>
            </a:endParaRPr>
          </a:p>
          <a:p>
            <a:pPr>
              <a:lnSpc>
                <a:spcPct val="100000"/>
              </a:lnSpc>
              <a:spcBef>
                <a:spcPts val="5"/>
              </a:spcBef>
            </a:pPr>
            <a:endParaRPr sz="1600" dirty="0">
              <a:latin typeface="Calibri"/>
              <a:cs typeface="Calibri"/>
            </a:endParaRPr>
          </a:p>
          <a:p>
            <a:pPr marL="299085" indent="-287020">
              <a:lnSpc>
                <a:spcPct val="100000"/>
              </a:lnSpc>
              <a:buFont typeface="Wingdings"/>
              <a:buChar char=""/>
              <a:tabLst>
                <a:tab pos="299085" algn="l"/>
                <a:tab pos="299720" algn="l"/>
              </a:tabLst>
            </a:pPr>
            <a:r>
              <a:rPr sz="2000" b="1" dirty="0">
                <a:latin typeface="Calibri"/>
                <a:cs typeface="Calibri"/>
              </a:rPr>
              <a:t>Προσωπικές</a:t>
            </a:r>
            <a:r>
              <a:rPr sz="2000" b="1" spc="-50" dirty="0">
                <a:latin typeface="Calibri"/>
                <a:cs typeface="Calibri"/>
              </a:rPr>
              <a:t> </a:t>
            </a:r>
            <a:r>
              <a:rPr sz="2000" b="1" dirty="0">
                <a:latin typeface="Calibri"/>
                <a:cs typeface="Calibri"/>
              </a:rPr>
              <a:t>επαφές</a:t>
            </a:r>
            <a:r>
              <a:rPr sz="2000" dirty="0">
                <a:latin typeface="Calibri"/>
                <a:cs typeface="Calibri"/>
              </a:rPr>
              <a:t>,</a:t>
            </a:r>
            <a:r>
              <a:rPr sz="2000" spc="-35" dirty="0">
                <a:latin typeface="Calibri"/>
                <a:cs typeface="Calibri"/>
              </a:rPr>
              <a:t> </a:t>
            </a:r>
            <a:r>
              <a:rPr sz="2000" dirty="0">
                <a:latin typeface="Calibri"/>
                <a:cs typeface="Calibri"/>
              </a:rPr>
              <a:t>που</a:t>
            </a:r>
            <a:r>
              <a:rPr sz="2000" spc="-20" dirty="0">
                <a:latin typeface="Calibri"/>
                <a:cs typeface="Calibri"/>
              </a:rPr>
              <a:t> </a:t>
            </a:r>
            <a:r>
              <a:rPr sz="2000" dirty="0">
                <a:latin typeface="Calibri"/>
                <a:cs typeface="Calibri"/>
              </a:rPr>
              <a:t>αποκτήθηκαν</a:t>
            </a:r>
            <a:r>
              <a:rPr sz="2000" spc="-55" dirty="0">
                <a:latin typeface="Calibri"/>
                <a:cs typeface="Calibri"/>
              </a:rPr>
              <a:t> </a:t>
            </a:r>
            <a:r>
              <a:rPr sz="2000" dirty="0">
                <a:latin typeface="Calibri"/>
                <a:cs typeface="Calibri"/>
              </a:rPr>
              <a:t>μέσω:</a:t>
            </a:r>
          </a:p>
          <a:p>
            <a:pPr marL="299085" indent="-287020">
              <a:lnSpc>
                <a:spcPct val="100000"/>
              </a:lnSpc>
              <a:spcBef>
                <a:spcPts val="440"/>
              </a:spcBef>
              <a:buFont typeface="Wingdings"/>
              <a:buChar char=""/>
              <a:tabLst>
                <a:tab pos="299720" algn="l"/>
              </a:tabLst>
            </a:pPr>
            <a:r>
              <a:rPr sz="1800" spc="-5" dirty="0">
                <a:latin typeface="Calibri"/>
                <a:cs typeface="Calibri"/>
              </a:rPr>
              <a:t>Συμμετοχής</a:t>
            </a:r>
            <a:r>
              <a:rPr sz="1800" spc="-15" dirty="0">
                <a:latin typeface="Calibri"/>
                <a:cs typeface="Calibri"/>
              </a:rPr>
              <a:t> </a:t>
            </a:r>
            <a:r>
              <a:rPr sz="1800" dirty="0">
                <a:latin typeface="Calibri"/>
                <a:cs typeface="Calibri"/>
              </a:rPr>
              <a:t>σε</a:t>
            </a:r>
            <a:r>
              <a:rPr sz="1800" spc="20" dirty="0">
                <a:latin typeface="Calibri"/>
                <a:cs typeface="Calibri"/>
              </a:rPr>
              <a:t> </a:t>
            </a:r>
            <a:r>
              <a:rPr sz="1800" spc="-5" dirty="0">
                <a:latin typeface="Calibri"/>
                <a:cs typeface="Calibri"/>
              </a:rPr>
              <a:t>προηγούμενο</a:t>
            </a:r>
            <a:r>
              <a:rPr sz="1800" spc="25" dirty="0">
                <a:latin typeface="Calibri"/>
                <a:cs typeface="Calibri"/>
              </a:rPr>
              <a:t> </a:t>
            </a:r>
            <a:r>
              <a:rPr sz="1800" spc="-5" dirty="0">
                <a:latin typeface="Calibri"/>
                <a:cs typeface="Calibri"/>
              </a:rPr>
              <a:t>Erasmus+</a:t>
            </a:r>
            <a:endParaRPr sz="1800" dirty="0">
              <a:latin typeface="Calibri"/>
              <a:cs typeface="Calibri"/>
            </a:endParaRPr>
          </a:p>
          <a:p>
            <a:pPr marL="299085" indent="-287020">
              <a:lnSpc>
                <a:spcPct val="100000"/>
              </a:lnSpc>
              <a:spcBef>
                <a:spcPts val="434"/>
              </a:spcBef>
              <a:buFont typeface="Wingdings"/>
              <a:buChar char=""/>
              <a:tabLst>
                <a:tab pos="299720" algn="l"/>
              </a:tabLst>
            </a:pPr>
            <a:r>
              <a:rPr sz="1800" spc="-5" dirty="0">
                <a:latin typeface="Calibri"/>
                <a:cs typeface="Calibri"/>
              </a:rPr>
              <a:t>Συμμετοχής</a:t>
            </a:r>
            <a:r>
              <a:rPr sz="1800" spc="-25" dirty="0">
                <a:latin typeface="Calibri"/>
                <a:cs typeface="Calibri"/>
              </a:rPr>
              <a:t> </a:t>
            </a:r>
            <a:r>
              <a:rPr sz="1800" dirty="0">
                <a:latin typeface="Calibri"/>
                <a:cs typeface="Calibri"/>
              </a:rPr>
              <a:t>σε</a:t>
            </a:r>
            <a:r>
              <a:rPr sz="1800" spc="15" dirty="0">
                <a:latin typeface="Calibri"/>
                <a:cs typeface="Calibri"/>
              </a:rPr>
              <a:t> </a:t>
            </a:r>
            <a:r>
              <a:rPr sz="1800" spc="-10" dirty="0">
                <a:latin typeface="Calibri"/>
                <a:cs typeface="Calibri"/>
              </a:rPr>
              <a:t>άλλο</a:t>
            </a:r>
            <a:r>
              <a:rPr sz="1800" spc="10" dirty="0">
                <a:latin typeface="Calibri"/>
                <a:cs typeface="Calibri"/>
              </a:rPr>
              <a:t> </a:t>
            </a:r>
            <a:r>
              <a:rPr sz="1800" spc="-5" dirty="0">
                <a:latin typeface="Calibri"/>
                <a:cs typeface="Calibri"/>
              </a:rPr>
              <a:t>χρηματοδοτούμενο</a:t>
            </a:r>
            <a:r>
              <a:rPr sz="1800" spc="35" dirty="0">
                <a:latin typeface="Calibri"/>
                <a:cs typeface="Calibri"/>
              </a:rPr>
              <a:t> </a:t>
            </a:r>
            <a:r>
              <a:rPr sz="1800" spc="-5" dirty="0">
                <a:latin typeface="Calibri"/>
                <a:cs typeface="Calibri"/>
              </a:rPr>
              <a:t>Πρόγραμμα</a:t>
            </a:r>
            <a:endParaRPr sz="1800" dirty="0">
              <a:latin typeface="Calibri"/>
              <a:cs typeface="Calibri"/>
            </a:endParaRPr>
          </a:p>
          <a:p>
            <a:pPr>
              <a:lnSpc>
                <a:spcPct val="100000"/>
              </a:lnSpc>
              <a:spcBef>
                <a:spcPts val="5"/>
              </a:spcBef>
            </a:pPr>
            <a:endParaRPr sz="1600" dirty="0">
              <a:latin typeface="Calibri"/>
              <a:cs typeface="Calibri"/>
            </a:endParaRPr>
          </a:p>
          <a:p>
            <a:pPr marL="299085" indent="-287020">
              <a:lnSpc>
                <a:spcPct val="100000"/>
              </a:lnSpc>
              <a:buFont typeface="Wingdings"/>
              <a:buChar char=""/>
              <a:tabLst>
                <a:tab pos="299085" algn="l"/>
                <a:tab pos="299720" algn="l"/>
              </a:tabLst>
            </a:pPr>
            <a:r>
              <a:rPr sz="2000" b="1" dirty="0">
                <a:latin typeface="Calibri"/>
                <a:cs typeface="Calibri"/>
              </a:rPr>
              <a:t>Ευρωπαϊκές</a:t>
            </a:r>
            <a:r>
              <a:rPr sz="2000" b="1" spc="-60" dirty="0">
                <a:latin typeface="Calibri"/>
                <a:cs typeface="Calibri"/>
              </a:rPr>
              <a:t> </a:t>
            </a:r>
            <a:r>
              <a:rPr sz="2000" b="1" spc="-5" dirty="0">
                <a:latin typeface="Calibri"/>
                <a:cs typeface="Calibri"/>
              </a:rPr>
              <a:t>Πλατφό</a:t>
            </a:r>
            <a:r>
              <a:rPr sz="2000" spc="-5" dirty="0">
                <a:latin typeface="Calibri"/>
                <a:cs typeface="Calibri"/>
              </a:rPr>
              <a:t>ρμες:</a:t>
            </a:r>
            <a:endParaRPr sz="2000" dirty="0">
              <a:latin typeface="Calibri"/>
              <a:cs typeface="Calibri"/>
            </a:endParaRPr>
          </a:p>
          <a:p>
            <a:pPr marL="355600" indent="-342900">
              <a:lnSpc>
                <a:spcPct val="100000"/>
              </a:lnSpc>
              <a:spcBef>
                <a:spcPts val="480"/>
              </a:spcBef>
              <a:buClr>
                <a:srgbClr val="000000"/>
              </a:buClr>
              <a:buFont typeface="Wingdings"/>
              <a:buChar char=""/>
              <a:tabLst>
                <a:tab pos="354965" algn="l"/>
                <a:tab pos="355600" algn="l"/>
              </a:tabLst>
            </a:pPr>
            <a:r>
              <a:rPr sz="2000" u="heavy" dirty="0">
                <a:solidFill>
                  <a:srgbClr val="0462C1"/>
                </a:solidFill>
                <a:uFill>
                  <a:solidFill>
                    <a:srgbClr val="0462C1"/>
                  </a:solidFill>
                </a:uFill>
                <a:latin typeface="Calibri"/>
                <a:cs typeface="Calibri"/>
                <a:hlinkClick r:id="rId5"/>
              </a:rPr>
              <a:t>European</a:t>
            </a:r>
            <a:r>
              <a:rPr sz="2000" u="heavy" spc="-30" dirty="0">
                <a:solidFill>
                  <a:srgbClr val="0462C1"/>
                </a:solidFill>
                <a:uFill>
                  <a:solidFill>
                    <a:srgbClr val="0462C1"/>
                  </a:solidFill>
                </a:uFill>
                <a:latin typeface="Calibri"/>
                <a:cs typeface="Calibri"/>
                <a:hlinkClick r:id="rId5"/>
              </a:rPr>
              <a:t> </a:t>
            </a:r>
            <a:r>
              <a:rPr sz="2000" u="heavy" spc="-5" dirty="0">
                <a:solidFill>
                  <a:srgbClr val="0462C1"/>
                </a:solidFill>
                <a:uFill>
                  <a:solidFill>
                    <a:srgbClr val="0462C1"/>
                  </a:solidFill>
                </a:uFill>
                <a:latin typeface="Calibri"/>
                <a:cs typeface="Calibri"/>
                <a:hlinkClick r:id="rId5"/>
              </a:rPr>
              <a:t>School</a:t>
            </a:r>
            <a:r>
              <a:rPr sz="2000" u="heavy" spc="-20" dirty="0">
                <a:solidFill>
                  <a:srgbClr val="0462C1"/>
                </a:solidFill>
                <a:uFill>
                  <a:solidFill>
                    <a:srgbClr val="0462C1"/>
                  </a:solidFill>
                </a:uFill>
                <a:latin typeface="Calibri"/>
                <a:cs typeface="Calibri"/>
                <a:hlinkClick r:id="rId5"/>
              </a:rPr>
              <a:t> </a:t>
            </a:r>
            <a:r>
              <a:rPr sz="2000" u="heavy" dirty="0">
                <a:solidFill>
                  <a:srgbClr val="0462C1"/>
                </a:solidFill>
                <a:uFill>
                  <a:solidFill>
                    <a:srgbClr val="0462C1"/>
                  </a:solidFill>
                </a:uFill>
                <a:latin typeface="Calibri"/>
                <a:cs typeface="Calibri"/>
                <a:hlinkClick r:id="rId5"/>
              </a:rPr>
              <a:t>Education</a:t>
            </a:r>
            <a:r>
              <a:rPr sz="2000" u="heavy" spc="-15" dirty="0">
                <a:solidFill>
                  <a:srgbClr val="0462C1"/>
                </a:solidFill>
                <a:uFill>
                  <a:solidFill>
                    <a:srgbClr val="0462C1"/>
                  </a:solidFill>
                </a:uFill>
                <a:latin typeface="Calibri"/>
                <a:cs typeface="Calibri"/>
                <a:hlinkClick r:id="rId5"/>
              </a:rPr>
              <a:t> </a:t>
            </a:r>
            <a:r>
              <a:rPr sz="2000" u="heavy" dirty="0">
                <a:solidFill>
                  <a:srgbClr val="0462C1"/>
                </a:solidFill>
                <a:uFill>
                  <a:solidFill>
                    <a:srgbClr val="0462C1"/>
                  </a:solidFill>
                </a:uFill>
                <a:latin typeface="Calibri"/>
                <a:cs typeface="Calibri"/>
                <a:hlinkClick r:id="rId5"/>
              </a:rPr>
              <a:t>Platform</a:t>
            </a:r>
            <a:r>
              <a:rPr sz="2000" spc="5" dirty="0">
                <a:solidFill>
                  <a:srgbClr val="0462C1"/>
                </a:solidFill>
                <a:latin typeface="Calibri"/>
                <a:cs typeface="Calibri"/>
                <a:hlinkClick r:id="rId5"/>
              </a:rPr>
              <a:t> </a:t>
            </a:r>
            <a:r>
              <a:rPr sz="2000" dirty="0">
                <a:latin typeface="Calibri"/>
                <a:cs typeface="Calibri"/>
              </a:rPr>
              <a:t>(Για</a:t>
            </a:r>
            <a:r>
              <a:rPr sz="2000" spc="-10" dirty="0">
                <a:latin typeface="Calibri"/>
                <a:cs typeface="Calibri"/>
              </a:rPr>
              <a:t> </a:t>
            </a:r>
            <a:r>
              <a:rPr sz="2000" dirty="0">
                <a:latin typeface="Calibri"/>
                <a:cs typeface="Calibri"/>
              </a:rPr>
              <a:t>σχολεία)</a:t>
            </a:r>
          </a:p>
          <a:p>
            <a:pPr marL="355600" indent="-342900">
              <a:lnSpc>
                <a:spcPct val="100000"/>
              </a:lnSpc>
              <a:spcBef>
                <a:spcPts val="480"/>
              </a:spcBef>
              <a:buClr>
                <a:srgbClr val="000000"/>
              </a:buClr>
              <a:buFont typeface="Wingdings"/>
              <a:buChar char=""/>
              <a:tabLst>
                <a:tab pos="354965" algn="l"/>
                <a:tab pos="355600" algn="l"/>
              </a:tabLst>
            </a:pPr>
            <a:r>
              <a:rPr sz="2000" u="heavy" dirty="0">
                <a:solidFill>
                  <a:srgbClr val="0462C1"/>
                </a:solidFill>
                <a:uFill>
                  <a:solidFill>
                    <a:srgbClr val="0462C1"/>
                  </a:solidFill>
                </a:uFill>
                <a:latin typeface="Calibri"/>
                <a:cs typeface="Calibri"/>
                <a:hlinkClick r:id="rId6"/>
              </a:rPr>
              <a:t>EPALE</a:t>
            </a:r>
            <a:r>
              <a:rPr sz="2000" spc="-30" dirty="0">
                <a:solidFill>
                  <a:srgbClr val="0462C1"/>
                </a:solidFill>
                <a:latin typeface="Calibri"/>
                <a:cs typeface="Calibri"/>
                <a:hlinkClick r:id="rId6"/>
              </a:rPr>
              <a:t> </a:t>
            </a:r>
            <a:r>
              <a:rPr sz="2000" dirty="0">
                <a:latin typeface="Calibri"/>
                <a:cs typeface="Calibri"/>
              </a:rPr>
              <a:t>(Για</a:t>
            </a:r>
            <a:r>
              <a:rPr sz="2000" spc="-15" dirty="0">
                <a:latin typeface="Calibri"/>
                <a:cs typeface="Calibri"/>
              </a:rPr>
              <a:t> </a:t>
            </a:r>
            <a:r>
              <a:rPr sz="2000" dirty="0">
                <a:latin typeface="Calibri"/>
                <a:cs typeface="Calibri"/>
              </a:rPr>
              <a:t>Εκπαίδευση</a:t>
            </a:r>
            <a:r>
              <a:rPr sz="2000" spc="-25" dirty="0">
                <a:latin typeface="Calibri"/>
                <a:cs typeface="Calibri"/>
              </a:rPr>
              <a:t> </a:t>
            </a:r>
            <a:r>
              <a:rPr sz="2000" dirty="0">
                <a:latin typeface="Calibri"/>
                <a:cs typeface="Calibri"/>
              </a:rPr>
              <a:t>Ενηλίκων</a:t>
            </a:r>
            <a:r>
              <a:rPr sz="2000" spc="-30" dirty="0">
                <a:latin typeface="Calibri"/>
                <a:cs typeface="Calibri"/>
              </a:rPr>
              <a:t> </a:t>
            </a:r>
            <a:r>
              <a:rPr sz="2000" dirty="0">
                <a:latin typeface="Calibri"/>
                <a:cs typeface="Calibri"/>
              </a:rPr>
              <a:t>και ΕΕΚ)</a:t>
            </a:r>
            <a:endParaRPr lang="el-GR" sz="2000" dirty="0">
              <a:latin typeface="Calibri"/>
              <a:cs typeface="Calibri"/>
            </a:endParaRPr>
          </a:p>
          <a:p>
            <a:pPr marL="12700">
              <a:lnSpc>
                <a:spcPct val="100000"/>
              </a:lnSpc>
              <a:spcBef>
                <a:spcPts val="480"/>
              </a:spcBef>
              <a:buClr>
                <a:srgbClr val="000000"/>
              </a:buClr>
              <a:tabLst>
                <a:tab pos="354965" algn="l"/>
                <a:tab pos="355600" algn="l"/>
              </a:tabLst>
            </a:pPr>
            <a:endParaRPr lang="el-GR" sz="1600" dirty="0">
              <a:latin typeface="Calibri"/>
              <a:cs typeface="Calibri"/>
            </a:endParaRPr>
          </a:p>
          <a:p>
            <a:pPr marL="355600" indent="-342900">
              <a:lnSpc>
                <a:spcPct val="100000"/>
              </a:lnSpc>
              <a:spcBef>
                <a:spcPts val="480"/>
              </a:spcBef>
              <a:buClr>
                <a:srgbClr val="000000"/>
              </a:buClr>
              <a:buFont typeface="Wingdings" panose="05000000000000000000" pitchFamily="2" charset="2"/>
              <a:buChar char="§"/>
              <a:tabLst>
                <a:tab pos="354965" algn="l"/>
                <a:tab pos="355600" algn="l"/>
              </a:tabLst>
            </a:pPr>
            <a:r>
              <a:rPr lang="en-GB" sz="2000" b="1" dirty="0">
                <a:latin typeface="Calibri"/>
                <a:cs typeface="Calibri"/>
              </a:rPr>
              <a:t>SALTO Resource Centres: </a:t>
            </a:r>
            <a:r>
              <a:rPr lang="en-GB" sz="2000" dirty="0">
                <a:latin typeface="Calibri"/>
                <a:cs typeface="Calibri"/>
                <a:hlinkClick r:id="rId7"/>
              </a:rPr>
              <a:t>Salto </a:t>
            </a:r>
            <a:r>
              <a:rPr lang="en-GB" sz="1800" i="0" u="none" strike="noStrike" baseline="0" dirty="0">
                <a:solidFill>
                  <a:srgbClr val="000000"/>
                </a:solidFill>
                <a:latin typeface="Calibri" panose="020F0502020204030204" pitchFamily="34" charset="0"/>
                <a:hlinkClick r:id="rId7"/>
              </a:rPr>
              <a:t>Training and Cooperation for Education and Training</a:t>
            </a:r>
            <a:r>
              <a:rPr lang="en-GB" sz="1800" i="0" u="none" strike="noStrike" baseline="0" dirty="0">
                <a:solidFill>
                  <a:srgbClr val="000000"/>
                </a:solidFill>
                <a:latin typeface="Calibri" panose="020F0502020204030204" pitchFamily="34" charset="0"/>
              </a:rPr>
              <a:t>, </a:t>
            </a:r>
            <a:r>
              <a:rPr lang="en-GB" sz="1800" b="0" i="0" u="none" strike="noStrike" baseline="0" dirty="0">
                <a:solidFill>
                  <a:srgbClr val="000000"/>
                </a:solidFill>
                <a:latin typeface="Calibri" panose="020F0502020204030204" pitchFamily="34" charset="0"/>
                <a:hlinkClick r:id="rId8"/>
              </a:rPr>
              <a:t>SALTO-Youth Resource Centres</a:t>
            </a:r>
            <a:r>
              <a:rPr lang="el-GR" sz="1800" b="0" i="0" u="none" strike="noStrike" baseline="0" dirty="0">
                <a:solidFill>
                  <a:srgbClr val="000000"/>
                </a:solidFill>
                <a:latin typeface="Calibri" panose="020F0502020204030204" pitchFamily="34" charset="0"/>
              </a:rPr>
              <a:t> (Το τελευταίο διαθέτει το </a:t>
            </a:r>
            <a:r>
              <a:rPr lang="en-GB" sz="1800" b="0" i="0" u="none" strike="noStrike" baseline="0" dirty="0">
                <a:solidFill>
                  <a:srgbClr val="000000"/>
                </a:solidFill>
                <a:latin typeface="Calibri" panose="020F0502020204030204" pitchFamily="34" charset="0"/>
                <a:hlinkClick r:id="rId9"/>
              </a:rPr>
              <a:t>OTLAS</a:t>
            </a:r>
            <a:r>
              <a:rPr lang="el-GR" dirty="0">
                <a:solidFill>
                  <a:srgbClr val="000000"/>
                </a:solidFill>
                <a:latin typeface="Calibri" panose="020F0502020204030204" pitchFamily="34" charset="0"/>
              </a:rPr>
              <a:t>, το εργαλείο αναζήτησης εταίρων για οργανισμούς που δραστηριοποιούνται στον τομέα της Νεολαίας</a:t>
            </a:r>
            <a:r>
              <a:rPr lang="en-GB" sz="1800" b="0" i="0" u="none" strike="noStrike" baseline="0" dirty="0">
                <a:solidFill>
                  <a:srgbClr val="000000"/>
                </a:solidFill>
                <a:latin typeface="Calibri" panose="020F0502020204030204" pitchFamily="34" charset="0"/>
              </a:rPr>
              <a:t>)</a:t>
            </a:r>
            <a:endParaRPr lang="en-GB" sz="2000" dirty="0">
              <a:latin typeface="Calibri"/>
              <a:cs typeface="Calibri"/>
            </a:endParaRPr>
          </a:p>
          <a:p>
            <a:pPr marL="12700">
              <a:lnSpc>
                <a:spcPct val="100000"/>
              </a:lnSpc>
              <a:spcBef>
                <a:spcPts val="480"/>
              </a:spcBef>
              <a:buClr>
                <a:srgbClr val="000000"/>
              </a:buClr>
              <a:tabLst>
                <a:tab pos="354965" algn="l"/>
                <a:tab pos="355600" algn="l"/>
              </a:tabLst>
            </a:pPr>
            <a:endParaRPr lang="el-GR" sz="2000" dirty="0">
              <a:latin typeface="Calibri"/>
              <a:cs typeface="Calibri"/>
            </a:endParaRPr>
          </a:p>
          <a:p>
            <a:pPr marL="355600" indent="-342900">
              <a:lnSpc>
                <a:spcPct val="100000"/>
              </a:lnSpc>
              <a:spcBef>
                <a:spcPts val="480"/>
              </a:spcBef>
              <a:buClr>
                <a:srgbClr val="000000"/>
              </a:buClr>
              <a:buFont typeface="Wingdings"/>
              <a:buChar char=""/>
              <a:tabLst>
                <a:tab pos="354965" algn="l"/>
                <a:tab pos="355600" algn="l"/>
              </a:tabLst>
            </a:pPr>
            <a:endParaRPr sz="2000" dirty="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880" y="89154"/>
            <a:ext cx="738505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ΔΙΑΘΕΣΙΜΟ</a:t>
            </a:r>
            <a:r>
              <a:rPr sz="2800" spc="5" dirty="0">
                <a:solidFill>
                  <a:srgbClr val="FFFFFF"/>
                </a:solidFill>
              </a:rPr>
              <a:t> </a:t>
            </a:r>
            <a:r>
              <a:rPr sz="2800" spc="-85" dirty="0">
                <a:solidFill>
                  <a:srgbClr val="FFFFFF"/>
                </a:solidFill>
              </a:rPr>
              <a:t>ΚΟΝΔΥΛΙ</a:t>
            </a:r>
            <a:endParaRPr sz="2800" dirty="0"/>
          </a:p>
        </p:txBody>
      </p:sp>
      <p:graphicFrame>
        <p:nvGraphicFramePr>
          <p:cNvPr id="4" name="Table 5">
            <a:extLst>
              <a:ext uri="{FF2B5EF4-FFF2-40B4-BE49-F238E27FC236}">
                <a16:creationId xmlns:a16="http://schemas.microsoft.com/office/drawing/2014/main" id="{5AE8D801-03E9-2169-D262-27C519F81792}"/>
              </a:ext>
            </a:extLst>
          </p:cNvPr>
          <p:cNvGraphicFramePr>
            <a:graphicFrameLocks noGrp="1"/>
          </p:cNvGraphicFramePr>
          <p:nvPr>
            <p:extLst>
              <p:ext uri="{D42A27DB-BD31-4B8C-83A1-F6EECF244321}">
                <p14:modId xmlns:p14="http://schemas.microsoft.com/office/powerpoint/2010/main" val="3769045723"/>
              </p:ext>
            </p:extLst>
          </p:nvPr>
        </p:nvGraphicFramePr>
        <p:xfrm>
          <a:off x="1905000" y="1981200"/>
          <a:ext cx="8051800" cy="3308350"/>
        </p:xfrm>
        <a:graphic>
          <a:graphicData uri="http://schemas.openxmlformats.org/drawingml/2006/table">
            <a:tbl>
              <a:tblPr firstRow="1" bandRow="1">
                <a:tableStyleId>{5C22544A-7EE6-4342-B048-85BDC9FD1C3A}</a:tableStyleId>
              </a:tblPr>
              <a:tblGrid>
                <a:gridCol w="3987800">
                  <a:extLst>
                    <a:ext uri="{9D8B030D-6E8A-4147-A177-3AD203B41FA5}">
                      <a16:colId xmlns:a16="http://schemas.microsoft.com/office/drawing/2014/main" val="3870020595"/>
                    </a:ext>
                  </a:extLst>
                </a:gridCol>
                <a:gridCol w="4064000">
                  <a:extLst>
                    <a:ext uri="{9D8B030D-6E8A-4147-A177-3AD203B41FA5}">
                      <a16:colId xmlns:a16="http://schemas.microsoft.com/office/drawing/2014/main" val="3475796001"/>
                    </a:ext>
                  </a:extLst>
                </a:gridCol>
              </a:tblGrid>
              <a:tr h="370840">
                <a:tc>
                  <a:txBody>
                    <a:bodyPr/>
                    <a:lstStyle/>
                    <a:p>
                      <a:pPr marL="91440">
                        <a:lnSpc>
                          <a:spcPct val="100000"/>
                        </a:lnSpc>
                        <a:spcBef>
                          <a:spcPts val="240"/>
                        </a:spcBef>
                      </a:pPr>
                      <a:r>
                        <a:rPr sz="2400" b="1" spc="-15" dirty="0">
                          <a:solidFill>
                            <a:srgbClr val="FFFFFF"/>
                          </a:solidFill>
                          <a:latin typeface="Calibri"/>
                          <a:cs typeface="Calibri"/>
                        </a:rPr>
                        <a:t>ΤΟΜΕΑΣ</a:t>
                      </a:r>
                      <a:r>
                        <a:rPr sz="2400" b="1" spc="-20" dirty="0">
                          <a:solidFill>
                            <a:srgbClr val="FFFFFF"/>
                          </a:solidFill>
                          <a:latin typeface="Calibri"/>
                          <a:cs typeface="Calibri"/>
                        </a:rPr>
                        <a:t> </a:t>
                      </a:r>
                      <a:r>
                        <a:rPr sz="2400" b="1" spc="-5" dirty="0">
                          <a:solidFill>
                            <a:srgbClr val="FFFFFF"/>
                          </a:solidFill>
                          <a:latin typeface="Calibri"/>
                          <a:cs typeface="Calibri"/>
                        </a:rPr>
                        <a:t>ΕΚΠΑΙΔΕΥΣΗΣ</a:t>
                      </a:r>
                      <a:endParaRPr sz="2400" dirty="0">
                        <a:latin typeface="Calibri"/>
                        <a:cs typeface="Calibri"/>
                      </a:endParaRPr>
                    </a:p>
                  </a:txBody>
                  <a:tcPr marL="0" marR="0" marT="30480" marB="0">
                    <a:solidFill>
                      <a:srgbClr val="009999"/>
                    </a:solidFill>
                  </a:tcPr>
                </a:tc>
                <a:tc>
                  <a:txBody>
                    <a:bodyPr/>
                    <a:lstStyle/>
                    <a:p>
                      <a:pPr marL="92075">
                        <a:lnSpc>
                          <a:spcPct val="100000"/>
                        </a:lnSpc>
                        <a:spcBef>
                          <a:spcPts val="240"/>
                        </a:spcBef>
                      </a:pPr>
                      <a:r>
                        <a:rPr sz="2400" b="1" spc="-55" dirty="0">
                          <a:solidFill>
                            <a:srgbClr val="FFFFFF"/>
                          </a:solidFill>
                          <a:latin typeface="Calibri"/>
                          <a:cs typeface="Calibri"/>
                        </a:rPr>
                        <a:t>ΚΟΝΔΥΛΙ</a:t>
                      </a:r>
                      <a:endParaRPr sz="2400" dirty="0">
                        <a:latin typeface="Calibri"/>
                        <a:cs typeface="Calibri"/>
                      </a:endParaRPr>
                    </a:p>
                  </a:txBody>
                  <a:tcPr marL="0" marR="0" marT="30480" marB="0">
                    <a:solidFill>
                      <a:srgbClr val="009999"/>
                    </a:solidFill>
                  </a:tcPr>
                </a:tc>
                <a:extLst>
                  <a:ext uri="{0D108BD9-81ED-4DB2-BD59-A6C34878D82A}">
                    <a16:rowId xmlns:a16="http://schemas.microsoft.com/office/drawing/2014/main" val="1464334289"/>
                  </a:ext>
                </a:extLst>
              </a:tr>
              <a:tr h="370840">
                <a:tc>
                  <a:txBody>
                    <a:bodyPr/>
                    <a:lstStyle/>
                    <a:p>
                      <a:pPr marL="91440">
                        <a:lnSpc>
                          <a:spcPct val="100000"/>
                        </a:lnSpc>
                        <a:spcBef>
                          <a:spcPts val="244"/>
                        </a:spcBef>
                      </a:pPr>
                      <a:r>
                        <a:rPr sz="1800" spc="-10" dirty="0">
                          <a:latin typeface="Calibri"/>
                          <a:cs typeface="Calibri"/>
                        </a:rPr>
                        <a:t>Σχολική</a:t>
                      </a:r>
                      <a:r>
                        <a:rPr sz="1800" spc="-30" dirty="0">
                          <a:latin typeface="Calibri"/>
                          <a:cs typeface="Calibri"/>
                        </a:rPr>
                        <a:t> </a:t>
                      </a:r>
                      <a:r>
                        <a:rPr sz="1800" spc="-10" dirty="0">
                          <a:latin typeface="Calibri"/>
                          <a:cs typeface="Calibri"/>
                        </a:rPr>
                        <a:t>Εκπαίδευση</a:t>
                      </a:r>
                      <a:endParaRPr sz="1800" dirty="0">
                        <a:latin typeface="Calibri"/>
                        <a:cs typeface="Calibri"/>
                      </a:endParaRPr>
                    </a:p>
                  </a:txBody>
                  <a:tcPr marL="0" marR="0" marT="31114" marB="0">
                    <a:solidFill>
                      <a:srgbClr val="81C9BD"/>
                    </a:solidFill>
                  </a:tcPr>
                </a:tc>
                <a:tc>
                  <a:txBody>
                    <a:bodyPr/>
                    <a:lstStyle/>
                    <a:p>
                      <a:pPr marL="92075">
                        <a:lnSpc>
                          <a:spcPct val="100000"/>
                        </a:lnSpc>
                        <a:spcBef>
                          <a:spcPts val="244"/>
                        </a:spcBef>
                      </a:pPr>
                      <a:r>
                        <a:rPr sz="1800" b="1" spc="-5" dirty="0">
                          <a:latin typeface="Calibri"/>
                          <a:cs typeface="Calibri"/>
                        </a:rPr>
                        <a:t>€</a:t>
                      </a:r>
                      <a:r>
                        <a:rPr lang="en-US" sz="1800" b="1" dirty="0">
                          <a:solidFill>
                            <a:schemeClr val="tx1"/>
                          </a:solidFill>
                          <a:effectLst/>
                          <a:latin typeface="+mn-lt"/>
                          <a:ea typeface="+mn-ea"/>
                          <a:cs typeface="+mn-cs"/>
                        </a:rPr>
                        <a:t>621.667</a:t>
                      </a:r>
                      <a:endParaRPr sz="1800" dirty="0">
                        <a:latin typeface="Calibri"/>
                        <a:cs typeface="Calibri"/>
                      </a:endParaRPr>
                    </a:p>
                  </a:txBody>
                  <a:tcPr marL="0" marR="0" marT="31114" marB="0">
                    <a:solidFill>
                      <a:srgbClr val="81C9BD"/>
                    </a:solidFill>
                  </a:tcPr>
                </a:tc>
                <a:extLst>
                  <a:ext uri="{0D108BD9-81ED-4DB2-BD59-A6C34878D82A}">
                    <a16:rowId xmlns:a16="http://schemas.microsoft.com/office/drawing/2014/main" val="529272379"/>
                  </a:ext>
                </a:extLst>
              </a:tr>
              <a:tr h="370840">
                <a:tc>
                  <a:txBody>
                    <a:bodyPr/>
                    <a:lstStyle/>
                    <a:p>
                      <a:pPr marL="91440">
                        <a:lnSpc>
                          <a:spcPct val="100000"/>
                        </a:lnSpc>
                        <a:spcBef>
                          <a:spcPts val="245"/>
                        </a:spcBef>
                      </a:pPr>
                      <a:r>
                        <a:rPr sz="1800" spc="-10" dirty="0">
                          <a:latin typeface="Calibri"/>
                          <a:cs typeface="Calibri"/>
                        </a:rPr>
                        <a:t>Τριτοβάθμια</a:t>
                      </a:r>
                      <a:r>
                        <a:rPr sz="1800" spc="10" dirty="0">
                          <a:latin typeface="Calibri"/>
                          <a:cs typeface="Calibri"/>
                        </a:rPr>
                        <a:t> </a:t>
                      </a:r>
                      <a:r>
                        <a:rPr sz="1800" spc="-10" dirty="0">
                          <a:latin typeface="Calibri"/>
                          <a:cs typeface="Calibri"/>
                        </a:rPr>
                        <a:t>Εκπαίδευση</a:t>
                      </a:r>
                      <a:endParaRPr sz="1800" dirty="0">
                        <a:latin typeface="Calibri"/>
                        <a:cs typeface="Calibri"/>
                      </a:endParaRPr>
                    </a:p>
                  </a:txBody>
                  <a:tcPr marL="0" marR="0" marT="31115" marB="0">
                    <a:solidFill>
                      <a:srgbClr val="009999"/>
                    </a:solidFill>
                  </a:tcPr>
                </a:tc>
                <a:tc>
                  <a:txBody>
                    <a:bodyPr/>
                    <a:lstStyle/>
                    <a:p>
                      <a:pPr marL="92075">
                        <a:lnSpc>
                          <a:spcPct val="100000"/>
                        </a:lnSpc>
                        <a:spcBef>
                          <a:spcPts val="245"/>
                        </a:spcBef>
                      </a:pPr>
                      <a:r>
                        <a:rPr sz="1800" b="1" spc="-5" dirty="0">
                          <a:latin typeface="Calibri"/>
                          <a:cs typeface="Calibri"/>
                        </a:rPr>
                        <a:t>€</a:t>
                      </a:r>
                      <a:r>
                        <a:rPr lang="el-GR" sz="1800" b="1" dirty="0">
                          <a:solidFill>
                            <a:schemeClr val="tx1"/>
                          </a:solidFill>
                          <a:effectLst/>
                          <a:latin typeface="+mn-lt"/>
                          <a:ea typeface="+mn-ea"/>
                          <a:cs typeface="+mn-cs"/>
                        </a:rPr>
                        <a:t>711.113</a:t>
                      </a:r>
                      <a:endParaRPr sz="1800" dirty="0">
                        <a:latin typeface="Calibri"/>
                        <a:cs typeface="Calibri"/>
                      </a:endParaRPr>
                    </a:p>
                  </a:txBody>
                  <a:tcPr marL="0" marR="0" marT="31115" marB="0">
                    <a:solidFill>
                      <a:srgbClr val="009999"/>
                    </a:solidFill>
                  </a:tcPr>
                </a:tc>
                <a:extLst>
                  <a:ext uri="{0D108BD9-81ED-4DB2-BD59-A6C34878D82A}">
                    <a16:rowId xmlns:a16="http://schemas.microsoft.com/office/drawing/2014/main" val="1846146383"/>
                  </a:ext>
                </a:extLst>
              </a:tr>
              <a:tr h="370840">
                <a:tc>
                  <a:txBody>
                    <a:bodyPr/>
                    <a:lstStyle/>
                    <a:p>
                      <a:pPr marL="91440">
                        <a:lnSpc>
                          <a:spcPct val="100000"/>
                        </a:lnSpc>
                        <a:spcBef>
                          <a:spcPts val="250"/>
                        </a:spcBef>
                      </a:pPr>
                      <a:r>
                        <a:rPr sz="1800" spc="-10" dirty="0">
                          <a:latin typeface="Calibri"/>
                          <a:cs typeface="Calibri"/>
                        </a:rPr>
                        <a:t>Επαγγελματική</a:t>
                      </a:r>
                      <a:r>
                        <a:rPr sz="1800" spc="30" dirty="0">
                          <a:latin typeface="Calibri"/>
                          <a:cs typeface="Calibri"/>
                        </a:rPr>
                        <a:t> </a:t>
                      </a:r>
                      <a:r>
                        <a:rPr sz="1800" spc="-10" dirty="0">
                          <a:latin typeface="Calibri"/>
                          <a:cs typeface="Calibri"/>
                        </a:rPr>
                        <a:t>Εκπαίδευση</a:t>
                      </a:r>
                      <a:r>
                        <a:rPr sz="1800" spc="15" dirty="0">
                          <a:latin typeface="Calibri"/>
                          <a:cs typeface="Calibri"/>
                        </a:rPr>
                        <a:t> </a:t>
                      </a:r>
                      <a:r>
                        <a:rPr sz="1800" spc="-25" dirty="0">
                          <a:latin typeface="Calibri"/>
                          <a:cs typeface="Calibri"/>
                        </a:rPr>
                        <a:t>και</a:t>
                      </a:r>
                      <a:r>
                        <a:rPr sz="1800" spc="5" dirty="0">
                          <a:latin typeface="Calibri"/>
                          <a:cs typeface="Calibri"/>
                        </a:rPr>
                        <a:t> </a:t>
                      </a:r>
                      <a:r>
                        <a:rPr sz="1800" spc="-10" dirty="0">
                          <a:latin typeface="Calibri"/>
                          <a:cs typeface="Calibri"/>
                        </a:rPr>
                        <a:t>Κατάρτιση</a:t>
                      </a:r>
                      <a:endParaRPr sz="1800" dirty="0">
                        <a:latin typeface="Calibri"/>
                        <a:cs typeface="Calibri"/>
                      </a:endParaRPr>
                    </a:p>
                  </a:txBody>
                  <a:tcPr marL="0" marR="0" marT="31750" marB="0">
                    <a:solidFill>
                      <a:srgbClr val="81C9BD"/>
                    </a:solidFill>
                  </a:tcPr>
                </a:tc>
                <a:tc>
                  <a:txBody>
                    <a:bodyPr/>
                    <a:lstStyle/>
                    <a:p>
                      <a:pPr marL="92075">
                        <a:lnSpc>
                          <a:spcPct val="100000"/>
                        </a:lnSpc>
                        <a:spcBef>
                          <a:spcPts val="250"/>
                        </a:spcBef>
                      </a:pPr>
                      <a:r>
                        <a:rPr sz="1800" b="1" spc="-5" dirty="0">
                          <a:latin typeface="Calibri"/>
                          <a:cs typeface="Calibri"/>
                        </a:rPr>
                        <a:t>€</a:t>
                      </a:r>
                      <a:r>
                        <a:rPr lang="el-GR" sz="1800" b="1" dirty="0">
                          <a:solidFill>
                            <a:schemeClr val="tx1"/>
                          </a:solidFill>
                          <a:effectLst/>
                          <a:latin typeface="+mn-lt"/>
                          <a:ea typeface="+mn-ea"/>
                          <a:cs typeface="+mn-cs"/>
                        </a:rPr>
                        <a:t>561.</a:t>
                      </a:r>
                      <a:r>
                        <a:rPr lang="en-GB" sz="1800" b="1" dirty="0">
                          <a:solidFill>
                            <a:schemeClr val="tx1"/>
                          </a:solidFill>
                          <a:effectLst/>
                          <a:latin typeface="+mn-lt"/>
                          <a:ea typeface="+mn-ea"/>
                          <a:cs typeface="+mn-cs"/>
                        </a:rPr>
                        <a:t>031</a:t>
                      </a:r>
                      <a:endParaRPr sz="1800" dirty="0">
                        <a:latin typeface="Calibri"/>
                        <a:cs typeface="Calibri"/>
                      </a:endParaRPr>
                    </a:p>
                  </a:txBody>
                  <a:tcPr marL="0" marR="0" marT="31750" marB="0">
                    <a:solidFill>
                      <a:srgbClr val="81C9BD"/>
                    </a:solidFill>
                  </a:tcPr>
                </a:tc>
                <a:extLst>
                  <a:ext uri="{0D108BD9-81ED-4DB2-BD59-A6C34878D82A}">
                    <a16:rowId xmlns:a16="http://schemas.microsoft.com/office/drawing/2014/main" val="2406374042"/>
                  </a:ext>
                </a:extLst>
              </a:tr>
              <a:tr h="370840">
                <a:tc>
                  <a:txBody>
                    <a:bodyPr/>
                    <a:lstStyle/>
                    <a:p>
                      <a:pPr marL="91440">
                        <a:lnSpc>
                          <a:spcPct val="100000"/>
                        </a:lnSpc>
                        <a:spcBef>
                          <a:spcPts val="250"/>
                        </a:spcBef>
                      </a:pPr>
                      <a:r>
                        <a:rPr sz="1800" spc="-10" dirty="0">
                          <a:latin typeface="Calibri"/>
                          <a:cs typeface="Calibri"/>
                        </a:rPr>
                        <a:t>Εκπαίδευση</a:t>
                      </a:r>
                      <a:r>
                        <a:rPr sz="1800" spc="5" dirty="0">
                          <a:latin typeface="Calibri"/>
                          <a:cs typeface="Calibri"/>
                        </a:rPr>
                        <a:t> </a:t>
                      </a:r>
                      <a:r>
                        <a:rPr sz="1800" spc="-15" dirty="0">
                          <a:latin typeface="Calibri"/>
                          <a:cs typeface="Calibri"/>
                        </a:rPr>
                        <a:t>Ενηλίκων</a:t>
                      </a:r>
                      <a:endParaRPr sz="1800" dirty="0">
                        <a:latin typeface="Calibri"/>
                        <a:cs typeface="Calibri"/>
                      </a:endParaRPr>
                    </a:p>
                  </a:txBody>
                  <a:tcPr marL="0" marR="0" marT="31750" marB="0">
                    <a:solidFill>
                      <a:srgbClr val="009999"/>
                    </a:solidFill>
                  </a:tcPr>
                </a:tc>
                <a:tc>
                  <a:txBody>
                    <a:bodyPr/>
                    <a:lstStyle/>
                    <a:p>
                      <a:pPr marL="92075">
                        <a:lnSpc>
                          <a:spcPct val="100000"/>
                        </a:lnSpc>
                        <a:spcBef>
                          <a:spcPts val="250"/>
                        </a:spcBef>
                      </a:pPr>
                      <a:r>
                        <a:rPr sz="1800" b="1" spc="-5" dirty="0">
                          <a:latin typeface="Calibri"/>
                          <a:cs typeface="Calibri"/>
                        </a:rPr>
                        <a:t>€400.000</a:t>
                      </a:r>
                      <a:endParaRPr sz="1800" dirty="0">
                        <a:latin typeface="Calibri"/>
                        <a:cs typeface="Calibri"/>
                      </a:endParaRPr>
                    </a:p>
                  </a:txBody>
                  <a:tcPr marL="0" marR="0" marT="31750" marB="0">
                    <a:solidFill>
                      <a:srgbClr val="009999"/>
                    </a:solidFill>
                  </a:tcPr>
                </a:tc>
                <a:extLst>
                  <a:ext uri="{0D108BD9-81ED-4DB2-BD59-A6C34878D82A}">
                    <a16:rowId xmlns:a16="http://schemas.microsoft.com/office/drawing/2014/main" val="1114317124"/>
                  </a:ext>
                </a:extLst>
              </a:tr>
              <a:tr h="370840">
                <a:tc>
                  <a:txBody>
                    <a:bodyPr/>
                    <a:lstStyle/>
                    <a:p>
                      <a:r>
                        <a:rPr lang="el-GR" dirty="0"/>
                        <a:t>Νεολαία</a:t>
                      </a:r>
                      <a:endParaRPr lang="en-GB" dirty="0"/>
                    </a:p>
                  </a:txBody>
                  <a:tcPr>
                    <a:solidFill>
                      <a:srgbClr val="81C9BD"/>
                    </a:solidFill>
                  </a:tcPr>
                </a:tc>
                <a:tc>
                  <a:txBody>
                    <a:bodyPr/>
                    <a:lstStyle/>
                    <a:p>
                      <a:pPr marL="0" indent="0">
                        <a:lnSpc>
                          <a:spcPct val="100000"/>
                        </a:lnSpc>
                        <a:spcBef>
                          <a:spcPts val="244"/>
                        </a:spcBef>
                        <a:spcAft>
                          <a:spcPts val="1000"/>
                        </a:spcAft>
                      </a:pPr>
                      <a:r>
                        <a:rPr lang="el-GR" sz="1800" b="1" spc="-5" dirty="0">
                          <a:solidFill>
                            <a:schemeClr val="dk1"/>
                          </a:solidFill>
                          <a:latin typeface="Calibri"/>
                          <a:ea typeface="+mn-ea"/>
                          <a:cs typeface="Calibri"/>
                        </a:rPr>
                        <a:t>€</a:t>
                      </a:r>
                      <a:r>
                        <a:rPr lang="en-US" sz="1800" b="1" spc="-5" dirty="0">
                          <a:solidFill>
                            <a:schemeClr val="dk1"/>
                          </a:solidFill>
                          <a:latin typeface="Calibri"/>
                          <a:ea typeface="+mn-ea"/>
                          <a:cs typeface="Calibri"/>
                        </a:rPr>
                        <a:t>1.248.088**</a:t>
                      </a:r>
                      <a:endParaRPr lang="en-GB" sz="1800" b="1" spc="-5" dirty="0">
                        <a:solidFill>
                          <a:schemeClr val="dk1"/>
                        </a:solidFill>
                        <a:latin typeface="Calibri"/>
                        <a:ea typeface="+mn-ea"/>
                        <a:cs typeface="Calibri"/>
                      </a:endParaRPr>
                    </a:p>
                    <a:p>
                      <a:pPr marL="0" indent="0">
                        <a:lnSpc>
                          <a:spcPct val="100000"/>
                        </a:lnSpc>
                        <a:spcBef>
                          <a:spcPts val="244"/>
                        </a:spcBef>
                        <a:spcAft>
                          <a:spcPts val="1000"/>
                        </a:spcAft>
                      </a:pPr>
                      <a:r>
                        <a:rPr lang="el-GR" sz="1800" b="1" spc="-5" dirty="0">
                          <a:solidFill>
                            <a:schemeClr val="dk1"/>
                          </a:solidFill>
                          <a:latin typeface="Calibri"/>
                          <a:ea typeface="+mn-ea"/>
                          <a:cs typeface="Calibri"/>
                        </a:rPr>
                        <a:t>1η προθεσμία: €</a:t>
                      </a:r>
                      <a:r>
                        <a:rPr lang="en-US" sz="1800" b="1" spc="-5" dirty="0">
                          <a:solidFill>
                            <a:schemeClr val="dk1"/>
                          </a:solidFill>
                          <a:latin typeface="Calibri"/>
                          <a:ea typeface="+mn-ea"/>
                          <a:cs typeface="Calibri"/>
                        </a:rPr>
                        <a:t>624.044</a:t>
                      </a:r>
                      <a:endParaRPr lang="en-GB" sz="1800" b="1" spc="-5" dirty="0">
                        <a:solidFill>
                          <a:schemeClr val="dk1"/>
                        </a:solidFill>
                        <a:latin typeface="Calibri"/>
                        <a:ea typeface="+mn-ea"/>
                        <a:cs typeface="Calibri"/>
                      </a:endParaRPr>
                    </a:p>
                    <a:p>
                      <a:pPr marL="0" indent="0">
                        <a:lnSpc>
                          <a:spcPct val="100000"/>
                        </a:lnSpc>
                        <a:spcBef>
                          <a:spcPts val="244"/>
                        </a:spcBef>
                      </a:pPr>
                      <a:r>
                        <a:rPr lang="el-GR" sz="1800" b="1" spc="-5" dirty="0">
                          <a:solidFill>
                            <a:schemeClr val="dk1"/>
                          </a:solidFill>
                          <a:latin typeface="Calibri"/>
                          <a:ea typeface="+mn-ea"/>
                          <a:cs typeface="Calibri"/>
                        </a:rPr>
                        <a:t>2η προθεσμία: €</a:t>
                      </a:r>
                      <a:r>
                        <a:rPr lang="en-US" sz="1800" b="1" spc="-5" dirty="0">
                          <a:solidFill>
                            <a:schemeClr val="dk1"/>
                          </a:solidFill>
                          <a:latin typeface="Calibri"/>
                          <a:ea typeface="+mn-ea"/>
                          <a:cs typeface="Calibri"/>
                        </a:rPr>
                        <a:t>624.044</a:t>
                      </a:r>
                      <a:endParaRPr lang="en-GB" sz="1800" b="1" spc="-5" dirty="0">
                        <a:solidFill>
                          <a:schemeClr val="dk1"/>
                        </a:solidFill>
                        <a:latin typeface="Calibri"/>
                        <a:ea typeface="+mn-ea"/>
                        <a:cs typeface="Calibri"/>
                      </a:endParaRPr>
                    </a:p>
                  </a:txBody>
                  <a:tcPr>
                    <a:solidFill>
                      <a:srgbClr val="81C9BD"/>
                    </a:solidFill>
                  </a:tcPr>
                </a:tc>
                <a:extLst>
                  <a:ext uri="{0D108BD9-81ED-4DB2-BD59-A6C34878D82A}">
                    <a16:rowId xmlns:a16="http://schemas.microsoft.com/office/drawing/2014/main" val="413487506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3735" y="92151"/>
            <a:ext cx="223647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ΠΕΡΙΕΧΟΜΕΝΑ</a:t>
            </a:r>
            <a:endParaRPr sz="2800" dirty="0"/>
          </a:p>
        </p:txBody>
      </p:sp>
      <p:sp>
        <p:nvSpPr>
          <p:cNvPr id="3" name="object 3"/>
          <p:cNvSpPr txBox="1"/>
          <p:nvPr/>
        </p:nvSpPr>
        <p:spPr>
          <a:xfrm>
            <a:off x="381000" y="685800"/>
            <a:ext cx="9372600" cy="5624617"/>
          </a:xfrm>
          <a:prstGeom prst="rect">
            <a:avLst/>
          </a:prstGeom>
        </p:spPr>
        <p:txBody>
          <a:bodyPr vert="horz" wrap="square" lIns="0" tIns="180340" rIns="0" bIns="0" rtlCol="0">
            <a:spAutoFit/>
          </a:bodyPr>
          <a:lstStyle/>
          <a:p>
            <a:pPr marL="355600" indent="-342900">
              <a:lnSpc>
                <a:spcPct val="100000"/>
              </a:lnSpc>
              <a:spcBef>
                <a:spcPts val="1420"/>
              </a:spcBef>
              <a:buFont typeface="Wingdings" panose="05000000000000000000" pitchFamily="2" charset="2"/>
              <a:buChar char="ü"/>
              <a:tabLst>
                <a:tab pos="355600" algn="l"/>
              </a:tabLst>
            </a:pPr>
            <a:r>
              <a:rPr sz="2200" b="1" i="1" spc="-5" dirty="0">
                <a:latin typeface="Calibri"/>
                <a:cs typeface="Calibri"/>
              </a:rPr>
              <a:t>Γενικές</a:t>
            </a:r>
            <a:r>
              <a:rPr sz="2200" b="1" i="1" spc="10" dirty="0">
                <a:latin typeface="Calibri"/>
                <a:cs typeface="Calibri"/>
              </a:rPr>
              <a:t> </a:t>
            </a:r>
            <a:r>
              <a:rPr sz="2200" b="1" i="1" u="heavy" spc="-5" dirty="0">
                <a:uFill>
                  <a:solidFill>
                    <a:srgbClr val="000000"/>
                  </a:solidFill>
                </a:uFill>
                <a:latin typeface="Calibri"/>
                <a:cs typeface="Calibri"/>
              </a:rPr>
              <a:t>Πληροφορίες</a:t>
            </a:r>
            <a:r>
              <a:rPr sz="2200" b="1" i="1" u="heavy" spc="25" dirty="0">
                <a:uFill>
                  <a:solidFill>
                    <a:srgbClr val="000000"/>
                  </a:solidFill>
                </a:uFill>
                <a:latin typeface="Calibri"/>
                <a:cs typeface="Calibri"/>
              </a:rPr>
              <a:t> </a:t>
            </a:r>
            <a:r>
              <a:rPr sz="2200" b="1" i="1" u="heavy" spc="-10" dirty="0">
                <a:uFill>
                  <a:solidFill>
                    <a:srgbClr val="000000"/>
                  </a:solidFill>
                </a:uFill>
                <a:latin typeface="Calibri"/>
                <a:cs typeface="Calibri"/>
              </a:rPr>
              <a:t>για</a:t>
            </a:r>
            <a:r>
              <a:rPr sz="2200" b="1" i="1" u="heavy" spc="10" dirty="0">
                <a:uFill>
                  <a:solidFill>
                    <a:srgbClr val="000000"/>
                  </a:solidFill>
                </a:uFill>
                <a:latin typeface="Calibri"/>
                <a:cs typeface="Calibri"/>
              </a:rPr>
              <a:t> </a:t>
            </a:r>
            <a:r>
              <a:rPr sz="2200" b="1" i="1" u="heavy" spc="-5" dirty="0">
                <a:uFill>
                  <a:solidFill>
                    <a:srgbClr val="000000"/>
                  </a:solidFill>
                </a:uFill>
                <a:latin typeface="Calibri"/>
                <a:cs typeface="Calibri"/>
              </a:rPr>
              <a:t>το</a:t>
            </a:r>
            <a:r>
              <a:rPr sz="2200" b="1" i="1" u="heavy" spc="5" dirty="0">
                <a:uFill>
                  <a:solidFill>
                    <a:srgbClr val="000000"/>
                  </a:solidFill>
                </a:uFill>
                <a:latin typeface="Calibri"/>
                <a:cs typeface="Calibri"/>
              </a:rPr>
              <a:t> </a:t>
            </a:r>
            <a:r>
              <a:rPr sz="2200" b="1" i="1" u="heavy" spc="-10" dirty="0">
                <a:uFill>
                  <a:solidFill>
                    <a:srgbClr val="000000"/>
                  </a:solidFill>
                </a:uFill>
                <a:latin typeface="Calibri"/>
                <a:cs typeface="Calibri"/>
              </a:rPr>
              <a:t>Πρόγραμμα</a:t>
            </a:r>
            <a:r>
              <a:rPr sz="2200" b="1" i="1" u="heavy" spc="25" dirty="0">
                <a:uFill>
                  <a:solidFill>
                    <a:srgbClr val="000000"/>
                  </a:solidFill>
                </a:uFill>
                <a:latin typeface="Calibri"/>
                <a:cs typeface="Calibri"/>
              </a:rPr>
              <a:t> </a:t>
            </a:r>
            <a:r>
              <a:rPr sz="2200" b="1" i="1" u="heavy" spc="-5" dirty="0">
                <a:uFill>
                  <a:solidFill>
                    <a:srgbClr val="000000"/>
                  </a:solidFill>
                </a:uFill>
                <a:latin typeface="Calibri"/>
                <a:cs typeface="Calibri"/>
              </a:rPr>
              <a:t>–</a:t>
            </a:r>
            <a:r>
              <a:rPr sz="2200" b="1" i="1" u="heavy" spc="20" dirty="0">
                <a:uFill>
                  <a:solidFill>
                    <a:srgbClr val="000000"/>
                  </a:solidFill>
                </a:uFill>
                <a:latin typeface="Calibri"/>
                <a:cs typeface="Calibri"/>
              </a:rPr>
              <a:t> </a:t>
            </a:r>
            <a:r>
              <a:rPr sz="2200" b="1" i="1" u="heavy" spc="-5" dirty="0">
                <a:uFill>
                  <a:solidFill>
                    <a:srgbClr val="000000"/>
                  </a:solidFill>
                </a:uFill>
                <a:latin typeface="Calibri"/>
                <a:cs typeface="Calibri"/>
              </a:rPr>
              <a:t>Πρόσκληση</a:t>
            </a:r>
            <a:r>
              <a:rPr sz="2200" b="1" i="1" u="heavy" spc="10" dirty="0">
                <a:uFill>
                  <a:solidFill>
                    <a:srgbClr val="000000"/>
                  </a:solidFill>
                </a:uFill>
                <a:latin typeface="Calibri"/>
                <a:cs typeface="Calibri"/>
              </a:rPr>
              <a:t> </a:t>
            </a:r>
            <a:r>
              <a:rPr sz="2200" b="1" i="1" u="heavy" spc="-5" dirty="0">
                <a:uFill>
                  <a:solidFill>
                    <a:srgbClr val="000000"/>
                  </a:solidFill>
                </a:uFill>
                <a:latin typeface="Calibri"/>
                <a:cs typeface="Calibri"/>
              </a:rPr>
              <a:t>202</a:t>
            </a:r>
            <a:r>
              <a:rPr lang="el-GR" sz="2200" b="1" i="1" u="heavy" spc="-5" dirty="0">
                <a:uFill>
                  <a:solidFill>
                    <a:srgbClr val="000000"/>
                  </a:solidFill>
                </a:uFill>
                <a:latin typeface="Calibri"/>
                <a:cs typeface="Calibri"/>
              </a:rPr>
              <a:t>4</a:t>
            </a:r>
            <a:endParaRPr lang="el-GR" sz="2200" u="heavy" dirty="0">
              <a:uFill>
                <a:solidFill>
                  <a:srgbClr val="000000"/>
                </a:solidFill>
              </a:uFill>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lang="el-GR" sz="2200" b="1" i="1" u="sng" spc="-5" dirty="0">
                <a:latin typeface="Calibri"/>
                <a:cs typeface="Calibri"/>
              </a:rPr>
              <a:t>Συμπράξεις για Συνεργασία</a:t>
            </a:r>
          </a:p>
          <a:p>
            <a:pPr marL="355600" indent="-342900">
              <a:lnSpc>
                <a:spcPct val="100000"/>
              </a:lnSpc>
              <a:spcBef>
                <a:spcPts val="1420"/>
              </a:spcBef>
              <a:buFont typeface="Wingdings" panose="05000000000000000000" pitchFamily="2" charset="2"/>
              <a:buChar char="ü"/>
              <a:tabLst>
                <a:tab pos="355600" algn="l"/>
              </a:tabLst>
            </a:pPr>
            <a:r>
              <a:rPr lang="el-GR" sz="2200" b="1" i="1" u="heavy" spc="-5" dirty="0">
                <a:uFill>
                  <a:solidFill>
                    <a:srgbClr val="000000"/>
                  </a:solidFill>
                </a:uFill>
                <a:latin typeface="Calibri"/>
                <a:cs typeface="Calibri"/>
              </a:rPr>
              <a:t>Συμπράξεις Συνεργασίας</a:t>
            </a:r>
          </a:p>
          <a:p>
            <a:pPr marL="355600" indent="-342900">
              <a:lnSpc>
                <a:spcPct val="100000"/>
              </a:lnSpc>
              <a:spcBef>
                <a:spcPts val="1420"/>
              </a:spcBef>
              <a:buFont typeface="Wingdings" panose="05000000000000000000" pitchFamily="2" charset="2"/>
              <a:buChar char="ü"/>
              <a:tabLst>
                <a:tab pos="355600" algn="l"/>
              </a:tabLst>
            </a:pPr>
            <a:r>
              <a:rPr sz="2200" b="1" u="heavy" spc="-10" dirty="0" err="1">
                <a:uFill>
                  <a:solidFill>
                    <a:srgbClr val="000000"/>
                  </a:solidFill>
                </a:uFill>
                <a:latin typeface="Calibri"/>
                <a:cs typeface="Calibri"/>
              </a:rPr>
              <a:t>Χρημ</a:t>
            </a:r>
            <a:r>
              <a:rPr sz="2200" b="1" u="heavy" spc="-10" dirty="0">
                <a:uFill>
                  <a:solidFill>
                    <a:srgbClr val="000000"/>
                  </a:solidFill>
                </a:uFill>
                <a:latin typeface="Calibri"/>
                <a:cs typeface="Calibri"/>
              </a:rPr>
              <a:t>ατοδοτικό</a:t>
            </a:r>
            <a:r>
              <a:rPr sz="2200" b="1" u="heavy" spc="45" dirty="0">
                <a:uFill>
                  <a:solidFill>
                    <a:srgbClr val="000000"/>
                  </a:solidFill>
                </a:uFill>
                <a:latin typeface="Calibri"/>
                <a:cs typeface="Calibri"/>
              </a:rPr>
              <a:t> </a:t>
            </a:r>
            <a:r>
              <a:rPr sz="2200" b="1" u="heavy" spc="-5" dirty="0">
                <a:uFill>
                  <a:solidFill>
                    <a:srgbClr val="000000"/>
                  </a:solidFill>
                </a:uFill>
                <a:latin typeface="Calibri"/>
                <a:cs typeface="Calibri"/>
              </a:rPr>
              <a:t>Μοντέλο</a:t>
            </a:r>
            <a:endParaRPr lang="el-GR" sz="3250" dirty="0">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sz="2200" b="1" i="1" u="heavy" spc="-10" dirty="0" err="1">
                <a:uFill>
                  <a:solidFill>
                    <a:srgbClr val="000000"/>
                  </a:solidFill>
                </a:uFill>
                <a:latin typeface="Calibri"/>
                <a:cs typeface="Calibri"/>
              </a:rPr>
              <a:t>Τεχνικές</a:t>
            </a:r>
            <a:r>
              <a:rPr sz="2200" b="1" i="1" u="heavy" spc="-15" dirty="0">
                <a:uFill>
                  <a:solidFill>
                    <a:srgbClr val="000000"/>
                  </a:solidFill>
                </a:uFill>
                <a:latin typeface="Calibri"/>
                <a:cs typeface="Calibri"/>
              </a:rPr>
              <a:t> </a:t>
            </a:r>
            <a:r>
              <a:rPr sz="2200" b="1" i="1" u="heavy" spc="-5" dirty="0">
                <a:uFill>
                  <a:solidFill>
                    <a:srgbClr val="000000"/>
                  </a:solidFill>
                </a:uFill>
                <a:latin typeface="Calibri"/>
                <a:cs typeface="Calibri"/>
              </a:rPr>
              <a:t>Οδηγίες</a:t>
            </a:r>
            <a:r>
              <a:rPr sz="2200" b="1" i="1" spc="35" dirty="0">
                <a:latin typeface="Calibri"/>
                <a:cs typeface="Calibri"/>
              </a:rPr>
              <a:t> </a:t>
            </a:r>
            <a:r>
              <a:rPr sz="2200" b="1" spc="-5" dirty="0">
                <a:latin typeface="Calibri"/>
                <a:cs typeface="Calibri"/>
              </a:rPr>
              <a:t>για:</a:t>
            </a:r>
            <a:endParaRPr sz="2200" dirty="0">
              <a:latin typeface="Calibri"/>
              <a:cs typeface="Calibri"/>
            </a:endParaRPr>
          </a:p>
          <a:p>
            <a:pPr marL="355600" indent="-342900">
              <a:lnSpc>
                <a:spcPct val="100000"/>
              </a:lnSpc>
              <a:spcBef>
                <a:spcPts val="1320"/>
              </a:spcBef>
              <a:buFont typeface="Wingdings"/>
              <a:buChar char=""/>
              <a:tabLst>
                <a:tab pos="354965" algn="l"/>
                <a:tab pos="355600" algn="l"/>
              </a:tabLst>
            </a:pPr>
            <a:r>
              <a:rPr sz="2200" b="1" spc="-5" dirty="0">
                <a:latin typeface="Calibri"/>
                <a:cs typeface="Calibri"/>
              </a:rPr>
              <a:t>Απόκτηση </a:t>
            </a:r>
            <a:r>
              <a:rPr sz="2200" b="1" spc="-10" dirty="0">
                <a:latin typeface="Calibri"/>
                <a:cs typeface="Calibri"/>
              </a:rPr>
              <a:t>OID</a:t>
            </a:r>
            <a:endParaRPr sz="2200" dirty="0">
              <a:latin typeface="Calibri"/>
              <a:cs typeface="Calibri"/>
            </a:endParaRPr>
          </a:p>
          <a:p>
            <a:pPr marL="355600" indent="-342900">
              <a:lnSpc>
                <a:spcPct val="100000"/>
              </a:lnSpc>
              <a:spcBef>
                <a:spcPts val="1320"/>
              </a:spcBef>
              <a:buFont typeface="Wingdings"/>
              <a:buChar char=""/>
              <a:tabLst>
                <a:tab pos="354965" algn="l"/>
                <a:tab pos="355600" algn="l"/>
              </a:tabLst>
            </a:pPr>
            <a:r>
              <a:rPr sz="2200" b="1" spc="-5" dirty="0">
                <a:latin typeface="Calibri"/>
                <a:cs typeface="Calibri"/>
              </a:rPr>
              <a:t>Συμπλήρωση</a:t>
            </a:r>
            <a:r>
              <a:rPr sz="2200" b="1" spc="35" dirty="0">
                <a:latin typeface="Calibri"/>
                <a:cs typeface="Calibri"/>
              </a:rPr>
              <a:t> </a:t>
            </a:r>
            <a:r>
              <a:rPr sz="2200" b="1" spc="-5" dirty="0">
                <a:latin typeface="Calibri"/>
                <a:cs typeface="Calibri"/>
              </a:rPr>
              <a:t>και</a:t>
            </a:r>
            <a:r>
              <a:rPr sz="2200" b="1" dirty="0">
                <a:latin typeface="Calibri"/>
                <a:cs typeface="Calibri"/>
              </a:rPr>
              <a:t> </a:t>
            </a:r>
            <a:r>
              <a:rPr sz="2200" b="1" spc="-5" dirty="0">
                <a:latin typeface="Calibri"/>
                <a:cs typeface="Calibri"/>
              </a:rPr>
              <a:t>Υποβολή</a:t>
            </a:r>
            <a:r>
              <a:rPr sz="2200" b="1" spc="35" dirty="0">
                <a:latin typeface="Calibri"/>
                <a:cs typeface="Calibri"/>
              </a:rPr>
              <a:t> </a:t>
            </a:r>
            <a:r>
              <a:rPr sz="2200" b="1" spc="-10" dirty="0">
                <a:latin typeface="Calibri"/>
                <a:cs typeface="Calibri"/>
              </a:rPr>
              <a:t>Διαδικτυακής</a:t>
            </a:r>
            <a:r>
              <a:rPr sz="2200" b="1" spc="45" dirty="0">
                <a:latin typeface="Calibri"/>
                <a:cs typeface="Calibri"/>
              </a:rPr>
              <a:t> </a:t>
            </a:r>
            <a:r>
              <a:rPr sz="2200" b="1" spc="-5" dirty="0">
                <a:latin typeface="Calibri"/>
                <a:cs typeface="Calibri"/>
              </a:rPr>
              <a:t>Αίτησης</a:t>
            </a:r>
            <a:endParaRPr lang="el-GR" sz="3250"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200" b="1" i="1" u="sng" spc="-10" dirty="0">
                <a:uFill>
                  <a:solidFill>
                    <a:srgbClr val="000000"/>
                  </a:solidFill>
                </a:uFill>
                <a:latin typeface="Calibri"/>
                <a:cs typeface="Calibri"/>
              </a:rPr>
              <a:t>Οδηγίες</a:t>
            </a:r>
            <a:r>
              <a:rPr sz="2200" b="1" i="1" u="sng" spc="5" dirty="0">
                <a:uFill>
                  <a:solidFill>
                    <a:srgbClr val="000000"/>
                  </a:solidFill>
                </a:uFill>
                <a:latin typeface="Calibri"/>
                <a:cs typeface="Calibri"/>
              </a:rPr>
              <a:t> </a:t>
            </a:r>
            <a:r>
              <a:rPr sz="2200" b="1" i="1" u="sng" spc="-5" dirty="0">
                <a:uFill>
                  <a:solidFill>
                    <a:srgbClr val="000000"/>
                  </a:solidFill>
                </a:uFill>
                <a:latin typeface="Calibri"/>
                <a:cs typeface="Calibri"/>
              </a:rPr>
              <a:t>για</a:t>
            </a:r>
            <a:r>
              <a:rPr sz="2200" b="1" i="1" u="sng" dirty="0">
                <a:uFill>
                  <a:solidFill>
                    <a:srgbClr val="000000"/>
                  </a:solidFill>
                </a:uFill>
                <a:latin typeface="Calibri"/>
                <a:cs typeface="Calibri"/>
              </a:rPr>
              <a:t> </a:t>
            </a:r>
            <a:r>
              <a:rPr sz="2200" b="1" u="sng" spc="-5" dirty="0">
                <a:uFill>
                  <a:solidFill>
                    <a:srgbClr val="000000"/>
                  </a:solidFill>
                </a:uFill>
                <a:latin typeface="Calibri"/>
                <a:cs typeface="Calibri"/>
              </a:rPr>
              <a:t>τη</a:t>
            </a:r>
            <a:r>
              <a:rPr sz="2200" b="1" u="sng" spc="15" dirty="0">
                <a:uFill>
                  <a:solidFill>
                    <a:srgbClr val="000000"/>
                  </a:solidFill>
                </a:uFill>
                <a:latin typeface="Calibri"/>
                <a:cs typeface="Calibri"/>
              </a:rPr>
              <a:t> </a:t>
            </a:r>
            <a:r>
              <a:rPr sz="2200" b="1" i="1" u="sng" spc="-5" dirty="0">
                <a:uFill>
                  <a:solidFill>
                    <a:srgbClr val="000000"/>
                  </a:solidFill>
                </a:uFill>
                <a:latin typeface="Calibri"/>
                <a:cs typeface="Calibri"/>
              </a:rPr>
              <a:t>Συγγραφή</a:t>
            </a:r>
            <a:r>
              <a:rPr sz="2200" b="1" i="1" u="sng" spc="15" dirty="0">
                <a:latin typeface="Calibri"/>
                <a:cs typeface="Calibri"/>
              </a:rPr>
              <a:t> </a:t>
            </a:r>
            <a:r>
              <a:rPr sz="2200" b="1" u="sng" dirty="0">
                <a:latin typeface="Calibri"/>
                <a:cs typeface="Calibri"/>
              </a:rPr>
              <a:t>της Αίτησης</a:t>
            </a:r>
            <a:r>
              <a:rPr sz="2200" b="1" spc="5" dirty="0">
                <a:latin typeface="Calibri"/>
                <a:cs typeface="Calibri"/>
              </a:rPr>
              <a:t> </a:t>
            </a:r>
            <a:r>
              <a:rPr sz="2200" b="1" spc="-5" dirty="0">
                <a:latin typeface="Calibri"/>
                <a:cs typeface="Calibri"/>
              </a:rPr>
              <a:t>–</a:t>
            </a:r>
            <a:r>
              <a:rPr sz="2200" b="1" spc="15" dirty="0">
                <a:latin typeface="Calibri"/>
                <a:cs typeface="Calibri"/>
              </a:rPr>
              <a:t> </a:t>
            </a:r>
            <a:r>
              <a:rPr sz="2200" b="1" spc="-5" dirty="0">
                <a:latin typeface="Calibri"/>
                <a:cs typeface="Calibri"/>
              </a:rPr>
              <a:t>Ανάλυση</a:t>
            </a:r>
            <a:r>
              <a:rPr sz="2200" b="1" spc="35" dirty="0">
                <a:latin typeface="Calibri"/>
                <a:cs typeface="Calibri"/>
              </a:rPr>
              <a:t> </a:t>
            </a:r>
            <a:r>
              <a:rPr sz="2200" b="1" spc="-10" dirty="0">
                <a:latin typeface="Calibri"/>
                <a:cs typeface="Calibri"/>
              </a:rPr>
              <a:t>περιεχομένο</a:t>
            </a:r>
            <a:r>
              <a:rPr lang="el-GR" sz="2200" b="1" spc="-10" dirty="0">
                <a:latin typeface="Calibri"/>
                <a:cs typeface="Calibri"/>
              </a:rPr>
              <a:t>υ</a:t>
            </a:r>
          </a:p>
          <a:p>
            <a:pPr marL="355600" indent="-342900">
              <a:lnSpc>
                <a:spcPct val="100000"/>
              </a:lnSpc>
              <a:spcBef>
                <a:spcPts val="1320"/>
              </a:spcBef>
              <a:buFont typeface="Wingdings" panose="05000000000000000000" pitchFamily="2" charset="2"/>
              <a:buChar char="ü"/>
              <a:tabLst>
                <a:tab pos="354965" algn="l"/>
                <a:tab pos="355600" algn="l"/>
              </a:tabLst>
            </a:pPr>
            <a:r>
              <a:rPr sz="2200" b="1" i="1" u="sng" spc="-5" dirty="0" err="1">
                <a:uFill>
                  <a:solidFill>
                    <a:srgbClr val="000000"/>
                  </a:solidFill>
                </a:uFill>
                <a:latin typeface="Calibri"/>
                <a:cs typeface="Calibri"/>
              </a:rPr>
              <a:t>Αξιολόγηση</a:t>
            </a:r>
            <a:r>
              <a:rPr sz="2200" b="1" i="1" u="sng" spc="-5" dirty="0">
                <a:latin typeface="Calibri"/>
                <a:cs typeface="Calibri"/>
              </a:rPr>
              <a:t> </a:t>
            </a:r>
            <a:r>
              <a:rPr sz="2200" b="1" u="sng" spc="-10" dirty="0" err="1">
                <a:latin typeface="Calibri"/>
                <a:cs typeface="Calibri"/>
              </a:rPr>
              <a:t>Σχεδίων</a:t>
            </a:r>
            <a:endParaRPr lang="el-GR" sz="2200" b="1" u="sng" spc="-10"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200" b="1" i="1" u="sng" spc="-5" dirty="0">
                <a:latin typeface="Calibri"/>
                <a:cs typeface="Calibri"/>
              </a:rPr>
              <a:t>Χρήσιμες</a:t>
            </a:r>
            <a:r>
              <a:rPr sz="2200" b="1" i="1" u="sng" spc="-10" dirty="0">
                <a:latin typeface="Calibri"/>
                <a:cs typeface="Calibri"/>
              </a:rPr>
              <a:t> </a:t>
            </a:r>
            <a:r>
              <a:rPr lang="el-GR" sz="2200" b="1" i="1" u="sng" spc="-10" dirty="0" err="1">
                <a:uFill>
                  <a:solidFill>
                    <a:srgbClr val="000000"/>
                  </a:solidFill>
                </a:uFill>
                <a:latin typeface="Calibri"/>
                <a:cs typeface="Calibri"/>
              </a:rPr>
              <a:t>Συμ</a:t>
            </a:r>
            <a:r>
              <a:rPr sz="2200" b="1" i="1" u="sng" spc="-10" dirty="0">
                <a:uFill>
                  <a:solidFill>
                    <a:srgbClr val="000000"/>
                  </a:solidFill>
                </a:uFill>
                <a:latin typeface="Calibri"/>
                <a:cs typeface="Calibri"/>
              </a:rPr>
              <a:t>β</a:t>
            </a:r>
            <a:r>
              <a:rPr sz="2200" b="1" i="1" u="sng" spc="-10" dirty="0" err="1">
                <a:uFill>
                  <a:solidFill>
                    <a:srgbClr val="000000"/>
                  </a:solidFill>
                </a:uFill>
                <a:latin typeface="Calibri"/>
                <a:cs typeface="Calibri"/>
              </a:rPr>
              <a:t>ουλές</a:t>
            </a:r>
            <a:endParaRPr lang="el-GR" sz="2200" u="sng"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sz="2200" b="1" i="1" u="heavy" spc="-10" dirty="0">
                <a:uFill>
                  <a:solidFill>
                    <a:srgbClr val="000000"/>
                  </a:solidFill>
                </a:uFill>
                <a:latin typeface="Calibri"/>
                <a:cs typeface="Calibri"/>
              </a:rPr>
              <a:t>Επ</a:t>
            </a:r>
            <a:r>
              <a:rPr sz="2200" b="1" i="1" u="heavy" spc="-10" dirty="0" err="1">
                <a:uFill>
                  <a:solidFill>
                    <a:srgbClr val="000000"/>
                  </a:solidFill>
                </a:uFill>
                <a:latin typeface="Calibri"/>
                <a:cs typeface="Calibri"/>
              </a:rPr>
              <a:t>ικοινωνί</a:t>
            </a:r>
            <a:r>
              <a:rPr sz="2200" b="1" i="1" u="heavy" spc="-10" dirty="0">
                <a:uFill>
                  <a:solidFill>
                    <a:srgbClr val="000000"/>
                  </a:solidFill>
                </a:uFill>
                <a:latin typeface="Calibri"/>
                <a:cs typeface="Calibri"/>
              </a:rPr>
              <a:t>α</a:t>
            </a:r>
            <a:r>
              <a:rPr sz="2200" b="1" i="1" spc="10" dirty="0">
                <a:latin typeface="Calibri"/>
                <a:cs typeface="Calibri"/>
              </a:rPr>
              <a:t> </a:t>
            </a:r>
            <a:r>
              <a:rPr lang="el-GR" sz="2200" b="1" i="1" spc="-5" dirty="0">
                <a:latin typeface="Calibri"/>
                <a:cs typeface="Calibri"/>
              </a:rPr>
              <a:t>με το </a:t>
            </a:r>
            <a:r>
              <a:rPr sz="2200" b="1" i="1" spc="-5" dirty="0">
                <a:latin typeface="Calibri"/>
                <a:cs typeface="Calibri"/>
              </a:rPr>
              <a:t>ΙΔΕΠ</a:t>
            </a:r>
            <a:r>
              <a:rPr lang="el-GR" sz="2200" b="1" i="1" spc="-5" dirty="0">
                <a:latin typeface="Calibri"/>
                <a:cs typeface="Calibri"/>
              </a:rPr>
              <a:t> Διά Βίου Μάθησης</a:t>
            </a:r>
            <a:endParaRPr sz="2200" dirty="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665" y="72085"/>
            <a:ext cx="924306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ΠΡΟΘΕΣΜΙΑ</a:t>
            </a:r>
            <a:r>
              <a:rPr sz="2800" spc="-20" dirty="0">
                <a:solidFill>
                  <a:srgbClr val="FFFFFF"/>
                </a:solidFill>
              </a:rPr>
              <a:t> </a:t>
            </a:r>
            <a:r>
              <a:rPr sz="2800" spc="-10" dirty="0">
                <a:solidFill>
                  <a:srgbClr val="FFFFFF"/>
                </a:solidFill>
              </a:rPr>
              <a:t>ΥΠΟΒΟΛΗΣ</a:t>
            </a:r>
            <a:r>
              <a:rPr sz="2800" spc="-25" dirty="0">
                <a:solidFill>
                  <a:srgbClr val="FFFFFF"/>
                </a:solidFill>
              </a:rPr>
              <a:t> </a:t>
            </a:r>
            <a:r>
              <a:rPr sz="2800" spc="-5" dirty="0">
                <a:solidFill>
                  <a:srgbClr val="FFFFFF"/>
                </a:solidFill>
              </a:rPr>
              <a:t>ΑΙΤΗΣΗΣ</a:t>
            </a:r>
            <a:endParaRPr sz="2800" dirty="0"/>
          </a:p>
        </p:txBody>
      </p:sp>
      <p:pic>
        <p:nvPicPr>
          <p:cNvPr id="5" name="object 5"/>
          <p:cNvPicPr/>
          <p:nvPr/>
        </p:nvPicPr>
        <p:blipFill>
          <a:blip r:embed="rId3" cstate="print"/>
          <a:stretch>
            <a:fillRect/>
          </a:stretch>
        </p:blipFill>
        <p:spPr>
          <a:xfrm>
            <a:off x="5432423" y="5028743"/>
            <a:ext cx="2110739" cy="1757172"/>
          </a:xfrm>
          <a:prstGeom prst="rect">
            <a:avLst/>
          </a:prstGeom>
        </p:spPr>
      </p:pic>
      <p:sp>
        <p:nvSpPr>
          <p:cNvPr id="3" name="Content Placeholder 2">
            <a:extLst>
              <a:ext uri="{FF2B5EF4-FFF2-40B4-BE49-F238E27FC236}">
                <a16:creationId xmlns:a16="http://schemas.microsoft.com/office/drawing/2014/main" id="{DFAA08B6-CE88-4A4D-4E6D-F6FE2A3F10B9}"/>
              </a:ext>
            </a:extLst>
          </p:cNvPr>
          <p:cNvSpPr txBox="1">
            <a:spLocks/>
          </p:cNvSpPr>
          <p:nvPr/>
        </p:nvSpPr>
        <p:spPr>
          <a:xfrm>
            <a:off x="1050131" y="848215"/>
            <a:ext cx="977749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ea typeface="+mn-ea"/>
                <a:cs typeface="+mn-cs"/>
              </a:rPr>
              <a:t>Οι αιτήσεις για επιχορήγηση θα υποβάλλονται μέχρι και τις:</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2000" b="1" noProof="0" dirty="0">
              <a:solidFill>
                <a:sysClr val="windowText" lastClr="000000"/>
              </a:solidFill>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5</a:t>
            </a:r>
            <a:r>
              <a:rPr kumimoji="0" lang="el-GR" sz="2000" b="1" i="0" strike="noStrike" kern="1200" cap="none" spc="0" normalizeH="0" baseline="0" noProof="0" dirty="0">
                <a:ln>
                  <a:noFill/>
                </a:ln>
                <a:solidFill>
                  <a:sysClr val="windowText" lastClr="000000"/>
                </a:solidFill>
                <a:effectLst/>
                <a:uLnTx/>
                <a:uFillTx/>
                <a:latin typeface="Calibri"/>
                <a:ea typeface="+mn-ea"/>
                <a:cs typeface="+mn-cs"/>
              </a:rPr>
              <a:t> Μαρτίου 2024</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a:t>
            </a:r>
            <a:r>
              <a:rPr kumimoji="0" lang="el-GR" sz="2000" b="0" i="0" strike="noStrike" kern="1200" cap="none" spc="0" normalizeH="0" noProof="0" dirty="0">
                <a:ln>
                  <a:noFill/>
                </a:ln>
                <a:solidFill>
                  <a:sysClr val="windowText" lastClr="000000"/>
                </a:solidFill>
                <a:effectLst/>
                <a:uLnTx/>
                <a:uFillTx/>
                <a:latin typeface="Calibri"/>
                <a:ea typeface="+mn-ea"/>
                <a:cs typeface="+mn-cs"/>
              </a:rPr>
              <a:t> </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1 μ.μ. (ώρα Κύπρου)</a:t>
            </a:r>
          </a:p>
          <a:p>
            <a:pPr marL="0" lvl="0" indent="0" algn="ctr">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Σεπτεμβρίου  2024 – 31</a:t>
            </a:r>
            <a:r>
              <a:rPr lang="el-GR" sz="2000" i="1" u="sng" baseline="30000" dirty="0">
                <a:solidFill>
                  <a:sysClr val="windowText" lastClr="000000"/>
                </a:solidFill>
              </a:rPr>
              <a:t>ης</a:t>
            </a:r>
            <a:r>
              <a:rPr lang="el-GR" sz="2000" i="1" u="sng" dirty="0">
                <a:solidFill>
                  <a:sysClr val="windowText" lastClr="000000"/>
                </a:solidFill>
              </a:rPr>
              <a:t> Δεκεμβρίου 2024</a:t>
            </a:r>
          </a:p>
          <a:p>
            <a:pPr marL="0" marR="0" lvl="0" indent="0" algn="ctr" defTabSz="914400" rtl="0" eaLnBrk="1" fontAlgn="auto" latinLnBrk="0" hangingPunct="1">
              <a:lnSpc>
                <a:spcPct val="100000"/>
              </a:lnSpc>
              <a:spcBef>
                <a:spcPct val="20000"/>
              </a:spcBef>
              <a:spcAft>
                <a:spcPts val="0"/>
              </a:spcAft>
              <a:buClrTx/>
              <a:buSzTx/>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lang="el-GR" sz="2000" b="1" dirty="0">
                <a:solidFill>
                  <a:srgbClr val="008080"/>
                </a:solidFill>
                <a:latin typeface="Calibri"/>
              </a:rPr>
              <a:t>2</a:t>
            </a:r>
            <a:r>
              <a:rPr lang="el-GR" sz="2000" b="1" baseline="30000" dirty="0">
                <a:solidFill>
                  <a:srgbClr val="008080"/>
                </a:solidFill>
                <a:latin typeface="Calibri"/>
              </a:rPr>
              <a:t>η</a:t>
            </a:r>
            <a:r>
              <a:rPr lang="el-GR" sz="2000" b="1" dirty="0">
                <a:solidFill>
                  <a:srgbClr val="008080"/>
                </a:solidFill>
                <a:latin typeface="Calibri"/>
              </a:rPr>
              <a:t> Προθεσμία - Μόνο για τον Τομέα της Νεολαίας</a:t>
            </a:r>
            <a:endParaRPr kumimoji="0" lang="el-GR" sz="2000" b="1" i="0"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1 Οκτωβρίου 2024</a:t>
            </a:r>
            <a:r>
              <a:rPr lang="el-GR" sz="2000" dirty="0">
                <a:solidFill>
                  <a:sysClr val="windowText" lastClr="000000"/>
                </a:solidFill>
                <a:latin typeface="Calibri"/>
              </a:rPr>
              <a:t>, 1 μ.μ. (ώρα Κύπρου)</a:t>
            </a: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spcBef>
                <a:spcPts val="0"/>
              </a:spcBef>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Ιανουαρίου 2025 – 31</a:t>
            </a:r>
            <a:r>
              <a:rPr lang="el-GR" sz="2000" i="1" u="sng" baseline="30000" dirty="0">
                <a:solidFill>
                  <a:sysClr val="windowText" lastClr="000000"/>
                </a:solidFill>
              </a:rPr>
              <a:t>ης</a:t>
            </a:r>
            <a:r>
              <a:rPr lang="el-GR" sz="2000" i="1" u="sng" dirty="0">
                <a:solidFill>
                  <a:sysClr val="windowText" lastClr="000000"/>
                </a:solidFill>
              </a:rPr>
              <a:t> Αυγούστου 2025</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Χρηματοδοτικό Μοντέλο</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4107959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223" y="69596"/>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ΒΑΣΙΚΕΣ ΑΡΧΕΣ</a:t>
            </a:r>
            <a:r>
              <a:rPr lang="en-GB" sz="2800" spc="-25" dirty="0">
                <a:solidFill>
                  <a:srgbClr val="FFFFFF"/>
                </a:solidFill>
              </a:rPr>
              <a:t> </a:t>
            </a:r>
            <a:r>
              <a:rPr lang="el-GR" sz="2800" spc="-25" dirty="0">
                <a:solidFill>
                  <a:srgbClr val="FFFFFF"/>
                </a:solidFill>
              </a:rPr>
              <a:t>ΕΥΡΩΠΑΪΚΩΝ ΧΡΗΜΑΤΟΔΟΤΗΣΕΩΝ (1/2)</a:t>
            </a:r>
            <a:endParaRPr sz="2800" dirty="0"/>
          </a:p>
        </p:txBody>
      </p:sp>
      <p:sp>
        <p:nvSpPr>
          <p:cNvPr id="3" name="object 3"/>
          <p:cNvSpPr txBox="1"/>
          <p:nvPr/>
        </p:nvSpPr>
        <p:spPr>
          <a:xfrm>
            <a:off x="264032" y="914400"/>
            <a:ext cx="11582400" cy="5739392"/>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7188" algn="l"/>
              </a:tabLst>
            </a:pPr>
            <a:r>
              <a:rPr lang="el-GR" sz="2200" b="1" spc="-10" dirty="0">
                <a:latin typeface="Calibri"/>
                <a:cs typeface="Calibri"/>
              </a:rPr>
              <a:t>Βασικές αρχές Ευρωπαϊκών χρηματοδοτήσεων που έχουν εφαρμογή στο χρηματοδοτικό μοντέλο που βασίζεται σε κατ’ </a:t>
            </a:r>
            <a:r>
              <a:rPr lang="el-GR" sz="2200" b="1" spc="-10" dirty="0" err="1">
                <a:latin typeface="Calibri"/>
                <a:cs typeface="Calibri"/>
              </a:rPr>
              <a:t>αποκοπήν</a:t>
            </a:r>
            <a:r>
              <a:rPr lang="el-GR" sz="2200" b="1" spc="-10" dirty="0">
                <a:latin typeface="Calibri"/>
                <a:cs typeface="Calibri"/>
              </a:rPr>
              <a:t> ποσά</a:t>
            </a:r>
            <a:r>
              <a:rPr sz="2000" b="1" spc="-10" dirty="0">
                <a:latin typeface="Calibri"/>
                <a:cs typeface="Calibri"/>
              </a:rPr>
              <a:t>:</a:t>
            </a:r>
            <a:endParaRPr sz="2000" dirty="0">
              <a:latin typeface="Calibri"/>
              <a:cs typeface="Calibri"/>
            </a:endParaRPr>
          </a:p>
          <a:p>
            <a:pPr>
              <a:lnSpc>
                <a:spcPct val="100000"/>
              </a:lnSpc>
              <a:spcBef>
                <a:spcPts val="30"/>
              </a:spcBef>
            </a:pPr>
            <a:endParaRPr sz="1000" dirty="0">
              <a:latin typeface="Calibri"/>
              <a:cs typeface="Calibri"/>
            </a:endParaRPr>
          </a:p>
          <a:p>
            <a:pPr marL="355600" marR="508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συγχρηματοδότησης </a:t>
            </a:r>
            <a:r>
              <a:rPr sz="2000" b="1" u="heavy" spc="-20" dirty="0">
                <a:uFill>
                  <a:solidFill>
                    <a:srgbClr val="000000"/>
                  </a:solidFill>
                </a:uFill>
                <a:latin typeface="Calibri"/>
                <a:cs typeface="Calibri"/>
              </a:rPr>
              <a:t>και </a:t>
            </a:r>
            <a:r>
              <a:rPr sz="2000" b="1" u="heavy" spc="-5" dirty="0">
                <a:uFill>
                  <a:solidFill>
                    <a:srgbClr val="000000"/>
                  </a:solidFill>
                </a:uFill>
                <a:latin typeface="Calibri"/>
                <a:cs typeface="Calibri"/>
              </a:rPr>
              <a:t>της μη </a:t>
            </a:r>
            <a:r>
              <a:rPr sz="2000" b="1" u="heavy" spc="-10" dirty="0">
                <a:uFill>
                  <a:solidFill>
                    <a:srgbClr val="000000"/>
                  </a:solidFill>
                </a:uFill>
                <a:latin typeface="Calibri"/>
                <a:cs typeface="Calibri"/>
              </a:rPr>
              <a:t>αποκόμισης κέρδους</a:t>
            </a:r>
            <a:r>
              <a:rPr sz="2000" spc="-10" dirty="0">
                <a:latin typeface="Calibri"/>
                <a:cs typeface="Calibri"/>
              </a:rPr>
              <a:t>: </a:t>
            </a:r>
            <a:r>
              <a:rPr sz="2000" spc="-5" dirty="0">
                <a:latin typeface="Calibri"/>
                <a:cs typeface="Calibri"/>
              </a:rPr>
              <a:t>Όταν </a:t>
            </a:r>
            <a:r>
              <a:rPr sz="2000" dirty="0">
                <a:latin typeface="Calibri"/>
                <a:cs typeface="Calibri"/>
              </a:rPr>
              <a:t>η </a:t>
            </a:r>
            <a:r>
              <a:rPr sz="2000" spc="-15" dirty="0">
                <a:latin typeface="Calibri"/>
                <a:cs typeface="Calibri"/>
              </a:rPr>
              <a:t>επιχορήγηση </a:t>
            </a:r>
            <a:r>
              <a:rPr sz="2000" spc="-5" dirty="0">
                <a:latin typeface="Calibri"/>
                <a:cs typeface="Calibri"/>
              </a:rPr>
              <a:t>της ΕΕ </a:t>
            </a:r>
            <a:r>
              <a:rPr sz="2000" spc="-10" dirty="0">
                <a:latin typeface="Calibri"/>
                <a:cs typeface="Calibri"/>
              </a:rPr>
              <a:t>παρέχεται </a:t>
            </a:r>
            <a:r>
              <a:rPr sz="2000" dirty="0">
                <a:latin typeface="Calibri"/>
                <a:cs typeface="Calibri"/>
              </a:rPr>
              <a:t>με τη</a:t>
            </a:r>
            <a:r>
              <a:rPr sz="2000" spc="155" dirty="0">
                <a:latin typeface="Calibri"/>
                <a:cs typeface="Calibri"/>
              </a:rPr>
              <a:t> </a:t>
            </a:r>
            <a:r>
              <a:rPr sz="2000" spc="-10" dirty="0">
                <a:latin typeface="Calibri"/>
                <a:cs typeface="Calibri"/>
              </a:rPr>
              <a:t>μορφή</a:t>
            </a:r>
            <a:r>
              <a:rPr sz="2000" spc="165" dirty="0">
                <a:latin typeface="Calibri"/>
                <a:cs typeface="Calibri"/>
              </a:rPr>
              <a:t> </a:t>
            </a:r>
            <a:r>
              <a:rPr sz="2000" spc="-20" dirty="0">
                <a:latin typeface="Calibri"/>
                <a:cs typeface="Calibri"/>
              </a:rPr>
              <a:t>κατ’</a:t>
            </a:r>
            <a:r>
              <a:rPr sz="2000" spc="165" dirty="0">
                <a:latin typeface="Calibri"/>
                <a:cs typeface="Calibri"/>
              </a:rPr>
              <a:t> </a:t>
            </a:r>
            <a:r>
              <a:rPr sz="2000" spc="-20" dirty="0">
                <a:latin typeface="Calibri"/>
                <a:cs typeface="Calibri"/>
              </a:rPr>
              <a:t>αποκοπήν</a:t>
            </a:r>
            <a:r>
              <a:rPr sz="2000" spc="155" dirty="0">
                <a:latin typeface="Calibri"/>
                <a:cs typeface="Calibri"/>
              </a:rPr>
              <a:t> </a:t>
            </a:r>
            <a:r>
              <a:rPr sz="2000" spc="-5" dirty="0">
                <a:latin typeface="Calibri"/>
                <a:cs typeface="Calibri"/>
              </a:rPr>
              <a:t>ποσών,</a:t>
            </a:r>
            <a:r>
              <a:rPr sz="2000" spc="150" dirty="0">
                <a:latin typeface="Calibri"/>
                <a:cs typeface="Calibri"/>
              </a:rPr>
              <a:t> </a:t>
            </a:r>
            <a:r>
              <a:rPr sz="2000" dirty="0">
                <a:latin typeface="Calibri"/>
                <a:cs typeface="Calibri"/>
              </a:rPr>
              <a:t>η</a:t>
            </a:r>
            <a:r>
              <a:rPr sz="2000" spc="160" dirty="0">
                <a:latin typeface="Calibri"/>
                <a:cs typeface="Calibri"/>
              </a:rPr>
              <a:t> </a:t>
            </a:r>
            <a:r>
              <a:rPr sz="2000" spc="-5" dirty="0">
                <a:latin typeface="Calibri"/>
                <a:cs typeface="Calibri"/>
              </a:rPr>
              <a:t>τήρηση</a:t>
            </a:r>
            <a:r>
              <a:rPr sz="2000" spc="155" dirty="0">
                <a:latin typeface="Calibri"/>
                <a:cs typeface="Calibri"/>
              </a:rPr>
              <a:t> </a:t>
            </a:r>
            <a:r>
              <a:rPr sz="2000" spc="-10" dirty="0">
                <a:latin typeface="Calibri"/>
                <a:cs typeface="Calibri"/>
              </a:rPr>
              <a:t>των</a:t>
            </a:r>
            <a:r>
              <a:rPr sz="2000" spc="170" dirty="0">
                <a:latin typeface="Calibri"/>
                <a:cs typeface="Calibri"/>
              </a:rPr>
              <a:t> </a:t>
            </a:r>
            <a:r>
              <a:rPr sz="2000" spc="-5" dirty="0">
                <a:latin typeface="Calibri"/>
                <a:cs typeface="Calibri"/>
              </a:rPr>
              <a:t>δύο</a:t>
            </a:r>
            <a:r>
              <a:rPr sz="2000" spc="160" dirty="0">
                <a:latin typeface="Calibri"/>
                <a:cs typeface="Calibri"/>
              </a:rPr>
              <a:t> </a:t>
            </a:r>
            <a:r>
              <a:rPr sz="2000" spc="-10" dirty="0">
                <a:latin typeface="Calibri"/>
                <a:cs typeface="Calibri"/>
              </a:rPr>
              <a:t>αυτών</a:t>
            </a:r>
            <a:r>
              <a:rPr sz="2000" spc="165" dirty="0">
                <a:latin typeface="Calibri"/>
                <a:cs typeface="Calibri"/>
              </a:rPr>
              <a:t> </a:t>
            </a:r>
            <a:r>
              <a:rPr sz="2000" spc="-15" dirty="0">
                <a:latin typeface="Calibri"/>
                <a:cs typeface="Calibri"/>
              </a:rPr>
              <a:t>αρχών</a:t>
            </a:r>
            <a:r>
              <a:rPr sz="2000" spc="170" dirty="0">
                <a:latin typeface="Calibri"/>
                <a:cs typeface="Calibri"/>
              </a:rPr>
              <a:t> </a:t>
            </a:r>
            <a:r>
              <a:rPr sz="2000" spc="-10" dirty="0">
                <a:latin typeface="Calibri"/>
                <a:cs typeface="Calibri"/>
              </a:rPr>
              <a:t>διασφαλίζεται</a:t>
            </a:r>
            <a:r>
              <a:rPr sz="2000" spc="165" dirty="0">
                <a:latin typeface="Calibri"/>
                <a:cs typeface="Calibri"/>
              </a:rPr>
              <a:t> </a:t>
            </a:r>
            <a:r>
              <a:rPr sz="2000" spc="-5" dirty="0">
                <a:latin typeface="Calibri"/>
                <a:cs typeface="Calibri"/>
              </a:rPr>
              <a:t>εκ</a:t>
            </a:r>
            <a:r>
              <a:rPr sz="2000" spc="150" dirty="0">
                <a:latin typeface="Calibri"/>
                <a:cs typeface="Calibri"/>
              </a:rPr>
              <a:t> </a:t>
            </a:r>
            <a:r>
              <a:rPr sz="2000" spc="-10" dirty="0">
                <a:latin typeface="Calibri"/>
                <a:cs typeface="Calibri"/>
              </a:rPr>
              <a:t>των</a:t>
            </a:r>
            <a:r>
              <a:rPr sz="2000" spc="170" dirty="0">
                <a:latin typeface="Calibri"/>
                <a:cs typeface="Calibri"/>
              </a:rPr>
              <a:t> </a:t>
            </a:r>
            <a:r>
              <a:rPr sz="2000" spc="-10" dirty="0">
                <a:latin typeface="Calibri"/>
                <a:cs typeface="Calibri"/>
              </a:rPr>
              <a:t>προτέρων</a:t>
            </a:r>
            <a:r>
              <a:rPr sz="2000" spc="155" dirty="0">
                <a:latin typeface="Calibri"/>
                <a:cs typeface="Calibri"/>
              </a:rPr>
              <a:t> </a:t>
            </a:r>
            <a:r>
              <a:rPr sz="2000" spc="-10" dirty="0">
                <a:latin typeface="Calibri"/>
                <a:cs typeface="Calibri"/>
              </a:rPr>
              <a:t>από </a:t>
            </a:r>
            <a:r>
              <a:rPr sz="2000" spc="-440" dirty="0">
                <a:latin typeface="Calibri"/>
                <a:cs typeface="Calibri"/>
              </a:rPr>
              <a:t> </a:t>
            </a:r>
            <a:r>
              <a:rPr sz="2000" spc="-15" dirty="0">
                <a:latin typeface="Calibri"/>
                <a:cs typeface="Calibri"/>
              </a:rPr>
              <a:t>την </a:t>
            </a:r>
            <a:r>
              <a:rPr lang="el-GR" sz="2000" spc="-10" dirty="0">
                <a:latin typeface="Calibri"/>
                <a:cs typeface="Calibri"/>
              </a:rPr>
              <a:t>ΕΕ</a:t>
            </a:r>
            <a:r>
              <a:rPr sz="2000" spc="-10" dirty="0">
                <a:latin typeface="Calibri"/>
                <a:cs typeface="Calibri"/>
              </a:rPr>
              <a:t>, </a:t>
            </a:r>
            <a:r>
              <a:rPr sz="2000" spc="-20" dirty="0">
                <a:latin typeface="Calibri"/>
                <a:cs typeface="Calibri"/>
              </a:rPr>
              <a:t>κατά </a:t>
            </a:r>
            <a:r>
              <a:rPr sz="2000" spc="-10" dirty="0">
                <a:latin typeface="Calibri"/>
                <a:cs typeface="Calibri"/>
              </a:rPr>
              <a:t>τον </a:t>
            </a:r>
            <a:r>
              <a:rPr sz="2000" spc="-15" dirty="0">
                <a:latin typeface="Calibri"/>
                <a:cs typeface="Calibri"/>
              </a:rPr>
              <a:t>καθορισμό </a:t>
            </a:r>
            <a:r>
              <a:rPr sz="2000" spc="-10" dirty="0">
                <a:latin typeface="Calibri"/>
                <a:cs typeface="Calibri"/>
              </a:rPr>
              <a:t>των διαθέσιμων </a:t>
            </a:r>
            <a:r>
              <a:rPr sz="2000" spc="-20" dirty="0">
                <a:latin typeface="Calibri"/>
                <a:cs typeface="Calibri"/>
              </a:rPr>
              <a:t>κατ’ αποκοπήν </a:t>
            </a:r>
            <a:r>
              <a:rPr sz="2000" spc="-10" dirty="0">
                <a:latin typeface="Calibri"/>
                <a:cs typeface="Calibri"/>
              </a:rPr>
              <a:t>ποσών. </a:t>
            </a:r>
            <a:r>
              <a:rPr sz="2000" dirty="0">
                <a:latin typeface="Calibri"/>
                <a:cs typeface="Calibri"/>
              </a:rPr>
              <a:t>Επομένως, </a:t>
            </a:r>
            <a:r>
              <a:rPr sz="2000" spc="-5" dirty="0">
                <a:latin typeface="Calibri"/>
                <a:cs typeface="Calibri"/>
              </a:rPr>
              <a:t>οι </a:t>
            </a:r>
            <a:r>
              <a:rPr sz="2000" spc="-10" dirty="0">
                <a:latin typeface="Calibri"/>
                <a:cs typeface="Calibri"/>
              </a:rPr>
              <a:t>α</a:t>
            </a:r>
            <a:r>
              <a:rPr sz="2000" spc="-10" dirty="0" err="1">
                <a:latin typeface="Calibri"/>
                <a:cs typeface="Calibri"/>
              </a:rPr>
              <a:t>ιτούντες</a:t>
            </a:r>
            <a:r>
              <a:rPr sz="2000" spc="-10" dirty="0">
                <a:latin typeface="Calibri"/>
                <a:cs typeface="Calibri"/>
              </a:rPr>
              <a:t> </a:t>
            </a:r>
            <a:r>
              <a:rPr lang="el-GR" sz="2000" spc="-5" dirty="0">
                <a:latin typeface="Calibri"/>
                <a:cs typeface="Calibri"/>
              </a:rPr>
              <a:t>δεν υποχρεούνται</a:t>
            </a:r>
            <a:r>
              <a:rPr sz="2000" spc="-5" dirty="0">
                <a:latin typeface="Calibri"/>
                <a:cs typeface="Calibri"/>
              </a:rPr>
              <a:t> </a:t>
            </a:r>
            <a:r>
              <a:rPr sz="2000" dirty="0">
                <a:latin typeface="Calibri"/>
                <a:cs typeface="Calibri"/>
              </a:rPr>
              <a:t>να </a:t>
            </a:r>
            <a:r>
              <a:rPr sz="2000" spc="-10" dirty="0">
                <a:latin typeface="Calibri"/>
                <a:cs typeface="Calibri"/>
              </a:rPr>
              <a:t>παρουσιάσουν αναλυτικά </a:t>
            </a:r>
            <a:r>
              <a:rPr sz="2000" dirty="0">
                <a:latin typeface="Calibri"/>
                <a:cs typeface="Calibri"/>
              </a:rPr>
              <a:t>τις </a:t>
            </a:r>
            <a:r>
              <a:rPr sz="2000" spc="-5" dirty="0">
                <a:latin typeface="Calibri"/>
                <a:cs typeface="Calibri"/>
              </a:rPr>
              <a:t>όποιες επιπρόσθετες </a:t>
            </a:r>
            <a:r>
              <a:rPr sz="2000" spc="-10" dirty="0">
                <a:latin typeface="Calibri"/>
                <a:cs typeface="Calibri"/>
              </a:rPr>
              <a:t>δαπάνες </a:t>
            </a:r>
            <a:r>
              <a:rPr sz="2000" spc="-5" dirty="0">
                <a:latin typeface="Calibri"/>
                <a:cs typeface="Calibri"/>
              </a:rPr>
              <a:t>του </a:t>
            </a:r>
            <a:r>
              <a:rPr sz="2000" spc="-10" dirty="0" err="1">
                <a:latin typeface="Calibri"/>
                <a:cs typeface="Calibri"/>
              </a:rPr>
              <a:t>σχεδίου</a:t>
            </a:r>
            <a:r>
              <a:rPr lang="el-GR" sz="2000" spc="-10" dirty="0">
                <a:latin typeface="Calibri"/>
                <a:cs typeface="Calibri"/>
              </a:rPr>
              <a:t> (μία γενική </a:t>
            </a:r>
            <a:r>
              <a:rPr sz="2000" dirty="0">
                <a:latin typeface="Calibri"/>
                <a:cs typeface="Calibri"/>
              </a:rPr>
              <a:t>ανα</a:t>
            </a:r>
            <a:r>
              <a:rPr sz="2000" dirty="0" err="1">
                <a:latin typeface="Calibri"/>
                <a:cs typeface="Calibri"/>
              </a:rPr>
              <a:t>φορά</a:t>
            </a:r>
            <a:r>
              <a:rPr sz="2000" spc="-40" dirty="0">
                <a:latin typeface="Calibri"/>
                <a:cs typeface="Calibri"/>
              </a:rPr>
              <a:t> </a:t>
            </a:r>
            <a:r>
              <a:rPr sz="2000" spc="-5" dirty="0" err="1">
                <a:latin typeface="Calibri"/>
                <a:cs typeface="Calibri"/>
              </a:rPr>
              <a:t>είν</a:t>
            </a:r>
            <a:r>
              <a:rPr sz="2000" spc="-5" dirty="0">
                <a:latin typeface="Calibri"/>
                <a:cs typeface="Calibri"/>
              </a:rPr>
              <a:t>αι</a:t>
            </a:r>
            <a:r>
              <a:rPr sz="2000" spc="-10" dirty="0">
                <a:latin typeface="Calibri"/>
                <a:cs typeface="Calibri"/>
              </a:rPr>
              <a:t> </a:t>
            </a:r>
            <a:r>
              <a:rPr sz="2000" spc="-5" dirty="0">
                <a:latin typeface="Calibri"/>
                <a:cs typeface="Calibri"/>
              </a:rPr>
              <a:t>αρκετή</a:t>
            </a:r>
            <a:r>
              <a:rPr lang="el-GR" sz="2000" spc="-5" dirty="0">
                <a:latin typeface="Calibri"/>
                <a:cs typeface="Calibri"/>
              </a:rPr>
              <a:t>) και ούτε </a:t>
            </a:r>
            <a:r>
              <a:rPr lang="el-GR" sz="2000" dirty="0">
                <a:latin typeface="Calibri"/>
                <a:cs typeface="Calibri"/>
              </a:rPr>
              <a:t>να παρέχουν πληροφόρηση για άλλες πηγές χρηματοδότησης, εκτός της επιχορήγησης που λαμβάνουν από το Πρόγραμμα</a:t>
            </a:r>
            <a:endParaRPr sz="2000" dirty="0">
              <a:latin typeface="Calibri"/>
              <a:cs typeface="Calibri"/>
            </a:endParaRPr>
          </a:p>
          <a:p>
            <a:pPr>
              <a:lnSpc>
                <a:spcPct val="100000"/>
              </a:lnSpc>
              <a:spcBef>
                <a:spcPts val="45"/>
              </a:spcBef>
            </a:pPr>
            <a:endParaRPr sz="1000" dirty="0">
              <a:latin typeface="Calibri"/>
              <a:cs typeface="Calibri"/>
            </a:endParaRPr>
          </a:p>
          <a:p>
            <a:pPr marL="355600" marR="635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a:t>
            </a:r>
            <a:r>
              <a:rPr sz="2000" b="1" u="heavy" spc="-15" dirty="0">
                <a:uFill>
                  <a:solidFill>
                    <a:srgbClr val="000000"/>
                  </a:solidFill>
                </a:uFill>
                <a:latin typeface="Calibri"/>
                <a:cs typeface="Calibri"/>
              </a:rPr>
              <a:t>αναλογικότητας</a:t>
            </a:r>
            <a:r>
              <a:rPr sz="2000" spc="-15" dirty="0">
                <a:latin typeface="Calibri"/>
                <a:cs typeface="Calibri"/>
              </a:rPr>
              <a:t>: </a:t>
            </a:r>
            <a:r>
              <a:rPr sz="2000" spc="-95" dirty="0">
                <a:latin typeface="Calibri"/>
                <a:cs typeface="Calibri"/>
              </a:rPr>
              <a:t>Το</a:t>
            </a:r>
            <a:r>
              <a:rPr sz="2000" spc="-90" dirty="0">
                <a:latin typeface="Calibri"/>
                <a:cs typeface="Calibri"/>
              </a:rPr>
              <a:t> </a:t>
            </a:r>
            <a:r>
              <a:rPr sz="2000" spc="-5" dirty="0">
                <a:latin typeface="Calibri"/>
                <a:cs typeface="Calibri"/>
              </a:rPr>
              <a:t>ύψος του </a:t>
            </a:r>
            <a:r>
              <a:rPr sz="2000" spc="-20" dirty="0">
                <a:latin typeface="Calibri"/>
                <a:cs typeface="Calibri"/>
              </a:rPr>
              <a:t>κατ’ αποκοπήν </a:t>
            </a:r>
            <a:r>
              <a:rPr sz="2000" spc="-5" dirty="0">
                <a:latin typeface="Calibri"/>
                <a:cs typeface="Calibri"/>
              </a:rPr>
              <a:t>ποσού </a:t>
            </a:r>
            <a:r>
              <a:rPr sz="2000" spc="-10" dirty="0">
                <a:latin typeface="Calibri"/>
                <a:cs typeface="Calibri"/>
              </a:rPr>
              <a:t>καθορίζει: </a:t>
            </a:r>
            <a:r>
              <a:rPr sz="2000" spc="-5" dirty="0">
                <a:latin typeface="Calibri"/>
                <a:cs typeface="Calibri"/>
              </a:rPr>
              <a:t>α. </a:t>
            </a:r>
            <a:r>
              <a:rPr sz="2000" spc="-90" dirty="0">
                <a:latin typeface="Calibri"/>
                <a:cs typeface="Calibri"/>
              </a:rPr>
              <a:t>Το</a:t>
            </a:r>
            <a:r>
              <a:rPr sz="2000" spc="-85" dirty="0">
                <a:latin typeface="Calibri"/>
                <a:cs typeface="Calibri"/>
              </a:rPr>
              <a:t> </a:t>
            </a:r>
            <a:r>
              <a:rPr sz="2000" spc="-10" dirty="0">
                <a:latin typeface="Calibri"/>
                <a:cs typeface="Calibri"/>
              </a:rPr>
              <a:t>απαιτούμενο επίπεδο </a:t>
            </a:r>
            <a:r>
              <a:rPr sz="2000" spc="-5" dirty="0">
                <a:latin typeface="Calibri"/>
                <a:cs typeface="Calibri"/>
              </a:rPr>
              <a:t> πληροφόρησης </a:t>
            </a:r>
            <a:r>
              <a:rPr sz="2000" spc="-10" dirty="0">
                <a:latin typeface="Calibri"/>
                <a:cs typeface="Calibri"/>
              </a:rPr>
              <a:t>στην αίτηση </a:t>
            </a:r>
            <a:r>
              <a:rPr sz="2000" dirty="0">
                <a:latin typeface="Calibri"/>
                <a:cs typeface="Calibri"/>
              </a:rPr>
              <a:t>για </a:t>
            </a:r>
            <a:r>
              <a:rPr sz="2000" spc="-15" dirty="0">
                <a:latin typeface="Calibri"/>
                <a:cs typeface="Calibri"/>
              </a:rPr>
              <a:t>επιχορήγηση </a:t>
            </a:r>
            <a:r>
              <a:rPr sz="2000" spc="-25" dirty="0">
                <a:latin typeface="Calibri"/>
                <a:cs typeface="Calibri"/>
              </a:rPr>
              <a:t>και </a:t>
            </a:r>
            <a:r>
              <a:rPr sz="2000" spc="-10" dirty="0">
                <a:latin typeface="Calibri"/>
                <a:cs typeface="Calibri"/>
              </a:rPr>
              <a:t>στην </a:t>
            </a:r>
            <a:r>
              <a:rPr sz="2000" spc="-5" dirty="0">
                <a:latin typeface="Calibri"/>
                <a:cs typeface="Calibri"/>
              </a:rPr>
              <a:t>τελική </a:t>
            </a:r>
            <a:r>
              <a:rPr sz="2000" spc="-10" dirty="0">
                <a:latin typeface="Calibri"/>
                <a:cs typeface="Calibri"/>
              </a:rPr>
              <a:t>έκθεση, </a:t>
            </a:r>
            <a:r>
              <a:rPr sz="2000" spc="-5" dirty="0">
                <a:latin typeface="Calibri"/>
                <a:cs typeface="Calibri"/>
              </a:rPr>
              <a:t>β. </a:t>
            </a:r>
            <a:r>
              <a:rPr lang="el-GR" sz="2000" spc="-95" dirty="0">
                <a:latin typeface="Calibri"/>
                <a:cs typeface="Calibri"/>
              </a:rPr>
              <a:t>Την περιπλοκότητα των </a:t>
            </a:r>
            <a:r>
              <a:rPr sz="2000" spc="-5" dirty="0" err="1">
                <a:latin typeface="Calibri"/>
                <a:cs typeface="Calibri"/>
              </a:rPr>
              <a:t>δι</a:t>
            </a:r>
            <a:r>
              <a:rPr sz="2000" spc="-5" dirty="0">
                <a:latin typeface="Calibri"/>
                <a:cs typeface="Calibri"/>
              </a:rPr>
              <a:t>αχειριστικ</a:t>
            </a:r>
            <a:r>
              <a:rPr lang="el-GR" sz="2000" spc="-5" dirty="0" err="1">
                <a:latin typeface="Calibri"/>
                <a:cs typeface="Calibri"/>
              </a:rPr>
              <a:t>ών</a:t>
            </a:r>
            <a:r>
              <a:rPr sz="2000" dirty="0">
                <a:latin typeface="Calibri"/>
                <a:cs typeface="Calibri"/>
              </a:rPr>
              <a:t> </a:t>
            </a:r>
            <a:r>
              <a:rPr lang="el-GR" sz="2000" spc="-10" dirty="0">
                <a:latin typeface="Calibri"/>
                <a:cs typeface="Calibri"/>
              </a:rPr>
              <a:t>απαιτήσεων</a:t>
            </a:r>
            <a:r>
              <a:rPr sz="2000" spc="-5" dirty="0">
                <a:latin typeface="Calibri"/>
                <a:cs typeface="Calibri"/>
              </a:rPr>
              <a:t> </a:t>
            </a:r>
            <a:r>
              <a:rPr sz="2000" spc="-5" dirty="0" err="1">
                <a:latin typeface="Calibri"/>
                <a:cs typeface="Calibri"/>
              </a:rPr>
              <a:t>του</a:t>
            </a:r>
            <a:r>
              <a:rPr sz="2000" dirty="0">
                <a:latin typeface="Calibri"/>
                <a:cs typeface="Calibri"/>
              </a:rPr>
              <a:t> </a:t>
            </a:r>
            <a:r>
              <a:rPr lang="el-GR" sz="2000" spc="-10" dirty="0">
                <a:latin typeface="Calibri"/>
                <a:cs typeface="Calibri"/>
              </a:rPr>
              <a:t>σ</a:t>
            </a:r>
            <a:r>
              <a:rPr sz="2000" spc="-10" dirty="0" err="1">
                <a:latin typeface="Calibri"/>
                <a:cs typeface="Calibri"/>
              </a:rPr>
              <a:t>χεδίου</a:t>
            </a:r>
            <a:r>
              <a:rPr lang="el-GR" sz="2000" spc="-5" dirty="0">
                <a:latin typeface="Calibri"/>
                <a:cs typeface="Calibri"/>
              </a:rPr>
              <a:t>, </a:t>
            </a:r>
            <a:r>
              <a:rPr sz="2000" dirty="0">
                <a:latin typeface="Calibri"/>
                <a:cs typeface="Calibri"/>
              </a:rPr>
              <a:t>γ.</a:t>
            </a:r>
            <a:r>
              <a:rPr sz="2000" spc="5" dirty="0">
                <a:latin typeface="Calibri"/>
                <a:cs typeface="Calibri"/>
              </a:rPr>
              <a:t> </a:t>
            </a:r>
            <a:r>
              <a:rPr sz="2000" spc="-65" dirty="0">
                <a:latin typeface="Calibri"/>
                <a:cs typeface="Calibri"/>
              </a:rPr>
              <a:t>Τον</a:t>
            </a:r>
            <a:r>
              <a:rPr sz="2000" spc="-60" dirty="0">
                <a:latin typeface="Calibri"/>
                <a:cs typeface="Calibri"/>
              </a:rPr>
              <a:t> </a:t>
            </a:r>
            <a:r>
              <a:rPr sz="2000" spc="-10" dirty="0">
                <a:latin typeface="Calibri"/>
                <a:cs typeface="Calibri"/>
              </a:rPr>
              <a:t>αριθμό</a:t>
            </a:r>
            <a:r>
              <a:rPr sz="2000" spc="-5" dirty="0">
                <a:latin typeface="Calibri"/>
                <a:cs typeface="Calibri"/>
              </a:rPr>
              <a:t> </a:t>
            </a:r>
            <a:r>
              <a:rPr sz="2000" spc="-20" dirty="0">
                <a:latin typeface="Calibri"/>
                <a:cs typeface="Calibri"/>
              </a:rPr>
              <a:t>και</a:t>
            </a:r>
            <a:r>
              <a:rPr sz="2000" spc="-15" dirty="0">
                <a:latin typeface="Calibri"/>
                <a:cs typeface="Calibri"/>
              </a:rPr>
              <a:t> </a:t>
            </a:r>
            <a:r>
              <a:rPr sz="2000" spc="-5" dirty="0">
                <a:latin typeface="Calibri"/>
                <a:cs typeface="Calibri"/>
              </a:rPr>
              <a:t>το</a:t>
            </a:r>
            <a:r>
              <a:rPr sz="2000" dirty="0">
                <a:latin typeface="Calibri"/>
                <a:cs typeface="Calibri"/>
              </a:rPr>
              <a:t> </a:t>
            </a:r>
            <a:r>
              <a:rPr sz="2000" spc="-5" dirty="0">
                <a:latin typeface="Calibri"/>
                <a:cs typeface="Calibri"/>
              </a:rPr>
              <a:t>μέγεθος</a:t>
            </a:r>
            <a:r>
              <a:rPr sz="2000" dirty="0">
                <a:latin typeface="Calibri"/>
                <a:cs typeface="Calibri"/>
              </a:rPr>
              <a:t> </a:t>
            </a:r>
            <a:r>
              <a:rPr sz="2000" spc="-15" dirty="0">
                <a:latin typeface="Calibri"/>
                <a:cs typeface="Calibri"/>
              </a:rPr>
              <a:t>των</a:t>
            </a:r>
            <a:r>
              <a:rPr sz="2000" spc="-10" dirty="0">
                <a:latin typeface="Calibri"/>
                <a:cs typeface="Calibri"/>
              </a:rPr>
              <a:t> π</a:t>
            </a:r>
            <a:r>
              <a:rPr sz="2000" spc="-10" dirty="0" err="1">
                <a:latin typeface="Calibri"/>
                <a:cs typeface="Calibri"/>
              </a:rPr>
              <a:t>ροτεινόμενων</a:t>
            </a:r>
            <a:r>
              <a:rPr sz="2000" spc="-10" dirty="0">
                <a:latin typeface="Calibri"/>
                <a:cs typeface="Calibri"/>
              </a:rPr>
              <a:t> </a:t>
            </a:r>
            <a:r>
              <a:rPr sz="2000" spc="-5" dirty="0" err="1">
                <a:latin typeface="Calibri"/>
                <a:cs typeface="Calibri"/>
              </a:rPr>
              <a:t>δρ</a:t>
            </a:r>
            <a:r>
              <a:rPr sz="2000" spc="-5" dirty="0">
                <a:latin typeface="Calibri"/>
                <a:cs typeface="Calibri"/>
              </a:rPr>
              <a:t>αστηριοτήτων</a:t>
            </a:r>
            <a:r>
              <a:rPr lang="el-GR" sz="2000" spc="-5" dirty="0">
                <a:latin typeface="Calibri"/>
                <a:cs typeface="Calibri"/>
              </a:rPr>
              <a:t>, δ. Το πόσο ακριβής είναι η μεθοδολογία που εφαρμόζεται</a:t>
            </a:r>
            <a:endParaRPr sz="2000" dirty="0">
              <a:latin typeface="Calibri"/>
              <a:cs typeface="Calibri"/>
            </a:endParaRPr>
          </a:p>
          <a:p>
            <a:pPr>
              <a:lnSpc>
                <a:spcPct val="100000"/>
              </a:lnSpc>
              <a:spcBef>
                <a:spcPts val="45"/>
              </a:spcBef>
            </a:pPr>
            <a:endParaRPr sz="1000" dirty="0">
              <a:latin typeface="Calibri"/>
              <a:cs typeface="Calibri"/>
            </a:endParaRPr>
          </a:p>
          <a:p>
            <a:pPr marL="355600" marR="5080" indent="-342900" algn="just">
              <a:lnSpc>
                <a:spcPct val="90000"/>
              </a:lnSpc>
              <a:buFont typeface="Wingdings"/>
              <a:buChar char=""/>
              <a:tabLst>
                <a:tab pos="357188" algn="l"/>
              </a:tabLst>
            </a:pPr>
            <a:r>
              <a:rPr sz="2000" b="1" u="heavy" spc="-5" dirty="0">
                <a:uFill>
                  <a:solidFill>
                    <a:srgbClr val="000000"/>
                  </a:solidFill>
                </a:uFill>
                <a:latin typeface="Calibri"/>
                <a:cs typeface="Calibri"/>
              </a:rPr>
              <a:t>Αρχή </a:t>
            </a:r>
            <a:r>
              <a:rPr sz="2000" b="1" u="heavy" spc="-15" dirty="0">
                <a:uFill>
                  <a:solidFill>
                    <a:srgbClr val="000000"/>
                  </a:solidFill>
                </a:uFill>
                <a:latin typeface="Calibri"/>
                <a:cs typeface="Calibri"/>
              </a:rPr>
              <a:t>οικονομίας/αποδοτικότητας </a:t>
            </a:r>
            <a:r>
              <a:rPr sz="2000" b="1" u="heavy" spc="-5" dirty="0">
                <a:uFill>
                  <a:solidFill>
                    <a:srgbClr val="000000"/>
                  </a:solidFill>
                </a:uFill>
                <a:latin typeface="Calibri"/>
                <a:cs typeface="Calibri"/>
              </a:rPr>
              <a:t>από πλευράς </a:t>
            </a:r>
            <a:r>
              <a:rPr sz="2000" b="1" u="heavy" spc="-10" dirty="0">
                <a:uFill>
                  <a:solidFill>
                    <a:srgbClr val="000000"/>
                  </a:solidFill>
                </a:uFill>
                <a:latin typeface="Calibri"/>
                <a:cs typeface="Calibri"/>
              </a:rPr>
              <a:t>κόστους</a:t>
            </a:r>
            <a:r>
              <a:rPr sz="2000" spc="-10" dirty="0">
                <a:latin typeface="Calibri"/>
                <a:cs typeface="Calibri"/>
              </a:rPr>
              <a:t>: Στόχος </a:t>
            </a:r>
            <a:r>
              <a:rPr sz="2000" spc="-5" dirty="0">
                <a:latin typeface="Calibri"/>
                <a:cs typeface="Calibri"/>
              </a:rPr>
              <a:t>είναι </a:t>
            </a:r>
            <a:r>
              <a:rPr sz="2000" dirty="0">
                <a:latin typeface="Calibri"/>
                <a:cs typeface="Calibri"/>
              </a:rPr>
              <a:t>η </a:t>
            </a:r>
            <a:r>
              <a:rPr sz="2000" spc="-10" dirty="0">
                <a:latin typeface="Calibri"/>
                <a:cs typeface="Calibri"/>
              </a:rPr>
              <a:t>εξεύρεση </a:t>
            </a:r>
            <a:r>
              <a:rPr sz="2000" spc="-15" dirty="0">
                <a:latin typeface="Calibri"/>
                <a:cs typeface="Calibri"/>
              </a:rPr>
              <a:t>των </a:t>
            </a:r>
            <a:r>
              <a:rPr sz="2000" spc="-10" dirty="0">
                <a:latin typeface="Calibri"/>
                <a:cs typeface="Calibri"/>
              </a:rPr>
              <a:t>αποδοτικότερων </a:t>
            </a:r>
            <a:r>
              <a:rPr sz="2000" spc="-5" dirty="0">
                <a:latin typeface="Calibri"/>
                <a:cs typeface="Calibri"/>
              </a:rPr>
              <a:t> </a:t>
            </a:r>
            <a:r>
              <a:rPr sz="2000" spc="-15" dirty="0">
                <a:latin typeface="Calibri"/>
                <a:cs typeface="Calibri"/>
              </a:rPr>
              <a:t>οικονομικά τρόπων </a:t>
            </a:r>
            <a:r>
              <a:rPr sz="2000" dirty="0">
                <a:latin typeface="Calibri"/>
                <a:cs typeface="Calibri"/>
              </a:rPr>
              <a:t>για </a:t>
            </a:r>
            <a:r>
              <a:rPr sz="2000" spc="-15" dirty="0">
                <a:latin typeface="Calibri"/>
                <a:cs typeface="Calibri"/>
              </a:rPr>
              <a:t>την </a:t>
            </a:r>
            <a:r>
              <a:rPr sz="2000" spc="-10" dirty="0">
                <a:latin typeface="Calibri"/>
                <a:cs typeface="Calibri"/>
              </a:rPr>
              <a:t>επίτευξη παρόμοιων αποτελεσμάτων. </a:t>
            </a:r>
            <a:r>
              <a:rPr sz="2000" dirty="0">
                <a:latin typeface="Calibri"/>
                <a:cs typeface="Calibri"/>
              </a:rPr>
              <a:t>Εάν </a:t>
            </a:r>
            <a:r>
              <a:rPr sz="2000" spc="-10" dirty="0">
                <a:latin typeface="Calibri"/>
                <a:cs typeface="Calibri"/>
              </a:rPr>
              <a:t>το </a:t>
            </a:r>
            <a:r>
              <a:rPr sz="2000" spc="-5" dirty="0">
                <a:latin typeface="Calibri"/>
                <a:cs typeface="Calibri"/>
              </a:rPr>
              <a:t>αιτούμενο </a:t>
            </a:r>
            <a:r>
              <a:rPr sz="2000" spc="-10" dirty="0">
                <a:latin typeface="Calibri"/>
                <a:cs typeface="Calibri"/>
              </a:rPr>
              <a:t>ποσό </a:t>
            </a:r>
            <a:r>
              <a:rPr sz="2000" spc="-5" dirty="0">
                <a:latin typeface="Calibri"/>
                <a:cs typeface="Calibri"/>
              </a:rPr>
              <a:t>θεωρηθεί </a:t>
            </a:r>
            <a:r>
              <a:rPr sz="2000" dirty="0">
                <a:latin typeface="Calibri"/>
                <a:cs typeface="Calibri"/>
              </a:rPr>
              <a:t>από </a:t>
            </a:r>
            <a:r>
              <a:rPr sz="2000" spc="5" dirty="0">
                <a:latin typeface="Calibri"/>
                <a:cs typeface="Calibri"/>
              </a:rPr>
              <a:t> </a:t>
            </a:r>
            <a:r>
              <a:rPr sz="2000" spc="-15" dirty="0">
                <a:latin typeface="Calibri"/>
                <a:cs typeface="Calibri"/>
              </a:rPr>
              <a:t>την </a:t>
            </a:r>
            <a:r>
              <a:rPr sz="2000" dirty="0">
                <a:latin typeface="Calibri"/>
                <a:cs typeface="Calibri"/>
              </a:rPr>
              <a:t>Εθνική </a:t>
            </a:r>
            <a:r>
              <a:rPr sz="2000" spc="-10" dirty="0">
                <a:latin typeface="Calibri"/>
                <a:cs typeface="Calibri"/>
              </a:rPr>
              <a:t>Υπ</a:t>
            </a:r>
            <a:r>
              <a:rPr sz="2000" spc="-10" dirty="0" err="1">
                <a:latin typeface="Calibri"/>
                <a:cs typeface="Calibri"/>
              </a:rPr>
              <a:t>ηρεσί</a:t>
            </a:r>
            <a:r>
              <a:rPr sz="2000" spc="-10" dirty="0">
                <a:latin typeface="Calibri"/>
                <a:cs typeface="Calibri"/>
              </a:rPr>
              <a:t>α μη ρεαλιστικό </a:t>
            </a:r>
            <a:r>
              <a:rPr sz="2000" spc="-5" dirty="0">
                <a:latin typeface="Calibri"/>
                <a:cs typeface="Calibri"/>
              </a:rPr>
              <a:t>για </a:t>
            </a:r>
            <a:r>
              <a:rPr sz="2000" spc="-25" dirty="0">
                <a:latin typeface="Calibri"/>
                <a:cs typeface="Calibri"/>
              </a:rPr>
              <a:t>την </a:t>
            </a:r>
            <a:r>
              <a:rPr sz="2000" spc="-15" dirty="0">
                <a:latin typeface="Calibri"/>
                <a:cs typeface="Calibri"/>
              </a:rPr>
              <a:t>υλοποίηση των </a:t>
            </a:r>
            <a:r>
              <a:rPr sz="2000" spc="-10" dirty="0">
                <a:latin typeface="Calibri"/>
                <a:cs typeface="Calibri"/>
              </a:rPr>
              <a:t>δραστηριοτήτων </a:t>
            </a:r>
            <a:r>
              <a:rPr sz="2000" spc="-5" dirty="0">
                <a:latin typeface="Calibri"/>
                <a:cs typeface="Calibri"/>
              </a:rPr>
              <a:t>του </a:t>
            </a:r>
            <a:r>
              <a:rPr lang="el-GR" sz="2000" spc="-10" dirty="0">
                <a:latin typeface="Calibri"/>
                <a:cs typeface="Calibri"/>
              </a:rPr>
              <a:t>σ</a:t>
            </a:r>
            <a:r>
              <a:rPr sz="2000" spc="-10" dirty="0" err="1">
                <a:latin typeface="Calibri"/>
                <a:cs typeface="Calibri"/>
              </a:rPr>
              <a:t>χεδίου</a:t>
            </a:r>
            <a:r>
              <a:rPr sz="2000" spc="-10" dirty="0">
                <a:latin typeface="Calibri"/>
                <a:cs typeface="Calibri"/>
              </a:rPr>
              <a:t>, </a:t>
            </a:r>
            <a:r>
              <a:rPr sz="2000" dirty="0">
                <a:latin typeface="Calibri"/>
                <a:cs typeface="Calibri"/>
              </a:rPr>
              <a:t>η</a:t>
            </a:r>
            <a:r>
              <a:rPr sz="2000" spc="5" dirty="0">
                <a:latin typeface="Calibri"/>
                <a:cs typeface="Calibri"/>
              </a:rPr>
              <a:t> </a:t>
            </a:r>
            <a:r>
              <a:rPr sz="2000" spc="-15" dirty="0">
                <a:latin typeface="Calibri"/>
                <a:cs typeface="Calibri"/>
              </a:rPr>
              <a:t>πρόταση</a:t>
            </a:r>
            <a:r>
              <a:rPr sz="2000" spc="-10" dirty="0">
                <a:latin typeface="Calibri"/>
                <a:cs typeface="Calibri"/>
              </a:rPr>
              <a:t> </a:t>
            </a:r>
            <a:r>
              <a:rPr sz="2000" spc="-5" dirty="0">
                <a:latin typeface="Calibri"/>
                <a:cs typeface="Calibri"/>
              </a:rPr>
              <a:t>απορρίπτεται</a:t>
            </a:r>
            <a:r>
              <a:rPr sz="2000" dirty="0">
                <a:latin typeface="Calibri"/>
                <a:cs typeface="Calibri"/>
              </a:rPr>
              <a:t> </a:t>
            </a:r>
            <a:r>
              <a:rPr sz="2000" dirty="0">
                <a:latin typeface="Wingdings"/>
                <a:cs typeface="Wingdings"/>
              </a:rPr>
              <a:t></a:t>
            </a:r>
            <a:r>
              <a:rPr sz="2000" dirty="0">
                <a:latin typeface="Times New Roman"/>
                <a:cs typeface="Times New Roman"/>
              </a:rPr>
              <a:t> </a:t>
            </a:r>
            <a:r>
              <a:rPr sz="2000" spc="-5" dirty="0">
                <a:uFill>
                  <a:solidFill>
                    <a:srgbClr val="000000"/>
                  </a:solidFill>
                </a:uFill>
                <a:latin typeface="Calibri"/>
                <a:cs typeface="Calibri"/>
              </a:rPr>
              <a:t>Δε</a:t>
            </a:r>
            <a:r>
              <a:rPr sz="2000" dirty="0">
                <a:uFill>
                  <a:solidFill>
                    <a:srgbClr val="000000"/>
                  </a:solidFill>
                </a:uFill>
                <a:latin typeface="Calibri"/>
                <a:cs typeface="Calibri"/>
              </a:rPr>
              <a:t> </a:t>
            </a:r>
            <a:r>
              <a:rPr sz="2000" spc="-10" dirty="0">
                <a:uFill>
                  <a:solidFill>
                    <a:srgbClr val="000000"/>
                  </a:solidFill>
                </a:uFill>
                <a:latin typeface="Calibri"/>
                <a:cs typeface="Calibri"/>
              </a:rPr>
              <a:t>γίνεται</a:t>
            </a:r>
            <a:r>
              <a:rPr sz="2000" spc="-5" dirty="0">
                <a:uFill>
                  <a:solidFill>
                    <a:srgbClr val="000000"/>
                  </a:solidFill>
                </a:uFill>
                <a:latin typeface="Calibri"/>
                <a:cs typeface="Calibri"/>
              </a:rPr>
              <a:t> αναθεώρηση</a:t>
            </a:r>
            <a:r>
              <a:rPr sz="2000" dirty="0">
                <a:uFill>
                  <a:solidFill>
                    <a:srgbClr val="000000"/>
                  </a:solidFill>
                </a:uFill>
                <a:latin typeface="Calibri"/>
                <a:cs typeface="Calibri"/>
              </a:rPr>
              <a:t> </a:t>
            </a:r>
            <a:r>
              <a:rPr sz="2000" spc="-10" dirty="0">
                <a:uFill>
                  <a:solidFill>
                    <a:srgbClr val="000000"/>
                  </a:solidFill>
                </a:uFill>
                <a:latin typeface="Calibri"/>
                <a:cs typeface="Calibri"/>
              </a:rPr>
              <a:t>προϋπολογισμού</a:t>
            </a:r>
            <a:r>
              <a:rPr sz="2000" spc="-5" dirty="0">
                <a:uFill>
                  <a:solidFill>
                    <a:srgbClr val="000000"/>
                  </a:solidFill>
                </a:uFill>
                <a:latin typeface="Calibri"/>
                <a:cs typeface="Calibri"/>
              </a:rPr>
              <a:t> για</a:t>
            </a:r>
            <a:r>
              <a:rPr sz="2000" dirty="0">
                <a:uFill>
                  <a:solidFill>
                    <a:srgbClr val="000000"/>
                  </a:solidFill>
                </a:uFill>
                <a:latin typeface="Calibri"/>
                <a:cs typeface="Calibri"/>
              </a:rPr>
              <a:t> τις</a:t>
            </a:r>
            <a:r>
              <a:rPr sz="2000" spc="5" dirty="0">
                <a:uFill>
                  <a:solidFill>
                    <a:srgbClr val="000000"/>
                  </a:solidFill>
                </a:uFill>
                <a:latin typeface="Calibri"/>
                <a:cs typeface="Calibri"/>
              </a:rPr>
              <a:t> </a:t>
            </a:r>
            <a:r>
              <a:rPr sz="2000" spc="-10" dirty="0">
                <a:uFill>
                  <a:solidFill>
                    <a:srgbClr val="000000"/>
                  </a:solidFill>
                </a:uFill>
                <a:latin typeface="Calibri"/>
                <a:cs typeface="Calibri"/>
              </a:rPr>
              <a:t>αιτήσεις</a:t>
            </a:r>
            <a:r>
              <a:rPr sz="2000" spc="-5" dirty="0">
                <a:uFill>
                  <a:solidFill>
                    <a:srgbClr val="000000"/>
                  </a:solidFill>
                </a:uFill>
                <a:latin typeface="Calibri"/>
                <a:cs typeface="Calibri"/>
              </a:rPr>
              <a:t> </a:t>
            </a:r>
            <a:r>
              <a:rPr sz="2000" dirty="0">
                <a:uFill>
                  <a:solidFill>
                    <a:srgbClr val="000000"/>
                  </a:solidFill>
                </a:uFill>
                <a:latin typeface="Calibri"/>
                <a:cs typeface="Calibri"/>
              </a:rPr>
              <a:t>που θα </a:t>
            </a:r>
            <a:r>
              <a:rPr sz="2000" spc="5" dirty="0">
                <a:latin typeface="Calibri"/>
                <a:cs typeface="Calibri"/>
              </a:rPr>
              <a:t> </a:t>
            </a:r>
            <a:r>
              <a:rPr sz="2000" spc="-5" dirty="0">
                <a:uFill>
                  <a:solidFill>
                    <a:srgbClr val="000000"/>
                  </a:solidFill>
                </a:uFill>
                <a:latin typeface="Calibri"/>
                <a:cs typeface="Calibri"/>
              </a:rPr>
              <a:t>χρηματοδοτηθούν</a:t>
            </a:r>
            <a:r>
              <a:rPr sz="2000" spc="-55" dirty="0">
                <a:uFill>
                  <a:solidFill>
                    <a:srgbClr val="000000"/>
                  </a:solidFill>
                </a:uFill>
                <a:latin typeface="Calibri"/>
                <a:cs typeface="Calibri"/>
              </a:rPr>
              <a:t> </a:t>
            </a:r>
            <a:r>
              <a:rPr sz="2000" spc="-20" dirty="0">
                <a:uFill>
                  <a:solidFill>
                    <a:srgbClr val="000000"/>
                  </a:solidFill>
                </a:uFill>
                <a:latin typeface="Calibri"/>
                <a:cs typeface="Calibri"/>
              </a:rPr>
              <a:t>και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ούτε</a:t>
            </a:r>
            <a:r>
              <a:rPr sz="2000" spc="10" dirty="0">
                <a:uFill>
                  <a:solidFill>
                    <a:srgbClr val="000000"/>
                  </a:solidFill>
                </a:uFill>
                <a:latin typeface="Calibri"/>
                <a:cs typeface="Calibri"/>
              </a:rPr>
              <a:t> </a:t>
            </a:r>
            <a:r>
              <a:rPr sz="2000" spc="-5" dirty="0">
                <a:uFill>
                  <a:solidFill>
                    <a:srgbClr val="000000"/>
                  </a:solidFill>
                </a:uFill>
                <a:latin typeface="Calibri"/>
                <a:cs typeface="Calibri"/>
              </a:rPr>
              <a:t>είναι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εφικτό</a:t>
            </a:r>
            <a:r>
              <a:rPr sz="2000" spc="-35" dirty="0">
                <a:uFill>
                  <a:solidFill>
                    <a:srgbClr val="000000"/>
                  </a:solidFill>
                </a:uFill>
                <a:latin typeface="Calibri"/>
                <a:cs typeface="Calibri"/>
              </a:rPr>
              <a:t> </a:t>
            </a:r>
            <a:r>
              <a:rPr sz="2000" dirty="0">
                <a:uFill>
                  <a:solidFill>
                    <a:srgbClr val="000000"/>
                  </a:solidFill>
                </a:uFill>
                <a:latin typeface="Calibri"/>
                <a:cs typeface="Calibri"/>
              </a:rPr>
              <a:t>να</a:t>
            </a:r>
            <a:r>
              <a:rPr sz="2000" spc="5" dirty="0">
                <a:uFill>
                  <a:solidFill>
                    <a:srgbClr val="000000"/>
                  </a:solidFill>
                </a:uFill>
                <a:latin typeface="Calibri"/>
                <a:cs typeface="Calibri"/>
              </a:rPr>
              <a:t> </a:t>
            </a:r>
            <a:r>
              <a:rPr sz="2000" spc="-5" dirty="0">
                <a:uFill>
                  <a:solidFill>
                    <a:srgbClr val="000000"/>
                  </a:solidFill>
                </a:uFill>
                <a:latin typeface="Calibri"/>
                <a:cs typeface="Calibri"/>
              </a:rPr>
              <a:t>γίνει</a:t>
            </a:r>
            <a:r>
              <a:rPr sz="2000" spc="-25" dirty="0">
                <a:uFill>
                  <a:solidFill>
                    <a:srgbClr val="000000"/>
                  </a:solidFill>
                </a:uFill>
                <a:latin typeface="Calibri"/>
                <a:cs typeface="Calibri"/>
              </a:rPr>
              <a:t> </a:t>
            </a:r>
            <a:r>
              <a:rPr sz="2000" dirty="0">
                <a:uFill>
                  <a:solidFill>
                    <a:srgbClr val="000000"/>
                  </a:solidFill>
                </a:uFill>
                <a:latin typeface="Calibri"/>
                <a:cs typeface="Calibri"/>
              </a:rPr>
              <a:t>υποβάθμιση</a:t>
            </a:r>
            <a:r>
              <a:rPr sz="2000" spc="-25" dirty="0">
                <a:uFill>
                  <a:solidFill>
                    <a:srgbClr val="000000"/>
                  </a:solidFill>
                </a:uFill>
                <a:latin typeface="Calibri"/>
                <a:cs typeface="Calibri"/>
              </a:rPr>
              <a:t> </a:t>
            </a:r>
            <a:r>
              <a:rPr sz="2000" dirty="0">
                <a:uFill>
                  <a:solidFill>
                    <a:srgbClr val="000000"/>
                  </a:solidFill>
                </a:uFill>
                <a:latin typeface="Calibri"/>
                <a:cs typeface="Calibri"/>
              </a:rPr>
              <a:t>μίας</a:t>
            </a:r>
            <a:r>
              <a:rPr sz="2000" spc="-15" dirty="0">
                <a:uFill>
                  <a:solidFill>
                    <a:srgbClr val="000000"/>
                  </a:solidFill>
                </a:uFill>
                <a:latin typeface="Calibri"/>
                <a:cs typeface="Calibri"/>
              </a:rPr>
              <a:t> </a:t>
            </a:r>
            <a:r>
              <a:rPr sz="2000" spc="-5" dirty="0">
                <a:uFill>
                  <a:solidFill>
                    <a:srgbClr val="000000"/>
                  </a:solidFill>
                </a:uFill>
                <a:latin typeface="Calibri"/>
                <a:cs typeface="Calibri"/>
              </a:rPr>
              <a:t>πρότασης</a:t>
            </a:r>
            <a:r>
              <a:rPr sz="2000" spc="-30" dirty="0">
                <a:uFill>
                  <a:solidFill>
                    <a:srgbClr val="000000"/>
                  </a:solidFill>
                </a:uFill>
                <a:latin typeface="Calibri"/>
                <a:cs typeface="Calibri"/>
              </a:rPr>
              <a:t> </a:t>
            </a:r>
            <a:r>
              <a:rPr sz="2000" spc="-5" dirty="0">
                <a:uFill>
                  <a:solidFill>
                    <a:srgbClr val="000000"/>
                  </a:solidFill>
                </a:uFill>
                <a:latin typeface="Calibri"/>
                <a:cs typeface="Calibri"/>
              </a:rPr>
              <a:t>από</a:t>
            </a:r>
            <a:r>
              <a:rPr sz="2000" spc="-1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ψηλότερο</a:t>
            </a:r>
            <a:r>
              <a:rPr lang="el-GR" sz="2000" dirty="0">
                <a:latin typeface="Calibri"/>
                <a:cs typeface="Calibri"/>
              </a:rPr>
              <a:t> </a:t>
            </a:r>
            <a:r>
              <a:rPr sz="2000" spc="-15" dirty="0">
                <a:uFill>
                  <a:solidFill>
                    <a:srgbClr val="000000"/>
                  </a:solidFill>
                </a:uFill>
                <a:latin typeface="Calibri"/>
                <a:cs typeface="Calibri"/>
              </a:rPr>
              <a:t>κατ’</a:t>
            </a:r>
            <a:r>
              <a:rPr sz="2000" spc="15" dirty="0">
                <a:uFill>
                  <a:solidFill>
                    <a:srgbClr val="000000"/>
                  </a:solidFill>
                </a:uFill>
                <a:latin typeface="Calibri"/>
                <a:cs typeface="Calibri"/>
              </a:rPr>
              <a:t> </a:t>
            </a:r>
            <a:r>
              <a:rPr sz="2000" spc="-20" dirty="0">
                <a:uFill>
                  <a:solidFill>
                    <a:srgbClr val="000000"/>
                  </a:solidFill>
                </a:uFill>
                <a:latin typeface="Calibri"/>
                <a:cs typeface="Calibri"/>
              </a:rPr>
              <a:t>απ</a:t>
            </a:r>
            <a:r>
              <a:rPr sz="2000" spc="-20" dirty="0" err="1">
                <a:uFill>
                  <a:solidFill>
                    <a:srgbClr val="000000"/>
                  </a:solidFill>
                </a:uFill>
                <a:latin typeface="Calibri"/>
                <a:cs typeface="Calibri"/>
              </a:rPr>
              <a:t>οκο</a:t>
            </a:r>
            <a:r>
              <a:rPr sz="2000" spc="-20" dirty="0">
                <a:uFill>
                  <a:solidFill>
                    <a:srgbClr val="000000"/>
                  </a:solidFill>
                </a:uFill>
                <a:latin typeface="Calibri"/>
                <a:cs typeface="Calibri"/>
              </a:rPr>
              <a:t>πήν</a:t>
            </a:r>
            <a:r>
              <a:rPr sz="2000" spc="-30" dirty="0">
                <a:uFill>
                  <a:solidFill>
                    <a:srgbClr val="000000"/>
                  </a:solidFill>
                </a:uFill>
                <a:latin typeface="Calibri"/>
                <a:cs typeface="Calibri"/>
              </a:rPr>
              <a:t> </a:t>
            </a:r>
            <a:r>
              <a:rPr sz="2000" dirty="0">
                <a:uFill>
                  <a:solidFill>
                    <a:srgbClr val="000000"/>
                  </a:solidFill>
                </a:uFill>
                <a:latin typeface="Calibri"/>
                <a:cs typeface="Calibri"/>
              </a:rPr>
              <a:t>ποσό</a:t>
            </a:r>
            <a:r>
              <a:rPr sz="2000" spc="-20" dirty="0">
                <a:uFill>
                  <a:solidFill>
                    <a:srgbClr val="000000"/>
                  </a:solidFill>
                </a:uFill>
                <a:latin typeface="Calibri"/>
                <a:cs typeface="Calibri"/>
              </a:rPr>
              <a:t> </a:t>
            </a:r>
            <a:endParaRPr lang="el-GR" sz="2000" spc="-20" dirty="0">
              <a:uFill>
                <a:solidFill>
                  <a:srgbClr val="000000"/>
                </a:solidFill>
              </a:uFill>
              <a:latin typeface="Calibri"/>
              <a:cs typeface="Calibri"/>
            </a:endParaRPr>
          </a:p>
          <a:p>
            <a:pPr marL="12700" marR="5080" algn="just">
              <a:lnSpc>
                <a:spcPct val="90000"/>
              </a:lnSpc>
              <a:tabLst>
                <a:tab pos="357188" algn="l"/>
              </a:tabLst>
            </a:pPr>
            <a:r>
              <a:rPr lang="el-GR" sz="2000" spc="-20" dirty="0">
                <a:uFill>
                  <a:solidFill>
                    <a:srgbClr val="000000"/>
                  </a:solidFill>
                </a:uFill>
                <a:latin typeface="Calibri"/>
                <a:cs typeface="Calibri"/>
              </a:rPr>
              <a:t>      </a:t>
            </a:r>
            <a:r>
              <a:rPr sz="2000" spc="5" dirty="0" err="1">
                <a:uFill>
                  <a:solidFill>
                    <a:srgbClr val="000000"/>
                  </a:solidFill>
                </a:uFill>
                <a:latin typeface="Calibri"/>
                <a:cs typeface="Calibri"/>
              </a:rPr>
              <a:t>στο</a:t>
            </a:r>
            <a:r>
              <a:rPr sz="2000" spc="-3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40" dirty="0">
                <a:uFill>
                  <a:solidFill>
                    <a:srgbClr val="000000"/>
                  </a:solidFill>
                </a:uFill>
                <a:latin typeface="Calibri"/>
                <a:cs typeface="Calibri"/>
              </a:rPr>
              <a:t> </a:t>
            </a:r>
            <a:r>
              <a:rPr sz="2000" dirty="0">
                <a:uFill>
                  <a:solidFill>
                    <a:srgbClr val="000000"/>
                  </a:solidFill>
                </a:uFill>
                <a:latin typeface="Calibri"/>
                <a:cs typeface="Calibri"/>
              </a:rPr>
              <a:t>ή</a:t>
            </a:r>
            <a:r>
              <a:rPr sz="2000" spc="-5" dirty="0">
                <a:uFill>
                  <a:solidFill>
                    <a:srgbClr val="000000"/>
                  </a:solidFill>
                </a:uFill>
                <a:latin typeface="Calibri"/>
                <a:cs typeface="Calibri"/>
              </a:rPr>
              <a:t> </a:t>
            </a:r>
            <a:r>
              <a:rPr sz="2000" dirty="0">
                <a:uFill>
                  <a:solidFill>
                    <a:srgbClr val="000000"/>
                  </a:solidFill>
                </a:uFill>
                <a:latin typeface="Calibri"/>
                <a:cs typeface="Calibri"/>
              </a:rPr>
              <a:t>αναβάθμισή</a:t>
            </a:r>
            <a:r>
              <a:rPr sz="2000" spc="-30" dirty="0">
                <a:uFill>
                  <a:solidFill>
                    <a:srgbClr val="000000"/>
                  </a:solidFill>
                </a:uFill>
                <a:latin typeface="Calibri"/>
                <a:cs typeface="Calibri"/>
              </a:rPr>
              <a:t> </a:t>
            </a:r>
            <a:r>
              <a:rPr sz="2000" dirty="0">
                <a:uFill>
                  <a:solidFill>
                    <a:srgbClr val="000000"/>
                  </a:solidFill>
                </a:uFill>
                <a:latin typeface="Calibri"/>
                <a:cs typeface="Calibri"/>
              </a:rPr>
              <a:t>της </a:t>
            </a:r>
            <a:r>
              <a:rPr sz="2000" spc="-5" dirty="0">
                <a:uFill>
                  <a:solidFill>
                    <a:srgbClr val="000000"/>
                  </a:solidFill>
                </a:uFill>
                <a:latin typeface="Calibri"/>
                <a:cs typeface="Calibri"/>
              </a:rPr>
              <a:t>από</a:t>
            </a:r>
            <a:r>
              <a:rPr sz="2000" spc="-2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στο</a:t>
            </a:r>
            <a:r>
              <a:rPr sz="2000" spc="-35" dirty="0">
                <a:uFill>
                  <a:solidFill>
                    <a:srgbClr val="000000"/>
                  </a:solidFill>
                </a:uFill>
                <a:latin typeface="Calibri"/>
                <a:cs typeface="Calibri"/>
              </a:rPr>
              <a:t> </a:t>
            </a:r>
            <a:r>
              <a:rPr sz="2000" spc="-5" dirty="0">
                <a:uFill>
                  <a:solidFill>
                    <a:srgbClr val="000000"/>
                  </a:solidFill>
                </a:uFill>
                <a:latin typeface="Calibri"/>
                <a:cs typeface="Calibri"/>
              </a:rPr>
              <a:t>ψηλότερο</a:t>
            </a:r>
            <a:endParaRPr sz="2000" dirty="0">
              <a:latin typeface="Calibri"/>
              <a:cs typeface="Calibri"/>
            </a:endParaRPr>
          </a:p>
        </p:txBody>
      </p:sp>
    </p:spTree>
    <p:extLst>
      <p:ext uri="{BB962C8B-B14F-4D97-AF65-F5344CB8AC3E}">
        <p14:creationId xmlns:p14="http://schemas.microsoft.com/office/powerpoint/2010/main" val="17167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223" y="69596"/>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ΒΑΣΙΚΕΣ ΑΡΧΕΣ</a:t>
            </a:r>
            <a:r>
              <a:rPr lang="en-GB" sz="2800" spc="-25" dirty="0">
                <a:solidFill>
                  <a:srgbClr val="FFFFFF"/>
                </a:solidFill>
              </a:rPr>
              <a:t> </a:t>
            </a:r>
            <a:r>
              <a:rPr lang="el-GR" sz="2800" spc="-25" dirty="0">
                <a:solidFill>
                  <a:srgbClr val="FFFFFF"/>
                </a:solidFill>
              </a:rPr>
              <a:t>ΕΥΡΩΠΑΪΚΩΝ ΧΡΗΜΑΤΟΔΟΤΗΣΕΩΝ (2/2)</a:t>
            </a:r>
            <a:endParaRPr sz="2800" dirty="0"/>
          </a:p>
        </p:txBody>
      </p:sp>
      <p:sp>
        <p:nvSpPr>
          <p:cNvPr id="3" name="object 3"/>
          <p:cNvSpPr txBox="1"/>
          <p:nvPr/>
        </p:nvSpPr>
        <p:spPr>
          <a:xfrm>
            <a:off x="152400" y="1359266"/>
            <a:ext cx="11273790" cy="4139467"/>
          </a:xfrm>
          <a:prstGeom prst="rect">
            <a:avLst/>
          </a:prstGeom>
        </p:spPr>
        <p:txBody>
          <a:bodyPr vert="horz" wrap="square" lIns="0" tIns="12065" rIns="0" bIns="0" rtlCol="0">
            <a:spAutoFit/>
          </a:bodyPr>
          <a:lstStyle/>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Πολλαπλές υποβολές</a:t>
            </a:r>
            <a:r>
              <a:rPr lang="el-GR" sz="2000" spc="-5" dirty="0">
                <a:uFill>
                  <a:solidFill>
                    <a:srgbClr val="000000"/>
                  </a:solidFill>
                </a:uFill>
                <a:latin typeface="Calibri"/>
                <a:cs typeface="Calibri"/>
              </a:rPr>
              <a:t>: Στην περίπτωση πολλαπλών υποβολών της ίδιας αίτησης από την ίδια κοινοπραξία σε διαφορετικές Εθνικές Υπηρεσίες, όλες οι αιτήσεις απορρίπτονται. Εάν σχεδόν πανομοιότυπες ή πολύ παρόμοιες αιτήσεις υποβάλλονται από την ίδια ή διαφορετική κοινοπραξία στην ίδια ή σε διαφορετικές Εθνικές Υπηρεσίες, θα διενεργηθεί σχετική αξιολόγηση από τις εμπλεκόμενες Εθνικές Υπηρεσίες και είναι πιθανόν όλες οι αιτήσεις να απορριφθούν .</a:t>
            </a:r>
          </a:p>
          <a:p>
            <a:pPr marL="12700" marR="5080" algn="just">
              <a:lnSpc>
                <a:spcPct val="90000"/>
              </a:lnSpc>
              <a:tabLst>
                <a:tab pos="355600" algn="l"/>
              </a:tabLst>
            </a:pPr>
            <a:endParaRPr sz="1900" dirty="0">
              <a:latin typeface="Calibri"/>
              <a:cs typeface="Calibri"/>
            </a:endParaRPr>
          </a:p>
          <a:p>
            <a:pPr marL="355600" marR="635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Πρωτότυπο περιεχόμενο και συγγραφή</a:t>
            </a:r>
            <a:r>
              <a:rPr lang="el-GR" sz="2000" spc="-5" dirty="0">
                <a:uFill>
                  <a:solidFill>
                    <a:srgbClr val="000000"/>
                  </a:solidFill>
                </a:uFill>
                <a:latin typeface="Calibri"/>
                <a:cs typeface="Calibri"/>
              </a:rPr>
              <a:t>: Όλες οι αιτήσεις πρέπει να περιέχουν πρωτότυπο περιεχόμενο που έχει συνταχθεί από την κοινοπραξία. Κανένας άλλος οργανισμός ή εξωτερικό άτομο δεν μπορεί να λάβει πληρωμή ή άλλου είδους ανταμοιβή για τη σύνταξη της αίτησης. Η Εθνική Υπηρεσία μπορεί να απορρίψει τον αιτούντα από τη διαδικασία επιλογής ή μπορεί να τερματίσει ανά πάσα στιγμή ένα σχέδιο, εάν διαπιστώσει ότι οι εν λόγω κανόνες δεν έχουν τηρηθεί.</a:t>
            </a:r>
          </a:p>
          <a:p>
            <a:pPr marL="12700" marR="6350" algn="just">
              <a:lnSpc>
                <a:spcPct val="90000"/>
              </a:lnSpc>
              <a:tabLst>
                <a:tab pos="355600" algn="l"/>
              </a:tabLst>
            </a:pPr>
            <a:endParaRPr sz="1900" dirty="0">
              <a:latin typeface="Calibri"/>
              <a:cs typeface="Calibri"/>
            </a:endParaRPr>
          </a:p>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Αρχή της μη σωρευτικής χορήγησης</a:t>
            </a:r>
            <a:r>
              <a:rPr lang="el-GR" sz="2000" spc="-5" dirty="0">
                <a:uFill>
                  <a:solidFill>
                    <a:srgbClr val="000000"/>
                  </a:solidFill>
                </a:uFill>
                <a:latin typeface="Calibri"/>
                <a:cs typeface="Calibri"/>
              </a:rPr>
              <a:t>: Για κάθε σχέδιο που χρηματοδοτείται από την ΕΕ χορηγείται μία και μόνο επιχορήγηση από τον προϋπολογισμό της ΕΕ και προς έναν και μόνο δικαιούχο. Σε καμία περίπτωση δεν πρέπει οι ίδιες δαπάνες να χρηματοδοτηθούν δύο φορές από τον προϋπολογισμό της Ένωσης.</a:t>
            </a:r>
            <a:endParaRPr sz="2000" dirty="0">
              <a:latin typeface="Calibri"/>
              <a:cs typeface="Calibri"/>
            </a:endParaRPr>
          </a:p>
        </p:txBody>
      </p:sp>
    </p:spTree>
    <p:extLst>
      <p:ext uri="{BB962C8B-B14F-4D97-AF65-F5344CB8AC3E}">
        <p14:creationId xmlns:p14="http://schemas.microsoft.com/office/powerpoint/2010/main" val="2615298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92216"/>
            <a:ext cx="9499600" cy="44307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ΒΑΣΙΚΟΙ ΚΑΝΟΝΙΣΜΟΙ ΧΡΗΜΑΤΟΔΟΤΙΚΟΥ ΜΟΝΤΕΛΟΥ (1/2)</a:t>
            </a:r>
            <a:endParaRPr sz="2800" dirty="0"/>
          </a:p>
        </p:txBody>
      </p:sp>
      <p:sp>
        <p:nvSpPr>
          <p:cNvPr id="3" name="object 3"/>
          <p:cNvSpPr txBox="1"/>
          <p:nvPr/>
        </p:nvSpPr>
        <p:spPr>
          <a:xfrm>
            <a:off x="381000" y="838200"/>
            <a:ext cx="11130280" cy="5494453"/>
          </a:xfrm>
          <a:prstGeom prst="rect">
            <a:avLst/>
          </a:prstGeom>
        </p:spPr>
        <p:txBody>
          <a:bodyPr vert="horz" wrap="square" lIns="0" tIns="13335" rIns="0" bIns="0" rtlCol="0">
            <a:spAutoFit/>
          </a:bodyPr>
          <a:lstStyle/>
          <a:p>
            <a:pPr marL="355600" indent="-342900" algn="just">
              <a:lnSpc>
                <a:spcPct val="100000"/>
              </a:lnSpc>
              <a:spcBef>
                <a:spcPts val="105"/>
              </a:spcBef>
              <a:buFont typeface="Wingdings"/>
              <a:buChar char=""/>
              <a:tabLst>
                <a:tab pos="355600" algn="l"/>
              </a:tabLst>
            </a:pPr>
            <a:r>
              <a:rPr lang="el-GR" sz="2200" b="1" spc="-10" dirty="0">
                <a:latin typeface="Calibri"/>
                <a:cs typeface="Calibri"/>
              </a:rPr>
              <a:t>Το χρηματοδοτικό μοντέλο που βασίζεται σε κατ’ </a:t>
            </a:r>
            <a:r>
              <a:rPr lang="el-GR" sz="2200" b="1" spc="-10" dirty="0" err="1">
                <a:latin typeface="Calibri"/>
                <a:cs typeface="Calibri"/>
              </a:rPr>
              <a:t>αποκοπήν</a:t>
            </a:r>
            <a:r>
              <a:rPr lang="el-GR" sz="2200" b="1" spc="-10" dirty="0">
                <a:latin typeface="Calibri"/>
                <a:cs typeface="Calibri"/>
              </a:rPr>
              <a:t> ποσά </a:t>
            </a:r>
            <a:r>
              <a:rPr lang="el-GR" sz="2200" b="1" spc="-10" dirty="0" err="1">
                <a:latin typeface="Calibri"/>
                <a:cs typeface="Calibri"/>
              </a:rPr>
              <a:t>διέπεται</a:t>
            </a:r>
            <a:r>
              <a:rPr lang="el-GR" sz="2200" b="1" spc="-10" dirty="0">
                <a:latin typeface="Calibri"/>
                <a:cs typeface="Calibri"/>
              </a:rPr>
              <a:t> από τους ακόλουθους κανονισμούς:</a:t>
            </a:r>
          </a:p>
          <a:p>
            <a:pPr marL="355600" indent="-342900" algn="just">
              <a:lnSpc>
                <a:spcPct val="100000"/>
              </a:lnSpc>
              <a:spcBef>
                <a:spcPts val="105"/>
              </a:spcBef>
              <a:buFont typeface="Wingdings"/>
              <a:buChar char=""/>
              <a:tabLst>
                <a:tab pos="355600" algn="l"/>
              </a:tabLst>
            </a:pPr>
            <a:endParaRPr lang="el-GR" sz="2000" b="1" u="heavy" spc="-10" dirty="0">
              <a:uFill>
                <a:solidFill>
                  <a:srgbClr val="000000"/>
                </a:solidFill>
              </a:uFill>
              <a:latin typeface="Calibri"/>
              <a:cs typeface="Calibri"/>
            </a:endParaRPr>
          </a:p>
          <a:p>
            <a:pPr marL="298450" indent="-285750" algn="just">
              <a:lnSpc>
                <a:spcPct val="100000"/>
              </a:lnSpc>
              <a:spcBef>
                <a:spcPts val="105"/>
              </a:spcBef>
              <a:buFont typeface="Wingdings" panose="05000000000000000000" pitchFamily="2" charset="2"/>
              <a:buChar char="§"/>
              <a:tabLst>
                <a:tab pos="355600" algn="l"/>
              </a:tabLst>
            </a:pPr>
            <a:r>
              <a:rPr sz="2000" u="heavy" dirty="0">
                <a:uFill>
                  <a:solidFill>
                    <a:srgbClr val="000000"/>
                  </a:solidFill>
                </a:uFill>
                <a:cs typeface="Calibri"/>
              </a:rPr>
              <a:t>Η</a:t>
            </a:r>
            <a:r>
              <a:rPr sz="2000" u="heavy" spc="235" dirty="0">
                <a:uFill>
                  <a:solidFill>
                    <a:srgbClr val="000000"/>
                  </a:solidFill>
                </a:uFill>
                <a:cs typeface="Calibri"/>
              </a:rPr>
              <a:t> </a:t>
            </a:r>
            <a:r>
              <a:rPr sz="2000" u="heavy" spc="-10" dirty="0">
                <a:uFill>
                  <a:solidFill>
                    <a:srgbClr val="000000"/>
                  </a:solidFill>
                </a:uFill>
                <a:cs typeface="Calibri"/>
              </a:rPr>
              <a:t>επιχορήγηση</a:t>
            </a:r>
            <a:r>
              <a:rPr sz="2000" u="heavy" spc="220" dirty="0">
                <a:uFill>
                  <a:solidFill>
                    <a:srgbClr val="000000"/>
                  </a:solidFill>
                </a:uFill>
                <a:cs typeface="Calibri"/>
              </a:rPr>
              <a:t> </a:t>
            </a:r>
            <a:r>
              <a:rPr sz="2000" u="heavy" spc="-5" dirty="0">
                <a:uFill>
                  <a:solidFill>
                    <a:srgbClr val="000000"/>
                  </a:solidFill>
                </a:uFill>
                <a:cs typeface="Calibri"/>
              </a:rPr>
              <a:t>λαμβάνει</a:t>
            </a:r>
            <a:r>
              <a:rPr sz="2000" u="heavy" spc="250" dirty="0">
                <a:uFill>
                  <a:solidFill>
                    <a:srgbClr val="000000"/>
                  </a:solidFill>
                </a:uFill>
                <a:cs typeface="Calibri"/>
              </a:rPr>
              <a:t> </a:t>
            </a:r>
            <a:r>
              <a:rPr sz="2000" u="heavy" spc="-5" dirty="0">
                <a:uFill>
                  <a:solidFill>
                    <a:srgbClr val="000000"/>
                  </a:solidFill>
                </a:uFill>
                <a:cs typeface="Calibri"/>
              </a:rPr>
              <a:t>τη</a:t>
            </a:r>
            <a:r>
              <a:rPr sz="2000" u="heavy" spc="235" dirty="0">
                <a:uFill>
                  <a:solidFill>
                    <a:srgbClr val="000000"/>
                  </a:solidFill>
                </a:uFill>
                <a:cs typeface="Calibri"/>
              </a:rPr>
              <a:t> </a:t>
            </a:r>
            <a:r>
              <a:rPr sz="2000" u="heavy" spc="-5" dirty="0">
                <a:uFill>
                  <a:solidFill>
                    <a:srgbClr val="000000"/>
                  </a:solidFill>
                </a:uFill>
                <a:cs typeface="Calibri"/>
              </a:rPr>
              <a:t>μορφή</a:t>
            </a:r>
            <a:r>
              <a:rPr sz="2000" u="heavy" spc="245" dirty="0">
                <a:uFill>
                  <a:solidFill>
                    <a:srgbClr val="000000"/>
                  </a:solidFill>
                </a:uFill>
                <a:cs typeface="Calibri"/>
              </a:rPr>
              <a:t> </a:t>
            </a:r>
            <a:r>
              <a:rPr sz="2000" u="heavy" spc="-5" dirty="0">
                <a:uFill>
                  <a:solidFill>
                    <a:srgbClr val="000000"/>
                  </a:solidFill>
                </a:uFill>
                <a:cs typeface="Calibri"/>
              </a:rPr>
              <a:t>ενός</a:t>
            </a:r>
            <a:r>
              <a:rPr sz="2000" u="heavy" spc="240" dirty="0">
                <a:uFill>
                  <a:solidFill>
                    <a:srgbClr val="000000"/>
                  </a:solidFill>
                </a:uFill>
                <a:cs typeface="Calibri"/>
              </a:rPr>
              <a:t> </a:t>
            </a:r>
            <a:r>
              <a:rPr sz="2000" u="heavy" spc="-15" dirty="0">
                <a:uFill>
                  <a:solidFill>
                    <a:srgbClr val="000000"/>
                  </a:solidFill>
                </a:uFill>
                <a:cs typeface="Calibri"/>
              </a:rPr>
              <a:t>κατ’</a:t>
            </a:r>
            <a:r>
              <a:rPr sz="2000" u="heavy" spc="240" dirty="0">
                <a:uFill>
                  <a:solidFill>
                    <a:srgbClr val="000000"/>
                  </a:solidFill>
                </a:uFill>
                <a:cs typeface="Calibri"/>
              </a:rPr>
              <a:t> </a:t>
            </a:r>
            <a:r>
              <a:rPr sz="2000" u="heavy" spc="-15" dirty="0">
                <a:uFill>
                  <a:solidFill>
                    <a:srgbClr val="000000"/>
                  </a:solidFill>
                </a:uFill>
                <a:cs typeface="Calibri"/>
              </a:rPr>
              <a:t>αποκοπήν</a:t>
            </a:r>
            <a:r>
              <a:rPr sz="2000" u="heavy" spc="229" dirty="0">
                <a:uFill>
                  <a:solidFill>
                    <a:srgbClr val="000000"/>
                  </a:solidFill>
                </a:uFill>
                <a:cs typeface="Calibri"/>
              </a:rPr>
              <a:t> </a:t>
            </a:r>
            <a:r>
              <a:rPr sz="2000" u="heavy" dirty="0">
                <a:uFill>
                  <a:solidFill>
                    <a:srgbClr val="000000"/>
                  </a:solidFill>
                </a:uFill>
                <a:cs typeface="Calibri"/>
              </a:rPr>
              <a:t>ποσού</a:t>
            </a:r>
            <a:r>
              <a:rPr sz="2000" spc="245" dirty="0">
                <a:cs typeface="Calibri"/>
              </a:rPr>
              <a:t> </a:t>
            </a:r>
            <a:r>
              <a:rPr sz="2000" spc="-5" dirty="0">
                <a:cs typeface="Calibri"/>
              </a:rPr>
              <a:t>(lump-sum),</a:t>
            </a:r>
            <a:r>
              <a:rPr sz="2000" spc="240" dirty="0">
                <a:cs typeface="Calibri"/>
              </a:rPr>
              <a:t> </a:t>
            </a:r>
            <a:r>
              <a:rPr sz="2000" spc="-10" dirty="0">
                <a:cs typeface="Calibri"/>
              </a:rPr>
              <a:t>το</a:t>
            </a:r>
            <a:r>
              <a:rPr sz="2000" spc="245" dirty="0">
                <a:cs typeface="Calibri"/>
              </a:rPr>
              <a:t> </a:t>
            </a:r>
            <a:r>
              <a:rPr sz="2000" spc="-5" dirty="0">
                <a:cs typeface="Calibri"/>
              </a:rPr>
              <a:t>οποίο</a:t>
            </a:r>
            <a:r>
              <a:rPr sz="2000" spc="245" dirty="0">
                <a:cs typeface="Calibri"/>
              </a:rPr>
              <a:t> </a:t>
            </a:r>
            <a:r>
              <a:rPr sz="2000" dirty="0">
                <a:cs typeface="Calibri"/>
              </a:rPr>
              <a:t>θα</a:t>
            </a:r>
            <a:r>
              <a:rPr sz="2000" spc="245" dirty="0">
                <a:cs typeface="Calibri"/>
              </a:rPr>
              <a:t> </a:t>
            </a:r>
            <a:r>
              <a:rPr sz="2000" dirty="0">
                <a:cs typeface="Calibri"/>
              </a:rPr>
              <a:t>πρέπει</a:t>
            </a:r>
            <a:r>
              <a:rPr sz="2000" spc="254" dirty="0">
                <a:cs typeface="Calibri"/>
              </a:rPr>
              <a:t> </a:t>
            </a:r>
            <a:r>
              <a:rPr sz="2000" spc="-5" dirty="0">
                <a:cs typeface="Calibri"/>
              </a:rPr>
              <a:t>να</a:t>
            </a:r>
            <a:r>
              <a:rPr sz="2000" spc="245" dirty="0">
                <a:cs typeface="Calibri"/>
              </a:rPr>
              <a:t> </a:t>
            </a:r>
            <a:r>
              <a:rPr sz="2000" spc="-15" dirty="0">
                <a:cs typeface="Calibri"/>
              </a:rPr>
              <a:t>καλύψει</a:t>
            </a:r>
            <a:r>
              <a:rPr sz="2000" spc="240" dirty="0">
                <a:cs typeface="Calibri"/>
              </a:rPr>
              <a:t> </a:t>
            </a:r>
            <a:r>
              <a:rPr sz="2000" spc="-5" dirty="0">
                <a:cs typeface="Calibri"/>
              </a:rPr>
              <a:t>τα </a:t>
            </a:r>
            <a:r>
              <a:rPr sz="2000" spc="-390" dirty="0">
                <a:cs typeface="Calibri"/>
              </a:rPr>
              <a:t> </a:t>
            </a:r>
            <a:r>
              <a:rPr sz="2000" spc="-10" dirty="0">
                <a:cs typeface="Calibri"/>
              </a:rPr>
              <a:t>έξοδα</a:t>
            </a:r>
            <a:r>
              <a:rPr sz="2000" spc="15" dirty="0">
                <a:cs typeface="Calibri"/>
              </a:rPr>
              <a:t> </a:t>
            </a:r>
            <a:r>
              <a:rPr sz="2000" spc="-10" dirty="0">
                <a:cs typeface="Calibri"/>
              </a:rPr>
              <a:t>υλοποίησης</a:t>
            </a:r>
            <a:r>
              <a:rPr sz="2000" spc="10" dirty="0">
                <a:cs typeface="Calibri"/>
              </a:rPr>
              <a:t> </a:t>
            </a:r>
            <a:r>
              <a:rPr sz="2000" spc="-20" dirty="0">
                <a:cs typeface="Calibri"/>
              </a:rPr>
              <a:t>όλων</a:t>
            </a:r>
            <a:r>
              <a:rPr sz="2000" spc="20" dirty="0">
                <a:cs typeface="Calibri"/>
              </a:rPr>
              <a:t> </a:t>
            </a:r>
            <a:r>
              <a:rPr sz="2000" spc="-15" dirty="0">
                <a:cs typeface="Calibri"/>
              </a:rPr>
              <a:t>των</a:t>
            </a:r>
            <a:r>
              <a:rPr sz="2000" spc="20" dirty="0">
                <a:cs typeface="Calibri"/>
              </a:rPr>
              <a:t> </a:t>
            </a:r>
            <a:r>
              <a:rPr sz="2000" spc="-10" dirty="0">
                <a:cs typeface="Calibri"/>
              </a:rPr>
              <a:t>επιλέξιμων</a:t>
            </a:r>
            <a:r>
              <a:rPr sz="2000" spc="60" dirty="0">
                <a:cs typeface="Calibri"/>
              </a:rPr>
              <a:t> </a:t>
            </a:r>
            <a:r>
              <a:rPr sz="2000" spc="-10" dirty="0">
                <a:cs typeface="Calibri"/>
              </a:rPr>
              <a:t>δραστηριοτήτων</a:t>
            </a:r>
            <a:r>
              <a:rPr sz="2000" spc="5" dirty="0">
                <a:cs typeface="Calibri"/>
              </a:rPr>
              <a:t> </a:t>
            </a:r>
            <a:r>
              <a:rPr sz="2000" spc="-10" dirty="0">
                <a:cs typeface="Calibri"/>
              </a:rPr>
              <a:t>του</a:t>
            </a:r>
            <a:r>
              <a:rPr sz="2000" spc="15" dirty="0">
                <a:cs typeface="Calibri"/>
              </a:rPr>
              <a:t> </a:t>
            </a:r>
            <a:r>
              <a:rPr lang="el-GR" sz="2000" spc="-10" dirty="0">
                <a:cs typeface="Calibri"/>
              </a:rPr>
              <a:t>σ</a:t>
            </a:r>
            <a:r>
              <a:rPr sz="2000" spc="-10" dirty="0" err="1">
                <a:cs typeface="Calibri"/>
              </a:rPr>
              <a:t>χεδίου</a:t>
            </a:r>
            <a:endParaRPr sz="2000" dirty="0">
              <a:cs typeface="Calibri"/>
            </a:endParaRPr>
          </a:p>
          <a:p>
            <a:pPr algn="just">
              <a:lnSpc>
                <a:spcPct val="100000"/>
              </a:lnSpc>
              <a:spcBef>
                <a:spcPts val="30"/>
              </a:spcBef>
              <a:buFont typeface="Wingdings"/>
              <a:buChar char=""/>
            </a:pPr>
            <a:endParaRPr sz="2000" dirty="0">
              <a:cs typeface="Calibri"/>
            </a:endParaRPr>
          </a:p>
          <a:p>
            <a:pPr marL="355600" marR="6985" indent="-342900" algn="just">
              <a:lnSpc>
                <a:spcPct val="100000"/>
              </a:lnSpc>
              <a:spcBef>
                <a:spcPts val="5"/>
              </a:spcBef>
              <a:buFont typeface="Wingdings"/>
              <a:buChar char=""/>
              <a:tabLst>
                <a:tab pos="354965" algn="l"/>
                <a:tab pos="355600" algn="l"/>
              </a:tabLst>
            </a:pPr>
            <a:r>
              <a:rPr sz="2000" u="heavy" dirty="0">
                <a:uFill>
                  <a:solidFill>
                    <a:srgbClr val="000000"/>
                  </a:solidFill>
                </a:uFill>
                <a:cs typeface="Calibri"/>
              </a:rPr>
              <a:t>Ο</a:t>
            </a:r>
            <a:r>
              <a:rPr sz="2000" u="heavy" spc="45" dirty="0">
                <a:uFill>
                  <a:solidFill>
                    <a:srgbClr val="000000"/>
                  </a:solidFill>
                </a:uFill>
                <a:cs typeface="Calibri"/>
              </a:rPr>
              <a:t> </a:t>
            </a:r>
            <a:r>
              <a:rPr sz="2000" u="heavy" spc="-5" dirty="0">
                <a:uFill>
                  <a:solidFill>
                    <a:srgbClr val="000000"/>
                  </a:solidFill>
                </a:uFill>
                <a:cs typeface="Calibri"/>
              </a:rPr>
              <a:t>υπολογισμός</a:t>
            </a:r>
            <a:r>
              <a:rPr sz="2000" u="heavy" spc="65" dirty="0">
                <a:uFill>
                  <a:solidFill>
                    <a:srgbClr val="000000"/>
                  </a:solidFill>
                </a:uFill>
                <a:cs typeface="Calibri"/>
              </a:rPr>
              <a:t> </a:t>
            </a:r>
            <a:r>
              <a:rPr sz="2000" u="heavy" spc="-10" dirty="0">
                <a:uFill>
                  <a:solidFill>
                    <a:srgbClr val="000000"/>
                  </a:solidFill>
                </a:uFill>
                <a:cs typeface="Calibri"/>
              </a:rPr>
              <a:t>του</a:t>
            </a:r>
            <a:r>
              <a:rPr sz="2000" u="heavy" spc="50" dirty="0">
                <a:uFill>
                  <a:solidFill>
                    <a:srgbClr val="000000"/>
                  </a:solidFill>
                </a:uFill>
                <a:cs typeface="Calibri"/>
              </a:rPr>
              <a:t> </a:t>
            </a:r>
            <a:r>
              <a:rPr sz="2000" u="heavy" spc="-10" dirty="0">
                <a:uFill>
                  <a:solidFill>
                    <a:srgbClr val="000000"/>
                  </a:solidFill>
                </a:uFill>
                <a:cs typeface="Calibri"/>
              </a:rPr>
              <a:t>κόστους</a:t>
            </a:r>
            <a:r>
              <a:rPr sz="2000" spc="50" dirty="0">
                <a:cs typeface="Calibri"/>
              </a:rPr>
              <a:t> </a:t>
            </a:r>
            <a:r>
              <a:rPr sz="2000" dirty="0">
                <a:cs typeface="Calibri"/>
              </a:rPr>
              <a:t>για</a:t>
            </a:r>
            <a:r>
              <a:rPr sz="2000" spc="60" dirty="0">
                <a:cs typeface="Calibri"/>
              </a:rPr>
              <a:t> </a:t>
            </a:r>
            <a:r>
              <a:rPr sz="2000" spc="-15" dirty="0">
                <a:cs typeface="Calibri"/>
              </a:rPr>
              <a:t>κάθε</a:t>
            </a:r>
            <a:r>
              <a:rPr sz="2000" spc="60" dirty="0">
                <a:cs typeface="Calibri"/>
              </a:rPr>
              <a:t> </a:t>
            </a:r>
            <a:r>
              <a:rPr sz="2000" spc="-5" dirty="0">
                <a:cs typeface="Calibri"/>
              </a:rPr>
              <a:t>δραστηριότητα</a:t>
            </a:r>
            <a:r>
              <a:rPr sz="2000" spc="60" dirty="0">
                <a:cs typeface="Calibri"/>
              </a:rPr>
              <a:t> </a:t>
            </a:r>
            <a:r>
              <a:rPr sz="2000" dirty="0">
                <a:cs typeface="Calibri"/>
              </a:rPr>
              <a:t>που</a:t>
            </a:r>
            <a:r>
              <a:rPr sz="2000" spc="55" dirty="0">
                <a:cs typeface="Calibri"/>
              </a:rPr>
              <a:t> </a:t>
            </a:r>
            <a:r>
              <a:rPr sz="2000" dirty="0">
                <a:cs typeface="Calibri"/>
              </a:rPr>
              <a:t>θα</a:t>
            </a:r>
            <a:r>
              <a:rPr sz="2000" spc="60" dirty="0">
                <a:cs typeface="Calibri"/>
              </a:rPr>
              <a:t> </a:t>
            </a:r>
            <a:r>
              <a:rPr sz="2000" spc="-10" dirty="0">
                <a:cs typeface="Calibri"/>
              </a:rPr>
              <a:t>υλοποιηθεί</a:t>
            </a:r>
            <a:r>
              <a:rPr sz="2000" spc="60" dirty="0">
                <a:cs typeface="Calibri"/>
              </a:rPr>
              <a:t> </a:t>
            </a:r>
            <a:r>
              <a:rPr sz="2000" spc="5" dirty="0">
                <a:cs typeface="Calibri"/>
              </a:rPr>
              <a:t>στα</a:t>
            </a:r>
            <a:r>
              <a:rPr sz="2000" spc="60" dirty="0">
                <a:cs typeface="Calibri"/>
              </a:rPr>
              <a:t> </a:t>
            </a:r>
            <a:r>
              <a:rPr sz="2000" spc="-5" dirty="0">
                <a:cs typeface="Calibri"/>
              </a:rPr>
              <a:t>πλαίσια</a:t>
            </a:r>
            <a:r>
              <a:rPr sz="2000" spc="70" dirty="0">
                <a:cs typeface="Calibri"/>
              </a:rPr>
              <a:t> </a:t>
            </a:r>
            <a:r>
              <a:rPr sz="2000" spc="-5" dirty="0">
                <a:cs typeface="Calibri"/>
              </a:rPr>
              <a:t>του</a:t>
            </a:r>
            <a:r>
              <a:rPr sz="2000" spc="45" dirty="0">
                <a:cs typeface="Calibri"/>
              </a:rPr>
              <a:t> </a:t>
            </a:r>
            <a:r>
              <a:rPr lang="el-GR" sz="2000" spc="-10" dirty="0">
                <a:cs typeface="Calibri"/>
              </a:rPr>
              <a:t>σ</a:t>
            </a:r>
            <a:r>
              <a:rPr sz="2000" spc="-10" dirty="0" err="1">
                <a:cs typeface="Calibri"/>
              </a:rPr>
              <a:t>χεδίου</a:t>
            </a:r>
            <a:r>
              <a:rPr sz="2000" spc="50" dirty="0">
                <a:cs typeface="Calibri"/>
              </a:rPr>
              <a:t> </a:t>
            </a:r>
            <a:r>
              <a:rPr sz="2000" u="heavy" spc="-5" dirty="0">
                <a:uFill>
                  <a:solidFill>
                    <a:srgbClr val="000000"/>
                  </a:solidFill>
                </a:uFill>
                <a:cs typeface="Calibri"/>
              </a:rPr>
              <a:t>γίνεται</a:t>
            </a:r>
            <a:r>
              <a:rPr sz="2000" u="heavy" spc="70" dirty="0">
                <a:uFill>
                  <a:solidFill>
                    <a:srgbClr val="000000"/>
                  </a:solidFill>
                </a:uFill>
                <a:cs typeface="Calibri"/>
              </a:rPr>
              <a:t> </a:t>
            </a:r>
            <a:r>
              <a:rPr sz="2000" u="heavy" spc="-5" dirty="0">
                <a:uFill>
                  <a:solidFill>
                    <a:srgbClr val="000000"/>
                  </a:solidFill>
                </a:uFill>
                <a:cs typeface="Calibri"/>
              </a:rPr>
              <a:t>από</a:t>
            </a:r>
            <a:r>
              <a:rPr sz="2000" u="heavy" spc="60" dirty="0">
                <a:uFill>
                  <a:solidFill>
                    <a:srgbClr val="000000"/>
                  </a:solidFill>
                </a:uFill>
                <a:cs typeface="Calibri"/>
              </a:rPr>
              <a:t> </a:t>
            </a:r>
            <a:r>
              <a:rPr sz="2000" u="heavy" spc="-5" dirty="0">
                <a:uFill>
                  <a:solidFill>
                    <a:srgbClr val="000000"/>
                  </a:solidFill>
                </a:uFill>
                <a:cs typeface="Calibri"/>
              </a:rPr>
              <a:t>τον </a:t>
            </a:r>
            <a:r>
              <a:rPr sz="2000" spc="-390" dirty="0">
                <a:cs typeface="Calibri"/>
              </a:rPr>
              <a:t> </a:t>
            </a:r>
            <a:r>
              <a:rPr sz="2000" u="heavy" spc="-10" dirty="0">
                <a:uFill>
                  <a:solidFill>
                    <a:srgbClr val="000000"/>
                  </a:solidFill>
                </a:uFill>
                <a:cs typeface="Calibri"/>
              </a:rPr>
              <a:t>αιτητή</a:t>
            </a:r>
            <a:r>
              <a:rPr sz="2000" spc="-10" dirty="0">
                <a:cs typeface="Calibri"/>
              </a:rPr>
              <a:t>.</a:t>
            </a:r>
            <a:endParaRPr sz="2000" dirty="0">
              <a:cs typeface="Calibri"/>
            </a:endParaRPr>
          </a:p>
          <a:p>
            <a:pPr algn="just">
              <a:lnSpc>
                <a:spcPct val="100000"/>
              </a:lnSpc>
              <a:spcBef>
                <a:spcPts val="40"/>
              </a:spcBef>
              <a:buFont typeface="Wingdings"/>
              <a:buChar char=""/>
            </a:pPr>
            <a:endParaRPr sz="2000" dirty="0">
              <a:cs typeface="Calibri"/>
            </a:endParaRPr>
          </a:p>
          <a:p>
            <a:pPr marL="355600" marR="5080" indent="-342900" algn="just">
              <a:lnSpc>
                <a:spcPct val="100000"/>
              </a:lnSpc>
              <a:spcBef>
                <a:spcPts val="5"/>
              </a:spcBef>
              <a:buFont typeface="Wingdings"/>
              <a:buChar char=""/>
              <a:tabLst>
                <a:tab pos="354965" algn="l"/>
                <a:tab pos="355600" algn="l"/>
              </a:tabLst>
            </a:pPr>
            <a:r>
              <a:rPr sz="2000" u="heavy" dirty="0">
                <a:uFill>
                  <a:solidFill>
                    <a:srgbClr val="000000"/>
                  </a:solidFill>
                </a:uFill>
                <a:cs typeface="Calibri"/>
              </a:rPr>
              <a:t>Η</a:t>
            </a:r>
            <a:r>
              <a:rPr sz="2000" u="heavy" spc="355" dirty="0">
                <a:uFill>
                  <a:solidFill>
                    <a:srgbClr val="000000"/>
                  </a:solidFill>
                </a:uFill>
                <a:cs typeface="Calibri"/>
              </a:rPr>
              <a:t> </a:t>
            </a:r>
            <a:r>
              <a:rPr sz="2000" u="heavy" spc="-5" dirty="0">
                <a:uFill>
                  <a:solidFill>
                    <a:srgbClr val="000000"/>
                  </a:solidFill>
                </a:uFill>
                <a:cs typeface="Calibri"/>
              </a:rPr>
              <a:t>επιλογή</a:t>
            </a:r>
            <a:r>
              <a:rPr sz="2000" u="heavy" spc="370" dirty="0">
                <a:uFill>
                  <a:solidFill>
                    <a:srgbClr val="000000"/>
                  </a:solidFill>
                </a:uFill>
                <a:cs typeface="Calibri"/>
              </a:rPr>
              <a:t> </a:t>
            </a:r>
            <a:r>
              <a:rPr sz="2000" u="heavy" spc="-10" dirty="0">
                <a:uFill>
                  <a:solidFill>
                    <a:srgbClr val="000000"/>
                  </a:solidFill>
                </a:uFill>
                <a:cs typeface="Calibri"/>
              </a:rPr>
              <a:t>του</a:t>
            </a:r>
            <a:r>
              <a:rPr sz="2000" u="heavy" spc="365" dirty="0">
                <a:uFill>
                  <a:solidFill>
                    <a:srgbClr val="000000"/>
                  </a:solidFill>
                </a:uFill>
                <a:cs typeface="Calibri"/>
              </a:rPr>
              <a:t> </a:t>
            </a:r>
            <a:r>
              <a:rPr sz="2000" u="heavy" spc="-15" dirty="0">
                <a:uFill>
                  <a:solidFill>
                    <a:srgbClr val="000000"/>
                  </a:solidFill>
                </a:uFill>
                <a:cs typeface="Calibri"/>
              </a:rPr>
              <a:t>κατάλληλου</a:t>
            </a:r>
            <a:r>
              <a:rPr sz="2000" u="heavy" spc="365" dirty="0">
                <a:uFill>
                  <a:solidFill>
                    <a:srgbClr val="000000"/>
                  </a:solidFill>
                </a:uFill>
                <a:cs typeface="Calibri"/>
              </a:rPr>
              <a:t> </a:t>
            </a:r>
            <a:r>
              <a:rPr sz="2000" u="heavy" spc="-15" dirty="0">
                <a:uFill>
                  <a:solidFill>
                    <a:srgbClr val="000000"/>
                  </a:solidFill>
                </a:uFill>
                <a:cs typeface="Calibri"/>
              </a:rPr>
              <a:t>κατ’</a:t>
            </a:r>
            <a:r>
              <a:rPr sz="2000" u="heavy" spc="370" dirty="0">
                <a:uFill>
                  <a:solidFill>
                    <a:srgbClr val="000000"/>
                  </a:solidFill>
                </a:uFill>
                <a:cs typeface="Calibri"/>
              </a:rPr>
              <a:t> </a:t>
            </a:r>
            <a:r>
              <a:rPr sz="2000" u="heavy" spc="-15" dirty="0">
                <a:uFill>
                  <a:solidFill>
                    <a:srgbClr val="000000"/>
                  </a:solidFill>
                </a:uFill>
                <a:cs typeface="Calibri"/>
              </a:rPr>
              <a:t>αποκοπήν</a:t>
            </a:r>
            <a:r>
              <a:rPr sz="2000" u="heavy" spc="360" dirty="0">
                <a:uFill>
                  <a:solidFill>
                    <a:srgbClr val="000000"/>
                  </a:solidFill>
                </a:uFill>
                <a:cs typeface="Calibri"/>
              </a:rPr>
              <a:t> </a:t>
            </a:r>
            <a:r>
              <a:rPr sz="2000" u="heavy" dirty="0">
                <a:uFill>
                  <a:solidFill>
                    <a:srgbClr val="000000"/>
                  </a:solidFill>
                </a:uFill>
                <a:cs typeface="Calibri"/>
              </a:rPr>
              <a:t>ποσού</a:t>
            </a:r>
            <a:r>
              <a:rPr sz="2000" spc="365" dirty="0">
                <a:cs typeface="Calibri"/>
              </a:rPr>
              <a:t> </a:t>
            </a:r>
            <a:r>
              <a:rPr sz="2000" dirty="0">
                <a:cs typeface="Calibri"/>
              </a:rPr>
              <a:t>από</a:t>
            </a:r>
            <a:r>
              <a:rPr sz="2000" spc="365" dirty="0">
                <a:cs typeface="Calibri"/>
              </a:rPr>
              <a:t> </a:t>
            </a:r>
            <a:r>
              <a:rPr sz="2000" spc="-5" dirty="0">
                <a:cs typeface="Calibri"/>
              </a:rPr>
              <a:t>τον</a:t>
            </a:r>
            <a:r>
              <a:rPr sz="2000" spc="365" dirty="0">
                <a:cs typeface="Calibri"/>
              </a:rPr>
              <a:t> </a:t>
            </a:r>
            <a:r>
              <a:rPr sz="2000" spc="-10" dirty="0">
                <a:cs typeface="Calibri"/>
              </a:rPr>
              <a:t>αιτητή</a:t>
            </a:r>
            <a:r>
              <a:rPr sz="2000" spc="370" dirty="0">
                <a:cs typeface="Calibri"/>
              </a:rPr>
              <a:t> </a:t>
            </a:r>
            <a:r>
              <a:rPr sz="2000" spc="-5" dirty="0">
                <a:cs typeface="Calibri"/>
              </a:rPr>
              <a:t>πρέπει</a:t>
            </a:r>
            <a:r>
              <a:rPr sz="2000" spc="375" dirty="0">
                <a:cs typeface="Calibri"/>
              </a:rPr>
              <a:t> </a:t>
            </a:r>
            <a:r>
              <a:rPr sz="2000" dirty="0">
                <a:cs typeface="Calibri"/>
              </a:rPr>
              <a:t>να</a:t>
            </a:r>
            <a:r>
              <a:rPr sz="2000" spc="370" dirty="0">
                <a:cs typeface="Calibri"/>
              </a:rPr>
              <a:t> </a:t>
            </a:r>
            <a:r>
              <a:rPr sz="2000" u="heavy" spc="-5" dirty="0">
                <a:uFill>
                  <a:solidFill>
                    <a:srgbClr val="000000"/>
                  </a:solidFill>
                </a:uFill>
                <a:cs typeface="Calibri"/>
              </a:rPr>
              <a:t>βασίζεται</a:t>
            </a:r>
            <a:r>
              <a:rPr sz="2000" u="heavy" spc="365" dirty="0">
                <a:uFill>
                  <a:solidFill>
                    <a:srgbClr val="000000"/>
                  </a:solidFill>
                </a:uFill>
                <a:cs typeface="Calibri"/>
              </a:rPr>
              <a:t> </a:t>
            </a:r>
            <a:r>
              <a:rPr sz="2000" u="heavy" spc="5" dirty="0">
                <a:uFill>
                  <a:solidFill>
                    <a:srgbClr val="000000"/>
                  </a:solidFill>
                </a:uFill>
                <a:cs typeface="Calibri"/>
              </a:rPr>
              <a:t>στις</a:t>
            </a:r>
            <a:r>
              <a:rPr sz="2000" u="heavy" spc="380" dirty="0">
                <a:uFill>
                  <a:solidFill>
                    <a:srgbClr val="000000"/>
                  </a:solidFill>
                </a:uFill>
                <a:cs typeface="Calibri"/>
              </a:rPr>
              <a:t> </a:t>
            </a:r>
            <a:r>
              <a:rPr sz="2000" u="heavy" spc="-10" dirty="0">
                <a:uFill>
                  <a:solidFill>
                    <a:srgbClr val="000000"/>
                  </a:solidFill>
                </a:uFill>
                <a:cs typeface="Calibri"/>
              </a:rPr>
              <a:t>ανάγκες</a:t>
            </a:r>
            <a:r>
              <a:rPr sz="2000" u="heavy" spc="370" dirty="0">
                <a:uFill>
                  <a:solidFill>
                    <a:srgbClr val="000000"/>
                  </a:solidFill>
                </a:uFill>
                <a:cs typeface="Calibri"/>
              </a:rPr>
              <a:t> </a:t>
            </a:r>
            <a:r>
              <a:rPr sz="2000" u="heavy" spc="-20" dirty="0">
                <a:uFill>
                  <a:solidFill>
                    <a:srgbClr val="000000"/>
                  </a:solidFill>
                </a:uFill>
                <a:cs typeface="Calibri"/>
              </a:rPr>
              <a:t>και</a:t>
            </a:r>
            <a:r>
              <a:rPr sz="2000" u="heavy" spc="360" dirty="0">
                <a:uFill>
                  <a:solidFill>
                    <a:srgbClr val="000000"/>
                  </a:solidFill>
                </a:uFill>
                <a:cs typeface="Calibri"/>
              </a:rPr>
              <a:t> </a:t>
            </a:r>
            <a:r>
              <a:rPr sz="2000" u="heavy" spc="-5" dirty="0">
                <a:uFill>
                  <a:solidFill>
                    <a:srgbClr val="000000"/>
                  </a:solidFill>
                </a:uFill>
                <a:cs typeface="Calibri"/>
              </a:rPr>
              <a:t>τους </a:t>
            </a:r>
            <a:r>
              <a:rPr sz="2000" spc="-390" dirty="0">
                <a:cs typeface="Calibri"/>
              </a:rPr>
              <a:t> </a:t>
            </a:r>
            <a:r>
              <a:rPr sz="2000" u="heavy" spc="-5" dirty="0">
                <a:uFill>
                  <a:solidFill>
                    <a:srgbClr val="000000"/>
                  </a:solidFill>
                </a:uFill>
                <a:cs typeface="Calibri"/>
              </a:rPr>
              <a:t>στόχους</a:t>
            </a:r>
            <a:r>
              <a:rPr sz="2000" dirty="0">
                <a:cs typeface="Calibri"/>
              </a:rPr>
              <a:t> </a:t>
            </a:r>
            <a:r>
              <a:rPr sz="2000" spc="-10" dirty="0">
                <a:cs typeface="Calibri"/>
              </a:rPr>
              <a:t>του</a:t>
            </a:r>
            <a:r>
              <a:rPr sz="2000" spc="5" dirty="0">
                <a:cs typeface="Calibri"/>
              </a:rPr>
              <a:t> </a:t>
            </a:r>
            <a:r>
              <a:rPr lang="el-GR" sz="2000" spc="-10" dirty="0">
                <a:cs typeface="Calibri"/>
              </a:rPr>
              <a:t>σχεδίου </a:t>
            </a:r>
            <a:r>
              <a:rPr sz="2000" spc="-25" dirty="0">
                <a:cs typeface="Calibri"/>
              </a:rPr>
              <a:t>και</a:t>
            </a:r>
            <a:r>
              <a:rPr sz="2000" spc="10" dirty="0">
                <a:cs typeface="Calibri"/>
              </a:rPr>
              <a:t> </a:t>
            </a:r>
            <a:r>
              <a:rPr sz="2000" spc="-5" dirty="0">
                <a:cs typeface="Calibri"/>
              </a:rPr>
              <a:t>να</a:t>
            </a:r>
            <a:r>
              <a:rPr sz="2000" spc="20" dirty="0">
                <a:cs typeface="Calibri"/>
              </a:rPr>
              <a:t> </a:t>
            </a:r>
            <a:r>
              <a:rPr sz="2000" u="heavy" spc="-5" dirty="0">
                <a:uFill>
                  <a:solidFill>
                    <a:srgbClr val="000000"/>
                  </a:solidFill>
                </a:uFill>
                <a:cs typeface="Calibri"/>
              </a:rPr>
              <a:t>συνάδει</a:t>
            </a:r>
            <a:r>
              <a:rPr sz="2000" u="heavy" spc="35" dirty="0">
                <a:uFill>
                  <a:solidFill>
                    <a:srgbClr val="000000"/>
                  </a:solidFill>
                </a:uFill>
                <a:cs typeface="Calibri"/>
              </a:rPr>
              <a:t> </a:t>
            </a:r>
            <a:r>
              <a:rPr sz="2000" u="heavy" spc="-5" dirty="0">
                <a:uFill>
                  <a:solidFill>
                    <a:srgbClr val="000000"/>
                  </a:solidFill>
                </a:uFill>
                <a:cs typeface="Calibri"/>
              </a:rPr>
              <a:t>με</a:t>
            </a:r>
            <a:r>
              <a:rPr sz="2000" u="heavy" spc="5" dirty="0">
                <a:uFill>
                  <a:solidFill>
                    <a:srgbClr val="000000"/>
                  </a:solidFill>
                </a:uFill>
                <a:cs typeface="Calibri"/>
              </a:rPr>
              <a:t> </a:t>
            </a:r>
            <a:r>
              <a:rPr sz="2000" u="heavy" spc="-10" dirty="0">
                <a:uFill>
                  <a:solidFill>
                    <a:srgbClr val="000000"/>
                  </a:solidFill>
                </a:uFill>
                <a:cs typeface="Calibri"/>
              </a:rPr>
              <a:t>τα</a:t>
            </a:r>
            <a:r>
              <a:rPr sz="2000" u="heavy" spc="10" dirty="0">
                <a:uFill>
                  <a:solidFill>
                    <a:srgbClr val="000000"/>
                  </a:solidFill>
                </a:uFill>
                <a:cs typeface="Calibri"/>
              </a:rPr>
              <a:t> </a:t>
            </a:r>
            <a:r>
              <a:rPr sz="2000" u="heavy" spc="-5" dirty="0">
                <a:uFill>
                  <a:solidFill>
                    <a:srgbClr val="000000"/>
                  </a:solidFill>
                </a:uFill>
                <a:cs typeface="Calibri"/>
              </a:rPr>
              <a:t>αναμενόμενα</a:t>
            </a:r>
            <a:r>
              <a:rPr sz="2000" u="heavy" spc="55" dirty="0">
                <a:uFill>
                  <a:solidFill>
                    <a:srgbClr val="000000"/>
                  </a:solidFill>
                </a:uFill>
                <a:cs typeface="Calibri"/>
              </a:rPr>
              <a:t> </a:t>
            </a:r>
            <a:r>
              <a:rPr sz="2000" u="heavy" spc="-10" dirty="0">
                <a:uFill>
                  <a:solidFill>
                    <a:srgbClr val="000000"/>
                  </a:solidFill>
                </a:uFill>
                <a:cs typeface="Calibri"/>
              </a:rPr>
              <a:t>αποτελέσματά</a:t>
            </a:r>
            <a:r>
              <a:rPr sz="2000" u="heavy" spc="60" dirty="0">
                <a:uFill>
                  <a:solidFill>
                    <a:srgbClr val="000000"/>
                  </a:solidFill>
                </a:uFill>
                <a:cs typeface="Calibri"/>
              </a:rPr>
              <a:t> </a:t>
            </a:r>
            <a:r>
              <a:rPr sz="2000" spc="-10" dirty="0">
                <a:cs typeface="Calibri"/>
              </a:rPr>
              <a:t>του</a:t>
            </a:r>
            <a:endParaRPr sz="2000" dirty="0">
              <a:cs typeface="Calibri"/>
            </a:endParaRPr>
          </a:p>
          <a:p>
            <a:pPr algn="just">
              <a:lnSpc>
                <a:spcPct val="100000"/>
              </a:lnSpc>
              <a:spcBef>
                <a:spcPts val="45"/>
              </a:spcBef>
              <a:buFont typeface="Wingdings"/>
              <a:buChar char=""/>
            </a:pPr>
            <a:endParaRPr sz="2000" dirty="0">
              <a:cs typeface="Calibri"/>
            </a:endParaRPr>
          </a:p>
          <a:p>
            <a:pPr marL="355600" marR="5080" indent="-342900" algn="just">
              <a:lnSpc>
                <a:spcPct val="80000"/>
              </a:lnSpc>
              <a:buFont typeface="Wingdings"/>
              <a:buChar char=""/>
              <a:tabLst>
                <a:tab pos="355600" algn="l"/>
              </a:tabLst>
            </a:pPr>
            <a:r>
              <a:rPr sz="2000" u="heavy" spc="-80" dirty="0">
                <a:uFill>
                  <a:solidFill>
                    <a:srgbClr val="000000"/>
                  </a:solidFill>
                </a:uFill>
                <a:cs typeface="Calibri"/>
              </a:rPr>
              <a:t>Το</a:t>
            </a:r>
            <a:r>
              <a:rPr sz="2000" u="heavy" spc="-75" dirty="0">
                <a:uFill>
                  <a:solidFill>
                    <a:srgbClr val="000000"/>
                  </a:solidFill>
                </a:uFill>
                <a:cs typeface="Calibri"/>
              </a:rPr>
              <a:t> </a:t>
            </a:r>
            <a:r>
              <a:rPr sz="2000" u="heavy" spc="-10" dirty="0">
                <a:uFill>
                  <a:solidFill>
                    <a:srgbClr val="000000"/>
                  </a:solidFill>
                </a:uFill>
                <a:cs typeface="Calibri"/>
              </a:rPr>
              <a:t>συνολικό κόστος των </a:t>
            </a:r>
            <a:r>
              <a:rPr sz="2000" u="heavy" spc="-10" dirty="0" err="1">
                <a:uFill>
                  <a:solidFill>
                    <a:srgbClr val="000000"/>
                  </a:solidFill>
                </a:uFill>
                <a:cs typeface="Calibri"/>
              </a:rPr>
              <a:t>δρ</a:t>
            </a:r>
            <a:r>
              <a:rPr sz="2000" u="heavy" spc="-10" dirty="0">
                <a:uFill>
                  <a:solidFill>
                    <a:srgbClr val="000000"/>
                  </a:solidFill>
                </a:uFill>
                <a:cs typeface="Calibri"/>
              </a:rPr>
              <a:t>αστηριοτήτων </a:t>
            </a:r>
            <a:r>
              <a:rPr sz="2000" u="heavy" spc="-5" dirty="0">
                <a:uFill>
                  <a:solidFill>
                    <a:srgbClr val="000000"/>
                  </a:solidFill>
                </a:uFill>
                <a:cs typeface="Calibri"/>
              </a:rPr>
              <a:t>που </a:t>
            </a:r>
            <a:r>
              <a:rPr sz="2000" u="heavy" dirty="0">
                <a:uFill>
                  <a:solidFill>
                    <a:srgbClr val="000000"/>
                  </a:solidFill>
                </a:uFill>
                <a:cs typeface="Calibri"/>
              </a:rPr>
              <a:t>θα </a:t>
            </a:r>
            <a:r>
              <a:rPr sz="2000" u="heavy" spc="-10" dirty="0">
                <a:uFill>
                  <a:solidFill>
                    <a:srgbClr val="000000"/>
                  </a:solidFill>
                </a:uFill>
                <a:cs typeface="Calibri"/>
              </a:rPr>
              <a:t>παρουσιάζονται </a:t>
            </a:r>
            <a:r>
              <a:rPr sz="2000" u="heavy" spc="-5" dirty="0">
                <a:uFill>
                  <a:solidFill>
                    <a:srgbClr val="000000"/>
                  </a:solidFill>
                </a:uFill>
                <a:cs typeface="Calibri"/>
              </a:rPr>
              <a:t>στην </a:t>
            </a:r>
            <a:r>
              <a:rPr sz="2000" u="heavy" spc="-10" dirty="0">
                <a:uFill>
                  <a:solidFill>
                    <a:srgbClr val="000000"/>
                  </a:solidFill>
                </a:uFill>
                <a:cs typeface="Calibri"/>
              </a:rPr>
              <a:t>αίτηση </a:t>
            </a:r>
            <a:r>
              <a:rPr sz="2000" u="heavy" spc="-5" dirty="0">
                <a:uFill>
                  <a:solidFill>
                    <a:srgbClr val="000000"/>
                  </a:solidFill>
                </a:uFill>
                <a:cs typeface="Calibri"/>
              </a:rPr>
              <a:t>για </a:t>
            </a:r>
            <a:r>
              <a:rPr sz="2000" u="sng" spc="-15" dirty="0">
                <a:uFill>
                  <a:solidFill>
                    <a:srgbClr val="000000"/>
                  </a:solidFill>
                </a:uFill>
                <a:cs typeface="Calibri"/>
              </a:rPr>
              <a:t>επιχορήγηση </a:t>
            </a:r>
            <a:r>
              <a:rPr sz="2000" u="sng" spc="-10" dirty="0">
                <a:cs typeface="Calibri"/>
              </a:rPr>
              <a:t> </a:t>
            </a:r>
            <a:r>
              <a:rPr sz="2000" u="sng" dirty="0">
                <a:uFill>
                  <a:solidFill>
                    <a:srgbClr val="000000"/>
                  </a:solidFill>
                </a:uFill>
                <a:cs typeface="Calibri"/>
              </a:rPr>
              <a:t>πρέπει </a:t>
            </a:r>
            <a:r>
              <a:rPr sz="2000" u="heavy" spc="-5" dirty="0">
                <a:uFill>
                  <a:solidFill>
                    <a:srgbClr val="000000"/>
                  </a:solidFill>
                </a:uFill>
                <a:cs typeface="Calibri"/>
              </a:rPr>
              <a:t>να ισοδυναμεί με </a:t>
            </a:r>
            <a:r>
              <a:rPr sz="2000" u="heavy" spc="-10" dirty="0">
                <a:uFill>
                  <a:solidFill>
                    <a:srgbClr val="000000"/>
                  </a:solidFill>
                </a:uFill>
                <a:cs typeface="Calibri"/>
              </a:rPr>
              <a:t>το </a:t>
            </a:r>
            <a:r>
              <a:rPr sz="2000" u="heavy" spc="-5" dirty="0">
                <a:uFill>
                  <a:solidFill>
                    <a:srgbClr val="000000"/>
                  </a:solidFill>
                </a:uFill>
                <a:cs typeface="Calibri"/>
              </a:rPr>
              <a:t>αιτούμενο </a:t>
            </a:r>
            <a:r>
              <a:rPr sz="2000" u="heavy" spc="-20" dirty="0">
                <a:uFill>
                  <a:solidFill>
                    <a:srgbClr val="000000"/>
                  </a:solidFill>
                </a:uFill>
                <a:cs typeface="Calibri"/>
              </a:rPr>
              <a:t>κατ’ </a:t>
            </a:r>
            <a:r>
              <a:rPr sz="2000" u="heavy" spc="-15" dirty="0">
                <a:uFill>
                  <a:solidFill>
                    <a:srgbClr val="000000"/>
                  </a:solidFill>
                </a:uFill>
                <a:cs typeface="Calibri"/>
              </a:rPr>
              <a:t>αποκοπήν </a:t>
            </a:r>
            <a:r>
              <a:rPr sz="2000" u="heavy" dirty="0">
                <a:uFill>
                  <a:solidFill>
                    <a:srgbClr val="000000"/>
                  </a:solidFill>
                </a:uFill>
                <a:cs typeface="Calibri"/>
              </a:rPr>
              <a:t>ποσό</a:t>
            </a:r>
            <a:r>
              <a:rPr sz="2000" dirty="0">
                <a:cs typeface="Calibri"/>
              </a:rPr>
              <a:t> </a:t>
            </a:r>
            <a:r>
              <a:rPr lang="en-GB" sz="2000" spc="-5" dirty="0">
                <a:cs typeface="Calibri"/>
                <a:sym typeface="Wingdings" panose="05000000000000000000" pitchFamily="2" charset="2"/>
              </a:rPr>
              <a:t></a:t>
            </a:r>
            <a:r>
              <a:rPr lang="el-GR" sz="2000" spc="-5" dirty="0">
                <a:cs typeface="Calibri"/>
                <a:sym typeface="Wingdings" panose="05000000000000000000" pitchFamily="2" charset="2"/>
              </a:rPr>
              <a:t> </a:t>
            </a:r>
            <a:r>
              <a:rPr sz="2000" spc="-5" dirty="0" err="1">
                <a:cs typeface="Calibri"/>
              </a:rPr>
              <a:t>Εάν</a:t>
            </a:r>
            <a:r>
              <a:rPr sz="2000" spc="-5" dirty="0">
                <a:cs typeface="Calibri"/>
              </a:rPr>
              <a:t> το άθροισμα </a:t>
            </a:r>
            <a:r>
              <a:rPr sz="2000" spc="-10" dirty="0">
                <a:cs typeface="Calibri"/>
              </a:rPr>
              <a:t>των εξόδων </a:t>
            </a:r>
            <a:r>
              <a:rPr sz="2000" spc="-5" dirty="0">
                <a:cs typeface="Calibri"/>
              </a:rPr>
              <a:t>των </a:t>
            </a:r>
            <a:r>
              <a:rPr sz="2000" spc="-10" dirty="0">
                <a:cs typeface="Calibri"/>
              </a:rPr>
              <a:t>δραστηριοτήτων </a:t>
            </a:r>
            <a:r>
              <a:rPr sz="2000" spc="-5" dirty="0">
                <a:cs typeface="Calibri"/>
              </a:rPr>
              <a:t> </a:t>
            </a:r>
            <a:r>
              <a:rPr sz="2000" spc="-10" dirty="0">
                <a:cs typeface="Calibri"/>
              </a:rPr>
              <a:t>του </a:t>
            </a:r>
            <a:r>
              <a:rPr lang="el-GR" sz="2000" spc="-10" dirty="0">
                <a:cs typeface="Calibri"/>
              </a:rPr>
              <a:t>σχεδίου </a:t>
            </a:r>
            <a:r>
              <a:rPr lang="el-GR" sz="2000" spc="-5" dirty="0" err="1">
                <a:cs typeface="Calibri"/>
              </a:rPr>
              <a:t>ξε</a:t>
            </a:r>
            <a:r>
              <a:rPr sz="2000" spc="-5" dirty="0">
                <a:cs typeface="Calibri"/>
              </a:rPr>
              <a:t>π</a:t>
            </a:r>
            <a:r>
              <a:rPr sz="2000" spc="-5" dirty="0" err="1">
                <a:cs typeface="Calibri"/>
              </a:rPr>
              <a:t>ερνά</a:t>
            </a:r>
            <a:r>
              <a:rPr sz="2000" spc="-5" dirty="0">
                <a:cs typeface="Calibri"/>
              </a:rPr>
              <a:t> στην </a:t>
            </a:r>
            <a:r>
              <a:rPr sz="2000" spc="-10" dirty="0">
                <a:cs typeface="Calibri"/>
              </a:rPr>
              <a:t>πραγματικότητα το </a:t>
            </a:r>
            <a:r>
              <a:rPr sz="2000" dirty="0">
                <a:cs typeface="Calibri"/>
              </a:rPr>
              <a:t>επιλεγμένο </a:t>
            </a:r>
            <a:r>
              <a:rPr sz="2000" spc="-20" dirty="0">
                <a:cs typeface="Calibri"/>
              </a:rPr>
              <a:t>κατ’ αποκοπήν </a:t>
            </a:r>
            <a:r>
              <a:rPr sz="2000" spc="-5" dirty="0">
                <a:cs typeface="Calibri"/>
              </a:rPr>
              <a:t>ποσό, </a:t>
            </a:r>
            <a:r>
              <a:rPr sz="2000" dirty="0">
                <a:cs typeface="Calibri"/>
              </a:rPr>
              <a:t>ο </a:t>
            </a:r>
            <a:r>
              <a:rPr sz="2000" spc="-10" dirty="0">
                <a:cs typeface="Calibri"/>
              </a:rPr>
              <a:t>αιτητής </a:t>
            </a:r>
            <a:r>
              <a:rPr sz="2000" dirty="0">
                <a:cs typeface="Calibri"/>
              </a:rPr>
              <a:t>δεν </a:t>
            </a:r>
            <a:r>
              <a:rPr sz="2000" spc="-5" dirty="0">
                <a:cs typeface="Calibri"/>
              </a:rPr>
              <a:t>υποχρεούται </a:t>
            </a:r>
            <a:r>
              <a:rPr sz="2000" spc="5" dirty="0">
                <a:cs typeface="Calibri"/>
              </a:rPr>
              <a:t>να </a:t>
            </a:r>
            <a:r>
              <a:rPr sz="2000" spc="10" dirty="0">
                <a:cs typeface="Calibri"/>
              </a:rPr>
              <a:t> </a:t>
            </a:r>
            <a:r>
              <a:rPr sz="2000" spc="-10" dirty="0">
                <a:cs typeface="Calibri"/>
              </a:rPr>
              <a:t>δικαιολογήσει</a:t>
            </a:r>
            <a:r>
              <a:rPr sz="2000" spc="-5" dirty="0">
                <a:cs typeface="Calibri"/>
              </a:rPr>
              <a:t> </a:t>
            </a:r>
            <a:r>
              <a:rPr sz="2000" dirty="0">
                <a:cs typeface="Calibri"/>
              </a:rPr>
              <a:t>τις</a:t>
            </a:r>
            <a:r>
              <a:rPr sz="2000" spc="5" dirty="0">
                <a:cs typeface="Calibri"/>
              </a:rPr>
              <a:t> </a:t>
            </a:r>
            <a:r>
              <a:rPr sz="2000" dirty="0">
                <a:cs typeface="Calibri"/>
              </a:rPr>
              <a:t>επιπρόσθετες</a:t>
            </a:r>
            <a:r>
              <a:rPr sz="2000" spc="5" dirty="0">
                <a:cs typeface="Calibri"/>
              </a:rPr>
              <a:t> </a:t>
            </a:r>
            <a:r>
              <a:rPr sz="2000" spc="-5" dirty="0">
                <a:cs typeface="Calibri"/>
              </a:rPr>
              <a:t>δαπάνες</a:t>
            </a:r>
            <a:r>
              <a:rPr sz="2000" dirty="0">
                <a:cs typeface="Calibri"/>
              </a:rPr>
              <a:t> </a:t>
            </a:r>
            <a:r>
              <a:rPr sz="2000" spc="-10" dirty="0">
                <a:cs typeface="Calibri"/>
              </a:rPr>
              <a:t>του</a:t>
            </a:r>
            <a:r>
              <a:rPr sz="2000" spc="-5" dirty="0">
                <a:cs typeface="Calibri"/>
              </a:rPr>
              <a:t> </a:t>
            </a:r>
            <a:r>
              <a:rPr lang="el-GR" sz="2000" spc="-10" dirty="0">
                <a:cs typeface="Calibri"/>
              </a:rPr>
              <a:t>σχεδίου</a:t>
            </a:r>
            <a:r>
              <a:rPr sz="2000" spc="-10" dirty="0">
                <a:cs typeface="Calibri"/>
              </a:rPr>
              <a:t>,</a:t>
            </a:r>
            <a:r>
              <a:rPr sz="2000" spc="-5" dirty="0">
                <a:cs typeface="Calibri"/>
              </a:rPr>
              <a:t> </a:t>
            </a:r>
            <a:r>
              <a:rPr sz="2000" dirty="0">
                <a:cs typeface="Calibri"/>
              </a:rPr>
              <a:t>υποβάλλοντας</a:t>
            </a:r>
            <a:r>
              <a:rPr sz="2000" spc="405" dirty="0">
                <a:cs typeface="Calibri"/>
              </a:rPr>
              <a:t> </a:t>
            </a:r>
            <a:r>
              <a:rPr sz="2000" spc="-10" dirty="0">
                <a:cs typeface="Calibri"/>
              </a:rPr>
              <a:t>αναλυτικό</a:t>
            </a:r>
            <a:r>
              <a:rPr sz="2000" spc="385" dirty="0">
                <a:cs typeface="Calibri"/>
              </a:rPr>
              <a:t> </a:t>
            </a:r>
            <a:r>
              <a:rPr sz="2000" spc="-10" dirty="0">
                <a:cs typeface="Calibri"/>
              </a:rPr>
              <a:t>προϋπολογισμό,</a:t>
            </a:r>
            <a:r>
              <a:rPr sz="2000" spc="390" dirty="0">
                <a:cs typeface="Calibri"/>
              </a:rPr>
              <a:t> </a:t>
            </a:r>
            <a:r>
              <a:rPr sz="2000" spc="-5" dirty="0">
                <a:cs typeface="Calibri"/>
              </a:rPr>
              <a:t>αναμένεται </a:t>
            </a:r>
            <a:r>
              <a:rPr sz="2000" dirty="0">
                <a:cs typeface="Calibri"/>
              </a:rPr>
              <a:t> </a:t>
            </a:r>
            <a:r>
              <a:rPr sz="2000" spc="-5" dirty="0">
                <a:cs typeface="Calibri"/>
              </a:rPr>
              <a:t>όμως</a:t>
            </a:r>
            <a:r>
              <a:rPr sz="2000" dirty="0">
                <a:cs typeface="Calibri"/>
              </a:rPr>
              <a:t> </a:t>
            </a:r>
            <a:r>
              <a:rPr sz="2000" spc="-5" dirty="0">
                <a:cs typeface="Calibri"/>
              </a:rPr>
              <a:t>να</a:t>
            </a:r>
            <a:r>
              <a:rPr sz="2000" spc="20" dirty="0">
                <a:cs typeface="Calibri"/>
              </a:rPr>
              <a:t> </a:t>
            </a:r>
            <a:r>
              <a:rPr sz="2000" spc="-20" dirty="0">
                <a:cs typeface="Calibri"/>
              </a:rPr>
              <a:t>καλύψει</a:t>
            </a:r>
            <a:r>
              <a:rPr sz="2000" spc="40" dirty="0">
                <a:cs typeface="Calibri"/>
              </a:rPr>
              <a:t> </a:t>
            </a:r>
            <a:r>
              <a:rPr sz="2000" spc="-5" dirty="0">
                <a:cs typeface="Calibri"/>
              </a:rPr>
              <a:t>τις</a:t>
            </a:r>
            <a:r>
              <a:rPr sz="2000" spc="15" dirty="0">
                <a:cs typeface="Calibri"/>
              </a:rPr>
              <a:t> </a:t>
            </a:r>
            <a:r>
              <a:rPr sz="2000" spc="-10" dirty="0">
                <a:cs typeface="Calibri"/>
              </a:rPr>
              <a:t>δαπάνες</a:t>
            </a:r>
            <a:r>
              <a:rPr sz="2000" spc="20" dirty="0">
                <a:cs typeface="Calibri"/>
              </a:rPr>
              <a:t> </a:t>
            </a:r>
            <a:r>
              <a:rPr sz="2000" spc="-5" dirty="0">
                <a:cs typeface="Calibri"/>
              </a:rPr>
              <a:t>αυτές</a:t>
            </a:r>
            <a:r>
              <a:rPr sz="2000" spc="25" dirty="0">
                <a:cs typeface="Calibri"/>
              </a:rPr>
              <a:t> </a:t>
            </a:r>
            <a:r>
              <a:rPr sz="2000" spc="-10" dirty="0">
                <a:cs typeface="Calibri"/>
              </a:rPr>
              <a:t>χρησιμοποιώντας</a:t>
            </a:r>
            <a:r>
              <a:rPr sz="2000" spc="45" dirty="0">
                <a:cs typeface="Calibri"/>
              </a:rPr>
              <a:t> </a:t>
            </a:r>
            <a:r>
              <a:rPr sz="2000" spc="-5" dirty="0">
                <a:cs typeface="Calibri"/>
              </a:rPr>
              <a:t>άλλες</a:t>
            </a:r>
            <a:r>
              <a:rPr sz="2000" spc="40" dirty="0">
                <a:cs typeface="Calibri"/>
              </a:rPr>
              <a:t> </a:t>
            </a:r>
            <a:r>
              <a:rPr sz="2000" spc="-10" dirty="0">
                <a:cs typeface="Calibri"/>
              </a:rPr>
              <a:t>πηγές</a:t>
            </a:r>
            <a:r>
              <a:rPr sz="2000" dirty="0">
                <a:cs typeface="Calibri"/>
              </a:rPr>
              <a:t> </a:t>
            </a:r>
            <a:r>
              <a:rPr sz="2000" spc="-5" dirty="0">
                <a:cs typeface="Calibri"/>
              </a:rPr>
              <a:t>χρηματοδότησης.</a:t>
            </a:r>
            <a:endParaRPr sz="2000" dirty="0">
              <a:cs typeface="Calibri"/>
            </a:endParaRPr>
          </a:p>
          <a:p>
            <a:pPr>
              <a:lnSpc>
                <a:spcPct val="100000"/>
              </a:lnSpc>
              <a:spcBef>
                <a:spcPts val="20"/>
              </a:spcBef>
            </a:pPr>
            <a:endParaRPr sz="1450" dirty="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84162" y="1143000"/>
            <a:ext cx="11526838" cy="4753609"/>
          </a:xfrm>
          <a:prstGeom prst="rect">
            <a:avLst/>
          </a:prstGeom>
        </p:spPr>
        <p:txBody>
          <a:bodyPr vert="horz" wrap="square" lIns="0" tIns="12065" rIns="0" bIns="0" rtlCol="0">
            <a:spAutoFit/>
          </a:bodyPr>
          <a:lstStyle/>
          <a:p>
            <a:pPr marL="355600" marR="5715" indent="-342900" algn="just">
              <a:lnSpc>
                <a:spcPct val="80000"/>
              </a:lnSpc>
              <a:spcBef>
                <a:spcPts val="15"/>
              </a:spcBef>
              <a:buFont typeface="Wingdings"/>
              <a:buChar char=""/>
              <a:tabLst>
                <a:tab pos="355600" algn="l"/>
              </a:tabLst>
            </a:pPr>
            <a:r>
              <a:rPr lang="el-GR" sz="2000" u="heavy" spc="-10" dirty="0">
                <a:uFill>
                  <a:solidFill>
                    <a:srgbClr val="000000"/>
                  </a:solidFill>
                </a:uFill>
                <a:latin typeface="Calibri"/>
                <a:cs typeface="Calibri"/>
              </a:rPr>
              <a:t>Εάν το σχέδιο επιλεγεί για χρηματοδότηση, το αιτούμενο κατ’ </a:t>
            </a:r>
            <a:r>
              <a:rPr lang="el-GR" sz="2000" u="heavy" spc="-10" dirty="0" err="1">
                <a:uFill>
                  <a:solidFill>
                    <a:srgbClr val="000000"/>
                  </a:solidFill>
                </a:uFill>
                <a:latin typeface="Calibri"/>
                <a:cs typeface="Calibri"/>
              </a:rPr>
              <a:t>αποκοπήν</a:t>
            </a:r>
            <a:r>
              <a:rPr lang="el-GR" sz="2000" u="heavy" spc="-10" dirty="0">
                <a:uFill>
                  <a:solidFill>
                    <a:srgbClr val="000000"/>
                  </a:solidFill>
                </a:uFill>
                <a:latin typeface="Calibri"/>
                <a:cs typeface="Calibri"/>
              </a:rPr>
              <a:t> ποσό θεωρείται αυτόματα το συνολικό  ποσό επιχορήγησης</a:t>
            </a:r>
            <a:r>
              <a:rPr lang="el-GR" sz="2000" spc="-10" dirty="0">
                <a:uFill>
                  <a:solidFill>
                    <a:srgbClr val="000000"/>
                  </a:solidFill>
                </a:uFill>
                <a:latin typeface="Calibri"/>
                <a:cs typeface="Calibri"/>
              </a:rPr>
              <a:t> </a:t>
            </a:r>
            <a:r>
              <a:rPr lang="el-GR" sz="2000" spc="-10" dirty="0">
                <a:uFill>
                  <a:solidFill>
                    <a:srgbClr val="000000"/>
                  </a:solidFill>
                </a:uFill>
                <a:latin typeface="Calibri"/>
                <a:cs typeface="Calibri"/>
                <a:sym typeface="Wingdings" panose="05000000000000000000" pitchFamily="2" charset="2"/>
              </a:rPr>
              <a:t> </a:t>
            </a:r>
            <a:r>
              <a:rPr sz="2000" u="sng" spc="-10" dirty="0" err="1">
                <a:uFill>
                  <a:solidFill>
                    <a:srgbClr val="000000"/>
                  </a:solidFill>
                </a:uFill>
                <a:latin typeface="Calibri"/>
                <a:cs typeface="Calibri"/>
              </a:rPr>
              <a:t>Το</a:t>
            </a:r>
            <a:r>
              <a:rPr sz="2000" u="heavy" spc="-10" dirty="0">
                <a:uFill>
                  <a:solidFill>
                    <a:srgbClr val="000000"/>
                  </a:solidFill>
                </a:uFill>
                <a:latin typeface="Calibri"/>
                <a:cs typeface="Calibri"/>
              </a:rPr>
              <a:t> </a:t>
            </a:r>
            <a:r>
              <a:rPr lang="el-GR" sz="2000" u="heavy" spc="-10" dirty="0">
                <a:uFill>
                  <a:solidFill>
                    <a:srgbClr val="000000"/>
                  </a:solidFill>
                </a:uFill>
                <a:latin typeface="Calibri"/>
                <a:cs typeface="Calibri"/>
              </a:rPr>
              <a:t>ποσό αυτό </a:t>
            </a:r>
            <a:r>
              <a:rPr sz="2000" u="heavy" spc="-10" dirty="0" err="1">
                <a:uFill>
                  <a:solidFill>
                    <a:srgbClr val="000000"/>
                  </a:solidFill>
                </a:uFill>
                <a:latin typeface="Calibri"/>
                <a:cs typeface="Calibri"/>
              </a:rPr>
              <a:t>δεν</a:t>
            </a:r>
            <a:r>
              <a:rPr sz="2000" u="heavy" spc="-10" dirty="0">
                <a:uFill>
                  <a:solidFill>
                    <a:srgbClr val="000000"/>
                  </a:solidFill>
                </a:uFill>
                <a:latin typeface="Calibri"/>
                <a:cs typeface="Calibri"/>
              </a:rPr>
              <a:t> μ</a:t>
            </a:r>
            <a:r>
              <a:rPr lang="el-GR" sz="2000" u="sng" spc="-10" dirty="0" err="1">
                <a:uFill>
                  <a:solidFill>
                    <a:srgbClr val="000000"/>
                  </a:solidFill>
                </a:uFill>
                <a:latin typeface="Calibri"/>
                <a:cs typeface="Calibri"/>
              </a:rPr>
              <a:t>πορεί</a:t>
            </a:r>
            <a:r>
              <a:rPr lang="el-GR" sz="2000" u="sng" spc="-10" dirty="0">
                <a:uFill>
                  <a:solidFill>
                    <a:srgbClr val="000000"/>
                  </a:solidFill>
                </a:uFill>
                <a:latin typeface="Calibri"/>
                <a:cs typeface="Calibri"/>
              </a:rPr>
              <a:t> να αυξηθεί</a:t>
            </a:r>
            <a:r>
              <a:rPr lang="el-GR" sz="2000" spc="-10" dirty="0">
                <a:uFill>
                  <a:solidFill>
                    <a:srgbClr val="000000"/>
                  </a:solidFill>
                </a:uFill>
                <a:latin typeface="Calibri"/>
                <a:cs typeface="Calibri"/>
              </a:rPr>
              <a:t> κατά την υλοποίηση του σχεδίου,</a:t>
            </a:r>
            <a:r>
              <a:rPr lang="el-GR" sz="2000" u="heavy" spc="-10" dirty="0">
                <a:uFill>
                  <a:solidFill>
                    <a:srgbClr val="000000"/>
                  </a:solidFill>
                </a:uFill>
                <a:latin typeface="Calibri"/>
                <a:cs typeface="Calibri"/>
              </a:rPr>
              <a:t> </a:t>
            </a:r>
            <a:r>
              <a:rPr lang="el-GR" sz="2000" spc="-10" dirty="0">
                <a:uFill>
                  <a:solidFill>
                    <a:srgbClr val="000000"/>
                  </a:solidFill>
                </a:uFill>
                <a:latin typeface="Calibri"/>
                <a:cs typeface="Calibri"/>
              </a:rPr>
              <a:t>ούτε και στην περίπτωση που η διάρκειά του επεκτείνεται.</a:t>
            </a:r>
          </a:p>
          <a:p>
            <a:pPr marL="12700" marR="5715" algn="just">
              <a:lnSpc>
                <a:spcPct val="80000"/>
              </a:lnSpc>
              <a:spcBef>
                <a:spcPts val="15"/>
              </a:spcBef>
              <a:tabLst>
                <a:tab pos="355600" algn="l"/>
              </a:tabLst>
            </a:pPr>
            <a:r>
              <a:rPr sz="2000" spc="-10" dirty="0">
                <a:uFill>
                  <a:solidFill>
                    <a:srgbClr val="000000"/>
                  </a:solidFill>
                </a:uFill>
                <a:latin typeface="Calibri"/>
                <a:cs typeface="Calibri"/>
              </a:rPr>
              <a:t> </a:t>
            </a:r>
            <a:endParaRPr lang="el-GR" sz="2000" spc="-10" dirty="0">
              <a:uFill>
                <a:solidFill>
                  <a:srgbClr val="000000"/>
                </a:solidFill>
              </a:uFill>
              <a:latin typeface="Calibri"/>
              <a:cs typeface="Calibri"/>
            </a:endParaRPr>
          </a:p>
          <a:p>
            <a:pPr marL="355600" marR="5715" indent="-342900" algn="just">
              <a:lnSpc>
                <a:spcPct val="80000"/>
              </a:lnSpc>
              <a:spcBef>
                <a:spcPts val="15"/>
              </a:spcBef>
              <a:buFont typeface="Wingdings"/>
              <a:buChar char=""/>
              <a:tabLst>
                <a:tab pos="355600" algn="l"/>
              </a:tabLst>
            </a:pPr>
            <a:r>
              <a:rPr lang="el-GR" sz="2000" dirty="0">
                <a:cs typeface="Calibri"/>
              </a:rPr>
              <a:t>Κατά την υλοποίηση του σχεδίου, </a:t>
            </a:r>
            <a:r>
              <a:rPr lang="el-GR" sz="2000" u="sng" dirty="0">
                <a:cs typeface="Calibri"/>
              </a:rPr>
              <a:t>επιτρέπεται η ανακατανομή ποσών εντός πακέτων εργασίας</a:t>
            </a:r>
            <a:r>
              <a:rPr lang="el-GR" sz="2000" dirty="0">
                <a:cs typeface="Calibri"/>
              </a:rPr>
              <a:t> (μεταξύ δραστηριοτήτων) </a:t>
            </a:r>
            <a:r>
              <a:rPr lang="el-GR" sz="2000" u="sng" dirty="0">
                <a:cs typeface="Calibri"/>
              </a:rPr>
              <a:t>και εντός δραστηριοτήτων</a:t>
            </a:r>
            <a:r>
              <a:rPr lang="el-GR" sz="2000" dirty="0">
                <a:cs typeface="Calibri"/>
              </a:rPr>
              <a:t> (μεταξύ εταίρων) </a:t>
            </a:r>
            <a:r>
              <a:rPr lang="el-GR" sz="2000" dirty="0">
                <a:cs typeface="Calibri"/>
                <a:sym typeface="Wingdings" panose="05000000000000000000" pitchFamily="2" charset="2"/>
              </a:rPr>
              <a:t> </a:t>
            </a:r>
            <a:r>
              <a:rPr lang="el-GR" sz="2000" u="sng" dirty="0">
                <a:cs typeface="Calibri"/>
                <a:sym typeface="Wingdings" panose="05000000000000000000" pitchFamily="2" charset="2"/>
              </a:rPr>
              <a:t>Δεν απαιτείται τροποποίηση</a:t>
            </a:r>
            <a:r>
              <a:rPr lang="el-GR" sz="2000" dirty="0">
                <a:cs typeface="Calibri"/>
                <a:sym typeface="Wingdings" panose="05000000000000000000" pitchFamily="2" charset="2"/>
              </a:rPr>
              <a:t> της Συμφωνίας Επιχορήγησης</a:t>
            </a:r>
            <a:endParaRPr lang="el-GR" sz="2000" spc="-10" dirty="0">
              <a:cs typeface="Calibri"/>
            </a:endParaRPr>
          </a:p>
          <a:p>
            <a:pPr marL="355600" marR="5715" indent="-342900" algn="just">
              <a:lnSpc>
                <a:spcPct val="80000"/>
              </a:lnSpc>
              <a:spcBef>
                <a:spcPts val="15"/>
              </a:spcBef>
              <a:buFont typeface="Wingdings"/>
              <a:buChar char=""/>
              <a:tabLst>
                <a:tab pos="355600" algn="l"/>
              </a:tabLst>
            </a:pPr>
            <a:endParaRPr lang="el-GR" sz="2000" u="heavy" spc="-10" dirty="0">
              <a:uFill>
                <a:solidFill>
                  <a:srgbClr val="000000"/>
                </a:solidFill>
              </a:uFill>
              <a:cs typeface="Calibri"/>
            </a:endParaRPr>
          </a:p>
          <a:p>
            <a:pPr marL="355600" marR="5715" indent="-342900" algn="just">
              <a:lnSpc>
                <a:spcPct val="80000"/>
              </a:lnSpc>
              <a:spcBef>
                <a:spcPts val="15"/>
              </a:spcBef>
              <a:buFont typeface="Wingdings"/>
              <a:buChar char=""/>
              <a:tabLst>
                <a:tab pos="355600" algn="l"/>
              </a:tabLst>
            </a:pPr>
            <a:r>
              <a:rPr lang="el-GR" sz="2000" spc="-5" dirty="0">
                <a:uFill>
                  <a:solidFill>
                    <a:srgbClr val="000000"/>
                  </a:solidFill>
                </a:uFill>
                <a:cs typeface="Calibri"/>
              </a:rPr>
              <a:t>Κατά την υλοποίηση των σχεδίων, </a:t>
            </a:r>
            <a:r>
              <a:rPr lang="el-GR" sz="2000" u="heavy" spc="-5" dirty="0">
                <a:uFill>
                  <a:solidFill>
                    <a:srgbClr val="000000"/>
                  </a:solidFill>
                </a:uFill>
                <a:cs typeface="Calibri"/>
              </a:rPr>
              <a:t>είναι, επίσης, δυνατή η μεταφορά κονδυλίων μεταξύ πακέτων εργασίας</a:t>
            </a:r>
            <a:r>
              <a:rPr lang="el-GR" sz="2000" spc="-5" dirty="0">
                <a:uFill>
                  <a:solidFill>
                    <a:srgbClr val="000000"/>
                  </a:solidFill>
                </a:uFill>
                <a:cs typeface="Calibri"/>
              </a:rPr>
              <a:t> </a:t>
            </a:r>
            <a:r>
              <a:rPr lang="el-GR" sz="2000" spc="-15" dirty="0">
                <a:uFill>
                  <a:solidFill>
                    <a:srgbClr val="000000"/>
                  </a:solidFill>
                </a:uFill>
                <a:cs typeface="Calibri"/>
                <a:sym typeface="Wingdings" panose="05000000000000000000" pitchFamily="2" charset="2"/>
              </a:rPr>
              <a:t> </a:t>
            </a:r>
            <a:r>
              <a:rPr lang="el-GR" sz="2000" u="sng" spc="-15" dirty="0">
                <a:cs typeface="Calibri"/>
              </a:rPr>
              <a:t>Απαιτείται τροποποίηση</a:t>
            </a:r>
            <a:r>
              <a:rPr lang="el-GR" sz="2000" spc="-15" dirty="0">
                <a:cs typeface="Calibri"/>
              </a:rPr>
              <a:t> της Συμφωνίας Επιχορήγησης, άρα έγκειται στην Εθνική Υπηρεσία κατά πόσον θα εγκρίνει το αίτημα για μία τέτοια μεταφορά</a:t>
            </a:r>
            <a:endParaRPr sz="2000" dirty="0">
              <a:cs typeface="Calibri"/>
            </a:endParaRPr>
          </a:p>
          <a:p>
            <a:pPr>
              <a:lnSpc>
                <a:spcPct val="100000"/>
              </a:lnSpc>
              <a:spcBef>
                <a:spcPts val="55"/>
              </a:spcBef>
            </a:pPr>
            <a:endParaRPr sz="2000" dirty="0">
              <a:latin typeface="Calibri"/>
              <a:cs typeface="Calibri"/>
            </a:endParaRPr>
          </a:p>
          <a:p>
            <a:pPr marL="355600" marR="5080" indent="-342900" algn="just">
              <a:lnSpc>
                <a:spcPts val="1920"/>
              </a:lnSpc>
              <a:spcBef>
                <a:spcPts val="5"/>
              </a:spcBef>
              <a:buFont typeface="Wingdings"/>
              <a:buChar char=""/>
              <a:tabLst>
                <a:tab pos="355600" algn="l"/>
              </a:tabLst>
            </a:pPr>
            <a:r>
              <a:rPr sz="2000" u="heavy" dirty="0">
                <a:uFill>
                  <a:solidFill>
                    <a:srgbClr val="000000"/>
                  </a:solidFill>
                </a:uFill>
                <a:latin typeface="Calibri"/>
                <a:cs typeface="Calibri"/>
              </a:rPr>
              <a:t>Μείωση </a:t>
            </a:r>
            <a:r>
              <a:rPr sz="2000" u="heavy" spc="-5" dirty="0">
                <a:uFill>
                  <a:solidFill>
                    <a:srgbClr val="000000"/>
                  </a:solidFill>
                </a:uFill>
                <a:latin typeface="Calibri"/>
                <a:cs typeface="Calibri"/>
              </a:rPr>
              <a:t>του </a:t>
            </a:r>
            <a:r>
              <a:rPr sz="2000" u="heavy" spc="-20" dirty="0">
                <a:uFill>
                  <a:solidFill>
                    <a:srgbClr val="000000"/>
                  </a:solidFill>
                </a:uFill>
                <a:latin typeface="Calibri"/>
                <a:cs typeface="Calibri"/>
              </a:rPr>
              <a:t>κατ’ αποκοπήν </a:t>
            </a:r>
            <a:r>
              <a:rPr sz="2000" u="heavy" spc="-5" dirty="0">
                <a:uFill>
                  <a:solidFill>
                    <a:srgbClr val="000000"/>
                  </a:solidFill>
                </a:uFill>
                <a:latin typeface="Calibri"/>
                <a:cs typeface="Calibri"/>
              </a:rPr>
              <a:t>ποσού μπορεί </a:t>
            </a:r>
            <a:r>
              <a:rPr sz="2000" u="heavy" dirty="0">
                <a:uFill>
                  <a:solidFill>
                    <a:srgbClr val="000000"/>
                  </a:solidFill>
                </a:uFill>
                <a:latin typeface="Calibri"/>
                <a:cs typeface="Calibri"/>
              </a:rPr>
              <a:t>να </a:t>
            </a:r>
            <a:r>
              <a:rPr sz="2000" u="heavy" spc="-10" dirty="0">
                <a:uFill>
                  <a:solidFill>
                    <a:srgbClr val="000000"/>
                  </a:solidFill>
                </a:uFill>
                <a:latin typeface="Calibri"/>
                <a:cs typeface="Calibri"/>
              </a:rPr>
              <a:t>εφαρμοστεί</a:t>
            </a:r>
            <a:r>
              <a:rPr sz="2000" spc="-10" dirty="0">
                <a:latin typeface="Calibri"/>
                <a:cs typeface="Calibri"/>
              </a:rPr>
              <a:t> μόνο </a:t>
            </a:r>
            <a:r>
              <a:rPr sz="2000" spc="-5" dirty="0">
                <a:latin typeface="Calibri"/>
                <a:cs typeface="Calibri"/>
              </a:rPr>
              <a:t>από </a:t>
            </a:r>
            <a:r>
              <a:rPr sz="2000" spc="-20" dirty="0">
                <a:latin typeface="Calibri"/>
                <a:cs typeface="Calibri"/>
              </a:rPr>
              <a:t>την </a:t>
            </a:r>
            <a:r>
              <a:rPr sz="2000" dirty="0">
                <a:latin typeface="Calibri"/>
                <a:cs typeface="Calibri"/>
              </a:rPr>
              <a:t>συντονιστική Εθνική </a:t>
            </a:r>
            <a:r>
              <a:rPr sz="2000" spc="-10" dirty="0">
                <a:latin typeface="Calibri"/>
                <a:cs typeface="Calibri"/>
              </a:rPr>
              <a:t>Υπηρεσία, </a:t>
            </a:r>
            <a:r>
              <a:rPr sz="2000" spc="-5" dirty="0">
                <a:latin typeface="Calibri"/>
                <a:cs typeface="Calibri"/>
              </a:rPr>
              <a:t> </a:t>
            </a:r>
            <a:r>
              <a:rPr sz="2000" u="heavy" spc="-20" dirty="0">
                <a:uFill>
                  <a:solidFill>
                    <a:srgbClr val="000000"/>
                  </a:solidFill>
                </a:uFill>
                <a:latin typeface="Calibri"/>
                <a:cs typeface="Calibri"/>
              </a:rPr>
              <a:t>κατά</a:t>
            </a:r>
            <a:r>
              <a:rPr sz="2000" u="heavy" spc="65" dirty="0">
                <a:uFill>
                  <a:solidFill>
                    <a:srgbClr val="000000"/>
                  </a:solidFill>
                </a:uFill>
                <a:latin typeface="Calibri"/>
                <a:cs typeface="Calibri"/>
              </a:rPr>
              <a:t> </a:t>
            </a:r>
            <a:r>
              <a:rPr sz="2000" u="heavy" spc="-5" dirty="0">
                <a:uFill>
                  <a:solidFill>
                    <a:srgbClr val="000000"/>
                  </a:solidFill>
                </a:uFill>
                <a:latin typeface="Calibri"/>
                <a:cs typeface="Calibri"/>
              </a:rPr>
              <a:t>τον</a:t>
            </a:r>
            <a:r>
              <a:rPr sz="2000" u="heavy" spc="80" dirty="0">
                <a:uFill>
                  <a:solidFill>
                    <a:srgbClr val="000000"/>
                  </a:solidFill>
                </a:uFill>
                <a:latin typeface="Calibri"/>
                <a:cs typeface="Calibri"/>
              </a:rPr>
              <a:t> </a:t>
            </a:r>
            <a:r>
              <a:rPr sz="2000" u="heavy" spc="-15" dirty="0">
                <a:uFill>
                  <a:solidFill>
                    <a:srgbClr val="000000"/>
                  </a:solidFill>
                </a:uFill>
                <a:latin typeface="Calibri"/>
                <a:cs typeface="Calibri"/>
              </a:rPr>
              <a:t>καθορισμό</a:t>
            </a:r>
            <a:r>
              <a:rPr sz="2000" u="heavy" spc="65" dirty="0">
                <a:uFill>
                  <a:solidFill>
                    <a:srgbClr val="000000"/>
                  </a:solidFill>
                </a:uFill>
                <a:latin typeface="Calibri"/>
                <a:cs typeface="Calibri"/>
              </a:rPr>
              <a:t> </a:t>
            </a:r>
            <a:r>
              <a:rPr sz="2000" u="heavy" spc="-5" dirty="0">
                <a:uFill>
                  <a:solidFill>
                    <a:srgbClr val="000000"/>
                  </a:solidFill>
                </a:uFill>
                <a:latin typeface="Calibri"/>
                <a:cs typeface="Calibri"/>
              </a:rPr>
              <a:t>του</a:t>
            </a:r>
            <a:r>
              <a:rPr sz="2000" u="heavy" spc="75" dirty="0">
                <a:uFill>
                  <a:solidFill>
                    <a:srgbClr val="000000"/>
                  </a:solidFill>
                </a:uFill>
                <a:latin typeface="Calibri"/>
                <a:cs typeface="Calibri"/>
              </a:rPr>
              <a:t> </a:t>
            </a:r>
            <a:r>
              <a:rPr sz="2000" u="heavy" spc="-20" dirty="0">
                <a:uFill>
                  <a:solidFill>
                    <a:srgbClr val="000000"/>
                  </a:solidFill>
                </a:uFill>
                <a:latin typeface="Calibri"/>
                <a:cs typeface="Calibri"/>
              </a:rPr>
              <a:t>τελικού</a:t>
            </a:r>
            <a:r>
              <a:rPr sz="2000" u="heavy" spc="90" dirty="0">
                <a:uFill>
                  <a:solidFill>
                    <a:srgbClr val="000000"/>
                  </a:solidFill>
                </a:uFill>
                <a:latin typeface="Calibri"/>
                <a:cs typeface="Calibri"/>
              </a:rPr>
              <a:t> </a:t>
            </a:r>
            <a:r>
              <a:rPr sz="2000" u="heavy" spc="-10" dirty="0">
                <a:uFill>
                  <a:solidFill>
                    <a:srgbClr val="000000"/>
                  </a:solidFill>
                </a:uFill>
                <a:latin typeface="Calibri"/>
                <a:cs typeface="Calibri"/>
              </a:rPr>
              <a:t>ποσού</a:t>
            </a:r>
            <a:r>
              <a:rPr sz="2000" u="heavy" spc="85" dirty="0">
                <a:uFill>
                  <a:solidFill>
                    <a:srgbClr val="000000"/>
                  </a:solidFill>
                </a:uFill>
                <a:latin typeface="Calibri"/>
                <a:cs typeface="Calibri"/>
              </a:rPr>
              <a:t> </a:t>
            </a:r>
            <a:r>
              <a:rPr sz="2000" u="heavy" spc="-10" dirty="0">
                <a:uFill>
                  <a:solidFill>
                    <a:srgbClr val="000000"/>
                  </a:solidFill>
                </a:uFill>
                <a:latin typeface="Calibri"/>
                <a:cs typeface="Calibri"/>
              </a:rPr>
              <a:t>επιχορήγησης</a:t>
            </a:r>
            <a:r>
              <a:rPr sz="2000" spc="-10" dirty="0">
                <a:latin typeface="Calibri"/>
                <a:cs typeface="Calibri"/>
              </a:rPr>
              <a:t>,</a:t>
            </a:r>
            <a:r>
              <a:rPr sz="2000" spc="70" dirty="0">
                <a:latin typeface="Calibri"/>
                <a:cs typeface="Calibri"/>
              </a:rPr>
              <a:t> </a:t>
            </a:r>
            <a:r>
              <a:rPr sz="2000" spc="5" dirty="0">
                <a:latin typeface="Calibri"/>
                <a:cs typeface="Calibri"/>
              </a:rPr>
              <a:t>στη</a:t>
            </a:r>
            <a:r>
              <a:rPr sz="2000" spc="85" dirty="0">
                <a:latin typeface="Calibri"/>
                <a:cs typeface="Calibri"/>
              </a:rPr>
              <a:t> </a:t>
            </a:r>
            <a:r>
              <a:rPr sz="2000" spc="-5" dirty="0">
                <a:latin typeface="Calibri"/>
                <a:cs typeface="Calibri"/>
              </a:rPr>
              <a:t>βάση</a:t>
            </a:r>
            <a:r>
              <a:rPr sz="2000" spc="70" dirty="0">
                <a:latin typeface="Calibri"/>
                <a:cs typeface="Calibri"/>
              </a:rPr>
              <a:t> </a:t>
            </a:r>
            <a:r>
              <a:rPr sz="2000" dirty="0">
                <a:latin typeface="Calibri"/>
                <a:cs typeface="Calibri"/>
              </a:rPr>
              <a:t>της</a:t>
            </a:r>
            <a:r>
              <a:rPr sz="2000" spc="85" dirty="0">
                <a:latin typeface="Calibri"/>
                <a:cs typeface="Calibri"/>
              </a:rPr>
              <a:t> </a:t>
            </a:r>
            <a:r>
              <a:rPr sz="2000" spc="-10" dirty="0">
                <a:latin typeface="Calibri"/>
                <a:cs typeface="Calibri"/>
              </a:rPr>
              <a:t>αξιολόγησης</a:t>
            </a:r>
            <a:r>
              <a:rPr sz="2000" spc="85" dirty="0">
                <a:latin typeface="Calibri"/>
                <a:cs typeface="Calibri"/>
              </a:rPr>
              <a:t> </a:t>
            </a:r>
            <a:r>
              <a:rPr sz="2000" dirty="0">
                <a:latin typeface="Calibri"/>
                <a:cs typeface="Calibri"/>
              </a:rPr>
              <a:t>της</a:t>
            </a:r>
            <a:r>
              <a:rPr sz="2000" spc="70" dirty="0">
                <a:latin typeface="Calibri"/>
                <a:cs typeface="Calibri"/>
              </a:rPr>
              <a:t> </a:t>
            </a:r>
            <a:r>
              <a:rPr sz="2000" spc="-5" dirty="0">
                <a:latin typeface="Calibri"/>
                <a:cs typeface="Calibri"/>
              </a:rPr>
              <a:t>τελικής</a:t>
            </a:r>
            <a:r>
              <a:rPr sz="2000" spc="95" dirty="0">
                <a:latin typeface="Calibri"/>
                <a:cs typeface="Calibri"/>
              </a:rPr>
              <a:t> </a:t>
            </a:r>
            <a:r>
              <a:rPr sz="2000" spc="-10" dirty="0">
                <a:latin typeface="Calibri"/>
                <a:cs typeface="Calibri"/>
              </a:rPr>
              <a:t>έκθεσης. </a:t>
            </a:r>
            <a:r>
              <a:rPr sz="2000" spc="-440" dirty="0">
                <a:latin typeface="Calibri"/>
                <a:cs typeface="Calibri"/>
              </a:rPr>
              <a:t> </a:t>
            </a:r>
            <a:r>
              <a:rPr sz="2000" dirty="0">
                <a:latin typeface="Calibri"/>
                <a:cs typeface="Calibri"/>
              </a:rPr>
              <a:t>Η </a:t>
            </a:r>
            <a:r>
              <a:rPr sz="2000" dirty="0" err="1">
                <a:latin typeface="Calibri"/>
                <a:cs typeface="Calibri"/>
              </a:rPr>
              <a:t>μείωση</a:t>
            </a:r>
            <a:r>
              <a:rPr sz="2000" dirty="0">
                <a:latin typeface="Calibri"/>
                <a:cs typeface="Calibri"/>
              </a:rPr>
              <a:t> </a:t>
            </a:r>
            <a:r>
              <a:rPr sz="2000" u="sng" spc="-5" dirty="0">
                <a:latin typeface="Calibri"/>
                <a:cs typeface="Calibri"/>
              </a:rPr>
              <a:t>μπ</a:t>
            </a:r>
            <a:r>
              <a:rPr sz="2000" u="sng" spc="-5" dirty="0" err="1">
                <a:latin typeface="Calibri"/>
                <a:cs typeface="Calibri"/>
              </a:rPr>
              <a:t>ορ</a:t>
            </a:r>
            <a:r>
              <a:rPr lang="el-GR" sz="2000" u="sng" spc="-5" dirty="0" err="1">
                <a:latin typeface="Calibri"/>
                <a:cs typeface="Calibri"/>
              </a:rPr>
              <a:t>εί</a:t>
            </a:r>
            <a:r>
              <a:rPr lang="el-GR" sz="2000" u="sng" spc="-5" dirty="0">
                <a:latin typeface="Calibri"/>
                <a:cs typeface="Calibri"/>
              </a:rPr>
              <a:t> να γίνει με 4 διαφορετικούς τρόπους</a:t>
            </a:r>
            <a:r>
              <a:rPr lang="el-GR" sz="2000" spc="-5" dirty="0">
                <a:latin typeface="Calibri"/>
                <a:cs typeface="Calibri"/>
              </a:rPr>
              <a:t>: </a:t>
            </a:r>
            <a:r>
              <a:rPr sz="2000" spc="-5" dirty="0">
                <a:latin typeface="Calibri"/>
                <a:cs typeface="Calibri"/>
              </a:rPr>
              <a:t> </a:t>
            </a:r>
            <a:r>
              <a:rPr lang="el-GR" sz="2000" spc="-10" dirty="0">
                <a:latin typeface="Calibri"/>
                <a:cs typeface="Calibri"/>
              </a:rPr>
              <a:t>α. </a:t>
            </a:r>
            <a:r>
              <a:rPr lang="el-GR" sz="2000" u="sng" spc="-10" dirty="0">
                <a:latin typeface="Calibri"/>
                <a:cs typeface="Calibri"/>
              </a:rPr>
              <a:t>Αφαίρεση του</a:t>
            </a:r>
            <a:r>
              <a:rPr sz="2000" u="sng" spc="-10" dirty="0">
                <a:latin typeface="Calibri"/>
                <a:cs typeface="Calibri"/>
              </a:rPr>
              <a:t> </a:t>
            </a:r>
            <a:r>
              <a:rPr sz="2000" u="sng" spc="-5" dirty="0">
                <a:latin typeface="Calibri"/>
                <a:cs typeface="Calibri"/>
              </a:rPr>
              <a:t>π</a:t>
            </a:r>
            <a:r>
              <a:rPr sz="2000" u="sng" spc="-5" dirty="0" err="1">
                <a:latin typeface="Calibri"/>
                <a:cs typeface="Calibri"/>
              </a:rPr>
              <a:t>οσ</a:t>
            </a:r>
            <a:r>
              <a:rPr lang="el-GR" sz="2000" u="sng" spc="-5" dirty="0" err="1">
                <a:latin typeface="Calibri"/>
                <a:cs typeface="Calibri"/>
              </a:rPr>
              <a:t>ού</a:t>
            </a:r>
            <a:r>
              <a:rPr sz="2000" u="sng" spc="-5" dirty="0">
                <a:latin typeface="Calibri"/>
                <a:cs typeface="Calibri"/>
              </a:rPr>
              <a:t> </a:t>
            </a:r>
            <a:r>
              <a:rPr sz="2000" u="sng" spc="-10" dirty="0">
                <a:latin typeface="Calibri"/>
                <a:cs typeface="Calibri"/>
              </a:rPr>
              <a:t>που </a:t>
            </a:r>
            <a:r>
              <a:rPr sz="2000" u="sng" spc="-5" dirty="0">
                <a:latin typeface="Calibri"/>
                <a:cs typeface="Calibri"/>
              </a:rPr>
              <a:t>αντιστοιχεί </a:t>
            </a:r>
            <a:r>
              <a:rPr sz="2000" u="sng" dirty="0" err="1">
                <a:latin typeface="Calibri"/>
                <a:cs typeface="Calibri"/>
              </a:rPr>
              <a:t>σε</a:t>
            </a:r>
            <a:r>
              <a:rPr sz="2000" u="sng" dirty="0">
                <a:latin typeface="Calibri"/>
                <a:cs typeface="Calibri"/>
              </a:rPr>
              <a:t> </a:t>
            </a:r>
            <a:r>
              <a:rPr lang="el-GR" sz="2000" u="sng" dirty="0">
                <a:latin typeface="Calibri"/>
                <a:cs typeface="Calibri"/>
              </a:rPr>
              <a:t>συγκεκριμένη δραστηριότητα</a:t>
            </a:r>
            <a:r>
              <a:rPr lang="el-GR" sz="2000" spc="-10" dirty="0">
                <a:latin typeface="Calibri"/>
                <a:cs typeface="Calibri"/>
              </a:rPr>
              <a:t>, β. </a:t>
            </a:r>
            <a:r>
              <a:rPr lang="el-GR" sz="2000" u="sng" spc="-10" dirty="0">
                <a:latin typeface="Calibri"/>
                <a:cs typeface="Calibri"/>
              </a:rPr>
              <a:t>Αφαίρεση του ποσού που αντιστοιχεί σε συγκεκριμένο πακέτο εργασίας</a:t>
            </a:r>
            <a:r>
              <a:rPr lang="el-GR" sz="2000" spc="-10" dirty="0">
                <a:latin typeface="Calibri"/>
                <a:cs typeface="Calibri"/>
              </a:rPr>
              <a:t>, γ. </a:t>
            </a:r>
            <a:r>
              <a:rPr lang="el-GR" sz="2000" u="sng" spc="-10" dirty="0">
                <a:latin typeface="Calibri"/>
                <a:cs typeface="Calibri"/>
              </a:rPr>
              <a:t>Αναλογική μείωση </a:t>
            </a:r>
            <a:r>
              <a:rPr sz="2000" u="sng" spc="5" dirty="0" err="1">
                <a:latin typeface="Calibri"/>
                <a:cs typeface="Calibri"/>
              </a:rPr>
              <a:t>στο</a:t>
            </a:r>
            <a:r>
              <a:rPr sz="2000" u="sng" spc="-20" dirty="0">
                <a:latin typeface="Calibri"/>
                <a:cs typeface="Calibri"/>
              </a:rPr>
              <a:t> </a:t>
            </a:r>
            <a:r>
              <a:rPr sz="2000" u="sng" spc="-15" dirty="0">
                <a:latin typeface="Calibri"/>
                <a:cs typeface="Calibri"/>
              </a:rPr>
              <a:t>συνολικό</a:t>
            </a:r>
            <a:r>
              <a:rPr sz="2000" u="sng" spc="-30" dirty="0">
                <a:latin typeface="Calibri"/>
                <a:cs typeface="Calibri"/>
              </a:rPr>
              <a:t> </a:t>
            </a:r>
            <a:r>
              <a:rPr sz="2000" u="sng" dirty="0">
                <a:latin typeface="Calibri"/>
                <a:cs typeface="Calibri"/>
              </a:rPr>
              <a:t>π</a:t>
            </a:r>
            <a:r>
              <a:rPr sz="2000" u="sng" dirty="0" err="1">
                <a:latin typeface="Calibri"/>
                <a:cs typeface="Calibri"/>
              </a:rPr>
              <a:t>οσό</a:t>
            </a:r>
            <a:r>
              <a:rPr sz="2000" u="sng" spc="-25" dirty="0">
                <a:latin typeface="Calibri"/>
                <a:cs typeface="Calibri"/>
              </a:rPr>
              <a:t> </a:t>
            </a:r>
            <a:r>
              <a:rPr sz="2000" u="sng" spc="-10" dirty="0">
                <a:latin typeface="Calibri"/>
                <a:cs typeface="Calibri"/>
              </a:rPr>
              <a:t>επ</a:t>
            </a:r>
            <a:r>
              <a:rPr sz="2000" u="sng" spc="-10" dirty="0" err="1">
                <a:latin typeface="Calibri"/>
                <a:cs typeface="Calibri"/>
              </a:rPr>
              <a:t>ιχορήγησης</a:t>
            </a:r>
            <a:r>
              <a:rPr lang="el-GR" sz="2000" spc="-10" dirty="0">
                <a:latin typeface="Calibri"/>
                <a:cs typeface="Calibri"/>
              </a:rPr>
              <a:t>, δ. </a:t>
            </a:r>
            <a:r>
              <a:rPr lang="el-GR" sz="2000" u="sng" spc="-10" dirty="0">
                <a:latin typeface="Calibri"/>
                <a:cs typeface="Calibri"/>
              </a:rPr>
              <a:t>Αναλογική μείωση στο ποσό συγκεκριμένου πακέτου εργασίας</a:t>
            </a:r>
            <a:r>
              <a:rPr lang="el-GR" sz="2000" dirty="0">
                <a:latin typeface="Calibri"/>
                <a:cs typeface="Calibri"/>
              </a:rPr>
              <a:t> </a:t>
            </a:r>
            <a:r>
              <a:rPr lang="el-GR" sz="2000" dirty="0">
                <a:latin typeface="Calibri"/>
                <a:cs typeface="Calibri"/>
                <a:sym typeface="Wingdings" panose="05000000000000000000" pitchFamily="2" charset="2"/>
              </a:rPr>
              <a:t> </a:t>
            </a:r>
            <a:r>
              <a:rPr sz="2000" spc="-90" dirty="0" err="1">
                <a:uFill>
                  <a:solidFill>
                    <a:srgbClr val="000000"/>
                  </a:solidFill>
                </a:uFill>
                <a:latin typeface="Calibri"/>
                <a:cs typeface="Calibri"/>
              </a:rPr>
              <a:t>Το</a:t>
            </a:r>
            <a:r>
              <a:rPr sz="2000" spc="-80" dirty="0">
                <a:uFill>
                  <a:solidFill>
                    <a:srgbClr val="000000"/>
                  </a:solidFill>
                </a:uFill>
                <a:latin typeface="Calibri"/>
                <a:cs typeface="Calibri"/>
              </a:rPr>
              <a:t> </a:t>
            </a:r>
            <a:r>
              <a:rPr sz="2000" spc="-20" dirty="0">
                <a:uFill>
                  <a:solidFill>
                    <a:srgbClr val="000000"/>
                  </a:solidFill>
                </a:uFill>
                <a:latin typeface="Calibri"/>
                <a:cs typeface="Calibri"/>
              </a:rPr>
              <a:t>τελικό</a:t>
            </a:r>
            <a:r>
              <a:rPr sz="2000" spc="270" dirty="0">
                <a:uFill>
                  <a:solidFill>
                    <a:srgbClr val="000000"/>
                  </a:solidFill>
                </a:uFill>
                <a:latin typeface="Calibri"/>
                <a:cs typeface="Calibri"/>
              </a:rPr>
              <a:t> </a:t>
            </a:r>
            <a:r>
              <a:rPr sz="2000" spc="-10" dirty="0">
                <a:uFill>
                  <a:solidFill>
                    <a:srgbClr val="000000"/>
                  </a:solidFill>
                </a:uFill>
                <a:latin typeface="Calibri"/>
                <a:cs typeface="Calibri"/>
              </a:rPr>
              <a:t>ποσό</a:t>
            </a:r>
            <a:r>
              <a:rPr sz="2000" spc="275" dirty="0">
                <a:uFill>
                  <a:solidFill>
                    <a:srgbClr val="000000"/>
                  </a:solidFill>
                </a:uFill>
                <a:latin typeface="Calibri"/>
                <a:cs typeface="Calibri"/>
              </a:rPr>
              <a:t> </a:t>
            </a:r>
            <a:r>
              <a:rPr sz="2000" spc="-15" dirty="0">
                <a:uFill>
                  <a:solidFill>
                    <a:srgbClr val="000000"/>
                  </a:solidFill>
                </a:uFill>
                <a:latin typeface="Calibri"/>
                <a:cs typeface="Calibri"/>
              </a:rPr>
              <a:t>επιχορήγησης</a:t>
            </a:r>
            <a:r>
              <a:rPr sz="2000" spc="285" dirty="0">
                <a:uFill>
                  <a:solidFill>
                    <a:srgbClr val="000000"/>
                  </a:solidFill>
                </a:uFill>
                <a:latin typeface="Calibri"/>
                <a:cs typeface="Calibri"/>
              </a:rPr>
              <a:t> </a:t>
            </a:r>
            <a:r>
              <a:rPr sz="2000" spc="-10" dirty="0">
                <a:uFill>
                  <a:solidFill>
                    <a:srgbClr val="000000"/>
                  </a:solidFill>
                </a:uFill>
                <a:latin typeface="Calibri"/>
                <a:cs typeface="Calibri"/>
              </a:rPr>
              <a:t>καθορίζεται</a:t>
            </a:r>
            <a:r>
              <a:rPr sz="2000" spc="270" dirty="0">
                <a:uFill>
                  <a:solidFill>
                    <a:srgbClr val="000000"/>
                  </a:solidFill>
                </a:uFill>
                <a:latin typeface="Calibri"/>
                <a:cs typeface="Calibri"/>
              </a:rPr>
              <a:t> </a:t>
            </a:r>
            <a:r>
              <a:rPr sz="2000" spc="-5" dirty="0">
                <a:uFill>
                  <a:solidFill>
                    <a:srgbClr val="000000"/>
                  </a:solidFill>
                </a:uFill>
                <a:latin typeface="Calibri"/>
                <a:cs typeface="Calibri"/>
              </a:rPr>
              <a:t>από</a:t>
            </a:r>
            <a:r>
              <a:rPr sz="2000" spc="260" dirty="0">
                <a:uFill>
                  <a:solidFill>
                    <a:srgbClr val="000000"/>
                  </a:solidFill>
                </a:uFill>
                <a:latin typeface="Calibri"/>
                <a:cs typeface="Calibri"/>
              </a:rPr>
              <a:t> </a:t>
            </a:r>
            <a:r>
              <a:rPr sz="2000" spc="-10" dirty="0">
                <a:uFill>
                  <a:solidFill>
                    <a:srgbClr val="000000"/>
                  </a:solidFill>
                </a:uFill>
                <a:latin typeface="Calibri"/>
                <a:cs typeface="Calibri"/>
              </a:rPr>
              <a:t>το</a:t>
            </a:r>
            <a:r>
              <a:rPr sz="2000" spc="275" dirty="0">
                <a:uFill>
                  <a:solidFill>
                    <a:srgbClr val="000000"/>
                  </a:solidFill>
                </a:uFill>
                <a:latin typeface="Calibri"/>
                <a:cs typeface="Calibri"/>
              </a:rPr>
              <a:t> </a:t>
            </a:r>
            <a:r>
              <a:rPr sz="2000" u="sng" spc="-10" dirty="0">
                <a:uFill>
                  <a:solidFill>
                    <a:srgbClr val="000000"/>
                  </a:solidFill>
                </a:uFill>
                <a:latin typeface="Calibri"/>
                <a:cs typeface="Calibri"/>
              </a:rPr>
              <a:t>επίπεδο</a:t>
            </a:r>
            <a:r>
              <a:rPr sz="2000" u="sng" spc="270" dirty="0">
                <a:uFill>
                  <a:solidFill>
                    <a:srgbClr val="000000"/>
                  </a:solidFill>
                </a:uFill>
                <a:latin typeface="Calibri"/>
                <a:cs typeface="Calibri"/>
              </a:rPr>
              <a:t> </a:t>
            </a:r>
            <a:r>
              <a:rPr sz="2000" u="sng" spc="-10" dirty="0">
                <a:uFill>
                  <a:solidFill>
                    <a:srgbClr val="000000"/>
                  </a:solidFill>
                </a:uFill>
                <a:latin typeface="Calibri"/>
                <a:cs typeface="Calibri"/>
              </a:rPr>
              <a:t>επίτευξης</a:t>
            </a:r>
            <a:r>
              <a:rPr sz="2000" u="sng" spc="275" dirty="0">
                <a:uFill>
                  <a:solidFill>
                    <a:srgbClr val="000000"/>
                  </a:solidFill>
                </a:uFill>
                <a:latin typeface="Calibri"/>
                <a:cs typeface="Calibri"/>
              </a:rPr>
              <a:t> </a:t>
            </a:r>
            <a:r>
              <a:rPr sz="2000" u="sng" spc="-10" dirty="0">
                <a:uFill>
                  <a:solidFill>
                    <a:srgbClr val="000000"/>
                  </a:solidFill>
                </a:uFill>
                <a:latin typeface="Calibri"/>
                <a:cs typeface="Calibri"/>
              </a:rPr>
              <a:t>των</a:t>
            </a:r>
            <a:r>
              <a:rPr sz="2000" u="sng" spc="275" dirty="0">
                <a:uFill>
                  <a:solidFill>
                    <a:srgbClr val="000000"/>
                  </a:solidFill>
                </a:uFill>
                <a:latin typeface="Calibri"/>
                <a:cs typeface="Calibri"/>
              </a:rPr>
              <a:t> </a:t>
            </a:r>
            <a:r>
              <a:rPr sz="2000" u="sng" spc="-10" dirty="0">
                <a:uFill>
                  <a:solidFill>
                    <a:srgbClr val="000000"/>
                  </a:solidFill>
                </a:uFill>
                <a:latin typeface="Calibri"/>
                <a:cs typeface="Calibri"/>
              </a:rPr>
              <a:t>στόχων</a:t>
            </a:r>
            <a:r>
              <a:rPr lang="el-GR" sz="2000" u="sng" spc="-10" dirty="0">
                <a:uFill>
                  <a:solidFill>
                    <a:srgbClr val="000000"/>
                  </a:solidFill>
                </a:uFill>
                <a:latin typeface="Calibri"/>
                <a:cs typeface="Calibri"/>
              </a:rPr>
              <a:t> </a:t>
            </a:r>
            <a:r>
              <a:rPr sz="2000" u="sng" spc="-10" dirty="0" err="1">
                <a:uFill>
                  <a:solidFill>
                    <a:srgbClr val="000000"/>
                  </a:solidFill>
                </a:uFill>
                <a:latin typeface="Calibri"/>
                <a:cs typeface="Calibri"/>
              </a:rPr>
              <a:t>του</a:t>
            </a:r>
            <a:r>
              <a:rPr sz="2000" u="sng" spc="275" dirty="0">
                <a:uFill>
                  <a:solidFill>
                    <a:srgbClr val="000000"/>
                  </a:solidFill>
                </a:uFill>
                <a:latin typeface="Calibri"/>
                <a:cs typeface="Calibri"/>
              </a:rPr>
              <a:t> </a:t>
            </a:r>
            <a:r>
              <a:rPr lang="el-GR" sz="2000" u="sng" spc="-10" dirty="0">
                <a:uFill>
                  <a:solidFill>
                    <a:srgbClr val="000000"/>
                  </a:solidFill>
                </a:uFill>
                <a:latin typeface="Calibri"/>
                <a:cs typeface="Calibri"/>
              </a:rPr>
              <a:t>σ</a:t>
            </a:r>
            <a:r>
              <a:rPr sz="2000" u="sng" spc="-10" dirty="0" err="1">
                <a:uFill>
                  <a:solidFill>
                    <a:srgbClr val="000000"/>
                  </a:solidFill>
                </a:uFill>
                <a:latin typeface="Calibri"/>
                <a:cs typeface="Calibri"/>
              </a:rPr>
              <a:t>χεδίου</a:t>
            </a:r>
            <a:r>
              <a:rPr sz="2000" u="sng" spc="265" dirty="0">
                <a:uFill>
                  <a:solidFill>
                    <a:srgbClr val="000000"/>
                  </a:solidFill>
                </a:uFill>
                <a:latin typeface="Calibri"/>
                <a:cs typeface="Calibri"/>
              </a:rPr>
              <a:t> </a:t>
            </a:r>
            <a:r>
              <a:rPr sz="2000" u="sng" spc="-10" dirty="0">
                <a:uFill>
                  <a:solidFill>
                    <a:srgbClr val="000000"/>
                  </a:solidFill>
                </a:uFill>
                <a:latin typeface="Calibri"/>
                <a:cs typeface="Calibri"/>
              </a:rPr>
              <a:t>και </a:t>
            </a:r>
            <a:r>
              <a:rPr sz="2000" u="sng" spc="-10" dirty="0" err="1">
                <a:uFill>
                  <a:solidFill>
                    <a:srgbClr val="000000"/>
                  </a:solidFill>
                </a:uFill>
                <a:latin typeface="Calibri"/>
                <a:cs typeface="Calibri"/>
              </a:rPr>
              <a:t>τη</a:t>
            </a:r>
            <a:r>
              <a:rPr lang="el-GR" sz="2000" u="sng" spc="-10" dirty="0">
                <a:uFill>
                  <a:solidFill>
                    <a:srgbClr val="000000"/>
                  </a:solidFill>
                </a:uFill>
                <a:latin typeface="Calibri"/>
                <a:cs typeface="Calibri"/>
              </a:rPr>
              <a:t>ς</a:t>
            </a:r>
            <a:r>
              <a:rPr sz="2000" u="sng" spc="-10" dirty="0">
                <a:uFill>
                  <a:solidFill>
                    <a:srgbClr val="000000"/>
                  </a:solidFill>
                </a:uFill>
                <a:latin typeface="Calibri"/>
                <a:cs typeface="Calibri"/>
              </a:rPr>
              <a:t>  π</a:t>
            </a:r>
            <a:r>
              <a:rPr sz="2000" u="sng" spc="-10" dirty="0" err="1">
                <a:uFill>
                  <a:solidFill>
                    <a:srgbClr val="000000"/>
                  </a:solidFill>
                </a:uFill>
                <a:latin typeface="Calibri"/>
                <a:cs typeface="Calibri"/>
              </a:rPr>
              <a:t>οιότητ</a:t>
            </a:r>
            <a:r>
              <a:rPr sz="2000" u="sng" spc="-10" dirty="0">
                <a:uFill>
                  <a:solidFill>
                    <a:srgbClr val="000000"/>
                  </a:solidFill>
                </a:uFill>
                <a:latin typeface="Calibri"/>
                <a:cs typeface="Calibri"/>
              </a:rPr>
              <a:t>α</a:t>
            </a:r>
            <a:r>
              <a:rPr lang="el-GR" sz="2000" u="sng" spc="-10" dirty="0">
                <a:uFill>
                  <a:solidFill>
                    <a:srgbClr val="000000"/>
                  </a:solidFill>
                </a:uFill>
                <a:latin typeface="Calibri"/>
                <a:cs typeface="Calibri"/>
              </a:rPr>
              <a:t>ς των αποτελεσμάτων του</a:t>
            </a:r>
            <a:endParaRPr sz="2000" u="sng" spc="-10" dirty="0">
              <a:uFill>
                <a:solidFill>
                  <a:srgbClr val="000000"/>
                </a:solidFill>
              </a:uFill>
              <a:latin typeface="Calibri"/>
              <a:cs typeface="Calibri"/>
            </a:endParaRPr>
          </a:p>
        </p:txBody>
      </p:sp>
      <p:sp>
        <p:nvSpPr>
          <p:cNvPr id="5" name="object 2">
            <a:extLst>
              <a:ext uri="{FF2B5EF4-FFF2-40B4-BE49-F238E27FC236}">
                <a16:creationId xmlns:a16="http://schemas.microsoft.com/office/drawing/2014/main" id="{CC1593B2-EE21-B0D9-74D9-83C449C4338A}"/>
              </a:ext>
            </a:extLst>
          </p:cNvPr>
          <p:cNvSpPr txBox="1">
            <a:spLocks noGrp="1"/>
          </p:cNvSpPr>
          <p:nvPr>
            <p:ph type="title"/>
          </p:nvPr>
        </p:nvSpPr>
        <p:spPr>
          <a:xfrm>
            <a:off x="284162" y="63500"/>
            <a:ext cx="9088437" cy="44307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ΒΑΣΙΚΟΙ ΚΑΝΟΝΙΣΜΟΙ ΧΡΗΜΑΤΟΔΟΤΙΚΟΥ ΜΟΝΤΕΛΟΥ (2/2)</a:t>
            </a:r>
            <a:endParaRPr sz="2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881122" y="1439418"/>
            <a:ext cx="6489065" cy="3016250"/>
          </a:xfrm>
          <a:prstGeom prst="rect">
            <a:avLst/>
          </a:prstGeom>
        </p:spPr>
        <p:txBody>
          <a:bodyPr vert="horz" wrap="square" lIns="0" tIns="13335" rIns="0" bIns="0" rtlCol="0">
            <a:spAutoFit/>
          </a:bodyPr>
          <a:lstStyle/>
          <a:p>
            <a:pPr algn="ctr">
              <a:lnSpc>
                <a:spcPct val="100000"/>
              </a:lnSpc>
              <a:spcBef>
                <a:spcPts val="105"/>
              </a:spcBef>
            </a:pPr>
            <a:r>
              <a:rPr sz="2000" b="1" dirty="0">
                <a:latin typeface="Calibri"/>
                <a:cs typeface="Calibri"/>
              </a:rPr>
              <a:t>Επιλογή</a:t>
            </a:r>
            <a:r>
              <a:rPr sz="2000" b="1" spc="-5" dirty="0">
                <a:latin typeface="Calibri"/>
                <a:cs typeface="Calibri"/>
              </a:rPr>
              <a:t> ανάμεσα</a:t>
            </a:r>
            <a:r>
              <a:rPr sz="2000" b="1" spc="-25" dirty="0">
                <a:latin typeface="Calibri"/>
                <a:cs typeface="Calibri"/>
              </a:rPr>
              <a:t> </a:t>
            </a:r>
            <a:r>
              <a:rPr sz="2000" b="1" spc="-5" dirty="0">
                <a:latin typeface="Calibri"/>
                <a:cs typeface="Calibri"/>
              </a:rPr>
              <a:t>σε</a:t>
            </a:r>
            <a:r>
              <a:rPr sz="2000" b="1" spc="-20" dirty="0">
                <a:latin typeface="Calibri"/>
                <a:cs typeface="Calibri"/>
              </a:rPr>
              <a:t> </a:t>
            </a:r>
            <a:r>
              <a:rPr sz="2000" b="1" spc="-5" dirty="0">
                <a:latin typeface="Calibri"/>
                <a:cs typeface="Calibri"/>
              </a:rPr>
              <a:t>τρία διαφορετικά</a:t>
            </a:r>
            <a:r>
              <a:rPr sz="2000" b="1" spc="-30" dirty="0">
                <a:latin typeface="Calibri"/>
                <a:cs typeface="Calibri"/>
              </a:rPr>
              <a:t> </a:t>
            </a:r>
            <a:r>
              <a:rPr sz="2000" b="1" spc="-15" dirty="0">
                <a:latin typeface="Calibri"/>
                <a:cs typeface="Calibri"/>
              </a:rPr>
              <a:t>κατ’</a:t>
            </a:r>
            <a:r>
              <a:rPr sz="2000" b="1" spc="-5" dirty="0">
                <a:latin typeface="Calibri"/>
                <a:cs typeface="Calibri"/>
              </a:rPr>
              <a:t> </a:t>
            </a:r>
            <a:r>
              <a:rPr sz="2000" b="1" spc="-10" dirty="0">
                <a:latin typeface="Calibri"/>
                <a:cs typeface="Calibri"/>
              </a:rPr>
              <a:t>αποκοπήν</a:t>
            </a:r>
            <a:r>
              <a:rPr sz="2000" b="1" spc="-25" dirty="0">
                <a:latin typeface="Calibri"/>
                <a:cs typeface="Calibri"/>
              </a:rPr>
              <a:t> </a:t>
            </a:r>
            <a:r>
              <a:rPr sz="2000" b="1" dirty="0">
                <a:latin typeface="Calibri"/>
                <a:cs typeface="Calibri"/>
              </a:rPr>
              <a:t>ποσά:</a:t>
            </a:r>
            <a:endParaRPr sz="2000" dirty="0">
              <a:latin typeface="Calibri"/>
              <a:cs typeface="Calibri"/>
            </a:endParaRPr>
          </a:p>
          <a:p>
            <a:pPr>
              <a:lnSpc>
                <a:spcPct val="100000"/>
              </a:lnSpc>
            </a:pPr>
            <a:endParaRPr sz="2000" dirty="0">
              <a:latin typeface="Calibri"/>
              <a:cs typeface="Calibri"/>
            </a:endParaRPr>
          </a:p>
          <a:p>
            <a:pPr>
              <a:lnSpc>
                <a:spcPct val="100000"/>
              </a:lnSpc>
              <a:spcBef>
                <a:spcPts val="40"/>
              </a:spcBef>
            </a:pPr>
            <a:endParaRPr sz="1600" dirty="0">
              <a:latin typeface="Calibri"/>
              <a:cs typeface="Calibri"/>
            </a:endParaRPr>
          </a:p>
          <a:p>
            <a:pPr algn="ctr">
              <a:lnSpc>
                <a:spcPct val="100000"/>
              </a:lnSpc>
            </a:pPr>
            <a:r>
              <a:rPr sz="2400" spc="-5" dirty="0">
                <a:latin typeface="Calibri"/>
                <a:cs typeface="Calibri"/>
              </a:rPr>
              <a:t>120</a:t>
            </a:r>
            <a:r>
              <a:rPr sz="2400" spc="-55" dirty="0">
                <a:latin typeface="Calibri"/>
                <a:cs typeface="Calibri"/>
              </a:rPr>
              <a:t> </a:t>
            </a:r>
            <a:r>
              <a:rPr sz="2400" spc="-5" dirty="0">
                <a:latin typeface="Calibri"/>
                <a:cs typeface="Calibri"/>
              </a:rPr>
              <a:t>000</a:t>
            </a:r>
            <a:r>
              <a:rPr sz="2400" spc="-55" dirty="0">
                <a:latin typeface="Calibri"/>
                <a:cs typeface="Calibri"/>
              </a:rPr>
              <a:t> </a:t>
            </a:r>
            <a:r>
              <a:rPr sz="2400" spc="-5" dirty="0">
                <a:latin typeface="Calibri"/>
                <a:cs typeface="Calibri"/>
              </a:rPr>
              <a:t>EUR</a:t>
            </a:r>
            <a:endParaRPr sz="2400" dirty="0">
              <a:latin typeface="Calibri"/>
              <a:cs typeface="Calibri"/>
            </a:endParaRPr>
          </a:p>
          <a:p>
            <a:pPr>
              <a:lnSpc>
                <a:spcPct val="100000"/>
              </a:lnSpc>
              <a:spcBef>
                <a:spcPts val="5"/>
              </a:spcBef>
            </a:pPr>
            <a:endParaRPr sz="3300" dirty="0">
              <a:latin typeface="Calibri"/>
              <a:cs typeface="Calibri"/>
            </a:endParaRPr>
          </a:p>
          <a:p>
            <a:pPr algn="ctr">
              <a:lnSpc>
                <a:spcPct val="100000"/>
              </a:lnSpc>
            </a:pPr>
            <a:r>
              <a:rPr sz="2400" spc="-5" dirty="0">
                <a:latin typeface="Calibri"/>
                <a:cs typeface="Calibri"/>
              </a:rPr>
              <a:t>250</a:t>
            </a:r>
            <a:r>
              <a:rPr sz="2400" spc="-55" dirty="0">
                <a:latin typeface="Calibri"/>
                <a:cs typeface="Calibri"/>
              </a:rPr>
              <a:t> </a:t>
            </a:r>
            <a:r>
              <a:rPr sz="2400" spc="-5" dirty="0">
                <a:latin typeface="Calibri"/>
                <a:cs typeface="Calibri"/>
              </a:rPr>
              <a:t>000</a:t>
            </a:r>
            <a:r>
              <a:rPr sz="2400" spc="-55" dirty="0">
                <a:latin typeface="Calibri"/>
                <a:cs typeface="Calibri"/>
              </a:rPr>
              <a:t> </a:t>
            </a:r>
            <a:r>
              <a:rPr sz="2400" spc="-5" dirty="0">
                <a:latin typeface="Calibri"/>
                <a:cs typeface="Calibri"/>
              </a:rPr>
              <a:t>EUR</a:t>
            </a:r>
            <a:endParaRPr sz="2400" dirty="0">
              <a:latin typeface="Calibri"/>
              <a:cs typeface="Calibri"/>
            </a:endParaRPr>
          </a:p>
          <a:p>
            <a:pPr>
              <a:lnSpc>
                <a:spcPct val="100000"/>
              </a:lnSpc>
              <a:spcBef>
                <a:spcPts val="5"/>
              </a:spcBef>
            </a:pPr>
            <a:endParaRPr sz="3300" dirty="0">
              <a:latin typeface="Calibri"/>
              <a:cs typeface="Calibri"/>
            </a:endParaRPr>
          </a:p>
          <a:p>
            <a:pPr algn="ctr">
              <a:lnSpc>
                <a:spcPct val="100000"/>
              </a:lnSpc>
            </a:pPr>
            <a:r>
              <a:rPr sz="2400" spc="-5" dirty="0">
                <a:latin typeface="Calibri"/>
                <a:cs typeface="Calibri"/>
              </a:rPr>
              <a:t>400</a:t>
            </a:r>
            <a:r>
              <a:rPr sz="2400" spc="-55" dirty="0">
                <a:latin typeface="Calibri"/>
                <a:cs typeface="Calibri"/>
              </a:rPr>
              <a:t> </a:t>
            </a:r>
            <a:r>
              <a:rPr sz="2400" spc="-5" dirty="0">
                <a:latin typeface="Calibri"/>
                <a:cs typeface="Calibri"/>
              </a:rPr>
              <a:t>000</a:t>
            </a:r>
            <a:r>
              <a:rPr sz="2400" spc="-55" dirty="0">
                <a:latin typeface="Calibri"/>
                <a:cs typeface="Calibri"/>
              </a:rPr>
              <a:t> </a:t>
            </a:r>
            <a:r>
              <a:rPr sz="2400" spc="-5" dirty="0">
                <a:latin typeface="Calibri"/>
                <a:cs typeface="Calibri"/>
              </a:rPr>
              <a:t>EUR</a:t>
            </a:r>
            <a:endParaRPr sz="2400" dirty="0">
              <a:latin typeface="Calibri"/>
              <a:cs typeface="Calibri"/>
            </a:endParaRPr>
          </a:p>
        </p:txBody>
      </p:sp>
      <p:sp>
        <p:nvSpPr>
          <p:cNvPr id="4" name="object 4"/>
          <p:cNvSpPr txBox="1"/>
          <p:nvPr/>
        </p:nvSpPr>
        <p:spPr>
          <a:xfrm>
            <a:off x="1754504" y="5184775"/>
            <a:ext cx="8738870" cy="848994"/>
          </a:xfrm>
          <a:prstGeom prst="rect">
            <a:avLst/>
          </a:prstGeom>
        </p:spPr>
        <p:txBody>
          <a:bodyPr vert="horz" wrap="square" lIns="0" tIns="12700" rIns="0" bIns="0" rtlCol="0">
            <a:spAutoFit/>
          </a:bodyPr>
          <a:lstStyle/>
          <a:p>
            <a:pPr marL="12700" marR="5080" indent="105410">
              <a:lnSpc>
                <a:spcPct val="100000"/>
              </a:lnSpc>
              <a:spcBef>
                <a:spcPts val="100"/>
              </a:spcBef>
            </a:pPr>
            <a:r>
              <a:rPr sz="1800" i="1" dirty="0">
                <a:latin typeface="Calibri"/>
                <a:cs typeface="Calibri"/>
              </a:rPr>
              <a:t>!!! H</a:t>
            </a:r>
            <a:r>
              <a:rPr sz="1800" i="1" spc="10" dirty="0">
                <a:latin typeface="Calibri"/>
                <a:cs typeface="Calibri"/>
              </a:rPr>
              <a:t> </a:t>
            </a:r>
            <a:r>
              <a:rPr sz="1800" i="1" spc="-5" dirty="0">
                <a:latin typeface="Calibri"/>
                <a:cs typeface="Calibri"/>
              </a:rPr>
              <a:t>επιλογή</a:t>
            </a:r>
            <a:r>
              <a:rPr sz="1800" i="1" spc="40" dirty="0">
                <a:latin typeface="Calibri"/>
                <a:cs typeface="Calibri"/>
              </a:rPr>
              <a:t> </a:t>
            </a:r>
            <a:r>
              <a:rPr sz="1800" i="1" spc="-5" dirty="0">
                <a:latin typeface="Calibri"/>
                <a:cs typeface="Calibri"/>
              </a:rPr>
              <a:t>του</a:t>
            </a:r>
            <a:r>
              <a:rPr sz="1800" i="1" spc="10" dirty="0">
                <a:latin typeface="Calibri"/>
                <a:cs typeface="Calibri"/>
              </a:rPr>
              <a:t> </a:t>
            </a:r>
            <a:r>
              <a:rPr sz="1800" i="1" spc="-15" dirty="0">
                <a:latin typeface="Calibri"/>
                <a:cs typeface="Calibri"/>
              </a:rPr>
              <a:t>κατάλληλου</a:t>
            </a:r>
            <a:r>
              <a:rPr sz="1800" i="1" spc="20" dirty="0">
                <a:latin typeface="Calibri"/>
                <a:cs typeface="Calibri"/>
              </a:rPr>
              <a:t> </a:t>
            </a:r>
            <a:r>
              <a:rPr sz="1800" i="1" dirty="0">
                <a:latin typeface="Calibri"/>
                <a:cs typeface="Calibri"/>
              </a:rPr>
              <a:t>ποσού</a:t>
            </a:r>
            <a:r>
              <a:rPr sz="1800" i="1" spc="25" dirty="0">
                <a:latin typeface="Calibri"/>
                <a:cs typeface="Calibri"/>
              </a:rPr>
              <a:t> </a:t>
            </a:r>
            <a:r>
              <a:rPr sz="1800" i="1" spc="-10" dirty="0">
                <a:latin typeface="Calibri"/>
                <a:cs typeface="Calibri"/>
              </a:rPr>
              <a:t>γίνεται</a:t>
            </a:r>
            <a:r>
              <a:rPr sz="1800" i="1" spc="25" dirty="0">
                <a:latin typeface="Calibri"/>
                <a:cs typeface="Calibri"/>
              </a:rPr>
              <a:t> </a:t>
            </a:r>
            <a:r>
              <a:rPr sz="1800" i="1" dirty="0">
                <a:latin typeface="Calibri"/>
                <a:cs typeface="Calibri"/>
              </a:rPr>
              <a:t>από</a:t>
            </a:r>
            <a:r>
              <a:rPr sz="1800" i="1" spc="20" dirty="0">
                <a:latin typeface="Calibri"/>
                <a:cs typeface="Calibri"/>
              </a:rPr>
              <a:t> </a:t>
            </a:r>
            <a:r>
              <a:rPr sz="1800" i="1" spc="-5" dirty="0">
                <a:latin typeface="Calibri"/>
                <a:cs typeface="Calibri"/>
              </a:rPr>
              <a:t>τον</a:t>
            </a:r>
            <a:r>
              <a:rPr sz="1800" i="1" spc="30" dirty="0">
                <a:latin typeface="Calibri"/>
                <a:cs typeface="Calibri"/>
              </a:rPr>
              <a:t> </a:t>
            </a:r>
            <a:r>
              <a:rPr sz="1800" i="1" spc="-15" dirty="0">
                <a:latin typeface="Calibri"/>
                <a:cs typeface="Calibri"/>
              </a:rPr>
              <a:t>αιτητή</a:t>
            </a:r>
            <a:r>
              <a:rPr sz="1800" i="1" spc="20" dirty="0">
                <a:latin typeface="Calibri"/>
                <a:cs typeface="Calibri"/>
              </a:rPr>
              <a:t> </a:t>
            </a:r>
            <a:r>
              <a:rPr sz="1800" i="1" u="heavy" spc="5" dirty="0">
                <a:uFill>
                  <a:solidFill>
                    <a:srgbClr val="000000"/>
                  </a:solidFill>
                </a:uFill>
                <a:latin typeface="Calibri"/>
                <a:cs typeface="Calibri"/>
              </a:rPr>
              <a:t>στη</a:t>
            </a:r>
            <a:r>
              <a:rPr sz="1800" i="1" u="heavy" spc="15" dirty="0">
                <a:uFill>
                  <a:solidFill>
                    <a:srgbClr val="000000"/>
                  </a:solidFill>
                </a:uFill>
                <a:latin typeface="Calibri"/>
                <a:cs typeface="Calibri"/>
              </a:rPr>
              <a:t> </a:t>
            </a:r>
            <a:r>
              <a:rPr sz="1800" i="1" u="heavy" dirty="0">
                <a:uFill>
                  <a:solidFill>
                    <a:srgbClr val="000000"/>
                  </a:solidFill>
                </a:uFill>
                <a:latin typeface="Calibri"/>
                <a:cs typeface="Calibri"/>
              </a:rPr>
              <a:t>βάση</a:t>
            </a:r>
            <a:r>
              <a:rPr sz="1800" i="1" u="heavy" spc="5" dirty="0">
                <a:uFill>
                  <a:solidFill>
                    <a:srgbClr val="000000"/>
                  </a:solidFill>
                </a:uFill>
                <a:latin typeface="Calibri"/>
                <a:cs typeface="Calibri"/>
              </a:rPr>
              <a:t> </a:t>
            </a:r>
            <a:r>
              <a:rPr sz="1800" i="1" u="heavy" spc="-10" dirty="0">
                <a:uFill>
                  <a:solidFill>
                    <a:srgbClr val="000000"/>
                  </a:solidFill>
                </a:uFill>
                <a:latin typeface="Calibri"/>
                <a:cs typeface="Calibri"/>
              </a:rPr>
              <a:t>των</a:t>
            </a:r>
            <a:r>
              <a:rPr sz="1800" i="1" u="heavy" spc="25" dirty="0">
                <a:uFill>
                  <a:solidFill>
                    <a:srgbClr val="000000"/>
                  </a:solidFill>
                </a:uFill>
                <a:latin typeface="Calibri"/>
                <a:cs typeface="Calibri"/>
              </a:rPr>
              <a:t> </a:t>
            </a:r>
            <a:r>
              <a:rPr sz="1800" i="1" u="heavy" spc="-10" dirty="0">
                <a:uFill>
                  <a:solidFill>
                    <a:srgbClr val="000000"/>
                  </a:solidFill>
                </a:uFill>
                <a:latin typeface="Calibri"/>
                <a:cs typeface="Calibri"/>
              </a:rPr>
              <a:t>δραστηριοτήτων </a:t>
            </a:r>
            <a:r>
              <a:rPr sz="1800" i="1" spc="-5" dirty="0">
                <a:latin typeface="Calibri"/>
                <a:cs typeface="Calibri"/>
              </a:rPr>
              <a:t> </a:t>
            </a:r>
            <a:r>
              <a:rPr sz="1800" i="1" dirty="0">
                <a:latin typeface="Calibri"/>
                <a:cs typeface="Calibri"/>
              </a:rPr>
              <a:t>που</a:t>
            </a:r>
            <a:r>
              <a:rPr sz="1800" i="1" spc="15" dirty="0">
                <a:latin typeface="Calibri"/>
                <a:cs typeface="Calibri"/>
              </a:rPr>
              <a:t> </a:t>
            </a:r>
            <a:r>
              <a:rPr sz="1800" i="1" dirty="0">
                <a:latin typeface="Calibri"/>
                <a:cs typeface="Calibri"/>
              </a:rPr>
              <a:t>θα </a:t>
            </a:r>
            <a:r>
              <a:rPr sz="1800" i="1" spc="-5" dirty="0">
                <a:latin typeface="Calibri"/>
                <a:cs typeface="Calibri"/>
              </a:rPr>
              <a:t>συμπεριλαμβάνει</a:t>
            </a:r>
            <a:r>
              <a:rPr sz="1800" i="1" spc="35" dirty="0">
                <a:latin typeface="Calibri"/>
                <a:cs typeface="Calibri"/>
              </a:rPr>
              <a:t> </a:t>
            </a:r>
            <a:r>
              <a:rPr sz="1800" i="1" spc="-5" dirty="0">
                <a:latin typeface="Calibri"/>
                <a:cs typeface="Calibri"/>
              </a:rPr>
              <a:t>το</a:t>
            </a:r>
            <a:r>
              <a:rPr sz="1800" i="1" spc="20" dirty="0">
                <a:latin typeface="Calibri"/>
                <a:cs typeface="Calibri"/>
              </a:rPr>
              <a:t> </a:t>
            </a:r>
            <a:r>
              <a:rPr lang="el-GR" i="1" spc="-5" dirty="0">
                <a:latin typeface="Calibri"/>
                <a:cs typeface="Calibri"/>
              </a:rPr>
              <a:t>σ</a:t>
            </a:r>
            <a:r>
              <a:rPr sz="1800" i="1" spc="-5" dirty="0" err="1">
                <a:latin typeface="Calibri"/>
                <a:cs typeface="Calibri"/>
              </a:rPr>
              <a:t>χέδιο</a:t>
            </a:r>
            <a:r>
              <a:rPr sz="1800" i="1" dirty="0">
                <a:latin typeface="Calibri"/>
                <a:cs typeface="Calibri"/>
              </a:rPr>
              <a:t> </a:t>
            </a:r>
            <a:r>
              <a:rPr sz="1800" i="1" spc="-20" dirty="0">
                <a:latin typeface="Calibri"/>
                <a:cs typeface="Calibri"/>
              </a:rPr>
              <a:t>και</a:t>
            </a:r>
            <a:r>
              <a:rPr sz="1800" i="1" spc="-30" dirty="0">
                <a:latin typeface="Calibri"/>
                <a:cs typeface="Calibri"/>
              </a:rPr>
              <a:t> </a:t>
            </a:r>
            <a:r>
              <a:rPr sz="1800" i="1" u="heavy" spc="-10" dirty="0">
                <a:uFill>
                  <a:solidFill>
                    <a:srgbClr val="000000"/>
                  </a:solidFill>
                </a:uFill>
                <a:latin typeface="Calibri"/>
                <a:cs typeface="Calibri"/>
              </a:rPr>
              <a:t>των</a:t>
            </a:r>
            <a:r>
              <a:rPr sz="1800" i="1" u="heavy" spc="25" dirty="0">
                <a:uFill>
                  <a:solidFill>
                    <a:srgbClr val="000000"/>
                  </a:solidFill>
                </a:uFill>
                <a:latin typeface="Calibri"/>
                <a:cs typeface="Calibri"/>
              </a:rPr>
              <a:t> </a:t>
            </a:r>
            <a:r>
              <a:rPr sz="1800" i="1" u="heavy" spc="-15" dirty="0">
                <a:uFill>
                  <a:solidFill>
                    <a:srgbClr val="000000"/>
                  </a:solidFill>
                </a:uFill>
                <a:latin typeface="Calibri"/>
                <a:cs typeface="Calibri"/>
              </a:rPr>
              <a:t>επιδιωκόμενων</a:t>
            </a:r>
            <a:r>
              <a:rPr sz="1800" i="1" u="heavy" spc="45" dirty="0">
                <a:uFill>
                  <a:solidFill>
                    <a:srgbClr val="000000"/>
                  </a:solidFill>
                </a:uFill>
                <a:latin typeface="Calibri"/>
                <a:cs typeface="Calibri"/>
              </a:rPr>
              <a:t> </a:t>
            </a:r>
            <a:r>
              <a:rPr sz="1800" i="1" u="heavy" spc="-5" dirty="0">
                <a:uFill>
                  <a:solidFill>
                    <a:srgbClr val="000000"/>
                  </a:solidFill>
                </a:uFill>
                <a:latin typeface="Calibri"/>
                <a:cs typeface="Calibri"/>
              </a:rPr>
              <a:t>αποτελεσμάτων</a:t>
            </a:r>
            <a:r>
              <a:rPr sz="1800" i="1" spc="40" dirty="0">
                <a:latin typeface="Calibri"/>
                <a:cs typeface="Calibri"/>
              </a:rPr>
              <a:t> </a:t>
            </a:r>
            <a:r>
              <a:rPr sz="1800" i="1" spc="-5" dirty="0">
                <a:latin typeface="Calibri"/>
                <a:cs typeface="Calibri"/>
              </a:rPr>
              <a:t>του</a:t>
            </a:r>
            <a:r>
              <a:rPr sz="1800" i="1" spc="10" dirty="0">
                <a:latin typeface="Calibri"/>
                <a:cs typeface="Calibri"/>
              </a:rPr>
              <a:t> </a:t>
            </a:r>
            <a:r>
              <a:rPr sz="1800" i="1" spc="-10" dirty="0">
                <a:latin typeface="Calibri"/>
                <a:cs typeface="Calibri"/>
              </a:rPr>
              <a:t>αλλά</a:t>
            </a:r>
            <a:r>
              <a:rPr sz="1800" i="1" spc="15" dirty="0">
                <a:latin typeface="Calibri"/>
                <a:cs typeface="Calibri"/>
              </a:rPr>
              <a:t> </a:t>
            </a:r>
            <a:r>
              <a:rPr sz="1800" i="1" spc="-25" dirty="0">
                <a:latin typeface="Calibri"/>
                <a:cs typeface="Calibri"/>
              </a:rPr>
              <a:t>και</a:t>
            </a:r>
            <a:r>
              <a:rPr sz="1800" i="1" spc="15" dirty="0">
                <a:latin typeface="Calibri"/>
                <a:cs typeface="Calibri"/>
              </a:rPr>
              <a:t> </a:t>
            </a:r>
            <a:r>
              <a:rPr sz="1800" i="1" spc="5" dirty="0">
                <a:latin typeface="Calibri"/>
                <a:cs typeface="Calibri"/>
              </a:rPr>
              <a:t>στη</a:t>
            </a:r>
            <a:endParaRPr sz="1800" dirty="0">
              <a:latin typeface="Calibri"/>
              <a:cs typeface="Calibri"/>
            </a:endParaRPr>
          </a:p>
          <a:p>
            <a:pPr marL="1731645">
              <a:lnSpc>
                <a:spcPct val="100000"/>
              </a:lnSpc>
            </a:pPr>
            <a:r>
              <a:rPr sz="1800" i="1" dirty="0">
                <a:latin typeface="Calibri"/>
                <a:cs typeface="Calibri"/>
              </a:rPr>
              <a:t>βάση </a:t>
            </a:r>
            <a:r>
              <a:rPr sz="1800" i="1" u="heavy" spc="-10" dirty="0">
                <a:uFill>
                  <a:solidFill>
                    <a:srgbClr val="000000"/>
                  </a:solidFill>
                </a:uFill>
                <a:latin typeface="Calibri"/>
                <a:cs typeface="Calibri"/>
              </a:rPr>
              <a:t>των</a:t>
            </a:r>
            <a:r>
              <a:rPr sz="1800" i="1" u="heavy" spc="15" dirty="0">
                <a:uFill>
                  <a:solidFill>
                    <a:srgbClr val="000000"/>
                  </a:solidFill>
                </a:uFill>
                <a:latin typeface="Calibri"/>
                <a:cs typeface="Calibri"/>
              </a:rPr>
              <a:t> </a:t>
            </a:r>
            <a:r>
              <a:rPr sz="1800" i="1" u="heavy" spc="-10" dirty="0">
                <a:uFill>
                  <a:solidFill>
                    <a:srgbClr val="000000"/>
                  </a:solidFill>
                </a:uFill>
                <a:latin typeface="Calibri"/>
                <a:cs typeface="Calibri"/>
              </a:rPr>
              <a:t>δυνατοτήτων</a:t>
            </a:r>
            <a:r>
              <a:rPr sz="1800" i="1" u="heavy" spc="25" dirty="0">
                <a:uFill>
                  <a:solidFill>
                    <a:srgbClr val="000000"/>
                  </a:solidFill>
                </a:uFill>
                <a:latin typeface="Calibri"/>
                <a:cs typeface="Calibri"/>
              </a:rPr>
              <a:t> </a:t>
            </a:r>
            <a:r>
              <a:rPr sz="1800" i="1" u="heavy" spc="-10" dirty="0">
                <a:uFill>
                  <a:solidFill>
                    <a:srgbClr val="000000"/>
                  </a:solidFill>
                </a:uFill>
                <a:latin typeface="Calibri"/>
                <a:cs typeface="Calibri"/>
              </a:rPr>
              <a:t>των</a:t>
            </a:r>
            <a:r>
              <a:rPr sz="1800" i="1" u="heavy" spc="15" dirty="0">
                <a:uFill>
                  <a:solidFill>
                    <a:srgbClr val="000000"/>
                  </a:solidFill>
                </a:uFill>
                <a:latin typeface="Calibri"/>
                <a:cs typeface="Calibri"/>
              </a:rPr>
              <a:t> </a:t>
            </a:r>
            <a:r>
              <a:rPr sz="1800" i="1" u="heavy" spc="-5" dirty="0">
                <a:uFill>
                  <a:solidFill>
                    <a:srgbClr val="000000"/>
                  </a:solidFill>
                </a:uFill>
                <a:latin typeface="Calibri"/>
                <a:cs typeface="Calibri"/>
              </a:rPr>
              <a:t>συμμετεχόντων</a:t>
            </a:r>
            <a:r>
              <a:rPr sz="1800" i="1" u="heavy" spc="20" dirty="0">
                <a:uFill>
                  <a:solidFill>
                    <a:srgbClr val="000000"/>
                  </a:solidFill>
                </a:uFill>
                <a:latin typeface="Calibri"/>
                <a:cs typeface="Calibri"/>
              </a:rPr>
              <a:t> </a:t>
            </a:r>
            <a:r>
              <a:rPr sz="1800" i="1" u="heavy" spc="-5" dirty="0">
                <a:uFill>
                  <a:solidFill>
                    <a:srgbClr val="000000"/>
                  </a:solidFill>
                </a:uFill>
                <a:latin typeface="Calibri"/>
                <a:cs typeface="Calibri"/>
              </a:rPr>
              <a:t>οργανισμών</a:t>
            </a:r>
            <a:endParaRPr sz="1800" dirty="0">
              <a:latin typeface="Calibri"/>
              <a:cs typeface="Calibri"/>
            </a:endParaRPr>
          </a:p>
        </p:txBody>
      </p:sp>
      <p:sp>
        <p:nvSpPr>
          <p:cNvPr id="7" name="TextBox 6">
            <a:extLst>
              <a:ext uri="{FF2B5EF4-FFF2-40B4-BE49-F238E27FC236}">
                <a16:creationId xmlns:a16="http://schemas.microsoft.com/office/drawing/2014/main" id="{BD91F74B-ECF5-FA1F-D984-733AB97FC7D4}"/>
              </a:ext>
            </a:extLst>
          </p:cNvPr>
          <p:cNvSpPr txBox="1"/>
          <p:nvPr/>
        </p:nvSpPr>
        <p:spPr>
          <a:xfrm flipH="1">
            <a:off x="-2743200" y="67038"/>
            <a:ext cx="9883698" cy="523220"/>
          </a:xfrm>
          <a:prstGeom prst="rect">
            <a:avLst/>
          </a:prstGeom>
          <a:noFill/>
        </p:spPr>
        <p:txBody>
          <a:bodyPr wrap="square" rtlCol="0">
            <a:spAutoFit/>
          </a:bodyPr>
          <a:lstStyle/>
          <a:p>
            <a:pPr algn="ctr"/>
            <a:r>
              <a:rPr lang="el-GR" sz="2800" b="1" dirty="0">
                <a:solidFill>
                  <a:schemeClr val="bg1"/>
                </a:solidFill>
              </a:rPr>
              <a:t>ΣΥΝΟΛΙΚΗ ΕΠΙΧΟΡΗΓΗΣΗ</a:t>
            </a:r>
            <a:endParaRPr lang="en-GB" sz="2800" b="1" dirty="0">
              <a:solidFill>
                <a:schemeClr val="bg1"/>
              </a:solidFill>
            </a:endParaRPr>
          </a:p>
        </p:txBody>
      </p:sp>
    </p:spTree>
    <p:extLst>
      <p:ext uri="{BB962C8B-B14F-4D97-AF65-F5344CB8AC3E}">
        <p14:creationId xmlns:p14="http://schemas.microsoft.com/office/powerpoint/2010/main" val="3698731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500" y="75437"/>
            <a:ext cx="770250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ΕΠΙΛΟΓΗ ΑΝΑΜΕΣΑ ΣΕ ΔΥΟ ΚΑΤ’ ΑΠΟΚΟΠΗΝ ΠΟΣΑ</a:t>
            </a:r>
            <a:endParaRPr sz="2800" dirty="0"/>
          </a:p>
        </p:txBody>
      </p:sp>
      <p:sp>
        <p:nvSpPr>
          <p:cNvPr id="3" name="object 3"/>
          <p:cNvSpPr txBox="1"/>
          <p:nvPr/>
        </p:nvSpPr>
        <p:spPr>
          <a:xfrm>
            <a:off x="564591" y="1326845"/>
            <a:ext cx="10122535" cy="3903345"/>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10" dirty="0">
                <a:latin typeface="Calibri"/>
                <a:cs typeface="Calibri"/>
              </a:rPr>
              <a:t>Επιλογή</a:t>
            </a:r>
            <a:r>
              <a:rPr sz="2200" b="1" spc="30" dirty="0">
                <a:latin typeface="Calibri"/>
                <a:cs typeface="Calibri"/>
              </a:rPr>
              <a:t> </a:t>
            </a:r>
            <a:r>
              <a:rPr sz="2200" b="1" spc="-10" dirty="0">
                <a:latin typeface="Calibri"/>
                <a:cs typeface="Calibri"/>
              </a:rPr>
              <a:t>ανάμεσα</a:t>
            </a:r>
            <a:r>
              <a:rPr sz="2200" b="1" spc="15" dirty="0">
                <a:latin typeface="Calibri"/>
                <a:cs typeface="Calibri"/>
              </a:rPr>
              <a:t> </a:t>
            </a:r>
            <a:r>
              <a:rPr sz="2200" b="1" spc="-5" dirty="0">
                <a:latin typeface="Calibri"/>
                <a:cs typeface="Calibri"/>
              </a:rPr>
              <a:t>σε</a:t>
            </a:r>
            <a:r>
              <a:rPr sz="2200" b="1" spc="5" dirty="0">
                <a:latin typeface="Calibri"/>
                <a:cs typeface="Calibri"/>
              </a:rPr>
              <a:t> </a:t>
            </a:r>
            <a:r>
              <a:rPr sz="2200" b="1" spc="-10" dirty="0">
                <a:latin typeface="Calibri"/>
                <a:cs typeface="Calibri"/>
              </a:rPr>
              <a:t>δύο</a:t>
            </a:r>
            <a:r>
              <a:rPr sz="2200" b="1" spc="25" dirty="0">
                <a:latin typeface="Calibri"/>
                <a:cs typeface="Calibri"/>
              </a:rPr>
              <a:t> </a:t>
            </a:r>
            <a:r>
              <a:rPr sz="2200" b="1" spc="-20" dirty="0">
                <a:latin typeface="Calibri"/>
                <a:cs typeface="Calibri"/>
              </a:rPr>
              <a:t>κατ’</a:t>
            </a:r>
            <a:r>
              <a:rPr sz="2200" b="1" spc="10" dirty="0">
                <a:latin typeface="Calibri"/>
                <a:cs typeface="Calibri"/>
              </a:rPr>
              <a:t> </a:t>
            </a:r>
            <a:r>
              <a:rPr sz="2200" b="1" spc="-15" dirty="0">
                <a:latin typeface="Calibri"/>
                <a:cs typeface="Calibri"/>
              </a:rPr>
              <a:t>αποκοπήν</a:t>
            </a:r>
            <a:r>
              <a:rPr sz="2200" b="1" spc="20" dirty="0">
                <a:latin typeface="Calibri"/>
                <a:cs typeface="Calibri"/>
              </a:rPr>
              <a:t> </a:t>
            </a:r>
            <a:r>
              <a:rPr sz="2200" b="1" spc="-10" dirty="0">
                <a:latin typeface="Calibri"/>
                <a:cs typeface="Calibri"/>
              </a:rPr>
              <a:t>ποσά:</a:t>
            </a:r>
            <a:endParaRPr sz="2200" dirty="0">
              <a:latin typeface="Calibri"/>
              <a:cs typeface="Calibri"/>
            </a:endParaRPr>
          </a:p>
          <a:p>
            <a:pPr>
              <a:lnSpc>
                <a:spcPct val="100000"/>
              </a:lnSpc>
              <a:spcBef>
                <a:spcPts val="45"/>
              </a:spcBef>
            </a:pPr>
            <a:endParaRPr sz="2750" dirty="0">
              <a:latin typeface="Calibri"/>
              <a:cs typeface="Calibri"/>
            </a:endParaRPr>
          </a:p>
          <a:p>
            <a:pPr marL="299085" indent="-287020">
              <a:lnSpc>
                <a:spcPct val="100000"/>
              </a:lnSpc>
              <a:buFont typeface="Wingdings"/>
              <a:buChar char=""/>
              <a:tabLst>
                <a:tab pos="299085" algn="l"/>
                <a:tab pos="299720" algn="l"/>
              </a:tabLst>
            </a:pPr>
            <a:r>
              <a:rPr sz="2000" b="1" u="heavy" spc="-5" dirty="0">
                <a:uFill>
                  <a:solidFill>
                    <a:srgbClr val="000000"/>
                  </a:solidFill>
                </a:uFill>
                <a:latin typeface="Calibri"/>
                <a:cs typeface="Calibri"/>
              </a:rPr>
              <a:t>Σε περίπτωση</a:t>
            </a:r>
            <a:r>
              <a:rPr sz="2000" b="1" u="heavy" spc="-20" dirty="0">
                <a:uFill>
                  <a:solidFill>
                    <a:srgbClr val="000000"/>
                  </a:solidFill>
                </a:uFill>
                <a:latin typeface="Calibri"/>
                <a:cs typeface="Calibri"/>
              </a:rPr>
              <a:t> </a:t>
            </a:r>
            <a:r>
              <a:rPr sz="2000" b="1" u="heavy" spc="-5" dirty="0">
                <a:uFill>
                  <a:solidFill>
                    <a:srgbClr val="000000"/>
                  </a:solidFill>
                </a:uFill>
                <a:latin typeface="Calibri"/>
                <a:cs typeface="Calibri"/>
              </a:rPr>
              <a:t>αμφιβολιών</a:t>
            </a:r>
            <a:r>
              <a:rPr sz="2000" b="1" u="heavy" spc="-30" dirty="0">
                <a:uFill>
                  <a:solidFill>
                    <a:srgbClr val="000000"/>
                  </a:solidFill>
                </a:uFill>
                <a:latin typeface="Calibri"/>
                <a:cs typeface="Calibri"/>
              </a:rPr>
              <a:t> </a:t>
            </a:r>
            <a:r>
              <a:rPr sz="2000" b="1" u="heavy" spc="-10" dirty="0">
                <a:uFill>
                  <a:solidFill>
                    <a:srgbClr val="000000"/>
                  </a:solidFill>
                </a:uFill>
                <a:latin typeface="Calibri"/>
                <a:cs typeface="Calibri"/>
              </a:rPr>
              <a:t>μεταξύ </a:t>
            </a:r>
            <a:r>
              <a:rPr sz="2000" b="1" u="heavy" dirty="0">
                <a:uFill>
                  <a:solidFill>
                    <a:srgbClr val="000000"/>
                  </a:solidFill>
                </a:uFill>
                <a:latin typeface="Calibri"/>
                <a:cs typeface="Calibri"/>
              </a:rPr>
              <a:t>δύο</a:t>
            </a:r>
            <a:r>
              <a:rPr sz="2000" b="1" u="heavy" spc="-15" dirty="0">
                <a:uFill>
                  <a:solidFill>
                    <a:srgbClr val="000000"/>
                  </a:solidFill>
                </a:uFill>
                <a:latin typeface="Calibri"/>
                <a:cs typeface="Calibri"/>
              </a:rPr>
              <a:t> </a:t>
            </a:r>
            <a:r>
              <a:rPr sz="2000" b="1" u="heavy" spc="-5" dirty="0">
                <a:uFill>
                  <a:solidFill>
                    <a:srgbClr val="000000"/>
                  </a:solidFill>
                </a:uFill>
                <a:latin typeface="Calibri"/>
                <a:cs typeface="Calibri"/>
              </a:rPr>
              <a:t>ποσών,</a:t>
            </a:r>
            <a:r>
              <a:rPr sz="2000" b="1" u="heavy" spc="-15" dirty="0">
                <a:uFill>
                  <a:solidFill>
                    <a:srgbClr val="000000"/>
                  </a:solidFill>
                </a:uFill>
                <a:latin typeface="Calibri"/>
                <a:cs typeface="Calibri"/>
              </a:rPr>
              <a:t> </a:t>
            </a:r>
            <a:r>
              <a:rPr sz="2000" b="1" u="heavy" dirty="0">
                <a:uFill>
                  <a:solidFill>
                    <a:srgbClr val="000000"/>
                  </a:solidFill>
                </a:uFill>
                <a:latin typeface="Calibri"/>
                <a:cs typeface="Calibri"/>
              </a:rPr>
              <a:t>οι</a:t>
            </a:r>
            <a:r>
              <a:rPr sz="2000" b="1" u="heavy" spc="-10" dirty="0">
                <a:uFill>
                  <a:solidFill>
                    <a:srgbClr val="000000"/>
                  </a:solidFill>
                </a:uFill>
                <a:latin typeface="Calibri"/>
                <a:cs typeface="Calibri"/>
              </a:rPr>
              <a:t> </a:t>
            </a:r>
            <a:r>
              <a:rPr sz="2000" b="1" u="heavy" dirty="0">
                <a:uFill>
                  <a:solidFill>
                    <a:srgbClr val="000000"/>
                  </a:solidFill>
                </a:uFill>
                <a:latin typeface="Calibri"/>
                <a:cs typeface="Calibri"/>
              </a:rPr>
              <a:t>αιτούντες</a:t>
            </a:r>
            <a:r>
              <a:rPr sz="2000" b="1" u="heavy" spc="-35" dirty="0">
                <a:uFill>
                  <a:solidFill>
                    <a:srgbClr val="000000"/>
                  </a:solidFill>
                </a:uFill>
                <a:latin typeface="Calibri"/>
                <a:cs typeface="Calibri"/>
              </a:rPr>
              <a:t> </a:t>
            </a:r>
            <a:r>
              <a:rPr sz="2000" b="1" u="heavy" dirty="0">
                <a:uFill>
                  <a:solidFill>
                    <a:srgbClr val="000000"/>
                  </a:solidFill>
                </a:uFill>
                <a:latin typeface="Calibri"/>
                <a:cs typeface="Calibri"/>
              </a:rPr>
              <a:t>μπορούν</a:t>
            </a:r>
            <a:r>
              <a:rPr sz="2000" b="1" dirty="0">
                <a:latin typeface="Calibri"/>
                <a:cs typeface="Calibri"/>
              </a:rPr>
              <a:t>:</a:t>
            </a:r>
            <a:endParaRPr sz="2000" dirty="0">
              <a:latin typeface="Calibri"/>
              <a:cs typeface="Calibri"/>
            </a:endParaRPr>
          </a:p>
          <a:p>
            <a:pPr>
              <a:lnSpc>
                <a:spcPct val="100000"/>
              </a:lnSpc>
            </a:pPr>
            <a:endParaRPr sz="2300" dirty="0">
              <a:latin typeface="Calibri"/>
              <a:cs typeface="Calibri"/>
            </a:endParaRPr>
          </a:p>
          <a:p>
            <a:pPr marL="299085" marR="5080" indent="-287020" algn="just">
              <a:lnSpc>
                <a:spcPct val="100000"/>
              </a:lnSpc>
              <a:spcBef>
                <a:spcPts val="2000"/>
              </a:spcBef>
              <a:buFont typeface="Wingdings"/>
              <a:buChar char=""/>
              <a:tabLst>
                <a:tab pos="299720" algn="l"/>
              </a:tabLst>
            </a:pPr>
            <a:r>
              <a:rPr sz="1800" dirty="0">
                <a:latin typeface="Calibri"/>
                <a:cs typeface="Calibri"/>
              </a:rPr>
              <a:t>Να</a:t>
            </a:r>
            <a:r>
              <a:rPr sz="1800" spc="200" dirty="0">
                <a:latin typeface="Calibri"/>
                <a:cs typeface="Calibri"/>
              </a:rPr>
              <a:t> </a:t>
            </a:r>
            <a:r>
              <a:rPr sz="1800" spc="-5" dirty="0">
                <a:latin typeface="Calibri"/>
                <a:cs typeface="Calibri"/>
              </a:rPr>
              <a:t>μειώσουν</a:t>
            </a:r>
            <a:r>
              <a:rPr sz="1800" spc="215" dirty="0">
                <a:latin typeface="Calibri"/>
                <a:cs typeface="Calibri"/>
              </a:rPr>
              <a:t> </a:t>
            </a:r>
            <a:r>
              <a:rPr sz="1800" spc="-5" dirty="0">
                <a:latin typeface="Calibri"/>
                <a:cs typeface="Calibri"/>
              </a:rPr>
              <a:t>το</a:t>
            </a:r>
            <a:r>
              <a:rPr sz="1800" spc="200" dirty="0">
                <a:latin typeface="Calibri"/>
                <a:cs typeface="Calibri"/>
              </a:rPr>
              <a:t> </a:t>
            </a:r>
            <a:r>
              <a:rPr sz="1800" spc="-15" dirty="0">
                <a:latin typeface="Calibri"/>
                <a:cs typeface="Calibri"/>
              </a:rPr>
              <a:t>κόστος</a:t>
            </a:r>
            <a:r>
              <a:rPr sz="1800" spc="215" dirty="0">
                <a:latin typeface="Calibri"/>
                <a:cs typeface="Calibri"/>
              </a:rPr>
              <a:t> </a:t>
            </a:r>
            <a:r>
              <a:rPr sz="1800" spc="-10" dirty="0" err="1">
                <a:latin typeface="Calibri"/>
                <a:cs typeface="Calibri"/>
              </a:rPr>
              <a:t>του</a:t>
            </a:r>
            <a:r>
              <a:rPr sz="1800" spc="210" dirty="0">
                <a:latin typeface="Calibri"/>
                <a:cs typeface="Calibri"/>
              </a:rPr>
              <a:t> </a:t>
            </a:r>
            <a:r>
              <a:rPr lang="el-GR" spc="-10" dirty="0">
                <a:latin typeface="Calibri"/>
                <a:cs typeface="Calibri"/>
              </a:rPr>
              <a:t>σ</a:t>
            </a:r>
            <a:r>
              <a:rPr sz="1800" spc="-10" dirty="0" err="1">
                <a:latin typeface="Calibri"/>
                <a:cs typeface="Calibri"/>
              </a:rPr>
              <a:t>χεδίου</a:t>
            </a:r>
            <a:r>
              <a:rPr sz="1800" spc="210" dirty="0">
                <a:latin typeface="Calibri"/>
                <a:cs typeface="Calibri"/>
              </a:rPr>
              <a:t> </a:t>
            </a:r>
            <a:r>
              <a:rPr sz="1800" spc="-5" dirty="0">
                <a:latin typeface="Calibri"/>
                <a:cs typeface="Calibri"/>
              </a:rPr>
              <a:t>τους,</a:t>
            </a:r>
            <a:r>
              <a:rPr sz="1800" spc="204" dirty="0">
                <a:latin typeface="Calibri"/>
                <a:cs typeface="Calibri"/>
              </a:rPr>
              <a:t> </a:t>
            </a:r>
            <a:r>
              <a:rPr sz="1800" spc="-10" dirty="0">
                <a:latin typeface="Calibri"/>
                <a:cs typeface="Calibri"/>
              </a:rPr>
              <a:t>ανακαλύπτοντας</a:t>
            </a:r>
            <a:r>
              <a:rPr sz="1800" spc="220" dirty="0">
                <a:latin typeface="Calibri"/>
                <a:cs typeface="Calibri"/>
              </a:rPr>
              <a:t> </a:t>
            </a:r>
            <a:r>
              <a:rPr sz="1800" dirty="0">
                <a:latin typeface="Calibri"/>
                <a:cs typeface="Calibri"/>
              </a:rPr>
              <a:t>π.χ.</a:t>
            </a:r>
            <a:r>
              <a:rPr sz="1800" spc="200" dirty="0">
                <a:latin typeface="Calibri"/>
                <a:cs typeface="Calibri"/>
              </a:rPr>
              <a:t> </a:t>
            </a:r>
            <a:r>
              <a:rPr sz="1800" spc="-15" dirty="0">
                <a:latin typeface="Calibri"/>
                <a:cs typeface="Calibri"/>
              </a:rPr>
              <a:t>οικονομικά</a:t>
            </a:r>
            <a:r>
              <a:rPr sz="1800" spc="200" dirty="0">
                <a:latin typeface="Calibri"/>
                <a:cs typeface="Calibri"/>
              </a:rPr>
              <a:t> </a:t>
            </a:r>
            <a:r>
              <a:rPr sz="1800" spc="-10" dirty="0">
                <a:latin typeface="Calibri"/>
                <a:cs typeface="Calibri"/>
              </a:rPr>
              <a:t>αποδοτικότερους</a:t>
            </a:r>
            <a:r>
              <a:rPr sz="1800" spc="225" dirty="0">
                <a:latin typeface="Calibri"/>
                <a:cs typeface="Calibri"/>
              </a:rPr>
              <a:t> </a:t>
            </a:r>
            <a:r>
              <a:rPr sz="1800" spc="-5" dirty="0">
                <a:latin typeface="Calibri"/>
                <a:cs typeface="Calibri"/>
              </a:rPr>
              <a:t>τρόπους </a:t>
            </a:r>
            <a:r>
              <a:rPr sz="1800" spc="-395" dirty="0">
                <a:latin typeface="Calibri"/>
                <a:cs typeface="Calibri"/>
              </a:rPr>
              <a:t> </a:t>
            </a:r>
            <a:r>
              <a:rPr sz="1800" spc="-5" dirty="0">
                <a:latin typeface="Calibri"/>
                <a:cs typeface="Calibri"/>
              </a:rPr>
              <a:t>για</a:t>
            </a:r>
            <a:r>
              <a:rPr sz="1800" dirty="0">
                <a:latin typeface="Calibri"/>
                <a:cs typeface="Calibri"/>
              </a:rPr>
              <a:t> </a:t>
            </a:r>
            <a:r>
              <a:rPr sz="1800" spc="-15" dirty="0">
                <a:latin typeface="Calibri"/>
                <a:cs typeface="Calibri"/>
              </a:rPr>
              <a:t>την</a:t>
            </a:r>
            <a:r>
              <a:rPr sz="1800" spc="-10" dirty="0">
                <a:latin typeface="Calibri"/>
                <a:cs typeface="Calibri"/>
              </a:rPr>
              <a:t> </a:t>
            </a:r>
            <a:r>
              <a:rPr sz="1800" spc="-5" dirty="0">
                <a:latin typeface="Calibri"/>
                <a:cs typeface="Calibri"/>
              </a:rPr>
              <a:t>επίτευξη</a:t>
            </a:r>
            <a:r>
              <a:rPr sz="1800" dirty="0">
                <a:latin typeface="Calibri"/>
                <a:cs typeface="Calibri"/>
              </a:rPr>
              <a:t> </a:t>
            </a:r>
            <a:r>
              <a:rPr sz="1800" spc="-10" dirty="0">
                <a:latin typeface="Calibri"/>
                <a:cs typeface="Calibri"/>
              </a:rPr>
              <a:t>παρόμοιων</a:t>
            </a:r>
            <a:r>
              <a:rPr sz="1800" spc="-5" dirty="0">
                <a:latin typeface="Calibri"/>
                <a:cs typeface="Calibri"/>
              </a:rPr>
              <a:t> αποτελεσμάτων</a:t>
            </a:r>
            <a:r>
              <a:rPr sz="1800" dirty="0">
                <a:latin typeface="Calibri"/>
                <a:cs typeface="Calibri"/>
              </a:rPr>
              <a:t> ή</a:t>
            </a:r>
            <a:r>
              <a:rPr sz="1800" spc="5" dirty="0">
                <a:latin typeface="Calibri"/>
                <a:cs typeface="Calibri"/>
              </a:rPr>
              <a:t> </a:t>
            </a:r>
            <a:r>
              <a:rPr sz="1800" dirty="0">
                <a:latin typeface="Calibri"/>
                <a:cs typeface="Calibri"/>
              </a:rPr>
              <a:t>περιορίζοντας</a:t>
            </a:r>
            <a:r>
              <a:rPr sz="1800" spc="5" dirty="0">
                <a:latin typeface="Calibri"/>
                <a:cs typeface="Calibri"/>
              </a:rPr>
              <a:t> </a:t>
            </a:r>
            <a:r>
              <a:rPr sz="1800" spc="-5" dirty="0">
                <a:latin typeface="Calibri"/>
                <a:cs typeface="Calibri"/>
              </a:rPr>
              <a:t>τον</a:t>
            </a:r>
            <a:r>
              <a:rPr sz="1800" dirty="0">
                <a:latin typeface="Calibri"/>
                <a:cs typeface="Calibri"/>
              </a:rPr>
              <a:t> </a:t>
            </a:r>
            <a:r>
              <a:rPr sz="1800" spc="-10" dirty="0">
                <a:latin typeface="Calibri"/>
                <a:cs typeface="Calibri"/>
              </a:rPr>
              <a:t>αριθμό/το</a:t>
            </a:r>
            <a:r>
              <a:rPr sz="1800" spc="-5" dirty="0">
                <a:latin typeface="Calibri"/>
                <a:cs typeface="Calibri"/>
              </a:rPr>
              <a:t> μέγεθος</a:t>
            </a:r>
            <a:r>
              <a:rPr sz="1800" dirty="0">
                <a:latin typeface="Calibri"/>
                <a:cs typeface="Calibri"/>
              </a:rPr>
              <a:t> </a:t>
            </a:r>
            <a:r>
              <a:rPr sz="1800" spc="-10" dirty="0">
                <a:latin typeface="Calibri"/>
                <a:cs typeface="Calibri"/>
              </a:rPr>
              <a:t>των </a:t>
            </a:r>
            <a:r>
              <a:rPr sz="1800" spc="-5" dirty="0">
                <a:latin typeface="Calibri"/>
                <a:cs typeface="Calibri"/>
              </a:rPr>
              <a:t> </a:t>
            </a:r>
            <a:r>
              <a:rPr sz="1800" spc="-10" dirty="0">
                <a:latin typeface="Calibri"/>
                <a:cs typeface="Calibri"/>
              </a:rPr>
              <a:t>δραστηριοτήτων</a:t>
            </a:r>
            <a:r>
              <a:rPr sz="1800" spc="5" dirty="0">
                <a:latin typeface="Calibri"/>
                <a:cs typeface="Calibri"/>
              </a:rPr>
              <a:t> </a:t>
            </a:r>
            <a:r>
              <a:rPr sz="1800" spc="-10" dirty="0">
                <a:latin typeface="Calibri"/>
                <a:cs typeface="Calibri"/>
              </a:rPr>
              <a:t>του</a:t>
            </a:r>
            <a:r>
              <a:rPr sz="1800" spc="5" dirty="0">
                <a:latin typeface="Calibri"/>
                <a:cs typeface="Calibri"/>
              </a:rPr>
              <a:t> </a:t>
            </a:r>
            <a:r>
              <a:rPr lang="el-GR" spc="-10" dirty="0">
                <a:latin typeface="Calibri"/>
                <a:cs typeface="Calibri"/>
              </a:rPr>
              <a:t>σ</a:t>
            </a:r>
            <a:r>
              <a:rPr sz="1800" spc="-10" dirty="0" err="1">
                <a:latin typeface="Calibri"/>
                <a:cs typeface="Calibri"/>
              </a:rPr>
              <a:t>χεδίου</a:t>
            </a:r>
            <a:endParaRPr sz="1800" dirty="0">
              <a:latin typeface="Calibri"/>
              <a:cs typeface="Calibri"/>
            </a:endParaRPr>
          </a:p>
          <a:p>
            <a:pPr>
              <a:lnSpc>
                <a:spcPct val="100000"/>
              </a:lnSpc>
              <a:buFont typeface="Wingdings"/>
              <a:buChar char=""/>
            </a:pPr>
            <a:endParaRPr sz="1800" dirty="0">
              <a:latin typeface="Calibri"/>
              <a:cs typeface="Calibri"/>
            </a:endParaRPr>
          </a:p>
          <a:p>
            <a:pPr>
              <a:lnSpc>
                <a:spcPct val="100000"/>
              </a:lnSpc>
              <a:spcBef>
                <a:spcPts val="50"/>
              </a:spcBef>
              <a:buFont typeface="Wingdings"/>
              <a:buChar char=""/>
            </a:pPr>
            <a:endParaRPr sz="1700" dirty="0">
              <a:latin typeface="Calibri"/>
              <a:cs typeface="Calibri"/>
            </a:endParaRPr>
          </a:p>
          <a:p>
            <a:pPr marL="299085" marR="5080" indent="-287020" algn="just">
              <a:lnSpc>
                <a:spcPct val="100000"/>
              </a:lnSpc>
              <a:buFont typeface="Wingdings"/>
              <a:buChar char=""/>
              <a:tabLst>
                <a:tab pos="299720" algn="l"/>
              </a:tabLst>
            </a:pPr>
            <a:r>
              <a:rPr sz="1800" dirty="0">
                <a:latin typeface="Calibri"/>
                <a:cs typeface="Calibri"/>
              </a:rPr>
              <a:t>Να </a:t>
            </a:r>
            <a:r>
              <a:rPr sz="1800" spc="-5" dirty="0">
                <a:latin typeface="Calibri"/>
                <a:cs typeface="Calibri"/>
              </a:rPr>
              <a:t>αυξήσουν </a:t>
            </a:r>
            <a:r>
              <a:rPr sz="1800" spc="-10" dirty="0">
                <a:latin typeface="Calibri"/>
                <a:cs typeface="Calibri"/>
              </a:rPr>
              <a:t>το </a:t>
            </a:r>
            <a:r>
              <a:rPr sz="1800" spc="-15" dirty="0">
                <a:latin typeface="Calibri"/>
                <a:cs typeface="Calibri"/>
              </a:rPr>
              <a:t>κόστος </a:t>
            </a:r>
            <a:r>
              <a:rPr sz="1800" spc="-10" dirty="0" err="1">
                <a:latin typeface="Calibri"/>
                <a:cs typeface="Calibri"/>
              </a:rPr>
              <a:t>του</a:t>
            </a:r>
            <a:r>
              <a:rPr sz="1800" spc="-10" dirty="0">
                <a:latin typeface="Calibri"/>
                <a:cs typeface="Calibri"/>
              </a:rPr>
              <a:t> </a:t>
            </a:r>
            <a:r>
              <a:rPr lang="el-GR" sz="1800" spc="-10" dirty="0">
                <a:latin typeface="Calibri"/>
                <a:cs typeface="Calibri"/>
              </a:rPr>
              <a:t>σ</a:t>
            </a:r>
            <a:r>
              <a:rPr sz="1800" spc="-10" dirty="0" err="1">
                <a:latin typeface="Calibri"/>
                <a:cs typeface="Calibri"/>
              </a:rPr>
              <a:t>χεδίου</a:t>
            </a:r>
            <a:r>
              <a:rPr sz="1800" spc="-10" dirty="0">
                <a:latin typeface="Calibri"/>
                <a:cs typeface="Calibri"/>
              </a:rPr>
              <a:t> </a:t>
            </a:r>
            <a:r>
              <a:rPr sz="1800" spc="-5" dirty="0">
                <a:latin typeface="Calibri"/>
                <a:cs typeface="Calibri"/>
              </a:rPr>
              <a:t>τους, </a:t>
            </a:r>
            <a:r>
              <a:rPr lang="el-GR" sz="1800" spc="-5" dirty="0">
                <a:latin typeface="Calibri"/>
                <a:cs typeface="Calibri"/>
              </a:rPr>
              <a:t>συμπεριλαμβάνοντας</a:t>
            </a:r>
            <a:r>
              <a:rPr sz="1800" spc="-5" dirty="0">
                <a:latin typeface="Calibri"/>
                <a:cs typeface="Calibri"/>
              </a:rPr>
              <a:t> π.χ. μεγαλύτερο αριθμό συμμετεχόντων </a:t>
            </a:r>
            <a:r>
              <a:rPr sz="1800" dirty="0">
                <a:latin typeface="Calibri"/>
                <a:cs typeface="Calibri"/>
              </a:rPr>
              <a:t>στις </a:t>
            </a:r>
            <a:r>
              <a:rPr sz="1800" spc="5" dirty="0">
                <a:latin typeface="Calibri"/>
                <a:cs typeface="Calibri"/>
              </a:rPr>
              <a:t> </a:t>
            </a:r>
            <a:r>
              <a:rPr sz="1800" spc="-5" dirty="0">
                <a:latin typeface="Calibri"/>
                <a:cs typeface="Calibri"/>
              </a:rPr>
              <a:t>δραστηριότητές</a:t>
            </a:r>
            <a:r>
              <a:rPr sz="1800" dirty="0">
                <a:latin typeface="Calibri"/>
                <a:cs typeface="Calibri"/>
              </a:rPr>
              <a:t> </a:t>
            </a:r>
            <a:r>
              <a:rPr sz="1800" spc="-10" dirty="0">
                <a:latin typeface="Calibri"/>
                <a:cs typeface="Calibri"/>
              </a:rPr>
              <a:t>τους</a:t>
            </a:r>
            <a:r>
              <a:rPr sz="1800" spc="-5" dirty="0">
                <a:latin typeface="Calibri"/>
                <a:cs typeface="Calibri"/>
              </a:rPr>
              <a:t> </a:t>
            </a:r>
            <a:r>
              <a:rPr sz="1800" dirty="0">
                <a:latin typeface="Calibri"/>
                <a:cs typeface="Calibri"/>
              </a:rPr>
              <a:t>ή</a:t>
            </a:r>
            <a:r>
              <a:rPr sz="1800" spc="5" dirty="0">
                <a:latin typeface="Calibri"/>
                <a:cs typeface="Calibri"/>
              </a:rPr>
              <a:t> </a:t>
            </a:r>
            <a:r>
              <a:rPr sz="1800" spc="-5" dirty="0">
                <a:latin typeface="Calibri"/>
                <a:cs typeface="Calibri"/>
              </a:rPr>
              <a:t>αυξάνοντας</a:t>
            </a:r>
            <a:r>
              <a:rPr sz="1800" dirty="0">
                <a:latin typeface="Calibri"/>
                <a:cs typeface="Calibri"/>
              </a:rPr>
              <a:t> </a:t>
            </a:r>
            <a:r>
              <a:rPr sz="1800" spc="-5" dirty="0">
                <a:latin typeface="Calibri"/>
                <a:cs typeface="Calibri"/>
              </a:rPr>
              <a:t>τον</a:t>
            </a:r>
            <a:r>
              <a:rPr sz="1800" dirty="0">
                <a:latin typeface="Calibri"/>
                <a:cs typeface="Calibri"/>
              </a:rPr>
              <a:t> </a:t>
            </a:r>
            <a:r>
              <a:rPr sz="1800" spc="-5" dirty="0">
                <a:latin typeface="Calibri"/>
                <a:cs typeface="Calibri"/>
              </a:rPr>
              <a:t>αριθμό</a:t>
            </a:r>
            <a:r>
              <a:rPr sz="1800" dirty="0">
                <a:latin typeface="Calibri"/>
                <a:cs typeface="Calibri"/>
              </a:rPr>
              <a:t> </a:t>
            </a:r>
            <a:r>
              <a:rPr sz="1800" spc="-5" dirty="0">
                <a:latin typeface="Calibri"/>
                <a:cs typeface="Calibri"/>
              </a:rPr>
              <a:t>των</a:t>
            </a:r>
            <a:r>
              <a:rPr sz="1800" dirty="0">
                <a:latin typeface="Calibri"/>
                <a:cs typeface="Calibri"/>
              </a:rPr>
              <a:t> </a:t>
            </a:r>
            <a:r>
              <a:rPr sz="1800" spc="-5" dirty="0">
                <a:latin typeface="Calibri"/>
                <a:cs typeface="Calibri"/>
              </a:rPr>
              <a:t>δραστηριοτήτων/των</a:t>
            </a:r>
            <a:r>
              <a:rPr sz="1800" spc="400" dirty="0">
                <a:latin typeface="Calibri"/>
                <a:cs typeface="Calibri"/>
              </a:rPr>
              <a:t> </a:t>
            </a:r>
            <a:r>
              <a:rPr sz="1800" spc="-10" dirty="0">
                <a:latin typeface="Calibri"/>
                <a:cs typeface="Calibri"/>
              </a:rPr>
              <a:t>επιδιωκόμενων </a:t>
            </a:r>
            <a:r>
              <a:rPr sz="1800" spc="-5" dirty="0">
                <a:latin typeface="Calibri"/>
                <a:cs typeface="Calibri"/>
              </a:rPr>
              <a:t> </a:t>
            </a:r>
            <a:r>
              <a:rPr sz="1800" spc="-10" dirty="0">
                <a:latin typeface="Calibri"/>
                <a:cs typeface="Calibri"/>
              </a:rPr>
              <a:t>αποτελεσμάτων</a:t>
            </a:r>
            <a:endParaRPr sz="1800" dirty="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325" y="72643"/>
            <a:ext cx="8564880"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ΔΕΣΜΕΣ ΕΡΓΑΣΙΩΝ</a:t>
            </a:r>
            <a:endParaRPr sz="2800" dirty="0"/>
          </a:p>
        </p:txBody>
      </p:sp>
      <p:sp>
        <p:nvSpPr>
          <p:cNvPr id="3" name="object 3"/>
          <p:cNvSpPr txBox="1"/>
          <p:nvPr/>
        </p:nvSpPr>
        <p:spPr>
          <a:xfrm>
            <a:off x="478472" y="1076112"/>
            <a:ext cx="11235055" cy="4705775"/>
          </a:xfrm>
          <a:prstGeom prst="rect">
            <a:avLst/>
          </a:prstGeom>
        </p:spPr>
        <p:txBody>
          <a:bodyPr vert="horz" wrap="square" lIns="0" tIns="12065" rIns="0" bIns="0" rtlCol="0">
            <a:spAutoFit/>
          </a:bodyPr>
          <a:lstStyle/>
          <a:p>
            <a:pPr marL="355600" indent="-342900" algn="just">
              <a:lnSpc>
                <a:spcPct val="100000"/>
              </a:lnSpc>
              <a:buFont typeface="Wingdings"/>
              <a:buChar char=""/>
              <a:tabLst>
                <a:tab pos="355600" algn="l"/>
              </a:tabLst>
            </a:pPr>
            <a:r>
              <a:rPr sz="2000" spc="-5" dirty="0" err="1">
                <a:latin typeface="Calibri"/>
                <a:cs typeface="Calibri"/>
              </a:rPr>
              <a:t>Οι</a:t>
            </a:r>
            <a:r>
              <a:rPr sz="2000" dirty="0">
                <a:latin typeface="Calibri"/>
                <a:cs typeface="Calibri"/>
              </a:rPr>
              <a:t> </a:t>
            </a:r>
            <a:r>
              <a:rPr sz="2000" spc="-5" dirty="0">
                <a:latin typeface="Calibri"/>
                <a:cs typeface="Calibri"/>
              </a:rPr>
              <a:t>αιτούντες</a:t>
            </a:r>
            <a:r>
              <a:rPr sz="2000" spc="-20" dirty="0">
                <a:latin typeface="Calibri"/>
                <a:cs typeface="Calibri"/>
              </a:rPr>
              <a:t> </a:t>
            </a:r>
            <a:r>
              <a:rPr sz="2000" spc="-5" dirty="0">
                <a:latin typeface="Calibri"/>
                <a:cs typeface="Calibri"/>
              </a:rPr>
              <a:t>πρέπει</a:t>
            </a:r>
            <a:r>
              <a:rPr sz="2000" spc="-15" dirty="0">
                <a:latin typeface="Calibri"/>
                <a:cs typeface="Calibri"/>
              </a:rPr>
              <a:t> </a:t>
            </a:r>
            <a:r>
              <a:rPr sz="2000" dirty="0">
                <a:latin typeface="Calibri"/>
                <a:cs typeface="Calibri"/>
              </a:rPr>
              <a:t>να</a:t>
            </a:r>
            <a:r>
              <a:rPr sz="2000" spc="10" dirty="0">
                <a:latin typeface="Calibri"/>
                <a:cs typeface="Calibri"/>
              </a:rPr>
              <a:t> </a:t>
            </a:r>
            <a:r>
              <a:rPr sz="2000" spc="-10" dirty="0">
                <a:latin typeface="Calibri"/>
                <a:cs typeface="Calibri"/>
              </a:rPr>
              <a:t>διαχωρίσουν</a:t>
            </a:r>
            <a:r>
              <a:rPr sz="2000" spc="-20" dirty="0">
                <a:latin typeface="Calibri"/>
                <a:cs typeface="Calibri"/>
              </a:rPr>
              <a:t> </a:t>
            </a:r>
            <a:r>
              <a:rPr sz="2000" dirty="0">
                <a:latin typeface="Calibri"/>
                <a:cs typeface="Calibri"/>
              </a:rPr>
              <a:t>τις</a:t>
            </a:r>
            <a:r>
              <a:rPr sz="2000" spc="10" dirty="0">
                <a:latin typeface="Calibri"/>
                <a:cs typeface="Calibri"/>
              </a:rPr>
              <a:t> </a:t>
            </a:r>
            <a:r>
              <a:rPr sz="2000" spc="-5" dirty="0">
                <a:latin typeface="Calibri"/>
                <a:cs typeface="Calibri"/>
              </a:rPr>
              <a:t>δραστηριότητες</a:t>
            </a:r>
            <a:r>
              <a:rPr sz="2000" spc="-25" dirty="0">
                <a:latin typeface="Calibri"/>
                <a:cs typeface="Calibri"/>
              </a:rPr>
              <a:t> </a:t>
            </a:r>
            <a:r>
              <a:rPr sz="2000" spc="-5" dirty="0">
                <a:latin typeface="Calibri"/>
                <a:cs typeface="Calibri"/>
              </a:rPr>
              <a:t>του </a:t>
            </a:r>
            <a:r>
              <a:rPr sz="2000" spc="-10" dirty="0">
                <a:latin typeface="Calibri"/>
                <a:cs typeface="Calibri"/>
              </a:rPr>
              <a:t>Σχεδίου</a:t>
            </a:r>
            <a:r>
              <a:rPr sz="2000" spc="-15" dirty="0">
                <a:latin typeface="Calibri"/>
                <a:cs typeface="Calibri"/>
              </a:rPr>
              <a:t> </a:t>
            </a:r>
            <a:r>
              <a:rPr sz="2000" dirty="0">
                <a:latin typeface="Calibri"/>
                <a:cs typeface="Calibri"/>
              </a:rPr>
              <a:t>σε </a:t>
            </a:r>
            <a:r>
              <a:rPr sz="2000" spc="-5" dirty="0">
                <a:latin typeface="Calibri"/>
                <a:cs typeface="Calibri"/>
              </a:rPr>
              <a:t>«Δέσμες</a:t>
            </a:r>
            <a:r>
              <a:rPr sz="2000" spc="-20" dirty="0">
                <a:latin typeface="Calibri"/>
                <a:cs typeface="Calibri"/>
              </a:rPr>
              <a:t> </a:t>
            </a:r>
            <a:r>
              <a:rPr sz="2000" spc="-5" dirty="0">
                <a:latin typeface="Calibri"/>
                <a:cs typeface="Calibri"/>
              </a:rPr>
              <a:t>Εργασιών».</a:t>
            </a:r>
            <a:endParaRPr lang="el-GR" sz="2000" spc="-5" dirty="0">
              <a:latin typeface="Calibri"/>
              <a:cs typeface="Calibri"/>
            </a:endParaRPr>
          </a:p>
          <a:p>
            <a:pPr marL="12700" algn="just">
              <a:lnSpc>
                <a:spcPct val="100000"/>
              </a:lnSpc>
              <a:tabLst>
                <a:tab pos="355600" algn="l"/>
              </a:tabLst>
            </a:pPr>
            <a:endParaRPr sz="2000" dirty="0">
              <a:latin typeface="Calibri"/>
              <a:cs typeface="Calibri"/>
            </a:endParaRPr>
          </a:p>
          <a:p>
            <a:pPr marL="355600" indent="-342900" algn="just">
              <a:lnSpc>
                <a:spcPct val="100000"/>
              </a:lnSpc>
              <a:spcBef>
                <a:spcPts val="480"/>
              </a:spcBef>
              <a:buFont typeface="Wingdings"/>
              <a:buChar char=""/>
              <a:tabLst>
                <a:tab pos="355600" algn="l"/>
              </a:tabLst>
            </a:pPr>
            <a:r>
              <a:rPr sz="2000" dirty="0">
                <a:latin typeface="Calibri"/>
                <a:cs typeface="Calibri"/>
              </a:rPr>
              <a:t>Ως</a:t>
            </a:r>
            <a:r>
              <a:rPr sz="2000" spc="-5" dirty="0">
                <a:latin typeface="Calibri"/>
                <a:cs typeface="Calibri"/>
              </a:rPr>
              <a:t> Δέσμη</a:t>
            </a:r>
            <a:r>
              <a:rPr sz="2000" spc="-25" dirty="0">
                <a:latin typeface="Calibri"/>
                <a:cs typeface="Calibri"/>
              </a:rPr>
              <a:t> </a:t>
            </a:r>
            <a:r>
              <a:rPr sz="2000" spc="-5" dirty="0">
                <a:latin typeface="Calibri"/>
                <a:cs typeface="Calibri"/>
              </a:rPr>
              <a:t>Εργασιών</a:t>
            </a:r>
            <a:r>
              <a:rPr sz="2000" spc="-45" dirty="0">
                <a:latin typeface="Calibri"/>
                <a:cs typeface="Calibri"/>
              </a:rPr>
              <a:t> </a:t>
            </a:r>
            <a:r>
              <a:rPr sz="2000" spc="-5" dirty="0">
                <a:latin typeface="Calibri"/>
                <a:cs typeface="Calibri"/>
              </a:rPr>
              <a:t>ορίζεται</a:t>
            </a:r>
            <a:r>
              <a:rPr sz="2000" spc="-15" dirty="0">
                <a:latin typeface="Calibri"/>
                <a:cs typeface="Calibri"/>
              </a:rPr>
              <a:t> </a:t>
            </a:r>
            <a:r>
              <a:rPr sz="2000" dirty="0">
                <a:latin typeface="Calibri"/>
                <a:cs typeface="Calibri"/>
              </a:rPr>
              <a:t>ένα</a:t>
            </a:r>
            <a:r>
              <a:rPr sz="2000" spc="-5" dirty="0">
                <a:latin typeface="Calibri"/>
                <a:cs typeface="Calibri"/>
              </a:rPr>
              <a:t> </a:t>
            </a:r>
            <a:r>
              <a:rPr sz="2000" spc="-10" dirty="0">
                <a:latin typeface="Calibri"/>
                <a:cs typeface="Calibri"/>
              </a:rPr>
              <a:t>σύνολο</a:t>
            </a:r>
            <a:r>
              <a:rPr sz="2000" spc="-15" dirty="0">
                <a:latin typeface="Calibri"/>
                <a:cs typeface="Calibri"/>
              </a:rPr>
              <a:t> </a:t>
            </a:r>
            <a:r>
              <a:rPr sz="2000" spc="-5" dirty="0">
                <a:latin typeface="Calibri"/>
                <a:cs typeface="Calibri"/>
              </a:rPr>
              <a:t>δραστηριοτήτων</a:t>
            </a:r>
            <a:r>
              <a:rPr sz="2000" spc="-40" dirty="0">
                <a:latin typeface="Calibri"/>
                <a:cs typeface="Calibri"/>
              </a:rPr>
              <a:t> </a:t>
            </a:r>
            <a:r>
              <a:rPr sz="2000" dirty="0">
                <a:latin typeface="Calibri"/>
                <a:cs typeface="Calibri"/>
              </a:rPr>
              <a:t>που</a:t>
            </a:r>
            <a:r>
              <a:rPr sz="2000" spc="-5" dirty="0">
                <a:latin typeface="Calibri"/>
                <a:cs typeface="Calibri"/>
              </a:rPr>
              <a:t> συμβάλλουν</a:t>
            </a:r>
            <a:r>
              <a:rPr sz="2000" spc="-10" dirty="0">
                <a:latin typeface="Calibri"/>
                <a:cs typeface="Calibri"/>
              </a:rPr>
              <a:t> </a:t>
            </a:r>
            <a:r>
              <a:rPr sz="2000" spc="-5" dirty="0">
                <a:latin typeface="Calibri"/>
                <a:cs typeface="Calibri"/>
              </a:rPr>
              <a:t>στην επίτευξη</a:t>
            </a:r>
            <a:r>
              <a:rPr sz="2000" spc="-20" dirty="0">
                <a:latin typeface="Calibri"/>
                <a:cs typeface="Calibri"/>
              </a:rPr>
              <a:t> κοινών</a:t>
            </a:r>
            <a:endParaRPr sz="2000" dirty="0">
              <a:latin typeface="Calibri"/>
              <a:cs typeface="Calibri"/>
            </a:endParaRPr>
          </a:p>
          <a:p>
            <a:pPr marL="355600" algn="just">
              <a:lnSpc>
                <a:spcPct val="100000"/>
              </a:lnSpc>
              <a:spcBef>
                <a:spcPts val="5"/>
              </a:spcBef>
            </a:pPr>
            <a:r>
              <a:rPr sz="2000" spc="-10" dirty="0" err="1">
                <a:latin typeface="Calibri"/>
                <a:cs typeface="Calibri"/>
              </a:rPr>
              <a:t>ειδικών</a:t>
            </a:r>
            <a:r>
              <a:rPr sz="2000" spc="-50" dirty="0">
                <a:latin typeface="Calibri"/>
                <a:cs typeface="Calibri"/>
              </a:rPr>
              <a:t> </a:t>
            </a:r>
            <a:r>
              <a:rPr sz="2000" spc="-5" dirty="0" err="1">
                <a:latin typeface="Calibri"/>
                <a:cs typeface="Calibri"/>
              </a:rPr>
              <a:t>στόχων</a:t>
            </a:r>
            <a:endParaRPr lang="el-GR" sz="2000" spc="-5" dirty="0">
              <a:latin typeface="Calibri"/>
              <a:cs typeface="Calibri"/>
            </a:endParaRPr>
          </a:p>
          <a:p>
            <a:pPr marL="355600" algn="just">
              <a:lnSpc>
                <a:spcPct val="100000"/>
              </a:lnSpc>
              <a:spcBef>
                <a:spcPts val="5"/>
              </a:spcBef>
            </a:pPr>
            <a:endParaRPr sz="2000" dirty="0">
              <a:latin typeface="Calibri"/>
              <a:cs typeface="Calibri"/>
            </a:endParaRPr>
          </a:p>
          <a:p>
            <a:pPr marL="355600" marR="405130" indent="-342900" algn="just">
              <a:lnSpc>
                <a:spcPct val="100000"/>
              </a:lnSpc>
              <a:spcBef>
                <a:spcPts val="480"/>
              </a:spcBef>
              <a:buFont typeface="Wingdings"/>
              <a:buChar char=""/>
              <a:tabLst>
                <a:tab pos="355600" algn="l"/>
              </a:tabLst>
            </a:pPr>
            <a:r>
              <a:rPr sz="2000" dirty="0">
                <a:latin typeface="Calibri"/>
                <a:cs typeface="Calibri"/>
              </a:rPr>
              <a:t>Η </a:t>
            </a:r>
            <a:r>
              <a:rPr sz="2000" spc="-5" dirty="0">
                <a:latin typeface="Calibri"/>
                <a:cs typeface="Calibri"/>
              </a:rPr>
              <a:t>Δέσμη Εργασιών </a:t>
            </a:r>
            <a:r>
              <a:rPr sz="2000" dirty="0">
                <a:latin typeface="Calibri"/>
                <a:cs typeface="Calibri"/>
              </a:rPr>
              <a:t>που </a:t>
            </a:r>
            <a:r>
              <a:rPr sz="2000" spc="-5" dirty="0">
                <a:latin typeface="Calibri"/>
                <a:cs typeface="Calibri"/>
              </a:rPr>
              <a:t>αφορά τη διαχείριση του </a:t>
            </a:r>
            <a:r>
              <a:rPr sz="2000" spc="-10" dirty="0">
                <a:latin typeface="Calibri"/>
                <a:cs typeface="Calibri"/>
              </a:rPr>
              <a:t>Σχεδίου διαχωρίζεται </a:t>
            </a:r>
            <a:r>
              <a:rPr sz="2000" spc="-5" dirty="0">
                <a:latin typeface="Calibri"/>
                <a:cs typeface="Calibri"/>
              </a:rPr>
              <a:t>από </a:t>
            </a:r>
            <a:r>
              <a:rPr sz="2000" dirty="0">
                <a:latin typeface="Calibri"/>
                <a:cs typeface="Calibri"/>
              </a:rPr>
              <a:t>τις </a:t>
            </a:r>
            <a:r>
              <a:rPr sz="2000" spc="-5" dirty="0">
                <a:latin typeface="Calibri"/>
                <a:cs typeface="Calibri"/>
              </a:rPr>
              <a:t>Δέσμες Εργασιών </a:t>
            </a:r>
            <a:r>
              <a:rPr sz="2000" dirty="0">
                <a:latin typeface="Calibri"/>
                <a:cs typeface="Calibri"/>
              </a:rPr>
              <a:t>που </a:t>
            </a:r>
            <a:r>
              <a:rPr sz="2000" spc="-440" dirty="0">
                <a:latin typeface="Calibri"/>
                <a:cs typeface="Calibri"/>
              </a:rPr>
              <a:t> </a:t>
            </a:r>
            <a:r>
              <a:rPr sz="2000" spc="-5" dirty="0">
                <a:latin typeface="Calibri"/>
                <a:cs typeface="Calibri"/>
              </a:rPr>
              <a:t>αφορούν </a:t>
            </a:r>
            <a:r>
              <a:rPr sz="2000" spc="-15" dirty="0">
                <a:latin typeface="Calibri"/>
                <a:cs typeface="Calibri"/>
              </a:rPr>
              <a:t>την υλοποίηση </a:t>
            </a:r>
            <a:r>
              <a:rPr sz="2000" spc="-5" dirty="0">
                <a:latin typeface="Calibri"/>
                <a:cs typeface="Calibri"/>
              </a:rPr>
              <a:t>του </a:t>
            </a:r>
            <a:r>
              <a:rPr sz="2000" spc="-10" dirty="0">
                <a:latin typeface="Calibri"/>
                <a:cs typeface="Calibri"/>
              </a:rPr>
              <a:t>Σχεδίου </a:t>
            </a:r>
            <a:r>
              <a:rPr sz="2000" spc="-5" dirty="0">
                <a:latin typeface="Calibri"/>
                <a:cs typeface="Calibri"/>
              </a:rPr>
              <a:t>(η πρώτη είναι </a:t>
            </a:r>
            <a:r>
              <a:rPr sz="2000" dirty="0">
                <a:latin typeface="Calibri"/>
                <a:cs typeface="Calibri"/>
              </a:rPr>
              <a:t>υποχρεωτική για </a:t>
            </a:r>
            <a:r>
              <a:rPr sz="2000" spc="-20" dirty="0">
                <a:latin typeface="Calibri"/>
                <a:cs typeface="Calibri"/>
              </a:rPr>
              <a:t>κάθε </a:t>
            </a:r>
            <a:r>
              <a:rPr sz="2000" spc="-10" dirty="0">
                <a:latin typeface="Calibri"/>
                <a:cs typeface="Calibri"/>
              </a:rPr>
              <a:t>Σχέδιο </a:t>
            </a:r>
            <a:r>
              <a:rPr sz="2000" spc="-20" dirty="0">
                <a:latin typeface="Calibri"/>
                <a:cs typeface="Calibri"/>
              </a:rPr>
              <a:t>και </a:t>
            </a:r>
            <a:r>
              <a:rPr sz="2000" spc="-10" dirty="0">
                <a:latin typeface="Calibri"/>
                <a:cs typeface="Calibri"/>
              </a:rPr>
              <a:t>δημιουργείται </a:t>
            </a:r>
            <a:r>
              <a:rPr sz="2000" spc="-5" dirty="0">
                <a:latin typeface="Calibri"/>
                <a:cs typeface="Calibri"/>
              </a:rPr>
              <a:t> αυτόματα</a:t>
            </a:r>
            <a:r>
              <a:rPr sz="2000" spc="-25" dirty="0">
                <a:latin typeface="Calibri"/>
                <a:cs typeface="Calibri"/>
              </a:rPr>
              <a:t> </a:t>
            </a:r>
            <a:r>
              <a:rPr sz="2000" spc="-20" dirty="0">
                <a:latin typeface="Calibri"/>
                <a:cs typeface="Calibri"/>
              </a:rPr>
              <a:t>κατά</a:t>
            </a:r>
            <a:r>
              <a:rPr sz="2000" spc="-25" dirty="0">
                <a:latin typeface="Calibri"/>
                <a:cs typeface="Calibri"/>
              </a:rPr>
              <a:t> </a:t>
            </a:r>
            <a:r>
              <a:rPr sz="2000" dirty="0">
                <a:latin typeface="Calibri"/>
                <a:cs typeface="Calibri"/>
              </a:rPr>
              <a:t>τη</a:t>
            </a:r>
            <a:r>
              <a:rPr sz="2000" spc="-10" dirty="0">
                <a:latin typeface="Calibri"/>
                <a:cs typeface="Calibri"/>
              </a:rPr>
              <a:t> </a:t>
            </a:r>
            <a:r>
              <a:rPr sz="2000" spc="-5" dirty="0">
                <a:latin typeface="Calibri"/>
                <a:cs typeface="Calibri"/>
              </a:rPr>
              <a:t>συμπλήρωση</a:t>
            </a:r>
            <a:r>
              <a:rPr sz="2000" spc="-35" dirty="0">
                <a:latin typeface="Calibri"/>
                <a:cs typeface="Calibri"/>
              </a:rPr>
              <a:t> </a:t>
            </a:r>
            <a:r>
              <a:rPr sz="2000" dirty="0">
                <a:latin typeface="Calibri"/>
                <a:cs typeface="Calibri"/>
              </a:rPr>
              <a:t>της</a:t>
            </a:r>
            <a:r>
              <a:rPr sz="2000" spc="-20" dirty="0">
                <a:latin typeface="Calibri"/>
                <a:cs typeface="Calibri"/>
              </a:rPr>
              <a:t> </a:t>
            </a:r>
            <a:r>
              <a:rPr sz="2000" spc="-5" dirty="0">
                <a:latin typeface="Calibri"/>
                <a:cs typeface="Calibri"/>
              </a:rPr>
              <a:t>αίτησης</a:t>
            </a:r>
            <a:r>
              <a:rPr sz="2000" spc="-30" dirty="0">
                <a:latin typeface="Calibri"/>
                <a:cs typeface="Calibri"/>
              </a:rPr>
              <a:t> </a:t>
            </a:r>
            <a:r>
              <a:rPr sz="2000" dirty="0">
                <a:latin typeface="Calibri"/>
                <a:cs typeface="Calibri"/>
              </a:rPr>
              <a:t>ως</a:t>
            </a:r>
            <a:r>
              <a:rPr sz="2000" spc="10" dirty="0">
                <a:latin typeface="Calibri"/>
                <a:cs typeface="Calibri"/>
              </a:rPr>
              <a:t> </a:t>
            </a:r>
            <a:r>
              <a:rPr sz="2000" spc="-25" dirty="0">
                <a:latin typeface="Calibri"/>
                <a:cs typeface="Calibri"/>
              </a:rPr>
              <a:t>Work</a:t>
            </a:r>
            <a:r>
              <a:rPr sz="2000" spc="-30" dirty="0">
                <a:latin typeface="Calibri"/>
                <a:cs typeface="Calibri"/>
              </a:rPr>
              <a:t> </a:t>
            </a:r>
            <a:r>
              <a:rPr sz="2000" spc="-15" dirty="0">
                <a:latin typeface="Calibri"/>
                <a:cs typeface="Calibri"/>
              </a:rPr>
              <a:t>Package</a:t>
            </a:r>
            <a:r>
              <a:rPr sz="2000" spc="5" dirty="0">
                <a:latin typeface="Calibri"/>
                <a:cs typeface="Calibri"/>
              </a:rPr>
              <a:t> 1)</a:t>
            </a:r>
            <a:endParaRPr lang="el-GR" sz="2000" spc="5" dirty="0">
              <a:latin typeface="Calibri"/>
              <a:cs typeface="Calibri"/>
            </a:endParaRPr>
          </a:p>
          <a:p>
            <a:pPr marL="12700" marR="405130" algn="just">
              <a:lnSpc>
                <a:spcPct val="100000"/>
              </a:lnSpc>
              <a:spcBef>
                <a:spcPts val="480"/>
              </a:spcBef>
              <a:tabLst>
                <a:tab pos="355600" algn="l"/>
              </a:tabLst>
            </a:pPr>
            <a:endParaRPr sz="2000" dirty="0">
              <a:latin typeface="Calibri"/>
              <a:cs typeface="Calibri"/>
            </a:endParaRPr>
          </a:p>
          <a:p>
            <a:pPr marL="355600" marR="716915" indent="-342900">
              <a:lnSpc>
                <a:spcPct val="100000"/>
              </a:lnSpc>
              <a:spcBef>
                <a:spcPts val="480"/>
              </a:spcBef>
              <a:buFont typeface="Wingdings"/>
              <a:buChar char=""/>
              <a:tabLst>
                <a:tab pos="354965" algn="l"/>
                <a:tab pos="355600" algn="l"/>
              </a:tabLst>
            </a:pPr>
            <a:r>
              <a:rPr sz="2000" dirty="0">
                <a:latin typeface="Calibri"/>
                <a:cs typeface="Calibri"/>
              </a:rPr>
              <a:t>Συνιστάται στους </a:t>
            </a:r>
            <a:r>
              <a:rPr sz="2000" spc="-5" dirty="0">
                <a:latin typeface="Calibri"/>
                <a:cs typeface="Calibri"/>
              </a:rPr>
              <a:t>αιτούντες </a:t>
            </a:r>
            <a:r>
              <a:rPr sz="2000" dirty="0">
                <a:latin typeface="Calibri"/>
                <a:cs typeface="Calibri"/>
              </a:rPr>
              <a:t>να </a:t>
            </a:r>
            <a:r>
              <a:rPr sz="2000" spc="-10" dirty="0">
                <a:latin typeface="Calibri"/>
                <a:cs typeface="Calibri"/>
              </a:rPr>
              <a:t>χωρίζουν </a:t>
            </a:r>
            <a:r>
              <a:rPr sz="2000" spc="-5" dirty="0">
                <a:latin typeface="Calibri"/>
                <a:cs typeface="Calibri"/>
              </a:rPr>
              <a:t>τα </a:t>
            </a:r>
            <a:r>
              <a:rPr sz="2000" spc="-10" dirty="0">
                <a:latin typeface="Calibri"/>
                <a:cs typeface="Calibri"/>
              </a:rPr>
              <a:t>σχέδιά </a:t>
            </a:r>
            <a:r>
              <a:rPr sz="2000" spc="-5" dirty="0">
                <a:latin typeface="Calibri"/>
                <a:cs typeface="Calibri"/>
              </a:rPr>
              <a:t>τους </a:t>
            </a:r>
            <a:r>
              <a:rPr sz="2000" dirty="0">
                <a:latin typeface="Calibri"/>
                <a:cs typeface="Calibri"/>
              </a:rPr>
              <a:t>σε 5 </a:t>
            </a:r>
            <a:r>
              <a:rPr sz="2000" spc="-5" dirty="0">
                <a:latin typeface="Calibri"/>
                <a:cs typeface="Calibri"/>
              </a:rPr>
              <a:t>Δέσμες Εργασιών </a:t>
            </a:r>
            <a:r>
              <a:rPr sz="2000" spc="-15" dirty="0">
                <a:latin typeface="Calibri"/>
                <a:cs typeface="Calibri"/>
              </a:rPr>
              <a:t>κατ’ </a:t>
            </a:r>
            <a:r>
              <a:rPr sz="2000" spc="-5" dirty="0">
                <a:latin typeface="Calibri"/>
                <a:cs typeface="Calibri"/>
              </a:rPr>
              <a:t>ανώτατο </a:t>
            </a:r>
            <a:r>
              <a:rPr sz="2000" spc="-10" dirty="0">
                <a:latin typeface="Calibri"/>
                <a:cs typeface="Calibri"/>
              </a:rPr>
              <a:t>όριο, </a:t>
            </a:r>
            <a:r>
              <a:rPr sz="2000" spc="-440" dirty="0">
                <a:latin typeface="Calibri"/>
                <a:cs typeface="Calibri"/>
              </a:rPr>
              <a:t> </a:t>
            </a:r>
            <a:r>
              <a:rPr sz="2000" spc="-5" dirty="0">
                <a:latin typeface="Calibri"/>
                <a:cs typeface="Calibri"/>
              </a:rPr>
              <a:t>συμπεριλαμβανομένης</a:t>
            </a:r>
            <a:r>
              <a:rPr sz="2000" spc="-35" dirty="0">
                <a:latin typeface="Calibri"/>
                <a:cs typeface="Calibri"/>
              </a:rPr>
              <a:t> </a:t>
            </a:r>
            <a:r>
              <a:rPr sz="2000" dirty="0">
                <a:latin typeface="Calibri"/>
                <a:cs typeface="Calibri"/>
              </a:rPr>
              <a:t>της</a:t>
            </a:r>
            <a:r>
              <a:rPr sz="2000" spc="-15" dirty="0">
                <a:latin typeface="Calibri"/>
                <a:cs typeface="Calibri"/>
              </a:rPr>
              <a:t> </a:t>
            </a:r>
            <a:r>
              <a:rPr sz="2000" spc="-5" dirty="0">
                <a:latin typeface="Calibri"/>
                <a:cs typeface="Calibri"/>
              </a:rPr>
              <a:t>Δέσμης</a:t>
            </a:r>
            <a:r>
              <a:rPr sz="2000" spc="-15" dirty="0">
                <a:latin typeface="Calibri"/>
                <a:cs typeface="Calibri"/>
              </a:rPr>
              <a:t> </a:t>
            </a:r>
            <a:r>
              <a:rPr sz="2000" dirty="0">
                <a:latin typeface="Calibri"/>
                <a:cs typeface="Calibri"/>
              </a:rPr>
              <a:t>για</a:t>
            </a:r>
            <a:r>
              <a:rPr sz="2000" spc="-20" dirty="0">
                <a:latin typeface="Calibri"/>
                <a:cs typeface="Calibri"/>
              </a:rPr>
              <a:t> </a:t>
            </a:r>
            <a:r>
              <a:rPr sz="2000" spc="-5" dirty="0">
                <a:latin typeface="Calibri"/>
                <a:cs typeface="Calibri"/>
              </a:rPr>
              <a:t>τη</a:t>
            </a:r>
            <a:r>
              <a:rPr sz="2000" spc="-15" dirty="0">
                <a:latin typeface="Calibri"/>
                <a:cs typeface="Calibri"/>
              </a:rPr>
              <a:t> </a:t>
            </a:r>
            <a:r>
              <a:rPr sz="2000" spc="-5" dirty="0">
                <a:latin typeface="Calibri"/>
                <a:cs typeface="Calibri"/>
              </a:rPr>
              <a:t>διαχείριση</a:t>
            </a:r>
            <a:r>
              <a:rPr sz="2000" spc="-15" dirty="0">
                <a:latin typeface="Calibri"/>
                <a:cs typeface="Calibri"/>
              </a:rPr>
              <a:t> </a:t>
            </a:r>
            <a:r>
              <a:rPr sz="2000" spc="-5" dirty="0">
                <a:latin typeface="Calibri"/>
                <a:cs typeface="Calibri"/>
              </a:rPr>
              <a:t>του</a:t>
            </a:r>
            <a:r>
              <a:rPr sz="2000" spc="-15" dirty="0">
                <a:latin typeface="Calibri"/>
                <a:cs typeface="Calibri"/>
              </a:rPr>
              <a:t> </a:t>
            </a:r>
            <a:r>
              <a:rPr sz="2000" spc="-10" dirty="0">
                <a:latin typeface="Calibri"/>
                <a:cs typeface="Calibri"/>
              </a:rPr>
              <a:t>Σχεδίου.</a:t>
            </a:r>
            <a:endParaRPr lang="el-GR" sz="2000" spc="-10" dirty="0">
              <a:latin typeface="Calibri"/>
              <a:cs typeface="Calibri"/>
            </a:endParaRPr>
          </a:p>
          <a:p>
            <a:pPr marL="12700" marR="716915">
              <a:lnSpc>
                <a:spcPct val="100000"/>
              </a:lnSpc>
              <a:spcBef>
                <a:spcPts val="480"/>
              </a:spcBef>
              <a:tabLst>
                <a:tab pos="354965" algn="l"/>
                <a:tab pos="355600" algn="l"/>
              </a:tabLst>
            </a:pPr>
            <a:endParaRPr sz="2000" dirty="0">
              <a:latin typeface="Calibri"/>
              <a:cs typeface="Calibri"/>
            </a:endParaRPr>
          </a:p>
          <a:p>
            <a:pPr marL="355600" marR="5080" indent="-342900">
              <a:lnSpc>
                <a:spcPct val="100000"/>
              </a:lnSpc>
              <a:spcBef>
                <a:spcPts val="480"/>
              </a:spcBef>
              <a:buFont typeface="Wingdings"/>
              <a:buChar char=""/>
              <a:tabLst>
                <a:tab pos="354965" algn="l"/>
                <a:tab pos="355600" algn="l"/>
              </a:tabLst>
            </a:pPr>
            <a:r>
              <a:rPr sz="2000" spc="-5" dirty="0">
                <a:latin typeface="Calibri"/>
                <a:cs typeface="Calibri"/>
              </a:rPr>
              <a:t>Οι </a:t>
            </a:r>
            <a:r>
              <a:rPr sz="2000" spc="-15" dirty="0">
                <a:latin typeface="Calibri"/>
                <a:cs typeface="Calibri"/>
              </a:rPr>
              <a:t>ειδικοί </a:t>
            </a:r>
            <a:r>
              <a:rPr sz="2000" spc="-5" dirty="0">
                <a:latin typeface="Calibri"/>
                <a:cs typeface="Calibri"/>
              </a:rPr>
              <a:t>στόχοι </a:t>
            </a:r>
            <a:r>
              <a:rPr sz="2000" spc="-20" dirty="0">
                <a:latin typeface="Calibri"/>
                <a:cs typeface="Calibri"/>
              </a:rPr>
              <a:t>και </a:t>
            </a:r>
            <a:r>
              <a:rPr sz="2000" spc="-5" dirty="0">
                <a:latin typeface="Calibri"/>
                <a:cs typeface="Calibri"/>
              </a:rPr>
              <a:t>τα </a:t>
            </a:r>
            <a:r>
              <a:rPr sz="2000" spc="-10" dirty="0">
                <a:latin typeface="Calibri"/>
                <a:cs typeface="Calibri"/>
              </a:rPr>
              <a:t>παραδοτέα </a:t>
            </a:r>
            <a:r>
              <a:rPr sz="2000" spc="-20" dirty="0">
                <a:latin typeface="Calibri"/>
                <a:cs typeface="Calibri"/>
              </a:rPr>
              <a:t>κάθε </a:t>
            </a:r>
            <a:r>
              <a:rPr sz="2000" spc="-5" dirty="0">
                <a:latin typeface="Calibri"/>
                <a:cs typeface="Calibri"/>
              </a:rPr>
              <a:t>Δέσμης Εργασιών </a:t>
            </a:r>
            <a:r>
              <a:rPr sz="2000" dirty="0">
                <a:latin typeface="Calibri"/>
                <a:cs typeface="Calibri"/>
              </a:rPr>
              <a:t>θα </a:t>
            </a:r>
            <a:r>
              <a:rPr sz="2000" spc="-5" dirty="0">
                <a:latin typeface="Calibri"/>
                <a:cs typeface="Calibri"/>
              </a:rPr>
              <a:t>πρέπει </a:t>
            </a:r>
            <a:r>
              <a:rPr sz="2000" dirty="0">
                <a:latin typeface="Calibri"/>
                <a:cs typeface="Calibri"/>
              </a:rPr>
              <a:t>να </a:t>
            </a:r>
            <a:r>
              <a:rPr sz="2000" spc="-5" dirty="0">
                <a:latin typeface="Calibri"/>
                <a:cs typeface="Calibri"/>
              </a:rPr>
              <a:t>περιγράφονται </a:t>
            </a:r>
            <a:r>
              <a:rPr sz="2000" dirty="0">
                <a:latin typeface="Calibri"/>
                <a:cs typeface="Calibri"/>
              </a:rPr>
              <a:t>με </a:t>
            </a:r>
            <a:r>
              <a:rPr sz="2000" spc="-5" dirty="0">
                <a:latin typeface="Calibri"/>
                <a:cs typeface="Calibri"/>
              </a:rPr>
              <a:t>σαφήνεια/να </a:t>
            </a:r>
            <a:r>
              <a:rPr sz="2000" spc="-440" dirty="0">
                <a:latin typeface="Calibri"/>
                <a:cs typeface="Calibri"/>
              </a:rPr>
              <a:t> </a:t>
            </a:r>
            <a:r>
              <a:rPr sz="2000" spc="-5" dirty="0">
                <a:latin typeface="Calibri"/>
                <a:cs typeface="Calibri"/>
              </a:rPr>
              <a:t>επεξηγούνται</a:t>
            </a:r>
            <a:r>
              <a:rPr sz="2000" spc="-30" dirty="0">
                <a:latin typeface="Calibri"/>
                <a:cs typeface="Calibri"/>
              </a:rPr>
              <a:t> </a:t>
            </a:r>
            <a:r>
              <a:rPr sz="2000" spc="-10" dirty="0">
                <a:latin typeface="Calibri"/>
                <a:cs typeface="Calibri"/>
              </a:rPr>
              <a:t>επαρκώς,</a:t>
            </a:r>
            <a:r>
              <a:rPr sz="2000" spc="-30" dirty="0">
                <a:latin typeface="Calibri"/>
                <a:cs typeface="Calibri"/>
              </a:rPr>
              <a:t> </a:t>
            </a:r>
            <a:r>
              <a:rPr sz="2000" spc="5" dirty="0">
                <a:latin typeface="Calibri"/>
                <a:cs typeface="Calibri"/>
              </a:rPr>
              <a:t>στη</a:t>
            </a:r>
            <a:r>
              <a:rPr sz="2000" spc="-10" dirty="0">
                <a:latin typeface="Calibri"/>
                <a:cs typeface="Calibri"/>
              </a:rPr>
              <a:t> </a:t>
            </a:r>
            <a:r>
              <a:rPr sz="2000" spc="-5" dirty="0">
                <a:latin typeface="Calibri"/>
                <a:cs typeface="Calibri"/>
              </a:rPr>
              <a:t>βάση</a:t>
            </a:r>
            <a:r>
              <a:rPr sz="2000" spc="-25" dirty="0">
                <a:latin typeface="Calibri"/>
                <a:cs typeface="Calibri"/>
              </a:rPr>
              <a:t> </a:t>
            </a:r>
            <a:r>
              <a:rPr sz="2000" spc="-10" dirty="0">
                <a:latin typeface="Calibri"/>
                <a:cs typeface="Calibri"/>
              </a:rPr>
              <a:t>των</a:t>
            </a:r>
            <a:r>
              <a:rPr sz="2000" spc="-5" dirty="0">
                <a:latin typeface="Calibri"/>
                <a:cs typeface="Calibri"/>
              </a:rPr>
              <a:t> </a:t>
            </a:r>
            <a:r>
              <a:rPr sz="2000" spc="-10" dirty="0">
                <a:latin typeface="Calibri"/>
                <a:cs typeface="Calibri"/>
              </a:rPr>
              <a:t>σχετικών</a:t>
            </a:r>
            <a:r>
              <a:rPr sz="2000" spc="-20" dirty="0">
                <a:latin typeface="Calibri"/>
                <a:cs typeface="Calibri"/>
              </a:rPr>
              <a:t> </a:t>
            </a:r>
            <a:r>
              <a:rPr sz="2000" spc="-5" dirty="0">
                <a:latin typeface="Calibri"/>
                <a:cs typeface="Calibri"/>
              </a:rPr>
              <a:t>ερωτημάτων</a:t>
            </a:r>
            <a:r>
              <a:rPr sz="2000" spc="-30" dirty="0">
                <a:latin typeface="Calibri"/>
                <a:cs typeface="Calibri"/>
              </a:rPr>
              <a:t> </a:t>
            </a:r>
            <a:r>
              <a:rPr sz="2000" dirty="0">
                <a:latin typeface="Calibri"/>
                <a:cs typeface="Calibri"/>
              </a:rPr>
              <a:t>που</a:t>
            </a:r>
            <a:r>
              <a:rPr sz="2000" spc="-10" dirty="0">
                <a:latin typeface="Calibri"/>
                <a:cs typeface="Calibri"/>
              </a:rPr>
              <a:t> </a:t>
            </a:r>
            <a:r>
              <a:rPr sz="2000" spc="-5" dirty="0">
                <a:latin typeface="Calibri"/>
                <a:cs typeface="Calibri"/>
              </a:rPr>
              <a:t>περιλαμβάνει</a:t>
            </a:r>
            <a:r>
              <a:rPr sz="2000" spc="-25" dirty="0">
                <a:latin typeface="Calibri"/>
                <a:cs typeface="Calibri"/>
              </a:rPr>
              <a:t> </a:t>
            </a:r>
            <a:r>
              <a:rPr sz="2000" dirty="0">
                <a:latin typeface="Calibri"/>
                <a:cs typeface="Calibri"/>
              </a:rPr>
              <a:t>η </a:t>
            </a:r>
            <a:r>
              <a:rPr sz="2000" spc="-5" dirty="0">
                <a:latin typeface="Calibri"/>
                <a:cs typeface="Calibri"/>
              </a:rPr>
              <a:t>αίτηση.</a:t>
            </a:r>
            <a:endParaRPr sz="2000" dirty="0">
              <a:latin typeface="Calibri"/>
              <a:cs typeface="Calibri"/>
            </a:endParaRPr>
          </a:p>
        </p:txBody>
      </p:sp>
    </p:spTree>
    <p:extLst>
      <p:ext uri="{BB962C8B-B14F-4D97-AF65-F5344CB8AC3E}">
        <p14:creationId xmlns:p14="http://schemas.microsoft.com/office/powerpoint/2010/main" val="3196789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0" dirty="0">
                <a:solidFill>
                  <a:srgbClr val="FFFFFF"/>
                </a:solidFill>
              </a:rPr>
              <a:t>ΔΕΣΜΗ ΕΡΓΑΣΙΩΝ ΔΙΑΧΕΙΡΙΣΗΣ ΤΟΥ ΣΧΕΔΙΟΥ – </a:t>
            </a:r>
            <a:r>
              <a:rPr lang="en-GB" sz="2800" spc="-20" dirty="0">
                <a:solidFill>
                  <a:srgbClr val="FFFFFF"/>
                </a:solidFill>
              </a:rPr>
              <a:t>WP1</a:t>
            </a:r>
            <a:endParaRPr sz="2800" dirty="0"/>
          </a:p>
        </p:txBody>
      </p:sp>
      <p:sp>
        <p:nvSpPr>
          <p:cNvPr id="4" name="object 4"/>
          <p:cNvSpPr txBox="1"/>
          <p:nvPr/>
        </p:nvSpPr>
        <p:spPr>
          <a:xfrm>
            <a:off x="685800" y="2175510"/>
            <a:ext cx="10561320" cy="2506980"/>
          </a:xfrm>
          <a:prstGeom prst="rect">
            <a:avLst/>
          </a:prstGeom>
        </p:spPr>
        <p:txBody>
          <a:bodyPr vert="horz" wrap="square" lIns="0" tIns="12065" rIns="0" bIns="0" rtlCol="0">
            <a:spAutoFit/>
          </a:bodyPr>
          <a:lstStyle/>
          <a:p>
            <a:pPr marL="841375">
              <a:lnSpc>
                <a:spcPct val="100000"/>
              </a:lnSpc>
              <a:spcBef>
                <a:spcPts val="95"/>
              </a:spcBef>
            </a:pPr>
            <a:r>
              <a:rPr sz="2200" spc="-5" dirty="0">
                <a:latin typeface="Calibri"/>
                <a:cs typeface="Calibri"/>
              </a:rPr>
              <a:t>Η</a:t>
            </a:r>
            <a:r>
              <a:rPr sz="2200" dirty="0">
                <a:latin typeface="Calibri"/>
                <a:cs typeface="Calibri"/>
              </a:rPr>
              <a:t> </a:t>
            </a:r>
            <a:r>
              <a:rPr sz="2200" spc="-10" dirty="0">
                <a:latin typeface="Calibri"/>
                <a:cs typeface="Calibri"/>
              </a:rPr>
              <a:t>Δέσμη</a:t>
            </a:r>
            <a:r>
              <a:rPr sz="2200" spc="30" dirty="0">
                <a:latin typeface="Calibri"/>
                <a:cs typeface="Calibri"/>
              </a:rPr>
              <a:t> </a:t>
            </a:r>
            <a:r>
              <a:rPr sz="2200" spc="-15" dirty="0">
                <a:latin typeface="Calibri"/>
                <a:cs typeface="Calibri"/>
              </a:rPr>
              <a:t>Εργασιών</a:t>
            </a:r>
            <a:r>
              <a:rPr sz="2200" spc="55" dirty="0">
                <a:latin typeface="Calibri"/>
                <a:cs typeface="Calibri"/>
              </a:rPr>
              <a:t> </a:t>
            </a:r>
            <a:r>
              <a:rPr sz="2200" spc="-10" dirty="0">
                <a:latin typeface="Calibri"/>
                <a:cs typeface="Calibri"/>
              </a:rPr>
              <a:t>διαχείρισης</a:t>
            </a:r>
            <a:r>
              <a:rPr sz="2200" spc="40" dirty="0">
                <a:latin typeface="Calibri"/>
                <a:cs typeface="Calibri"/>
              </a:rPr>
              <a:t> </a:t>
            </a:r>
            <a:r>
              <a:rPr sz="2200" spc="-15" dirty="0">
                <a:latin typeface="Calibri"/>
                <a:cs typeface="Calibri"/>
              </a:rPr>
              <a:t>Σχεδίου</a:t>
            </a:r>
            <a:r>
              <a:rPr sz="2200" spc="40" dirty="0">
                <a:latin typeface="Calibri"/>
                <a:cs typeface="Calibri"/>
              </a:rPr>
              <a:t> </a:t>
            </a:r>
            <a:r>
              <a:rPr sz="2200" u="heavy" spc="-10" dirty="0">
                <a:uFill>
                  <a:solidFill>
                    <a:srgbClr val="000000"/>
                  </a:solidFill>
                </a:uFill>
                <a:latin typeface="Calibri"/>
                <a:cs typeface="Calibri"/>
              </a:rPr>
              <a:t>προορίζεται</a:t>
            </a:r>
            <a:r>
              <a:rPr sz="2200" u="heavy" spc="30" dirty="0">
                <a:uFill>
                  <a:solidFill>
                    <a:srgbClr val="000000"/>
                  </a:solidFill>
                </a:uFill>
                <a:latin typeface="Calibri"/>
                <a:cs typeface="Calibri"/>
              </a:rPr>
              <a:t> </a:t>
            </a:r>
            <a:r>
              <a:rPr sz="2200" u="heavy" spc="-5" dirty="0">
                <a:uFill>
                  <a:solidFill>
                    <a:srgbClr val="000000"/>
                  </a:solidFill>
                </a:uFill>
                <a:latin typeface="Calibri"/>
                <a:cs typeface="Calibri"/>
              </a:rPr>
              <a:t>να</a:t>
            </a:r>
            <a:r>
              <a:rPr sz="2200" u="heavy" spc="10" dirty="0">
                <a:uFill>
                  <a:solidFill>
                    <a:srgbClr val="000000"/>
                  </a:solidFill>
                </a:uFill>
                <a:latin typeface="Calibri"/>
                <a:cs typeface="Calibri"/>
              </a:rPr>
              <a:t> </a:t>
            </a:r>
            <a:r>
              <a:rPr sz="2200" u="heavy" spc="-20" dirty="0">
                <a:uFill>
                  <a:solidFill>
                    <a:srgbClr val="000000"/>
                  </a:solidFill>
                </a:uFill>
                <a:latin typeface="Calibri"/>
                <a:cs typeface="Calibri"/>
              </a:rPr>
              <a:t>καλύψει</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τις</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οριζόντιες</a:t>
            </a:r>
            <a:endParaRPr sz="2200" dirty="0">
              <a:latin typeface="Calibri"/>
              <a:cs typeface="Calibri"/>
            </a:endParaRPr>
          </a:p>
          <a:p>
            <a:pPr marL="12700" marR="5080" indent="889635">
              <a:lnSpc>
                <a:spcPct val="100000"/>
              </a:lnSpc>
              <a:spcBef>
                <a:spcPts val="5"/>
              </a:spcBef>
            </a:pPr>
            <a:r>
              <a:rPr sz="2200" u="heavy" spc="-10" dirty="0">
                <a:uFill>
                  <a:solidFill>
                    <a:srgbClr val="000000"/>
                  </a:solidFill>
                </a:uFill>
                <a:latin typeface="Calibri"/>
                <a:cs typeface="Calibri"/>
              </a:rPr>
              <a:t>δραστηριότητες</a:t>
            </a:r>
            <a:r>
              <a:rPr sz="2200" u="heavy" spc="45" dirty="0">
                <a:uFill>
                  <a:solidFill>
                    <a:srgbClr val="000000"/>
                  </a:solidFill>
                </a:uFill>
                <a:latin typeface="Calibri"/>
                <a:cs typeface="Calibri"/>
              </a:rPr>
              <a:t> </a:t>
            </a:r>
            <a:r>
              <a:rPr sz="2200" u="heavy" spc="-5" dirty="0">
                <a:uFill>
                  <a:solidFill>
                    <a:srgbClr val="000000"/>
                  </a:solidFill>
                </a:uFill>
                <a:latin typeface="Calibri"/>
                <a:cs typeface="Calibri"/>
              </a:rPr>
              <a:t>που</a:t>
            </a:r>
            <a:r>
              <a:rPr sz="2200" u="heavy" spc="5" dirty="0">
                <a:uFill>
                  <a:solidFill>
                    <a:srgbClr val="000000"/>
                  </a:solidFill>
                </a:uFill>
                <a:latin typeface="Calibri"/>
                <a:cs typeface="Calibri"/>
              </a:rPr>
              <a:t> </a:t>
            </a:r>
            <a:r>
              <a:rPr sz="2200" u="heavy" spc="-15" dirty="0">
                <a:uFill>
                  <a:solidFill>
                    <a:srgbClr val="000000"/>
                  </a:solidFill>
                </a:uFill>
                <a:latin typeface="Calibri"/>
                <a:cs typeface="Calibri"/>
              </a:rPr>
              <a:t>είναι</a:t>
            </a:r>
            <a:r>
              <a:rPr sz="2200" u="heavy" spc="20" dirty="0">
                <a:uFill>
                  <a:solidFill>
                    <a:srgbClr val="000000"/>
                  </a:solidFill>
                </a:uFill>
                <a:latin typeface="Calibri"/>
                <a:cs typeface="Calibri"/>
              </a:rPr>
              <a:t> </a:t>
            </a:r>
            <a:r>
              <a:rPr sz="2200" u="heavy" spc="-15" dirty="0">
                <a:uFill>
                  <a:solidFill>
                    <a:srgbClr val="000000"/>
                  </a:solidFill>
                </a:uFill>
                <a:latin typeface="Calibri"/>
                <a:cs typeface="Calibri"/>
              </a:rPr>
              <a:t>αναγκαίες</a:t>
            </a:r>
            <a:r>
              <a:rPr sz="2200" u="heavy" spc="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25" dirty="0">
                <a:uFill>
                  <a:solidFill>
                    <a:srgbClr val="000000"/>
                  </a:solidFill>
                </a:uFill>
                <a:latin typeface="Calibri"/>
                <a:cs typeface="Calibri"/>
              </a:rPr>
              <a:t> </a:t>
            </a:r>
            <a:r>
              <a:rPr sz="2200" u="heavy" spc="-25" dirty="0">
                <a:uFill>
                  <a:solidFill>
                    <a:srgbClr val="000000"/>
                  </a:solidFill>
                </a:uFill>
                <a:latin typeface="Calibri"/>
                <a:cs typeface="Calibri"/>
              </a:rPr>
              <a:t>την</a:t>
            </a:r>
            <a:r>
              <a:rPr sz="2200" u="heavy" dirty="0">
                <a:uFill>
                  <a:solidFill>
                    <a:srgbClr val="000000"/>
                  </a:solidFill>
                </a:uFill>
                <a:latin typeface="Calibri"/>
                <a:cs typeface="Calibri"/>
              </a:rPr>
              <a:t> </a:t>
            </a:r>
            <a:r>
              <a:rPr sz="2200" u="heavy" spc="-15" dirty="0">
                <a:uFill>
                  <a:solidFill>
                    <a:srgbClr val="000000"/>
                  </a:solidFill>
                </a:uFill>
                <a:latin typeface="Calibri"/>
                <a:cs typeface="Calibri"/>
              </a:rPr>
              <a:t>υλοποίηση</a:t>
            </a:r>
            <a:r>
              <a:rPr sz="2200" u="heavy" spc="20"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dirty="0">
                <a:uFill>
                  <a:solidFill>
                    <a:srgbClr val="000000"/>
                  </a:solidFill>
                </a:uFill>
                <a:latin typeface="Calibri"/>
                <a:cs typeface="Calibri"/>
              </a:rPr>
              <a:t> </a:t>
            </a:r>
            <a:r>
              <a:rPr sz="2200" u="heavy" spc="-10" dirty="0">
                <a:uFill>
                  <a:solidFill>
                    <a:srgbClr val="000000"/>
                  </a:solidFill>
                </a:uFill>
                <a:latin typeface="Calibri"/>
                <a:cs typeface="Calibri"/>
              </a:rPr>
              <a:t>σχεδίου</a:t>
            </a:r>
            <a:r>
              <a:rPr sz="2200" spc="-10" dirty="0">
                <a:latin typeface="Calibri"/>
                <a:cs typeface="Calibri"/>
              </a:rPr>
              <a:t>,</a:t>
            </a:r>
            <a:r>
              <a:rPr sz="2200" spc="25" dirty="0">
                <a:latin typeface="Calibri"/>
                <a:cs typeface="Calibri"/>
              </a:rPr>
              <a:t> </a:t>
            </a:r>
            <a:r>
              <a:rPr sz="2200" spc="-15" dirty="0">
                <a:latin typeface="Calibri"/>
                <a:cs typeface="Calibri"/>
              </a:rPr>
              <a:t>όπως</a:t>
            </a:r>
            <a:r>
              <a:rPr sz="2200" spc="5" dirty="0">
                <a:latin typeface="Calibri"/>
                <a:cs typeface="Calibri"/>
              </a:rPr>
              <a:t> </a:t>
            </a:r>
            <a:r>
              <a:rPr sz="2200" spc="-5" dirty="0">
                <a:latin typeface="Calibri"/>
                <a:cs typeface="Calibri"/>
              </a:rPr>
              <a:t>η </a:t>
            </a:r>
            <a:r>
              <a:rPr sz="2200" dirty="0">
                <a:latin typeface="Calibri"/>
                <a:cs typeface="Calibri"/>
              </a:rPr>
              <a:t> </a:t>
            </a:r>
            <a:r>
              <a:rPr sz="2200" spc="-15" dirty="0">
                <a:latin typeface="Calibri"/>
                <a:cs typeface="Calibri"/>
              </a:rPr>
              <a:t>παρακολούθηση</a:t>
            </a:r>
            <a:r>
              <a:rPr sz="2200" spc="50" dirty="0">
                <a:latin typeface="Calibri"/>
                <a:cs typeface="Calibri"/>
              </a:rPr>
              <a:t> </a:t>
            </a:r>
            <a:r>
              <a:rPr sz="2200" spc="-30" dirty="0">
                <a:latin typeface="Calibri"/>
                <a:cs typeface="Calibri"/>
              </a:rPr>
              <a:t>και</a:t>
            </a:r>
            <a:r>
              <a:rPr sz="2200" spc="5" dirty="0">
                <a:latin typeface="Calibri"/>
                <a:cs typeface="Calibri"/>
              </a:rPr>
              <a:t> </a:t>
            </a:r>
            <a:r>
              <a:rPr sz="2200" spc="-10" dirty="0">
                <a:latin typeface="Calibri"/>
                <a:cs typeface="Calibri"/>
              </a:rPr>
              <a:t>αξιολόγηση</a:t>
            </a:r>
            <a:r>
              <a:rPr sz="2200" spc="25" dirty="0">
                <a:latin typeface="Calibri"/>
                <a:cs typeface="Calibri"/>
              </a:rPr>
              <a:t> </a:t>
            </a:r>
            <a:r>
              <a:rPr sz="2200" spc="-10" dirty="0">
                <a:latin typeface="Calibri"/>
                <a:cs typeface="Calibri"/>
              </a:rPr>
              <a:t>του</a:t>
            </a:r>
            <a:r>
              <a:rPr sz="2200" spc="5" dirty="0">
                <a:latin typeface="Calibri"/>
                <a:cs typeface="Calibri"/>
              </a:rPr>
              <a:t> </a:t>
            </a:r>
            <a:r>
              <a:rPr sz="2200" spc="-15" dirty="0">
                <a:latin typeface="Calibri"/>
                <a:cs typeface="Calibri"/>
              </a:rPr>
              <a:t>Σχεδίου,</a:t>
            </a:r>
            <a:r>
              <a:rPr sz="2200" spc="20" dirty="0">
                <a:latin typeface="Calibri"/>
                <a:cs typeface="Calibri"/>
              </a:rPr>
              <a:t> </a:t>
            </a:r>
            <a:r>
              <a:rPr sz="2200" spc="-5" dirty="0">
                <a:latin typeface="Calibri"/>
                <a:cs typeface="Calibri"/>
              </a:rPr>
              <a:t>ο</a:t>
            </a:r>
            <a:r>
              <a:rPr sz="2200" spc="10" dirty="0">
                <a:latin typeface="Calibri"/>
                <a:cs typeface="Calibri"/>
              </a:rPr>
              <a:t> </a:t>
            </a:r>
            <a:r>
              <a:rPr sz="2200" spc="-10" dirty="0">
                <a:latin typeface="Calibri"/>
                <a:cs typeface="Calibri"/>
              </a:rPr>
              <a:t>συντονισμός</a:t>
            </a:r>
            <a:r>
              <a:rPr sz="2200" spc="20" dirty="0">
                <a:latin typeface="Calibri"/>
                <a:cs typeface="Calibri"/>
              </a:rPr>
              <a:t> </a:t>
            </a:r>
            <a:r>
              <a:rPr sz="2200" spc="-30" dirty="0">
                <a:latin typeface="Calibri"/>
                <a:cs typeface="Calibri"/>
              </a:rPr>
              <a:t>και</a:t>
            </a:r>
            <a:r>
              <a:rPr sz="2200" spc="5" dirty="0">
                <a:latin typeface="Calibri"/>
                <a:cs typeface="Calibri"/>
              </a:rPr>
              <a:t> </a:t>
            </a:r>
            <a:r>
              <a:rPr sz="2200" spc="-5" dirty="0">
                <a:latin typeface="Calibri"/>
                <a:cs typeface="Calibri"/>
              </a:rPr>
              <a:t>η</a:t>
            </a:r>
            <a:r>
              <a:rPr sz="2200" spc="15" dirty="0">
                <a:latin typeface="Calibri"/>
                <a:cs typeface="Calibri"/>
              </a:rPr>
              <a:t> </a:t>
            </a:r>
            <a:r>
              <a:rPr sz="2200" spc="-20" dirty="0">
                <a:latin typeface="Calibri"/>
                <a:cs typeface="Calibri"/>
              </a:rPr>
              <a:t>επικοινωνία</a:t>
            </a:r>
            <a:r>
              <a:rPr sz="2200" spc="45" dirty="0">
                <a:latin typeface="Calibri"/>
                <a:cs typeface="Calibri"/>
              </a:rPr>
              <a:t> </a:t>
            </a:r>
            <a:r>
              <a:rPr sz="2200" spc="-15" dirty="0">
                <a:latin typeface="Calibri"/>
                <a:cs typeface="Calibri"/>
              </a:rPr>
              <a:t>των</a:t>
            </a:r>
            <a:r>
              <a:rPr sz="2200" spc="35" dirty="0">
                <a:latin typeface="Calibri"/>
                <a:cs typeface="Calibri"/>
              </a:rPr>
              <a:t> </a:t>
            </a:r>
            <a:r>
              <a:rPr sz="2200" spc="-10" dirty="0">
                <a:latin typeface="Calibri"/>
                <a:cs typeface="Calibri"/>
              </a:rPr>
              <a:t>εταίρων,</a:t>
            </a:r>
            <a:endParaRPr sz="2200" dirty="0">
              <a:latin typeface="Calibri"/>
              <a:cs typeface="Calibri"/>
            </a:endParaRPr>
          </a:p>
          <a:p>
            <a:pPr marL="2858135">
              <a:lnSpc>
                <a:spcPct val="100000"/>
              </a:lnSpc>
            </a:pPr>
            <a:r>
              <a:rPr sz="2200" spc="-5" dirty="0">
                <a:latin typeface="Calibri"/>
                <a:cs typeface="Calibri"/>
              </a:rPr>
              <a:t>η</a:t>
            </a:r>
            <a:r>
              <a:rPr sz="2200" spc="5" dirty="0">
                <a:latin typeface="Calibri"/>
                <a:cs typeface="Calibri"/>
              </a:rPr>
              <a:t> </a:t>
            </a:r>
            <a:r>
              <a:rPr sz="2200" spc="-10" dirty="0">
                <a:latin typeface="Calibri"/>
                <a:cs typeface="Calibri"/>
              </a:rPr>
              <a:t>αξιολόγηση</a:t>
            </a:r>
            <a:r>
              <a:rPr sz="2200" spc="5" dirty="0">
                <a:latin typeface="Calibri"/>
                <a:cs typeface="Calibri"/>
              </a:rPr>
              <a:t> </a:t>
            </a:r>
            <a:r>
              <a:rPr sz="2200" spc="-30" dirty="0">
                <a:latin typeface="Calibri"/>
                <a:cs typeface="Calibri"/>
              </a:rPr>
              <a:t>και</a:t>
            </a:r>
            <a:r>
              <a:rPr sz="2200" spc="10" dirty="0">
                <a:latin typeface="Calibri"/>
                <a:cs typeface="Calibri"/>
              </a:rPr>
              <a:t> </a:t>
            </a:r>
            <a:r>
              <a:rPr sz="2200" spc="-10" dirty="0">
                <a:latin typeface="Calibri"/>
                <a:cs typeface="Calibri"/>
              </a:rPr>
              <a:t>διαχείριση</a:t>
            </a:r>
            <a:r>
              <a:rPr sz="2200" spc="30" dirty="0">
                <a:latin typeface="Calibri"/>
                <a:cs typeface="Calibri"/>
              </a:rPr>
              <a:t> </a:t>
            </a:r>
            <a:r>
              <a:rPr sz="2200" spc="-15" dirty="0">
                <a:latin typeface="Calibri"/>
                <a:cs typeface="Calibri"/>
              </a:rPr>
              <a:t>κινδύνου</a:t>
            </a:r>
            <a:r>
              <a:rPr sz="2200" spc="-5" dirty="0">
                <a:latin typeface="Calibri"/>
                <a:cs typeface="Calibri"/>
              </a:rPr>
              <a:t> κτλ.</a:t>
            </a:r>
            <a:endParaRPr sz="2200" dirty="0">
              <a:latin typeface="Calibri"/>
              <a:cs typeface="Calibri"/>
            </a:endParaRPr>
          </a:p>
          <a:p>
            <a:pPr>
              <a:lnSpc>
                <a:spcPct val="100000"/>
              </a:lnSpc>
              <a:spcBef>
                <a:spcPts val="35"/>
              </a:spcBef>
            </a:pPr>
            <a:endParaRPr sz="3000" dirty="0">
              <a:latin typeface="Calibri"/>
              <a:cs typeface="Calibri"/>
            </a:endParaRPr>
          </a:p>
          <a:p>
            <a:pPr marL="3147695" marR="73025" indent="-3067050">
              <a:lnSpc>
                <a:spcPct val="100000"/>
              </a:lnSpc>
            </a:pPr>
            <a:r>
              <a:rPr sz="2200" u="heavy" spc="-100" dirty="0">
                <a:uFill>
                  <a:solidFill>
                    <a:srgbClr val="000000"/>
                  </a:solidFill>
                </a:uFill>
                <a:latin typeface="Calibri"/>
                <a:cs typeface="Calibri"/>
              </a:rPr>
              <a:t>Το</a:t>
            </a:r>
            <a:r>
              <a:rPr sz="2200" u="heavy" spc="10" dirty="0">
                <a:uFill>
                  <a:solidFill>
                    <a:srgbClr val="000000"/>
                  </a:solidFill>
                </a:uFill>
                <a:latin typeface="Calibri"/>
                <a:cs typeface="Calibri"/>
              </a:rPr>
              <a:t> </a:t>
            </a:r>
            <a:r>
              <a:rPr sz="2200" u="heavy" spc="-10" dirty="0">
                <a:uFill>
                  <a:solidFill>
                    <a:srgbClr val="000000"/>
                  </a:solidFill>
                </a:uFill>
                <a:latin typeface="Calibri"/>
                <a:cs typeface="Calibri"/>
              </a:rPr>
              <a:t>ανώτατο</a:t>
            </a:r>
            <a:r>
              <a:rPr sz="2200" u="heavy" spc="25" dirty="0">
                <a:uFill>
                  <a:solidFill>
                    <a:srgbClr val="000000"/>
                  </a:solidFill>
                </a:uFill>
                <a:latin typeface="Calibri"/>
                <a:cs typeface="Calibri"/>
              </a:rPr>
              <a:t> </a:t>
            </a:r>
            <a:r>
              <a:rPr sz="2200" u="heavy" spc="-5" dirty="0">
                <a:uFill>
                  <a:solidFill>
                    <a:srgbClr val="000000"/>
                  </a:solidFill>
                </a:uFill>
                <a:latin typeface="Calibri"/>
                <a:cs typeface="Calibri"/>
              </a:rPr>
              <a:t>ποσό</a:t>
            </a:r>
            <a:r>
              <a:rPr sz="2200" u="heavy" spc="15" dirty="0">
                <a:uFill>
                  <a:solidFill>
                    <a:srgbClr val="000000"/>
                  </a:solidFill>
                </a:uFill>
                <a:latin typeface="Calibri"/>
                <a:cs typeface="Calibri"/>
              </a:rPr>
              <a:t> </a:t>
            </a:r>
            <a:r>
              <a:rPr sz="2200" u="heavy" spc="-5" dirty="0">
                <a:uFill>
                  <a:solidFill>
                    <a:srgbClr val="000000"/>
                  </a:solidFill>
                </a:uFill>
                <a:latin typeface="Calibri"/>
                <a:cs typeface="Calibri"/>
              </a:rPr>
              <a:t>που</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μπορεί</a:t>
            </a:r>
            <a:r>
              <a:rPr sz="2200" u="heavy" dirty="0">
                <a:uFill>
                  <a:solidFill>
                    <a:srgbClr val="000000"/>
                  </a:solidFill>
                </a:uFill>
                <a:latin typeface="Calibri"/>
                <a:cs typeface="Calibri"/>
              </a:rPr>
              <a:t> </a:t>
            </a:r>
            <a:r>
              <a:rPr sz="2200" u="heavy" spc="-5" dirty="0">
                <a:uFill>
                  <a:solidFill>
                    <a:srgbClr val="000000"/>
                  </a:solidFill>
                </a:uFill>
                <a:latin typeface="Calibri"/>
                <a:cs typeface="Calibri"/>
              </a:rPr>
              <a:t>να</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διατεθεί</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τη</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διαχείριση</a:t>
            </a:r>
            <a:r>
              <a:rPr sz="2200" u="heavy" spc="40"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spc="5" dirty="0">
                <a:uFill>
                  <a:solidFill>
                    <a:srgbClr val="000000"/>
                  </a:solidFill>
                </a:uFill>
                <a:latin typeface="Calibri"/>
                <a:cs typeface="Calibri"/>
              </a:rPr>
              <a:t> </a:t>
            </a:r>
            <a:r>
              <a:rPr sz="2200" u="heavy" spc="-15" dirty="0">
                <a:uFill>
                  <a:solidFill>
                    <a:srgbClr val="000000"/>
                  </a:solidFill>
                </a:uFill>
                <a:latin typeface="Calibri"/>
                <a:cs typeface="Calibri"/>
              </a:rPr>
              <a:t>Σχεδίου</a:t>
            </a:r>
            <a:r>
              <a:rPr sz="2200" u="heavy" spc="25" dirty="0">
                <a:uFill>
                  <a:solidFill>
                    <a:srgbClr val="000000"/>
                  </a:solidFill>
                </a:uFill>
                <a:latin typeface="Calibri"/>
                <a:cs typeface="Calibri"/>
              </a:rPr>
              <a:t> </a:t>
            </a:r>
            <a:r>
              <a:rPr sz="2200" u="heavy" spc="-15" dirty="0">
                <a:uFill>
                  <a:solidFill>
                    <a:srgbClr val="000000"/>
                  </a:solidFill>
                </a:uFill>
                <a:latin typeface="Calibri"/>
                <a:cs typeface="Calibri"/>
              </a:rPr>
              <a:t>ανέρχεται</a:t>
            </a:r>
            <a:r>
              <a:rPr sz="2200" u="heavy" spc="30" dirty="0">
                <a:uFill>
                  <a:solidFill>
                    <a:srgbClr val="000000"/>
                  </a:solidFill>
                </a:uFill>
                <a:latin typeface="Calibri"/>
                <a:cs typeface="Calibri"/>
              </a:rPr>
              <a:t> </a:t>
            </a:r>
            <a:r>
              <a:rPr sz="2200" u="heavy" spc="-5" dirty="0">
                <a:uFill>
                  <a:solidFill>
                    <a:srgbClr val="000000"/>
                  </a:solidFill>
                </a:uFill>
                <a:latin typeface="Calibri"/>
                <a:cs typeface="Calibri"/>
              </a:rPr>
              <a:t>στο</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20% </a:t>
            </a:r>
            <a:r>
              <a:rPr sz="2200" spc="-484" dirty="0">
                <a:latin typeface="Calibri"/>
                <a:cs typeface="Calibri"/>
              </a:rPr>
              <a:t> </a:t>
            </a:r>
            <a:r>
              <a:rPr sz="2200" u="heavy" spc="-10" dirty="0">
                <a:uFill>
                  <a:solidFill>
                    <a:srgbClr val="000000"/>
                  </a:solidFill>
                </a:uFill>
                <a:latin typeface="Calibri"/>
                <a:cs typeface="Calibri"/>
              </a:rPr>
              <a:t>του</a:t>
            </a:r>
            <a:r>
              <a:rPr sz="2200" u="heavy" spc="-5" dirty="0">
                <a:uFill>
                  <a:solidFill>
                    <a:srgbClr val="000000"/>
                  </a:solidFill>
                </a:uFill>
                <a:latin typeface="Calibri"/>
                <a:cs typeface="Calibri"/>
              </a:rPr>
              <a:t> </a:t>
            </a:r>
            <a:r>
              <a:rPr sz="2200" u="heavy" spc="-20" dirty="0">
                <a:uFill>
                  <a:solidFill>
                    <a:srgbClr val="000000"/>
                  </a:solidFill>
                </a:uFill>
                <a:latin typeface="Calibri"/>
                <a:cs typeface="Calibri"/>
              </a:rPr>
              <a:t>συνολικού</a:t>
            </a:r>
            <a:r>
              <a:rPr sz="2200" u="heavy" dirty="0">
                <a:uFill>
                  <a:solidFill>
                    <a:srgbClr val="000000"/>
                  </a:solidFill>
                </a:uFill>
                <a:latin typeface="Calibri"/>
                <a:cs typeface="Calibri"/>
              </a:rPr>
              <a:t> </a:t>
            </a:r>
            <a:r>
              <a:rPr sz="2200" u="heavy" spc="-25" dirty="0">
                <a:uFill>
                  <a:solidFill>
                    <a:srgbClr val="000000"/>
                  </a:solidFill>
                </a:uFill>
                <a:latin typeface="Calibri"/>
                <a:cs typeface="Calibri"/>
              </a:rPr>
              <a:t>κατ’</a:t>
            </a:r>
            <a:r>
              <a:rPr sz="2200" u="heavy" spc="15" dirty="0">
                <a:uFill>
                  <a:solidFill>
                    <a:srgbClr val="000000"/>
                  </a:solidFill>
                </a:uFill>
                <a:latin typeface="Calibri"/>
                <a:cs typeface="Calibri"/>
              </a:rPr>
              <a:t> </a:t>
            </a:r>
            <a:r>
              <a:rPr sz="2200" u="heavy" spc="-20" dirty="0">
                <a:uFill>
                  <a:solidFill>
                    <a:srgbClr val="000000"/>
                  </a:solidFill>
                </a:uFill>
                <a:latin typeface="Calibri"/>
                <a:cs typeface="Calibri"/>
              </a:rPr>
              <a:t>αποκοπήν</a:t>
            </a:r>
            <a:r>
              <a:rPr sz="2200" u="heavy" spc="20" dirty="0">
                <a:uFill>
                  <a:solidFill>
                    <a:srgbClr val="000000"/>
                  </a:solidFill>
                </a:uFill>
                <a:latin typeface="Calibri"/>
                <a:cs typeface="Calibri"/>
              </a:rPr>
              <a:t> </a:t>
            </a:r>
            <a:r>
              <a:rPr sz="2200" u="heavy" spc="-5" dirty="0">
                <a:uFill>
                  <a:solidFill>
                    <a:srgbClr val="000000"/>
                  </a:solidFill>
                </a:uFill>
                <a:latin typeface="Calibri"/>
                <a:cs typeface="Calibri"/>
              </a:rPr>
              <a:t>ποσού.</a:t>
            </a:r>
            <a:endParaRPr sz="2200" dirty="0">
              <a:latin typeface="Calibri"/>
              <a:cs typeface="Calibri"/>
            </a:endParaRPr>
          </a:p>
        </p:txBody>
      </p:sp>
    </p:spTree>
    <p:extLst>
      <p:ext uri="{BB962C8B-B14F-4D97-AF65-F5344CB8AC3E}">
        <p14:creationId xmlns:p14="http://schemas.microsoft.com/office/powerpoint/2010/main" val="222302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sz="3000" b="1" spc="-5" dirty="0">
                <a:latin typeface="Calibri"/>
                <a:cs typeface="Calibri"/>
              </a:rPr>
              <a:t>ΓΕΝΙΚΕΣ ΠΛΗΡΟΦΟΡΙΕΣ ΓΙΑ </a:t>
            </a:r>
            <a:r>
              <a:rPr sz="3000" b="1" spc="-10" dirty="0">
                <a:latin typeface="Calibri"/>
                <a:cs typeface="Calibri"/>
              </a:rPr>
              <a:t>ΤΟ </a:t>
            </a:r>
            <a:r>
              <a:rPr sz="3000" b="1" spc="-755" dirty="0">
                <a:latin typeface="Calibri"/>
                <a:cs typeface="Calibri"/>
              </a:rPr>
              <a:t> </a:t>
            </a:r>
            <a:r>
              <a:rPr lang="en-GB" sz="3000" b="1" spc="-755" dirty="0">
                <a:latin typeface="Calibri"/>
                <a:cs typeface="Calibri"/>
              </a:rPr>
              <a:t>   </a:t>
            </a:r>
            <a:r>
              <a:rPr sz="3000" b="1" spc="-10" dirty="0">
                <a:latin typeface="Calibri"/>
                <a:cs typeface="Calibri"/>
              </a:rPr>
              <a:t>ΠΡΟΓΡΑΜΜΑ</a:t>
            </a:r>
            <a:r>
              <a:rPr lang="el-GR" sz="3000" b="1" spc="-10" dirty="0">
                <a:latin typeface="Calibri"/>
                <a:cs typeface="Calibri"/>
              </a:rPr>
              <a:t> – ΠΡΟΣΚΛΗΣΗ 2024</a:t>
            </a:r>
            <a:endParaRPr sz="30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560435" cy="443070"/>
          </a:xfrm>
          <a:prstGeom prst="rect">
            <a:avLst/>
          </a:prstGeom>
        </p:spPr>
        <p:txBody>
          <a:bodyPr vert="horz" wrap="square" lIns="0" tIns="12065" rIns="0" bIns="0" rtlCol="0">
            <a:spAutoFit/>
          </a:bodyPr>
          <a:lstStyle/>
          <a:p>
            <a:pPr marL="12700">
              <a:lnSpc>
                <a:spcPct val="100000"/>
              </a:lnSpc>
              <a:spcBef>
                <a:spcPts val="95"/>
              </a:spcBef>
            </a:pPr>
            <a:r>
              <a:rPr lang="el-GR" sz="2800" spc="-20" dirty="0">
                <a:solidFill>
                  <a:srgbClr val="FFFFFF"/>
                </a:solidFill>
              </a:rPr>
              <a:t>ΥΠΕΡΓΟΛΑΒΙΑ ΥΠΗΡΕΣΙΩΝ</a:t>
            </a:r>
            <a:endParaRPr sz="2800" dirty="0"/>
          </a:p>
        </p:txBody>
      </p:sp>
      <p:sp>
        <p:nvSpPr>
          <p:cNvPr id="5" name="TextBox 4">
            <a:extLst>
              <a:ext uri="{FF2B5EF4-FFF2-40B4-BE49-F238E27FC236}">
                <a16:creationId xmlns:a16="http://schemas.microsoft.com/office/drawing/2014/main" id="{12DAE1EB-F355-4D3D-863A-FFB463FC7157}"/>
              </a:ext>
            </a:extLst>
          </p:cNvPr>
          <p:cNvSpPr txBox="1"/>
          <p:nvPr/>
        </p:nvSpPr>
        <p:spPr>
          <a:xfrm>
            <a:off x="2057400" y="1152942"/>
            <a:ext cx="8077200" cy="2123658"/>
          </a:xfrm>
          <a:prstGeom prst="rect">
            <a:avLst/>
          </a:prstGeom>
          <a:noFill/>
        </p:spPr>
        <p:txBody>
          <a:bodyPr wrap="square">
            <a:spAutoFit/>
          </a:bodyPr>
          <a:lstStyle/>
          <a:p>
            <a:pPr marL="12700" marR="5080" algn="ctr">
              <a:spcBef>
                <a:spcPts val="5"/>
              </a:spcBef>
            </a:pPr>
            <a:r>
              <a:rPr lang="el-GR" sz="2200" spc="-10" dirty="0">
                <a:latin typeface="Calibri"/>
                <a:cs typeface="Calibri"/>
              </a:rPr>
              <a:t>Η υπεργολαβία  υπηρεσιών </a:t>
            </a:r>
            <a:r>
              <a:rPr lang="el-GR" sz="2200" u="sng" spc="-10" dirty="0">
                <a:latin typeface="Calibri"/>
                <a:cs typeface="Calibri"/>
              </a:rPr>
              <a:t>επιτρέπεται εφόσον  δεν καλύπτει τις βασικές</a:t>
            </a:r>
          </a:p>
          <a:p>
            <a:pPr marL="12700" algn="ctr"/>
            <a:r>
              <a:rPr lang="el-GR" sz="2200" u="sng" spc="-10" dirty="0">
                <a:latin typeface="Calibri"/>
                <a:cs typeface="Calibri"/>
              </a:rPr>
              <a:t>δραστηριότητες του Σχεδίου</a:t>
            </a:r>
            <a:r>
              <a:rPr lang="el-GR" sz="2200" spc="-10" dirty="0">
                <a:latin typeface="Calibri"/>
                <a:cs typeface="Calibri"/>
              </a:rPr>
              <a:t>. </a:t>
            </a:r>
          </a:p>
          <a:p>
            <a:pPr marL="12700" algn="ctr"/>
            <a:endParaRPr lang="el-GR" sz="2200" spc="-10" dirty="0">
              <a:latin typeface="Calibri"/>
              <a:cs typeface="Calibri"/>
            </a:endParaRPr>
          </a:p>
          <a:p>
            <a:pPr marL="12700" algn="ctr"/>
            <a:r>
              <a:rPr lang="el-GR" sz="2200" spc="-10" dirty="0">
                <a:latin typeface="Calibri"/>
                <a:cs typeface="Calibri"/>
              </a:rPr>
              <a:t>Τα καθήκοντα που ανατίθενται με υπεργολαβία </a:t>
            </a:r>
            <a:r>
              <a:rPr lang="el-GR" sz="2200" u="sng" spc="-10" dirty="0">
                <a:latin typeface="Calibri"/>
                <a:cs typeface="Calibri"/>
              </a:rPr>
              <a:t>πρέπει να προσδιορίζονται και να περιγράφονται με σαφήνεια στην αίτηση</a:t>
            </a:r>
            <a:r>
              <a:rPr lang="el-GR" sz="2200" spc="-10" dirty="0">
                <a:latin typeface="Calibri"/>
                <a:cs typeface="Calibri"/>
              </a:rPr>
              <a:t>.</a:t>
            </a:r>
          </a:p>
        </p:txBody>
      </p:sp>
      <p:sp>
        <p:nvSpPr>
          <p:cNvPr id="6" name="AutoShape 2" descr="What is Subcontracting in a Construction Project">
            <a:extLst>
              <a:ext uri="{FF2B5EF4-FFF2-40B4-BE49-F238E27FC236}">
                <a16:creationId xmlns:a16="http://schemas.microsoft.com/office/drawing/2014/main" id="{CEFA782E-6C76-FA52-C014-B439E02F99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3796BC30-66B0-A7E0-2532-ED5D558D00C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267200" y="3962400"/>
            <a:ext cx="3790950" cy="2332892"/>
          </a:xfrm>
          <a:prstGeom prst="rect">
            <a:avLst/>
          </a:prstGeom>
        </p:spPr>
      </p:pic>
    </p:spTree>
    <p:extLst>
      <p:ext uri="{BB962C8B-B14F-4D97-AF65-F5344CB8AC3E}">
        <p14:creationId xmlns:p14="http://schemas.microsoft.com/office/powerpoint/2010/main" val="3168296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560435" cy="452120"/>
          </a:xfrm>
          <a:prstGeom prst="rect">
            <a:avLst/>
          </a:prstGeom>
        </p:spPr>
        <p:txBody>
          <a:bodyPr vert="horz" wrap="square" lIns="0" tIns="12065" rIns="0" bIns="0" rtlCol="0">
            <a:spAutoFit/>
          </a:bodyPr>
          <a:lstStyle/>
          <a:p>
            <a:pPr marL="12700">
              <a:lnSpc>
                <a:spcPct val="100000"/>
              </a:lnSpc>
              <a:spcBef>
                <a:spcPts val="95"/>
              </a:spcBef>
            </a:pPr>
            <a:r>
              <a:rPr lang="el-GR" sz="2800" spc="-20" dirty="0">
                <a:solidFill>
                  <a:srgbClr val="FFFFFF"/>
                </a:solidFill>
              </a:rPr>
              <a:t>ΔΡΑΣΤΗΡΙΟΤΗΤΕΣ</a:t>
            </a:r>
            <a:endParaRPr sz="2800" dirty="0"/>
          </a:p>
        </p:txBody>
      </p:sp>
      <p:sp>
        <p:nvSpPr>
          <p:cNvPr id="4" name="object 4"/>
          <p:cNvSpPr txBox="1"/>
          <p:nvPr/>
        </p:nvSpPr>
        <p:spPr>
          <a:xfrm>
            <a:off x="685800" y="1435542"/>
            <a:ext cx="10561320" cy="3787575"/>
          </a:xfrm>
          <a:prstGeom prst="rect">
            <a:avLst/>
          </a:prstGeom>
        </p:spPr>
        <p:txBody>
          <a:bodyPr vert="horz" wrap="square" lIns="0" tIns="12065" rIns="0" bIns="0" rtlCol="0">
            <a:spAutoFit/>
          </a:bodyPr>
          <a:lstStyle/>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μόνο φυσικές</a:t>
            </a:r>
            <a:r>
              <a:rPr lang="el-GR" sz="2200" spc="-5" dirty="0">
                <a:latin typeface="Calibri"/>
                <a:cs typeface="Calibri"/>
              </a:rPr>
              <a:t>, </a:t>
            </a:r>
            <a:r>
              <a:rPr lang="el-GR" sz="2200" u="sng" spc="-5" dirty="0">
                <a:latin typeface="Calibri"/>
                <a:cs typeface="Calibri"/>
              </a:rPr>
              <a:t>μόνο εικονικές</a:t>
            </a:r>
            <a:r>
              <a:rPr lang="el-GR" sz="2200" spc="-5" dirty="0">
                <a:latin typeface="Calibri"/>
                <a:cs typeface="Calibri"/>
              </a:rPr>
              <a:t>, </a:t>
            </a:r>
            <a:r>
              <a:rPr lang="el-GR" sz="2200" u="sng" spc="-5" dirty="0">
                <a:latin typeface="Calibri"/>
                <a:cs typeface="Calibri"/>
              </a:rPr>
              <a:t>υβριδικές</a:t>
            </a:r>
            <a:r>
              <a:rPr lang="el-GR" sz="2200" spc="-5" dirty="0">
                <a:latin typeface="Calibri"/>
                <a:cs typeface="Calibri"/>
              </a:rPr>
              <a:t> (=ταυτόχρονα φυσικές και εικονικές, με κάποιους από τους συμμετέχοντες να λαμβάνουν μέρος με φυσικό και κάποιους με εικονικό τρόπο) ή </a:t>
            </a:r>
            <a:r>
              <a:rPr lang="el-GR" sz="2200" u="sng" spc="-5" dirty="0">
                <a:latin typeface="Calibri"/>
                <a:cs typeface="Calibri"/>
              </a:rPr>
              <a:t>μεικτές</a:t>
            </a:r>
            <a:r>
              <a:rPr lang="el-GR" sz="2200" spc="-5" dirty="0">
                <a:latin typeface="Calibri"/>
                <a:cs typeface="Calibri"/>
              </a:rPr>
              <a:t> (=ένα μέρος της δραστηριότητας να υλοποιείται με φυσική παρουσία των συμμετεχόντων και άλλο μέρος της με εικονική παρουσία τους, όχι ταυτόχρονα)</a:t>
            </a:r>
          </a:p>
          <a:p>
            <a:pPr marL="841375" algn="ctr">
              <a:lnSpc>
                <a:spcPct val="100000"/>
              </a:lnSpc>
              <a:spcBef>
                <a:spcPts val="95"/>
              </a:spcBef>
            </a:pPr>
            <a:endParaRPr lang="el-GR" sz="2200" spc="-5" dirty="0">
              <a:latin typeface="Calibri"/>
              <a:cs typeface="Calibri"/>
            </a:endParaRPr>
          </a:p>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είτε εθνικές είτε διακρατικές</a:t>
            </a:r>
          </a:p>
          <a:p>
            <a:pPr marL="841375" algn="ctr">
              <a:lnSpc>
                <a:spcPct val="100000"/>
              </a:lnSpc>
              <a:spcBef>
                <a:spcPts val="95"/>
              </a:spcBef>
            </a:pPr>
            <a:endParaRPr lang="el-GR" sz="2200" u="sng" spc="-5" dirty="0">
              <a:latin typeface="Calibri"/>
              <a:cs typeface="Calibri"/>
            </a:endParaRPr>
          </a:p>
          <a:p>
            <a:pPr marL="841375" algn="ctr">
              <a:lnSpc>
                <a:spcPct val="100000"/>
              </a:lnSpc>
              <a:spcBef>
                <a:spcPts val="95"/>
              </a:spcBef>
            </a:pPr>
            <a:r>
              <a:rPr lang="el-GR" sz="2200" u="sng" spc="-5" dirty="0">
                <a:latin typeface="Calibri"/>
                <a:cs typeface="Calibri"/>
              </a:rPr>
              <a:t>Η οργάνωση διακρατικών δραστηριοτήτων μάθησης, διδασκαλίας και κατάρτισης ατόμων ή ομάδων ατόμων επιτρέπεται, εφόσον αυτές προσδίδουν αξία στο σχέδιο </a:t>
            </a:r>
            <a:r>
              <a:rPr lang="el-GR" sz="2200" spc="-5" dirty="0">
                <a:latin typeface="Calibri"/>
                <a:cs typeface="Calibri"/>
              </a:rPr>
              <a:t>σε σχέση με την υλοποίηση των στόχων του. </a:t>
            </a:r>
          </a:p>
        </p:txBody>
      </p:sp>
    </p:spTree>
    <p:extLst>
      <p:ext uri="{BB962C8B-B14F-4D97-AF65-F5344CB8AC3E}">
        <p14:creationId xmlns:p14="http://schemas.microsoft.com/office/powerpoint/2010/main" val="2116825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319" y="81737"/>
            <a:ext cx="8559165"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ΕΠΙΛΕΞΙΜΕΣ ΔΡΑΣΤΗΡΙΟΤΗΤΕΣ</a:t>
            </a:r>
            <a:endParaRPr sz="2800" dirty="0"/>
          </a:p>
        </p:txBody>
      </p:sp>
      <p:sp>
        <p:nvSpPr>
          <p:cNvPr id="3" name="object 3"/>
          <p:cNvSpPr txBox="1"/>
          <p:nvPr/>
        </p:nvSpPr>
        <p:spPr>
          <a:xfrm>
            <a:off x="270128" y="533857"/>
            <a:ext cx="11540872" cy="5984074"/>
          </a:xfrm>
          <a:prstGeom prst="rect">
            <a:avLst/>
          </a:prstGeom>
        </p:spPr>
        <p:txBody>
          <a:bodyPr vert="horz" wrap="square" lIns="0" tIns="13335" rIns="0" bIns="0" rtlCol="0">
            <a:spAutoFit/>
          </a:bodyPr>
          <a:lstStyle/>
          <a:p>
            <a:pPr>
              <a:lnSpc>
                <a:spcPct val="100000"/>
              </a:lnSpc>
              <a:spcBef>
                <a:spcPts val="20"/>
              </a:spcBef>
            </a:pPr>
            <a:endParaRPr sz="1950" dirty="0">
              <a:latin typeface="Calibri"/>
              <a:cs typeface="Calibri"/>
            </a:endParaRPr>
          </a:p>
          <a:p>
            <a:pPr marL="355600" indent="-342900" algn="just">
              <a:lnSpc>
                <a:spcPts val="2050"/>
              </a:lnSpc>
              <a:buFont typeface="Wingdings" panose="05000000000000000000" pitchFamily="2" charset="2"/>
              <a:buChar char="q"/>
              <a:tabLst>
                <a:tab pos="354965" algn="l"/>
                <a:tab pos="355600" algn="l"/>
              </a:tabLst>
            </a:pPr>
            <a:r>
              <a:rPr sz="2200" b="1" spc="-85" dirty="0">
                <a:latin typeface="Calibri"/>
                <a:cs typeface="Calibri"/>
              </a:rPr>
              <a:t>Το</a:t>
            </a:r>
            <a:r>
              <a:rPr sz="2200" b="1" spc="5" dirty="0">
                <a:latin typeface="Calibri"/>
                <a:cs typeface="Calibri"/>
              </a:rPr>
              <a:t> </a:t>
            </a:r>
            <a:r>
              <a:rPr sz="2200" b="1" spc="-10" dirty="0">
                <a:latin typeface="Calibri"/>
                <a:cs typeface="Calibri"/>
              </a:rPr>
              <a:t>νέο</a:t>
            </a:r>
            <a:r>
              <a:rPr sz="2200" b="1" spc="15" dirty="0">
                <a:latin typeface="Calibri"/>
                <a:cs typeface="Calibri"/>
              </a:rPr>
              <a:t> </a:t>
            </a:r>
            <a:r>
              <a:rPr sz="2200" b="1" spc="-10" dirty="0">
                <a:latin typeface="Calibri"/>
                <a:cs typeface="Calibri"/>
              </a:rPr>
              <a:t>μοντέλο</a:t>
            </a:r>
            <a:r>
              <a:rPr sz="2200" b="1" spc="55" dirty="0">
                <a:latin typeface="Calibri"/>
                <a:cs typeface="Calibri"/>
              </a:rPr>
              <a:t> </a:t>
            </a:r>
            <a:r>
              <a:rPr sz="2200" b="1" spc="-5" dirty="0">
                <a:latin typeface="Calibri"/>
                <a:cs typeface="Calibri"/>
              </a:rPr>
              <a:t>χρηματοδότησης</a:t>
            </a:r>
            <a:r>
              <a:rPr sz="2200" b="1" spc="60" dirty="0">
                <a:latin typeface="Calibri"/>
                <a:cs typeface="Calibri"/>
              </a:rPr>
              <a:t> </a:t>
            </a:r>
            <a:r>
              <a:rPr sz="2200" b="1" spc="-15" dirty="0">
                <a:latin typeface="Calibri"/>
                <a:cs typeface="Calibri"/>
              </a:rPr>
              <a:t>είναι</a:t>
            </a:r>
            <a:r>
              <a:rPr sz="2200" b="1" spc="10" dirty="0">
                <a:latin typeface="Calibri"/>
                <a:cs typeface="Calibri"/>
              </a:rPr>
              <a:t> </a:t>
            </a:r>
            <a:r>
              <a:rPr sz="2200" b="1" spc="-10" dirty="0">
                <a:latin typeface="Calibri"/>
                <a:cs typeface="Calibri"/>
              </a:rPr>
              <a:t>ανοικτό</a:t>
            </a:r>
            <a:r>
              <a:rPr sz="2200" b="1" spc="35" dirty="0">
                <a:latin typeface="Calibri"/>
                <a:cs typeface="Calibri"/>
              </a:rPr>
              <a:t> </a:t>
            </a:r>
            <a:r>
              <a:rPr sz="2200" b="1" spc="-5" dirty="0">
                <a:latin typeface="Calibri"/>
                <a:cs typeface="Calibri"/>
              </a:rPr>
              <a:t>σε</a:t>
            </a:r>
            <a:r>
              <a:rPr sz="2200" b="1" spc="10" dirty="0">
                <a:latin typeface="Calibri"/>
                <a:cs typeface="Calibri"/>
              </a:rPr>
              <a:t> </a:t>
            </a:r>
            <a:r>
              <a:rPr sz="2200" b="1" spc="-20" dirty="0">
                <a:latin typeface="Calibri"/>
                <a:cs typeface="Calibri"/>
              </a:rPr>
              <a:t>κάθε</a:t>
            </a:r>
            <a:r>
              <a:rPr sz="2200" b="1" spc="25" dirty="0">
                <a:latin typeface="Calibri"/>
                <a:cs typeface="Calibri"/>
              </a:rPr>
              <a:t> </a:t>
            </a:r>
            <a:r>
              <a:rPr sz="2200" b="1" spc="-10" dirty="0">
                <a:latin typeface="Calibri"/>
                <a:cs typeface="Calibri"/>
              </a:rPr>
              <a:t>είδους</a:t>
            </a:r>
            <a:r>
              <a:rPr sz="2200" b="1" spc="20" dirty="0">
                <a:latin typeface="Calibri"/>
                <a:cs typeface="Calibri"/>
              </a:rPr>
              <a:t> </a:t>
            </a:r>
            <a:r>
              <a:rPr sz="2200" b="1" spc="-5" dirty="0">
                <a:latin typeface="Calibri"/>
                <a:cs typeface="Calibri"/>
              </a:rPr>
              <a:t>δραστηριότητα,</a:t>
            </a:r>
            <a:r>
              <a:rPr sz="2200" b="1" spc="50" dirty="0">
                <a:latin typeface="Calibri"/>
                <a:cs typeface="Calibri"/>
              </a:rPr>
              <a:t> </a:t>
            </a:r>
            <a:r>
              <a:rPr sz="2200" b="1" spc="-10" dirty="0">
                <a:latin typeface="Calibri"/>
                <a:cs typeface="Calibri"/>
              </a:rPr>
              <a:t>αρκεί</a:t>
            </a:r>
            <a:r>
              <a:rPr sz="2200" b="1" spc="10" dirty="0">
                <a:latin typeface="Calibri"/>
                <a:cs typeface="Calibri"/>
              </a:rPr>
              <a:t> </a:t>
            </a:r>
            <a:r>
              <a:rPr sz="2200" b="1" spc="-5" dirty="0">
                <a:latin typeface="Calibri"/>
                <a:cs typeface="Calibri"/>
              </a:rPr>
              <a:t>η</a:t>
            </a:r>
            <a:r>
              <a:rPr sz="2200" b="1" spc="5" dirty="0">
                <a:latin typeface="Calibri"/>
                <a:cs typeface="Calibri"/>
              </a:rPr>
              <a:t> </a:t>
            </a:r>
            <a:r>
              <a:rPr sz="2200" b="1" spc="-5" dirty="0">
                <a:latin typeface="Calibri"/>
                <a:cs typeface="Calibri"/>
              </a:rPr>
              <a:t>δραστηριότητα</a:t>
            </a:r>
            <a:r>
              <a:rPr lang="el-GR" sz="2200" dirty="0">
                <a:latin typeface="Calibri"/>
                <a:cs typeface="Calibri"/>
              </a:rPr>
              <a:t> </a:t>
            </a:r>
            <a:r>
              <a:rPr sz="2200" b="1" spc="-10" dirty="0">
                <a:latin typeface="Calibri"/>
                <a:cs typeface="Calibri"/>
              </a:rPr>
              <a:t>να:</a:t>
            </a:r>
            <a:endParaRPr lang="el-GR" sz="2200" b="1" spc="-10" dirty="0">
              <a:latin typeface="Calibri"/>
              <a:cs typeface="Calibri"/>
            </a:endParaRPr>
          </a:p>
          <a:p>
            <a:pPr marL="12700" algn="just">
              <a:lnSpc>
                <a:spcPts val="2050"/>
              </a:lnSpc>
              <a:tabLst>
                <a:tab pos="354965" algn="l"/>
                <a:tab pos="355600" algn="l"/>
              </a:tabLst>
            </a:pPr>
            <a:endParaRPr sz="1000" dirty="0">
              <a:latin typeface="Calibri"/>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a:uFill>
                  <a:solidFill>
                    <a:srgbClr val="000000"/>
                  </a:solidFill>
                </a:uFill>
                <a:cs typeface="Calibri"/>
              </a:rPr>
              <a:t>Σχετίζεται</a:t>
            </a:r>
            <a:r>
              <a:rPr sz="2000" u="heavy" spc="-40" dirty="0">
                <a:uFill>
                  <a:solidFill>
                    <a:srgbClr val="000000"/>
                  </a:solidFill>
                </a:uFill>
                <a:cs typeface="Calibri"/>
              </a:rPr>
              <a:t> </a:t>
            </a:r>
            <a:r>
              <a:rPr sz="2000" u="heavy" spc="-10" dirty="0">
                <a:uFill>
                  <a:solidFill>
                    <a:srgbClr val="000000"/>
                  </a:solidFill>
                </a:uFill>
                <a:cs typeface="Calibri"/>
              </a:rPr>
              <a:t>ξεκάθαρα</a:t>
            </a:r>
            <a:r>
              <a:rPr sz="2000" u="heavy" spc="-30" dirty="0">
                <a:uFill>
                  <a:solidFill>
                    <a:srgbClr val="000000"/>
                  </a:solidFill>
                </a:uFill>
                <a:cs typeface="Calibri"/>
              </a:rPr>
              <a:t> </a:t>
            </a:r>
            <a:r>
              <a:rPr sz="2000" u="heavy" dirty="0">
                <a:uFill>
                  <a:solidFill>
                    <a:srgbClr val="000000"/>
                  </a:solidFill>
                </a:uFill>
                <a:cs typeface="Calibri"/>
              </a:rPr>
              <a:t>με</a:t>
            </a:r>
            <a:r>
              <a:rPr sz="2000" u="heavy" spc="5" dirty="0">
                <a:uFill>
                  <a:solidFill>
                    <a:srgbClr val="000000"/>
                  </a:solidFill>
                </a:uFill>
                <a:cs typeface="Calibri"/>
              </a:rPr>
              <a:t> </a:t>
            </a:r>
            <a:r>
              <a:rPr sz="2000" u="heavy" spc="-5" dirty="0">
                <a:uFill>
                  <a:solidFill>
                    <a:srgbClr val="000000"/>
                  </a:solidFill>
                </a:uFill>
                <a:cs typeface="Calibri"/>
              </a:rPr>
              <a:t>τους</a:t>
            </a:r>
            <a:r>
              <a:rPr sz="2000" u="heavy" spc="10" dirty="0">
                <a:uFill>
                  <a:solidFill>
                    <a:srgbClr val="000000"/>
                  </a:solidFill>
                </a:uFill>
                <a:cs typeface="Calibri"/>
              </a:rPr>
              <a:t> </a:t>
            </a:r>
            <a:r>
              <a:rPr sz="2000" u="heavy" spc="-5" dirty="0">
                <a:uFill>
                  <a:solidFill>
                    <a:srgbClr val="000000"/>
                  </a:solidFill>
                </a:uFill>
                <a:cs typeface="Calibri"/>
              </a:rPr>
              <a:t>στόχους</a:t>
            </a:r>
            <a:r>
              <a:rPr sz="2000" u="heavy" dirty="0">
                <a:uFill>
                  <a:solidFill>
                    <a:srgbClr val="000000"/>
                  </a:solidFill>
                </a:uFill>
                <a:cs typeface="Calibri"/>
              </a:rPr>
              <a:t> </a:t>
            </a:r>
            <a:r>
              <a:rPr sz="2000" u="heavy" spc="-20" dirty="0">
                <a:uFill>
                  <a:solidFill>
                    <a:srgbClr val="000000"/>
                  </a:solidFill>
                </a:uFill>
                <a:cs typeface="Calibri"/>
              </a:rPr>
              <a:t>και</a:t>
            </a:r>
            <a:r>
              <a:rPr sz="2000" u="heavy" spc="-10" dirty="0">
                <a:uFill>
                  <a:solidFill>
                    <a:srgbClr val="000000"/>
                  </a:solidFill>
                </a:uFill>
                <a:cs typeface="Calibri"/>
              </a:rPr>
              <a:t> τα</a:t>
            </a:r>
            <a:r>
              <a:rPr sz="2000" u="heavy" spc="5" dirty="0">
                <a:uFill>
                  <a:solidFill>
                    <a:srgbClr val="000000"/>
                  </a:solidFill>
                </a:uFill>
                <a:cs typeface="Calibri"/>
              </a:rPr>
              <a:t> </a:t>
            </a:r>
            <a:r>
              <a:rPr sz="2000" u="heavy" spc="-10" dirty="0">
                <a:uFill>
                  <a:solidFill>
                    <a:srgbClr val="000000"/>
                  </a:solidFill>
                </a:uFill>
                <a:cs typeface="Calibri"/>
              </a:rPr>
              <a:t>επιδιωκόμενα</a:t>
            </a:r>
            <a:r>
              <a:rPr sz="2000" u="heavy" spc="-30" dirty="0">
                <a:uFill>
                  <a:solidFill>
                    <a:srgbClr val="000000"/>
                  </a:solidFill>
                </a:uFill>
                <a:cs typeface="Calibri"/>
              </a:rPr>
              <a:t> </a:t>
            </a:r>
            <a:r>
              <a:rPr sz="2000" u="heavy" spc="-5" dirty="0">
                <a:uFill>
                  <a:solidFill>
                    <a:srgbClr val="000000"/>
                  </a:solidFill>
                </a:uFill>
                <a:cs typeface="Calibri"/>
              </a:rPr>
              <a:t>αποτελέσματα</a:t>
            </a:r>
            <a:r>
              <a:rPr sz="2000" spc="35" dirty="0">
                <a:cs typeface="Calibri"/>
              </a:rPr>
              <a:t> </a:t>
            </a:r>
            <a:r>
              <a:rPr sz="2000" spc="-5" dirty="0">
                <a:cs typeface="Calibri"/>
              </a:rPr>
              <a:t>του</a:t>
            </a:r>
            <a:r>
              <a:rPr sz="2000" dirty="0">
                <a:cs typeface="Calibri"/>
              </a:rPr>
              <a:t> </a:t>
            </a:r>
            <a:r>
              <a:rPr lang="el-GR" sz="2000" spc="-10" dirty="0">
                <a:cs typeface="Calibri"/>
              </a:rPr>
              <a:t>σ</a:t>
            </a:r>
            <a:r>
              <a:rPr sz="2000" spc="-10" dirty="0" err="1">
                <a:cs typeface="Calibri"/>
              </a:rPr>
              <a:t>χεδίου</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Εντάσσετ</a:t>
            </a:r>
            <a:r>
              <a:rPr sz="2000" u="heavy" spc="-5" dirty="0">
                <a:uFill>
                  <a:solidFill>
                    <a:srgbClr val="000000"/>
                  </a:solidFill>
                </a:uFill>
                <a:cs typeface="Calibri"/>
              </a:rPr>
              <a:t>αι </a:t>
            </a:r>
            <a:r>
              <a:rPr lang="el-GR" sz="2000" u="heavy" spc="-5" dirty="0">
                <a:uFill>
                  <a:solidFill>
                    <a:srgbClr val="000000"/>
                  </a:solidFill>
                </a:uFill>
                <a:cs typeface="Calibri"/>
              </a:rPr>
              <a:t>στο χρονικό πλαίσιο υλοποίησης του σχεδίου</a:t>
            </a:r>
            <a:endParaRPr lang="el-GR" sz="2000" spc="-5"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dirty="0" err="1">
                <a:uFill>
                  <a:solidFill>
                    <a:srgbClr val="000000"/>
                  </a:solidFill>
                </a:uFill>
                <a:cs typeface="Calibri"/>
              </a:rPr>
              <a:t>Πληροί</a:t>
            </a:r>
            <a:r>
              <a:rPr sz="2000" u="heavy" spc="5" dirty="0">
                <a:uFill>
                  <a:solidFill>
                    <a:srgbClr val="000000"/>
                  </a:solidFill>
                </a:uFill>
                <a:cs typeface="Calibri"/>
              </a:rPr>
              <a:t> </a:t>
            </a:r>
            <a:r>
              <a:rPr sz="2000" u="heavy" spc="-10" dirty="0">
                <a:uFill>
                  <a:solidFill>
                    <a:srgbClr val="000000"/>
                  </a:solidFill>
                </a:uFill>
                <a:cs typeface="Calibri"/>
              </a:rPr>
              <a:t>τα</a:t>
            </a:r>
            <a:r>
              <a:rPr sz="2000" u="heavy" spc="5" dirty="0">
                <a:uFill>
                  <a:solidFill>
                    <a:srgbClr val="000000"/>
                  </a:solidFill>
                </a:uFill>
                <a:cs typeface="Calibri"/>
              </a:rPr>
              <a:t> </a:t>
            </a:r>
            <a:r>
              <a:rPr sz="2000" u="heavy" spc="-10" dirty="0">
                <a:uFill>
                  <a:solidFill>
                    <a:srgbClr val="000000"/>
                  </a:solidFill>
                </a:uFill>
                <a:cs typeface="Calibri"/>
              </a:rPr>
              <a:t>κριτήρια</a:t>
            </a:r>
            <a:r>
              <a:rPr sz="2000" u="heavy" spc="-15" dirty="0">
                <a:uFill>
                  <a:solidFill>
                    <a:srgbClr val="000000"/>
                  </a:solidFill>
                </a:uFill>
                <a:cs typeface="Calibri"/>
              </a:rPr>
              <a:t> </a:t>
            </a:r>
            <a:r>
              <a:rPr sz="2000" u="heavy" spc="-5" dirty="0">
                <a:uFill>
                  <a:solidFill>
                    <a:srgbClr val="000000"/>
                  </a:solidFill>
                </a:uFill>
                <a:cs typeface="Calibri"/>
              </a:rPr>
              <a:t>επιλεξιμότητας</a:t>
            </a:r>
            <a:r>
              <a:rPr sz="2000" u="heavy" spc="-20" dirty="0">
                <a:uFill>
                  <a:solidFill>
                    <a:srgbClr val="000000"/>
                  </a:solidFill>
                </a:uFill>
                <a:cs typeface="Calibri"/>
              </a:rPr>
              <a:t> </a:t>
            </a:r>
            <a:r>
              <a:rPr sz="2000" u="heavy" spc="-5" dirty="0">
                <a:uFill>
                  <a:solidFill>
                    <a:srgbClr val="000000"/>
                  </a:solidFill>
                </a:uFill>
                <a:cs typeface="Calibri"/>
              </a:rPr>
              <a:t>που</a:t>
            </a:r>
            <a:r>
              <a:rPr sz="2000" u="heavy" spc="15" dirty="0">
                <a:uFill>
                  <a:solidFill>
                    <a:srgbClr val="000000"/>
                  </a:solidFill>
                </a:uFill>
                <a:cs typeface="Calibri"/>
              </a:rPr>
              <a:t> </a:t>
            </a:r>
            <a:r>
              <a:rPr sz="2000" u="heavy" spc="-5" dirty="0">
                <a:uFill>
                  <a:solidFill>
                    <a:srgbClr val="000000"/>
                  </a:solidFill>
                </a:uFill>
                <a:cs typeface="Calibri"/>
              </a:rPr>
              <a:t>αφορούν</a:t>
            </a:r>
            <a:r>
              <a:rPr sz="2000" u="heavy" spc="-20" dirty="0">
                <a:uFill>
                  <a:solidFill>
                    <a:srgbClr val="000000"/>
                  </a:solidFill>
                </a:uFill>
                <a:cs typeface="Calibri"/>
              </a:rPr>
              <a:t> </a:t>
            </a:r>
            <a:r>
              <a:rPr sz="2000" u="heavy" spc="-5" dirty="0">
                <a:uFill>
                  <a:solidFill>
                    <a:srgbClr val="000000"/>
                  </a:solidFill>
                </a:uFill>
                <a:cs typeface="Calibri"/>
              </a:rPr>
              <a:t>τις</a:t>
            </a:r>
            <a:r>
              <a:rPr sz="2000" u="heavy" spc="10" dirty="0">
                <a:uFill>
                  <a:solidFill>
                    <a:srgbClr val="000000"/>
                  </a:solidFill>
                </a:uFill>
                <a:cs typeface="Calibri"/>
              </a:rPr>
              <a:t> </a:t>
            </a:r>
            <a:r>
              <a:rPr sz="2000" u="heavy" spc="-5" dirty="0">
                <a:uFill>
                  <a:solidFill>
                    <a:srgbClr val="000000"/>
                  </a:solidFill>
                </a:uFill>
                <a:cs typeface="Calibri"/>
              </a:rPr>
              <a:t>χώρες</a:t>
            </a:r>
            <a:r>
              <a:rPr sz="2000" u="heavy" spc="-10" dirty="0">
                <a:uFill>
                  <a:solidFill>
                    <a:srgbClr val="000000"/>
                  </a:solidFill>
                </a:uFill>
                <a:cs typeface="Calibri"/>
              </a:rPr>
              <a:t> υλοποίησης</a:t>
            </a:r>
            <a:r>
              <a:rPr sz="2000" spc="10" dirty="0">
                <a:cs typeface="Calibri"/>
              </a:rPr>
              <a:t> </a:t>
            </a:r>
            <a:endParaRPr lang="el-GR" sz="2000" spc="1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Είν</a:t>
            </a:r>
            <a:r>
              <a:rPr sz="2000" u="heavy" spc="-5" dirty="0">
                <a:uFill>
                  <a:solidFill>
                    <a:srgbClr val="000000"/>
                  </a:solidFill>
                </a:uFill>
                <a:cs typeface="Calibri"/>
              </a:rPr>
              <a:t>αι</a:t>
            </a:r>
            <a:r>
              <a:rPr sz="2000" u="heavy" spc="-15" dirty="0">
                <a:uFill>
                  <a:solidFill>
                    <a:srgbClr val="000000"/>
                  </a:solidFill>
                </a:uFill>
                <a:cs typeface="Calibri"/>
              </a:rPr>
              <a:t> </a:t>
            </a:r>
            <a:r>
              <a:rPr sz="2000" u="heavy" spc="-10" dirty="0">
                <a:uFill>
                  <a:solidFill>
                    <a:srgbClr val="000000"/>
                  </a:solidFill>
                </a:uFill>
                <a:cs typeface="Calibri"/>
              </a:rPr>
              <a:t>κοστολογημένη, </a:t>
            </a:r>
            <a:r>
              <a:rPr sz="2000" u="heavy" dirty="0">
                <a:uFill>
                  <a:solidFill>
                    <a:srgbClr val="000000"/>
                  </a:solidFill>
                </a:uFill>
                <a:cs typeface="Calibri"/>
              </a:rPr>
              <a:t>στη</a:t>
            </a:r>
            <a:r>
              <a:rPr sz="2000" u="heavy" spc="5" dirty="0">
                <a:uFill>
                  <a:solidFill>
                    <a:srgbClr val="000000"/>
                  </a:solidFill>
                </a:uFill>
                <a:cs typeface="Calibri"/>
              </a:rPr>
              <a:t> </a:t>
            </a:r>
            <a:r>
              <a:rPr sz="2000" u="heavy" spc="-5" dirty="0">
                <a:uFill>
                  <a:solidFill>
                    <a:srgbClr val="000000"/>
                  </a:solidFill>
                </a:uFill>
                <a:cs typeface="Calibri"/>
              </a:rPr>
              <a:t>βάση</a:t>
            </a:r>
            <a:r>
              <a:rPr sz="2000" u="heavy" spc="-10" dirty="0">
                <a:uFill>
                  <a:solidFill>
                    <a:srgbClr val="000000"/>
                  </a:solidFill>
                </a:uFill>
                <a:cs typeface="Calibri"/>
              </a:rPr>
              <a:t> λογικών</a:t>
            </a:r>
            <a:r>
              <a:rPr sz="2000" u="heavy" spc="20" dirty="0">
                <a:uFill>
                  <a:solidFill>
                    <a:srgbClr val="000000"/>
                  </a:solidFill>
                </a:uFill>
                <a:cs typeface="Calibri"/>
              </a:rPr>
              <a:t> </a:t>
            </a:r>
            <a:r>
              <a:rPr sz="2000" u="heavy" spc="-20" dirty="0">
                <a:uFill>
                  <a:solidFill>
                    <a:srgbClr val="000000"/>
                  </a:solidFill>
                </a:uFill>
                <a:cs typeface="Calibri"/>
              </a:rPr>
              <a:t>και</a:t>
            </a:r>
            <a:r>
              <a:rPr sz="2000" u="heavy" spc="5" dirty="0">
                <a:uFill>
                  <a:solidFill>
                    <a:srgbClr val="000000"/>
                  </a:solidFill>
                </a:uFill>
                <a:cs typeface="Calibri"/>
              </a:rPr>
              <a:t> </a:t>
            </a:r>
            <a:r>
              <a:rPr sz="2000" u="heavy" spc="-10" dirty="0">
                <a:uFill>
                  <a:solidFill>
                    <a:srgbClr val="000000"/>
                  </a:solidFill>
                </a:uFill>
                <a:cs typeface="Calibri"/>
              </a:rPr>
              <a:t>ρεαλιστικών</a:t>
            </a:r>
            <a:r>
              <a:rPr sz="2000" u="heavy" spc="-20" dirty="0">
                <a:uFill>
                  <a:solidFill>
                    <a:srgbClr val="000000"/>
                  </a:solidFill>
                </a:uFill>
                <a:cs typeface="Calibri"/>
              </a:rPr>
              <a:t> </a:t>
            </a:r>
            <a:r>
              <a:rPr sz="2000" u="heavy" spc="-5" dirty="0">
                <a:uFill>
                  <a:solidFill>
                    <a:srgbClr val="000000"/>
                  </a:solidFill>
                </a:uFill>
                <a:cs typeface="Calibri"/>
              </a:rPr>
              <a:t>παραμέτρων</a:t>
            </a:r>
            <a:r>
              <a:rPr sz="2000" spc="-5" dirty="0">
                <a:cs typeface="Calibri"/>
              </a:rPr>
              <a:t>, π.χ.</a:t>
            </a:r>
            <a:r>
              <a:rPr sz="2000" dirty="0">
                <a:cs typeface="Calibri"/>
              </a:rPr>
              <a:t> </a:t>
            </a:r>
            <a:r>
              <a:rPr sz="2000" spc="-5" dirty="0">
                <a:cs typeface="Calibri"/>
              </a:rPr>
              <a:t>Διάρκεια,</a:t>
            </a:r>
            <a:r>
              <a:rPr sz="2000" spc="-30" dirty="0">
                <a:cs typeface="Calibri"/>
              </a:rPr>
              <a:t> </a:t>
            </a:r>
            <a:r>
              <a:rPr sz="2000" spc="-5" dirty="0">
                <a:cs typeface="Calibri"/>
              </a:rPr>
              <a:t>Αριθμός</a:t>
            </a:r>
            <a:r>
              <a:rPr sz="2000" spc="10" dirty="0">
                <a:cs typeface="Calibri"/>
              </a:rPr>
              <a:t> </a:t>
            </a:r>
            <a:r>
              <a:rPr sz="2000" spc="-5" dirty="0">
                <a:cs typeface="Calibri"/>
              </a:rPr>
              <a:t>Συμμετεχόντων</a:t>
            </a:r>
            <a:r>
              <a:rPr sz="2000" spc="5" dirty="0">
                <a:cs typeface="Calibri"/>
              </a:rPr>
              <a:t> </a:t>
            </a:r>
            <a:r>
              <a:rPr sz="2000" spc="-15" dirty="0">
                <a:cs typeface="Calibri"/>
              </a:rPr>
              <a:t>(κατά</a:t>
            </a:r>
            <a:r>
              <a:rPr lang="el-GR" sz="2000" dirty="0">
                <a:cs typeface="Calibri"/>
              </a:rPr>
              <a:t> </a:t>
            </a:r>
            <a:r>
              <a:rPr sz="2000" spc="-5" dirty="0">
                <a:cs typeface="Calibri"/>
              </a:rPr>
              <a:t>π</a:t>
            </a:r>
            <a:r>
              <a:rPr sz="2000" spc="-5" dirty="0" err="1">
                <a:cs typeface="Calibri"/>
              </a:rPr>
              <a:t>ροσέγγιση</a:t>
            </a:r>
            <a:r>
              <a:rPr sz="2000" spc="-5" dirty="0">
                <a:cs typeface="Calibri"/>
              </a:rPr>
              <a:t>)</a:t>
            </a:r>
            <a:r>
              <a:rPr sz="2000" spc="-50" dirty="0">
                <a:cs typeface="Calibri"/>
              </a:rPr>
              <a:t> </a:t>
            </a:r>
            <a:r>
              <a:rPr sz="2000" dirty="0" err="1">
                <a:cs typeface="Calibri"/>
              </a:rPr>
              <a:t>κτλ</a:t>
            </a:r>
            <a:r>
              <a:rPr sz="2000" dirty="0">
                <a:cs typeface="Calibri"/>
              </a:rPr>
              <a:t>.</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lang="el-GR" sz="2000" u="sng" dirty="0">
                <a:cs typeface="Calibri"/>
              </a:rPr>
              <a:t>Μη χρηματοδοτείται ήδη</a:t>
            </a:r>
            <a:r>
              <a:rPr lang="el-GR" sz="2000" dirty="0">
                <a:cs typeface="Calibri"/>
              </a:rPr>
              <a:t> στο πλαίσιο άλλων επιχορηγήσεων της ΕΕ</a:t>
            </a:r>
          </a:p>
          <a:p>
            <a:pPr marL="355600" indent="-342900" algn="just">
              <a:lnSpc>
                <a:spcPct val="100000"/>
              </a:lnSpc>
              <a:buFont typeface="Wingdings" panose="05000000000000000000" pitchFamily="2" charset="2"/>
              <a:buChar char="§"/>
              <a:tabLst>
                <a:tab pos="354965" algn="l"/>
                <a:tab pos="355600" algn="l"/>
              </a:tabLst>
            </a:pPr>
            <a:r>
              <a:rPr lang="el-GR" sz="2000" b="1" dirty="0">
                <a:cs typeface="Times New Roman" panose="02020603050405020304" pitchFamily="18" charset="0"/>
              </a:rPr>
              <a:t>Μόνο στην περίπτωση που η δραστηριότητα υλοποιείται με αγορά υπηρεσιών: </a:t>
            </a:r>
            <a:r>
              <a:rPr lang="el-GR" sz="2000" spc="-5" dirty="0">
                <a:cs typeface="Calibri"/>
              </a:rPr>
              <a:t>Μην είναι μία από τις βασικές δραστηριότητες του σχεδίου, που συνεισφέρει άμεσα στην υλοποίηση των στόχων του</a:t>
            </a:r>
          </a:p>
          <a:p>
            <a:pPr marL="355600" algn="just">
              <a:lnSpc>
                <a:spcPts val="1839"/>
              </a:lnSpc>
            </a:pPr>
            <a:endParaRPr sz="1700" dirty="0">
              <a:latin typeface="Calibri"/>
              <a:cs typeface="Calibri"/>
            </a:endParaRPr>
          </a:p>
          <a:p>
            <a:pPr marL="12700" marR="464184" algn="just">
              <a:lnSpc>
                <a:spcPct val="80000"/>
              </a:lnSpc>
            </a:pPr>
            <a:r>
              <a:rPr sz="1700" i="1" spc="-5" dirty="0">
                <a:latin typeface="Calibri"/>
                <a:cs typeface="Calibri"/>
              </a:rPr>
              <a:t>!!!</a:t>
            </a:r>
            <a:r>
              <a:rPr sz="1700" i="1" spc="5" dirty="0">
                <a:latin typeface="Calibri"/>
                <a:cs typeface="Calibri"/>
              </a:rPr>
              <a:t> </a:t>
            </a:r>
            <a:r>
              <a:rPr sz="1900" i="1" spc="-5" dirty="0">
                <a:latin typeface="Calibri"/>
                <a:cs typeface="Calibri"/>
              </a:rPr>
              <a:t>Εάν</a:t>
            </a:r>
            <a:r>
              <a:rPr sz="1900" i="1" spc="10" dirty="0">
                <a:latin typeface="Calibri"/>
                <a:cs typeface="Calibri"/>
              </a:rPr>
              <a:t> </a:t>
            </a:r>
            <a:r>
              <a:rPr sz="1900" i="1" dirty="0">
                <a:latin typeface="Calibri"/>
                <a:cs typeface="Calibri"/>
              </a:rPr>
              <a:t>οι</a:t>
            </a:r>
            <a:r>
              <a:rPr sz="1900" i="1" spc="-5" dirty="0">
                <a:latin typeface="Calibri"/>
                <a:cs typeface="Calibri"/>
              </a:rPr>
              <a:t> δραστηριότητες</a:t>
            </a:r>
            <a:r>
              <a:rPr sz="1900" i="1" spc="-35" dirty="0">
                <a:latin typeface="Calibri"/>
                <a:cs typeface="Calibri"/>
              </a:rPr>
              <a:t> </a:t>
            </a:r>
            <a:r>
              <a:rPr sz="1900" i="1" spc="-5" dirty="0">
                <a:latin typeface="Calibri"/>
                <a:cs typeface="Calibri"/>
              </a:rPr>
              <a:t>μίας</a:t>
            </a:r>
            <a:r>
              <a:rPr sz="1900" i="1" spc="10" dirty="0">
                <a:latin typeface="Calibri"/>
                <a:cs typeface="Calibri"/>
              </a:rPr>
              <a:t> </a:t>
            </a:r>
            <a:r>
              <a:rPr sz="1900" i="1" spc="-5" dirty="0">
                <a:latin typeface="Calibri"/>
                <a:cs typeface="Calibri"/>
              </a:rPr>
              <a:t>πρότασης</a:t>
            </a:r>
            <a:r>
              <a:rPr sz="1900" i="1" dirty="0">
                <a:latin typeface="Calibri"/>
                <a:cs typeface="Calibri"/>
              </a:rPr>
              <a:t> για </a:t>
            </a:r>
            <a:r>
              <a:rPr sz="1900" i="1" spc="-10" dirty="0">
                <a:latin typeface="Calibri"/>
                <a:cs typeface="Calibri"/>
              </a:rPr>
              <a:t>επιχορήγηση</a:t>
            </a:r>
            <a:r>
              <a:rPr sz="1900" i="1" dirty="0">
                <a:latin typeface="Calibri"/>
                <a:cs typeface="Calibri"/>
              </a:rPr>
              <a:t> </a:t>
            </a:r>
            <a:r>
              <a:rPr sz="1900" i="1" spc="-5" dirty="0">
                <a:latin typeface="Calibri"/>
                <a:cs typeface="Calibri"/>
              </a:rPr>
              <a:t>δεν</a:t>
            </a:r>
            <a:r>
              <a:rPr sz="1900" i="1" spc="-25" dirty="0">
                <a:latin typeface="Calibri"/>
                <a:cs typeface="Calibri"/>
              </a:rPr>
              <a:t> </a:t>
            </a:r>
            <a:r>
              <a:rPr sz="1900" i="1" spc="-5" dirty="0">
                <a:latin typeface="Calibri"/>
                <a:cs typeface="Calibri"/>
              </a:rPr>
              <a:t>τηρούν τις</a:t>
            </a:r>
            <a:r>
              <a:rPr sz="1900" i="1" spc="10" dirty="0">
                <a:latin typeface="Calibri"/>
                <a:cs typeface="Calibri"/>
              </a:rPr>
              <a:t> </a:t>
            </a:r>
            <a:r>
              <a:rPr sz="1900" i="1" spc="-5" dirty="0">
                <a:latin typeface="Calibri"/>
                <a:cs typeface="Calibri"/>
              </a:rPr>
              <a:t>πιο</a:t>
            </a:r>
            <a:r>
              <a:rPr sz="1900" i="1" spc="5"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5" dirty="0">
                <a:latin typeface="Calibri"/>
                <a:cs typeface="Calibri"/>
              </a:rPr>
              <a:t> </a:t>
            </a:r>
            <a:r>
              <a:rPr sz="1900" i="1" spc="-5" dirty="0">
                <a:latin typeface="Calibri"/>
                <a:cs typeface="Calibri"/>
              </a:rPr>
              <a:t>τότε</a:t>
            </a:r>
            <a:r>
              <a:rPr sz="1900" i="1" spc="10" dirty="0">
                <a:latin typeface="Calibri"/>
                <a:cs typeface="Calibri"/>
              </a:rPr>
              <a:t> </a:t>
            </a:r>
            <a:r>
              <a:rPr sz="1900" i="1" dirty="0">
                <a:latin typeface="Calibri"/>
                <a:cs typeface="Calibri"/>
              </a:rPr>
              <a:t>η </a:t>
            </a:r>
            <a:r>
              <a:rPr sz="1900" i="1" spc="-5" dirty="0">
                <a:latin typeface="Calibri"/>
                <a:cs typeface="Calibri"/>
              </a:rPr>
              <a:t>πρόταση </a:t>
            </a:r>
            <a:r>
              <a:rPr sz="1900" i="1" dirty="0">
                <a:latin typeface="Calibri"/>
                <a:cs typeface="Calibri"/>
              </a:rPr>
              <a:t> </a:t>
            </a:r>
            <a:r>
              <a:rPr sz="1900" i="1" spc="-5" dirty="0">
                <a:latin typeface="Calibri"/>
                <a:cs typeface="Calibri"/>
              </a:rPr>
              <a:t>αναμένεται</a:t>
            </a:r>
            <a:r>
              <a:rPr sz="1900" i="1" spc="-10" dirty="0">
                <a:latin typeface="Calibri"/>
                <a:cs typeface="Calibri"/>
              </a:rPr>
              <a:t> κανονικά</a:t>
            </a:r>
            <a:r>
              <a:rPr sz="1900" i="1" spc="-2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απορριφθεί</a:t>
            </a:r>
            <a:r>
              <a:rPr sz="1900" i="1" dirty="0">
                <a:latin typeface="Calibri"/>
                <a:cs typeface="Calibri"/>
              </a:rPr>
              <a:t> </a:t>
            </a:r>
            <a:r>
              <a:rPr sz="1900" i="1" spc="-15" dirty="0">
                <a:latin typeface="Calibri"/>
                <a:cs typeface="Calibri"/>
              </a:rPr>
              <a:t>και</a:t>
            </a:r>
            <a:r>
              <a:rPr sz="1900" i="1" spc="-5" dirty="0">
                <a:latin typeface="Calibri"/>
                <a:cs typeface="Calibri"/>
              </a:rPr>
              <a:t> </a:t>
            </a:r>
            <a:r>
              <a:rPr sz="1900" i="1" dirty="0">
                <a:latin typeface="Calibri"/>
                <a:cs typeface="Calibri"/>
              </a:rPr>
              <a:t>σπανιότερα,</a:t>
            </a:r>
            <a:r>
              <a:rPr sz="1900" i="1" spc="-25"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λάβει</a:t>
            </a:r>
            <a:r>
              <a:rPr sz="1900" i="1" spc="10" dirty="0">
                <a:latin typeface="Calibri"/>
                <a:cs typeface="Calibri"/>
              </a:rPr>
              <a:t> </a:t>
            </a:r>
            <a:r>
              <a:rPr sz="1900" i="1" spc="-5" dirty="0">
                <a:latin typeface="Calibri"/>
                <a:cs typeface="Calibri"/>
              </a:rPr>
              <a:t>χαμηλή</a:t>
            </a:r>
            <a:r>
              <a:rPr sz="1900" i="1" spc="-25" dirty="0">
                <a:latin typeface="Calibri"/>
                <a:cs typeface="Calibri"/>
              </a:rPr>
              <a:t> </a:t>
            </a:r>
            <a:r>
              <a:rPr sz="1900" i="1" spc="-10" dirty="0">
                <a:latin typeface="Calibri"/>
                <a:cs typeface="Calibri"/>
              </a:rPr>
              <a:t>βαθμολογία</a:t>
            </a:r>
            <a:r>
              <a:rPr sz="1900" i="1" spc="10"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τοποθετηθεί</a:t>
            </a:r>
            <a:r>
              <a:rPr sz="1900" i="1" spc="-15" dirty="0">
                <a:latin typeface="Calibri"/>
                <a:cs typeface="Calibri"/>
              </a:rPr>
              <a:t> </a:t>
            </a:r>
            <a:r>
              <a:rPr sz="1900" i="1" dirty="0">
                <a:latin typeface="Calibri"/>
                <a:cs typeface="Calibri"/>
              </a:rPr>
              <a:t>σε </a:t>
            </a:r>
            <a:r>
              <a:rPr sz="1900" i="1" spc="-15" dirty="0">
                <a:latin typeface="Calibri"/>
                <a:cs typeface="Calibri"/>
              </a:rPr>
              <a:t>κατάλογο </a:t>
            </a:r>
            <a:r>
              <a:rPr sz="1900" i="1" spc="-370" dirty="0">
                <a:latin typeface="Calibri"/>
                <a:cs typeface="Calibri"/>
              </a:rPr>
              <a:t> </a:t>
            </a:r>
            <a:r>
              <a:rPr sz="1900" i="1" spc="-5" dirty="0">
                <a:latin typeface="Calibri"/>
                <a:cs typeface="Calibri"/>
              </a:rPr>
              <a:t>αναμονής</a:t>
            </a:r>
            <a:endParaRPr sz="1900" dirty="0">
              <a:latin typeface="Calibri"/>
              <a:cs typeface="Calibri"/>
            </a:endParaRPr>
          </a:p>
          <a:p>
            <a:pPr algn="just">
              <a:lnSpc>
                <a:spcPct val="100000"/>
              </a:lnSpc>
            </a:pPr>
            <a:endParaRPr sz="1900" dirty="0">
              <a:latin typeface="Calibri"/>
              <a:cs typeface="Calibri"/>
            </a:endParaRPr>
          </a:p>
          <a:p>
            <a:pPr marL="12700" marR="16510" algn="just">
              <a:lnSpc>
                <a:spcPct val="80100"/>
              </a:lnSpc>
            </a:pPr>
            <a:r>
              <a:rPr sz="1900" i="1" spc="-5" dirty="0">
                <a:latin typeface="Calibri"/>
                <a:cs typeface="Calibri"/>
              </a:rPr>
              <a:t>!!!</a:t>
            </a:r>
            <a:r>
              <a:rPr sz="1900" i="1" spc="5" dirty="0">
                <a:latin typeface="Calibri"/>
                <a:cs typeface="Calibri"/>
              </a:rPr>
              <a:t> </a:t>
            </a:r>
            <a:r>
              <a:rPr sz="1900" i="1" spc="-5" dirty="0">
                <a:latin typeface="Calibri"/>
                <a:cs typeface="Calibri"/>
              </a:rPr>
              <a:t>Εάν</a:t>
            </a:r>
            <a:r>
              <a:rPr sz="1900" i="1" spc="5" dirty="0">
                <a:latin typeface="Calibri"/>
                <a:cs typeface="Calibri"/>
              </a:rPr>
              <a:t> </a:t>
            </a:r>
            <a:r>
              <a:rPr sz="1900" i="1" u="heavy" spc="-5" dirty="0">
                <a:uFill>
                  <a:solidFill>
                    <a:srgbClr val="000000"/>
                  </a:solidFill>
                </a:uFill>
                <a:latin typeface="Calibri"/>
                <a:cs typeface="Calibri"/>
              </a:rPr>
              <a:t>μία</a:t>
            </a:r>
            <a:r>
              <a:rPr sz="1900" i="1" dirty="0">
                <a:latin typeface="Calibri"/>
                <a:cs typeface="Calibri"/>
              </a:rPr>
              <a:t> </a:t>
            </a:r>
            <a:r>
              <a:rPr sz="1900" i="1" spc="-5" dirty="0">
                <a:latin typeface="Calibri"/>
                <a:cs typeface="Calibri"/>
              </a:rPr>
              <a:t>δραστηριότητα</a:t>
            </a:r>
            <a:r>
              <a:rPr sz="1900" i="1" spc="-25" dirty="0">
                <a:latin typeface="Calibri"/>
                <a:cs typeface="Calibri"/>
              </a:rPr>
              <a:t> </a:t>
            </a:r>
            <a:r>
              <a:rPr sz="1900" i="1" spc="-5" dirty="0">
                <a:latin typeface="Calibri"/>
                <a:cs typeface="Calibri"/>
              </a:rPr>
              <a:t>δεν </a:t>
            </a:r>
            <a:r>
              <a:rPr sz="1900" i="1" dirty="0">
                <a:latin typeface="Calibri"/>
                <a:cs typeface="Calibri"/>
              </a:rPr>
              <a:t>τηρεί</a:t>
            </a:r>
            <a:r>
              <a:rPr sz="1900" i="1" spc="-5" dirty="0">
                <a:latin typeface="Calibri"/>
                <a:cs typeface="Calibri"/>
              </a:rPr>
              <a:t> τις</a:t>
            </a:r>
            <a:r>
              <a:rPr sz="1900" i="1" spc="10" dirty="0">
                <a:latin typeface="Calibri"/>
                <a:cs typeface="Calibri"/>
              </a:rPr>
              <a:t> </a:t>
            </a:r>
            <a:r>
              <a:rPr sz="1900" i="1" spc="-5" dirty="0">
                <a:latin typeface="Calibri"/>
                <a:cs typeface="Calibri"/>
              </a:rPr>
              <a:t>πιο</a:t>
            </a:r>
            <a:r>
              <a:rPr sz="1900" i="1"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0" dirty="0">
                <a:latin typeface="Calibri"/>
                <a:cs typeface="Calibri"/>
              </a:rPr>
              <a:t> </a:t>
            </a:r>
            <a:r>
              <a:rPr sz="1900" i="1" spc="-5" dirty="0">
                <a:latin typeface="Calibri"/>
                <a:cs typeface="Calibri"/>
              </a:rPr>
              <a:t>δεν</a:t>
            </a:r>
            <a:r>
              <a:rPr sz="1900" i="1" spc="-10" dirty="0">
                <a:latin typeface="Calibri"/>
                <a:cs typeface="Calibri"/>
              </a:rPr>
              <a:t> υπάρχει</a:t>
            </a:r>
            <a:r>
              <a:rPr sz="1900" i="1" dirty="0">
                <a:latin typeface="Calibri"/>
                <a:cs typeface="Calibri"/>
              </a:rPr>
              <a:t> η</a:t>
            </a:r>
            <a:r>
              <a:rPr sz="1900" i="1" spc="-5" dirty="0">
                <a:latin typeface="Calibri"/>
                <a:cs typeface="Calibri"/>
              </a:rPr>
              <a:t> </a:t>
            </a:r>
            <a:r>
              <a:rPr sz="1900" i="1" spc="-10" dirty="0">
                <a:latin typeface="Calibri"/>
                <a:cs typeface="Calibri"/>
              </a:rPr>
              <a:t>δυνατότητα</a:t>
            </a:r>
            <a:r>
              <a:rPr sz="1900" i="1" spc="15" dirty="0">
                <a:latin typeface="Calibri"/>
                <a:cs typeface="Calibri"/>
              </a:rPr>
              <a:t> </a:t>
            </a:r>
            <a:r>
              <a:rPr sz="1900" i="1" spc="-10" dirty="0">
                <a:latin typeface="Calibri"/>
                <a:cs typeface="Calibri"/>
              </a:rPr>
              <a:t>αποκοπής</a:t>
            </a:r>
            <a:r>
              <a:rPr sz="1900" i="1" spc="-15" dirty="0">
                <a:latin typeface="Calibri"/>
                <a:cs typeface="Calibri"/>
              </a:rPr>
              <a:t> </a:t>
            </a:r>
            <a:r>
              <a:rPr sz="1900" i="1" spc="-10" dirty="0">
                <a:latin typeface="Calibri"/>
                <a:cs typeface="Calibri"/>
              </a:rPr>
              <a:t>μόνο</a:t>
            </a:r>
            <a:r>
              <a:rPr sz="1900" i="1" spc="15" dirty="0">
                <a:latin typeface="Calibri"/>
                <a:cs typeface="Calibri"/>
              </a:rPr>
              <a:t> </a:t>
            </a:r>
            <a:r>
              <a:rPr sz="1900" i="1" spc="-5" dirty="0">
                <a:latin typeface="Calibri"/>
                <a:cs typeface="Calibri"/>
              </a:rPr>
              <a:t>του</a:t>
            </a:r>
            <a:r>
              <a:rPr sz="1900" i="1" spc="10" dirty="0">
                <a:latin typeface="Calibri"/>
                <a:cs typeface="Calibri"/>
              </a:rPr>
              <a:t> </a:t>
            </a:r>
            <a:r>
              <a:rPr sz="1900" i="1" spc="-5" dirty="0">
                <a:latin typeface="Calibri"/>
                <a:cs typeface="Calibri"/>
              </a:rPr>
              <a:t>ποσού </a:t>
            </a:r>
            <a:r>
              <a:rPr sz="1900" i="1" dirty="0">
                <a:latin typeface="Calibri"/>
                <a:cs typeface="Calibri"/>
              </a:rPr>
              <a:t> </a:t>
            </a:r>
            <a:r>
              <a:rPr sz="1900" i="1" spc="-5" dirty="0">
                <a:latin typeface="Calibri"/>
                <a:cs typeface="Calibri"/>
              </a:rPr>
              <a:t>που</a:t>
            </a:r>
            <a:r>
              <a:rPr sz="1900" i="1" spc="10" dirty="0">
                <a:latin typeface="Calibri"/>
                <a:cs typeface="Calibri"/>
              </a:rPr>
              <a:t> </a:t>
            </a:r>
            <a:r>
              <a:rPr sz="1900" i="1" spc="-10" dirty="0">
                <a:latin typeface="Calibri"/>
                <a:cs typeface="Calibri"/>
              </a:rPr>
              <a:t>δηλώνεται </a:t>
            </a:r>
            <a:r>
              <a:rPr sz="1900" i="1" dirty="0">
                <a:latin typeface="Calibri"/>
                <a:cs typeface="Calibri"/>
              </a:rPr>
              <a:t>για</a:t>
            </a:r>
            <a:r>
              <a:rPr sz="1900" i="1" spc="10" dirty="0">
                <a:latin typeface="Calibri"/>
                <a:cs typeface="Calibri"/>
              </a:rPr>
              <a:t> </a:t>
            </a:r>
            <a:r>
              <a:rPr sz="1900" i="1" spc="-15" dirty="0">
                <a:latin typeface="Calibri"/>
                <a:cs typeface="Calibri"/>
              </a:rPr>
              <a:t>την</a:t>
            </a:r>
            <a:r>
              <a:rPr sz="1900" i="1" spc="5" dirty="0">
                <a:latin typeface="Calibri"/>
                <a:cs typeface="Calibri"/>
              </a:rPr>
              <a:t> </a:t>
            </a:r>
            <a:r>
              <a:rPr sz="1900" i="1" spc="-10" dirty="0">
                <a:latin typeface="Calibri"/>
                <a:cs typeface="Calibri"/>
              </a:rPr>
              <a:t>υλοποίησή</a:t>
            </a:r>
            <a:r>
              <a:rPr sz="1900" i="1" dirty="0">
                <a:latin typeface="Calibri"/>
                <a:cs typeface="Calibri"/>
              </a:rPr>
              <a:t> </a:t>
            </a:r>
            <a:r>
              <a:rPr sz="1900" i="1" spc="-5" dirty="0">
                <a:latin typeface="Calibri"/>
                <a:cs typeface="Calibri"/>
              </a:rPr>
              <a:t>της</a:t>
            </a:r>
            <a:r>
              <a:rPr sz="1900" i="1" spc="-20" dirty="0">
                <a:latin typeface="Calibri"/>
                <a:cs typeface="Calibri"/>
              </a:rPr>
              <a:t> </a:t>
            </a:r>
            <a:r>
              <a:rPr sz="1900" i="1" spc="-15" dirty="0">
                <a:latin typeface="Calibri"/>
                <a:cs typeface="Calibri"/>
              </a:rPr>
              <a:t>και</a:t>
            </a:r>
            <a:r>
              <a:rPr sz="1900" i="1" spc="-10" dirty="0">
                <a:latin typeface="Calibri"/>
                <a:cs typeface="Calibri"/>
              </a:rPr>
              <a:t> επιχορήγηση</a:t>
            </a:r>
            <a:r>
              <a:rPr sz="1900" i="1" spc="-35" dirty="0">
                <a:latin typeface="Calibri"/>
                <a:cs typeface="Calibri"/>
              </a:rPr>
              <a:t> </a:t>
            </a:r>
            <a:r>
              <a:rPr sz="1900" i="1" spc="-5" dirty="0">
                <a:latin typeface="Calibri"/>
                <a:cs typeface="Calibri"/>
              </a:rPr>
              <a:t>της</a:t>
            </a:r>
            <a:r>
              <a:rPr sz="1900" i="1" spc="10" dirty="0">
                <a:latin typeface="Calibri"/>
                <a:cs typeface="Calibri"/>
              </a:rPr>
              <a:t> </a:t>
            </a:r>
            <a:r>
              <a:rPr sz="1900" i="1" spc="-5" dirty="0">
                <a:latin typeface="Calibri"/>
                <a:cs typeface="Calibri"/>
              </a:rPr>
              <a:t>πρότασης με</a:t>
            </a:r>
            <a:r>
              <a:rPr sz="1900" i="1" spc="15" dirty="0">
                <a:latin typeface="Calibri"/>
                <a:cs typeface="Calibri"/>
              </a:rPr>
              <a:t> </a:t>
            </a:r>
            <a:r>
              <a:rPr sz="1900" i="1" dirty="0">
                <a:latin typeface="Calibri"/>
                <a:cs typeface="Calibri"/>
              </a:rPr>
              <a:t>το</a:t>
            </a:r>
            <a:r>
              <a:rPr sz="1900" i="1" spc="10" dirty="0">
                <a:latin typeface="Calibri"/>
                <a:cs typeface="Calibri"/>
              </a:rPr>
              <a:t> </a:t>
            </a:r>
            <a:r>
              <a:rPr sz="1900" i="1" dirty="0">
                <a:latin typeface="Calibri"/>
                <a:cs typeface="Calibri"/>
              </a:rPr>
              <a:t>υπολειπόμενο </a:t>
            </a:r>
            <a:r>
              <a:rPr sz="1900" i="1" spc="-5" dirty="0">
                <a:latin typeface="Calibri"/>
                <a:cs typeface="Calibri"/>
              </a:rPr>
              <a:t>ποσό.</a:t>
            </a:r>
            <a:r>
              <a:rPr sz="1900" i="1" spc="-15" dirty="0">
                <a:latin typeface="Calibri"/>
                <a:cs typeface="Calibri"/>
              </a:rPr>
              <a:t> </a:t>
            </a:r>
            <a:r>
              <a:rPr sz="1900" i="1" dirty="0">
                <a:latin typeface="Calibri"/>
                <a:cs typeface="Calibri"/>
              </a:rPr>
              <a:t>Σε</a:t>
            </a:r>
            <a:r>
              <a:rPr sz="1900" i="1" spc="15" dirty="0">
                <a:latin typeface="Calibri"/>
                <a:cs typeface="Calibri"/>
              </a:rPr>
              <a:t> </a:t>
            </a:r>
            <a:r>
              <a:rPr sz="1900" i="1" spc="-5" dirty="0">
                <a:latin typeface="Calibri"/>
                <a:cs typeface="Calibri"/>
              </a:rPr>
              <a:t>μία</a:t>
            </a:r>
            <a:r>
              <a:rPr sz="1900" i="1" dirty="0">
                <a:latin typeface="Calibri"/>
                <a:cs typeface="Calibri"/>
              </a:rPr>
              <a:t> </a:t>
            </a:r>
            <a:r>
              <a:rPr sz="1900" i="1" spc="-5" dirty="0">
                <a:latin typeface="Calibri"/>
                <a:cs typeface="Calibri"/>
              </a:rPr>
              <a:t>τέτοια</a:t>
            </a:r>
            <a:r>
              <a:rPr sz="1900" i="1" spc="10" dirty="0">
                <a:latin typeface="Calibri"/>
                <a:cs typeface="Calibri"/>
              </a:rPr>
              <a:t> </a:t>
            </a:r>
            <a:r>
              <a:rPr sz="1900" i="1" spc="-5" dirty="0">
                <a:latin typeface="Calibri"/>
                <a:cs typeface="Calibri"/>
              </a:rPr>
              <a:t>περίπτωση </a:t>
            </a:r>
            <a:r>
              <a:rPr sz="1900" i="1" spc="-365"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νοουμένου</a:t>
            </a:r>
            <a:r>
              <a:rPr sz="1900" i="1" spc="-5" dirty="0">
                <a:latin typeface="Calibri"/>
                <a:cs typeface="Calibri"/>
              </a:rPr>
              <a:t> ότι</a:t>
            </a:r>
            <a:r>
              <a:rPr sz="1900" i="1" spc="10" dirty="0">
                <a:latin typeface="Calibri"/>
                <a:cs typeface="Calibri"/>
              </a:rPr>
              <a:t> </a:t>
            </a:r>
            <a:r>
              <a:rPr sz="1900" i="1" dirty="0">
                <a:latin typeface="Calibri"/>
                <a:cs typeface="Calibri"/>
              </a:rPr>
              <a:t>η</a:t>
            </a:r>
            <a:r>
              <a:rPr sz="1900" i="1" spc="-5" dirty="0">
                <a:latin typeface="Calibri"/>
                <a:cs typeface="Calibri"/>
              </a:rPr>
              <a:t> πρόταση</a:t>
            </a:r>
            <a:r>
              <a:rPr sz="1900" i="1" dirty="0">
                <a:latin typeface="Calibri"/>
                <a:cs typeface="Calibri"/>
              </a:rPr>
              <a:t> </a:t>
            </a:r>
            <a:r>
              <a:rPr sz="1900" i="1" spc="-5" dirty="0">
                <a:latin typeface="Calibri"/>
                <a:cs typeface="Calibri"/>
              </a:rPr>
              <a:t>είναι</a:t>
            </a:r>
            <a:r>
              <a:rPr sz="1900" i="1" spc="-10" dirty="0">
                <a:latin typeface="Calibri"/>
                <a:cs typeface="Calibri"/>
              </a:rPr>
              <a:t> γενικά</a:t>
            </a:r>
            <a:r>
              <a:rPr sz="1900" i="1" spc="-5" dirty="0">
                <a:latin typeface="Calibri"/>
                <a:cs typeface="Calibri"/>
              </a:rPr>
              <a:t> </a:t>
            </a:r>
            <a:r>
              <a:rPr sz="1900" i="1" spc="-15" dirty="0">
                <a:latin typeface="Calibri"/>
                <a:cs typeface="Calibri"/>
              </a:rPr>
              <a:t>πολύ</a:t>
            </a:r>
            <a:r>
              <a:rPr sz="1900" i="1" spc="-5" dirty="0">
                <a:latin typeface="Calibri"/>
                <a:cs typeface="Calibri"/>
              </a:rPr>
              <a:t> </a:t>
            </a:r>
            <a:r>
              <a:rPr sz="1900" i="1" spc="-10" dirty="0">
                <a:latin typeface="Calibri"/>
                <a:cs typeface="Calibri"/>
              </a:rPr>
              <a:t>καλής ποιότητας,</a:t>
            </a:r>
            <a:r>
              <a:rPr sz="1900" i="1" spc="5" dirty="0">
                <a:latin typeface="Calibri"/>
                <a:cs typeface="Calibri"/>
              </a:rPr>
              <a:t> </a:t>
            </a:r>
            <a:r>
              <a:rPr sz="1900" i="1" dirty="0">
                <a:latin typeface="Calibri"/>
                <a:cs typeface="Calibri"/>
              </a:rPr>
              <a:t>η</a:t>
            </a:r>
            <a:r>
              <a:rPr sz="1900" i="1" spc="-5" dirty="0">
                <a:latin typeface="Calibri"/>
                <a:cs typeface="Calibri"/>
              </a:rPr>
              <a:t> πρόταση μπορεί </a:t>
            </a:r>
            <a:r>
              <a:rPr sz="1900" i="1" dirty="0">
                <a:latin typeface="Calibri"/>
                <a:cs typeface="Calibri"/>
              </a:rPr>
              <a:t>να</a:t>
            </a:r>
            <a:r>
              <a:rPr sz="1900" i="1" spc="5" dirty="0">
                <a:latin typeface="Calibri"/>
                <a:cs typeface="Calibri"/>
              </a:rPr>
              <a:t> </a:t>
            </a:r>
            <a:r>
              <a:rPr sz="1900" i="1" spc="-5" dirty="0">
                <a:latin typeface="Calibri"/>
                <a:cs typeface="Calibri"/>
              </a:rPr>
              <a:t>εγκριθεί με</a:t>
            </a:r>
            <a:r>
              <a:rPr sz="1900" i="1" spc="5" dirty="0">
                <a:latin typeface="Calibri"/>
                <a:cs typeface="Calibri"/>
              </a:rPr>
              <a:t> </a:t>
            </a:r>
            <a:r>
              <a:rPr sz="1900" i="1" spc="-5" dirty="0">
                <a:latin typeface="Calibri"/>
                <a:cs typeface="Calibri"/>
              </a:rPr>
              <a:t>το</a:t>
            </a:r>
            <a:r>
              <a:rPr sz="1900" i="1" spc="10" dirty="0">
                <a:latin typeface="Calibri"/>
                <a:cs typeface="Calibri"/>
              </a:rPr>
              <a:t> </a:t>
            </a:r>
            <a:r>
              <a:rPr sz="1900" i="1" dirty="0">
                <a:latin typeface="Calibri"/>
                <a:cs typeface="Calibri"/>
              </a:rPr>
              <a:t>επιλεγμένο</a:t>
            </a:r>
            <a:r>
              <a:rPr sz="1900" i="1" spc="-10" dirty="0">
                <a:latin typeface="Calibri"/>
                <a:cs typeface="Calibri"/>
              </a:rPr>
              <a:t> κατ’</a:t>
            </a:r>
            <a:r>
              <a:rPr lang="en-GB" sz="1900" dirty="0">
                <a:latin typeface="Calibri"/>
                <a:cs typeface="Calibri"/>
              </a:rPr>
              <a:t> </a:t>
            </a:r>
            <a:r>
              <a:rPr sz="1900" i="1" spc="-15" dirty="0">
                <a:latin typeface="Calibri"/>
                <a:cs typeface="Calibri"/>
              </a:rPr>
              <a:t>απ</a:t>
            </a:r>
            <a:r>
              <a:rPr sz="1900" i="1" spc="-15" dirty="0" err="1">
                <a:latin typeface="Calibri"/>
                <a:cs typeface="Calibri"/>
              </a:rPr>
              <a:t>οκο</a:t>
            </a:r>
            <a:r>
              <a:rPr sz="1900" i="1" spc="-15" dirty="0">
                <a:latin typeface="Calibri"/>
                <a:cs typeface="Calibri"/>
              </a:rPr>
              <a:t>πήν </a:t>
            </a:r>
            <a:r>
              <a:rPr sz="1900" i="1" spc="-10" dirty="0">
                <a:latin typeface="Calibri"/>
                <a:cs typeface="Calibri"/>
              </a:rPr>
              <a:t>ποσό,</a:t>
            </a:r>
            <a:r>
              <a:rPr sz="1900" i="1" spc="-5" dirty="0">
                <a:latin typeface="Calibri"/>
                <a:cs typeface="Calibri"/>
              </a:rPr>
              <a:t> δεδομένου</a:t>
            </a:r>
            <a:r>
              <a:rPr sz="1900" i="1" spc="-10" dirty="0">
                <a:latin typeface="Calibri"/>
                <a:cs typeface="Calibri"/>
              </a:rPr>
              <a:t> </a:t>
            </a:r>
            <a:r>
              <a:rPr sz="1900" i="1" spc="-5" dirty="0">
                <a:latin typeface="Calibri"/>
                <a:cs typeface="Calibri"/>
              </a:rPr>
              <a:t>ότι</a:t>
            </a:r>
            <a:r>
              <a:rPr sz="1900" i="1" spc="5" dirty="0">
                <a:latin typeface="Calibri"/>
                <a:cs typeface="Calibri"/>
              </a:rPr>
              <a:t> </a:t>
            </a:r>
            <a:r>
              <a:rPr sz="1900" i="1" spc="-5" dirty="0">
                <a:latin typeface="Calibri"/>
                <a:cs typeface="Calibri"/>
              </a:rPr>
              <a:t>οι</a:t>
            </a:r>
            <a:r>
              <a:rPr sz="1900" i="1" spc="5" dirty="0">
                <a:latin typeface="Calibri"/>
                <a:cs typeface="Calibri"/>
              </a:rPr>
              <a:t> </a:t>
            </a:r>
            <a:r>
              <a:rPr sz="1900" i="1" spc="-5" dirty="0">
                <a:latin typeface="Calibri"/>
                <a:cs typeface="Calibri"/>
              </a:rPr>
              <a:t>δαπάνες</a:t>
            </a:r>
            <a:r>
              <a:rPr sz="1900" i="1" spc="5" dirty="0">
                <a:latin typeface="Calibri"/>
                <a:cs typeface="Calibri"/>
              </a:rPr>
              <a:t> </a:t>
            </a:r>
            <a:r>
              <a:rPr sz="1900" i="1" spc="-5" dirty="0">
                <a:latin typeface="Calibri"/>
                <a:cs typeface="Calibri"/>
              </a:rPr>
              <a:t>που</a:t>
            </a:r>
            <a:r>
              <a:rPr sz="1900" i="1" spc="5" dirty="0">
                <a:latin typeface="Calibri"/>
                <a:cs typeface="Calibri"/>
              </a:rPr>
              <a:t> </a:t>
            </a:r>
            <a:r>
              <a:rPr sz="1900" i="1" dirty="0">
                <a:latin typeface="Calibri"/>
                <a:cs typeface="Calibri"/>
              </a:rPr>
              <a:t>θα</a:t>
            </a:r>
            <a:r>
              <a:rPr sz="1900" i="1" spc="10" dirty="0">
                <a:latin typeface="Calibri"/>
                <a:cs typeface="Calibri"/>
              </a:rPr>
              <a:t> </a:t>
            </a:r>
            <a:r>
              <a:rPr sz="1900" i="1" spc="-5" dirty="0">
                <a:latin typeface="Calibri"/>
                <a:cs typeface="Calibri"/>
              </a:rPr>
              <a:t>διατίθεντο</a:t>
            </a:r>
            <a:r>
              <a:rPr sz="1900" i="1" spc="-10" dirty="0">
                <a:latin typeface="Calibri"/>
                <a:cs typeface="Calibri"/>
              </a:rPr>
              <a:t> </a:t>
            </a:r>
            <a:r>
              <a:rPr sz="1900" i="1" dirty="0">
                <a:latin typeface="Calibri"/>
                <a:cs typeface="Calibri"/>
              </a:rPr>
              <a:t>για </a:t>
            </a:r>
            <a:r>
              <a:rPr sz="1900" i="1" spc="-15" dirty="0">
                <a:latin typeface="Calibri"/>
                <a:cs typeface="Calibri"/>
              </a:rPr>
              <a:t>τη</a:t>
            </a:r>
            <a:r>
              <a:rPr sz="1900" i="1" spc="-5" dirty="0">
                <a:latin typeface="Calibri"/>
                <a:cs typeface="Calibri"/>
              </a:rPr>
              <a:t> μη</a:t>
            </a:r>
            <a:r>
              <a:rPr sz="1900" i="1" spc="5" dirty="0">
                <a:latin typeface="Calibri"/>
                <a:cs typeface="Calibri"/>
              </a:rPr>
              <a:t> </a:t>
            </a:r>
            <a:r>
              <a:rPr sz="1900" i="1" dirty="0">
                <a:latin typeface="Calibri"/>
                <a:cs typeface="Calibri"/>
              </a:rPr>
              <a:t>επιλέξιμη</a:t>
            </a:r>
            <a:r>
              <a:rPr sz="1900" i="1" spc="-20" dirty="0">
                <a:latin typeface="Calibri"/>
                <a:cs typeface="Calibri"/>
              </a:rPr>
              <a:t> </a:t>
            </a:r>
            <a:endParaRPr lang="el-GR" sz="1900" i="1" spc="-20" dirty="0">
              <a:latin typeface="Calibri"/>
              <a:cs typeface="Calibri"/>
            </a:endParaRPr>
          </a:p>
          <a:p>
            <a:pPr marL="12700" marR="16510" algn="just">
              <a:lnSpc>
                <a:spcPct val="80100"/>
              </a:lnSpc>
            </a:pPr>
            <a:r>
              <a:rPr sz="1900" i="1" spc="-5" dirty="0" err="1">
                <a:latin typeface="Calibri"/>
                <a:cs typeface="Calibri"/>
              </a:rPr>
              <a:t>δρ</a:t>
            </a:r>
            <a:r>
              <a:rPr sz="1900" i="1" spc="-5" dirty="0">
                <a:latin typeface="Calibri"/>
                <a:cs typeface="Calibri"/>
              </a:rPr>
              <a:t>αστηριότητα</a:t>
            </a:r>
            <a:r>
              <a:rPr sz="1900" i="1" spc="-25" dirty="0">
                <a:latin typeface="Calibri"/>
                <a:cs typeface="Calibri"/>
              </a:rPr>
              <a:t> </a:t>
            </a:r>
            <a:r>
              <a:rPr sz="1900" i="1" spc="-5" dirty="0">
                <a:latin typeface="Calibri"/>
                <a:cs typeface="Calibri"/>
              </a:rPr>
              <a:t>μπορούν</a:t>
            </a:r>
            <a:r>
              <a:rPr sz="1900" i="1" spc="5" dirty="0">
                <a:latin typeface="Calibri"/>
                <a:cs typeface="Calibri"/>
              </a:rPr>
              <a:t> </a:t>
            </a:r>
            <a:r>
              <a:rPr sz="1900" i="1" dirty="0">
                <a:latin typeface="Calibri"/>
                <a:cs typeface="Calibri"/>
              </a:rPr>
              <a:t>να </a:t>
            </a:r>
            <a:r>
              <a:rPr sz="1900" i="1" spc="-365" dirty="0">
                <a:latin typeface="Calibri"/>
                <a:cs typeface="Calibri"/>
              </a:rPr>
              <a:t> </a:t>
            </a:r>
            <a:r>
              <a:rPr sz="1900" i="1" spc="-5" dirty="0">
                <a:latin typeface="Calibri"/>
                <a:cs typeface="Calibri"/>
              </a:rPr>
              <a:t>ανακατανεμηθούν</a:t>
            </a:r>
            <a:r>
              <a:rPr sz="1900" i="1" spc="-20" dirty="0">
                <a:latin typeface="Calibri"/>
                <a:cs typeface="Calibri"/>
              </a:rPr>
              <a:t> </a:t>
            </a:r>
            <a:r>
              <a:rPr sz="1900" i="1" spc="5" dirty="0">
                <a:latin typeface="Calibri"/>
                <a:cs typeface="Calibri"/>
              </a:rPr>
              <a:t>στις</a:t>
            </a:r>
            <a:r>
              <a:rPr sz="1900" i="1" spc="-20" dirty="0">
                <a:latin typeface="Calibri"/>
                <a:cs typeface="Calibri"/>
              </a:rPr>
              <a:t> </a:t>
            </a:r>
            <a:r>
              <a:rPr sz="1900" i="1" spc="-10" dirty="0">
                <a:latin typeface="Calibri"/>
                <a:cs typeface="Calibri"/>
              </a:rPr>
              <a:t>υπόλοιπες</a:t>
            </a:r>
            <a:r>
              <a:rPr sz="1900" i="1" spc="-20" dirty="0">
                <a:latin typeface="Calibri"/>
                <a:cs typeface="Calibri"/>
              </a:rPr>
              <a:t> </a:t>
            </a:r>
            <a:r>
              <a:rPr sz="1900" i="1" spc="-5" dirty="0">
                <a:latin typeface="Calibri"/>
                <a:cs typeface="Calibri"/>
              </a:rPr>
              <a:t>δραστηριότητες</a:t>
            </a:r>
            <a:endParaRPr sz="1900" dirty="0">
              <a:latin typeface="Calibri"/>
              <a:cs typeface="Calibri"/>
            </a:endParaRPr>
          </a:p>
        </p:txBody>
      </p:sp>
    </p:spTree>
    <p:extLst>
      <p:ext uri="{BB962C8B-B14F-4D97-AF65-F5344CB8AC3E}">
        <p14:creationId xmlns:p14="http://schemas.microsoft.com/office/powerpoint/2010/main" val="2451479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216" y="86994"/>
            <a:ext cx="9441384" cy="44307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ΠΑΡΑΔΕΙΓΜΑΤΑ ΔΡΑΣΤΗΡΙΟΤΗΤΩΝ ΚΑΙ ΑΝΤΙΣΤΟΙΧΩΝ ΕΞΟΔΩΝ</a:t>
            </a:r>
            <a:endParaRPr sz="2800" dirty="0"/>
          </a:p>
        </p:txBody>
      </p:sp>
      <p:graphicFrame>
        <p:nvGraphicFramePr>
          <p:cNvPr id="3" name="object 3"/>
          <p:cNvGraphicFramePr>
            <a:graphicFrameLocks noGrp="1"/>
          </p:cNvGraphicFramePr>
          <p:nvPr>
            <p:extLst>
              <p:ext uri="{D42A27DB-BD31-4B8C-83A1-F6EECF244321}">
                <p14:modId xmlns:p14="http://schemas.microsoft.com/office/powerpoint/2010/main" val="2620543198"/>
              </p:ext>
            </p:extLst>
          </p:nvPr>
        </p:nvGraphicFramePr>
        <p:xfrm>
          <a:off x="609600" y="1064936"/>
          <a:ext cx="7984490" cy="4799620"/>
        </p:xfrm>
        <a:graphic>
          <a:graphicData uri="http://schemas.openxmlformats.org/drawingml/2006/table">
            <a:tbl>
              <a:tblPr firstRow="1" bandRow="1">
                <a:tableStyleId>{2D5ABB26-0587-4C30-8999-92F81FD0307C}</a:tableStyleId>
              </a:tblPr>
              <a:tblGrid>
                <a:gridCol w="3507740">
                  <a:extLst>
                    <a:ext uri="{9D8B030D-6E8A-4147-A177-3AD203B41FA5}">
                      <a16:colId xmlns:a16="http://schemas.microsoft.com/office/drawing/2014/main" val="20000"/>
                    </a:ext>
                  </a:extLst>
                </a:gridCol>
                <a:gridCol w="4476750">
                  <a:extLst>
                    <a:ext uri="{9D8B030D-6E8A-4147-A177-3AD203B41FA5}">
                      <a16:colId xmlns:a16="http://schemas.microsoft.com/office/drawing/2014/main" val="20001"/>
                    </a:ext>
                  </a:extLst>
                </a:gridCol>
              </a:tblGrid>
              <a:tr h="361314">
                <a:tc>
                  <a:txBody>
                    <a:bodyPr/>
                    <a:lstStyle/>
                    <a:p>
                      <a:pPr marL="91440">
                        <a:lnSpc>
                          <a:spcPct val="100000"/>
                        </a:lnSpc>
                        <a:spcBef>
                          <a:spcPts val="260"/>
                        </a:spcBef>
                      </a:pPr>
                      <a:r>
                        <a:rPr sz="1600" b="1" spc="-5" dirty="0">
                          <a:solidFill>
                            <a:srgbClr val="FFFFFF"/>
                          </a:solidFill>
                          <a:latin typeface="Calibri"/>
                          <a:cs typeface="Calibri"/>
                        </a:rPr>
                        <a:t>Δραστηριότητες</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tc>
                  <a:txBody>
                    <a:bodyPr/>
                    <a:lstStyle/>
                    <a:p>
                      <a:pPr marL="91440">
                        <a:lnSpc>
                          <a:spcPct val="100000"/>
                        </a:lnSpc>
                        <a:spcBef>
                          <a:spcPts val="260"/>
                        </a:spcBef>
                      </a:pPr>
                      <a:r>
                        <a:rPr sz="1600" b="1" spc="-15" dirty="0">
                          <a:solidFill>
                            <a:srgbClr val="FFFFFF"/>
                          </a:solidFill>
                          <a:latin typeface="Calibri"/>
                          <a:cs typeface="Calibri"/>
                        </a:rPr>
                        <a:t>Τυπικά</a:t>
                      </a:r>
                      <a:r>
                        <a:rPr sz="1600" b="1" spc="-40" dirty="0">
                          <a:solidFill>
                            <a:srgbClr val="FFFFFF"/>
                          </a:solidFill>
                          <a:latin typeface="Calibri"/>
                          <a:cs typeface="Calibri"/>
                        </a:rPr>
                        <a:t> </a:t>
                      </a:r>
                      <a:r>
                        <a:rPr sz="1600" b="1" spc="-5" dirty="0">
                          <a:solidFill>
                            <a:srgbClr val="FFFFFF"/>
                          </a:solidFill>
                          <a:latin typeface="Calibri"/>
                          <a:cs typeface="Calibri"/>
                        </a:rPr>
                        <a:t>Έξοδα</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extLst>
                  <a:ext uri="{0D108BD9-81ED-4DB2-BD59-A6C34878D82A}">
                    <a16:rowId xmlns:a16="http://schemas.microsoft.com/office/drawing/2014/main" val="10000"/>
                  </a:ext>
                </a:extLst>
              </a:tr>
              <a:tr h="1197864">
                <a:tc>
                  <a:txBody>
                    <a:bodyPr/>
                    <a:lstStyle/>
                    <a:p>
                      <a:pPr marL="91440" marR="259079">
                        <a:lnSpc>
                          <a:spcPct val="100000"/>
                        </a:lnSpc>
                        <a:spcBef>
                          <a:spcPts val="270"/>
                        </a:spcBef>
                      </a:pPr>
                      <a:r>
                        <a:rPr sz="1400" spc="-5" dirty="0">
                          <a:latin typeface="Calibri"/>
                          <a:cs typeface="Calibri"/>
                        </a:rPr>
                        <a:t>Δραστηριότητες </a:t>
                      </a:r>
                      <a:r>
                        <a:rPr sz="1400" dirty="0">
                          <a:latin typeface="Calibri"/>
                          <a:cs typeface="Calibri"/>
                        </a:rPr>
                        <a:t>που </a:t>
                      </a:r>
                      <a:r>
                        <a:rPr sz="1400" spc="-5" dirty="0">
                          <a:latin typeface="Calibri"/>
                          <a:cs typeface="Calibri"/>
                        </a:rPr>
                        <a:t>σχετίζονται με </a:t>
                      </a:r>
                      <a:r>
                        <a:rPr sz="1400" dirty="0">
                          <a:latin typeface="Calibri"/>
                          <a:cs typeface="Calibri"/>
                        </a:rPr>
                        <a:t>τη </a:t>
                      </a:r>
                      <a:r>
                        <a:rPr sz="1400" spc="5" dirty="0">
                          <a:latin typeface="Calibri"/>
                          <a:cs typeface="Calibri"/>
                        </a:rPr>
                        <a:t> </a:t>
                      </a:r>
                      <a:r>
                        <a:rPr sz="1400" spc="-5" dirty="0">
                          <a:latin typeface="Calibri"/>
                          <a:cs typeface="Calibri"/>
                        </a:rPr>
                        <a:t>διαχείριση</a:t>
                      </a:r>
                      <a:r>
                        <a:rPr sz="1400" spc="5" dirty="0">
                          <a:latin typeface="Calibri"/>
                          <a:cs typeface="Calibri"/>
                        </a:rPr>
                        <a:t> </a:t>
                      </a:r>
                      <a:r>
                        <a:rPr sz="1400" spc="-10" dirty="0">
                          <a:latin typeface="Calibri"/>
                          <a:cs typeface="Calibri"/>
                        </a:rPr>
                        <a:t>του</a:t>
                      </a:r>
                      <a:r>
                        <a:rPr sz="1400" dirty="0">
                          <a:latin typeface="Calibri"/>
                          <a:cs typeface="Calibri"/>
                        </a:rPr>
                        <a:t> </a:t>
                      </a:r>
                      <a:r>
                        <a:rPr sz="1400" spc="-10" dirty="0">
                          <a:latin typeface="Calibri"/>
                          <a:cs typeface="Calibri"/>
                        </a:rPr>
                        <a:t>Σχεδίου:</a:t>
                      </a:r>
                      <a:r>
                        <a:rPr sz="1400" dirty="0">
                          <a:latin typeface="Calibri"/>
                          <a:cs typeface="Calibri"/>
                        </a:rPr>
                        <a:t> </a:t>
                      </a:r>
                      <a:r>
                        <a:rPr sz="1400" spc="-10" dirty="0">
                          <a:latin typeface="Calibri"/>
                          <a:cs typeface="Calibri"/>
                        </a:rPr>
                        <a:t>Προγραμματισμός, </a:t>
                      </a:r>
                      <a:r>
                        <a:rPr sz="1400" spc="-300" dirty="0">
                          <a:latin typeface="Calibri"/>
                          <a:cs typeface="Calibri"/>
                        </a:rPr>
                        <a:t> </a:t>
                      </a:r>
                      <a:r>
                        <a:rPr sz="1400" spc="-10" dirty="0">
                          <a:latin typeface="Calibri"/>
                          <a:cs typeface="Calibri"/>
                        </a:rPr>
                        <a:t>Επικοινωνία </a:t>
                      </a:r>
                      <a:r>
                        <a:rPr sz="1400" spc="-20" dirty="0">
                          <a:latin typeface="Calibri"/>
                          <a:cs typeface="Calibri"/>
                        </a:rPr>
                        <a:t>και </a:t>
                      </a:r>
                      <a:r>
                        <a:rPr sz="1400" spc="-5" dirty="0">
                          <a:latin typeface="Calibri"/>
                          <a:cs typeface="Calibri"/>
                        </a:rPr>
                        <a:t>Συντονισμός Εταίρων, </a:t>
                      </a:r>
                      <a:r>
                        <a:rPr sz="1400" dirty="0">
                          <a:latin typeface="Calibri"/>
                          <a:cs typeface="Calibri"/>
                        </a:rPr>
                        <a:t> </a:t>
                      </a:r>
                      <a:r>
                        <a:rPr sz="1400" spc="-10" dirty="0">
                          <a:latin typeface="Calibri"/>
                          <a:cs typeface="Calibri"/>
                        </a:rPr>
                        <a:t>Έλεγχος/Παρακολούθηση</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Σχεδίου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70"/>
                        </a:spcBef>
                      </a:pPr>
                      <a:r>
                        <a:rPr sz="1400" spc="-10" dirty="0">
                          <a:latin typeface="Calibri"/>
                          <a:cs typeface="Calibri"/>
                        </a:rPr>
                        <a:t>Γενικά</a:t>
                      </a:r>
                      <a:r>
                        <a:rPr sz="1400" spc="-5" dirty="0">
                          <a:latin typeface="Calibri"/>
                          <a:cs typeface="Calibri"/>
                        </a:rPr>
                        <a:t> έξοδα</a:t>
                      </a:r>
                      <a:r>
                        <a:rPr sz="1400" spc="-10" dirty="0">
                          <a:latin typeface="Calibri"/>
                          <a:cs typeface="Calibri"/>
                        </a:rPr>
                        <a:t> Διαχείρισης/Ταξιδιωτικά</a:t>
                      </a:r>
                      <a:r>
                        <a:rPr sz="1400" spc="45" dirty="0">
                          <a:latin typeface="Calibri"/>
                          <a:cs typeface="Calibri"/>
                        </a:rPr>
                        <a:t> </a:t>
                      </a:r>
                      <a:r>
                        <a:rPr sz="1400" spc="-5" dirty="0">
                          <a:latin typeface="Calibri"/>
                          <a:cs typeface="Calibri"/>
                        </a:rPr>
                        <a:t>Έξοδα</a:t>
                      </a:r>
                      <a:r>
                        <a:rPr sz="1400" spc="-15" dirty="0">
                          <a:latin typeface="Calibri"/>
                          <a:cs typeface="Calibri"/>
                        </a:rPr>
                        <a:t> </a:t>
                      </a:r>
                      <a:r>
                        <a:rPr sz="1400" spc="-20" dirty="0">
                          <a:latin typeface="Calibri"/>
                          <a:cs typeface="Calibri"/>
                        </a:rPr>
                        <a:t>και</a:t>
                      </a:r>
                      <a:r>
                        <a:rPr sz="1400" spc="5" dirty="0">
                          <a:latin typeface="Calibri"/>
                          <a:cs typeface="Calibri"/>
                        </a:rPr>
                        <a:t> </a:t>
                      </a:r>
                      <a:r>
                        <a:rPr sz="1400" spc="-5" dirty="0">
                          <a:latin typeface="Calibri"/>
                          <a:cs typeface="Calibri"/>
                        </a:rPr>
                        <a:t>Έξοδα</a:t>
                      </a:r>
                      <a:endParaRPr sz="1400" dirty="0">
                        <a:latin typeface="Calibri"/>
                        <a:cs typeface="Calibri"/>
                      </a:endParaRPr>
                    </a:p>
                    <a:p>
                      <a:pPr marL="91440">
                        <a:lnSpc>
                          <a:spcPct val="100000"/>
                        </a:lnSpc>
                      </a:pPr>
                      <a:r>
                        <a:rPr sz="1400" spc="-5" dirty="0">
                          <a:latin typeface="Calibri"/>
                          <a:cs typeface="Calibri"/>
                        </a:rPr>
                        <a:t>Διαβίωσης</a:t>
                      </a:r>
                      <a:r>
                        <a:rPr sz="1400" spc="15" dirty="0">
                          <a:latin typeface="Calibri"/>
                          <a:cs typeface="Calibri"/>
                        </a:rPr>
                        <a:t> </a:t>
                      </a:r>
                      <a:r>
                        <a:rPr sz="1400" spc="-5" dirty="0">
                          <a:latin typeface="Calibri"/>
                          <a:cs typeface="Calibri"/>
                        </a:rPr>
                        <a:t>για </a:t>
                      </a:r>
                      <a:r>
                        <a:rPr sz="1400" spc="-10" dirty="0">
                          <a:latin typeface="Calibri"/>
                          <a:cs typeface="Calibri"/>
                        </a:rPr>
                        <a:t>διακρατικές</a:t>
                      </a:r>
                      <a:r>
                        <a:rPr sz="1400" spc="15" dirty="0">
                          <a:latin typeface="Calibri"/>
                          <a:cs typeface="Calibri"/>
                        </a:rPr>
                        <a:t> </a:t>
                      </a:r>
                      <a:r>
                        <a:rPr sz="1400" spc="-5" dirty="0">
                          <a:latin typeface="Calibri"/>
                          <a:cs typeface="Calibri"/>
                        </a:rPr>
                        <a:t>συντονιστικές</a:t>
                      </a:r>
                      <a:endParaRPr sz="1400" dirty="0">
                        <a:latin typeface="Calibri"/>
                        <a:cs typeface="Calibri"/>
                      </a:endParaRPr>
                    </a:p>
                    <a:p>
                      <a:pPr marL="91440">
                        <a:lnSpc>
                          <a:spcPct val="100000"/>
                        </a:lnSpc>
                      </a:pPr>
                      <a:r>
                        <a:rPr sz="1400" spc="-5" dirty="0">
                          <a:latin typeface="Calibri"/>
                          <a:cs typeface="Calibri"/>
                        </a:rPr>
                        <a:t>συναντήσεις/Έξοδα ανάπτυξης</a:t>
                      </a:r>
                      <a:r>
                        <a:rPr sz="1400" spc="5" dirty="0">
                          <a:latin typeface="Calibri"/>
                          <a:cs typeface="Calibri"/>
                        </a:rPr>
                        <a:t> </a:t>
                      </a:r>
                      <a:r>
                        <a:rPr sz="1400" spc="-10" dirty="0">
                          <a:latin typeface="Calibri"/>
                          <a:cs typeface="Calibri"/>
                        </a:rPr>
                        <a:t>ιστοσελίδας</a:t>
                      </a:r>
                      <a:r>
                        <a:rPr sz="1400" spc="20" dirty="0">
                          <a:latin typeface="Calibri"/>
                          <a:cs typeface="Calibri"/>
                        </a:rPr>
                        <a:t> </a:t>
                      </a:r>
                      <a:r>
                        <a:rPr sz="1400" spc="-5" dirty="0">
                          <a:latin typeface="Calibri"/>
                          <a:cs typeface="Calibri"/>
                        </a:rPr>
                        <a:t>για</a:t>
                      </a:r>
                      <a:r>
                        <a:rPr sz="1400" spc="15" dirty="0">
                          <a:latin typeface="Calibri"/>
                          <a:cs typeface="Calibri"/>
                        </a:rPr>
                        <a:t> </a:t>
                      </a:r>
                      <a:r>
                        <a:rPr sz="1400" spc="-10" dirty="0">
                          <a:latin typeface="Calibri"/>
                          <a:cs typeface="Calibri"/>
                        </a:rPr>
                        <a:t>το</a:t>
                      </a:r>
                      <a:endParaRPr sz="1400" dirty="0">
                        <a:latin typeface="Calibri"/>
                        <a:cs typeface="Calibri"/>
                      </a:endParaRPr>
                    </a:p>
                    <a:p>
                      <a:pPr marL="91440" marR="133985">
                        <a:lnSpc>
                          <a:spcPct val="100000"/>
                        </a:lnSpc>
                      </a:pPr>
                      <a:r>
                        <a:rPr sz="1400" spc="-10" dirty="0">
                          <a:latin typeface="Calibri"/>
                          <a:cs typeface="Calibri"/>
                        </a:rPr>
                        <a:t>Σχέδιο/Δημιουργία</a:t>
                      </a:r>
                      <a:r>
                        <a:rPr sz="1400" spc="-5" dirty="0">
                          <a:latin typeface="Calibri"/>
                          <a:cs typeface="Calibri"/>
                        </a:rPr>
                        <a:t> </a:t>
                      </a:r>
                      <a:r>
                        <a:rPr sz="1400" spc="-20" dirty="0">
                          <a:latin typeface="Calibri"/>
                          <a:cs typeface="Calibri"/>
                        </a:rPr>
                        <a:t>και</a:t>
                      </a:r>
                      <a:r>
                        <a:rPr sz="1400" spc="5" dirty="0">
                          <a:latin typeface="Calibri"/>
                          <a:cs typeface="Calibri"/>
                        </a:rPr>
                        <a:t> </a:t>
                      </a:r>
                      <a:r>
                        <a:rPr lang="el-GR" sz="1400" spc="-5" dirty="0">
                          <a:latin typeface="Calibri"/>
                          <a:cs typeface="Calibri"/>
                        </a:rPr>
                        <a:t>ανάλυση</a:t>
                      </a:r>
                      <a:r>
                        <a:rPr sz="1400" spc="15" dirty="0">
                          <a:latin typeface="Calibri"/>
                          <a:cs typeface="Calibri"/>
                        </a:rPr>
                        <a:t> </a:t>
                      </a:r>
                      <a:r>
                        <a:rPr sz="1400" spc="-10" dirty="0">
                          <a:latin typeface="Calibri"/>
                          <a:cs typeface="Calibri"/>
                        </a:rPr>
                        <a:t>ερωτηματολογίων</a:t>
                      </a:r>
                      <a:r>
                        <a:rPr sz="1400" spc="-15" dirty="0">
                          <a:latin typeface="Calibri"/>
                          <a:cs typeface="Calibri"/>
                        </a:rPr>
                        <a:t> </a:t>
                      </a:r>
                      <a:r>
                        <a:rPr sz="1400" spc="-5" dirty="0">
                          <a:latin typeface="Calibri"/>
                          <a:cs typeface="Calibri"/>
                        </a:rPr>
                        <a:t>για </a:t>
                      </a:r>
                      <a:r>
                        <a:rPr sz="1400" spc="-305" dirty="0">
                          <a:latin typeface="Calibri"/>
                          <a:cs typeface="Calibri"/>
                        </a:rPr>
                        <a:t> </a:t>
                      </a:r>
                      <a:r>
                        <a:rPr sz="1400" spc="-10" dirty="0">
                          <a:latin typeface="Calibri"/>
                          <a:cs typeface="Calibri"/>
                        </a:rPr>
                        <a:t>συλλογή</a:t>
                      </a:r>
                      <a:r>
                        <a:rPr sz="1400" dirty="0">
                          <a:latin typeface="Calibri"/>
                          <a:cs typeface="Calibri"/>
                        </a:rPr>
                        <a:t> </a:t>
                      </a:r>
                      <a:r>
                        <a:rPr sz="1400" spc="-5" dirty="0">
                          <a:latin typeface="Calibri"/>
                          <a:cs typeface="Calibri"/>
                        </a:rPr>
                        <a:t>ανατροφοδότησης</a:t>
                      </a:r>
                      <a:r>
                        <a:rPr sz="1400" spc="-45" dirty="0">
                          <a:latin typeface="Calibri"/>
                          <a:cs typeface="Calibri"/>
                        </a:rPr>
                        <a:t>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1"/>
                  </a:ext>
                </a:extLst>
              </a:tr>
              <a:tr h="531241">
                <a:tc>
                  <a:txBody>
                    <a:bodyPr/>
                    <a:lstStyle/>
                    <a:p>
                      <a:pPr marL="91440">
                        <a:lnSpc>
                          <a:spcPct val="100000"/>
                        </a:lnSpc>
                        <a:spcBef>
                          <a:spcPts val="270"/>
                        </a:spcBef>
                      </a:pPr>
                      <a:r>
                        <a:rPr sz="1400" spc="-5" dirty="0">
                          <a:latin typeface="Calibri"/>
                          <a:cs typeface="Calibri"/>
                        </a:rPr>
                        <a:t>Δραστηριότητες</a:t>
                      </a:r>
                      <a:r>
                        <a:rPr sz="1400" spc="-60" dirty="0">
                          <a:latin typeface="Calibri"/>
                          <a:cs typeface="Calibri"/>
                        </a:rPr>
                        <a:t> </a:t>
                      </a:r>
                      <a:r>
                        <a:rPr sz="1400" dirty="0">
                          <a:latin typeface="Calibri"/>
                          <a:cs typeface="Calibri"/>
                        </a:rPr>
                        <a:t>Μάθησης</a:t>
                      </a:r>
                      <a:endParaRPr sz="14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0"/>
                        </a:spcBef>
                      </a:pPr>
                      <a:r>
                        <a:rPr sz="1400" spc="-10" dirty="0">
                          <a:latin typeface="Calibri"/>
                          <a:cs typeface="Calibri"/>
                        </a:rPr>
                        <a:t>Ταξιδιωτικά</a:t>
                      </a:r>
                      <a:r>
                        <a:rPr sz="1400" spc="15"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5" dirty="0">
                          <a:latin typeface="Calibri"/>
                          <a:cs typeface="Calibri"/>
                        </a:rPr>
                        <a:t>/</a:t>
                      </a:r>
                      <a:r>
                        <a:rPr sz="1400" spc="-15" dirty="0" err="1">
                          <a:latin typeface="Calibri"/>
                          <a:cs typeface="Calibri"/>
                        </a:rPr>
                        <a:t>Αγορά</a:t>
                      </a:r>
                      <a:r>
                        <a:rPr sz="1400" spc="-5" dirty="0">
                          <a:latin typeface="Calibri"/>
                          <a:cs typeface="Calibri"/>
                        </a:rPr>
                        <a:t> Υπηρεσιών</a:t>
                      </a:r>
                      <a:r>
                        <a:rPr sz="1400" spc="-30" dirty="0">
                          <a:latin typeface="Calibri"/>
                          <a:cs typeface="Calibri"/>
                        </a:rPr>
                        <a:t> </a:t>
                      </a:r>
                      <a:r>
                        <a:rPr sz="1400" spc="-5" dirty="0">
                          <a:latin typeface="Calibri"/>
                          <a:cs typeface="Calibri"/>
                        </a:rPr>
                        <a:t>κτλ.*</a:t>
                      </a:r>
                      <a:endParaRPr sz="1400" dirty="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2"/>
                  </a:ext>
                </a:extLst>
              </a:tr>
              <a:tr h="531367">
                <a:tc>
                  <a:txBody>
                    <a:bodyPr/>
                    <a:lstStyle/>
                    <a:p>
                      <a:pPr marL="91440">
                        <a:lnSpc>
                          <a:spcPct val="100000"/>
                        </a:lnSpc>
                        <a:spcBef>
                          <a:spcPts val="275"/>
                        </a:spcBef>
                      </a:pPr>
                      <a:r>
                        <a:rPr sz="1400" spc="-5" dirty="0">
                          <a:latin typeface="Calibri"/>
                          <a:cs typeface="Calibri"/>
                        </a:rPr>
                        <a:t>Δραστηριότητες</a:t>
                      </a:r>
                      <a:r>
                        <a:rPr sz="1400" spc="-35" dirty="0">
                          <a:latin typeface="Calibri"/>
                          <a:cs typeface="Calibri"/>
                        </a:rPr>
                        <a:t> </a:t>
                      </a:r>
                      <a:r>
                        <a:rPr sz="1400" spc="-10" dirty="0">
                          <a:latin typeface="Calibri"/>
                          <a:cs typeface="Calibri"/>
                        </a:rPr>
                        <a:t>Διδασκαλίας/Κατάρτισης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113664">
                        <a:lnSpc>
                          <a:spcPct val="100000"/>
                        </a:lnSpc>
                        <a:spcBef>
                          <a:spcPts val="275"/>
                        </a:spcBef>
                      </a:pPr>
                      <a:r>
                        <a:rPr sz="1400" spc="-10" dirty="0">
                          <a:latin typeface="Calibri"/>
                          <a:cs typeface="Calibri"/>
                        </a:rPr>
                        <a:t>Ταξιδιωτικά</a:t>
                      </a:r>
                      <a:r>
                        <a:rPr sz="1400" spc="10"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10" dirty="0">
                          <a:latin typeface="Calibri"/>
                          <a:cs typeface="Calibri"/>
                        </a:rPr>
                        <a:t>/</a:t>
                      </a:r>
                      <a:r>
                        <a:rPr sz="1400" spc="-15" dirty="0" err="1">
                          <a:latin typeface="Calibri"/>
                          <a:cs typeface="Calibri"/>
                        </a:rPr>
                        <a:t>Αγορά</a:t>
                      </a:r>
                      <a:r>
                        <a:rPr sz="1400" spc="-10" dirty="0">
                          <a:latin typeface="Calibri"/>
                          <a:cs typeface="Calibri"/>
                        </a:rPr>
                        <a:t> </a:t>
                      </a:r>
                      <a:r>
                        <a:rPr sz="1400" spc="-5" dirty="0">
                          <a:latin typeface="Calibri"/>
                          <a:cs typeface="Calibri"/>
                        </a:rPr>
                        <a:t>Υπ</a:t>
                      </a:r>
                      <a:r>
                        <a:rPr sz="1400" spc="-5" dirty="0" err="1">
                          <a:latin typeface="Calibri"/>
                          <a:cs typeface="Calibri"/>
                        </a:rPr>
                        <a:t>ηρεσιών</a:t>
                      </a:r>
                      <a:r>
                        <a:rPr sz="1400" spc="-25" dirty="0">
                          <a:latin typeface="Calibri"/>
                          <a:cs typeface="Calibri"/>
                        </a:rPr>
                        <a:t> </a:t>
                      </a:r>
                      <a:r>
                        <a:rPr sz="1400" dirty="0" err="1">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3"/>
                  </a:ext>
                </a:extLst>
              </a:tr>
              <a:tr h="752094">
                <a:tc>
                  <a:txBody>
                    <a:bodyPr/>
                    <a:lstStyle/>
                    <a:p>
                      <a:pPr marL="91440">
                        <a:lnSpc>
                          <a:spcPct val="100000"/>
                        </a:lnSpc>
                        <a:spcBef>
                          <a:spcPts val="275"/>
                        </a:spcBef>
                      </a:pPr>
                      <a:r>
                        <a:rPr sz="1400" spc="-5" dirty="0">
                          <a:latin typeface="Calibri"/>
                          <a:cs typeface="Calibri"/>
                        </a:rPr>
                        <a:t>Διάφορες</a:t>
                      </a:r>
                      <a:r>
                        <a:rPr sz="1400" spc="-45" dirty="0">
                          <a:latin typeface="Calibri"/>
                          <a:cs typeface="Calibri"/>
                        </a:rPr>
                        <a:t> </a:t>
                      </a:r>
                      <a:r>
                        <a:rPr sz="1400" spc="-10" dirty="0">
                          <a:latin typeface="Calibri"/>
                          <a:cs typeface="Calibri"/>
                        </a:rPr>
                        <a:t>Εκδηλώσεις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5"/>
                        </a:spcBef>
                      </a:pPr>
                      <a:r>
                        <a:rPr sz="1400" spc="-5" dirty="0">
                          <a:latin typeface="Calibri"/>
                          <a:cs typeface="Calibri"/>
                        </a:rPr>
                        <a:t>Ενοικίαση</a:t>
                      </a:r>
                      <a:r>
                        <a:rPr sz="1400" spc="-10" dirty="0">
                          <a:latin typeface="Calibri"/>
                          <a:cs typeface="Calibri"/>
                        </a:rPr>
                        <a:t> </a:t>
                      </a:r>
                      <a:r>
                        <a:rPr sz="1400" dirty="0">
                          <a:latin typeface="Calibri"/>
                          <a:cs typeface="Calibri"/>
                        </a:rPr>
                        <a:t>Χώρου/</a:t>
                      </a:r>
                      <a:r>
                        <a:rPr sz="1400" spc="-25" dirty="0">
                          <a:latin typeface="Calibri"/>
                          <a:cs typeface="Calibri"/>
                        </a:rPr>
                        <a:t> </a:t>
                      </a:r>
                      <a:r>
                        <a:rPr sz="1400" spc="-5" dirty="0">
                          <a:latin typeface="Calibri"/>
                          <a:cs typeface="Calibri"/>
                        </a:rPr>
                        <a:t>Τροφοδοσία</a:t>
                      </a:r>
                      <a:r>
                        <a:rPr sz="1400" spc="-15" dirty="0">
                          <a:latin typeface="Calibri"/>
                          <a:cs typeface="Calibri"/>
                        </a:rPr>
                        <a:t> </a:t>
                      </a:r>
                      <a:r>
                        <a:rPr sz="1400" spc="-10" dirty="0">
                          <a:latin typeface="Calibri"/>
                          <a:cs typeface="Calibri"/>
                        </a:rPr>
                        <a:t>εκδήλωσης/Αγορά</a:t>
                      </a:r>
                      <a:r>
                        <a:rPr sz="1400" spc="-20" dirty="0">
                          <a:latin typeface="Calibri"/>
                          <a:cs typeface="Calibri"/>
                        </a:rPr>
                        <a:t> </a:t>
                      </a:r>
                      <a:r>
                        <a:rPr sz="1400" dirty="0">
                          <a:latin typeface="Calibri"/>
                          <a:cs typeface="Calibri"/>
                        </a:rPr>
                        <a:t>ή</a:t>
                      </a:r>
                    </a:p>
                    <a:p>
                      <a:pPr marL="91440" marR="805180">
                        <a:lnSpc>
                          <a:spcPct val="100000"/>
                        </a:lnSpc>
                      </a:pPr>
                      <a:r>
                        <a:rPr sz="1400" spc="-5" dirty="0">
                          <a:latin typeface="Calibri"/>
                          <a:cs typeface="Calibri"/>
                        </a:rPr>
                        <a:t>Ενοικίαση</a:t>
                      </a:r>
                      <a:r>
                        <a:rPr sz="1400" dirty="0">
                          <a:latin typeface="Calibri"/>
                          <a:cs typeface="Calibri"/>
                        </a:rPr>
                        <a:t> </a:t>
                      </a:r>
                      <a:r>
                        <a:rPr sz="1400" spc="-10" dirty="0">
                          <a:latin typeface="Calibri"/>
                          <a:cs typeface="Calibri"/>
                        </a:rPr>
                        <a:t>Εξοπλισμού/Αγορά Υπηρεσιών/Κόστος </a:t>
                      </a:r>
                      <a:r>
                        <a:rPr sz="1400" spc="-305" dirty="0">
                          <a:latin typeface="Calibri"/>
                          <a:cs typeface="Calibri"/>
                        </a:rPr>
                        <a:t> </a:t>
                      </a:r>
                      <a:r>
                        <a:rPr sz="1400" spc="-10" dirty="0">
                          <a:latin typeface="Calibri"/>
                          <a:cs typeface="Calibri"/>
                        </a:rPr>
                        <a:t>προσωπικού</a:t>
                      </a:r>
                      <a:r>
                        <a:rPr sz="1400" spc="-25" dirty="0">
                          <a:latin typeface="Calibri"/>
                          <a:cs typeface="Calibri"/>
                        </a:rPr>
                        <a:t> </a:t>
                      </a:r>
                      <a:r>
                        <a:rPr sz="1400" dirty="0">
                          <a:latin typeface="Calibri"/>
                          <a:cs typeface="Calibri"/>
                        </a:rPr>
                        <a:t>κτλ</a:t>
                      </a: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4"/>
                  </a:ext>
                </a:extLst>
              </a:tr>
              <a:tr h="625729">
                <a:tc>
                  <a:txBody>
                    <a:bodyPr/>
                    <a:lstStyle/>
                    <a:p>
                      <a:pPr marL="91440" marR="123825">
                        <a:lnSpc>
                          <a:spcPct val="100000"/>
                        </a:lnSpc>
                        <a:spcBef>
                          <a:spcPts val="280"/>
                        </a:spcBef>
                      </a:pPr>
                      <a:r>
                        <a:rPr sz="1400" spc="-10" dirty="0">
                          <a:latin typeface="Calibri"/>
                          <a:cs typeface="Calibri"/>
                        </a:rPr>
                        <a:t>Αποτελέσματα</a:t>
                      </a:r>
                      <a:r>
                        <a:rPr sz="1400" spc="10" dirty="0">
                          <a:latin typeface="Calibri"/>
                          <a:cs typeface="Calibri"/>
                        </a:rPr>
                        <a:t> </a:t>
                      </a:r>
                      <a:r>
                        <a:rPr sz="1400" spc="-10" dirty="0">
                          <a:latin typeface="Calibri"/>
                          <a:cs typeface="Calibri"/>
                        </a:rPr>
                        <a:t>Σχεδίου</a:t>
                      </a:r>
                      <a:r>
                        <a:rPr sz="1400" spc="-5" dirty="0">
                          <a:latin typeface="Calibri"/>
                          <a:cs typeface="Calibri"/>
                        </a:rPr>
                        <a:t> (δημοσιεύσεις,</a:t>
                      </a:r>
                      <a:r>
                        <a:rPr sz="1400" spc="30" dirty="0">
                          <a:latin typeface="Calibri"/>
                          <a:cs typeface="Calibri"/>
                        </a:rPr>
                        <a:t> </a:t>
                      </a:r>
                      <a:r>
                        <a:rPr sz="1400" spc="-25" dirty="0">
                          <a:latin typeface="Calibri"/>
                          <a:cs typeface="Calibri"/>
                        </a:rPr>
                        <a:t>υλικό, </a:t>
                      </a:r>
                      <a:r>
                        <a:rPr sz="1400" spc="-305" dirty="0">
                          <a:latin typeface="Calibri"/>
                          <a:cs typeface="Calibri"/>
                        </a:rPr>
                        <a:t> </a:t>
                      </a:r>
                      <a:r>
                        <a:rPr sz="1400" spc="-5" dirty="0">
                          <a:latin typeface="Calibri"/>
                          <a:cs typeface="Calibri"/>
                        </a:rPr>
                        <a:t>εργαλεία</a:t>
                      </a:r>
                      <a:r>
                        <a:rPr sz="1400" spc="5" dirty="0">
                          <a:latin typeface="Calibri"/>
                          <a:cs typeface="Calibri"/>
                        </a:rPr>
                        <a:t> </a:t>
                      </a:r>
                      <a:r>
                        <a:rPr sz="1400" dirty="0">
                          <a:latin typeface="Calibri"/>
                          <a:cs typeface="Calibri"/>
                        </a:rPr>
                        <a:t>κτλ.)</a:t>
                      </a:r>
                      <a:endParaRPr sz="140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362585">
                        <a:lnSpc>
                          <a:spcPct val="100000"/>
                        </a:lnSpc>
                        <a:spcBef>
                          <a:spcPts val="280"/>
                        </a:spcBef>
                      </a:pPr>
                      <a:r>
                        <a:rPr sz="1400" spc="-10" dirty="0">
                          <a:latin typeface="Calibri"/>
                          <a:cs typeface="Calibri"/>
                        </a:rPr>
                        <a:t>Κόστος</a:t>
                      </a:r>
                      <a:r>
                        <a:rPr sz="1400" spc="-15" dirty="0">
                          <a:latin typeface="Calibri"/>
                          <a:cs typeface="Calibri"/>
                        </a:rPr>
                        <a:t> </a:t>
                      </a:r>
                      <a:r>
                        <a:rPr sz="1400" spc="-10" dirty="0">
                          <a:latin typeface="Calibri"/>
                          <a:cs typeface="Calibri"/>
                        </a:rPr>
                        <a:t>π</a:t>
                      </a:r>
                      <a:r>
                        <a:rPr sz="1400" spc="-10" dirty="0" err="1">
                          <a:latin typeface="Calibri"/>
                          <a:cs typeface="Calibri"/>
                        </a:rPr>
                        <a:t>ροσω</a:t>
                      </a:r>
                      <a:r>
                        <a:rPr sz="1400" spc="-10" dirty="0">
                          <a:latin typeface="Calibri"/>
                          <a:cs typeface="Calibri"/>
                        </a:rPr>
                        <a:t>πικού/</a:t>
                      </a:r>
                      <a:r>
                        <a:rPr lang="el-GR" sz="1400" spc="-10" dirty="0">
                          <a:latin typeface="Calibri"/>
                          <a:cs typeface="Calibri"/>
                        </a:rPr>
                        <a:t>Κόστος δημοσίευσης και επιμέλειας υλικού/Αγορά ή ενοικίαση Εξοπλισμού/Αγορά Υπηρεσιών κτλ.</a:t>
                      </a:r>
                      <a:endParaRPr sz="1400" dirty="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5"/>
                  </a:ext>
                </a:extLst>
              </a:tr>
              <a:tr h="750100">
                <a:tc>
                  <a:txBody>
                    <a:bodyPr/>
                    <a:lstStyle/>
                    <a:p>
                      <a:pPr marL="91440">
                        <a:lnSpc>
                          <a:spcPct val="100000"/>
                        </a:lnSpc>
                        <a:spcBef>
                          <a:spcPts val="275"/>
                        </a:spcBef>
                      </a:pPr>
                      <a:r>
                        <a:rPr sz="1400" spc="-5" dirty="0">
                          <a:latin typeface="Calibri"/>
                          <a:cs typeface="Calibri"/>
                        </a:rPr>
                        <a:t>Δραστηριότητες</a:t>
                      </a:r>
                      <a:r>
                        <a:rPr sz="1400" spc="-45" dirty="0">
                          <a:latin typeface="Calibri"/>
                          <a:cs typeface="Calibri"/>
                        </a:rPr>
                        <a:t> </a:t>
                      </a:r>
                      <a:r>
                        <a:rPr sz="1400" spc="-5" dirty="0">
                          <a:latin typeface="Calibri"/>
                          <a:cs typeface="Calibri"/>
                        </a:rPr>
                        <a:t>διάδοσης </a:t>
                      </a:r>
                      <a:r>
                        <a:rPr sz="1400" spc="-10" dirty="0">
                          <a:latin typeface="Calibri"/>
                          <a:cs typeface="Calibri"/>
                        </a:rPr>
                        <a:t>αποτελεσμάτων</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marR="572770">
                        <a:lnSpc>
                          <a:spcPct val="100000"/>
                        </a:lnSpc>
                        <a:spcBef>
                          <a:spcPts val="275"/>
                        </a:spcBef>
                      </a:pPr>
                      <a:r>
                        <a:rPr sz="1400" spc="-5" dirty="0">
                          <a:latin typeface="Calibri"/>
                          <a:cs typeface="Calibri"/>
                        </a:rPr>
                        <a:t>Ενοικίαση Χώρου/ Τροφοδοσία </a:t>
                      </a:r>
                      <a:r>
                        <a:rPr sz="1400" spc="-10" dirty="0">
                          <a:latin typeface="Calibri"/>
                          <a:cs typeface="Calibri"/>
                        </a:rPr>
                        <a:t>εκδήλωσης/Αγορά </a:t>
                      </a:r>
                      <a:r>
                        <a:rPr sz="1400" dirty="0">
                          <a:latin typeface="Calibri"/>
                          <a:cs typeface="Calibri"/>
                        </a:rPr>
                        <a:t>ή </a:t>
                      </a:r>
                      <a:r>
                        <a:rPr sz="1400" spc="-305" dirty="0">
                          <a:latin typeface="Calibri"/>
                          <a:cs typeface="Calibri"/>
                        </a:rPr>
                        <a:t> </a:t>
                      </a:r>
                      <a:r>
                        <a:rPr sz="1400" spc="-5" dirty="0">
                          <a:latin typeface="Calibri"/>
                          <a:cs typeface="Calibri"/>
                        </a:rPr>
                        <a:t>Ενοικίαση</a:t>
                      </a:r>
                      <a:r>
                        <a:rPr sz="1400" spc="-10" dirty="0">
                          <a:latin typeface="Calibri"/>
                          <a:cs typeface="Calibri"/>
                        </a:rPr>
                        <a:t> Εξοπλισμού/Αγορά</a:t>
                      </a:r>
                      <a:r>
                        <a:rPr sz="1400" spc="-15" dirty="0">
                          <a:latin typeface="Calibri"/>
                          <a:cs typeface="Calibri"/>
                        </a:rPr>
                        <a:t> </a:t>
                      </a:r>
                      <a:r>
                        <a:rPr sz="1400" spc="-5" dirty="0">
                          <a:latin typeface="Calibri"/>
                          <a:cs typeface="Calibri"/>
                        </a:rPr>
                        <a:t>Υπηρεσιών</a:t>
                      </a:r>
                      <a:r>
                        <a:rPr sz="1400" dirty="0">
                          <a:latin typeface="Calibri"/>
                          <a:cs typeface="Calibri"/>
                        </a:rPr>
                        <a:t> </a:t>
                      </a:r>
                      <a:r>
                        <a:rPr sz="1400" spc="-5" dirty="0">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6"/>
                  </a:ext>
                </a:extLst>
              </a:tr>
            </a:tbl>
          </a:graphicData>
        </a:graphic>
      </p:graphicFrame>
      <p:sp>
        <p:nvSpPr>
          <p:cNvPr id="5" name="object 5"/>
          <p:cNvSpPr txBox="1"/>
          <p:nvPr/>
        </p:nvSpPr>
        <p:spPr>
          <a:xfrm>
            <a:off x="9067800" y="1524000"/>
            <a:ext cx="2736850" cy="2720617"/>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a:t>
            </a:r>
            <a:r>
              <a:rPr sz="1600" b="1" spc="-5" dirty="0">
                <a:latin typeface="Calibri"/>
                <a:cs typeface="Calibri"/>
              </a:rPr>
              <a:t>Η</a:t>
            </a:r>
            <a:r>
              <a:rPr sz="1600" b="1" spc="-35" dirty="0">
                <a:latin typeface="Calibri"/>
                <a:cs typeface="Calibri"/>
              </a:rPr>
              <a:t> </a:t>
            </a:r>
            <a:r>
              <a:rPr sz="1600" b="1" spc="-5" dirty="0">
                <a:latin typeface="Calibri"/>
                <a:cs typeface="Calibri"/>
              </a:rPr>
              <a:t>αγορά/ενοικίαση</a:t>
            </a:r>
            <a:endParaRPr sz="1600" dirty="0">
              <a:latin typeface="Calibri"/>
              <a:cs typeface="Calibri"/>
            </a:endParaRPr>
          </a:p>
          <a:p>
            <a:pPr marL="12700" marR="327660">
              <a:lnSpc>
                <a:spcPct val="100000"/>
              </a:lnSpc>
              <a:spcBef>
                <a:spcPts val="5"/>
              </a:spcBef>
            </a:pPr>
            <a:r>
              <a:rPr sz="1600" b="1" spc="-10" dirty="0">
                <a:latin typeface="Calibri"/>
                <a:cs typeface="Calibri"/>
              </a:rPr>
              <a:t>εξοπλισμού</a:t>
            </a:r>
            <a:r>
              <a:rPr sz="1600" b="1" spc="-5" dirty="0">
                <a:latin typeface="Calibri"/>
                <a:cs typeface="Calibri"/>
              </a:rPr>
              <a:t> </a:t>
            </a:r>
            <a:r>
              <a:rPr sz="1600" b="1" spc="-20" dirty="0">
                <a:latin typeface="Calibri"/>
                <a:cs typeface="Calibri"/>
              </a:rPr>
              <a:t>και</a:t>
            </a:r>
            <a:r>
              <a:rPr sz="1600" b="1" dirty="0">
                <a:latin typeface="Calibri"/>
                <a:cs typeface="Calibri"/>
              </a:rPr>
              <a:t> </a:t>
            </a:r>
            <a:r>
              <a:rPr lang="el-GR" sz="1600" b="1" dirty="0">
                <a:latin typeface="Calibri"/>
                <a:cs typeface="Calibri"/>
              </a:rPr>
              <a:t>η αγορά </a:t>
            </a:r>
            <a:r>
              <a:rPr sz="1600" b="1" spc="-15" dirty="0">
                <a:latin typeface="Calibri"/>
                <a:cs typeface="Calibri"/>
              </a:rPr>
              <a:t>υπ</a:t>
            </a:r>
            <a:r>
              <a:rPr sz="1600" b="1" spc="-15" dirty="0" err="1">
                <a:latin typeface="Calibri"/>
                <a:cs typeface="Calibri"/>
              </a:rPr>
              <a:t>ηρεσιών</a:t>
            </a:r>
            <a:r>
              <a:rPr sz="1600" b="1" spc="-15" dirty="0">
                <a:latin typeface="Calibri"/>
                <a:cs typeface="Calibri"/>
              </a:rPr>
              <a:t> </a:t>
            </a:r>
            <a:r>
              <a:rPr sz="1600" b="1" spc="-10" dirty="0">
                <a:latin typeface="Calibri"/>
                <a:cs typeface="Calibri"/>
              </a:rPr>
              <a:t> </a:t>
            </a:r>
            <a:r>
              <a:rPr sz="1600" b="1" spc="-15" dirty="0">
                <a:latin typeface="Calibri"/>
                <a:cs typeface="Calibri"/>
              </a:rPr>
              <a:t>ενσωματώνεται</a:t>
            </a:r>
            <a:r>
              <a:rPr sz="1600" b="1" spc="40" dirty="0">
                <a:latin typeface="Calibri"/>
                <a:cs typeface="Calibri"/>
              </a:rPr>
              <a:t> </a:t>
            </a:r>
            <a:r>
              <a:rPr sz="1600" b="1" spc="-5" dirty="0">
                <a:latin typeface="Calibri"/>
                <a:cs typeface="Calibri"/>
              </a:rPr>
              <a:t>στον </a:t>
            </a:r>
            <a:r>
              <a:rPr sz="1600" b="1" dirty="0">
                <a:latin typeface="Calibri"/>
                <a:cs typeface="Calibri"/>
              </a:rPr>
              <a:t> </a:t>
            </a:r>
            <a:r>
              <a:rPr sz="1600" b="1" spc="-10" dirty="0">
                <a:latin typeface="Calibri"/>
                <a:cs typeface="Calibri"/>
              </a:rPr>
              <a:t>προϋπολογισμό</a:t>
            </a:r>
            <a:r>
              <a:rPr sz="1600" b="1" spc="5" dirty="0">
                <a:latin typeface="Calibri"/>
                <a:cs typeface="Calibri"/>
              </a:rPr>
              <a:t> </a:t>
            </a:r>
            <a:r>
              <a:rPr sz="1600" b="1" spc="-10" dirty="0">
                <a:latin typeface="Calibri"/>
                <a:cs typeface="Calibri"/>
              </a:rPr>
              <a:t>της</a:t>
            </a:r>
            <a:endParaRPr sz="1600" dirty="0">
              <a:latin typeface="Calibri"/>
              <a:cs typeface="Calibri"/>
            </a:endParaRPr>
          </a:p>
          <a:p>
            <a:pPr marL="12700" marR="27940">
              <a:lnSpc>
                <a:spcPct val="100000"/>
              </a:lnSpc>
            </a:pPr>
            <a:r>
              <a:rPr sz="1600" b="1" spc="-10" dirty="0">
                <a:latin typeface="Calibri"/>
                <a:cs typeface="Calibri"/>
              </a:rPr>
              <a:t>δραστηριότητας</a:t>
            </a:r>
            <a:r>
              <a:rPr sz="1600" b="1" spc="25" dirty="0">
                <a:latin typeface="Calibri"/>
                <a:cs typeface="Calibri"/>
              </a:rPr>
              <a:t> </a:t>
            </a:r>
            <a:r>
              <a:rPr sz="1600" b="1" spc="-5" dirty="0">
                <a:latin typeface="Calibri"/>
                <a:cs typeface="Calibri"/>
              </a:rPr>
              <a:t>με </a:t>
            </a:r>
            <a:r>
              <a:rPr sz="1600" b="1" spc="-15" dirty="0">
                <a:latin typeface="Calibri"/>
                <a:cs typeface="Calibri"/>
              </a:rPr>
              <a:t>την</a:t>
            </a:r>
            <a:r>
              <a:rPr sz="1600" b="1" spc="10" dirty="0">
                <a:latin typeface="Calibri"/>
                <a:cs typeface="Calibri"/>
              </a:rPr>
              <a:t> </a:t>
            </a:r>
            <a:r>
              <a:rPr sz="1600" b="1" spc="-5" dirty="0">
                <a:latin typeface="Calibri"/>
                <a:cs typeface="Calibri"/>
              </a:rPr>
              <a:t>οποία </a:t>
            </a:r>
            <a:r>
              <a:rPr sz="1600" b="1" dirty="0">
                <a:latin typeface="Calibri"/>
                <a:cs typeface="Calibri"/>
              </a:rPr>
              <a:t> </a:t>
            </a:r>
            <a:r>
              <a:rPr sz="1600" b="1" spc="-10" dirty="0">
                <a:latin typeface="Calibri"/>
                <a:cs typeface="Calibri"/>
              </a:rPr>
              <a:t>συνδέεται.</a:t>
            </a:r>
            <a:r>
              <a:rPr sz="1600" b="1" spc="5" dirty="0">
                <a:latin typeface="Calibri"/>
                <a:cs typeface="Calibri"/>
              </a:rPr>
              <a:t> </a:t>
            </a:r>
            <a:r>
              <a:rPr sz="1600" b="1" spc="-5" dirty="0">
                <a:latin typeface="Calibri"/>
                <a:cs typeface="Calibri"/>
              </a:rPr>
              <a:t>Οι</a:t>
            </a:r>
            <a:r>
              <a:rPr sz="1600" b="1" spc="30" dirty="0">
                <a:latin typeface="Calibri"/>
                <a:cs typeface="Calibri"/>
              </a:rPr>
              <a:t> </a:t>
            </a:r>
            <a:r>
              <a:rPr sz="1600" b="1" spc="-10" dirty="0">
                <a:latin typeface="Calibri"/>
                <a:cs typeface="Calibri"/>
              </a:rPr>
              <a:t>αξιολογητές</a:t>
            </a:r>
            <a:r>
              <a:rPr sz="1600" b="1" spc="15" dirty="0">
                <a:latin typeface="Calibri"/>
                <a:cs typeface="Calibri"/>
              </a:rPr>
              <a:t> </a:t>
            </a:r>
            <a:r>
              <a:rPr sz="1600" b="1" spc="-10" dirty="0">
                <a:latin typeface="Calibri"/>
                <a:cs typeface="Calibri"/>
              </a:rPr>
              <a:t>της </a:t>
            </a:r>
            <a:r>
              <a:rPr sz="1600" b="1" spc="-5" dirty="0">
                <a:latin typeface="Calibri"/>
                <a:cs typeface="Calibri"/>
              </a:rPr>
              <a:t> </a:t>
            </a:r>
            <a:r>
              <a:rPr sz="1600" b="1" spc="-10" dirty="0">
                <a:latin typeface="Calibri"/>
                <a:cs typeface="Calibri"/>
              </a:rPr>
              <a:t>πρότασης</a:t>
            </a:r>
            <a:r>
              <a:rPr sz="1600" b="1" dirty="0">
                <a:latin typeface="Calibri"/>
                <a:cs typeface="Calibri"/>
              </a:rPr>
              <a:t> </a:t>
            </a:r>
            <a:r>
              <a:rPr sz="1600" b="1" spc="-10" dirty="0">
                <a:latin typeface="Calibri"/>
                <a:cs typeface="Calibri"/>
              </a:rPr>
              <a:t>θα αξιολογήσουν</a:t>
            </a:r>
            <a:r>
              <a:rPr sz="1600" b="1" spc="5" dirty="0">
                <a:latin typeface="Calibri"/>
                <a:cs typeface="Calibri"/>
              </a:rPr>
              <a:t> </a:t>
            </a:r>
            <a:r>
              <a:rPr sz="1600" b="1" spc="-15" dirty="0">
                <a:latin typeface="Calibri"/>
                <a:cs typeface="Calibri"/>
              </a:rPr>
              <a:t>την </a:t>
            </a:r>
            <a:r>
              <a:rPr sz="1600" b="1" spc="-345" dirty="0">
                <a:latin typeface="Calibri"/>
                <a:cs typeface="Calibri"/>
              </a:rPr>
              <a:t> </a:t>
            </a:r>
            <a:r>
              <a:rPr sz="1600" b="1" spc="-5" dirty="0">
                <a:latin typeface="Calibri"/>
                <a:cs typeface="Calibri"/>
              </a:rPr>
              <a:t>ανάγκη</a:t>
            </a:r>
            <a:r>
              <a:rPr sz="1600" b="1" spc="-10" dirty="0">
                <a:latin typeface="Calibri"/>
                <a:cs typeface="Calibri"/>
              </a:rPr>
              <a:t> </a:t>
            </a:r>
            <a:r>
              <a:rPr sz="1600" b="1" spc="-20" dirty="0">
                <a:latin typeface="Calibri"/>
                <a:cs typeface="Calibri"/>
              </a:rPr>
              <a:t>και</a:t>
            </a:r>
            <a:r>
              <a:rPr sz="1600" b="1" spc="5" dirty="0">
                <a:latin typeface="Calibri"/>
                <a:cs typeface="Calibri"/>
              </a:rPr>
              <a:t> </a:t>
            </a:r>
            <a:r>
              <a:rPr sz="1600" b="1" spc="-15" dirty="0">
                <a:latin typeface="Calibri"/>
                <a:cs typeface="Calibri"/>
              </a:rPr>
              <a:t>την</a:t>
            </a:r>
            <a:r>
              <a:rPr sz="1600" b="1" spc="-10" dirty="0">
                <a:latin typeface="Calibri"/>
                <a:cs typeface="Calibri"/>
              </a:rPr>
              <a:t> </a:t>
            </a:r>
            <a:r>
              <a:rPr sz="1600" b="1" spc="-15" dirty="0">
                <a:latin typeface="Calibri"/>
                <a:cs typeface="Calibri"/>
              </a:rPr>
              <a:t>καταλληλόλητα </a:t>
            </a:r>
            <a:r>
              <a:rPr sz="1600" b="1" spc="-350" dirty="0">
                <a:latin typeface="Calibri"/>
                <a:cs typeface="Calibri"/>
              </a:rPr>
              <a:t> </a:t>
            </a:r>
            <a:r>
              <a:rPr sz="1600" b="1" spc="-5" dirty="0">
                <a:latin typeface="Calibri"/>
                <a:cs typeface="Calibri"/>
              </a:rPr>
              <a:t>ενός</a:t>
            </a:r>
            <a:r>
              <a:rPr sz="1600" b="1" spc="-10" dirty="0">
                <a:latin typeface="Calibri"/>
                <a:cs typeface="Calibri"/>
              </a:rPr>
              <a:t> τέτοιου</a:t>
            </a:r>
            <a:r>
              <a:rPr sz="1600" b="1" spc="5" dirty="0">
                <a:latin typeface="Calibri"/>
                <a:cs typeface="Calibri"/>
              </a:rPr>
              <a:t> </a:t>
            </a:r>
            <a:r>
              <a:rPr sz="1600" b="1" spc="-5" dirty="0">
                <a:latin typeface="Calibri"/>
                <a:cs typeface="Calibri"/>
              </a:rPr>
              <a:t>εξόδου</a:t>
            </a:r>
            <a:r>
              <a:rPr sz="1600" b="1" spc="-10" dirty="0">
                <a:latin typeface="Calibri"/>
                <a:cs typeface="Calibri"/>
              </a:rPr>
              <a:t> για</a:t>
            </a:r>
            <a:r>
              <a:rPr sz="1600" b="1" spc="10" dirty="0">
                <a:latin typeface="Calibri"/>
                <a:cs typeface="Calibri"/>
              </a:rPr>
              <a:t> </a:t>
            </a:r>
            <a:r>
              <a:rPr sz="1600" b="1" spc="-15" dirty="0">
                <a:latin typeface="Calibri"/>
                <a:cs typeface="Calibri"/>
              </a:rPr>
              <a:t>την </a:t>
            </a:r>
            <a:r>
              <a:rPr sz="1600" b="1" spc="-10" dirty="0">
                <a:latin typeface="Calibri"/>
                <a:cs typeface="Calibri"/>
              </a:rPr>
              <a:t> υλοποίηση</a:t>
            </a:r>
            <a:r>
              <a:rPr sz="1600" b="1" spc="5" dirty="0">
                <a:latin typeface="Calibri"/>
                <a:cs typeface="Calibri"/>
              </a:rPr>
              <a:t> </a:t>
            </a:r>
            <a:r>
              <a:rPr sz="1600" b="1" spc="-5" dirty="0">
                <a:latin typeface="Calibri"/>
                <a:cs typeface="Calibri"/>
              </a:rPr>
              <a:t>της</a:t>
            </a:r>
            <a:r>
              <a:rPr sz="1600" b="1" dirty="0">
                <a:latin typeface="Calibri"/>
                <a:cs typeface="Calibri"/>
              </a:rPr>
              <a:t> </a:t>
            </a:r>
            <a:r>
              <a:rPr sz="1600" b="1" spc="-10" dirty="0">
                <a:latin typeface="Calibri"/>
                <a:cs typeface="Calibri"/>
              </a:rPr>
              <a:t>εκάστοτε</a:t>
            </a:r>
            <a:endParaRPr sz="1600" dirty="0">
              <a:latin typeface="Calibri"/>
              <a:cs typeface="Calibri"/>
            </a:endParaRPr>
          </a:p>
          <a:p>
            <a:pPr marL="12700" marR="5080">
              <a:lnSpc>
                <a:spcPct val="100000"/>
              </a:lnSpc>
              <a:spcBef>
                <a:spcPts val="5"/>
              </a:spcBef>
            </a:pPr>
            <a:r>
              <a:rPr sz="1600" b="1" spc="-5" dirty="0">
                <a:latin typeface="Calibri"/>
                <a:cs typeface="Calibri"/>
              </a:rPr>
              <a:t>δραστηριότητας.</a:t>
            </a:r>
            <a:r>
              <a:rPr sz="1600" b="1" spc="15" dirty="0">
                <a:latin typeface="Calibri"/>
                <a:cs typeface="Calibri"/>
              </a:rPr>
              <a:t> </a:t>
            </a:r>
            <a:endParaRPr lang="el-GR" sz="1600" b="1" spc="15" dirty="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216" y="84836"/>
            <a:ext cx="8564880" cy="452120"/>
          </a:xfrm>
          <a:prstGeom prst="rect">
            <a:avLst/>
          </a:prstGeom>
        </p:spPr>
        <p:txBody>
          <a:bodyPr vert="horz" wrap="square" lIns="0" tIns="12065" rIns="0" bIns="0" rtlCol="0">
            <a:spAutoFit/>
          </a:bodyPr>
          <a:lstStyle/>
          <a:p>
            <a:pPr marL="12700">
              <a:lnSpc>
                <a:spcPct val="100000"/>
              </a:lnSpc>
              <a:spcBef>
                <a:spcPts val="95"/>
              </a:spcBef>
            </a:pPr>
            <a:r>
              <a:rPr lang="el-GR" sz="2800" spc="-25" dirty="0">
                <a:solidFill>
                  <a:srgbClr val="FFFFFF"/>
                </a:solidFill>
              </a:rPr>
              <a:t>ΥΠΟΛΟΓΙΣΜΟΣ ΚΟΣΤΟΥΣ ΔΡΑΣΤΗΡΙΟΤΗΤΩΝ</a:t>
            </a:r>
            <a:endParaRPr sz="2800" dirty="0"/>
          </a:p>
        </p:txBody>
      </p:sp>
      <p:sp>
        <p:nvSpPr>
          <p:cNvPr id="3" name="object 3"/>
          <p:cNvSpPr txBox="1"/>
          <p:nvPr/>
        </p:nvSpPr>
        <p:spPr>
          <a:xfrm>
            <a:off x="457200" y="685800"/>
            <a:ext cx="10826115" cy="5120120"/>
          </a:xfrm>
          <a:prstGeom prst="rect">
            <a:avLst/>
          </a:prstGeom>
        </p:spPr>
        <p:txBody>
          <a:bodyPr vert="horz" wrap="square" lIns="0" tIns="12065" rIns="0" bIns="0" rtlCol="0">
            <a:spAutoFit/>
          </a:bodyPr>
          <a:lstStyle/>
          <a:p>
            <a:pPr>
              <a:lnSpc>
                <a:spcPct val="100000"/>
              </a:lnSpc>
              <a:spcBef>
                <a:spcPts val="10"/>
              </a:spcBef>
            </a:pPr>
            <a:endParaRPr sz="2750" dirty="0">
              <a:latin typeface="Calibri"/>
              <a:cs typeface="Calibri"/>
            </a:endParaRPr>
          </a:p>
          <a:p>
            <a:pPr marL="12700" marR="5080" algn="just">
              <a:lnSpc>
                <a:spcPct val="80000"/>
              </a:lnSpc>
            </a:pPr>
            <a:r>
              <a:rPr sz="2000" u="heavy" dirty="0">
                <a:uFill>
                  <a:solidFill>
                    <a:srgbClr val="000000"/>
                  </a:solidFill>
                </a:uFill>
                <a:latin typeface="Calibri"/>
                <a:cs typeface="Calibri"/>
              </a:rPr>
              <a:t>O </a:t>
            </a:r>
            <a:r>
              <a:rPr sz="2000" u="heavy" spc="-10" dirty="0">
                <a:uFill>
                  <a:solidFill>
                    <a:srgbClr val="000000"/>
                  </a:solidFill>
                </a:uFill>
                <a:latin typeface="Calibri"/>
                <a:cs typeface="Calibri"/>
              </a:rPr>
              <a:t>Οδηγός του Προγράμματος </a:t>
            </a:r>
            <a:r>
              <a:rPr sz="2000" u="heavy" spc="-5" dirty="0">
                <a:uFill>
                  <a:solidFill>
                    <a:srgbClr val="000000"/>
                  </a:solidFill>
                </a:uFill>
                <a:latin typeface="Calibri"/>
                <a:cs typeface="Calibri"/>
              </a:rPr>
              <a:t>δεν </a:t>
            </a:r>
            <a:r>
              <a:rPr sz="2000" u="heavy" spc="-10" dirty="0">
                <a:uFill>
                  <a:solidFill>
                    <a:srgbClr val="000000"/>
                  </a:solidFill>
                </a:uFill>
                <a:latin typeface="Calibri"/>
                <a:cs typeface="Calibri"/>
              </a:rPr>
              <a:t>προτείνει συγκεκριμένη μέθοδο</a:t>
            </a:r>
            <a:r>
              <a:rPr sz="2000" spc="-10" dirty="0">
                <a:latin typeface="Calibri"/>
                <a:cs typeface="Calibri"/>
              </a:rPr>
              <a:t> </a:t>
            </a:r>
            <a:r>
              <a:rPr sz="2000" spc="-5" dirty="0">
                <a:latin typeface="Calibri"/>
                <a:cs typeface="Calibri"/>
              </a:rPr>
              <a:t>για </a:t>
            </a:r>
            <a:r>
              <a:rPr sz="2000" spc="-10" dirty="0">
                <a:latin typeface="Calibri"/>
                <a:cs typeface="Calibri"/>
              </a:rPr>
              <a:t>τον </a:t>
            </a:r>
            <a:r>
              <a:rPr sz="2000" spc="-15" dirty="0">
                <a:latin typeface="Calibri"/>
                <a:cs typeface="Calibri"/>
              </a:rPr>
              <a:t>υπολογισμό </a:t>
            </a:r>
            <a:r>
              <a:rPr sz="2000" spc="-10" dirty="0">
                <a:latin typeface="Calibri"/>
                <a:cs typeface="Calibri"/>
              </a:rPr>
              <a:t>του </a:t>
            </a:r>
            <a:r>
              <a:rPr sz="2000" spc="-15" dirty="0">
                <a:latin typeface="Calibri"/>
                <a:cs typeface="Calibri"/>
              </a:rPr>
              <a:t>κόστους </a:t>
            </a:r>
            <a:r>
              <a:rPr sz="2000" dirty="0">
                <a:latin typeface="Calibri"/>
                <a:cs typeface="Calibri"/>
              </a:rPr>
              <a:t>της </a:t>
            </a:r>
            <a:r>
              <a:rPr sz="2000" spc="5" dirty="0">
                <a:latin typeface="Calibri"/>
                <a:cs typeface="Calibri"/>
              </a:rPr>
              <a:t> </a:t>
            </a:r>
            <a:r>
              <a:rPr sz="2000" spc="-10" dirty="0">
                <a:latin typeface="Calibri"/>
                <a:cs typeface="Calibri"/>
              </a:rPr>
              <a:t>των</a:t>
            </a:r>
            <a:r>
              <a:rPr sz="2000" spc="-5" dirty="0">
                <a:latin typeface="Calibri"/>
                <a:cs typeface="Calibri"/>
              </a:rPr>
              <a:t> </a:t>
            </a:r>
            <a:r>
              <a:rPr sz="2000" spc="-10" dirty="0">
                <a:latin typeface="Calibri"/>
                <a:cs typeface="Calibri"/>
              </a:rPr>
              <a:t>δραστηριοτήτων</a:t>
            </a:r>
            <a:r>
              <a:rPr sz="2000" spc="-5" dirty="0">
                <a:latin typeface="Calibri"/>
                <a:cs typeface="Calibri"/>
              </a:rPr>
              <a:t> από</a:t>
            </a:r>
            <a:r>
              <a:rPr sz="2000" dirty="0">
                <a:latin typeface="Calibri"/>
                <a:cs typeface="Calibri"/>
              </a:rPr>
              <a:t> </a:t>
            </a:r>
            <a:r>
              <a:rPr sz="2000" spc="-5" dirty="0">
                <a:latin typeface="Calibri"/>
                <a:cs typeface="Calibri"/>
              </a:rPr>
              <a:t>μεριάς</a:t>
            </a:r>
            <a:r>
              <a:rPr sz="2000" dirty="0">
                <a:latin typeface="Calibri"/>
                <a:cs typeface="Calibri"/>
              </a:rPr>
              <a:t> </a:t>
            </a:r>
            <a:r>
              <a:rPr sz="2000" spc="-15" dirty="0">
                <a:latin typeface="Calibri"/>
                <a:cs typeface="Calibri"/>
              </a:rPr>
              <a:t>αιτητή.</a:t>
            </a:r>
            <a:r>
              <a:rPr sz="2000" spc="-10" dirty="0">
                <a:latin typeface="Calibri"/>
                <a:cs typeface="Calibri"/>
              </a:rPr>
              <a:t> </a:t>
            </a:r>
            <a:r>
              <a:rPr sz="2000" spc="-5" dirty="0">
                <a:latin typeface="Calibri"/>
                <a:cs typeface="Calibri"/>
              </a:rPr>
              <a:t>Επειδή,</a:t>
            </a:r>
            <a:r>
              <a:rPr sz="2000" dirty="0">
                <a:latin typeface="Calibri"/>
                <a:cs typeface="Calibri"/>
              </a:rPr>
              <a:t> </a:t>
            </a:r>
            <a:r>
              <a:rPr sz="2000" spc="-5" dirty="0">
                <a:latin typeface="Calibri"/>
                <a:cs typeface="Calibri"/>
              </a:rPr>
              <a:t>όμως,</a:t>
            </a:r>
            <a:r>
              <a:rPr sz="2000" dirty="0">
                <a:latin typeface="Calibri"/>
                <a:cs typeface="Calibri"/>
              </a:rPr>
              <a:t> </a:t>
            </a:r>
            <a:r>
              <a:rPr sz="2000" spc="-10" dirty="0">
                <a:latin typeface="Calibri"/>
                <a:cs typeface="Calibri"/>
              </a:rPr>
              <a:t>οι</a:t>
            </a:r>
            <a:r>
              <a:rPr sz="2000" spc="-5" dirty="0">
                <a:latin typeface="Calibri"/>
                <a:cs typeface="Calibri"/>
              </a:rPr>
              <a:t> </a:t>
            </a:r>
            <a:r>
              <a:rPr sz="2000" spc="-15" dirty="0">
                <a:latin typeface="Calibri"/>
                <a:cs typeface="Calibri"/>
              </a:rPr>
              <a:t>αξιολογητές</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αίτησης</a:t>
            </a:r>
            <a:r>
              <a:rPr sz="2000" spc="-5" dirty="0">
                <a:latin typeface="Calibri"/>
                <a:cs typeface="Calibri"/>
              </a:rPr>
              <a:t> </a:t>
            </a:r>
            <a:r>
              <a:rPr sz="2000" dirty="0">
                <a:latin typeface="Calibri"/>
                <a:cs typeface="Calibri"/>
              </a:rPr>
              <a:t>θα </a:t>
            </a:r>
            <a:r>
              <a:rPr sz="2000" spc="5" dirty="0">
                <a:latin typeface="Calibri"/>
                <a:cs typeface="Calibri"/>
              </a:rPr>
              <a:t> </a:t>
            </a:r>
            <a:r>
              <a:rPr sz="2000" spc="-10" dirty="0">
                <a:latin typeface="Calibri"/>
                <a:cs typeface="Calibri"/>
              </a:rPr>
              <a:t>αξιολογήσουν</a:t>
            </a:r>
            <a:r>
              <a:rPr sz="2000" spc="-5" dirty="0">
                <a:latin typeface="Calibri"/>
                <a:cs typeface="Calibri"/>
              </a:rPr>
              <a:t> </a:t>
            </a:r>
            <a:r>
              <a:rPr sz="2000" spc="-15" dirty="0">
                <a:latin typeface="Calibri"/>
                <a:cs typeface="Calibri"/>
              </a:rPr>
              <a:t>την</a:t>
            </a:r>
            <a:r>
              <a:rPr sz="2000" spc="-10" dirty="0">
                <a:latin typeface="Calibri"/>
                <a:cs typeface="Calibri"/>
              </a:rPr>
              <a:t> </a:t>
            </a:r>
            <a:r>
              <a:rPr sz="2000" spc="-15" dirty="0">
                <a:latin typeface="Calibri"/>
                <a:cs typeface="Calibri"/>
              </a:rPr>
              <a:t>αποδοτικότητα/αποτελεσματικότητα</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πρότασης</a:t>
            </a:r>
            <a:r>
              <a:rPr sz="2000" spc="-5" dirty="0">
                <a:latin typeface="Calibri"/>
                <a:cs typeface="Calibri"/>
              </a:rPr>
              <a:t> από</a:t>
            </a:r>
            <a:r>
              <a:rPr sz="2000" dirty="0">
                <a:latin typeface="Calibri"/>
                <a:cs typeface="Calibri"/>
              </a:rPr>
              <a:t> πλευράς</a:t>
            </a:r>
            <a:r>
              <a:rPr sz="2000" spc="5" dirty="0">
                <a:latin typeface="Calibri"/>
                <a:cs typeface="Calibri"/>
              </a:rPr>
              <a:t> </a:t>
            </a:r>
            <a:r>
              <a:rPr sz="2000" spc="-10" dirty="0">
                <a:latin typeface="Calibri"/>
                <a:cs typeface="Calibri"/>
              </a:rPr>
              <a:t>κόστους,</a:t>
            </a:r>
            <a:r>
              <a:rPr sz="2000" spc="-5" dirty="0">
                <a:latin typeface="Calibri"/>
                <a:cs typeface="Calibri"/>
              </a:rPr>
              <a:t> </a:t>
            </a:r>
            <a:r>
              <a:rPr sz="2000" u="sng" dirty="0">
                <a:uFill>
                  <a:solidFill>
                    <a:srgbClr val="000000"/>
                  </a:solidFill>
                </a:uFill>
                <a:latin typeface="Calibri"/>
                <a:cs typeface="Calibri"/>
              </a:rPr>
              <a:t>η </a:t>
            </a:r>
            <a:r>
              <a:rPr sz="2000" u="sng" spc="5" dirty="0">
                <a:latin typeface="Calibri"/>
                <a:cs typeface="Calibri"/>
              </a:rPr>
              <a:t> </a:t>
            </a:r>
            <a:r>
              <a:rPr sz="2000" u="sng" spc="-10" dirty="0">
                <a:uFill>
                  <a:solidFill>
                    <a:srgbClr val="000000"/>
                  </a:solidFill>
                </a:uFill>
                <a:latin typeface="Calibri"/>
                <a:cs typeface="Calibri"/>
              </a:rPr>
              <a:t>κοστολόγηση</a:t>
            </a:r>
            <a:r>
              <a:rPr lang="el-GR" sz="2000" u="sng" spc="-10" dirty="0">
                <a:uFill>
                  <a:solidFill>
                    <a:srgbClr val="000000"/>
                  </a:solidFill>
                </a:uFill>
                <a:latin typeface="Calibri"/>
                <a:cs typeface="Calibri"/>
              </a:rPr>
              <a:t> των δραστηριοτήτων</a:t>
            </a:r>
            <a:r>
              <a:rPr sz="2000" u="sng" spc="-35" dirty="0">
                <a:uFill>
                  <a:solidFill>
                    <a:srgbClr val="000000"/>
                  </a:solidFill>
                </a:uFill>
                <a:latin typeface="Calibri"/>
                <a:cs typeface="Calibri"/>
              </a:rPr>
              <a:t> </a:t>
            </a:r>
            <a:r>
              <a:rPr sz="2000" u="sng" spc="-5" dirty="0">
                <a:uFill>
                  <a:solidFill>
                    <a:srgbClr val="000000"/>
                  </a:solidFill>
                </a:uFill>
                <a:latin typeface="Calibri"/>
                <a:cs typeface="Calibri"/>
              </a:rPr>
              <a:t>είναι </a:t>
            </a:r>
            <a:r>
              <a:rPr sz="2000" u="sng" dirty="0">
                <a:uFill>
                  <a:solidFill>
                    <a:srgbClr val="000000"/>
                  </a:solidFill>
                </a:uFill>
                <a:latin typeface="Calibri"/>
                <a:cs typeface="Calibri"/>
              </a:rPr>
              <a:t>σωστότερο</a:t>
            </a:r>
            <a:r>
              <a:rPr sz="2000" u="sng" spc="-45" dirty="0">
                <a:uFill>
                  <a:solidFill>
                    <a:srgbClr val="000000"/>
                  </a:solidFill>
                </a:uFill>
                <a:latin typeface="Calibri"/>
                <a:cs typeface="Calibri"/>
              </a:rPr>
              <a:t> </a:t>
            </a:r>
            <a:r>
              <a:rPr sz="2000" u="sng" dirty="0">
                <a:uFill>
                  <a:solidFill>
                    <a:srgbClr val="000000"/>
                  </a:solidFill>
                </a:uFill>
                <a:latin typeface="Calibri"/>
                <a:cs typeface="Calibri"/>
              </a:rPr>
              <a:t>να </a:t>
            </a:r>
            <a:r>
              <a:rPr sz="2000" u="sng" spc="-5" dirty="0">
                <a:uFill>
                  <a:solidFill>
                    <a:srgbClr val="000000"/>
                  </a:solidFill>
                </a:uFill>
                <a:latin typeface="Calibri"/>
                <a:cs typeface="Calibri"/>
              </a:rPr>
              <a:t>γίνεται</a:t>
            </a:r>
            <a:r>
              <a:rPr sz="2000" u="sng" spc="-20" dirty="0">
                <a:uFill>
                  <a:solidFill>
                    <a:srgbClr val="000000"/>
                  </a:solidFill>
                </a:uFill>
                <a:latin typeface="Calibri"/>
                <a:cs typeface="Calibri"/>
              </a:rPr>
              <a:t> </a:t>
            </a:r>
            <a:r>
              <a:rPr sz="2000" u="sng" spc="5" dirty="0">
                <a:uFill>
                  <a:solidFill>
                    <a:srgbClr val="000000"/>
                  </a:solidFill>
                </a:uFill>
                <a:latin typeface="Calibri"/>
                <a:cs typeface="Calibri"/>
              </a:rPr>
              <a:t>στη</a:t>
            </a:r>
            <a:r>
              <a:rPr sz="2000" u="sng" spc="-15" dirty="0">
                <a:uFill>
                  <a:solidFill>
                    <a:srgbClr val="000000"/>
                  </a:solidFill>
                </a:uFill>
                <a:latin typeface="Calibri"/>
                <a:cs typeface="Calibri"/>
              </a:rPr>
              <a:t> </a:t>
            </a:r>
            <a:r>
              <a:rPr sz="2000" u="sng" spc="-5" dirty="0">
                <a:uFill>
                  <a:solidFill>
                    <a:srgbClr val="000000"/>
                  </a:solidFill>
                </a:uFill>
                <a:latin typeface="Calibri"/>
                <a:cs typeface="Calibri"/>
              </a:rPr>
              <a:t>βάση</a:t>
            </a:r>
            <a:r>
              <a:rPr sz="2000" u="sng" spc="-15" dirty="0">
                <a:uFill>
                  <a:solidFill>
                    <a:srgbClr val="000000"/>
                  </a:solidFill>
                </a:uFill>
                <a:latin typeface="Calibri"/>
                <a:cs typeface="Calibri"/>
              </a:rPr>
              <a:t> κάποιων</a:t>
            </a:r>
            <a:r>
              <a:rPr sz="2000" u="sng" spc="-20" dirty="0">
                <a:uFill>
                  <a:solidFill>
                    <a:srgbClr val="000000"/>
                  </a:solidFill>
                </a:uFill>
                <a:latin typeface="Calibri"/>
                <a:cs typeface="Calibri"/>
              </a:rPr>
              <a:t> </a:t>
            </a:r>
            <a:r>
              <a:rPr sz="2000" u="sng" spc="-15" dirty="0">
                <a:uFill>
                  <a:solidFill>
                    <a:srgbClr val="000000"/>
                  </a:solidFill>
                </a:uFill>
                <a:latin typeface="Calibri"/>
                <a:cs typeface="Calibri"/>
              </a:rPr>
              <a:t>λογικών</a:t>
            </a:r>
            <a:r>
              <a:rPr sz="2000" u="sng" spc="-25" dirty="0">
                <a:uFill>
                  <a:solidFill>
                    <a:srgbClr val="000000"/>
                  </a:solidFill>
                </a:uFill>
                <a:latin typeface="Calibri"/>
                <a:cs typeface="Calibri"/>
              </a:rPr>
              <a:t> </a:t>
            </a:r>
            <a:r>
              <a:rPr sz="2000" u="sng" spc="-10" dirty="0">
                <a:uFill>
                  <a:solidFill>
                    <a:srgbClr val="000000"/>
                  </a:solidFill>
                </a:uFill>
                <a:latin typeface="Calibri"/>
                <a:cs typeface="Calibri"/>
              </a:rPr>
              <a:t>στοιχείων/παραμέτρων</a:t>
            </a:r>
            <a:endParaRPr sz="2000" u="sng" dirty="0">
              <a:latin typeface="Calibri"/>
              <a:cs typeface="Calibri"/>
            </a:endParaRPr>
          </a:p>
          <a:p>
            <a:pPr>
              <a:lnSpc>
                <a:spcPct val="100000"/>
              </a:lnSpc>
              <a:spcBef>
                <a:spcPts val="5"/>
              </a:spcBef>
            </a:pPr>
            <a:endParaRPr sz="2750" dirty="0">
              <a:latin typeface="Calibri"/>
              <a:cs typeface="Calibri"/>
            </a:endParaRPr>
          </a:p>
          <a:p>
            <a:pPr marL="355600" indent="-342900">
              <a:lnSpc>
                <a:spcPct val="100000"/>
              </a:lnSpc>
              <a:buFont typeface="Wingdings"/>
              <a:buChar char=""/>
              <a:tabLst>
                <a:tab pos="354965" algn="l"/>
                <a:tab pos="355600" algn="l"/>
              </a:tabLst>
            </a:pPr>
            <a:r>
              <a:rPr sz="2000" b="1" u="heavy" spc="-5" dirty="0">
                <a:uFill>
                  <a:solidFill>
                    <a:srgbClr val="000000"/>
                  </a:solidFill>
                </a:uFill>
                <a:latin typeface="Calibri"/>
                <a:cs typeface="Calibri"/>
              </a:rPr>
              <a:t>Παράδειγμα</a:t>
            </a:r>
            <a:r>
              <a:rPr sz="2000" b="1" spc="-5" dirty="0">
                <a:latin typeface="Calibri"/>
                <a:cs typeface="Calibri"/>
              </a:rPr>
              <a:t>:</a:t>
            </a:r>
            <a:endParaRPr sz="2000" dirty="0">
              <a:latin typeface="Calibri"/>
              <a:cs typeface="Calibri"/>
            </a:endParaRPr>
          </a:p>
          <a:p>
            <a:pPr marL="12700" marR="7620" algn="just">
              <a:lnSpc>
                <a:spcPct val="80000"/>
              </a:lnSpc>
              <a:spcBef>
                <a:spcPts val="1760"/>
              </a:spcBef>
            </a:pPr>
            <a:r>
              <a:rPr sz="1800" spc="-10" dirty="0">
                <a:latin typeface="Calibri"/>
                <a:cs typeface="Calibri"/>
              </a:rPr>
              <a:t>Στην </a:t>
            </a:r>
            <a:r>
              <a:rPr sz="1800" spc="-5" dirty="0">
                <a:latin typeface="Calibri"/>
                <a:cs typeface="Calibri"/>
              </a:rPr>
              <a:t>περίπτωση </a:t>
            </a:r>
            <a:r>
              <a:rPr sz="1800" dirty="0">
                <a:latin typeface="Calibri"/>
                <a:cs typeface="Calibri"/>
              </a:rPr>
              <a:t>που </a:t>
            </a:r>
            <a:r>
              <a:rPr sz="1800" spc="-5" dirty="0">
                <a:latin typeface="Calibri"/>
                <a:cs typeface="Calibri"/>
              </a:rPr>
              <a:t>γίνεται προσπάθεια </a:t>
            </a:r>
            <a:r>
              <a:rPr sz="1800" spc="-10" dirty="0">
                <a:latin typeface="Calibri"/>
                <a:cs typeface="Calibri"/>
              </a:rPr>
              <a:t>κοστολόγησης </a:t>
            </a:r>
            <a:r>
              <a:rPr sz="1800" spc="-5" dirty="0">
                <a:latin typeface="Calibri"/>
                <a:cs typeface="Calibri"/>
              </a:rPr>
              <a:t>μίας μετακίνησης </a:t>
            </a:r>
            <a:r>
              <a:rPr sz="1800" dirty="0">
                <a:latin typeface="Calibri"/>
                <a:cs typeface="Calibri"/>
              </a:rPr>
              <a:t>στο </a:t>
            </a:r>
            <a:r>
              <a:rPr sz="1800" spc="-15" dirty="0">
                <a:latin typeface="Calibri"/>
                <a:cs typeface="Calibri"/>
              </a:rPr>
              <a:t>εξωτερικό</a:t>
            </a:r>
            <a:r>
              <a:rPr sz="1800" spc="375" dirty="0">
                <a:latin typeface="Calibri"/>
                <a:cs typeface="Calibri"/>
              </a:rPr>
              <a:t> </a:t>
            </a:r>
            <a:r>
              <a:rPr sz="1800" spc="-10" dirty="0">
                <a:latin typeface="Calibri"/>
                <a:cs typeface="Calibri"/>
              </a:rPr>
              <a:t>(αεροπορικά</a:t>
            </a:r>
            <a:r>
              <a:rPr sz="1800" spc="385" dirty="0">
                <a:latin typeface="Calibri"/>
                <a:cs typeface="Calibri"/>
              </a:rPr>
              <a:t> </a:t>
            </a:r>
            <a:r>
              <a:rPr sz="1800" spc="-5" dirty="0">
                <a:latin typeface="Calibri"/>
                <a:cs typeface="Calibri"/>
              </a:rPr>
              <a:t>εισιτήρια) </a:t>
            </a:r>
            <a:r>
              <a:rPr sz="1800" dirty="0">
                <a:latin typeface="Calibri"/>
                <a:cs typeface="Calibri"/>
              </a:rPr>
              <a:t> θα</a:t>
            </a:r>
            <a:r>
              <a:rPr sz="1800" spc="10" dirty="0">
                <a:latin typeface="Calibri"/>
                <a:cs typeface="Calibri"/>
              </a:rPr>
              <a:t> </a:t>
            </a:r>
            <a:r>
              <a:rPr sz="1800" spc="-5" dirty="0">
                <a:latin typeface="Calibri"/>
                <a:cs typeface="Calibri"/>
              </a:rPr>
              <a:t>μπορούσε</a:t>
            </a:r>
            <a:r>
              <a:rPr sz="1800" spc="35" dirty="0">
                <a:latin typeface="Calibri"/>
                <a:cs typeface="Calibri"/>
              </a:rPr>
              <a:t> </a:t>
            </a:r>
            <a:r>
              <a:rPr sz="1800" dirty="0">
                <a:latin typeface="Calibri"/>
                <a:cs typeface="Calibri"/>
              </a:rPr>
              <a:t>η</a:t>
            </a:r>
            <a:r>
              <a:rPr sz="1800" spc="-10" dirty="0">
                <a:latin typeface="Calibri"/>
                <a:cs typeface="Calibri"/>
              </a:rPr>
              <a:t> κοστολόγηση</a:t>
            </a:r>
            <a:r>
              <a:rPr sz="1800" dirty="0">
                <a:latin typeface="Calibri"/>
                <a:cs typeface="Calibri"/>
              </a:rPr>
              <a:t> </a:t>
            </a:r>
            <a:r>
              <a:rPr sz="1800" spc="-5" dirty="0">
                <a:latin typeface="Calibri"/>
                <a:cs typeface="Calibri"/>
              </a:rPr>
              <a:t>να</a:t>
            </a:r>
            <a:r>
              <a:rPr sz="1800" spc="20" dirty="0">
                <a:latin typeface="Calibri"/>
                <a:cs typeface="Calibri"/>
              </a:rPr>
              <a:t> </a:t>
            </a:r>
            <a:r>
              <a:rPr sz="1800" spc="-10" dirty="0">
                <a:latin typeface="Calibri"/>
                <a:cs typeface="Calibri"/>
              </a:rPr>
              <a:t>γίνει</a:t>
            </a:r>
            <a:r>
              <a:rPr sz="1800" spc="25" dirty="0">
                <a:latin typeface="Calibri"/>
                <a:cs typeface="Calibri"/>
              </a:rPr>
              <a:t> </a:t>
            </a:r>
            <a:r>
              <a:rPr sz="1800" dirty="0">
                <a:latin typeface="Calibri"/>
                <a:cs typeface="Calibri"/>
              </a:rPr>
              <a:t>- </a:t>
            </a:r>
            <a:r>
              <a:rPr sz="1800" spc="-10" dirty="0">
                <a:latin typeface="Calibri"/>
                <a:cs typeface="Calibri"/>
              </a:rPr>
              <a:t>μεταξύ</a:t>
            </a:r>
            <a:r>
              <a:rPr sz="1800" spc="45" dirty="0">
                <a:latin typeface="Calibri"/>
                <a:cs typeface="Calibri"/>
              </a:rPr>
              <a:t> </a:t>
            </a:r>
            <a:r>
              <a:rPr sz="1800" spc="-15" dirty="0">
                <a:latin typeface="Calibri"/>
                <a:cs typeface="Calibri"/>
              </a:rPr>
              <a:t>άλλων</a:t>
            </a:r>
            <a:r>
              <a:rPr sz="1800" spc="35" dirty="0">
                <a:latin typeface="Calibri"/>
                <a:cs typeface="Calibri"/>
              </a:rPr>
              <a:t> </a:t>
            </a:r>
            <a:r>
              <a:rPr sz="1800" dirty="0">
                <a:latin typeface="Calibri"/>
                <a:cs typeface="Calibri"/>
              </a:rPr>
              <a:t>- </a:t>
            </a:r>
            <a:r>
              <a:rPr sz="1800" spc="-5" dirty="0">
                <a:latin typeface="Calibri"/>
                <a:cs typeface="Calibri"/>
              </a:rPr>
              <a:t>με</a:t>
            </a:r>
            <a:r>
              <a:rPr sz="1800" spc="20" dirty="0">
                <a:latin typeface="Calibri"/>
                <a:cs typeface="Calibri"/>
              </a:rPr>
              <a:t> </a:t>
            </a:r>
            <a:r>
              <a:rPr sz="1800" spc="-10" dirty="0">
                <a:latin typeface="Calibri"/>
                <a:cs typeface="Calibri"/>
              </a:rPr>
              <a:t>τους</a:t>
            </a:r>
            <a:r>
              <a:rPr sz="1800" spc="5" dirty="0">
                <a:latin typeface="Calibri"/>
                <a:cs typeface="Calibri"/>
              </a:rPr>
              <a:t> </a:t>
            </a:r>
            <a:r>
              <a:rPr sz="1800" spc="-5" dirty="0">
                <a:latin typeface="Calibri"/>
                <a:cs typeface="Calibri"/>
              </a:rPr>
              <a:t>εξής</a:t>
            </a:r>
            <a:r>
              <a:rPr sz="1800" spc="5" dirty="0">
                <a:latin typeface="Calibri"/>
                <a:cs typeface="Calibri"/>
              </a:rPr>
              <a:t> </a:t>
            </a:r>
            <a:r>
              <a:rPr sz="1800" spc="-5" dirty="0">
                <a:latin typeface="Calibri"/>
                <a:cs typeface="Calibri"/>
              </a:rPr>
              <a:t>τρόπους:</a:t>
            </a:r>
            <a:endParaRPr sz="1800" dirty="0">
              <a:latin typeface="Calibri"/>
              <a:cs typeface="Calibri"/>
            </a:endParaRPr>
          </a:p>
          <a:p>
            <a:pPr>
              <a:lnSpc>
                <a:spcPct val="100000"/>
              </a:lnSpc>
              <a:spcBef>
                <a:spcPts val="25"/>
              </a:spcBef>
            </a:pPr>
            <a:endParaRPr sz="1750" dirty="0">
              <a:latin typeface="Calibri"/>
              <a:cs typeface="Calibri"/>
            </a:endParaRPr>
          </a:p>
          <a:p>
            <a:pPr marL="355600" indent="-342900">
              <a:lnSpc>
                <a:spcPts val="1945"/>
              </a:lnSpc>
              <a:buFont typeface="Wingdings"/>
              <a:buChar char=""/>
              <a:tabLst>
                <a:tab pos="354965" algn="l"/>
                <a:tab pos="355600" algn="l"/>
              </a:tabLst>
            </a:pPr>
            <a:r>
              <a:rPr sz="1800" spc="-5" dirty="0">
                <a:latin typeface="Calibri"/>
                <a:cs typeface="Calibri"/>
              </a:rPr>
              <a:t>Χρήση</a:t>
            </a:r>
            <a:r>
              <a:rPr sz="1800" spc="405" dirty="0">
                <a:latin typeface="Calibri"/>
                <a:cs typeface="Calibri"/>
              </a:rPr>
              <a:t> </a:t>
            </a:r>
            <a:r>
              <a:rPr sz="1800" spc="-15" dirty="0">
                <a:latin typeface="Calibri"/>
                <a:cs typeface="Calibri"/>
              </a:rPr>
              <a:t>των</a:t>
            </a:r>
            <a:r>
              <a:rPr sz="1800" spc="409" dirty="0">
                <a:latin typeface="Calibri"/>
                <a:cs typeface="Calibri"/>
              </a:rPr>
              <a:t> </a:t>
            </a:r>
            <a:r>
              <a:rPr sz="1800" spc="-5" dirty="0">
                <a:latin typeface="Calibri"/>
                <a:cs typeface="Calibri"/>
              </a:rPr>
              <a:t>τιμών</a:t>
            </a:r>
            <a:r>
              <a:rPr sz="1800" spc="409" dirty="0">
                <a:latin typeface="Calibri"/>
                <a:cs typeface="Calibri"/>
              </a:rPr>
              <a:t> </a:t>
            </a:r>
            <a:r>
              <a:rPr sz="1800" dirty="0">
                <a:latin typeface="Calibri"/>
                <a:cs typeface="Calibri"/>
              </a:rPr>
              <a:t>που</a:t>
            </a:r>
            <a:r>
              <a:rPr sz="1800" spc="405" dirty="0">
                <a:latin typeface="Calibri"/>
                <a:cs typeface="Calibri"/>
              </a:rPr>
              <a:t> </a:t>
            </a:r>
            <a:r>
              <a:rPr sz="1800" spc="-5" dirty="0">
                <a:latin typeface="Calibri"/>
                <a:cs typeface="Calibri"/>
              </a:rPr>
              <a:t>ίσχυαν</a:t>
            </a:r>
            <a:r>
              <a:rPr sz="1800" spc="420" dirty="0">
                <a:latin typeface="Calibri"/>
                <a:cs typeface="Calibri"/>
              </a:rPr>
              <a:t> </a:t>
            </a:r>
            <a:r>
              <a:rPr sz="1800" spc="-5" dirty="0">
                <a:latin typeface="Calibri"/>
                <a:cs typeface="Calibri"/>
              </a:rPr>
              <a:t>μέχρι</a:t>
            </a:r>
            <a:r>
              <a:rPr sz="1800" spc="395" dirty="0">
                <a:latin typeface="Calibri"/>
                <a:cs typeface="Calibri"/>
              </a:rPr>
              <a:t> </a:t>
            </a:r>
            <a:r>
              <a:rPr sz="1800" spc="-20" dirty="0">
                <a:latin typeface="Calibri"/>
                <a:cs typeface="Calibri"/>
              </a:rPr>
              <a:t>και</a:t>
            </a:r>
            <a:r>
              <a:rPr sz="1800" spc="415" dirty="0">
                <a:latin typeface="Calibri"/>
                <a:cs typeface="Calibri"/>
              </a:rPr>
              <a:t> </a:t>
            </a:r>
            <a:r>
              <a:rPr sz="1800" spc="-15" dirty="0">
                <a:latin typeface="Calibri"/>
                <a:cs typeface="Calibri"/>
              </a:rPr>
              <a:t>την</a:t>
            </a:r>
            <a:r>
              <a:rPr sz="1800" spc="409" dirty="0">
                <a:latin typeface="Calibri"/>
                <a:cs typeface="Calibri"/>
              </a:rPr>
              <a:t> </a:t>
            </a:r>
            <a:r>
              <a:rPr sz="1800" spc="-5" dirty="0">
                <a:latin typeface="Calibri"/>
                <a:cs typeface="Calibri"/>
              </a:rPr>
              <a:t>Πρόσκληση</a:t>
            </a:r>
            <a:r>
              <a:rPr sz="1800" spc="420" dirty="0">
                <a:latin typeface="Calibri"/>
                <a:cs typeface="Calibri"/>
              </a:rPr>
              <a:t> </a:t>
            </a:r>
            <a:r>
              <a:rPr sz="1800" spc="-10" dirty="0">
                <a:latin typeface="Calibri"/>
                <a:cs typeface="Calibri"/>
              </a:rPr>
              <a:t>του</a:t>
            </a:r>
            <a:r>
              <a:rPr sz="1800" spc="409" dirty="0">
                <a:latin typeface="Calibri"/>
                <a:cs typeface="Calibri"/>
              </a:rPr>
              <a:t> </a:t>
            </a:r>
            <a:r>
              <a:rPr sz="1800" spc="-5" dirty="0">
                <a:latin typeface="Calibri"/>
                <a:cs typeface="Calibri"/>
              </a:rPr>
              <a:t>2020</a:t>
            </a:r>
            <a:r>
              <a:rPr sz="1800" spc="400" dirty="0">
                <a:latin typeface="Calibri"/>
                <a:cs typeface="Calibri"/>
              </a:rPr>
              <a:t> </a:t>
            </a:r>
            <a:r>
              <a:rPr sz="1800" dirty="0">
                <a:latin typeface="Calibri"/>
                <a:cs typeface="Calibri"/>
              </a:rPr>
              <a:t>για</a:t>
            </a:r>
            <a:r>
              <a:rPr sz="1800" spc="395" dirty="0">
                <a:latin typeface="Calibri"/>
                <a:cs typeface="Calibri"/>
              </a:rPr>
              <a:t> </a:t>
            </a:r>
            <a:r>
              <a:rPr sz="1800" spc="-5" dirty="0">
                <a:latin typeface="Calibri"/>
                <a:cs typeface="Calibri"/>
              </a:rPr>
              <a:t>υποβολή</a:t>
            </a:r>
            <a:r>
              <a:rPr sz="1800" spc="409" dirty="0">
                <a:latin typeface="Calibri"/>
                <a:cs typeface="Calibri"/>
              </a:rPr>
              <a:t> </a:t>
            </a:r>
            <a:r>
              <a:rPr sz="1800" spc="-10" dirty="0">
                <a:latin typeface="Calibri"/>
                <a:cs typeface="Calibri"/>
              </a:rPr>
              <a:t>αιτήσεων</a:t>
            </a:r>
            <a:r>
              <a:rPr sz="1800" spc="415" dirty="0">
                <a:latin typeface="Calibri"/>
                <a:cs typeface="Calibri"/>
              </a:rPr>
              <a:t> </a:t>
            </a:r>
            <a:r>
              <a:rPr sz="1800" spc="-5" dirty="0">
                <a:latin typeface="Calibri"/>
                <a:cs typeface="Calibri"/>
              </a:rPr>
              <a:t>για</a:t>
            </a:r>
            <a:r>
              <a:rPr sz="1800" spc="400" dirty="0">
                <a:latin typeface="Calibri"/>
                <a:cs typeface="Calibri"/>
              </a:rPr>
              <a:t> </a:t>
            </a:r>
            <a:r>
              <a:rPr sz="1800" spc="-15" dirty="0">
                <a:latin typeface="Calibri"/>
                <a:cs typeface="Calibri"/>
              </a:rPr>
              <a:t>κάθε</a:t>
            </a:r>
            <a:r>
              <a:rPr sz="1800" spc="415" dirty="0">
                <a:latin typeface="Calibri"/>
                <a:cs typeface="Calibri"/>
              </a:rPr>
              <a:t> </a:t>
            </a:r>
            <a:r>
              <a:rPr sz="1800" spc="-5" dirty="0">
                <a:latin typeface="Calibri"/>
                <a:cs typeface="Calibri"/>
              </a:rPr>
              <a:t>εύρος</a:t>
            </a:r>
            <a:endParaRPr sz="1800" dirty="0">
              <a:latin typeface="Calibri"/>
              <a:cs typeface="Calibri"/>
            </a:endParaRPr>
          </a:p>
          <a:p>
            <a:pPr marL="355600">
              <a:lnSpc>
                <a:spcPts val="1945"/>
              </a:lnSpc>
            </a:pPr>
            <a:r>
              <a:rPr sz="1800" spc="-5" dirty="0">
                <a:latin typeface="Calibri"/>
                <a:cs typeface="Calibri"/>
              </a:rPr>
              <a:t>χιλιομετρικής</a:t>
            </a:r>
            <a:r>
              <a:rPr sz="1800" spc="45" dirty="0">
                <a:latin typeface="Calibri"/>
                <a:cs typeface="Calibri"/>
              </a:rPr>
              <a:t> </a:t>
            </a:r>
            <a:r>
              <a:rPr sz="1800" spc="-5" dirty="0">
                <a:latin typeface="Calibri"/>
                <a:cs typeface="Calibri"/>
              </a:rPr>
              <a:t>απόστασης</a:t>
            </a:r>
            <a:r>
              <a:rPr sz="1800" spc="10" dirty="0">
                <a:latin typeface="Calibri"/>
                <a:cs typeface="Calibri"/>
              </a:rPr>
              <a:t> </a:t>
            </a:r>
            <a:r>
              <a:rPr sz="1800" spc="-20" dirty="0">
                <a:latin typeface="Calibri"/>
                <a:cs typeface="Calibri"/>
              </a:rPr>
              <a:t>(Οικονομικοί</a:t>
            </a:r>
            <a:r>
              <a:rPr sz="1800" spc="65" dirty="0">
                <a:latin typeface="Calibri"/>
                <a:cs typeface="Calibri"/>
              </a:rPr>
              <a:t> </a:t>
            </a:r>
            <a:r>
              <a:rPr sz="1800" spc="-15" dirty="0">
                <a:latin typeface="Calibri"/>
                <a:cs typeface="Calibri"/>
              </a:rPr>
              <a:t>Πίνακες</a:t>
            </a:r>
            <a:r>
              <a:rPr sz="1800" spc="20" dirty="0">
                <a:latin typeface="Calibri"/>
                <a:cs typeface="Calibri"/>
              </a:rPr>
              <a:t> </a:t>
            </a:r>
            <a:r>
              <a:rPr sz="1800" spc="-5" dirty="0">
                <a:latin typeface="Calibri"/>
                <a:cs typeface="Calibri"/>
              </a:rPr>
              <a:t>ΕΕ)</a:t>
            </a:r>
            <a:endParaRPr sz="1800" dirty="0">
              <a:latin typeface="Calibri"/>
              <a:cs typeface="Calibri"/>
            </a:endParaRPr>
          </a:p>
          <a:p>
            <a:pPr>
              <a:lnSpc>
                <a:spcPct val="100000"/>
              </a:lnSpc>
              <a:spcBef>
                <a:spcPts val="25"/>
              </a:spcBef>
            </a:pPr>
            <a:endParaRPr sz="2100" dirty="0">
              <a:latin typeface="Calibri"/>
              <a:cs typeface="Calibri"/>
            </a:endParaRPr>
          </a:p>
          <a:p>
            <a:pPr marL="355600" marR="5080" indent="-342900">
              <a:lnSpc>
                <a:spcPct val="80000"/>
              </a:lnSpc>
              <a:spcBef>
                <a:spcPts val="5"/>
              </a:spcBef>
              <a:buFont typeface="Wingdings"/>
              <a:buChar char=""/>
              <a:tabLst>
                <a:tab pos="354965" algn="l"/>
                <a:tab pos="355600" algn="l"/>
              </a:tabLst>
            </a:pPr>
            <a:r>
              <a:rPr sz="1800" spc="-5" dirty="0">
                <a:latin typeface="Calibri"/>
                <a:cs typeface="Calibri"/>
              </a:rPr>
              <a:t>Έρευνα</a:t>
            </a:r>
            <a:r>
              <a:rPr sz="1800" spc="185" dirty="0">
                <a:latin typeface="Calibri"/>
                <a:cs typeface="Calibri"/>
              </a:rPr>
              <a:t> </a:t>
            </a:r>
            <a:r>
              <a:rPr sz="1800" spc="-5" dirty="0">
                <a:latin typeface="Calibri"/>
                <a:cs typeface="Calibri"/>
              </a:rPr>
              <a:t>αγοράς</a:t>
            </a:r>
            <a:r>
              <a:rPr sz="1800" spc="190" dirty="0">
                <a:latin typeface="Calibri"/>
                <a:cs typeface="Calibri"/>
              </a:rPr>
              <a:t> </a:t>
            </a:r>
            <a:r>
              <a:rPr sz="1800" spc="-5" dirty="0">
                <a:latin typeface="Calibri"/>
                <a:cs typeface="Calibri"/>
              </a:rPr>
              <a:t>για</a:t>
            </a:r>
            <a:r>
              <a:rPr sz="1800" spc="180" dirty="0">
                <a:latin typeface="Calibri"/>
                <a:cs typeface="Calibri"/>
              </a:rPr>
              <a:t> </a:t>
            </a:r>
            <a:r>
              <a:rPr sz="1800" spc="-5" dirty="0">
                <a:latin typeface="Calibri"/>
                <a:cs typeface="Calibri"/>
              </a:rPr>
              <a:t>διαθέσιμες</a:t>
            </a:r>
            <a:r>
              <a:rPr sz="1800" spc="195" dirty="0">
                <a:latin typeface="Calibri"/>
                <a:cs typeface="Calibri"/>
              </a:rPr>
              <a:t> </a:t>
            </a:r>
            <a:r>
              <a:rPr sz="1800" spc="-5" dirty="0">
                <a:latin typeface="Calibri"/>
                <a:cs typeface="Calibri"/>
              </a:rPr>
              <a:t>τιμές</a:t>
            </a:r>
            <a:r>
              <a:rPr sz="1800" spc="190" dirty="0">
                <a:latin typeface="Calibri"/>
                <a:cs typeface="Calibri"/>
              </a:rPr>
              <a:t> </a:t>
            </a:r>
            <a:r>
              <a:rPr sz="1800" spc="-20" dirty="0">
                <a:latin typeface="Calibri"/>
                <a:cs typeface="Calibri"/>
              </a:rPr>
              <a:t>κατά</a:t>
            </a:r>
            <a:r>
              <a:rPr sz="1800" spc="175" dirty="0">
                <a:latin typeface="Calibri"/>
                <a:cs typeface="Calibri"/>
              </a:rPr>
              <a:t> </a:t>
            </a:r>
            <a:r>
              <a:rPr sz="1800" spc="-15" dirty="0">
                <a:latin typeface="Calibri"/>
                <a:cs typeface="Calibri"/>
              </a:rPr>
              <a:t>την</a:t>
            </a:r>
            <a:r>
              <a:rPr sz="1800" spc="190" dirty="0">
                <a:latin typeface="Calibri"/>
                <a:cs typeface="Calibri"/>
              </a:rPr>
              <a:t> </a:t>
            </a:r>
            <a:r>
              <a:rPr sz="1800" spc="-5" dirty="0">
                <a:latin typeface="Calibri"/>
                <a:cs typeface="Calibri"/>
              </a:rPr>
              <a:t>προγραμματισμένη</a:t>
            </a:r>
            <a:r>
              <a:rPr sz="1800" spc="190" dirty="0">
                <a:latin typeface="Calibri"/>
                <a:cs typeface="Calibri"/>
              </a:rPr>
              <a:t> </a:t>
            </a:r>
            <a:r>
              <a:rPr sz="1800" dirty="0">
                <a:latin typeface="Calibri"/>
                <a:cs typeface="Calibri"/>
              </a:rPr>
              <a:t>περίοδο</a:t>
            </a:r>
            <a:r>
              <a:rPr sz="1800" spc="180" dirty="0">
                <a:latin typeface="Calibri"/>
                <a:cs typeface="Calibri"/>
              </a:rPr>
              <a:t> </a:t>
            </a:r>
            <a:r>
              <a:rPr sz="1800" spc="-10" dirty="0">
                <a:latin typeface="Calibri"/>
                <a:cs typeface="Calibri"/>
              </a:rPr>
              <a:t>υλοποίησης</a:t>
            </a:r>
            <a:r>
              <a:rPr sz="1800" spc="195" dirty="0">
                <a:latin typeface="Calibri"/>
                <a:cs typeface="Calibri"/>
              </a:rPr>
              <a:t> </a:t>
            </a:r>
            <a:r>
              <a:rPr sz="1800" spc="-25" dirty="0">
                <a:latin typeface="Calibri"/>
                <a:cs typeface="Calibri"/>
              </a:rPr>
              <a:t>και</a:t>
            </a:r>
            <a:r>
              <a:rPr sz="1800" spc="180" dirty="0">
                <a:latin typeface="Calibri"/>
                <a:cs typeface="Calibri"/>
              </a:rPr>
              <a:t> </a:t>
            </a:r>
            <a:r>
              <a:rPr sz="1800" spc="-15" dirty="0">
                <a:latin typeface="Calibri"/>
                <a:cs typeface="Calibri"/>
              </a:rPr>
              <a:t>καταχώρηση</a:t>
            </a:r>
            <a:r>
              <a:rPr sz="1800" spc="190" dirty="0">
                <a:latin typeface="Calibri"/>
                <a:cs typeface="Calibri"/>
              </a:rPr>
              <a:t> </a:t>
            </a:r>
            <a:r>
              <a:rPr sz="1800" spc="-5" dirty="0">
                <a:latin typeface="Calibri"/>
                <a:cs typeface="Calibri"/>
              </a:rPr>
              <a:t>στην </a:t>
            </a:r>
            <a:r>
              <a:rPr sz="1800" spc="-390" dirty="0">
                <a:latin typeface="Calibri"/>
                <a:cs typeface="Calibri"/>
              </a:rPr>
              <a:t> </a:t>
            </a:r>
            <a:r>
              <a:rPr sz="1800" spc="-10" dirty="0">
                <a:latin typeface="Calibri"/>
                <a:cs typeface="Calibri"/>
              </a:rPr>
              <a:t>αίτηση</a:t>
            </a:r>
            <a:r>
              <a:rPr sz="1800" spc="5" dirty="0">
                <a:latin typeface="Calibri"/>
                <a:cs typeface="Calibri"/>
              </a:rPr>
              <a:t> </a:t>
            </a:r>
            <a:r>
              <a:rPr sz="1800" spc="-10" dirty="0">
                <a:latin typeface="Calibri"/>
                <a:cs typeface="Calibri"/>
              </a:rPr>
              <a:t>του</a:t>
            </a:r>
            <a:r>
              <a:rPr sz="1800" spc="5" dirty="0">
                <a:latin typeface="Calibri"/>
                <a:cs typeface="Calibri"/>
              </a:rPr>
              <a:t> </a:t>
            </a:r>
            <a:r>
              <a:rPr sz="1800" spc="-10" dirty="0">
                <a:latin typeface="Calibri"/>
                <a:cs typeface="Calibri"/>
              </a:rPr>
              <a:t>μέσου</a:t>
            </a:r>
            <a:r>
              <a:rPr sz="1800" spc="20" dirty="0">
                <a:latin typeface="Calibri"/>
                <a:cs typeface="Calibri"/>
              </a:rPr>
              <a:t> </a:t>
            </a:r>
            <a:r>
              <a:rPr sz="1800" spc="-5" dirty="0">
                <a:latin typeface="Calibri"/>
                <a:cs typeface="Calibri"/>
              </a:rPr>
              <a:t>όρου</a:t>
            </a:r>
            <a:r>
              <a:rPr sz="1800" spc="10" dirty="0">
                <a:latin typeface="Calibri"/>
                <a:cs typeface="Calibri"/>
              </a:rPr>
              <a:t> </a:t>
            </a:r>
            <a:r>
              <a:rPr sz="1800" spc="-10" dirty="0">
                <a:latin typeface="Calibri"/>
                <a:cs typeface="Calibri"/>
              </a:rPr>
              <a:t>τιμών</a:t>
            </a:r>
            <a:endParaRPr sz="1800" dirty="0">
              <a:latin typeface="Calibri"/>
              <a:cs typeface="Calibri"/>
            </a:endParaRPr>
          </a:p>
          <a:p>
            <a:pPr>
              <a:lnSpc>
                <a:spcPct val="100000"/>
              </a:lnSpc>
              <a:spcBef>
                <a:spcPts val="30"/>
              </a:spcBef>
              <a:buFont typeface="Wingdings"/>
              <a:buChar char=""/>
            </a:pPr>
            <a:endParaRPr sz="2100" dirty="0">
              <a:latin typeface="Calibri"/>
              <a:cs typeface="Calibri"/>
            </a:endParaRPr>
          </a:p>
          <a:p>
            <a:pPr marL="355600" marR="9525" indent="-342900">
              <a:lnSpc>
                <a:spcPct val="80000"/>
              </a:lnSpc>
              <a:buFont typeface="Wingdings"/>
              <a:buChar char=""/>
              <a:tabLst>
                <a:tab pos="354965" algn="l"/>
                <a:tab pos="355600" algn="l"/>
              </a:tabLst>
            </a:pPr>
            <a:r>
              <a:rPr sz="1800" spc="-5" dirty="0">
                <a:latin typeface="Calibri"/>
                <a:cs typeface="Calibri"/>
              </a:rPr>
              <a:t>Εμπειρία</a:t>
            </a:r>
            <a:r>
              <a:rPr sz="1800" spc="130" dirty="0">
                <a:latin typeface="Calibri"/>
                <a:cs typeface="Calibri"/>
              </a:rPr>
              <a:t> </a:t>
            </a:r>
            <a:r>
              <a:rPr sz="1800" spc="-5" dirty="0">
                <a:latin typeface="Calibri"/>
                <a:cs typeface="Calibri"/>
              </a:rPr>
              <a:t>από</a:t>
            </a:r>
            <a:r>
              <a:rPr sz="1800" spc="120" dirty="0">
                <a:latin typeface="Calibri"/>
                <a:cs typeface="Calibri"/>
              </a:rPr>
              <a:t> </a:t>
            </a:r>
            <a:r>
              <a:rPr sz="1800" spc="-10" dirty="0">
                <a:latin typeface="Calibri"/>
                <a:cs typeface="Calibri"/>
              </a:rPr>
              <a:t>προηγούμενη</a:t>
            </a:r>
            <a:r>
              <a:rPr sz="1800" spc="114" dirty="0">
                <a:latin typeface="Calibri"/>
                <a:cs typeface="Calibri"/>
              </a:rPr>
              <a:t> </a:t>
            </a:r>
            <a:r>
              <a:rPr sz="1800" spc="-5" dirty="0">
                <a:latin typeface="Calibri"/>
                <a:cs typeface="Calibri"/>
              </a:rPr>
              <a:t>συμμετοχή</a:t>
            </a:r>
            <a:r>
              <a:rPr sz="1800" spc="100" dirty="0">
                <a:latin typeface="Calibri"/>
                <a:cs typeface="Calibri"/>
              </a:rPr>
              <a:t> </a:t>
            </a:r>
            <a:r>
              <a:rPr sz="1800" dirty="0">
                <a:latin typeface="Calibri"/>
                <a:cs typeface="Calibri"/>
              </a:rPr>
              <a:t>σε</a:t>
            </a:r>
            <a:r>
              <a:rPr sz="1800" spc="110" dirty="0">
                <a:latin typeface="Calibri"/>
                <a:cs typeface="Calibri"/>
              </a:rPr>
              <a:t> </a:t>
            </a:r>
            <a:r>
              <a:rPr sz="1800" spc="-5" dirty="0">
                <a:latin typeface="Calibri"/>
                <a:cs typeface="Calibri"/>
              </a:rPr>
              <a:t>Προγράμματα</a:t>
            </a:r>
            <a:r>
              <a:rPr sz="1800" spc="105" dirty="0">
                <a:latin typeface="Calibri"/>
                <a:cs typeface="Calibri"/>
              </a:rPr>
              <a:t> </a:t>
            </a:r>
            <a:r>
              <a:rPr sz="1800" spc="-15" dirty="0">
                <a:latin typeface="Calibri"/>
                <a:cs typeface="Calibri"/>
              </a:rPr>
              <a:t>σχετικά</a:t>
            </a:r>
            <a:r>
              <a:rPr sz="1800" spc="130" dirty="0">
                <a:latin typeface="Calibri"/>
                <a:cs typeface="Calibri"/>
              </a:rPr>
              <a:t> </a:t>
            </a:r>
            <a:r>
              <a:rPr sz="1800" spc="-5" dirty="0">
                <a:latin typeface="Calibri"/>
                <a:cs typeface="Calibri"/>
              </a:rPr>
              <a:t>με</a:t>
            </a:r>
            <a:r>
              <a:rPr sz="1800" spc="114" dirty="0">
                <a:latin typeface="Calibri"/>
                <a:cs typeface="Calibri"/>
              </a:rPr>
              <a:t> </a:t>
            </a:r>
            <a:r>
              <a:rPr sz="1800" spc="-10" dirty="0">
                <a:latin typeface="Calibri"/>
                <a:cs typeface="Calibri"/>
              </a:rPr>
              <a:t>το</a:t>
            </a:r>
            <a:r>
              <a:rPr sz="1800" spc="110" dirty="0">
                <a:latin typeface="Calibri"/>
                <a:cs typeface="Calibri"/>
              </a:rPr>
              <a:t> </a:t>
            </a:r>
            <a:r>
              <a:rPr sz="1800" spc="-10" dirty="0">
                <a:latin typeface="Calibri"/>
                <a:cs typeface="Calibri"/>
              </a:rPr>
              <a:t>πραγματικό</a:t>
            </a:r>
            <a:r>
              <a:rPr sz="1800" spc="120" dirty="0">
                <a:latin typeface="Calibri"/>
                <a:cs typeface="Calibri"/>
              </a:rPr>
              <a:t> </a:t>
            </a:r>
            <a:r>
              <a:rPr sz="1800" spc="-10" dirty="0">
                <a:latin typeface="Calibri"/>
                <a:cs typeface="Calibri"/>
              </a:rPr>
              <a:t>κόστος</a:t>
            </a:r>
            <a:r>
              <a:rPr sz="1800" spc="120" dirty="0">
                <a:latin typeface="Calibri"/>
                <a:cs typeface="Calibri"/>
              </a:rPr>
              <a:t> </a:t>
            </a:r>
            <a:r>
              <a:rPr sz="1800" spc="-5" dirty="0">
                <a:latin typeface="Calibri"/>
                <a:cs typeface="Calibri"/>
              </a:rPr>
              <a:t>μίας</a:t>
            </a:r>
            <a:r>
              <a:rPr sz="1800" spc="110" dirty="0">
                <a:latin typeface="Calibri"/>
                <a:cs typeface="Calibri"/>
              </a:rPr>
              <a:t> </a:t>
            </a:r>
            <a:r>
              <a:rPr sz="1800" spc="-5" dirty="0">
                <a:latin typeface="Calibri"/>
                <a:cs typeface="Calibri"/>
              </a:rPr>
              <a:t>τέτοιας </a:t>
            </a:r>
            <a:r>
              <a:rPr sz="1800" spc="-395" dirty="0">
                <a:latin typeface="Calibri"/>
                <a:cs typeface="Calibri"/>
              </a:rPr>
              <a:t> </a:t>
            </a:r>
            <a:r>
              <a:rPr sz="1800" spc="-10" dirty="0">
                <a:latin typeface="Calibri"/>
                <a:cs typeface="Calibri"/>
              </a:rPr>
              <a:t>μετακίνησης</a:t>
            </a:r>
            <a:endParaRPr sz="1800" dirty="0">
              <a:latin typeface="Calibri"/>
              <a:cs typeface="Calibri"/>
            </a:endParaRPr>
          </a:p>
        </p:txBody>
      </p:sp>
    </p:spTree>
    <p:extLst>
      <p:ext uri="{BB962C8B-B14F-4D97-AF65-F5344CB8AC3E}">
        <p14:creationId xmlns:p14="http://schemas.microsoft.com/office/powerpoint/2010/main" val="720984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Τεχνικές Οδηγίες</a:t>
            </a:r>
          </a:p>
          <a:p>
            <a:pPr marL="480059" marR="38100" algn="ctr">
              <a:lnSpc>
                <a:spcPct val="100000"/>
              </a:lnSpc>
            </a:pPr>
            <a:r>
              <a:rPr lang="el-GR" sz="2400" b="1" spc="-5" dirty="0">
                <a:latin typeface="Calibri"/>
                <a:cs typeface="Calibri"/>
              </a:rPr>
              <a:t>Απόκτηση </a:t>
            </a:r>
            <a:r>
              <a:rPr lang="en-GB" sz="2400" b="1" spc="-5" dirty="0">
                <a:latin typeface="Calibri"/>
                <a:cs typeface="Calibri"/>
              </a:rPr>
              <a:t>OID</a:t>
            </a:r>
            <a:endParaRPr sz="2400" dirty="0">
              <a:latin typeface="Calibri"/>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710175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89154"/>
            <a:ext cx="9928860" cy="452120"/>
          </a:xfrm>
          <a:prstGeom prst="rect">
            <a:avLst/>
          </a:prstGeom>
        </p:spPr>
        <p:txBody>
          <a:bodyPr vert="horz" wrap="square" lIns="0" tIns="12065" rIns="0" bIns="0" rtlCol="0">
            <a:spAutoFit/>
          </a:bodyPr>
          <a:lstStyle/>
          <a:p>
            <a:pPr marL="12700">
              <a:lnSpc>
                <a:spcPct val="100000"/>
              </a:lnSpc>
              <a:spcBef>
                <a:spcPts val="95"/>
              </a:spcBef>
            </a:pPr>
            <a:r>
              <a:rPr lang="el-GR" sz="2800" spc="-10" dirty="0">
                <a:solidFill>
                  <a:srgbClr val="FFFFFF"/>
                </a:solidFill>
              </a:rPr>
              <a:t>ΑΠΑΡΑΙΤΗΤΑ ΒΗΜΑΤΑ ΓΙΑ ΤΗΝ ΥΠΟΒΟΛΗ ΤΗΣ ΑΙΤΗΣΗΣ</a:t>
            </a:r>
            <a:endParaRPr sz="2800" dirty="0"/>
          </a:p>
        </p:txBody>
      </p:sp>
      <p:sp>
        <p:nvSpPr>
          <p:cNvPr id="3" name="object 3"/>
          <p:cNvSpPr txBox="1"/>
          <p:nvPr/>
        </p:nvSpPr>
        <p:spPr>
          <a:xfrm>
            <a:off x="678891" y="1465325"/>
            <a:ext cx="10729595" cy="3893374"/>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Τα</a:t>
            </a:r>
            <a:r>
              <a:rPr sz="2200" b="1" spc="5" dirty="0">
                <a:latin typeface="Calibri"/>
                <a:cs typeface="Calibri"/>
              </a:rPr>
              <a:t> </a:t>
            </a:r>
            <a:r>
              <a:rPr sz="2200" b="1" spc="-15" dirty="0">
                <a:latin typeface="Calibri"/>
                <a:cs typeface="Calibri"/>
              </a:rPr>
              <a:t>απαραίτητα</a:t>
            </a:r>
            <a:r>
              <a:rPr sz="2200" b="1" spc="20" dirty="0">
                <a:latin typeface="Calibri"/>
                <a:cs typeface="Calibri"/>
              </a:rPr>
              <a:t> </a:t>
            </a:r>
            <a:r>
              <a:rPr sz="2200" b="1" spc="-10" dirty="0">
                <a:latin typeface="Calibri"/>
                <a:cs typeface="Calibri"/>
              </a:rPr>
              <a:t>βήματα</a:t>
            </a:r>
            <a:r>
              <a:rPr sz="2200" b="1" spc="20" dirty="0">
                <a:latin typeface="Calibri"/>
                <a:cs typeface="Calibri"/>
              </a:rPr>
              <a:t> </a:t>
            </a:r>
            <a:r>
              <a:rPr sz="2200" b="1" spc="-10" dirty="0">
                <a:latin typeface="Calibri"/>
                <a:cs typeface="Calibri"/>
              </a:rPr>
              <a:t>για</a:t>
            </a:r>
            <a:r>
              <a:rPr sz="2200" b="1" dirty="0">
                <a:latin typeface="Calibri"/>
                <a:cs typeface="Calibri"/>
              </a:rPr>
              <a:t> </a:t>
            </a:r>
            <a:r>
              <a:rPr sz="2200" b="1" spc="-15" dirty="0">
                <a:latin typeface="Calibri"/>
                <a:cs typeface="Calibri"/>
              </a:rPr>
              <a:t>τους</a:t>
            </a:r>
            <a:r>
              <a:rPr sz="2200" b="1" spc="40" dirty="0">
                <a:latin typeface="Calibri"/>
                <a:cs typeface="Calibri"/>
              </a:rPr>
              <a:t> </a:t>
            </a:r>
            <a:r>
              <a:rPr sz="2200" b="1" spc="-10" dirty="0">
                <a:latin typeface="Calibri"/>
                <a:cs typeface="Calibri"/>
              </a:rPr>
              <a:t>οργανισμούς</a:t>
            </a:r>
            <a:r>
              <a:rPr sz="2200" b="1" spc="50" dirty="0">
                <a:latin typeface="Calibri"/>
                <a:cs typeface="Calibri"/>
              </a:rPr>
              <a:t> </a:t>
            </a:r>
            <a:r>
              <a:rPr sz="2200" b="1" spc="-10" dirty="0">
                <a:latin typeface="Calibri"/>
                <a:cs typeface="Calibri"/>
              </a:rPr>
              <a:t>που</a:t>
            </a:r>
            <a:r>
              <a:rPr sz="2200" b="1" spc="20" dirty="0">
                <a:latin typeface="Calibri"/>
                <a:cs typeface="Calibri"/>
              </a:rPr>
              <a:t> </a:t>
            </a:r>
            <a:r>
              <a:rPr sz="2200" b="1" spc="-5" dirty="0">
                <a:latin typeface="Calibri"/>
                <a:cs typeface="Calibri"/>
              </a:rPr>
              <a:t>δε</a:t>
            </a:r>
            <a:r>
              <a:rPr sz="2200" b="1" spc="15" dirty="0">
                <a:latin typeface="Calibri"/>
                <a:cs typeface="Calibri"/>
              </a:rPr>
              <a:t> </a:t>
            </a:r>
            <a:r>
              <a:rPr sz="2200" b="1" spc="-10" dirty="0">
                <a:latin typeface="Calibri"/>
                <a:cs typeface="Calibri"/>
              </a:rPr>
              <a:t>διαθέτουν</a:t>
            </a:r>
            <a:r>
              <a:rPr sz="2200" b="1" spc="70" dirty="0">
                <a:latin typeface="Calibri"/>
                <a:cs typeface="Calibri"/>
              </a:rPr>
              <a:t> </a:t>
            </a:r>
            <a:r>
              <a:rPr sz="2200" b="1" spc="-10" dirty="0">
                <a:latin typeface="Calibri"/>
                <a:cs typeface="Calibri"/>
              </a:rPr>
              <a:t>OID</a:t>
            </a:r>
            <a:r>
              <a:rPr sz="2200" b="1" spc="10" dirty="0">
                <a:latin typeface="Calibri"/>
                <a:cs typeface="Calibri"/>
              </a:rPr>
              <a:t> </a:t>
            </a:r>
            <a:r>
              <a:rPr sz="2200" b="1" spc="-15" dirty="0">
                <a:latin typeface="Calibri"/>
                <a:cs typeface="Calibri"/>
              </a:rPr>
              <a:t>είναι:</a:t>
            </a:r>
            <a:endParaRPr sz="2200" dirty="0">
              <a:latin typeface="Calibri"/>
              <a:cs typeface="Calibri"/>
            </a:endParaRPr>
          </a:p>
          <a:p>
            <a:pPr>
              <a:lnSpc>
                <a:spcPct val="100000"/>
              </a:lnSpc>
              <a:spcBef>
                <a:spcPts val="5"/>
              </a:spcBef>
            </a:pPr>
            <a:endParaRPr sz="2950" dirty="0">
              <a:latin typeface="Calibri"/>
              <a:cs typeface="Calibri"/>
            </a:endParaRPr>
          </a:p>
          <a:p>
            <a:pPr marL="355600" marR="381000" indent="-342900">
              <a:lnSpc>
                <a:spcPct val="100000"/>
              </a:lnSpc>
              <a:spcBef>
                <a:spcPts val="5"/>
              </a:spcBef>
              <a:buFont typeface="Wingdings"/>
              <a:buChar char=""/>
              <a:tabLst>
                <a:tab pos="354965" algn="l"/>
                <a:tab pos="355600" algn="l"/>
              </a:tabLst>
            </a:pPr>
            <a:r>
              <a:rPr sz="2000" b="1" spc="-5" dirty="0">
                <a:latin typeface="Calibri"/>
                <a:cs typeface="Calibri"/>
              </a:rPr>
              <a:t>Δημιουργία </a:t>
            </a:r>
            <a:r>
              <a:rPr sz="2000" b="1" dirty="0">
                <a:solidFill>
                  <a:srgbClr val="1EA192"/>
                </a:solidFill>
                <a:latin typeface="Calibri"/>
                <a:cs typeface="Calibri"/>
              </a:rPr>
              <a:t>EU</a:t>
            </a:r>
            <a:r>
              <a:rPr sz="2000" b="1" spc="-5" dirty="0">
                <a:solidFill>
                  <a:srgbClr val="1EA192"/>
                </a:solidFill>
                <a:latin typeface="Calibri"/>
                <a:cs typeface="Calibri"/>
              </a:rPr>
              <a:t> Login</a:t>
            </a:r>
            <a:r>
              <a:rPr sz="2000" b="1" spc="-10" dirty="0">
                <a:solidFill>
                  <a:srgbClr val="1EA192"/>
                </a:solidFill>
                <a:latin typeface="Calibri"/>
                <a:cs typeface="Calibri"/>
              </a:rPr>
              <a:t> </a:t>
            </a:r>
            <a:r>
              <a:rPr sz="2000" b="1" spc="-5" dirty="0">
                <a:solidFill>
                  <a:srgbClr val="1EA192"/>
                </a:solidFill>
                <a:latin typeface="Calibri"/>
                <a:cs typeface="Calibri"/>
              </a:rPr>
              <a:t>Account</a:t>
            </a:r>
            <a:r>
              <a:rPr sz="2000" b="1" spc="-15" dirty="0">
                <a:solidFill>
                  <a:srgbClr val="1EA192"/>
                </a:solidFill>
                <a:latin typeface="Calibri"/>
                <a:cs typeface="Calibri"/>
              </a:rPr>
              <a:t> </a:t>
            </a:r>
            <a:r>
              <a:rPr sz="2000" b="1" dirty="0">
                <a:latin typeface="Calibri"/>
                <a:cs typeface="Calibri"/>
              </a:rPr>
              <a:t>: </a:t>
            </a:r>
            <a:r>
              <a:rPr sz="2000" spc="-5" dirty="0">
                <a:latin typeface="Calibri"/>
                <a:cs typeface="Calibri"/>
              </a:rPr>
              <a:t>Παρέχει</a:t>
            </a:r>
            <a:r>
              <a:rPr sz="2000" spc="10" dirty="0">
                <a:latin typeface="Calibri"/>
                <a:cs typeface="Calibri"/>
              </a:rPr>
              <a:t> </a:t>
            </a:r>
            <a:r>
              <a:rPr sz="2000" dirty="0">
                <a:latin typeface="Calibri"/>
                <a:cs typeface="Calibri"/>
              </a:rPr>
              <a:t>πρόσβαση</a:t>
            </a:r>
            <a:r>
              <a:rPr sz="2000" spc="-40" dirty="0">
                <a:latin typeface="Calibri"/>
                <a:cs typeface="Calibri"/>
              </a:rPr>
              <a:t> </a:t>
            </a:r>
            <a:r>
              <a:rPr sz="2000" dirty="0">
                <a:latin typeface="Calibri"/>
                <a:cs typeface="Calibri"/>
              </a:rPr>
              <a:t>σε</a:t>
            </a:r>
            <a:r>
              <a:rPr sz="2000" spc="10" dirty="0">
                <a:latin typeface="Calibri"/>
                <a:cs typeface="Calibri"/>
              </a:rPr>
              <a:t> </a:t>
            </a:r>
            <a:r>
              <a:rPr sz="2000" spc="-5" dirty="0">
                <a:latin typeface="Calibri"/>
                <a:cs typeface="Calibri"/>
              </a:rPr>
              <a:t>συγκεκριμένα</a:t>
            </a:r>
            <a:r>
              <a:rPr sz="2000" spc="-15" dirty="0">
                <a:latin typeface="Calibri"/>
                <a:cs typeface="Calibri"/>
              </a:rPr>
              <a:t> </a:t>
            </a:r>
            <a:r>
              <a:rPr sz="2000" spc="-5" dirty="0">
                <a:latin typeface="Calibri"/>
                <a:cs typeface="Calibri"/>
              </a:rPr>
              <a:t>ηλεκτρονικά</a:t>
            </a:r>
            <a:r>
              <a:rPr sz="2000" spc="-25" dirty="0">
                <a:latin typeface="Calibri"/>
                <a:cs typeface="Calibri"/>
              </a:rPr>
              <a:t> </a:t>
            </a:r>
            <a:r>
              <a:rPr sz="2000" dirty="0">
                <a:latin typeface="Calibri"/>
                <a:cs typeface="Calibri"/>
              </a:rPr>
              <a:t>εργαλεία,</a:t>
            </a:r>
            <a:r>
              <a:rPr sz="2000" spc="-95" dirty="0">
                <a:latin typeface="Calibri"/>
                <a:cs typeface="Calibri"/>
              </a:rPr>
              <a:t> </a:t>
            </a:r>
            <a:r>
              <a:rPr sz="2000" dirty="0">
                <a:latin typeface="Calibri"/>
                <a:cs typeface="Calibri"/>
              </a:rPr>
              <a:t>που </a:t>
            </a:r>
            <a:r>
              <a:rPr sz="2000" spc="-434" dirty="0">
                <a:latin typeface="Calibri"/>
                <a:cs typeface="Calibri"/>
              </a:rPr>
              <a:t> </a:t>
            </a:r>
            <a:r>
              <a:rPr sz="2000" spc="-5" dirty="0">
                <a:latin typeface="Calibri"/>
                <a:cs typeface="Calibri"/>
              </a:rPr>
              <a:t>χρησιμοποιούνται</a:t>
            </a:r>
            <a:r>
              <a:rPr sz="2000" spc="-45" dirty="0">
                <a:latin typeface="Calibri"/>
                <a:cs typeface="Calibri"/>
              </a:rPr>
              <a:t> </a:t>
            </a:r>
            <a:r>
              <a:rPr sz="2000" spc="-10" dirty="0">
                <a:latin typeface="Calibri"/>
                <a:cs typeface="Calibri"/>
              </a:rPr>
              <a:t>πριν</a:t>
            </a:r>
            <a:r>
              <a:rPr sz="2000" spc="-20" dirty="0">
                <a:latin typeface="Calibri"/>
                <a:cs typeface="Calibri"/>
              </a:rPr>
              <a:t> και</a:t>
            </a:r>
            <a:r>
              <a:rPr sz="2000" spc="-5" dirty="0">
                <a:latin typeface="Calibri"/>
                <a:cs typeface="Calibri"/>
              </a:rPr>
              <a:t> </a:t>
            </a:r>
            <a:r>
              <a:rPr sz="2000" spc="-20" dirty="0">
                <a:latin typeface="Calibri"/>
                <a:cs typeface="Calibri"/>
              </a:rPr>
              <a:t>κατά</a:t>
            </a:r>
            <a:r>
              <a:rPr sz="2000" spc="-25"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υποβολή</a:t>
            </a:r>
            <a:r>
              <a:rPr sz="2000" spc="-20" dirty="0">
                <a:latin typeface="Calibri"/>
                <a:cs typeface="Calibri"/>
              </a:rPr>
              <a:t> </a:t>
            </a:r>
            <a:r>
              <a:rPr sz="2000" dirty="0">
                <a:latin typeface="Calibri"/>
                <a:cs typeface="Calibri"/>
              </a:rPr>
              <a:t>της </a:t>
            </a:r>
            <a:r>
              <a:rPr sz="2000" spc="-5" dirty="0">
                <a:latin typeface="Calibri"/>
                <a:cs typeface="Calibri"/>
              </a:rPr>
              <a:t>αίτησης</a:t>
            </a:r>
            <a:endParaRPr sz="2000" dirty="0">
              <a:latin typeface="Calibri"/>
              <a:cs typeface="Calibri"/>
            </a:endParaRPr>
          </a:p>
          <a:p>
            <a:pPr>
              <a:lnSpc>
                <a:spcPct val="100000"/>
              </a:lnSpc>
              <a:spcBef>
                <a:spcPts val="45"/>
              </a:spcBef>
              <a:buFont typeface="Wingdings"/>
              <a:buChar char=""/>
            </a:pPr>
            <a:endParaRPr sz="1950" dirty="0">
              <a:latin typeface="Calibri"/>
              <a:cs typeface="Calibri"/>
            </a:endParaRPr>
          </a:p>
          <a:p>
            <a:pPr marL="12700">
              <a:lnSpc>
                <a:spcPct val="100000"/>
              </a:lnSpc>
            </a:pPr>
            <a:r>
              <a:rPr sz="1900" i="1" spc="-5" dirty="0">
                <a:latin typeface="Calibri"/>
                <a:cs typeface="Calibri"/>
              </a:rPr>
              <a:t>!!!</a:t>
            </a:r>
            <a:r>
              <a:rPr sz="1900" i="1" spc="20" dirty="0">
                <a:latin typeface="Calibri"/>
                <a:cs typeface="Calibri"/>
              </a:rPr>
              <a:t> </a:t>
            </a:r>
            <a:r>
              <a:rPr sz="1900" i="1" spc="-10" dirty="0">
                <a:latin typeface="Calibri"/>
                <a:cs typeface="Calibri"/>
              </a:rPr>
              <a:t>Είναι</a:t>
            </a:r>
            <a:r>
              <a:rPr sz="1900" i="1" spc="5" dirty="0">
                <a:latin typeface="Calibri"/>
                <a:cs typeface="Calibri"/>
              </a:rPr>
              <a:t> </a:t>
            </a:r>
            <a:r>
              <a:rPr sz="1900" i="1" spc="-5" dirty="0">
                <a:latin typeface="Calibri"/>
                <a:cs typeface="Calibri"/>
              </a:rPr>
              <a:t>πιθανό</a:t>
            </a:r>
            <a:r>
              <a:rPr sz="1900" i="1" spc="10" dirty="0">
                <a:latin typeface="Calibri"/>
                <a:cs typeface="Calibri"/>
              </a:rPr>
              <a:t> </a:t>
            </a:r>
            <a:r>
              <a:rPr sz="1900" i="1" spc="-10" dirty="0">
                <a:latin typeface="Calibri"/>
                <a:cs typeface="Calibri"/>
              </a:rPr>
              <a:t>κάποιος</a:t>
            </a:r>
            <a:r>
              <a:rPr sz="1900" i="1" spc="15" dirty="0">
                <a:latin typeface="Calibri"/>
                <a:cs typeface="Calibri"/>
              </a:rPr>
              <a:t> </a:t>
            </a:r>
            <a:r>
              <a:rPr sz="1900" i="1" spc="-5" dirty="0">
                <a:latin typeface="Calibri"/>
                <a:cs typeface="Calibri"/>
              </a:rPr>
              <a:t>οργανισμός</a:t>
            </a:r>
            <a:r>
              <a:rPr sz="1900" i="1" spc="10" dirty="0">
                <a:latin typeface="Calibri"/>
                <a:cs typeface="Calibri"/>
              </a:rPr>
              <a:t> </a:t>
            </a:r>
            <a:r>
              <a:rPr sz="1900" i="1" spc="-5" dirty="0">
                <a:latin typeface="Calibri"/>
                <a:cs typeface="Calibri"/>
              </a:rPr>
              <a:t>που</a:t>
            </a:r>
            <a:r>
              <a:rPr sz="1900" i="1" spc="15" dirty="0">
                <a:latin typeface="Calibri"/>
                <a:cs typeface="Calibri"/>
              </a:rPr>
              <a:t> </a:t>
            </a:r>
            <a:r>
              <a:rPr sz="1900" i="1" spc="-5" dirty="0">
                <a:latin typeface="Calibri"/>
                <a:cs typeface="Calibri"/>
              </a:rPr>
              <a:t>δε</a:t>
            </a:r>
            <a:r>
              <a:rPr sz="1900" i="1" spc="5" dirty="0">
                <a:latin typeface="Calibri"/>
                <a:cs typeface="Calibri"/>
              </a:rPr>
              <a:t> </a:t>
            </a:r>
            <a:r>
              <a:rPr sz="1900" i="1" spc="-5" dirty="0">
                <a:latin typeface="Calibri"/>
                <a:cs typeface="Calibri"/>
              </a:rPr>
              <a:t>διαθέτει</a:t>
            </a:r>
            <a:r>
              <a:rPr sz="1900" i="1" dirty="0">
                <a:latin typeface="Calibri"/>
                <a:cs typeface="Calibri"/>
              </a:rPr>
              <a:t> </a:t>
            </a:r>
            <a:r>
              <a:rPr sz="1900" i="1" spc="-15" dirty="0">
                <a:latin typeface="Calibri"/>
                <a:cs typeface="Calibri"/>
              </a:rPr>
              <a:t>OID,</a:t>
            </a:r>
            <a:r>
              <a:rPr sz="1900" i="1" spc="15" dirty="0">
                <a:latin typeface="Calibri"/>
                <a:cs typeface="Calibri"/>
              </a:rPr>
              <a:t> </a:t>
            </a:r>
            <a:r>
              <a:rPr sz="1900" i="1" spc="-5" dirty="0">
                <a:latin typeface="Calibri"/>
                <a:cs typeface="Calibri"/>
              </a:rPr>
              <a:t>να</a:t>
            </a:r>
            <a:r>
              <a:rPr sz="1900" i="1" spc="5" dirty="0">
                <a:latin typeface="Calibri"/>
                <a:cs typeface="Calibri"/>
              </a:rPr>
              <a:t> </a:t>
            </a:r>
            <a:r>
              <a:rPr sz="1900" i="1" spc="-5" dirty="0">
                <a:latin typeface="Calibri"/>
                <a:cs typeface="Calibri"/>
              </a:rPr>
              <a:t>διαθέτει</a:t>
            </a:r>
            <a:r>
              <a:rPr sz="1900" i="1" spc="-15" dirty="0">
                <a:latin typeface="Calibri"/>
                <a:cs typeface="Calibri"/>
              </a:rPr>
              <a:t> </a:t>
            </a:r>
            <a:r>
              <a:rPr sz="1900" i="1" spc="-5" dirty="0">
                <a:latin typeface="Calibri"/>
                <a:cs typeface="Calibri"/>
              </a:rPr>
              <a:t>ήδη</a:t>
            </a:r>
            <a:r>
              <a:rPr sz="1900" i="1" spc="10" dirty="0">
                <a:latin typeface="Calibri"/>
                <a:cs typeface="Calibri"/>
              </a:rPr>
              <a:t> </a:t>
            </a:r>
            <a:r>
              <a:rPr sz="1900" i="1" spc="-5" dirty="0">
                <a:latin typeface="Calibri"/>
                <a:cs typeface="Calibri"/>
              </a:rPr>
              <a:t>EU</a:t>
            </a:r>
            <a:r>
              <a:rPr sz="1900" i="1" spc="5" dirty="0">
                <a:latin typeface="Calibri"/>
                <a:cs typeface="Calibri"/>
              </a:rPr>
              <a:t> </a:t>
            </a:r>
            <a:r>
              <a:rPr sz="1900" i="1" spc="-10" dirty="0">
                <a:latin typeface="Calibri"/>
                <a:cs typeface="Calibri"/>
              </a:rPr>
              <a:t>Login</a:t>
            </a:r>
            <a:r>
              <a:rPr sz="1900" i="1" spc="25" dirty="0">
                <a:latin typeface="Calibri"/>
                <a:cs typeface="Calibri"/>
              </a:rPr>
              <a:t> </a:t>
            </a:r>
            <a:r>
              <a:rPr sz="1900" i="1" spc="-15" dirty="0">
                <a:latin typeface="Calibri"/>
                <a:cs typeface="Calibri"/>
              </a:rPr>
              <a:t>Account.</a:t>
            </a:r>
            <a:endParaRPr sz="1900" dirty="0">
              <a:latin typeface="Calibri"/>
              <a:cs typeface="Calibri"/>
            </a:endParaRPr>
          </a:p>
          <a:p>
            <a:pPr>
              <a:lnSpc>
                <a:spcPct val="100000"/>
              </a:lnSpc>
              <a:spcBef>
                <a:spcPts val="50"/>
              </a:spcBef>
            </a:pPr>
            <a:endParaRPr sz="2100" dirty="0">
              <a:latin typeface="Calibri"/>
              <a:cs typeface="Calibri"/>
            </a:endParaRPr>
          </a:p>
          <a:p>
            <a:pPr marL="355600" indent="-342900">
              <a:lnSpc>
                <a:spcPct val="100000"/>
              </a:lnSpc>
              <a:buFont typeface="Wingdings"/>
              <a:buChar char=""/>
              <a:tabLst>
                <a:tab pos="354965" algn="l"/>
                <a:tab pos="355600" algn="l"/>
              </a:tabLst>
            </a:pPr>
            <a:r>
              <a:rPr sz="2000" b="1" spc="-5" dirty="0">
                <a:latin typeface="Calibri"/>
                <a:cs typeface="Calibri"/>
              </a:rPr>
              <a:t>Σύνδεση</a:t>
            </a:r>
            <a:r>
              <a:rPr sz="2000" b="1" spc="-35" dirty="0">
                <a:latin typeface="Calibri"/>
                <a:cs typeface="Calibri"/>
              </a:rPr>
              <a:t> </a:t>
            </a:r>
            <a:r>
              <a:rPr sz="2000" b="1" spc="-5" dirty="0">
                <a:latin typeface="Calibri"/>
                <a:cs typeface="Calibri"/>
              </a:rPr>
              <a:t>με</a:t>
            </a:r>
            <a:r>
              <a:rPr sz="2000" b="1" spc="-10" dirty="0">
                <a:latin typeface="Calibri"/>
                <a:cs typeface="Calibri"/>
              </a:rPr>
              <a:t> την</a:t>
            </a:r>
            <a:r>
              <a:rPr sz="2000" b="1" spc="5" dirty="0">
                <a:latin typeface="Calibri"/>
                <a:cs typeface="Calibri"/>
              </a:rPr>
              <a:t> </a:t>
            </a:r>
            <a:r>
              <a:rPr sz="2000" b="1" spc="-5" dirty="0">
                <a:latin typeface="Calibri"/>
                <a:cs typeface="Calibri"/>
              </a:rPr>
              <a:t>Πλατφόρμα</a:t>
            </a:r>
            <a:r>
              <a:rPr sz="2000" b="1" spc="-5" dirty="0">
                <a:solidFill>
                  <a:srgbClr val="0462C1"/>
                </a:solidFill>
                <a:latin typeface="Calibri"/>
                <a:cs typeface="Calibri"/>
              </a:rPr>
              <a:t> </a:t>
            </a:r>
            <a:r>
              <a:rPr sz="2000" b="1" u="heavy" spc="-5" dirty="0">
                <a:solidFill>
                  <a:srgbClr val="0462C1"/>
                </a:solidFill>
                <a:uFill>
                  <a:solidFill>
                    <a:srgbClr val="0462C1"/>
                  </a:solidFill>
                </a:uFill>
                <a:latin typeface="Calibri"/>
                <a:cs typeface="Calibri"/>
                <a:hlinkClick r:id="rId2"/>
              </a:rPr>
              <a:t>Erasmus+ </a:t>
            </a:r>
            <a:r>
              <a:rPr sz="2000" b="1" u="heavy" dirty="0">
                <a:solidFill>
                  <a:srgbClr val="0462C1"/>
                </a:solidFill>
                <a:uFill>
                  <a:solidFill>
                    <a:srgbClr val="0462C1"/>
                  </a:solidFill>
                </a:uFill>
                <a:latin typeface="Calibri"/>
                <a:cs typeface="Calibri"/>
                <a:hlinkClick r:id="rId2"/>
              </a:rPr>
              <a:t>and</a:t>
            </a:r>
            <a:r>
              <a:rPr sz="2000" b="1" u="heavy" spc="-5" dirty="0">
                <a:solidFill>
                  <a:srgbClr val="0462C1"/>
                </a:solidFill>
                <a:uFill>
                  <a:solidFill>
                    <a:srgbClr val="0462C1"/>
                  </a:solidFill>
                </a:uFill>
                <a:latin typeface="Calibri"/>
                <a:cs typeface="Calibri"/>
                <a:hlinkClick r:id="rId2"/>
              </a:rPr>
              <a:t> European</a:t>
            </a:r>
            <a:r>
              <a:rPr sz="2000" b="1" u="heavy" spc="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Solidarity</a:t>
            </a:r>
            <a:r>
              <a:rPr sz="2000" b="1" u="heavy" spc="-2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Corps</a:t>
            </a:r>
            <a:r>
              <a:rPr sz="2000" b="1" u="heavy" spc="10" dirty="0">
                <a:solidFill>
                  <a:srgbClr val="0462C1"/>
                </a:solidFill>
                <a:uFill>
                  <a:solidFill>
                    <a:srgbClr val="0462C1"/>
                  </a:solidFill>
                </a:uFill>
                <a:latin typeface="Calibri"/>
                <a:cs typeface="Calibri"/>
                <a:hlinkClick r:id="rId2"/>
              </a:rPr>
              <a:t> </a:t>
            </a:r>
            <a:r>
              <a:rPr sz="2000" b="1" u="heavy" spc="-10" dirty="0">
                <a:solidFill>
                  <a:srgbClr val="0462C1"/>
                </a:solidFill>
                <a:uFill>
                  <a:solidFill>
                    <a:srgbClr val="0462C1"/>
                  </a:solidFill>
                </a:uFill>
                <a:latin typeface="Calibri"/>
                <a:cs typeface="Calibri"/>
                <a:hlinkClick r:id="rId2"/>
              </a:rPr>
              <a:t>Platform</a:t>
            </a:r>
            <a:r>
              <a:rPr sz="2000" spc="-10" dirty="0">
                <a:latin typeface="Calibri"/>
                <a:cs typeface="Calibri"/>
              </a:rPr>
              <a:t>:</a:t>
            </a:r>
            <a:endParaRPr sz="2000" dirty="0">
              <a:latin typeface="Calibri"/>
              <a:cs typeface="Calibri"/>
            </a:endParaRPr>
          </a:p>
          <a:p>
            <a:pPr marL="370840" indent="-358140">
              <a:lnSpc>
                <a:spcPct val="100000"/>
              </a:lnSpc>
              <a:spcBef>
                <a:spcPts val="969"/>
              </a:spcBef>
              <a:buFont typeface="Wingdings"/>
              <a:buChar char=""/>
              <a:tabLst>
                <a:tab pos="370205" algn="l"/>
                <a:tab pos="370840" algn="l"/>
              </a:tabLst>
            </a:pPr>
            <a:r>
              <a:rPr sz="1800" spc="-5" dirty="0">
                <a:latin typeface="Calibri"/>
                <a:cs typeface="Calibri"/>
              </a:rPr>
              <a:t>Εγγραφή</a:t>
            </a:r>
            <a:r>
              <a:rPr sz="1800" spc="5" dirty="0">
                <a:latin typeface="Calibri"/>
                <a:cs typeface="Calibri"/>
              </a:rPr>
              <a:t> </a:t>
            </a:r>
            <a:r>
              <a:rPr sz="1800" spc="-10" dirty="0">
                <a:latin typeface="Calibri"/>
                <a:cs typeface="Calibri"/>
              </a:rPr>
              <a:t>οργανισμού</a:t>
            </a:r>
            <a:r>
              <a:rPr sz="1800" spc="50" dirty="0">
                <a:latin typeface="Calibri"/>
                <a:cs typeface="Calibri"/>
              </a:rPr>
              <a:t> </a:t>
            </a:r>
            <a:r>
              <a:rPr sz="1800" dirty="0">
                <a:latin typeface="Calibri"/>
                <a:cs typeface="Calibri"/>
              </a:rPr>
              <a:t>στο</a:t>
            </a:r>
            <a:r>
              <a:rPr sz="1800" spc="10" dirty="0">
                <a:latin typeface="Calibri"/>
                <a:cs typeface="Calibri"/>
              </a:rPr>
              <a:t> </a:t>
            </a:r>
            <a:r>
              <a:rPr sz="1800" spc="-15" dirty="0">
                <a:latin typeface="Calibri"/>
                <a:cs typeface="Calibri"/>
              </a:rPr>
              <a:t>“ORS”(=Organisation</a:t>
            </a:r>
            <a:r>
              <a:rPr sz="1800" spc="25" dirty="0">
                <a:latin typeface="Calibri"/>
                <a:cs typeface="Calibri"/>
              </a:rPr>
              <a:t> </a:t>
            </a:r>
            <a:r>
              <a:rPr sz="1800" spc="-15" dirty="0">
                <a:latin typeface="Calibri"/>
                <a:cs typeface="Calibri"/>
              </a:rPr>
              <a:t>Registration</a:t>
            </a:r>
            <a:r>
              <a:rPr sz="1800" spc="20" dirty="0">
                <a:latin typeface="Calibri"/>
                <a:cs typeface="Calibri"/>
              </a:rPr>
              <a:t> </a:t>
            </a:r>
            <a:r>
              <a:rPr sz="1800" spc="-10" dirty="0">
                <a:latin typeface="Calibri"/>
                <a:cs typeface="Calibri"/>
              </a:rPr>
              <a:t>System),</a:t>
            </a:r>
            <a:r>
              <a:rPr sz="1800" spc="5" dirty="0">
                <a:latin typeface="Calibri"/>
                <a:cs typeface="Calibri"/>
              </a:rPr>
              <a:t> </a:t>
            </a:r>
            <a:r>
              <a:rPr sz="1800" spc="-15" dirty="0">
                <a:latin typeface="Calibri"/>
                <a:cs typeface="Calibri"/>
              </a:rPr>
              <a:t>καταχώρηση</a:t>
            </a:r>
            <a:r>
              <a:rPr sz="1800" spc="25" dirty="0">
                <a:latin typeface="Calibri"/>
                <a:cs typeface="Calibri"/>
              </a:rPr>
              <a:t> </a:t>
            </a:r>
            <a:r>
              <a:rPr sz="1800" spc="-10" dirty="0">
                <a:latin typeface="Calibri"/>
                <a:cs typeface="Calibri"/>
              </a:rPr>
              <a:t>δηλαδή </a:t>
            </a:r>
            <a:r>
              <a:rPr sz="1800" spc="-15" dirty="0">
                <a:latin typeface="Calibri"/>
                <a:cs typeface="Calibri"/>
              </a:rPr>
              <a:t>των</a:t>
            </a:r>
            <a:r>
              <a:rPr sz="1800" spc="30" dirty="0">
                <a:latin typeface="Calibri"/>
                <a:cs typeface="Calibri"/>
              </a:rPr>
              <a:t> </a:t>
            </a:r>
            <a:r>
              <a:rPr sz="1800" spc="-15" dirty="0">
                <a:latin typeface="Calibri"/>
                <a:cs typeface="Calibri"/>
              </a:rPr>
              <a:t>βασικών</a:t>
            </a:r>
            <a:r>
              <a:rPr sz="1800" spc="40" dirty="0">
                <a:latin typeface="Calibri"/>
                <a:cs typeface="Calibri"/>
              </a:rPr>
              <a:t> </a:t>
            </a:r>
            <a:r>
              <a:rPr sz="1800" spc="-10" dirty="0">
                <a:latin typeface="Calibri"/>
                <a:cs typeface="Calibri"/>
              </a:rPr>
              <a:t>του</a:t>
            </a:r>
            <a:endParaRPr sz="1800" dirty="0">
              <a:latin typeface="Calibri"/>
              <a:cs typeface="Calibri"/>
            </a:endParaRPr>
          </a:p>
          <a:p>
            <a:pPr marL="370840">
              <a:lnSpc>
                <a:spcPct val="100000"/>
              </a:lnSpc>
            </a:pPr>
            <a:r>
              <a:rPr sz="1800" spc="-15" dirty="0">
                <a:latin typeface="Calibri"/>
                <a:cs typeface="Calibri"/>
              </a:rPr>
              <a:t>νομικών</a:t>
            </a:r>
            <a:r>
              <a:rPr sz="1800" spc="45" dirty="0">
                <a:latin typeface="Calibri"/>
                <a:cs typeface="Calibri"/>
              </a:rPr>
              <a:t> </a:t>
            </a:r>
            <a:r>
              <a:rPr sz="1800" spc="-25" dirty="0">
                <a:latin typeface="Calibri"/>
                <a:cs typeface="Calibri"/>
              </a:rPr>
              <a:t>και</a:t>
            </a:r>
            <a:r>
              <a:rPr sz="1800" spc="20" dirty="0">
                <a:latin typeface="Calibri"/>
                <a:cs typeface="Calibri"/>
              </a:rPr>
              <a:t> </a:t>
            </a:r>
            <a:r>
              <a:rPr sz="1800" spc="-20" dirty="0">
                <a:latin typeface="Calibri"/>
                <a:cs typeface="Calibri"/>
              </a:rPr>
              <a:t>οικονομικών</a:t>
            </a:r>
            <a:r>
              <a:rPr sz="1800" spc="55" dirty="0">
                <a:latin typeface="Calibri"/>
                <a:cs typeface="Calibri"/>
              </a:rPr>
              <a:t> </a:t>
            </a:r>
            <a:r>
              <a:rPr sz="1800" spc="-10" dirty="0">
                <a:latin typeface="Calibri"/>
                <a:cs typeface="Calibri"/>
              </a:rPr>
              <a:t>στοιχείων,</a:t>
            </a:r>
            <a:r>
              <a:rPr sz="1800" spc="65" dirty="0">
                <a:latin typeface="Calibri"/>
                <a:cs typeface="Calibri"/>
              </a:rPr>
              <a:t> </a:t>
            </a:r>
            <a:r>
              <a:rPr sz="1800" spc="-5" dirty="0">
                <a:latin typeface="Calibri"/>
                <a:cs typeface="Calibri"/>
              </a:rPr>
              <a:t>για</a:t>
            </a:r>
            <a:r>
              <a:rPr sz="1800" spc="25" dirty="0">
                <a:latin typeface="Calibri"/>
                <a:cs typeface="Calibri"/>
              </a:rPr>
              <a:t> </a:t>
            </a:r>
            <a:r>
              <a:rPr sz="1800" spc="-5" dirty="0">
                <a:latin typeface="Calibri"/>
                <a:cs typeface="Calibri"/>
              </a:rPr>
              <a:t>απόκτηση</a:t>
            </a:r>
            <a:r>
              <a:rPr sz="1800" spc="20" dirty="0">
                <a:latin typeface="Calibri"/>
                <a:cs typeface="Calibri"/>
              </a:rPr>
              <a:t> </a:t>
            </a:r>
            <a:r>
              <a:rPr sz="1800" spc="-10" dirty="0">
                <a:latin typeface="Calibri"/>
                <a:cs typeface="Calibri"/>
              </a:rPr>
              <a:t>του</a:t>
            </a:r>
            <a:r>
              <a:rPr sz="1800" spc="20" dirty="0">
                <a:latin typeface="Calibri"/>
                <a:cs typeface="Calibri"/>
              </a:rPr>
              <a:t> </a:t>
            </a:r>
            <a:r>
              <a:rPr sz="1800" spc="-15" dirty="0">
                <a:latin typeface="Calibri"/>
                <a:cs typeface="Calibri"/>
              </a:rPr>
              <a:t>μοναδικού</a:t>
            </a:r>
            <a:r>
              <a:rPr sz="1800" spc="40" dirty="0">
                <a:latin typeface="Calibri"/>
                <a:cs typeface="Calibri"/>
              </a:rPr>
              <a:t> </a:t>
            </a:r>
            <a:r>
              <a:rPr sz="1800" spc="-10" dirty="0">
                <a:latin typeface="Calibri"/>
                <a:cs typeface="Calibri"/>
              </a:rPr>
              <a:t>αναγνωριστικού</a:t>
            </a:r>
            <a:r>
              <a:rPr sz="1800" spc="45" dirty="0">
                <a:latin typeface="Calibri"/>
                <a:cs typeface="Calibri"/>
              </a:rPr>
              <a:t> </a:t>
            </a:r>
            <a:r>
              <a:rPr sz="1800" spc="-20" dirty="0">
                <a:latin typeface="Calibri"/>
                <a:cs typeface="Calibri"/>
              </a:rPr>
              <a:t>κωδικού</a:t>
            </a:r>
            <a:r>
              <a:rPr sz="1800" spc="-50" dirty="0">
                <a:latin typeface="Calibri"/>
                <a:cs typeface="Calibri"/>
              </a:rPr>
              <a:t> </a:t>
            </a:r>
            <a:r>
              <a:rPr sz="1800" spc="-5" dirty="0">
                <a:latin typeface="Calibri"/>
                <a:cs typeface="Calibri"/>
              </a:rPr>
              <a:t>OID</a:t>
            </a:r>
            <a:r>
              <a:rPr sz="1800" spc="20" dirty="0">
                <a:latin typeface="Calibri"/>
                <a:cs typeface="Calibri"/>
              </a:rPr>
              <a:t> </a:t>
            </a:r>
            <a:r>
              <a:rPr sz="1800" dirty="0">
                <a:latin typeface="Calibri"/>
                <a:cs typeface="Calibri"/>
              </a:rPr>
              <a:t>–</a:t>
            </a:r>
            <a:r>
              <a:rPr sz="1800" spc="15" dirty="0">
                <a:latin typeface="Calibri"/>
                <a:cs typeface="Calibri"/>
              </a:rPr>
              <a:t> </a:t>
            </a:r>
            <a:r>
              <a:rPr sz="1800" spc="-10" dirty="0">
                <a:latin typeface="Calibri"/>
                <a:cs typeface="Calibri"/>
              </a:rPr>
              <a:t>Organisation</a:t>
            </a:r>
            <a:endParaRPr sz="1800" dirty="0">
              <a:latin typeface="Calibri"/>
              <a:cs typeface="Calibri"/>
            </a:endParaRPr>
          </a:p>
          <a:p>
            <a:pPr marL="370840">
              <a:lnSpc>
                <a:spcPts val="2150"/>
              </a:lnSpc>
              <a:spcBef>
                <a:spcPts val="25"/>
              </a:spcBef>
            </a:pPr>
            <a:r>
              <a:rPr sz="1800" dirty="0">
                <a:latin typeface="Calibri"/>
                <a:cs typeface="Calibri"/>
              </a:rPr>
              <a:t>ID</a:t>
            </a:r>
            <a:r>
              <a:rPr sz="1800" spc="10" dirty="0">
                <a:latin typeface="Calibri"/>
                <a:cs typeface="Calibri"/>
              </a:rPr>
              <a:t> </a:t>
            </a:r>
            <a:r>
              <a:rPr sz="1800" spc="-15" dirty="0">
                <a:latin typeface="Calibri"/>
                <a:cs typeface="Calibri"/>
              </a:rPr>
              <a:t>(πρώην</a:t>
            </a:r>
            <a:r>
              <a:rPr sz="1800" spc="15" dirty="0">
                <a:latin typeface="Calibri"/>
                <a:cs typeface="Calibri"/>
              </a:rPr>
              <a:t> </a:t>
            </a:r>
            <a:r>
              <a:rPr sz="1800" spc="-5" dirty="0">
                <a:latin typeface="Calibri"/>
                <a:cs typeface="Calibri"/>
              </a:rPr>
              <a:t>PIC)</a:t>
            </a:r>
            <a:r>
              <a:rPr sz="1800" spc="15" dirty="0">
                <a:latin typeface="Calibri"/>
                <a:cs typeface="Calibri"/>
              </a:rPr>
              <a:t> </a:t>
            </a:r>
            <a:r>
              <a:rPr sz="1800" dirty="0">
                <a:latin typeface="Wingdings"/>
                <a:cs typeface="Wingdings"/>
              </a:rPr>
              <a:t></a:t>
            </a:r>
            <a:r>
              <a:rPr sz="1800" spc="-35" dirty="0">
                <a:latin typeface="Times New Roman"/>
                <a:cs typeface="Times New Roman"/>
              </a:rPr>
              <a:t> </a:t>
            </a:r>
            <a:r>
              <a:rPr sz="1800" dirty="0">
                <a:latin typeface="Calibri"/>
                <a:cs typeface="Calibri"/>
              </a:rPr>
              <a:t>Η</a:t>
            </a:r>
            <a:r>
              <a:rPr sz="1800" spc="10" dirty="0">
                <a:latin typeface="Calibri"/>
                <a:cs typeface="Calibri"/>
              </a:rPr>
              <a:t> </a:t>
            </a:r>
            <a:r>
              <a:rPr sz="1800" spc="-5" dirty="0">
                <a:latin typeface="Calibri"/>
                <a:cs typeface="Calibri"/>
              </a:rPr>
              <a:t>εγγραφή</a:t>
            </a:r>
            <a:r>
              <a:rPr sz="1800" spc="5" dirty="0">
                <a:latin typeface="Calibri"/>
                <a:cs typeface="Calibri"/>
              </a:rPr>
              <a:t> </a:t>
            </a:r>
            <a:r>
              <a:rPr sz="1800" spc="-10" dirty="0">
                <a:latin typeface="Calibri"/>
                <a:cs typeface="Calibri"/>
              </a:rPr>
              <a:t>γίνεται</a:t>
            </a:r>
            <a:r>
              <a:rPr sz="1800" spc="40" dirty="0">
                <a:latin typeface="Calibri"/>
                <a:cs typeface="Calibri"/>
              </a:rPr>
              <a:t> </a:t>
            </a:r>
            <a:r>
              <a:rPr sz="1800" spc="-10" dirty="0">
                <a:latin typeface="Calibri"/>
                <a:cs typeface="Calibri"/>
              </a:rPr>
              <a:t>άπαξ,</a:t>
            </a:r>
            <a:r>
              <a:rPr sz="1800" spc="15" dirty="0">
                <a:latin typeface="Calibri"/>
                <a:cs typeface="Calibri"/>
              </a:rPr>
              <a:t> </a:t>
            </a:r>
            <a:r>
              <a:rPr sz="1800" spc="-10" dirty="0">
                <a:latin typeface="Calibri"/>
                <a:cs typeface="Calibri"/>
              </a:rPr>
              <a:t>αλλά</a:t>
            </a:r>
            <a:r>
              <a:rPr sz="1800" spc="35" dirty="0">
                <a:latin typeface="Calibri"/>
                <a:cs typeface="Calibri"/>
              </a:rPr>
              <a:t> </a:t>
            </a:r>
            <a:r>
              <a:rPr sz="1800" dirty="0">
                <a:latin typeface="Calibri"/>
                <a:cs typeface="Calibri"/>
              </a:rPr>
              <a:t>η</a:t>
            </a:r>
            <a:r>
              <a:rPr sz="1800" spc="5" dirty="0">
                <a:latin typeface="Calibri"/>
                <a:cs typeface="Calibri"/>
              </a:rPr>
              <a:t> </a:t>
            </a:r>
            <a:r>
              <a:rPr sz="1800" spc="-10" dirty="0">
                <a:latin typeface="Calibri"/>
                <a:cs typeface="Calibri"/>
              </a:rPr>
              <a:t>επικαιροποίησή</a:t>
            </a:r>
            <a:r>
              <a:rPr sz="1800" spc="50" dirty="0">
                <a:latin typeface="Calibri"/>
                <a:cs typeface="Calibri"/>
              </a:rPr>
              <a:t> </a:t>
            </a:r>
            <a:r>
              <a:rPr sz="1800" spc="-5" dirty="0">
                <a:latin typeface="Calibri"/>
                <a:cs typeface="Calibri"/>
              </a:rPr>
              <a:t>της</a:t>
            </a:r>
            <a:r>
              <a:rPr sz="1800" spc="10" dirty="0">
                <a:latin typeface="Calibri"/>
                <a:cs typeface="Calibri"/>
              </a:rPr>
              <a:t> </a:t>
            </a:r>
            <a:r>
              <a:rPr sz="1800" spc="-10" dirty="0">
                <a:latin typeface="Calibri"/>
                <a:cs typeface="Calibri"/>
              </a:rPr>
              <a:t>είναι</a:t>
            </a:r>
            <a:r>
              <a:rPr sz="1800" spc="35" dirty="0">
                <a:latin typeface="Calibri"/>
                <a:cs typeface="Calibri"/>
              </a:rPr>
              <a:t> </a:t>
            </a:r>
            <a:r>
              <a:rPr sz="1800" spc="-5" dirty="0">
                <a:latin typeface="Calibri"/>
                <a:cs typeface="Calibri"/>
              </a:rPr>
              <a:t>ανά</a:t>
            </a:r>
            <a:r>
              <a:rPr sz="1800" spc="15" dirty="0">
                <a:latin typeface="Calibri"/>
                <a:cs typeface="Calibri"/>
              </a:rPr>
              <a:t> </a:t>
            </a:r>
            <a:r>
              <a:rPr sz="1800" spc="-10" dirty="0">
                <a:latin typeface="Calibri"/>
                <a:cs typeface="Calibri"/>
              </a:rPr>
              <a:t>πάσα</a:t>
            </a:r>
            <a:r>
              <a:rPr sz="1800" spc="15" dirty="0">
                <a:latin typeface="Calibri"/>
                <a:cs typeface="Calibri"/>
              </a:rPr>
              <a:t> </a:t>
            </a:r>
            <a:r>
              <a:rPr sz="1800" spc="-5" dirty="0">
                <a:latin typeface="Calibri"/>
                <a:cs typeface="Calibri"/>
              </a:rPr>
              <a:t>στιγμή</a:t>
            </a:r>
            <a:r>
              <a:rPr sz="1800" dirty="0">
                <a:latin typeface="Calibri"/>
                <a:cs typeface="Calibri"/>
              </a:rPr>
              <a:t> </a:t>
            </a:r>
            <a:r>
              <a:rPr sz="1800" spc="-5" dirty="0">
                <a:latin typeface="Calibri"/>
                <a:cs typeface="Calibri"/>
              </a:rPr>
              <a:t>δυνατή</a:t>
            </a:r>
            <a:endParaRPr sz="1800" dirty="0">
              <a:latin typeface="Calibri"/>
              <a:cs typeface="Calibri"/>
            </a:endParaRPr>
          </a:p>
          <a:p>
            <a:pPr marL="355600" indent="-342900">
              <a:lnSpc>
                <a:spcPts val="2150"/>
              </a:lnSpc>
              <a:buFont typeface="Wingdings"/>
              <a:buChar char=""/>
              <a:tabLst>
                <a:tab pos="354965" algn="l"/>
                <a:tab pos="355600" algn="l"/>
              </a:tabLst>
            </a:pPr>
            <a:r>
              <a:rPr sz="1800" spc="-5" dirty="0">
                <a:latin typeface="Calibri"/>
                <a:cs typeface="Calibri"/>
              </a:rPr>
              <a:t>Συμπλήρωση</a:t>
            </a:r>
            <a:r>
              <a:rPr sz="1800" spc="5" dirty="0">
                <a:latin typeface="Calibri"/>
                <a:cs typeface="Calibri"/>
              </a:rPr>
              <a:t> </a:t>
            </a:r>
            <a:r>
              <a:rPr sz="1800" spc="-25" dirty="0">
                <a:latin typeface="Calibri"/>
                <a:cs typeface="Calibri"/>
              </a:rPr>
              <a:t>και</a:t>
            </a:r>
            <a:r>
              <a:rPr sz="1800" dirty="0">
                <a:latin typeface="Calibri"/>
                <a:cs typeface="Calibri"/>
              </a:rPr>
              <a:t> </a:t>
            </a:r>
            <a:r>
              <a:rPr sz="1800" spc="-10" dirty="0">
                <a:latin typeface="Calibri"/>
                <a:cs typeface="Calibri"/>
              </a:rPr>
              <a:t>Υποβολή</a:t>
            </a:r>
            <a:r>
              <a:rPr sz="1800" dirty="0">
                <a:latin typeface="Calibri"/>
                <a:cs typeface="Calibri"/>
              </a:rPr>
              <a:t> </a:t>
            </a:r>
            <a:r>
              <a:rPr sz="1800" spc="-5" dirty="0">
                <a:latin typeface="Calibri"/>
                <a:cs typeface="Calibri"/>
              </a:rPr>
              <a:t>Αίτησης</a:t>
            </a:r>
            <a:endParaRPr sz="1800" dirty="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8891" y="1465325"/>
            <a:ext cx="10902950" cy="3891279"/>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Τα</a:t>
            </a:r>
            <a:r>
              <a:rPr sz="2200" b="1" spc="5" dirty="0">
                <a:latin typeface="Calibri"/>
                <a:cs typeface="Calibri"/>
              </a:rPr>
              <a:t> </a:t>
            </a:r>
            <a:r>
              <a:rPr sz="2200" b="1" spc="-15" dirty="0">
                <a:latin typeface="Calibri"/>
                <a:cs typeface="Calibri"/>
              </a:rPr>
              <a:t>απαραίτητα</a:t>
            </a:r>
            <a:r>
              <a:rPr sz="2200" b="1" spc="20" dirty="0">
                <a:latin typeface="Calibri"/>
                <a:cs typeface="Calibri"/>
              </a:rPr>
              <a:t> </a:t>
            </a:r>
            <a:r>
              <a:rPr sz="2200" b="1" spc="-10" dirty="0">
                <a:latin typeface="Calibri"/>
                <a:cs typeface="Calibri"/>
              </a:rPr>
              <a:t>βήματα</a:t>
            </a:r>
            <a:r>
              <a:rPr sz="2200" b="1" spc="20" dirty="0">
                <a:latin typeface="Calibri"/>
                <a:cs typeface="Calibri"/>
              </a:rPr>
              <a:t> </a:t>
            </a:r>
            <a:r>
              <a:rPr sz="2200" b="1" spc="-10" dirty="0">
                <a:latin typeface="Calibri"/>
                <a:cs typeface="Calibri"/>
              </a:rPr>
              <a:t>για</a:t>
            </a:r>
            <a:r>
              <a:rPr sz="2200" b="1" spc="5" dirty="0">
                <a:latin typeface="Calibri"/>
                <a:cs typeface="Calibri"/>
              </a:rPr>
              <a:t> </a:t>
            </a:r>
            <a:r>
              <a:rPr sz="2200" b="1" spc="-15" dirty="0">
                <a:latin typeface="Calibri"/>
                <a:cs typeface="Calibri"/>
              </a:rPr>
              <a:t>τους</a:t>
            </a:r>
            <a:r>
              <a:rPr sz="2200" b="1" spc="35" dirty="0">
                <a:latin typeface="Calibri"/>
                <a:cs typeface="Calibri"/>
              </a:rPr>
              <a:t> </a:t>
            </a:r>
            <a:r>
              <a:rPr sz="2200" b="1" spc="-10" dirty="0">
                <a:latin typeface="Calibri"/>
                <a:cs typeface="Calibri"/>
              </a:rPr>
              <a:t>οργανισμούς</a:t>
            </a:r>
            <a:r>
              <a:rPr sz="2200" b="1" spc="50" dirty="0">
                <a:latin typeface="Calibri"/>
                <a:cs typeface="Calibri"/>
              </a:rPr>
              <a:t> </a:t>
            </a:r>
            <a:r>
              <a:rPr sz="2200" b="1" spc="-10" dirty="0">
                <a:latin typeface="Calibri"/>
                <a:cs typeface="Calibri"/>
              </a:rPr>
              <a:t>που</a:t>
            </a:r>
            <a:r>
              <a:rPr sz="2200" b="1" spc="20" dirty="0">
                <a:latin typeface="Calibri"/>
                <a:cs typeface="Calibri"/>
              </a:rPr>
              <a:t> </a:t>
            </a:r>
            <a:r>
              <a:rPr sz="2200" b="1" spc="-10" dirty="0">
                <a:latin typeface="Calibri"/>
                <a:cs typeface="Calibri"/>
              </a:rPr>
              <a:t>διαθέτουν</a:t>
            </a:r>
            <a:r>
              <a:rPr sz="2200" b="1" spc="75" dirty="0">
                <a:latin typeface="Calibri"/>
                <a:cs typeface="Calibri"/>
              </a:rPr>
              <a:t> </a:t>
            </a:r>
            <a:r>
              <a:rPr sz="2200" b="1" spc="-10" dirty="0">
                <a:latin typeface="Calibri"/>
                <a:cs typeface="Calibri"/>
              </a:rPr>
              <a:t>OID</a:t>
            </a:r>
            <a:r>
              <a:rPr sz="2200" b="1" spc="5" dirty="0">
                <a:latin typeface="Calibri"/>
                <a:cs typeface="Calibri"/>
              </a:rPr>
              <a:t> </a:t>
            </a:r>
            <a:r>
              <a:rPr sz="2200" b="1" spc="-15" dirty="0">
                <a:latin typeface="Calibri"/>
                <a:cs typeface="Calibri"/>
              </a:rPr>
              <a:t>είναι</a:t>
            </a:r>
            <a:r>
              <a:rPr sz="2200" b="1" spc="10" dirty="0">
                <a:latin typeface="Calibri"/>
                <a:cs typeface="Calibri"/>
              </a:rPr>
              <a:t> </a:t>
            </a:r>
            <a:r>
              <a:rPr sz="2200" b="1" spc="-5" dirty="0">
                <a:latin typeface="Calibri"/>
                <a:cs typeface="Calibri"/>
              </a:rPr>
              <a:t>:</a:t>
            </a:r>
            <a:endParaRPr sz="2200" dirty="0">
              <a:latin typeface="Calibri"/>
              <a:cs typeface="Calibri"/>
            </a:endParaRPr>
          </a:p>
          <a:p>
            <a:pPr>
              <a:lnSpc>
                <a:spcPct val="100000"/>
              </a:lnSpc>
              <a:spcBef>
                <a:spcPts val="25"/>
              </a:spcBef>
            </a:pPr>
            <a:endParaRPr sz="2150" dirty="0">
              <a:latin typeface="Calibri"/>
              <a:cs typeface="Calibri"/>
            </a:endParaRPr>
          </a:p>
          <a:p>
            <a:pPr marL="355600" indent="-342900">
              <a:lnSpc>
                <a:spcPct val="100000"/>
              </a:lnSpc>
              <a:buFont typeface="Wingdings"/>
              <a:buChar char=""/>
              <a:tabLst>
                <a:tab pos="354965" algn="l"/>
                <a:tab pos="355600" algn="l"/>
              </a:tabLst>
            </a:pPr>
            <a:r>
              <a:rPr sz="2000" b="1" spc="-5" dirty="0">
                <a:latin typeface="Calibri"/>
                <a:cs typeface="Calibri"/>
              </a:rPr>
              <a:t>Σύνδεση</a:t>
            </a:r>
            <a:r>
              <a:rPr sz="2000" b="1" spc="-35" dirty="0">
                <a:latin typeface="Calibri"/>
                <a:cs typeface="Calibri"/>
              </a:rPr>
              <a:t> </a:t>
            </a:r>
            <a:r>
              <a:rPr sz="2000" b="1" spc="-5" dirty="0">
                <a:latin typeface="Calibri"/>
                <a:cs typeface="Calibri"/>
              </a:rPr>
              <a:t>με</a:t>
            </a:r>
            <a:r>
              <a:rPr sz="2000" b="1" spc="-10" dirty="0">
                <a:latin typeface="Calibri"/>
                <a:cs typeface="Calibri"/>
              </a:rPr>
              <a:t> την</a:t>
            </a:r>
            <a:r>
              <a:rPr sz="2000" b="1" spc="5" dirty="0">
                <a:latin typeface="Calibri"/>
                <a:cs typeface="Calibri"/>
              </a:rPr>
              <a:t> </a:t>
            </a:r>
            <a:r>
              <a:rPr sz="2000" b="1" spc="-5" dirty="0">
                <a:latin typeface="Calibri"/>
                <a:cs typeface="Calibri"/>
              </a:rPr>
              <a:t>Πλατφόρμα</a:t>
            </a:r>
            <a:r>
              <a:rPr sz="2000" b="1" spc="-5" dirty="0">
                <a:solidFill>
                  <a:srgbClr val="0462C1"/>
                </a:solidFill>
                <a:latin typeface="Calibri"/>
                <a:cs typeface="Calibri"/>
              </a:rPr>
              <a:t> </a:t>
            </a:r>
            <a:r>
              <a:rPr sz="2000" b="1" u="heavy" spc="-5" dirty="0">
                <a:solidFill>
                  <a:srgbClr val="0462C1"/>
                </a:solidFill>
                <a:uFill>
                  <a:solidFill>
                    <a:srgbClr val="0462C1"/>
                  </a:solidFill>
                </a:uFill>
                <a:latin typeface="Calibri"/>
                <a:cs typeface="Calibri"/>
                <a:hlinkClick r:id="rId2"/>
              </a:rPr>
              <a:t>Erasmus+ </a:t>
            </a:r>
            <a:r>
              <a:rPr sz="2000" b="1" u="heavy" dirty="0">
                <a:solidFill>
                  <a:srgbClr val="0462C1"/>
                </a:solidFill>
                <a:uFill>
                  <a:solidFill>
                    <a:srgbClr val="0462C1"/>
                  </a:solidFill>
                </a:uFill>
                <a:latin typeface="Calibri"/>
                <a:cs typeface="Calibri"/>
                <a:hlinkClick r:id="rId2"/>
              </a:rPr>
              <a:t>and</a:t>
            </a:r>
            <a:r>
              <a:rPr sz="2000" b="1" u="heavy" spc="-5" dirty="0">
                <a:solidFill>
                  <a:srgbClr val="0462C1"/>
                </a:solidFill>
                <a:uFill>
                  <a:solidFill>
                    <a:srgbClr val="0462C1"/>
                  </a:solidFill>
                </a:uFill>
                <a:latin typeface="Calibri"/>
                <a:cs typeface="Calibri"/>
                <a:hlinkClick r:id="rId2"/>
              </a:rPr>
              <a:t> European</a:t>
            </a:r>
            <a:r>
              <a:rPr sz="2000" b="1" u="heavy" spc="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Solidarity</a:t>
            </a:r>
            <a:r>
              <a:rPr sz="2000" b="1" u="heavy" spc="-25" dirty="0">
                <a:solidFill>
                  <a:srgbClr val="0462C1"/>
                </a:solidFill>
                <a:uFill>
                  <a:solidFill>
                    <a:srgbClr val="0462C1"/>
                  </a:solidFill>
                </a:uFill>
                <a:latin typeface="Calibri"/>
                <a:cs typeface="Calibri"/>
                <a:hlinkClick r:id="rId2"/>
              </a:rPr>
              <a:t> </a:t>
            </a:r>
            <a:r>
              <a:rPr sz="2000" b="1" u="heavy" spc="-5" dirty="0">
                <a:solidFill>
                  <a:srgbClr val="0462C1"/>
                </a:solidFill>
                <a:uFill>
                  <a:solidFill>
                    <a:srgbClr val="0462C1"/>
                  </a:solidFill>
                </a:uFill>
                <a:latin typeface="Calibri"/>
                <a:cs typeface="Calibri"/>
                <a:hlinkClick r:id="rId2"/>
              </a:rPr>
              <a:t>Corps</a:t>
            </a:r>
            <a:r>
              <a:rPr sz="2000" b="1" u="heavy" spc="10" dirty="0">
                <a:solidFill>
                  <a:srgbClr val="0462C1"/>
                </a:solidFill>
                <a:uFill>
                  <a:solidFill>
                    <a:srgbClr val="0462C1"/>
                  </a:solidFill>
                </a:uFill>
                <a:latin typeface="Calibri"/>
                <a:cs typeface="Calibri"/>
                <a:hlinkClick r:id="rId2"/>
              </a:rPr>
              <a:t> </a:t>
            </a:r>
            <a:r>
              <a:rPr sz="2000" b="1" u="heavy" spc="-10" dirty="0">
                <a:solidFill>
                  <a:srgbClr val="0462C1"/>
                </a:solidFill>
                <a:uFill>
                  <a:solidFill>
                    <a:srgbClr val="0462C1"/>
                  </a:solidFill>
                </a:uFill>
                <a:latin typeface="Calibri"/>
                <a:cs typeface="Calibri"/>
                <a:hlinkClick r:id="rId2"/>
              </a:rPr>
              <a:t>Platform</a:t>
            </a:r>
            <a:r>
              <a:rPr sz="2000" spc="-10" dirty="0">
                <a:latin typeface="Calibri"/>
                <a:cs typeface="Calibri"/>
              </a:rPr>
              <a:t>:</a:t>
            </a:r>
            <a:endParaRPr sz="2000" dirty="0">
              <a:latin typeface="Calibri"/>
              <a:cs typeface="Calibri"/>
            </a:endParaRPr>
          </a:p>
          <a:p>
            <a:pPr>
              <a:lnSpc>
                <a:spcPct val="100000"/>
              </a:lnSpc>
              <a:spcBef>
                <a:spcPts val="20"/>
              </a:spcBef>
            </a:pPr>
            <a:endParaRPr sz="2350" dirty="0">
              <a:latin typeface="Calibri"/>
              <a:cs typeface="Calibri"/>
            </a:endParaRPr>
          </a:p>
          <a:p>
            <a:pPr marL="370840" marR="5080" indent="-358140" algn="just">
              <a:lnSpc>
                <a:spcPct val="100000"/>
              </a:lnSpc>
              <a:buFont typeface="Wingdings"/>
              <a:buChar char=""/>
              <a:tabLst>
                <a:tab pos="370840" algn="l"/>
              </a:tabLst>
            </a:pPr>
            <a:r>
              <a:rPr sz="1800" spc="-5" dirty="0">
                <a:latin typeface="Calibri"/>
                <a:cs typeface="Calibri"/>
              </a:rPr>
              <a:t>Εντοπισμός</a:t>
            </a:r>
            <a:r>
              <a:rPr sz="1800"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εγγραφής</a:t>
            </a:r>
            <a:r>
              <a:rPr sz="1800" dirty="0">
                <a:latin typeface="Calibri"/>
                <a:cs typeface="Calibri"/>
              </a:rPr>
              <a:t> </a:t>
            </a:r>
            <a:r>
              <a:rPr sz="1800" spc="-10" dirty="0">
                <a:latin typeface="Calibri"/>
                <a:cs typeface="Calibri"/>
              </a:rPr>
              <a:t>του</a:t>
            </a:r>
            <a:r>
              <a:rPr sz="1800" spc="-5" dirty="0">
                <a:latin typeface="Calibri"/>
                <a:cs typeface="Calibri"/>
              </a:rPr>
              <a:t> οργανισμού</a:t>
            </a:r>
            <a:r>
              <a:rPr sz="1800" dirty="0">
                <a:latin typeface="Calibri"/>
                <a:cs typeface="Calibri"/>
              </a:rPr>
              <a:t> </a:t>
            </a:r>
            <a:r>
              <a:rPr sz="1800" spc="-10" dirty="0">
                <a:latin typeface="Calibri"/>
                <a:cs typeface="Calibri"/>
              </a:rPr>
              <a:t>στο</a:t>
            </a:r>
            <a:r>
              <a:rPr lang="el-GR" sz="1800" spc="-10" dirty="0">
                <a:latin typeface="Calibri"/>
                <a:cs typeface="Calibri"/>
              </a:rPr>
              <a:t> </a:t>
            </a:r>
            <a:r>
              <a:rPr sz="1800" spc="-10" dirty="0">
                <a:latin typeface="Calibri"/>
                <a:cs typeface="Calibri"/>
              </a:rPr>
              <a:t>“ORS”</a:t>
            </a:r>
            <a:r>
              <a:rPr sz="1800" spc="-5" dirty="0">
                <a:latin typeface="Calibri"/>
                <a:cs typeface="Calibri"/>
              </a:rPr>
              <a:t> </a:t>
            </a:r>
            <a:r>
              <a:rPr sz="1800" spc="-25" dirty="0">
                <a:latin typeface="Calibri"/>
                <a:cs typeface="Calibri"/>
              </a:rPr>
              <a:t>και</a:t>
            </a:r>
            <a:r>
              <a:rPr sz="1800" spc="-20" dirty="0">
                <a:latin typeface="Calibri"/>
                <a:cs typeface="Calibri"/>
              </a:rPr>
              <a:t> </a:t>
            </a:r>
            <a:r>
              <a:rPr sz="1800" spc="-10" dirty="0">
                <a:latin typeface="Calibri"/>
                <a:cs typeface="Calibri"/>
              </a:rPr>
              <a:t>επικαιροποίηση</a:t>
            </a:r>
            <a:r>
              <a:rPr sz="1800" spc="-5" dirty="0">
                <a:latin typeface="Calibri"/>
                <a:cs typeface="Calibri"/>
              </a:rPr>
              <a:t> </a:t>
            </a:r>
            <a:r>
              <a:rPr sz="1800" spc="-15" dirty="0">
                <a:latin typeface="Calibri"/>
                <a:cs typeface="Calibri"/>
              </a:rPr>
              <a:t>καταχωρημένων</a:t>
            </a:r>
            <a:r>
              <a:rPr sz="1800" spc="-10" dirty="0">
                <a:latin typeface="Calibri"/>
                <a:cs typeface="Calibri"/>
              </a:rPr>
              <a:t> </a:t>
            </a:r>
            <a:r>
              <a:rPr sz="1800" spc="-5" dirty="0">
                <a:latin typeface="Calibri"/>
                <a:cs typeface="Calibri"/>
              </a:rPr>
              <a:t>στοιχείων</a:t>
            </a:r>
            <a:r>
              <a:rPr sz="1800" dirty="0">
                <a:latin typeface="Calibri"/>
                <a:cs typeface="Calibri"/>
              </a:rPr>
              <a:t> </a:t>
            </a:r>
            <a:r>
              <a:rPr sz="1800" spc="-5" dirty="0">
                <a:latin typeface="Calibri"/>
                <a:cs typeface="Calibri"/>
              </a:rPr>
              <a:t>(όπου </a:t>
            </a:r>
            <a:r>
              <a:rPr sz="1800" dirty="0">
                <a:latin typeface="Calibri"/>
                <a:cs typeface="Calibri"/>
              </a:rPr>
              <a:t> </a:t>
            </a:r>
            <a:r>
              <a:rPr sz="1800" spc="-5" dirty="0">
                <a:latin typeface="Calibri"/>
                <a:cs typeface="Calibri"/>
              </a:rPr>
              <a:t>ισχύει):</a:t>
            </a:r>
            <a:r>
              <a:rPr sz="1800" dirty="0">
                <a:latin typeface="Calibri"/>
                <a:cs typeface="Calibri"/>
              </a:rPr>
              <a:t> Για</a:t>
            </a:r>
            <a:r>
              <a:rPr sz="1800" spc="5" dirty="0">
                <a:latin typeface="Calibri"/>
                <a:cs typeface="Calibri"/>
              </a:rPr>
              <a:t> </a:t>
            </a:r>
            <a:r>
              <a:rPr sz="1800" spc="-15" dirty="0">
                <a:latin typeface="Calibri"/>
                <a:cs typeface="Calibri"/>
              </a:rPr>
              <a:t>την</a:t>
            </a:r>
            <a:r>
              <a:rPr sz="1800" spc="-10" dirty="0">
                <a:latin typeface="Calibri"/>
                <a:cs typeface="Calibri"/>
              </a:rPr>
              <a:t> επικαιροποίηση</a:t>
            </a:r>
            <a:r>
              <a:rPr sz="1800" spc="-5" dirty="0">
                <a:latin typeface="Calibri"/>
                <a:cs typeface="Calibri"/>
              </a:rPr>
              <a:t> της</a:t>
            </a:r>
            <a:r>
              <a:rPr sz="1800" dirty="0">
                <a:latin typeface="Calibri"/>
                <a:cs typeface="Calibri"/>
              </a:rPr>
              <a:t> </a:t>
            </a:r>
            <a:r>
              <a:rPr sz="1800" spc="-10" dirty="0">
                <a:latin typeface="Calibri"/>
                <a:cs typeface="Calibri"/>
              </a:rPr>
              <a:t>εγγραφής</a:t>
            </a:r>
            <a:r>
              <a:rPr sz="1800" spc="-5" dirty="0">
                <a:latin typeface="Calibri"/>
                <a:cs typeface="Calibri"/>
              </a:rPr>
              <a:t> είναι</a:t>
            </a:r>
            <a:r>
              <a:rPr sz="1800" dirty="0">
                <a:latin typeface="Calibri"/>
                <a:cs typeface="Calibri"/>
              </a:rPr>
              <a:t> </a:t>
            </a:r>
            <a:r>
              <a:rPr sz="1800" spc="-10" dirty="0">
                <a:latin typeface="Calibri"/>
                <a:cs typeface="Calibri"/>
              </a:rPr>
              <a:t>απαραίτητα</a:t>
            </a:r>
            <a:r>
              <a:rPr sz="1800" spc="-5" dirty="0">
                <a:latin typeface="Calibri"/>
                <a:cs typeface="Calibri"/>
              </a:rPr>
              <a:t> </a:t>
            </a:r>
            <a:r>
              <a:rPr sz="1800" spc="-10" dirty="0">
                <a:latin typeface="Calibri"/>
                <a:cs typeface="Calibri"/>
              </a:rPr>
              <a:t>τα</a:t>
            </a:r>
            <a:r>
              <a:rPr sz="1800" spc="-5" dirty="0">
                <a:latin typeface="Calibri"/>
                <a:cs typeface="Calibri"/>
              </a:rPr>
              <a:t> στοιχεία</a:t>
            </a:r>
            <a:r>
              <a:rPr sz="1800" dirty="0">
                <a:latin typeface="Calibri"/>
                <a:cs typeface="Calibri"/>
              </a:rPr>
              <a:t> </a:t>
            </a:r>
            <a:r>
              <a:rPr sz="1800" spc="-10" dirty="0">
                <a:latin typeface="Calibri"/>
                <a:cs typeface="Calibri"/>
              </a:rPr>
              <a:t>του</a:t>
            </a:r>
            <a:r>
              <a:rPr sz="1800" spc="-5" dirty="0">
                <a:latin typeface="Calibri"/>
                <a:cs typeface="Calibri"/>
              </a:rPr>
              <a:t> </a:t>
            </a:r>
            <a:r>
              <a:rPr sz="1800" b="1" spc="-5" dirty="0">
                <a:solidFill>
                  <a:srgbClr val="1EA192"/>
                </a:solidFill>
                <a:latin typeface="Calibri"/>
                <a:cs typeface="Calibri"/>
              </a:rPr>
              <a:t>EU</a:t>
            </a:r>
            <a:r>
              <a:rPr sz="1800" b="1" dirty="0">
                <a:solidFill>
                  <a:srgbClr val="1EA192"/>
                </a:solidFill>
                <a:latin typeface="Calibri"/>
                <a:cs typeface="Calibri"/>
              </a:rPr>
              <a:t> </a:t>
            </a:r>
            <a:r>
              <a:rPr sz="1800" b="1" spc="-5" dirty="0">
                <a:solidFill>
                  <a:srgbClr val="1EA192"/>
                </a:solidFill>
                <a:latin typeface="Calibri"/>
                <a:cs typeface="Calibri"/>
              </a:rPr>
              <a:t>Login</a:t>
            </a:r>
            <a:r>
              <a:rPr sz="1800" b="1" dirty="0">
                <a:solidFill>
                  <a:srgbClr val="1EA192"/>
                </a:solidFill>
                <a:latin typeface="Calibri"/>
                <a:cs typeface="Calibri"/>
              </a:rPr>
              <a:t> </a:t>
            </a:r>
            <a:r>
              <a:rPr sz="1800" b="1" spc="-10" dirty="0">
                <a:solidFill>
                  <a:srgbClr val="1EA192"/>
                </a:solidFill>
                <a:latin typeface="Calibri"/>
                <a:cs typeface="Calibri"/>
              </a:rPr>
              <a:t>Account</a:t>
            </a:r>
            <a:r>
              <a:rPr sz="1800" b="1" spc="-5" dirty="0">
                <a:latin typeface="Calibri"/>
                <a:cs typeface="Calibri"/>
              </a:rPr>
              <a:t> </a:t>
            </a:r>
            <a:r>
              <a:rPr sz="1800" u="heavy" spc="-5" dirty="0">
                <a:uFill>
                  <a:solidFill>
                    <a:srgbClr val="000000"/>
                  </a:solidFill>
                </a:uFill>
                <a:latin typeface="Calibri"/>
                <a:cs typeface="Calibri"/>
              </a:rPr>
              <a:t>που </a:t>
            </a:r>
            <a:r>
              <a:rPr sz="1800" dirty="0">
                <a:latin typeface="Calibri"/>
                <a:cs typeface="Calibri"/>
              </a:rPr>
              <a:t> </a:t>
            </a:r>
            <a:r>
              <a:rPr sz="1800" u="heavy" spc="-10" dirty="0">
                <a:uFill>
                  <a:solidFill>
                    <a:srgbClr val="000000"/>
                  </a:solidFill>
                </a:uFill>
                <a:latin typeface="Calibri"/>
                <a:cs typeface="Calibri"/>
              </a:rPr>
              <a:t>χρησιμοποιήθηκε</a:t>
            </a:r>
            <a:r>
              <a:rPr sz="1800" u="heavy" spc="20" dirty="0">
                <a:uFill>
                  <a:solidFill>
                    <a:srgbClr val="000000"/>
                  </a:solidFill>
                </a:uFill>
                <a:latin typeface="Calibri"/>
                <a:cs typeface="Calibri"/>
              </a:rPr>
              <a:t> </a:t>
            </a:r>
            <a:r>
              <a:rPr sz="1800" u="heavy" spc="-5" dirty="0">
                <a:uFill>
                  <a:solidFill>
                    <a:srgbClr val="000000"/>
                  </a:solidFill>
                </a:uFill>
                <a:latin typeface="Calibri"/>
                <a:cs typeface="Calibri"/>
              </a:rPr>
              <a:t>για</a:t>
            </a:r>
            <a:r>
              <a:rPr sz="1800" u="heavy" spc="10" dirty="0">
                <a:uFill>
                  <a:solidFill>
                    <a:srgbClr val="000000"/>
                  </a:solidFill>
                </a:uFill>
                <a:latin typeface="Calibri"/>
                <a:cs typeface="Calibri"/>
              </a:rPr>
              <a:t> </a:t>
            </a:r>
            <a:r>
              <a:rPr sz="1800" u="heavy" spc="-15" dirty="0">
                <a:uFill>
                  <a:solidFill>
                    <a:srgbClr val="000000"/>
                  </a:solidFill>
                </a:uFill>
                <a:latin typeface="Calibri"/>
                <a:cs typeface="Calibri"/>
              </a:rPr>
              <a:t>την</a:t>
            </a:r>
            <a:r>
              <a:rPr sz="1800" u="heavy" dirty="0">
                <a:uFill>
                  <a:solidFill>
                    <a:srgbClr val="000000"/>
                  </a:solidFill>
                </a:uFill>
                <a:latin typeface="Calibri"/>
                <a:cs typeface="Calibri"/>
              </a:rPr>
              <a:t> </a:t>
            </a:r>
            <a:r>
              <a:rPr sz="1800" u="heavy" spc="-5" dirty="0">
                <a:uFill>
                  <a:solidFill>
                    <a:srgbClr val="000000"/>
                  </a:solidFill>
                </a:uFill>
                <a:latin typeface="Calibri"/>
                <a:cs typeface="Calibri"/>
              </a:rPr>
              <a:t>εγγραφή</a:t>
            </a:r>
            <a:r>
              <a:rPr sz="1800" u="heavy" dirty="0">
                <a:uFill>
                  <a:solidFill>
                    <a:srgbClr val="000000"/>
                  </a:solidFill>
                </a:uFill>
                <a:latin typeface="Calibri"/>
                <a:cs typeface="Calibri"/>
              </a:rPr>
              <a:t> </a:t>
            </a:r>
            <a:r>
              <a:rPr sz="1800" u="heavy" spc="-10" dirty="0">
                <a:uFill>
                  <a:solidFill>
                    <a:srgbClr val="000000"/>
                  </a:solidFill>
                </a:uFill>
                <a:latin typeface="Calibri"/>
                <a:cs typeface="Calibri"/>
              </a:rPr>
              <a:t>του</a:t>
            </a:r>
            <a:r>
              <a:rPr sz="1800" u="heavy" spc="10" dirty="0">
                <a:uFill>
                  <a:solidFill>
                    <a:srgbClr val="000000"/>
                  </a:solidFill>
                </a:uFill>
                <a:latin typeface="Calibri"/>
                <a:cs typeface="Calibri"/>
              </a:rPr>
              <a:t> </a:t>
            </a:r>
            <a:r>
              <a:rPr sz="1800" u="heavy" spc="-10" dirty="0">
                <a:uFill>
                  <a:solidFill>
                    <a:srgbClr val="000000"/>
                  </a:solidFill>
                </a:uFill>
                <a:latin typeface="Calibri"/>
                <a:cs typeface="Calibri"/>
              </a:rPr>
              <a:t>οργανισμού</a:t>
            </a:r>
            <a:r>
              <a:rPr sz="1800" u="heavy" spc="40" dirty="0">
                <a:uFill>
                  <a:solidFill>
                    <a:srgbClr val="000000"/>
                  </a:solidFill>
                </a:uFill>
                <a:latin typeface="Calibri"/>
                <a:cs typeface="Calibri"/>
              </a:rPr>
              <a:t> </a:t>
            </a:r>
            <a:r>
              <a:rPr sz="1800" u="heavy" dirty="0">
                <a:uFill>
                  <a:solidFill>
                    <a:srgbClr val="000000"/>
                  </a:solidFill>
                </a:uFill>
                <a:latin typeface="Calibri"/>
                <a:cs typeface="Calibri"/>
              </a:rPr>
              <a:t>στο</a:t>
            </a:r>
            <a:r>
              <a:rPr sz="1800" u="heavy" spc="10" dirty="0">
                <a:uFill>
                  <a:solidFill>
                    <a:srgbClr val="000000"/>
                  </a:solidFill>
                </a:uFill>
                <a:latin typeface="Calibri"/>
                <a:cs typeface="Calibri"/>
              </a:rPr>
              <a:t> </a:t>
            </a:r>
            <a:r>
              <a:rPr sz="1800" u="heavy" spc="-15" dirty="0">
                <a:uFill>
                  <a:solidFill>
                    <a:srgbClr val="000000"/>
                  </a:solidFill>
                </a:uFill>
                <a:latin typeface="Calibri"/>
                <a:cs typeface="Calibri"/>
              </a:rPr>
              <a:t>ORS</a:t>
            </a:r>
            <a:r>
              <a:rPr sz="1800" spc="5" dirty="0">
                <a:latin typeface="Calibri"/>
                <a:cs typeface="Calibri"/>
              </a:rPr>
              <a:t> </a:t>
            </a:r>
            <a:r>
              <a:rPr sz="1800" spc="-5" dirty="0">
                <a:latin typeface="Calibri"/>
                <a:cs typeface="Calibri"/>
              </a:rPr>
              <a:t>(username=email</a:t>
            </a:r>
            <a:r>
              <a:rPr sz="1800" spc="10" dirty="0">
                <a:latin typeface="Calibri"/>
                <a:cs typeface="Calibri"/>
              </a:rPr>
              <a:t> </a:t>
            </a:r>
            <a:r>
              <a:rPr sz="1800" dirty="0">
                <a:latin typeface="Calibri"/>
                <a:cs typeface="Calibri"/>
              </a:rPr>
              <a:t>&amp;</a:t>
            </a:r>
            <a:r>
              <a:rPr sz="1800" spc="5" dirty="0">
                <a:latin typeface="Calibri"/>
                <a:cs typeface="Calibri"/>
              </a:rPr>
              <a:t> </a:t>
            </a:r>
            <a:r>
              <a:rPr sz="1800" spc="-10" dirty="0">
                <a:latin typeface="Calibri"/>
                <a:cs typeface="Calibri"/>
              </a:rPr>
              <a:t>password)</a:t>
            </a:r>
            <a:endParaRPr sz="1800" dirty="0">
              <a:latin typeface="Calibri"/>
              <a:cs typeface="Calibri"/>
            </a:endParaRPr>
          </a:p>
          <a:p>
            <a:pPr>
              <a:lnSpc>
                <a:spcPct val="100000"/>
              </a:lnSpc>
              <a:spcBef>
                <a:spcPts val="10"/>
              </a:spcBef>
              <a:buFont typeface="Wingdings"/>
              <a:buChar char=""/>
            </a:pPr>
            <a:endParaRPr sz="2350" dirty="0">
              <a:latin typeface="Calibri"/>
              <a:cs typeface="Calibri"/>
            </a:endParaRPr>
          </a:p>
          <a:p>
            <a:pPr marL="12700" marR="244475">
              <a:lnSpc>
                <a:spcPct val="100000"/>
              </a:lnSpc>
            </a:pPr>
            <a:r>
              <a:rPr sz="1900" b="1" i="1" spc="-5" dirty="0">
                <a:latin typeface="Calibri"/>
                <a:cs typeface="Calibri"/>
              </a:rPr>
              <a:t>!!!</a:t>
            </a:r>
            <a:r>
              <a:rPr sz="1900" b="1" i="1" spc="40" dirty="0">
                <a:latin typeface="Calibri"/>
                <a:cs typeface="Calibri"/>
              </a:rPr>
              <a:t> </a:t>
            </a:r>
            <a:r>
              <a:rPr sz="1900" i="1" spc="-10" dirty="0">
                <a:latin typeface="Calibri"/>
                <a:cs typeface="Calibri"/>
              </a:rPr>
              <a:t>Εάν</a:t>
            </a:r>
            <a:r>
              <a:rPr sz="1900" i="1" spc="5" dirty="0">
                <a:latin typeface="Calibri"/>
                <a:cs typeface="Calibri"/>
              </a:rPr>
              <a:t> </a:t>
            </a:r>
            <a:r>
              <a:rPr sz="1900" i="1" spc="-5" dirty="0">
                <a:latin typeface="Calibri"/>
                <a:cs typeface="Calibri"/>
              </a:rPr>
              <a:t>δε</a:t>
            </a:r>
            <a:r>
              <a:rPr sz="1900" i="1" spc="5" dirty="0">
                <a:latin typeface="Calibri"/>
                <a:cs typeface="Calibri"/>
              </a:rPr>
              <a:t> </a:t>
            </a:r>
            <a:r>
              <a:rPr sz="1900" i="1" spc="-5" dirty="0">
                <a:latin typeface="Calibri"/>
                <a:cs typeface="Calibri"/>
              </a:rPr>
              <a:t>διαθέτετε</a:t>
            </a:r>
            <a:r>
              <a:rPr sz="1900" i="1" spc="30" dirty="0">
                <a:latin typeface="Calibri"/>
                <a:cs typeface="Calibri"/>
              </a:rPr>
              <a:t> </a:t>
            </a:r>
            <a:r>
              <a:rPr sz="1900" i="1" spc="-15" dirty="0">
                <a:latin typeface="Calibri"/>
                <a:cs typeface="Calibri"/>
              </a:rPr>
              <a:t>είτε</a:t>
            </a:r>
            <a:r>
              <a:rPr sz="1900" i="1" spc="5" dirty="0">
                <a:latin typeface="Calibri"/>
                <a:cs typeface="Calibri"/>
              </a:rPr>
              <a:t> </a:t>
            </a:r>
            <a:r>
              <a:rPr sz="1900" i="1" spc="-5" dirty="0">
                <a:latin typeface="Calibri"/>
                <a:cs typeface="Calibri"/>
              </a:rPr>
              <a:t>το</a:t>
            </a:r>
            <a:r>
              <a:rPr sz="1900" i="1" spc="15" dirty="0">
                <a:latin typeface="Calibri"/>
                <a:cs typeface="Calibri"/>
              </a:rPr>
              <a:t> </a:t>
            </a:r>
            <a:r>
              <a:rPr sz="1900" i="1" spc="-10" dirty="0">
                <a:latin typeface="Calibri"/>
                <a:cs typeface="Calibri"/>
              </a:rPr>
              <a:t>username</a:t>
            </a:r>
            <a:r>
              <a:rPr sz="1900" i="1" spc="45" dirty="0">
                <a:latin typeface="Calibri"/>
                <a:cs typeface="Calibri"/>
              </a:rPr>
              <a:t> </a:t>
            </a:r>
            <a:r>
              <a:rPr sz="1900" i="1" spc="-15" dirty="0">
                <a:latin typeface="Calibri"/>
                <a:cs typeface="Calibri"/>
              </a:rPr>
              <a:t>είτε</a:t>
            </a:r>
            <a:r>
              <a:rPr sz="1900" i="1" spc="10" dirty="0">
                <a:latin typeface="Calibri"/>
                <a:cs typeface="Calibri"/>
              </a:rPr>
              <a:t> </a:t>
            </a:r>
            <a:r>
              <a:rPr sz="1900" i="1" spc="-5" dirty="0">
                <a:latin typeface="Calibri"/>
                <a:cs typeface="Calibri"/>
              </a:rPr>
              <a:t>το</a:t>
            </a:r>
            <a:r>
              <a:rPr sz="1900" i="1" spc="5" dirty="0">
                <a:latin typeface="Calibri"/>
                <a:cs typeface="Calibri"/>
              </a:rPr>
              <a:t> </a:t>
            </a:r>
            <a:r>
              <a:rPr sz="1900" i="1" spc="-10" dirty="0">
                <a:latin typeface="Calibri"/>
                <a:cs typeface="Calibri"/>
              </a:rPr>
              <a:t>password</a:t>
            </a:r>
            <a:r>
              <a:rPr sz="1900" i="1" spc="25" dirty="0">
                <a:latin typeface="Calibri"/>
                <a:cs typeface="Calibri"/>
              </a:rPr>
              <a:t> </a:t>
            </a:r>
            <a:r>
              <a:rPr sz="1900" i="1" spc="-10" dirty="0">
                <a:latin typeface="Calibri"/>
                <a:cs typeface="Calibri"/>
              </a:rPr>
              <a:t>του</a:t>
            </a:r>
            <a:r>
              <a:rPr sz="1900" i="1" spc="15" dirty="0">
                <a:latin typeface="Calibri"/>
                <a:cs typeface="Calibri"/>
              </a:rPr>
              <a:t> </a:t>
            </a:r>
            <a:r>
              <a:rPr sz="1900" i="1" spc="-10" dirty="0">
                <a:latin typeface="Calibri"/>
                <a:cs typeface="Calibri"/>
              </a:rPr>
              <a:t>συγκεκριμένου</a:t>
            </a:r>
            <a:r>
              <a:rPr sz="1900" i="1" spc="30" dirty="0">
                <a:latin typeface="Calibri"/>
                <a:cs typeface="Calibri"/>
              </a:rPr>
              <a:t> </a:t>
            </a:r>
            <a:r>
              <a:rPr sz="1900" i="1" spc="-5" dirty="0">
                <a:latin typeface="Calibri"/>
                <a:cs typeface="Calibri"/>
              </a:rPr>
              <a:t>EU</a:t>
            </a:r>
            <a:r>
              <a:rPr sz="1900" i="1" spc="15" dirty="0">
                <a:latin typeface="Calibri"/>
                <a:cs typeface="Calibri"/>
              </a:rPr>
              <a:t> </a:t>
            </a:r>
            <a:r>
              <a:rPr sz="1900" i="1" spc="-10" dirty="0">
                <a:latin typeface="Calibri"/>
                <a:cs typeface="Calibri"/>
              </a:rPr>
              <a:t>Login</a:t>
            </a:r>
            <a:r>
              <a:rPr sz="1900" i="1" spc="15" dirty="0">
                <a:latin typeface="Calibri"/>
                <a:cs typeface="Calibri"/>
              </a:rPr>
              <a:t> </a:t>
            </a:r>
            <a:r>
              <a:rPr sz="1900" i="1" spc="-15" dirty="0">
                <a:latin typeface="Calibri"/>
                <a:cs typeface="Calibri"/>
              </a:rPr>
              <a:t>Account,</a:t>
            </a:r>
            <a:r>
              <a:rPr sz="1900" i="1" spc="30" dirty="0">
                <a:latin typeface="Calibri"/>
                <a:cs typeface="Calibri"/>
              </a:rPr>
              <a:t> </a:t>
            </a:r>
            <a:r>
              <a:rPr sz="1900" i="1" spc="-15" dirty="0">
                <a:latin typeface="Calibri"/>
                <a:cs typeface="Calibri"/>
              </a:rPr>
              <a:t>επικοινωνήστε </a:t>
            </a:r>
            <a:r>
              <a:rPr sz="1900" i="1" spc="-415" dirty="0">
                <a:latin typeface="Calibri"/>
                <a:cs typeface="Calibri"/>
              </a:rPr>
              <a:t> </a:t>
            </a:r>
            <a:r>
              <a:rPr sz="1900" i="1" spc="-15" dirty="0">
                <a:latin typeface="Calibri"/>
                <a:cs typeface="Calibri"/>
              </a:rPr>
              <a:t>έγκαιρα</a:t>
            </a:r>
            <a:r>
              <a:rPr sz="1900" i="1" spc="10" dirty="0">
                <a:latin typeface="Calibri"/>
                <a:cs typeface="Calibri"/>
              </a:rPr>
              <a:t> </a:t>
            </a:r>
            <a:r>
              <a:rPr sz="1900" i="1" spc="-5" dirty="0">
                <a:latin typeface="Calibri"/>
                <a:cs typeface="Calibri"/>
              </a:rPr>
              <a:t>με το ΙΔΕΠ</a:t>
            </a:r>
            <a:r>
              <a:rPr sz="1900" i="1" dirty="0">
                <a:latin typeface="Calibri"/>
                <a:cs typeface="Calibri"/>
              </a:rPr>
              <a:t> </a:t>
            </a:r>
            <a:r>
              <a:rPr sz="1900" i="1" spc="-10" dirty="0">
                <a:latin typeface="Calibri"/>
                <a:cs typeface="Calibri"/>
              </a:rPr>
              <a:t>Διά</a:t>
            </a:r>
            <a:r>
              <a:rPr sz="1900" i="1" dirty="0">
                <a:latin typeface="Calibri"/>
                <a:cs typeface="Calibri"/>
              </a:rPr>
              <a:t> </a:t>
            </a:r>
            <a:r>
              <a:rPr sz="1900" i="1" spc="-5" dirty="0">
                <a:latin typeface="Calibri"/>
                <a:cs typeface="Calibri"/>
              </a:rPr>
              <a:t>Βίου Μάθησης</a:t>
            </a:r>
            <a:endParaRPr sz="1900" dirty="0">
              <a:latin typeface="Calibri"/>
              <a:cs typeface="Calibri"/>
            </a:endParaRPr>
          </a:p>
          <a:p>
            <a:pPr>
              <a:lnSpc>
                <a:spcPct val="100000"/>
              </a:lnSpc>
            </a:pPr>
            <a:endParaRPr sz="1900" dirty="0">
              <a:latin typeface="Calibri"/>
              <a:cs typeface="Calibri"/>
            </a:endParaRPr>
          </a:p>
          <a:p>
            <a:pPr marL="370840" indent="-358140">
              <a:lnSpc>
                <a:spcPct val="100000"/>
              </a:lnSpc>
              <a:spcBef>
                <a:spcPts val="1465"/>
              </a:spcBef>
              <a:buFont typeface="Wingdings"/>
              <a:buChar char=""/>
              <a:tabLst>
                <a:tab pos="370205" algn="l"/>
                <a:tab pos="370840" algn="l"/>
              </a:tabLst>
            </a:pPr>
            <a:r>
              <a:rPr sz="1800" spc="-5" dirty="0">
                <a:latin typeface="Calibri"/>
                <a:cs typeface="Calibri"/>
              </a:rPr>
              <a:t>Συμπλήρωση</a:t>
            </a:r>
            <a:r>
              <a:rPr sz="1800" spc="5" dirty="0">
                <a:latin typeface="Calibri"/>
                <a:cs typeface="Calibri"/>
              </a:rPr>
              <a:t> </a:t>
            </a:r>
            <a:r>
              <a:rPr sz="1800" spc="-25" dirty="0">
                <a:latin typeface="Calibri"/>
                <a:cs typeface="Calibri"/>
              </a:rPr>
              <a:t>και</a:t>
            </a:r>
            <a:r>
              <a:rPr sz="1800" dirty="0">
                <a:latin typeface="Calibri"/>
                <a:cs typeface="Calibri"/>
              </a:rPr>
              <a:t> </a:t>
            </a:r>
            <a:r>
              <a:rPr sz="1800" spc="-10" dirty="0">
                <a:latin typeface="Calibri"/>
                <a:cs typeface="Calibri"/>
              </a:rPr>
              <a:t>Υποβολή</a:t>
            </a:r>
            <a:r>
              <a:rPr sz="1800" dirty="0">
                <a:latin typeface="Calibri"/>
                <a:cs typeface="Calibri"/>
              </a:rPr>
              <a:t> </a:t>
            </a:r>
            <a:r>
              <a:rPr sz="1800" spc="-5" dirty="0">
                <a:latin typeface="Calibri"/>
                <a:cs typeface="Calibri"/>
              </a:rPr>
              <a:t>Αίτησης</a:t>
            </a:r>
            <a:endParaRPr sz="1800" dirty="0">
              <a:latin typeface="Calibri"/>
              <a:cs typeface="Calibri"/>
            </a:endParaRPr>
          </a:p>
        </p:txBody>
      </p:sp>
      <p:sp>
        <p:nvSpPr>
          <p:cNvPr id="3" name="object 3"/>
          <p:cNvSpPr txBox="1">
            <a:spLocks noGrp="1"/>
          </p:cNvSpPr>
          <p:nvPr>
            <p:ph type="title"/>
          </p:nvPr>
        </p:nvSpPr>
        <p:spPr>
          <a:xfrm>
            <a:off x="279908" y="106121"/>
            <a:ext cx="9929495" cy="452120"/>
          </a:xfrm>
          <a:prstGeom prst="rect">
            <a:avLst/>
          </a:prstGeom>
        </p:spPr>
        <p:txBody>
          <a:bodyPr vert="horz" wrap="square" lIns="0" tIns="12065" rIns="0" bIns="0" rtlCol="0">
            <a:spAutoFit/>
          </a:bodyPr>
          <a:lstStyle/>
          <a:p>
            <a:pPr marL="12700">
              <a:lnSpc>
                <a:spcPct val="100000"/>
              </a:lnSpc>
              <a:spcBef>
                <a:spcPts val="95"/>
              </a:spcBef>
            </a:pPr>
            <a:r>
              <a:rPr lang="el-GR" sz="2800" spc="-10" dirty="0">
                <a:solidFill>
                  <a:srgbClr val="FFFFFF"/>
                </a:solidFill>
              </a:rPr>
              <a:t>ΑΠΑΡΑΙΤΗΤΑ ΒΗΜΑΤΑ ΓΙΑ ΤΗΝ ΥΠΟΒΟΛΗ ΤΗΣ ΑΙΤΗΣΗΣ</a:t>
            </a:r>
            <a:endParaRPr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32" y="106121"/>
            <a:ext cx="804735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540512" y="1593342"/>
            <a:ext cx="10556240" cy="3944620"/>
          </a:xfrm>
          <a:prstGeom prst="rect">
            <a:avLst/>
          </a:prstGeom>
        </p:spPr>
        <p:txBody>
          <a:bodyPr vert="horz" wrap="square" lIns="0" tIns="12065" rIns="0" bIns="0" rtlCol="0">
            <a:spAutoFit/>
          </a:bodyPr>
          <a:lstStyle/>
          <a:p>
            <a:pPr marL="370840" marR="1595120" indent="-358140">
              <a:lnSpc>
                <a:spcPct val="100000"/>
              </a:lnSpc>
              <a:spcBef>
                <a:spcPts val="95"/>
              </a:spcBef>
              <a:buFont typeface="Wingdings"/>
              <a:buChar char=""/>
              <a:tabLst>
                <a:tab pos="370840" algn="l"/>
              </a:tabLst>
            </a:pPr>
            <a:r>
              <a:rPr sz="2200" b="1" spc="-10" dirty="0">
                <a:latin typeface="Calibri"/>
                <a:cs typeface="Calibri"/>
              </a:rPr>
              <a:t>Κατά</a:t>
            </a:r>
            <a:r>
              <a:rPr sz="2200" b="1" spc="15" dirty="0">
                <a:latin typeface="Calibri"/>
                <a:cs typeface="Calibri"/>
              </a:rPr>
              <a:t> </a:t>
            </a:r>
            <a:r>
              <a:rPr sz="2200" b="1" spc="-5" dirty="0">
                <a:latin typeface="Calibri"/>
                <a:cs typeface="Calibri"/>
              </a:rPr>
              <a:t>τη</a:t>
            </a:r>
            <a:r>
              <a:rPr sz="2200" b="1" spc="5" dirty="0">
                <a:latin typeface="Calibri"/>
                <a:cs typeface="Calibri"/>
              </a:rPr>
              <a:t> </a:t>
            </a:r>
            <a:r>
              <a:rPr sz="2200" b="1" spc="-10" dirty="0">
                <a:latin typeface="Calibri"/>
                <a:cs typeface="Calibri"/>
              </a:rPr>
              <a:t>δημιουργία</a:t>
            </a:r>
            <a:r>
              <a:rPr sz="2200" b="1" spc="45" dirty="0">
                <a:latin typeface="Calibri"/>
                <a:cs typeface="Calibri"/>
              </a:rPr>
              <a:t> </a:t>
            </a:r>
            <a:r>
              <a:rPr sz="2200" b="1" spc="-5" dirty="0">
                <a:solidFill>
                  <a:srgbClr val="1EA192"/>
                </a:solidFill>
                <a:latin typeface="Calibri"/>
                <a:cs typeface="Calibri"/>
              </a:rPr>
              <a:t>EU</a:t>
            </a:r>
            <a:r>
              <a:rPr sz="2200" b="1" spc="5" dirty="0">
                <a:solidFill>
                  <a:srgbClr val="1EA192"/>
                </a:solidFill>
                <a:latin typeface="Calibri"/>
                <a:cs typeface="Calibri"/>
              </a:rPr>
              <a:t> </a:t>
            </a:r>
            <a:r>
              <a:rPr sz="2200" b="1" spc="-10" dirty="0">
                <a:solidFill>
                  <a:srgbClr val="1EA192"/>
                </a:solidFill>
                <a:latin typeface="Calibri"/>
                <a:cs typeface="Calibri"/>
              </a:rPr>
              <a:t>Login</a:t>
            </a:r>
            <a:r>
              <a:rPr sz="2200" b="1" spc="5" dirty="0">
                <a:solidFill>
                  <a:srgbClr val="1EA192"/>
                </a:solidFill>
                <a:latin typeface="Calibri"/>
                <a:cs typeface="Calibri"/>
              </a:rPr>
              <a:t> </a:t>
            </a:r>
            <a:r>
              <a:rPr sz="2200" b="1" spc="-10" dirty="0">
                <a:solidFill>
                  <a:srgbClr val="1EA192"/>
                </a:solidFill>
                <a:latin typeface="Calibri"/>
                <a:cs typeface="Calibri"/>
              </a:rPr>
              <a:t>Account</a:t>
            </a:r>
            <a:r>
              <a:rPr sz="2200" b="1" spc="45" dirty="0">
                <a:solidFill>
                  <a:srgbClr val="1EA192"/>
                </a:solidFill>
                <a:latin typeface="Calibri"/>
                <a:cs typeface="Calibri"/>
              </a:rPr>
              <a:t> </a:t>
            </a:r>
            <a:r>
              <a:rPr sz="2200" b="1" spc="-5" dirty="0">
                <a:latin typeface="Calibri"/>
                <a:cs typeface="Calibri"/>
              </a:rPr>
              <a:t>από</a:t>
            </a:r>
            <a:r>
              <a:rPr sz="2200" b="1" spc="15" dirty="0">
                <a:latin typeface="Calibri"/>
                <a:cs typeface="Calibri"/>
              </a:rPr>
              <a:t> </a:t>
            </a:r>
            <a:r>
              <a:rPr sz="2200" b="1" spc="-5" dirty="0">
                <a:latin typeface="Calibri"/>
                <a:cs typeface="Calibri"/>
              </a:rPr>
              <a:t>έναν</a:t>
            </a:r>
            <a:r>
              <a:rPr sz="2200" b="1" spc="10" dirty="0">
                <a:latin typeface="Calibri"/>
                <a:cs typeface="Calibri"/>
              </a:rPr>
              <a:t> </a:t>
            </a:r>
            <a:r>
              <a:rPr sz="2200" b="1" spc="-15" dirty="0">
                <a:latin typeface="Calibri"/>
                <a:cs typeface="Calibri"/>
              </a:rPr>
              <a:t>οργανισμό,</a:t>
            </a:r>
            <a:r>
              <a:rPr sz="2200" b="1" spc="30" dirty="0">
                <a:latin typeface="Calibri"/>
                <a:cs typeface="Calibri"/>
              </a:rPr>
              <a:t> </a:t>
            </a:r>
            <a:r>
              <a:rPr sz="2200" b="1" spc="-5" dirty="0">
                <a:latin typeface="Calibri"/>
                <a:cs typeface="Calibri"/>
              </a:rPr>
              <a:t>θα</a:t>
            </a:r>
            <a:r>
              <a:rPr sz="2200" b="1" spc="10" dirty="0">
                <a:latin typeface="Calibri"/>
                <a:cs typeface="Calibri"/>
              </a:rPr>
              <a:t> </a:t>
            </a:r>
            <a:r>
              <a:rPr sz="2200" b="1" spc="-10" dirty="0">
                <a:latin typeface="Calibri"/>
                <a:cs typeface="Calibri"/>
              </a:rPr>
              <a:t>πρέπει</a:t>
            </a:r>
            <a:r>
              <a:rPr sz="2200" b="1" spc="35" dirty="0">
                <a:latin typeface="Calibri"/>
                <a:cs typeface="Calibri"/>
              </a:rPr>
              <a:t> </a:t>
            </a:r>
            <a:r>
              <a:rPr sz="2200" b="1" spc="-10" dirty="0">
                <a:latin typeface="Calibri"/>
                <a:cs typeface="Calibri"/>
              </a:rPr>
              <a:t>να </a:t>
            </a:r>
            <a:r>
              <a:rPr sz="2200" b="1" spc="-484" dirty="0">
                <a:latin typeface="Calibri"/>
                <a:cs typeface="Calibri"/>
              </a:rPr>
              <a:t> </a:t>
            </a:r>
            <a:r>
              <a:rPr sz="2200" b="1" spc="-10" dirty="0">
                <a:latin typeface="Calibri"/>
                <a:cs typeface="Calibri"/>
              </a:rPr>
              <a:t>λαμβάνονται</a:t>
            </a:r>
            <a:r>
              <a:rPr sz="2200" b="1" spc="40" dirty="0">
                <a:latin typeface="Calibri"/>
                <a:cs typeface="Calibri"/>
              </a:rPr>
              <a:t> </a:t>
            </a:r>
            <a:r>
              <a:rPr sz="2200" b="1" spc="-10" dirty="0">
                <a:latin typeface="Calibri"/>
                <a:cs typeface="Calibri"/>
              </a:rPr>
              <a:t>υπόψη</a:t>
            </a:r>
            <a:r>
              <a:rPr sz="2200" b="1" spc="35" dirty="0">
                <a:latin typeface="Calibri"/>
                <a:cs typeface="Calibri"/>
              </a:rPr>
              <a:t> </a:t>
            </a:r>
            <a:r>
              <a:rPr sz="2200" b="1" spc="-15" dirty="0">
                <a:latin typeface="Calibri"/>
                <a:cs typeface="Calibri"/>
              </a:rPr>
              <a:t>τα</a:t>
            </a:r>
            <a:r>
              <a:rPr sz="2200" b="1" spc="15" dirty="0">
                <a:latin typeface="Calibri"/>
                <a:cs typeface="Calibri"/>
              </a:rPr>
              <a:t> </a:t>
            </a:r>
            <a:r>
              <a:rPr sz="2200" b="1" spc="-20" dirty="0">
                <a:latin typeface="Calibri"/>
                <a:cs typeface="Calibri"/>
              </a:rPr>
              <a:t>ακόλουθα:</a:t>
            </a:r>
            <a:endParaRPr sz="2200">
              <a:latin typeface="Calibri"/>
              <a:cs typeface="Calibri"/>
            </a:endParaRPr>
          </a:p>
          <a:p>
            <a:pPr>
              <a:lnSpc>
                <a:spcPct val="100000"/>
              </a:lnSpc>
              <a:spcBef>
                <a:spcPts val="25"/>
              </a:spcBef>
            </a:pPr>
            <a:endParaRPr sz="2150">
              <a:latin typeface="Calibri"/>
              <a:cs typeface="Calibri"/>
            </a:endParaRPr>
          </a:p>
          <a:p>
            <a:pPr marL="299085" marR="5080" indent="-287020">
              <a:lnSpc>
                <a:spcPct val="100000"/>
              </a:lnSpc>
              <a:buFont typeface="Wingdings"/>
              <a:buChar char=""/>
              <a:tabLst>
                <a:tab pos="299085" algn="l"/>
                <a:tab pos="299720" algn="l"/>
              </a:tabLst>
            </a:pPr>
            <a:r>
              <a:rPr sz="2000" spc="-10" dirty="0">
                <a:latin typeface="Calibri"/>
                <a:cs typeface="Calibri"/>
              </a:rPr>
              <a:t>Είναι</a:t>
            </a:r>
            <a:r>
              <a:rPr sz="2000" spc="315" dirty="0">
                <a:latin typeface="Calibri"/>
                <a:cs typeface="Calibri"/>
              </a:rPr>
              <a:t> </a:t>
            </a:r>
            <a:r>
              <a:rPr sz="2000" spc="-10" dirty="0">
                <a:latin typeface="Calibri"/>
                <a:cs typeface="Calibri"/>
              </a:rPr>
              <a:t>πάντοτε</a:t>
            </a:r>
            <a:r>
              <a:rPr sz="2000" spc="315" dirty="0">
                <a:latin typeface="Calibri"/>
                <a:cs typeface="Calibri"/>
              </a:rPr>
              <a:t> </a:t>
            </a:r>
            <a:r>
              <a:rPr sz="2000" u="heavy" spc="-15" dirty="0">
                <a:uFill>
                  <a:solidFill>
                    <a:srgbClr val="000000"/>
                  </a:solidFill>
                </a:uFill>
                <a:latin typeface="Calibri"/>
                <a:cs typeface="Calibri"/>
              </a:rPr>
              <a:t>απαραίτητη</a:t>
            </a:r>
            <a:r>
              <a:rPr sz="2000" u="heavy" spc="315" dirty="0">
                <a:uFill>
                  <a:solidFill>
                    <a:srgbClr val="000000"/>
                  </a:solidFill>
                </a:uFill>
                <a:latin typeface="Calibri"/>
                <a:cs typeface="Calibri"/>
              </a:rPr>
              <a:t> </a:t>
            </a:r>
            <a:r>
              <a:rPr sz="2000" u="heavy" dirty="0">
                <a:uFill>
                  <a:solidFill>
                    <a:srgbClr val="000000"/>
                  </a:solidFill>
                </a:uFill>
                <a:latin typeface="Calibri"/>
                <a:cs typeface="Calibri"/>
              </a:rPr>
              <a:t>η</a:t>
            </a:r>
            <a:r>
              <a:rPr sz="2000" u="heavy" spc="300" dirty="0">
                <a:uFill>
                  <a:solidFill>
                    <a:srgbClr val="000000"/>
                  </a:solidFill>
                </a:uFill>
                <a:latin typeface="Calibri"/>
                <a:cs typeface="Calibri"/>
              </a:rPr>
              <a:t> </a:t>
            </a:r>
            <a:r>
              <a:rPr sz="2000" u="heavy" spc="-5" dirty="0">
                <a:uFill>
                  <a:solidFill>
                    <a:srgbClr val="000000"/>
                  </a:solidFill>
                </a:uFill>
                <a:latin typeface="Calibri"/>
                <a:cs typeface="Calibri"/>
              </a:rPr>
              <a:t>δημιουργία</a:t>
            </a:r>
            <a:r>
              <a:rPr sz="2000" u="heavy" spc="325" dirty="0">
                <a:uFill>
                  <a:solidFill>
                    <a:srgbClr val="000000"/>
                  </a:solidFill>
                </a:uFill>
                <a:latin typeface="Calibri"/>
                <a:cs typeface="Calibri"/>
              </a:rPr>
              <a:t> </a:t>
            </a:r>
            <a:r>
              <a:rPr sz="2000" u="heavy" spc="-5" dirty="0">
                <a:uFill>
                  <a:solidFill>
                    <a:srgbClr val="000000"/>
                  </a:solidFill>
                </a:uFill>
                <a:latin typeface="Calibri"/>
                <a:cs typeface="Calibri"/>
              </a:rPr>
              <a:t>ενός</a:t>
            </a:r>
            <a:r>
              <a:rPr sz="2000" u="heavy" spc="295" dirty="0">
                <a:uFill>
                  <a:solidFill>
                    <a:srgbClr val="000000"/>
                  </a:solidFill>
                </a:uFill>
                <a:latin typeface="Calibri"/>
                <a:cs typeface="Calibri"/>
              </a:rPr>
              <a:t> </a:t>
            </a:r>
            <a:r>
              <a:rPr sz="2000" u="heavy" dirty="0">
                <a:uFill>
                  <a:solidFill>
                    <a:srgbClr val="000000"/>
                  </a:solidFill>
                </a:uFill>
                <a:latin typeface="Calibri"/>
                <a:cs typeface="Calibri"/>
              </a:rPr>
              <a:t>EU</a:t>
            </a:r>
            <a:r>
              <a:rPr sz="2000" u="heavy" spc="305" dirty="0">
                <a:uFill>
                  <a:solidFill>
                    <a:srgbClr val="000000"/>
                  </a:solidFill>
                </a:uFill>
                <a:latin typeface="Calibri"/>
                <a:cs typeface="Calibri"/>
              </a:rPr>
              <a:t> </a:t>
            </a:r>
            <a:r>
              <a:rPr sz="2000" u="heavy" spc="-5" dirty="0">
                <a:uFill>
                  <a:solidFill>
                    <a:srgbClr val="000000"/>
                  </a:solidFill>
                </a:uFill>
                <a:latin typeface="Calibri"/>
                <a:cs typeface="Calibri"/>
              </a:rPr>
              <a:t>Login</a:t>
            </a:r>
            <a:r>
              <a:rPr sz="2000" u="heavy" spc="295" dirty="0">
                <a:uFill>
                  <a:solidFill>
                    <a:srgbClr val="000000"/>
                  </a:solidFill>
                </a:uFill>
                <a:latin typeface="Calibri"/>
                <a:cs typeface="Calibri"/>
              </a:rPr>
              <a:t> </a:t>
            </a:r>
            <a:r>
              <a:rPr sz="2000" u="heavy" spc="-5" dirty="0">
                <a:uFill>
                  <a:solidFill>
                    <a:srgbClr val="000000"/>
                  </a:solidFill>
                </a:uFill>
                <a:latin typeface="Calibri"/>
                <a:cs typeface="Calibri"/>
              </a:rPr>
              <a:t>Λογαριασμού</a:t>
            </a:r>
            <a:r>
              <a:rPr sz="2000" u="heavy" spc="305" dirty="0">
                <a:uFill>
                  <a:solidFill>
                    <a:srgbClr val="000000"/>
                  </a:solidFill>
                </a:uFill>
                <a:latin typeface="Calibri"/>
                <a:cs typeface="Calibri"/>
              </a:rPr>
              <a:t> </a:t>
            </a:r>
            <a:r>
              <a:rPr sz="2000" u="heavy" dirty="0">
                <a:uFill>
                  <a:solidFill>
                    <a:srgbClr val="000000"/>
                  </a:solidFill>
                </a:uFill>
                <a:latin typeface="Calibri"/>
                <a:cs typeface="Calibri"/>
              </a:rPr>
              <a:t>που</a:t>
            </a:r>
            <a:r>
              <a:rPr sz="2000" u="heavy" spc="295" dirty="0">
                <a:uFill>
                  <a:solidFill>
                    <a:srgbClr val="000000"/>
                  </a:solidFill>
                </a:uFill>
                <a:latin typeface="Calibri"/>
                <a:cs typeface="Calibri"/>
              </a:rPr>
              <a:t> </a:t>
            </a:r>
            <a:r>
              <a:rPr sz="2000" u="heavy" dirty="0">
                <a:uFill>
                  <a:solidFill>
                    <a:srgbClr val="000000"/>
                  </a:solidFill>
                </a:uFill>
                <a:latin typeface="Calibri"/>
                <a:cs typeface="Calibri"/>
              </a:rPr>
              <a:t>να</a:t>
            </a:r>
            <a:r>
              <a:rPr sz="2000" u="heavy" spc="310" dirty="0">
                <a:uFill>
                  <a:solidFill>
                    <a:srgbClr val="000000"/>
                  </a:solidFill>
                </a:uFill>
                <a:latin typeface="Calibri"/>
                <a:cs typeface="Calibri"/>
              </a:rPr>
              <a:t> </a:t>
            </a:r>
            <a:r>
              <a:rPr sz="2000" u="heavy" spc="-5" dirty="0">
                <a:uFill>
                  <a:solidFill>
                    <a:srgbClr val="000000"/>
                  </a:solidFill>
                </a:uFill>
                <a:latin typeface="Calibri"/>
                <a:cs typeface="Calibri"/>
              </a:rPr>
              <a:t>συνδέεται</a:t>
            </a:r>
            <a:r>
              <a:rPr sz="2000" u="heavy" spc="315" dirty="0">
                <a:uFill>
                  <a:solidFill>
                    <a:srgbClr val="000000"/>
                  </a:solidFill>
                </a:uFill>
                <a:latin typeface="Calibri"/>
                <a:cs typeface="Calibri"/>
              </a:rPr>
              <a:t> </a:t>
            </a:r>
            <a:r>
              <a:rPr sz="2000" u="heavy" dirty="0">
                <a:uFill>
                  <a:solidFill>
                    <a:srgbClr val="000000"/>
                  </a:solidFill>
                </a:uFill>
                <a:latin typeface="Calibri"/>
                <a:cs typeface="Calibri"/>
              </a:rPr>
              <a:t>με</a:t>
            </a:r>
            <a:r>
              <a:rPr sz="2000" u="heavy" spc="305" dirty="0">
                <a:uFill>
                  <a:solidFill>
                    <a:srgbClr val="000000"/>
                  </a:solidFill>
                </a:uFill>
                <a:latin typeface="Calibri"/>
                <a:cs typeface="Calibri"/>
              </a:rPr>
              <a:t> </a:t>
            </a:r>
            <a:r>
              <a:rPr sz="2000" u="heavy" spc="-25" dirty="0">
                <a:uFill>
                  <a:solidFill>
                    <a:srgbClr val="000000"/>
                  </a:solidFill>
                </a:uFill>
                <a:latin typeface="Calibri"/>
                <a:cs typeface="Calibri"/>
              </a:rPr>
              <a:t>την </a:t>
            </a:r>
            <a:r>
              <a:rPr sz="2000" spc="-434" dirty="0">
                <a:latin typeface="Calibri"/>
                <a:cs typeface="Calibri"/>
              </a:rPr>
              <a:t> </a:t>
            </a:r>
            <a:r>
              <a:rPr sz="2000" u="heavy" spc="-15" dirty="0">
                <a:uFill>
                  <a:solidFill>
                    <a:srgbClr val="000000"/>
                  </a:solidFill>
                </a:uFill>
                <a:latin typeface="Calibri"/>
                <a:cs typeface="Calibri"/>
              </a:rPr>
              <a:t>κοινής</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χρήσης</a:t>
            </a:r>
            <a:r>
              <a:rPr sz="2000" u="heavy" spc="-10" dirty="0">
                <a:uFill>
                  <a:solidFill>
                    <a:srgbClr val="000000"/>
                  </a:solidFill>
                </a:uFill>
                <a:latin typeface="Calibri"/>
                <a:cs typeface="Calibri"/>
              </a:rPr>
              <a:t> </a:t>
            </a:r>
            <a:r>
              <a:rPr sz="2000" u="heavy" spc="-5" dirty="0">
                <a:uFill>
                  <a:solidFill>
                    <a:srgbClr val="000000"/>
                  </a:solidFill>
                </a:uFill>
                <a:latin typeface="Calibri"/>
                <a:cs typeface="Calibri"/>
              </a:rPr>
              <a:t>ηλεκτρονική</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διεύθυνση</a:t>
            </a:r>
            <a:r>
              <a:rPr sz="2000" u="heavy" spc="10" dirty="0">
                <a:uFill>
                  <a:solidFill>
                    <a:srgbClr val="000000"/>
                  </a:solidFill>
                </a:uFill>
                <a:latin typeface="Calibri"/>
                <a:cs typeface="Calibri"/>
              </a:rPr>
              <a:t> </a:t>
            </a:r>
            <a:r>
              <a:rPr sz="2000" u="heavy" spc="-5" dirty="0">
                <a:uFill>
                  <a:solidFill>
                    <a:srgbClr val="000000"/>
                  </a:solidFill>
                </a:uFill>
                <a:latin typeface="Calibri"/>
                <a:cs typeface="Calibri"/>
              </a:rPr>
              <a:t>του</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οργανισμού</a:t>
            </a:r>
            <a:r>
              <a:rPr sz="2000" spc="-5" dirty="0">
                <a:latin typeface="Calibri"/>
                <a:cs typeface="Calibri"/>
              </a:rPr>
              <a:t>:</a:t>
            </a:r>
            <a:endParaRPr sz="2000">
              <a:latin typeface="Calibri"/>
              <a:cs typeface="Calibri"/>
            </a:endParaRPr>
          </a:p>
          <a:p>
            <a:pPr>
              <a:lnSpc>
                <a:spcPct val="100000"/>
              </a:lnSpc>
              <a:spcBef>
                <a:spcPts val="30"/>
              </a:spcBef>
              <a:buFont typeface="Wingdings"/>
              <a:buChar char=""/>
            </a:pPr>
            <a:endParaRPr sz="1850">
              <a:latin typeface="Calibri"/>
              <a:cs typeface="Calibri"/>
            </a:endParaRPr>
          </a:p>
          <a:p>
            <a:pPr marL="279400">
              <a:lnSpc>
                <a:spcPct val="100000"/>
              </a:lnSpc>
            </a:pPr>
            <a:r>
              <a:rPr sz="1800" dirty="0">
                <a:latin typeface="Calibri"/>
                <a:cs typeface="Calibri"/>
              </a:rPr>
              <a:t>Ο</a:t>
            </a:r>
            <a:r>
              <a:rPr sz="1800" spc="-10" dirty="0">
                <a:latin typeface="Calibri"/>
                <a:cs typeface="Calibri"/>
              </a:rPr>
              <a:t> λογαριασμός</a:t>
            </a:r>
            <a:r>
              <a:rPr sz="1800" spc="30" dirty="0">
                <a:latin typeface="Calibri"/>
                <a:cs typeface="Calibri"/>
              </a:rPr>
              <a:t> </a:t>
            </a:r>
            <a:r>
              <a:rPr sz="1800" spc="-5" dirty="0">
                <a:latin typeface="Calibri"/>
                <a:cs typeface="Calibri"/>
              </a:rPr>
              <a:t>αυτός</a:t>
            </a:r>
            <a:r>
              <a:rPr sz="1800" spc="10" dirty="0">
                <a:latin typeface="Calibri"/>
                <a:cs typeface="Calibri"/>
              </a:rPr>
              <a:t> </a:t>
            </a:r>
            <a:r>
              <a:rPr sz="1800" b="1" dirty="0">
                <a:latin typeface="Calibri"/>
                <a:cs typeface="Calibri"/>
              </a:rPr>
              <a:t>πρέπει</a:t>
            </a:r>
            <a:r>
              <a:rPr sz="1800" b="1" spc="-30" dirty="0">
                <a:latin typeface="Calibri"/>
                <a:cs typeface="Calibri"/>
              </a:rPr>
              <a:t> </a:t>
            </a:r>
            <a:r>
              <a:rPr sz="1800" b="1" dirty="0">
                <a:latin typeface="Calibri"/>
                <a:cs typeface="Calibri"/>
              </a:rPr>
              <a:t>να</a:t>
            </a:r>
            <a:r>
              <a:rPr sz="1800" b="1" spc="5" dirty="0">
                <a:latin typeface="Calibri"/>
                <a:cs typeface="Calibri"/>
              </a:rPr>
              <a:t> </a:t>
            </a:r>
            <a:r>
              <a:rPr sz="1800" b="1" spc="-5" dirty="0">
                <a:latin typeface="Calibri"/>
                <a:cs typeface="Calibri"/>
              </a:rPr>
              <a:t>χρησιμοποιηθεί</a:t>
            </a:r>
            <a:r>
              <a:rPr sz="1800" b="1" spc="-30" dirty="0">
                <a:latin typeface="Calibri"/>
                <a:cs typeface="Calibri"/>
              </a:rPr>
              <a:t> </a:t>
            </a:r>
            <a:r>
              <a:rPr sz="1800" b="1" spc="-5" dirty="0">
                <a:latin typeface="Calibri"/>
                <a:cs typeface="Calibri"/>
              </a:rPr>
              <a:t>για</a:t>
            </a:r>
            <a:r>
              <a:rPr sz="1800" b="1" spc="5" dirty="0">
                <a:latin typeface="Calibri"/>
                <a:cs typeface="Calibri"/>
              </a:rPr>
              <a:t> </a:t>
            </a:r>
            <a:r>
              <a:rPr sz="1800" b="1" spc="-10" dirty="0">
                <a:latin typeface="Calibri"/>
                <a:cs typeface="Calibri"/>
              </a:rPr>
              <a:t>την</a:t>
            </a:r>
            <a:r>
              <a:rPr sz="1800" b="1" spc="-15" dirty="0">
                <a:latin typeface="Calibri"/>
                <a:cs typeface="Calibri"/>
              </a:rPr>
              <a:t> </a:t>
            </a:r>
            <a:r>
              <a:rPr sz="1800" b="1" spc="-5" dirty="0">
                <a:latin typeface="Calibri"/>
                <a:cs typeface="Calibri"/>
              </a:rPr>
              <a:t>εγγραφή</a:t>
            </a:r>
            <a:r>
              <a:rPr sz="1800" b="1" spc="-20" dirty="0">
                <a:latin typeface="Calibri"/>
                <a:cs typeface="Calibri"/>
              </a:rPr>
              <a:t> </a:t>
            </a:r>
            <a:r>
              <a:rPr sz="1800" b="1" spc="-5" dirty="0">
                <a:latin typeface="Calibri"/>
                <a:cs typeface="Calibri"/>
              </a:rPr>
              <a:t>του</a:t>
            </a:r>
            <a:r>
              <a:rPr sz="1800" b="1" dirty="0">
                <a:latin typeface="Calibri"/>
                <a:cs typeface="Calibri"/>
              </a:rPr>
              <a:t> </a:t>
            </a:r>
            <a:r>
              <a:rPr sz="1800" b="1" spc="-5" dirty="0">
                <a:latin typeface="Calibri"/>
                <a:cs typeface="Calibri"/>
              </a:rPr>
              <a:t>οργανισμού</a:t>
            </a:r>
            <a:r>
              <a:rPr sz="1800" b="1" spc="-50" dirty="0">
                <a:latin typeface="Calibri"/>
                <a:cs typeface="Calibri"/>
              </a:rPr>
              <a:t> </a:t>
            </a:r>
            <a:r>
              <a:rPr sz="1800" b="1" spc="5" dirty="0">
                <a:latin typeface="Calibri"/>
                <a:cs typeface="Calibri"/>
              </a:rPr>
              <a:t>στο</a:t>
            </a:r>
            <a:r>
              <a:rPr sz="1800" b="1" spc="-10" dirty="0">
                <a:latin typeface="Calibri"/>
                <a:cs typeface="Calibri"/>
              </a:rPr>
              <a:t> </a:t>
            </a:r>
            <a:r>
              <a:rPr sz="1800" b="1" dirty="0">
                <a:latin typeface="Calibri"/>
                <a:cs typeface="Calibri"/>
              </a:rPr>
              <a:t>σύστημα</a:t>
            </a:r>
            <a:r>
              <a:rPr sz="1800" b="1" spc="-15" dirty="0">
                <a:latin typeface="Calibri"/>
                <a:cs typeface="Calibri"/>
              </a:rPr>
              <a:t> </a:t>
            </a:r>
            <a:r>
              <a:rPr sz="1800" b="1" spc="-10" dirty="0">
                <a:latin typeface="Calibri"/>
                <a:cs typeface="Calibri"/>
              </a:rPr>
              <a:t>ORS</a:t>
            </a:r>
            <a:endParaRPr sz="1800">
              <a:latin typeface="Calibri"/>
              <a:cs typeface="Calibri"/>
            </a:endParaRPr>
          </a:p>
          <a:p>
            <a:pPr>
              <a:lnSpc>
                <a:spcPct val="100000"/>
              </a:lnSpc>
              <a:spcBef>
                <a:spcPts val="15"/>
              </a:spcBef>
            </a:pPr>
            <a:endParaRPr sz="1850">
              <a:latin typeface="Calibri"/>
              <a:cs typeface="Calibri"/>
            </a:endParaRPr>
          </a:p>
          <a:p>
            <a:pPr marL="280670" indent="-268605">
              <a:lnSpc>
                <a:spcPct val="100000"/>
              </a:lnSpc>
              <a:buFont typeface="Wingdings"/>
              <a:buChar char=""/>
              <a:tabLst>
                <a:tab pos="280670" algn="l"/>
                <a:tab pos="281305" algn="l"/>
              </a:tabLst>
            </a:pPr>
            <a:r>
              <a:rPr sz="2000" u="heavy" dirty="0">
                <a:uFill>
                  <a:solidFill>
                    <a:srgbClr val="000000"/>
                  </a:solidFill>
                </a:uFill>
                <a:latin typeface="Calibri"/>
                <a:cs typeface="Calibri"/>
              </a:rPr>
              <a:t>Η</a:t>
            </a:r>
            <a:r>
              <a:rPr sz="2000" u="heavy" spc="50" dirty="0">
                <a:uFill>
                  <a:solidFill>
                    <a:srgbClr val="000000"/>
                  </a:solidFill>
                </a:uFill>
                <a:latin typeface="Calibri"/>
                <a:cs typeface="Calibri"/>
              </a:rPr>
              <a:t> </a:t>
            </a:r>
            <a:r>
              <a:rPr sz="2000" u="heavy" spc="-5" dirty="0">
                <a:uFill>
                  <a:solidFill>
                    <a:srgbClr val="000000"/>
                  </a:solidFill>
                </a:uFill>
                <a:latin typeface="Calibri"/>
                <a:cs typeface="Calibri"/>
              </a:rPr>
              <a:t>δημιουργία</a:t>
            </a:r>
            <a:r>
              <a:rPr sz="2000" u="heavy" spc="35" dirty="0">
                <a:uFill>
                  <a:solidFill>
                    <a:srgbClr val="000000"/>
                  </a:solidFill>
                </a:uFill>
                <a:latin typeface="Calibri"/>
                <a:cs typeface="Calibri"/>
              </a:rPr>
              <a:t> </a:t>
            </a:r>
            <a:r>
              <a:rPr sz="2000" u="heavy" dirty="0">
                <a:uFill>
                  <a:solidFill>
                    <a:srgbClr val="000000"/>
                  </a:solidFill>
                </a:uFill>
                <a:latin typeface="Calibri"/>
                <a:cs typeface="Calibri"/>
              </a:rPr>
              <a:t>EU</a:t>
            </a:r>
            <a:r>
              <a:rPr sz="2000" u="heavy" spc="50" dirty="0">
                <a:uFill>
                  <a:solidFill>
                    <a:srgbClr val="000000"/>
                  </a:solidFill>
                </a:uFill>
                <a:latin typeface="Calibri"/>
                <a:cs typeface="Calibri"/>
              </a:rPr>
              <a:t> </a:t>
            </a:r>
            <a:r>
              <a:rPr sz="2000" u="heavy" spc="-5" dirty="0">
                <a:uFill>
                  <a:solidFill>
                    <a:srgbClr val="000000"/>
                  </a:solidFill>
                </a:uFill>
                <a:latin typeface="Calibri"/>
                <a:cs typeface="Calibri"/>
              </a:rPr>
              <a:t>Login</a:t>
            </a:r>
            <a:r>
              <a:rPr sz="2000" u="heavy" spc="40" dirty="0">
                <a:uFill>
                  <a:solidFill>
                    <a:srgbClr val="000000"/>
                  </a:solidFill>
                </a:uFill>
                <a:latin typeface="Calibri"/>
                <a:cs typeface="Calibri"/>
              </a:rPr>
              <a:t> </a:t>
            </a:r>
            <a:r>
              <a:rPr sz="2000" u="heavy" spc="-10" dirty="0">
                <a:uFill>
                  <a:solidFill>
                    <a:srgbClr val="000000"/>
                  </a:solidFill>
                </a:uFill>
                <a:latin typeface="Calibri"/>
                <a:cs typeface="Calibri"/>
              </a:rPr>
              <a:t>λογαριασμών,</a:t>
            </a:r>
            <a:r>
              <a:rPr sz="2000" u="heavy" spc="45" dirty="0">
                <a:uFill>
                  <a:solidFill>
                    <a:srgbClr val="000000"/>
                  </a:solidFill>
                </a:uFill>
                <a:latin typeface="Calibri"/>
                <a:cs typeface="Calibri"/>
              </a:rPr>
              <a:t> </a:t>
            </a:r>
            <a:r>
              <a:rPr sz="2000" u="heavy" spc="-5" dirty="0">
                <a:uFill>
                  <a:solidFill>
                    <a:srgbClr val="000000"/>
                  </a:solidFill>
                </a:uFill>
                <a:latin typeface="Calibri"/>
                <a:cs typeface="Calibri"/>
              </a:rPr>
              <a:t>συνδεδεμένων</a:t>
            </a:r>
            <a:r>
              <a:rPr sz="2000" u="heavy" spc="40" dirty="0">
                <a:uFill>
                  <a:solidFill>
                    <a:srgbClr val="000000"/>
                  </a:solidFill>
                </a:uFill>
                <a:latin typeface="Calibri"/>
                <a:cs typeface="Calibri"/>
              </a:rPr>
              <a:t> </a:t>
            </a:r>
            <a:r>
              <a:rPr sz="2000" u="heavy" dirty="0">
                <a:uFill>
                  <a:solidFill>
                    <a:srgbClr val="000000"/>
                  </a:solidFill>
                </a:uFill>
                <a:latin typeface="Calibri"/>
                <a:cs typeface="Calibri"/>
              </a:rPr>
              <a:t>με</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τις</a:t>
            </a:r>
            <a:r>
              <a:rPr sz="2000" u="heavy" spc="50" dirty="0">
                <a:uFill>
                  <a:solidFill>
                    <a:srgbClr val="000000"/>
                  </a:solidFill>
                </a:uFill>
                <a:latin typeface="Calibri"/>
                <a:cs typeface="Calibri"/>
              </a:rPr>
              <a:t> </a:t>
            </a:r>
            <a:r>
              <a:rPr sz="2000" u="heavy" spc="-10" dirty="0">
                <a:uFill>
                  <a:solidFill>
                    <a:srgbClr val="000000"/>
                  </a:solidFill>
                </a:uFill>
                <a:latin typeface="Calibri"/>
                <a:cs typeface="Calibri"/>
              </a:rPr>
              <a:t>προσωπικές</a:t>
            </a:r>
            <a:r>
              <a:rPr sz="2000" u="heavy" spc="50" dirty="0">
                <a:uFill>
                  <a:solidFill>
                    <a:srgbClr val="000000"/>
                  </a:solidFill>
                </a:uFill>
                <a:latin typeface="Calibri"/>
                <a:cs typeface="Calibri"/>
              </a:rPr>
              <a:t> </a:t>
            </a:r>
            <a:r>
              <a:rPr sz="2000" u="heavy" spc="-5" dirty="0">
                <a:uFill>
                  <a:solidFill>
                    <a:srgbClr val="000000"/>
                  </a:solidFill>
                </a:uFill>
                <a:latin typeface="Calibri"/>
                <a:cs typeface="Calibri"/>
              </a:rPr>
              <a:t>ηλεκτρονικές</a:t>
            </a:r>
            <a:r>
              <a:rPr sz="2000" u="heavy" spc="45" dirty="0">
                <a:uFill>
                  <a:solidFill>
                    <a:srgbClr val="000000"/>
                  </a:solidFill>
                </a:uFill>
                <a:latin typeface="Calibri"/>
                <a:cs typeface="Calibri"/>
              </a:rPr>
              <a:t> </a:t>
            </a:r>
            <a:r>
              <a:rPr sz="2000" u="heavy" spc="-5" dirty="0">
                <a:uFill>
                  <a:solidFill>
                    <a:srgbClr val="000000"/>
                  </a:solidFill>
                </a:uFill>
                <a:latin typeface="Calibri"/>
                <a:cs typeface="Calibri"/>
              </a:rPr>
              <a:t>διευθύνσεις</a:t>
            </a:r>
            <a:endParaRPr sz="2000">
              <a:latin typeface="Calibri"/>
              <a:cs typeface="Calibri"/>
            </a:endParaRPr>
          </a:p>
          <a:p>
            <a:pPr marL="280670">
              <a:lnSpc>
                <a:spcPct val="100000"/>
              </a:lnSpc>
            </a:pPr>
            <a:r>
              <a:rPr sz="2000" u="heavy" spc="-10" dirty="0">
                <a:uFill>
                  <a:solidFill>
                    <a:srgbClr val="000000"/>
                  </a:solidFill>
                </a:uFill>
                <a:latin typeface="Calibri"/>
                <a:cs typeface="Calibri"/>
              </a:rPr>
              <a:t>των </a:t>
            </a:r>
            <a:r>
              <a:rPr sz="2000" u="heavy" spc="-5" dirty="0">
                <a:uFill>
                  <a:solidFill>
                    <a:srgbClr val="000000"/>
                  </a:solidFill>
                </a:uFill>
                <a:latin typeface="Calibri"/>
                <a:cs typeface="Calibri"/>
              </a:rPr>
              <a:t>ατόμων</a:t>
            </a:r>
            <a:r>
              <a:rPr sz="2000" u="heavy" spc="-15" dirty="0">
                <a:uFill>
                  <a:solidFill>
                    <a:srgbClr val="000000"/>
                  </a:solidFill>
                </a:uFill>
                <a:latin typeface="Calibri"/>
                <a:cs typeface="Calibri"/>
              </a:rPr>
              <a:t> </a:t>
            </a:r>
            <a:r>
              <a:rPr sz="2000" u="heavy" spc="-5" dirty="0">
                <a:uFill>
                  <a:solidFill>
                    <a:srgbClr val="000000"/>
                  </a:solidFill>
                </a:uFill>
                <a:latin typeface="Calibri"/>
                <a:cs typeface="Calibri"/>
              </a:rPr>
              <a:t>επαφής</a:t>
            </a:r>
            <a:r>
              <a:rPr sz="2000" u="heavy" spc="-10" dirty="0">
                <a:uFill>
                  <a:solidFill>
                    <a:srgbClr val="000000"/>
                  </a:solidFill>
                </a:uFill>
                <a:latin typeface="Calibri"/>
                <a:cs typeface="Calibri"/>
              </a:rPr>
              <a:t> </a:t>
            </a:r>
            <a:r>
              <a:rPr sz="2000" u="heavy" spc="-15" dirty="0">
                <a:uFill>
                  <a:solidFill>
                    <a:srgbClr val="000000"/>
                  </a:solidFill>
                </a:uFill>
                <a:latin typeface="Calibri"/>
                <a:cs typeface="Calibri"/>
              </a:rPr>
              <a:t>κάθε</a:t>
            </a:r>
            <a:r>
              <a:rPr sz="2000" u="heavy" spc="-5" dirty="0">
                <a:uFill>
                  <a:solidFill>
                    <a:srgbClr val="000000"/>
                  </a:solidFill>
                </a:uFill>
                <a:latin typeface="Calibri"/>
                <a:cs typeface="Calibri"/>
              </a:rPr>
              <a:t> οργανισμού,</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είναι</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προαιρετική</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στο</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στάδιο</a:t>
            </a:r>
            <a:r>
              <a:rPr sz="2000" u="heavy" spc="-20" dirty="0">
                <a:uFill>
                  <a:solidFill>
                    <a:srgbClr val="000000"/>
                  </a:solidFill>
                </a:uFill>
                <a:latin typeface="Calibri"/>
                <a:cs typeface="Calibri"/>
              </a:rPr>
              <a:t> </a:t>
            </a:r>
            <a:r>
              <a:rPr sz="2000" u="heavy" spc="-5" dirty="0">
                <a:uFill>
                  <a:solidFill>
                    <a:srgbClr val="000000"/>
                  </a:solidFill>
                </a:uFill>
                <a:latin typeface="Calibri"/>
                <a:cs typeface="Calibri"/>
              </a:rPr>
              <a:t>αυτό</a:t>
            </a:r>
            <a:r>
              <a:rPr sz="2000" spc="-5" dirty="0">
                <a:latin typeface="Calibri"/>
                <a:cs typeface="Calibri"/>
              </a:rPr>
              <a:t>:</a:t>
            </a:r>
            <a:endParaRPr sz="2000">
              <a:latin typeface="Calibri"/>
              <a:cs typeface="Calibri"/>
            </a:endParaRPr>
          </a:p>
          <a:p>
            <a:pPr>
              <a:lnSpc>
                <a:spcPct val="100000"/>
              </a:lnSpc>
              <a:spcBef>
                <a:spcPts val="30"/>
              </a:spcBef>
            </a:pPr>
            <a:endParaRPr sz="1850">
              <a:latin typeface="Calibri"/>
              <a:cs typeface="Calibri"/>
            </a:endParaRPr>
          </a:p>
          <a:p>
            <a:pPr marL="280670" marR="7620" indent="-1905">
              <a:lnSpc>
                <a:spcPct val="100000"/>
              </a:lnSpc>
              <a:spcBef>
                <a:spcPts val="5"/>
              </a:spcBef>
            </a:pPr>
            <a:r>
              <a:rPr sz="1800" spc="-5" dirty="0">
                <a:latin typeface="Calibri"/>
                <a:cs typeface="Calibri"/>
              </a:rPr>
              <a:t>Εάν</a:t>
            </a:r>
            <a:r>
              <a:rPr sz="1800" spc="110" dirty="0">
                <a:latin typeface="Calibri"/>
                <a:cs typeface="Calibri"/>
              </a:rPr>
              <a:t> </a:t>
            </a:r>
            <a:r>
              <a:rPr sz="1800" spc="-5" dirty="0">
                <a:latin typeface="Calibri"/>
                <a:cs typeface="Calibri"/>
              </a:rPr>
              <a:t>δημιουργηθούν</a:t>
            </a:r>
            <a:r>
              <a:rPr sz="1800" spc="120" dirty="0">
                <a:latin typeface="Calibri"/>
                <a:cs typeface="Calibri"/>
              </a:rPr>
              <a:t> </a:t>
            </a:r>
            <a:r>
              <a:rPr sz="1800" spc="-5" dirty="0">
                <a:latin typeface="Calibri"/>
                <a:cs typeface="Calibri"/>
              </a:rPr>
              <a:t>τέτοιοι</a:t>
            </a:r>
            <a:r>
              <a:rPr sz="1800" spc="125" dirty="0">
                <a:latin typeface="Calibri"/>
                <a:cs typeface="Calibri"/>
              </a:rPr>
              <a:t> </a:t>
            </a:r>
            <a:r>
              <a:rPr sz="1800" spc="-5" dirty="0">
                <a:latin typeface="Calibri"/>
                <a:cs typeface="Calibri"/>
              </a:rPr>
              <a:t>λογαριασμοί,</a:t>
            </a:r>
            <a:r>
              <a:rPr sz="1800" spc="120" dirty="0">
                <a:latin typeface="Calibri"/>
                <a:cs typeface="Calibri"/>
              </a:rPr>
              <a:t> </a:t>
            </a:r>
            <a:r>
              <a:rPr sz="1800" b="1" dirty="0">
                <a:latin typeface="Calibri"/>
                <a:cs typeface="Calibri"/>
              </a:rPr>
              <a:t>δεν</a:t>
            </a:r>
            <a:r>
              <a:rPr sz="1800" b="1" spc="114" dirty="0">
                <a:latin typeface="Calibri"/>
                <a:cs typeface="Calibri"/>
              </a:rPr>
              <a:t> </a:t>
            </a:r>
            <a:r>
              <a:rPr sz="1800" b="1" spc="-5" dirty="0">
                <a:latin typeface="Calibri"/>
                <a:cs typeface="Calibri"/>
              </a:rPr>
              <a:t>πρέπει</a:t>
            </a:r>
            <a:r>
              <a:rPr sz="1800" b="1" spc="110" dirty="0">
                <a:latin typeface="Calibri"/>
                <a:cs typeface="Calibri"/>
              </a:rPr>
              <a:t> </a:t>
            </a:r>
            <a:r>
              <a:rPr sz="1800" b="1" dirty="0">
                <a:latin typeface="Calibri"/>
                <a:cs typeface="Calibri"/>
              </a:rPr>
              <a:t>να</a:t>
            </a:r>
            <a:r>
              <a:rPr sz="1800" b="1" spc="114" dirty="0">
                <a:latin typeface="Calibri"/>
                <a:cs typeface="Calibri"/>
              </a:rPr>
              <a:t> </a:t>
            </a:r>
            <a:r>
              <a:rPr sz="1800" b="1" spc="-5" dirty="0">
                <a:latin typeface="Calibri"/>
                <a:cs typeface="Calibri"/>
              </a:rPr>
              <a:t>χρησιμοποιούνται</a:t>
            </a:r>
            <a:r>
              <a:rPr sz="1800" b="1" spc="110" dirty="0">
                <a:latin typeface="Calibri"/>
                <a:cs typeface="Calibri"/>
              </a:rPr>
              <a:t> </a:t>
            </a:r>
            <a:r>
              <a:rPr sz="1800" b="1" spc="-10" dirty="0">
                <a:latin typeface="Calibri"/>
                <a:cs typeface="Calibri"/>
              </a:rPr>
              <a:t>για</a:t>
            </a:r>
            <a:r>
              <a:rPr sz="1800" b="1" spc="114" dirty="0">
                <a:latin typeface="Calibri"/>
                <a:cs typeface="Calibri"/>
              </a:rPr>
              <a:t> </a:t>
            </a:r>
            <a:r>
              <a:rPr sz="1800" b="1" spc="-10" dirty="0">
                <a:latin typeface="Calibri"/>
                <a:cs typeface="Calibri"/>
              </a:rPr>
              <a:t>την</a:t>
            </a:r>
            <a:r>
              <a:rPr sz="1800" b="1" spc="110" dirty="0">
                <a:latin typeface="Calibri"/>
                <a:cs typeface="Calibri"/>
              </a:rPr>
              <a:t> </a:t>
            </a:r>
            <a:r>
              <a:rPr sz="1800" b="1" spc="-5" dirty="0">
                <a:latin typeface="Calibri"/>
                <a:cs typeface="Calibri"/>
              </a:rPr>
              <a:t>εγγραφή</a:t>
            </a:r>
            <a:r>
              <a:rPr sz="1800" b="1" spc="95" dirty="0">
                <a:latin typeface="Calibri"/>
                <a:cs typeface="Calibri"/>
              </a:rPr>
              <a:t> </a:t>
            </a:r>
            <a:r>
              <a:rPr sz="1800" b="1" dirty="0">
                <a:latin typeface="Calibri"/>
                <a:cs typeface="Calibri"/>
              </a:rPr>
              <a:t>στο</a:t>
            </a:r>
            <a:r>
              <a:rPr sz="1800" b="1" spc="120" dirty="0">
                <a:latin typeface="Calibri"/>
                <a:cs typeface="Calibri"/>
              </a:rPr>
              <a:t> </a:t>
            </a:r>
            <a:r>
              <a:rPr sz="1800" b="1" spc="-10" dirty="0">
                <a:latin typeface="Calibri"/>
                <a:cs typeface="Calibri"/>
              </a:rPr>
              <a:t>ORS</a:t>
            </a:r>
            <a:r>
              <a:rPr sz="1800" b="1" spc="120" dirty="0">
                <a:latin typeface="Calibri"/>
                <a:cs typeface="Calibri"/>
              </a:rPr>
              <a:t> </a:t>
            </a:r>
            <a:r>
              <a:rPr sz="1800" spc="-5" dirty="0">
                <a:latin typeface="Calibri"/>
                <a:cs typeface="Calibri"/>
              </a:rPr>
              <a:t>αλλά </a:t>
            </a:r>
            <a:r>
              <a:rPr sz="1800" spc="-390" dirty="0">
                <a:latin typeface="Calibri"/>
                <a:cs typeface="Calibri"/>
              </a:rPr>
              <a:t> </a:t>
            </a:r>
            <a:r>
              <a:rPr sz="1800" spc="-5" dirty="0">
                <a:latin typeface="Calibri"/>
                <a:cs typeface="Calibri"/>
              </a:rPr>
              <a:t>για</a:t>
            </a:r>
            <a:r>
              <a:rPr sz="1800" spc="10" dirty="0">
                <a:latin typeface="Calibri"/>
                <a:cs typeface="Calibri"/>
              </a:rPr>
              <a:t> </a:t>
            </a:r>
            <a:r>
              <a:rPr sz="1800" spc="-10" dirty="0">
                <a:latin typeface="Calibri"/>
                <a:cs typeface="Calibri"/>
              </a:rPr>
              <a:t>άλλους</a:t>
            </a:r>
            <a:r>
              <a:rPr sz="1800" spc="30" dirty="0">
                <a:latin typeface="Calibri"/>
                <a:cs typeface="Calibri"/>
              </a:rPr>
              <a:t> </a:t>
            </a:r>
            <a:r>
              <a:rPr sz="1800" spc="-15" dirty="0">
                <a:latin typeface="Calibri"/>
                <a:cs typeface="Calibri"/>
              </a:rPr>
              <a:t>σκοπούς,</a:t>
            </a:r>
            <a:r>
              <a:rPr sz="1800" spc="25" dirty="0">
                <a:latin typeface="Calibri"/>
                <a:cs typeface="Calibri"/>
              </a:rPr>
              <a:t> </a:t>
            </a:r>
            <a:r>
              <a:rPr sz="1800" spc="-10" dirty="0">
                <a:latin typeface="Calibri"/>
                <a:cs typeface="Calibri"/>
              </a:rPr>
              <a:t>όπως</a:t>
            </a:r>
            <a:r>
              <a:rPr sz="1800" dirty="0">
                <a:latin typeface="Calibri"/>
                <a:cs typeface="Calibri"/>
              </a:rPr>
              <a:t> </a:t>
            </a:r>
            <a:r>
              <a:rPr sz="1800" spc="-10" dirty="0">
                <a:latin typeface="Calibri"/>
                <a:cs typeface="Calibri"/>
              </a:rPr>
              <a:t>είναι</a:t>
            </a:r>
            <a:r>
              <a:rPr sz="1800" spc="25" dirty="0">
                <a:latin typeface="Calibri"/>
                <a:cs typeface="Calibri"/>
              </a:rPr>
              <a:t> </a:t>
            </a:r>
            <a:r>
              <a:rPr sz="1800" dirty="0">
                <a:latin typeface="Calibri"/>
                <a:cs typeface="Calibri"/>
              </a:rPr>
              <a:t>η</a:t>
            </a:r>
            <a:r>
              <a:rPr sz="1800" spc="5" dirty="0">
                <a:latin typeface="Calibri"/>
                <a:cs typeface="Calibri"/>
              </a:rPr>
              <a:t> </a:t>
            </a:r>
            <a:r>
              <a:rPr sz="1800" spc="-5" dirty="0">
                <a:latin typeface="Calibri"/>
                <a:cs typeface="Calibri"/>
              </a:rPr>
              <a:t>συμπλήρωση</a:t>
            </a:r>
            <a:r>
              <a:rPr sz="1800" spc="20" dirty="0">
                <a:latin typeface="Calibri"/>
                <a:cs typeface="Calibri"/>
              </a:rPr>
              <a:t> </a:t>
            </a:r>
            <a:r>
              <a:rPr sz="1800" spc="-5" dirty="0">
                <a:latin typeface="Calibri"/>
                <a:cs typeface="Calibri"/>
              </a:rPr>
              <a:t>της αίτησης.</a:t>
            </a:r>
            <a:endParaRPr sz="18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381000" y="1164598"/>
            <a:ext cx="11125200" cy="4695516"/>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Για</a:t>
            </a:r>
            <a:r>
              <a:rPr sz="2200" b="1" spc="5" dirty="0">
                <a:latin typeface="Calibri"/>
                <a:cs typeface="Calibri"/>
              </a:rPr>
              <a:t> </a:t>
            </a:r>
            <a:r>
              <a:rPr sz="2200" b="1" spc="-5" dirty="0">
                <a:latin typeface="Calibri"/>
                <a:cs typeface="Calibri"/>
              </a:rPr>
              <a:t>τη</a:t>
            </a:r>
            <a:r>
              <a:rPr sz="2200" b="1" spc="15" dirty="0">
                <a:latin typeface="Calibri"/>
                <a:cs typeface="Calibri"/>
              </a:rPr>
              <a:t> </a:t>
            </a:r>
            <a:r>
              <a:rPr sz="2200" b="1" spc="-10" dirty="0">
                <a:latin typeface="Calibri"/>
                <a:cs typeface="Calibri"/>
              </a:rPr>
              <a:t>δημιουργία</a:t>
            </a:r>
            <a:r>
              <a:rPr sz="2200" b="1" spc="30" dirty="0">
                <a:latin typeface="Calibri"/>
                <a:cs typeface="Calibri"/>
              </a:rPr>
              <a:t> </a:t>
            </a:r>
            <a:r>
              <a:rPr sz="2200" b="1" spc="-15" dirty="0">
                <a:latin typeface="Calibri"/>
                <a:cs typeface="Calibri"/>
              </a:rPr>
              <a:t>του</a:t>
            </a:r>
            <a:r>
              <a:rPr sz="2200" b="1" spc="20" dirty="0">
                <a:latin typeface="Calibri"/>
                <a:cs typeface="Calibri"/>
              </a:rPr>
              <a:t> </a:t>
            </a:r>
            <a:r>
              <a:rPr sz="2200" b="1" spc="-10" dirty="0">
                <a:latin typeface="Calibri"/>
                <a:cs typeface="Calibri"/>
              </a:rPr>
              <a:t>λογαριασμού</a:t>
            </a:r>
            <a:r>
              <a:rPr sz="2200" b="1" spc="50" dirty="0">
                <a:latin typeface="Calibri"/>
                <a:cs typeface="Calibri"/>
              </a:rPr>
              <a:t> </a:t>
            </a:r>
            <a:r>
              <a:rPr sz="2200" b="1" spc="-5" dirty="0">
                <a:latin typeface="Calibri"/>
                <a:cs typeface="Calibri"/>
              </a:rPr>
              <a:t>θα</a:t>
            </a:r>
            <a:r>
              <a:rPr sz="2200" b="1" spc="10" dirty="0">
                <a:latin typeface="Calibri"/>
                <a:cs typeface="Calibri"/>
              </a:rPr>
              <a:t> </a:t>
            </a:r>
            <a:r>
              <a:rPr sz="2200" b="1" spc="-10" dirty="0">
                <a:latin typeface="Calibri"/>
                <a:cs typeface="Calibri"/>
              </a:rPr>
              <a:t>πρέπει</a:t>
            </a:r>
            <a:r>
              <a:rPr sz="2200" b="1" spc="20" dirty="0">
                <a:latin typeface="Calibri"/>
                <a:cs typeface="Calibri"/>
              </a:rPr>
              <a:t> </a:t>
            </a:r>
            <a:r>
              <a:rPr sz="2200" b="1" spc="-5" dirty="0">
                <a:latin typeface="Calibri"/>
                <a:cs typeface="Calibri"/>
              </a:rPr>
              <a:t>να</a:t>
            </a:r>
            <a:r>
              <a:rPr sz="2200" b="1" dirty="0">
                <a:latin typeface="Calibri"/>
                <a:cs typeface="Calibri"/>
              </a:rPr>
              <a:t> </a:t>
            </a:r>
            <a:r>
              <a:rPr sz="2200" b="1" spc="-10" dirty="0">
                <a:latin typeface="Calibri"/>
                <a:cs typeface="Calibri"/>
              </a:rPr>
              <a:t>εφαρμόσετε</a:t>
            </a:r>
            <a:r>
              <a:rPr sz="2200" b="1" spc="55" dirty="0">
                <a:latin typeface="Calibri"/>
                <a:cs typeface="Calibri"/>
              </a:rPr>
              <a:t> </a:t>
            </a:r>
            <a:r>
              <a:rPr sz="2200" b="1" spc="-15" dirty="0">
                <a:latin typeface="Calibri"/>
                <a:cs typeface="Calibri"/>
              </a:rPr>
              <a:t>τα</a:t>
            </a:r>
            <a:r>
              <a:rPr sz="2200" b="1" dirty="0">
                <a:latin typeface="Calibri"/>
                <a:cs typeface="Calibri"/>
              </a:rPr>
              <a:t> </a:t>
            </a:r>
            <a:r>
              <a:rPr sz="2200" b="1" spc="-5" dirty="0">
                <a:latin typeface="Calibri"/>
                <a:cs typeface="Calibri"/>
              </a:rPr>
              <a:t>εξής</a:t>
            </a:r>
            <a:r>
              <a:rPr sz="2200" b="1" spc="15" dirty="0">
                <a:latin typeface="Calibri"/>
                <a:cs typeface="Calibri"/>
              </a:rPr>
              <a:t> </a:t>
            </a:r>
            <a:r>
              <a:rPr sz="2200" b="1" spc="-10" dirty="0">
                <a:latin typeface="Calibri"/>
                <a:cs typeface="Calibri"/>
              </a:rPr>
              <a:t>βήματα:</a:t>
            </a:r>
            <a:endParaRPr lang="el-GR" sz="2200" b="1" spc="-10" dirty="0">
              <a:latin typeface="Calibri"/>
              <a:cs typeface="Calibri"/>
            </a:endParaRPr>
          </a:p>
          <a:p>
            <a:pPr marL="12700">
              <a:lnSpc>
                <a:spcPct val="100000"/>
              </a:lnSpc>
              <a:spcBef>
                <a:spcPts val="95"/>
              </a:spcBef>
              <a:tabLst>
                <a:tab pos="355600" algn="l"/>
              </a:tabLst>
            </a:pPr>
            <a:endParaRPr sz="1000" dirty="0">
              <a:latin typeface="Calibri"/>
              <a:cs typeface="Calibri"/>
            </a:endParaRPr>
          </a:p>
          <a:p>
            <a:pPr marL="355600" indent="-342900">
              <a:lnSpc>
                <a:spcPct val="100000"/>
              </a:lnSpc>
              <a:spcBef>
                <a:spcPts val="1760"/>
              </a:spcBef>
              <a:buFont typeface="Wingdings"/>
              <a:buChar char=""/>
              <a:tabLst>
                <a:tab pos="354965" algn="l"/>
                <a:tab pos="355600" algn="l"/>
              </a:tabLst>
            </a:pPr>
            <a:r>
              <a:rPr sz="2000" spc="-10" dirty="0">
                <a:latin typeface="Calibri"/>
                <a:cs typeface="Calibri"/>
              </a:rPr>
              <a:t>Ακολουθήστε</a:t>
            </a:r>
            <a:r>
              <a:rPr sz="2000" spc="5" dirty="0">
                <a:latin typeface="Calibri"/>
                <a:cs typeface="Calibri"/>
              </a:rPr>
              <a:t> </a:t>
            </a:r>
            <a:r>
              <a:rPr sz="2000" spc="-5" dirty="0">
                <a:latin typeface="Calibri"/>
                <a:cs typeface="Calibri"/>
              </a:rPr>
              <a:t>τον</a:t>
            </a:r>
            <a:r>
              <a:rPr sz="2000" spc="10" dirty="0">
                <a:latin typeface="Calibri"/>
                <a:cs typeface="Calibri"/>
              </a:rPr>
              <a:t> </a:t>
            </a:r>
            <a:r>
              <a:rPr sz="2000" dirty="0">
                <a:latin typeface="Calibri"/>
                <a:cs typeface="Calibri"/>
              </a:rPr>
              <a:t>εξής</a:t>
            </a:r>
            <a:r>
              <a:rPr sz="2000" spc="30" dirty="0">
                <a:latin typeface="Calibri"/>
                <a:cs typeface="Calibri"/>
              </a:rPr>
              <a:t> </a:t>
            </a:r>
            <a:r>
              <a:rPr sz="2000" spc="-5" dirty="0">
                <a:latin typeface="Calibri"/>
                <a:cs typeface="Calibri"/>
              </a:rPr>
              <a:t>σύνδεσμο:</a:t>
            </a:r>
            <a:r>
              <a:rPr sz="2000" spc="15" dirty="0">
                <a:solidFill>
                  <a:srgbClr val="0462C1"/>
                </a:solidFill>
                <a:latin typeface="Calibri"/>
                <a:cs typeface="Calibri"/>
              </a:rPr>
              <a:t> </a:t>
            </a:r>
            <a:r>
              <a:rPr sz="2000" u="heavy" spc="-15" dirty="0">
                <a:solidFill>
                  <a:srgbClr val="0462C1"/>
                </a:solidFill>
                <a:uFill>
                  <a:solidFill>
                    <a:srgbClr val="0462C1"/>
                  </a:solidFill>
                </a:uFill>
                <a:latin typeface="Calibri"/>
                <a:cs typeface="Calibri"/>
                <a:hlinkClick r:id="rId2"/>
              </a:rPr>
              <a:t>https://webgate.ec.europa.eu/cas/eim/external/register.cgi</a:t>
            </a:r>
            <a:endParaRPr sz="2000" dirty="0">
              <a:latin typeface="Calibri"/>
              <a:cs typeface="Calibri"/>
            </a:endParaRPr>
          </a:p>
          <a:p>
            <a:pPr>
              <a:lnSpc>
                <a:spcPct val="100000"/>
              </a:lnSpc>
              <a:spcBef>
                <a:spcPts val="15"/>
              </a:spcBef>
            </a:pPr>
            <a:endParaRPr sz="1950" dirty="0">
              <a:latin typeface="Calibri"/>
              <a:cs typeface="Calibri"/>
            </a:endParaRPr>
          </a:p>
          <a:p>
            <a:pPr marL="355600" marR="5080" indent="-342900" algn="just">
              <a:lnSpc>
                <a:spcPct val="100000"/>
              </a:lnSpc>
              <a:spcBef>
                <a:spcPts val="5"/>
              </a:spcBef>
              <a:buFont typeface="Wingdings"/>
              <a:buChar char=""/>
              <a:tabLst>
                <a:tab pos="355600" algn="l"/>
              </a:tabLst>
            </a:pPr>
            <a:r>
              <a:rPr sz="2000" spc="-5" dirty="0">
                <a:latin typeface="Calibri"/>
                <a:cs typeface="Calibri"/>
              </a:rPr>
              <a:t>Συμπληρώστε</a:t>
            </a:r>
            <a:r>
              <a:rPr sz="2000" dirty="0">
                <a:latin typeface="Calibri"/>
                <a:cs typeface="Calibri"/>
              </a:rPr>
              <a:t> </a:t>
            </a:r>
            <a:r>
              <a:rPr sz="2000" spc="-5" dirty="0">
                <a:latin typeface="Calibri"/>
                <a:cs typeface="Calibri"/>
              </a:rPr>
              <a:t>τα</a:t>
            </a:r>
            <a:r>
              <a:rPr sz="2000" dirty="0">
                <a:latin typeface="Calibri"/>
                <a:cs typeface="Calibri"/>
              </a:rPr>
              <a:t> </a:t>
            </a:r>
            <a:r>
              <a:rPr sz="2000" spc="-15" dirty="0">
                <a:latin typeface="Calibri"/>
                <a:cs typeface="Calibri"/>
              </a:rPr>
              <a:t>απαραίτητα</a:t>
            </a:r>
            <a:r>
              <a:rPr sz="2000" spc="-10" dirty="0">
                <a:latin typeface="Calibri"/>
                <a:cs typeface="Calibri"/>
              </a:rPr>
              <a:t> στοιχεία</a:t>
            </a:r>
            <a:r>
              <a:rPr sz="2000" spc="-5" dirty="0">
                <a:latin typeface="Calibri"/>
                <a:cs typeface="Calibri"/>
              </a:rPr>
              <a:t> </a:t>
            </a:r>
            <a:r>
              <a:rPr sz="2000" spc="-15" dirty="0">
                <a:latin typeface="Calibri"/>
                <a:cs typeface="Calibri"/>
              </a:rPr>
              <a:t>(First</a:t>
            </a:r>
            <a:r>
              <a:rPr sz="2000" spc="-10" dirty="0">
                <a:latin typeface="Calibri"/>
                <a:cs typeface="Calibri"/>
              </a:rPr>
              <a:t> </a:t>
            </a:r>
            <a:r>
              <a:rPr sz="2000" dirty="0">
                <a:latin typeface="Calibri"/>
                <a:cs typeface="Calibri"/>
              </a:rPr>
              <a:t>Name,</a:t>
            </a:r>
            <a:r>
              <a:rPr sz="2000" spc="5" dirty="0">
                <a:latin typeface="Calibri"/>
                <a:cs typeface="Calibri"/>
              </a:rPr>
              <a:t> </a:t>
            </a:r>
            <a:r>
              <a:rPr sz="2000" spc="-15" dirty="0">
                <a:latin typeface="Calibri"/>
                <a:cs typeface="Calibri"/>
              </a:rPr>
              <a:t>Last</a:t>
            </a:r>
            <a:r>
              <a:rPr sz="2000" spc="-10" dirty="0">
                <a:latin typeface="Calibri"/>
                <a:cs typeface="Calibri"/>
              </a:rPr>
              <a:t> </a:t>
            </a:r>
            <a:r>
              <a:rPr sz="2000" dirty="0">
                <a:latin typeface="Calibri"/>
                <a:cs typeface="Calibri"/>
              </a:rPr>
              <a:t>Name,</a:t>
            </a:r>
            <a:r>
              <a:rPr sz="2000" spc="5" dirty="0">
                <a:latin typeface="Calibri"/>
                <a:cs typeface="Calibri"/>
              </a:rPr>
              <a:t> </a:t>
            </a:r>
            <a:r>
              <a:rPr sz="2000" dirty="0">
                <a:latin typeface="Calibri"/>
                <a:cs typeface="Calibri"/>
              </a:rPr>
              <a:t>E-mail,</a:t>
            </a:r>
            <a:r>
              <a:rPr sz="2000" spc="5" dirty="0">
                <a:latin typeface="Calibri"/>
                <a:cs typeface="Calibri"/>
              </a:rPr>
              <a:t> </a:t>
            </a:r>
            <a:r>
              <a:rPr sz="2000" spc="-5" dirty="0">
                <a:latin typeface="Calibri"/>
                <a:cs typeface="Calibri"/>
              </a:rPr>
              <a:t>Confirm</a:t>
            </a:r>
            <a:r>
              <a:rPr sz="2000" dirty="0">
                <a:latin typeface="Calibri"/>
                <a:cs typeface="Calibri"/>
              </a:rPr>
              <a:t> e-mail,</a:t>
            </a:r>
            <a:r>
              <a:rPr sz="2000" spc="5" dirty="0">
                <a:latin typeface="Calibri"/>
                <a:cs typeface="Calibri"/>
              </a:rPr>
              <a:t> </a:t>
            </a:r>
            <a:r>
              <a:rPr sz="2000" dirty="0">
                <a:latin typeface="Calibri"/>
                <a:cs typeface="Calibri"/>
              </a:rPr>
              <a:t>E-mail </a:t>
            </a:r>
            <a:r>
              <a:rPr sz="2000" spc="5" dirty="0">
                <a:latin typeface="Calibri"/>
                <a:cs typeface="Calibri"/>
              </a:rPr>
              <a:t> </a:t>
            </a:r>
            <a:r>
              <a:rPr sz="2000" dirty="0">
                <a:latin typeface="Calibri"/>
                <a:cs typeface="Calibri"/>
              </a:rPr>
              <a:t>language</a:t>
            </a:r>
            <a:r>
              <a:rPr sz="2000" spc="-5" dirty="0">
                <a:latin typeface="Calibri"/>
                <a:cs typeface="Calibri"/>
              </a:rPr>
              <a:t>,</a:t>
            </a:r>
            <a:r>
              <a:rPr sz="2000" spc="-10" dirty="0">
                <a:latin typeface="Calibri"/>
                <a:cs typeface="Calibri"/>
              </a:rPr>
              <a:t> </a:t>
            </a:r>
            <a:r>
              <a:rPr sz="2000" spc="-5" dirty="0">
                <a:latin typeface="Calibri"/>
                <a:cs typeface="Calibri"/>
              </a:rPr>
              <a:t>Privacy</a:t>
            </a:r>
            <a:r>
              <a:rPr sz="2000" spc="5" dirty="0">
                <a:latin typeface="Calibri"/>
                <a:cs typeface="Calibri"/>
              </a:rPr>
              <a:t> </a:t>
            </a:r>
            <a:r>
              <a:rPr sz="2000" spc="-15" dirty="0">
                <a:latin typeface="Calibri"/>
                <a:cs typeface="Calibri"/>
              </a:rPr>
              <a:t>Statement</a:t>
            </a:r>
            <a:r>
              <a:rPr sz="2000" spc="35" dirty="0">
                <a:latin typeface="Calibri"/>
                <a:cs typeface="Calibri"/>
              </a:rPr>
              <a:t> </a:t>
            </a:r>
            <a:r>
              <a:rPr sz="2000" spc="-5" dirty="0">
                <a:latin typeface="Calibri"/>
                <a:cs typeface="Calibri"/>
              </a:rPr>
              <a:t>Check-box)</a:t>
            </a:r>
            <a:r>
              <a:rPr sz="2000" spc="-15" dirty="0">
                <a:latin typeface="Calibri"/>
                <a:cs typeface="Calibri"/>
              </a:rPr>
              <a:t> </a:t>
            </a:r>
            <a:r>
              <a:rPr sz="2000" spc="-20" dirty="0">
                <a:latin typeface="Calibri"/>
                <a:cs typeface="Calibri"/>
              </a:rPr>
              <a:t>και</a:t>
            </a:r>
            <a:r>
              <a:rPr sz="2000" spc="-10" dirty="0">
                <a:latin typeface="Calibri"/>
                <a:cs typeface="Calibri"/>
              </a:rPr>
              <a:t> </a:t>
            </a:r>
            <a:r>
              <a:rPr sz="2000" spc="-5" dirty="0">
                <a:latin typeface="Calibri"/>
                <a:cs typeface="Calibri"/>
              </a:rPr>
              <a:t>επιλέξτε</a:t>
            </a:r>
            <a:r>
              <a:rPr sz="2000" dirty="0">
                <a:latin typeface="Calibri"/>
                <a:cs typeface="Calibri"/>
              </a:rPr>
              <a:t> </a:t>
            </a:r>
            <a:r>
              <a:rPr sz="2000" spc="-10" dirty="0">
                <a:latin typeface="Calibri"/>
                <a:cs typeface="Calibri"/>
              </a:rPr>
              <a:t>"Create</a:t>
            </a:r>
            <a:r>
              <a:rPr sz="2000" spc="-5" dirty="0">
                <a:latin typeface="Calibri"/>
                <a:cs typeface="Calibri"/>
              </a:rPr>
              <a:t> </a:t>
            </a:r>
            <a:r>
              <a:rPr sz="2000" dirty="0">
                <a:latin typeface="Calibri"/>
                <a:cs typeface="Calibri"/>
              </a:rPr>
              <a:t>an</a:t>
            </a:r>
            <a:r>
              <a:rPr sz="2000" spc="10" dirty="0">
                <a:latin typeface="Calibri"/>
                <a:cs typeface="Calibri"/>
              </a:rPr>
              <a:t> </a:t>
            </a:r>
            <a:r>
              <a:rPr sz="2000" spc="-5" dirty="0">
                <a:latin typeface="Calibri"/>
                <a:cs typeface="Calibri"/>
              </a:rPr>
              <a:t>Account“</a:t>
            </a:r>
            <a:endParaRPr sz="2000" dirty="0">
              <a:latin typeface="Calibri"/>
              <a:cs typeface="Calibri"/>
            </a:endParaRPr>
          </a:p>
          <a:p>
            <a:pPr>
              <a:lnSpc>
                <a:spcPct val="100000"/>
              </a:lnSpc>
              <a:spcBef>
                <a:spcPts val="20"/>
              </a:spcBef>
              <a:buFont typeface="Wingdings"/>
              <a:buChar char=""/>
            </a:pPr>
            <a:endParaRPr sz="1950" dirty="0">
              <a:latin typeface="Calibri"/>
              <a:cs typeface="Calibri"/>
            </a:endParaRPr>
          </a:p>
          <a:p>
            <a:pPr marL="355600" marR="5080" indent="-342900" algn="just">
              <a:lnSpc>
                <a:spcPct val="100000"/>
              </a:lnSpc>
              <a:buFont typeface="Wingdings"/>
              <a:buChar char=""/>
              <a:tabLst>
                <a:tab pos="355600" algn="l"/>
              </a:tabLst>
            </a:pPr>
            <a:r>
              <a:rPr sz="2000" spc="-10" dirty="0">
                <a:latin typeface="Calibri"/>
                <a:cs typeface="Calibri"/>
              </a:rPr>
              <a:t>Μόλις</a:t>
            </a:r>
            <a:r>
              <a:rPr sz="2000" spc="-5" dirty="0">
                <a:latin typeface="Calibri"/>
                <a:cs typeface="Calibri"/>
              </a:rPr>
              <a:t> δημιουργήσετε</a:t>
            </a:r>
            <a:r>
              <a:rPr sz="2000" dirty="0">
                <a:latin typeface="Calibri"/>
                <a:cs typeface="Calibri"/>
              </a:rPr>
              <a:t> </a:t>
            </a:r>
            <a:r>
              <a:rPr sz="2000" spc="-10" dirty="0">
                <a:latin typeface="Calibri"/>
                <a:cs typeface="Calibri"/>
              </a:rPr>
              <a:t>τον</a:t>
            </a:r>
            <a:r>
              <a:rPr sz="2000" spc="-5" dirty="0">
                <a:latin typeface="Calibri"/>
                <a:cs typeface="Calibri"/>
              </a:rPr>
              <a:t> </a:t>
            </a:r>
            <a:r>
              <a:rPr sz="2000" spc="-15" dirty="0">
                <a:latin typeface="Calibri"/>
                <a:cs typeface="Calibri"/>
              </a:rPr>
              <a:t>λογαριασμό,</a:t>
            </a:r>
            <a:r>
              <a:rPr sz="2000" spc="-10" dirty="0">
                <a:latin typeface="Calibri"/>
                <a:cs typeface="Calibri"/>
              </a:rPr>
              <a:t> </a:t>
            </a:r>
            <a:r>
              <a:rPr sz="2000" dirty="0">
                <a:latin typeface="Calibri"/>
                <a:cs typeface="Calibri"/>
              </a:rPr>
              <a:t>θα</a:t>
            </a:r>
            <a:r>
              <a:rPr sz="2000" spc="5" dirty="0">
                <a:latin typeface="Calibri"/>
                <a:cs typeface="Calibri"/>
              </a:rPr>
              <a:t> </a:t>
            </a:r>
            <a:r>
              <a:rPr sz="2000" spc="-10" dirty="0">
                <a:latin typeface="Calibri"/>
                <a:cs typeface="Calibri"/>
              </a:rPr>
              <a:t>λάβετε</a:t>
            </a:r>
            <a:r>
              <a:rPr sz="2000" spc="-5" dirty="0">
                <a:latin typeface="Calibri"/>
                <a:cs typeface="Calibri"/>
              </a:rPr>
              <a:t> </a:t>
            </a:r>
            <a:r>
              <a:rPr sz="2000" spc="-10" dirty="0">
                <a:latin typeface="Calibri"/>
                <a:cs typeface="Calibri"/>
              </a:rPr>
              <a:t>αυτόματο</a:t>
            </a:r>
            <a:r>
              <a:rPr sz="2000" spc="-5" dirty="0">
                <a:latin typeface="Calibri"/>
                <a:cs typeface="Calibri"/>
              </a:rPr>
              <a:t> </a:t>
            </a:r>
            <a:r>
              <a:rPr sz="2000" spc="-15" dirty="0">
                <a:latin typeface="Calibri"/>
                <a:cs typeface="Calibri"/>
              </a:rPr>
              <a:t>μήνυμα</a:t>
            </a:r>
            <a:r>
              <a:rPr sz="2000" spc="-10" dirty="0">
                <a:latin typeface="Calibri"/>
                <a:cs typeface="Calibri"/>
              </a:rPr>
              <a:t> </a:t>
            </a:r>
            <a:r>
              <a:rPr sz="2000" spc="-5" dirty="0">
                <a:latin typeface="Calibri"/>
                <a:cs typeface="Calibri"/>
              </a:rPr>
              <a:t>ενεργοποίησης</a:t>
            </a:r>
            <a:r>
              <a:rPr sz="2000" dirty="0">
                <a:latin typeface="Calibri"/>
                <a:cs typeface="Calibri"/>
              </a:rPr>
              <a:t> </a:t>
            </a:r>
            <a:r>
              <a:rPr sz="2000" spc="-5" dirty="0">
                <a:latin typeface="Calibri"/>
                <a:cs typeface="Calibri"/>
              </a:rPr>
              <a:t>του </a:t>
            </a:r>
            <a:r>
              <a:rPr sz="2000" dirty="0">
                <a:latin typeface="Calibri"/>
                <a:cs typeface="Calibri"/>
              </a:rPr>
              <a:t> </a:t>
            </a:r>
            <a:r>
              <a:rPr sz="2000" spc="-10" dirty="0">
                <a:latin typeface="Calibri"/>
                <a:cs typeface="Calibri"/>
              </a:rPr>
              <a:t>λογαριασμού</a:t>
            </a:r>
            <a:r>
              <a:rPr sz="2000" spc="-5" dirty="0">
                <a:latin typeface="Calibri"/>
                <a:cs typeface="Calibri"/>
              </a:rPr>
              <a:t> </a:t>
            </a:r>
            <a:r>
              <a:rPr sz="2000" spc="-10" dirty="0">
                <a:latin typeface="Calibri"/>
                <a:cs typeface="Calibri"/>
              </a:rPr>
              <a:t>στην</a:t>
            </a:r>
            <a:r>
              <a:rPr sz="2000" spc="-5" dirty="0">
                <a:latin typeface="Calibri"/>
                <a:cs typeface="Calibri"/>
              </a:rPr>
              <a:t> ηλεκτρονική</a:t>
            </a:r>
            <a:r>
              <a:rPr sz="2000" dirty="0">
                <a:latin typeface="Calibri"/>
                <a:cs typeface="Calibri"/>
              </a:rPr>
              <a:t> </a:t>
            </a:r>
            <a:r>
              <a:rPr sz="2000" spc="-5" dirty="0">
                <a:latin typeface="Calibri"/>
                <a:cs typeface="Calibri"/>
              </a:rPr>
              <a:t>διεύθυνση</a:t>
            </a:r>
            <a:r>
              <a:rPr sz="2000" dirty="0">
                <a:latin typeface="Calibri"/>
                <a:cs typeface="Calibri"/>
              </a:rPr>
              <a:t> </a:t>
            </a:r>
            <a:r>
              <a:rPr sz="2000" spc="-10" dirty="0">
                <a:latin typeface="Calibri"/>
                <a:cs typeface="Calibri"/>
              </a:rPr>
              <a:t>που</a:t>
            </a:r>
            <a:r>
              <a:rPr sz="2000" spc="-5" dirty="0">
                <a:latin typeface="Calibri"/>
                <a:cs typeface="Calibri"/>
              </a:rPr>
              <a:t> </a:t>
            </a:r>
            <a:r>
              <a:rPr sz="2000" spc="-15" dirty="0">
                <a:latin typeface="Calibri"/>
                <a:cs typeface="Calibri"/>
              </a:rPr>
              <a:t>καταχωρήσατε</a:t>
            </a:r>
            <a:r>
              <a:rPr sz="2000" spc="-10" dirty="0">
                <a:latin typeface="Calibri"/>
                <a:cs typeface="Calibri"/>
              </a:rPr>
              <a:t> πιο</a:t>
            </a:r>
            <a:r>
              <a:rPr sz="2000" spc="-5" dirty="0">
                <a:latin typeface="Calibri"/>
                <a:cs typeface="Calibri"/>
              </a:rPr>
              <a:t> </a:t>
            </a:r>
            <a:r>
              <a:rPr sz="2000" spc="-10" dirty="0">
                <a:latin typeface="Calibri"/>
                <a:cs typeface="Calibri"/>
              </a:rPr>
              <a:t>πάνω</a:t>
            </a:r>
            <a:r>
              <a:rPr sz="2000" spc="-5" dirty="0">
                <a:latin typeface="Calibri"/>
                <a:cs typeface="Calibri"/>
              </a:rPr>
              <a:t> </a:t>
            </a:r>
            <a:r>
              <a:rPr sz="2000" dirty="0">
                <a:latin typeface="Calibri"/>
                <a:cs typeface="Calibri"/>
              </a:rPr>
              <a:t>(συχνά</a:t>
            </a:r>
            <a:r>
              <a:rPr sz="2000" spc="5" dirty="0">
                <a:latin typeface="Calibri"/>
                <a:cs typeface="Calibri"/>
              </a:rPr>
              <a:t> </a:t>
            </a:r>
            <a:r>
              <a:rPr sz="2000" spc="-10" dirty="0">
                <a:latin typeface="Calibri"/>
                <a:cs typeface="Calibri"/>
              </a:rPr>
              <a:t>το</a:t>
            </a:r>
            <a:r>
              <a:rPr sz="2000" spc="-5" dirty="0">
                <a:latin typeface="Calibri"/>
                <a:cs typeface="Calibri"/>
              </a:rPr>
              <a:t> </a:t>
            </a:r>
            <a:r>
              <a:rPr sz="2000" spc="-10" dirty="0">
                <a:latin typeface="Calibri"/>
                <a:cs typeface="Calibri"/>
              </a:rPr>
              <a:t>μήνυμα </a:t>
            </a:r>
            <a:r>
              <a:rPr sz="2000" spc="-5" dirty="0">
                <a:latin typeface="Calibri"/>
                <a:cs typeface="Calibri"/>
              </a:rPr>
              <a:t> </a:t>
            </a:r>
            <a:r>
              <a:rPr sz="2000" spc="-15" dirty="0">
                <a:latin typeface="Calibri"/>
                <a:cs typeface="Calibri"/>
              </a:rPr>
              <a:t>καταχωρείται </a:t>
            </a:r>
            <a:r>
              <a:rPr sz="2000" dirty="0">
                <a:latin typeface="Calibri"/>
                <a:cs typeface="Calibri"/>
              </a:rPr>
              <a:t>στο </a:t>
            </a:r>
            <a:r>
              <a:rPr sz="2000" spc="-10" dirty="0">
                <a:latin typeface="Calibri"/>
                <a:cs typeface="Calibri"/>
              </a:rPr>
              <a:t>junk/spam folder). </a:t>
            </a:r>
            <a:r>
              <a:rPr sz="2000" spc="-5" dirty="0">
                <a:latin typeface="Calibri"/>
                <a:cs typeface="Calibri"/>
              </a:rPr>
              <a:t>Στο </a:t>
            </a:r>
            <a:r>
              <a:rPr sz="2000" spc="-15" dirty="0">
                <a:latin typeface="Calibri"/>
                <a:cs typeface="Calibri"/>
              </a:rPr>
              <a:t>μήνυμα </a:t>
            </a:r>
            <a:r>
              <a:rPr sz="2000" dirty="0">
                <a:latin typeface="Calibri"/>
                <a:cs typeface="Calibri"/>
              </a:rPr>
              <a:t>θα </a:t>
            </a:r>
            <a:r>
              <a:rPr sz="2000" spc="-5" dirty="0">
                <a:latin typeface="Calibri"/>
                <a:cs typeface="Calibri"/>
              </a:rPr>
              <a:t>περιέχεται </a:t>
            </a:r>
            <a:r>
              <a:rPr lang="el-GR" sz="2000" spc="-5" dirty="0">
                <a:latin typeface="Calibri"/>
                <a:cs typeface="Calibri"/>
              </a:rPr>
              <a:t>το </a:t>
            </a:r>
            <a:r>
              <a:rPr lang="en-GB" sz="2000" spc="-5" dirty="0">
                <a:latin typeface="Calibri"/>
                <a:cs typeface="Calibri"/>
              </a:rPr>
              <a:t>username </a:t>
            </a:r>
            <a:r>
              <a:rPr lang="el-GR" sz="2000" spc="-5" dirty="0">
                <a:latin typeface="Calibri"/>
                <a:cs typeface="Calibri"/>
              </a:rPr>
              <a:t>σας και </a:t>
            </a:r>
            <a:r>
              <a:rPr sz="2000" dirty="0">
                <a:latin typeface="Calibri"/>
                <a:cs typeface="Calibri"/>
              </a:rPr>
              <a:t>ο </a:t>
            </a:r>
            <a:r>
              <a:rPr sz="2000" spc="-5" dirty="0">
                <a:latin typeface="Calibri"/>
                <a:cs typeface="Calibri"/>
              </a:rPr>
              <a:t>σύνδεσμος </a:t>
            </a:r>
            <a:r>
              <a:rPr sz="2000" spc="-10" dirty="0">
                <a:latin typeface="Calibri"/>
                <a:cs typeface="Calibri"/>
              </a:rPr>
              <a:t>(ενεργός </a:t>
            </a:r>
            <a:r>
              <a:rPr sz="2000" spc="-5" dirty="0">
                <a:latin typeface="Calibri"/>
                <a:cs typeface="Calibri"/>
              </a:rPr>
              <a:t>για </a:t>
            </a:r>
            <a:r>
              <a:rPr sz="2000" dirty="0">
                <a:latin typeface="Calibri"/>
                <a:cs typeface="Calibri"/>
              </a:rPr>
              <a:t>24 </a:t>
            </a:r>
            <a:r>
              <a:rPr sz="2000" spc="-5" dirty="0">
                <a:latin typeface="Calibri"/>
                <a:cs typeface="Calibri"/>
              </a:rPr>
              <a:t>ώρες) </a:t>
            </a:r>
            <a:r>
              <a:rPr sz="2000" dirty="0">
                <a:latin typeface="Calibri"/>
                <a:cs typeface="Calibri"/>
              </a:rPr>
              <a:t> για</a:t>
            </a:r>
            <a:r>
              <a:rPr sz="2000" spc="-25" dirty="0">
                <a:latin typeface="Calibri"/>
                <a:cs typeface="Calibri"/>
              </a:rPr>
              <a:t> </a:t>
            </a:r>
            <a:r>
              <a:rPr sz="2000" dirty="0">
                <a:latin typeface="Calibri"/>
                <a:cs typeface="Calibri"/>
              </a:rPr>
              <a:t>τη</a:t>
            </a:r>
            <a:r>
              <a:rPr sz="2000" spc="-10" dirty="0">
                <a:latin typeface="Calibri"/>
                <a:cs typeface="Calibri"/>
              </a:rPr>
              <a:t> </a:t>
            </a:r>
            <a:r>
              <a:rPr sz="2000" spc="-5" dirty="0">
                <a:latin typeface="Calibri"/>
                <a:cs typeface="Calibri"/>
              </a:rPr>
              <a:t>δημιουργία</a:t>
            </a:r>
            <a:r>
              <a:rPr sz="2000" spc="-30" dirty="0">
                <a:latin typeface="Calibri"/>
                <a:cs typeface="Calibri"/>
              </a:rPr>
              <a:t> </a:t>
            </a:r>
            <a:r>
              <a:rPr sz="2000" spc="-5" dirty="0">
                <a:latin typeface="Calibri"/>
                <a:cs typeface="Calibri"/>
              </a:rPr>
              <a:t>του</a:t>
            </a:r>
            <a:r>
              <a:rPr sz="2000" spc="-20" dirty="0">
                <a:latin typeface="Calibri"/>
                <a:cs typeface="Calibri"/>
              </a:rPr>
              <a:t> </a:t>
            </a:r>
            <a:r>
              <a:rPr sz="2000" b="1" spc="-5" dirty="0">
                <a:latin typeface="Calibri"/>
                <a:cs typeface="Calibri"/>
              </a:rPr>
              <a:t>EU</a:t>
            </a:r>
            <a:r>
              <a:rPr sz="2000" b="1" spc="-10" dirty="0">
                <a:latin typeface="Calibri"/>
                <a:cs typeface="Calibri"/>
              </a:rPr>
              <a:t> </a:t>
            </a:r>
            <a:r>
              <a:rPr sz="2000" b="1" dirty="0">
                <a:latin typeface="Calibri"/>
                <a:cs typeface="Calibri"/>
              </a:rPr>
              <a:t>Login</a:t>
            </a:r>
            <a:r>
              <a:rPr sz="2000" b="1" spc="-20" dirty="0">
                <a:latin typeface="Calibri"/>
                <a:cs typeface="Calibri"/>
              </a:rPr>
              <a:t> </a:t>
            </a:r>
            <a:r>
              <a:rPr sz="2000" b="1" spc="-5" dirty="0">
                <a:latin typeface="Calibri"/>
                <a:cs typeface="Calibri"/>
              </a:rPr>
              <a:t>password</a:t>
            </a:r>
            <a:r>
              <a:rPr lang="el-GR" sz="2000" b="1" spc="-5" dirty="0">
                <a:latin typeface="Calibri"/>
                <a:cs typeface="Calibri"/>
              </a:rPr>
              <a:t> </a:t>
            </a:r>
            <a:r>
              <a:rPr lang="el-GR" sz="2000" b="1" spc="-5" dirty="0">
                <a:latin typeface="Calibri"/>
                <a:cs typeface="Calibri"/>
                <a:sym typeface="Wingdings" panose="05000000000000000000" pitchFamily="2" charset="2"/>
              </a:rPr>
              <a:t> </a:t>
            </a:r>
            <a:r>
              <a:rPr lang="el-GR" sz="2000" spc="-5" dirty="0">
                <a:latin typeface="Calibri"/>
                <a:cs typeface="Calibri"/>
              </a:rPr>
              <a:t>Ο κωδικός πρέπει να αλλάζεται κάθε τρεις μήνες</a:t>
            </a:r>
            <a:r>
              <a:rPr lang="en-GB" sz="2000" spc="-5" dirty="0">
                <a:latin typeface="Calibri"/>
                <a:cs typeface="Calibri"/>
              </a:rPr>
              <a:t> (</a:t>
            </a:r>
            <a:r>
              <a:rPr lang="el-GR" sz="2000" spc="-5" dirty="0">
                <a:latin typeface="Calibri"/>
                <a:cs typeface="Calibri"/>
              </a:rPr>
              <a:t>15 ημέρες πριν από την ημερομηνία λήξης του κωδικού αποστέλλεται υπενθύμιση)</a:t>
            </a:r>
            <a:endParaRPr sz="2000" dirty="0">
              <a:latin typeface="Calibri"/>
              <a:cs typeface="Calibri"/>
            </a:endParaRPr>
          </a:p>
          <a:p>
            <a:pPr>
              <a:lnSpc>
                <a:spcPct val="100000"/>
              </a:lnSpc>
              <a:spcBef>
                <a:spcPts val="25"/>
              </a:spcBef>
              <a:buFont typeface="Wingdings"/>
              <a:buChar char=""/>
            </a:pPr>
            <a:endParaRPr sz="1750" dirty="0">
              <a:latin typeface="Calibri"/>
              <a:cs typeface="Calibri"/>
            </a:endParaRPr>
          </a:p>
          <a:p>
            <a:pPr marL="355600" marR="5715" indent="-342900" algn="just">
              <a:lnSpc>
                <a:spcPct val="100000"/>
              </a:lnSpc>
              <a:buFont typeface="Wingdings"/>
              <a:buChar char=""/>
              <a:tabLst>
                <a:tab pos="355600" algn="l"/>
              </a:tabLst>
            </a:pPr>
            <a:r>
              <a:rPr sz="2000" dirty="0">
                <a:latin typeface="Calibri"/>
                <a:cs typeface="Calibri"/>
              </a:rPr>
              <a:t>Πατήστε </a:t>
            </a:r>
            <a:r>
              <a:rPr sz="2000" spc="-15" dirty="0">
                <a:latin typeface="Calibri"/>
                <a:cs typeface="Calibri"/>
              </a:rPr>
              <a:t>πάνω </a:t>
            </a:r>
            <a:r>
              <a:rPr sz="2000" dirty="0">
                <a:latin typeface="Calibri"/>
                <a:cs typeface="Calibri"/>
              </a:rPr>
              <a:t>στον </a:t>
            </a:r>
            <a:r>
              <a:rPr sz="2000" spc="-10" dirty="0">
                <a:latin typeface="Calibri"/>
                <a:cs typeface="Calibri"/>
              </a:rPr>
              <a:t>σύνδεσμο, </a:t>
            </a:r>
            <a:r>
              <a:rPr sz="2000" spc="-15" dirty="0">
                <a:latin typeface="Calibri"/>
                <a:cs typeface="Calibri"/>
              </a:rPr>
              <a:t>καταχωρήστε </a:t>
            </a:r>
            <a:r>
              <a:rPr sz="2000" spc="-20" dirty="0">
                <a:latin typeface="Calibri"/>
                <a:cs typeface="Calibri"/>
              </a:rPr>
              <a:t>και </a:t>
            </a:r>
            <a:r>
              <a:rPr sz="2000" spc="-5" dirty="0">
                <a:latin typeface="Calibri"/>
                <a:cs typeface="Calibri"/>
              </a:rPr>
              <a:t>επιβεβαιώστε τον </a:t>
            </a:r>
            <a:r>
              <a:rPr sz="2000" spc="-20" dirty="0">
                <a:latin typeface="Calibri"/>
                <a:cs typeface="Calibri"/>
              </a:rPr>
              <a:t>κωδικό </a:t>
            </a:r>
            <a:r>
              <a:rPr sz="2000" dirty="0">
                <a:latin typeface="Calibri"/>
                <a:cs typeface="Calibri"/>
              </a:rPr>
              <a:t>σας </a:t>
            </a:r>
            <a:r>
              <a:rPr sz="2000" spc="-5" dirty="0">
                <a:latin typeface="Calibri"/>
                <a:cs typeface="Calibri"/>
              </a:rPr>
              <a:t>(βάσει </a:t>
            </a:r>
            <a:r>
              <a:rPr sz="2000" spc="-10" dirty="0">
                <a:latin typeface="Calibri"/>
                <a:cs typeface="Calibri"/>
              </a:rPr>
              <a:t>των οδηγιών </a:t>
            </a:r>
            <a:r>
              <a:rPr sz="2000" spc="-440" dirty="0">
                <a:latin typeface="Calibri"/>
                <a:cs typeface="Calibri"/>
              </a:rPr>
              <a:t> </a:t>
            </a:r>
            <a:r>
              <a:rPr sz="2000" dirty="0">
                <a:latin typeface="Calibri"/>
                <a:cs typeface="Calibri"/>
              </a:rPr>
              <a:t>που</a:t>
            </a:r>
            <a:r>
              <a:rPr sz="2000" spc="-25" dirty="0">
                <a:latin typeface="Calibri"/>
                <a:cs typeface="Calibri"/>
              </a:rPr>
              <a:t> </a:t>
            </a:r>
            <a:r>
              <a:rPr sz="2000" dirty="0">
                <a:latin typeface="Calibri"/>
                <a:cs typeface="Calibri"/>
              </a:rPr>
              <a:t>θα</a:t>
            </a:r>
            <a:r>
              <a:rPr sz="2000" spc="-10" dirty="0">
                <a:latin typeface="Calibri"/>
                <a:cs typeface="Calibri"/>
              </a:rPr>
              <a:t> </a:t>
            </a:r>
            <a:r>
              <a:rPr sz="2000" dirty="0">
                <a:latin typeface="Calibri"/>
                <a:cs typeface="Calibri"/>
              </a:rPr>
              <a:t>σας </a:t>
            </a:r>
            <a:r>
              <a:rPr sz="2000" spc="-5" dirty="0">
                <a:latin typeface="Calibri"/>
                <a:cs typeface="Calibri"/>
              </a:rPr>
              <a:t>δοθούν) </a:t>
            </a:r>
            <a:r>
              <a:rPr sz="2000" spc="-20" dirty="0">
                <a:latin typeface="Calibri"/>
                <a:cs typeface="Calibri"/>
              </a:rPr>
              <a:t>και</a:t>
            </a:r>
            <a:r>
              <a:rPr sz="2000" spc="-5" dirty="0">
                <a:latin typeface="Calibri"/>
                <a:cs typeface="Calibri"/>
              </a:rPr>
              <a:t> επιλέξτε</a:t>
            </a:r>
            <a:r>
              <a:rPr sz="2000" spc="-10" dirty="0">
                <a:latin typeface="Calibri"/>
                <a:cs typeface="Calibri"/>
              </a:rPr>
              <a:t> </a:t>
            </a:r>
            <a:r>
              <a:rPr sz="2000" dirty="0">
                <a:latin typeface="Calibri"/>
                <a:cs typeface="Calibri"/>
              </a:rPr>
              <a:t>«Submit»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340487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ΤΙ</a:t>
            </a:r>
            <a:r>
              <a:rPr sz="2800" spc="-20" dirty="0">
                <a:solidFill>
                  <a:srgbClr val="FFFFFF"/>
                </a:solidFill>
              </a:rPr>
              <a:t> </a:t>
            </a:r>
            <a:r>
              <a:rPr sz="2800" spc="-5" dirty="0">
                <a:solidFill>
                  <a:srgbClr val="FFFFFF"/>
                </a:solidFill>
              </a:rPr>
              <a:t>ΕΙΝΑΙ</a:t>
            </a:r>
            <a:r>
              <a:rPr sz="2800" dirty="0">
                <a:solidFill>
                  <a:srgbClr val="FFFFFF"/>
                </a:solidFill>
              </a:rPr>
              <a:t> </a:t>
            </a:r>
            <a:r>
              <a:rPr sz="2800" spc="-45" dirty="0">
                <a:solidFill>
                  <a:srgbClr val="FFFFFF"/>
                </a:solidFill>
              </a:rPr>
              <a:t>ΤΟ</a:t>
            </a:r>
            <a:r>
              <a:rPr sz="2800" spc="-5" dirty="0">
                <a:solidFill>
                  <a:srgbClr val="FFFFFF"/>
                </a:solidFill>
              </a:rPr>
              <a:t> ERASMUS+</a:t>
            </a:r>
            <a:endParaRPr sz="2800" dirty="0"/>
          </a:p>
        </p:txBody>
      </p:sp>
      <p:sp>
        <p:nvSpPr>
          <p:cNvPr id="3" name="object 3"/>
          <p:cNvSpPr txBox="1"/>
          <p:nvPr/>
        </p:nvSpPr>
        <p:spPr>
          <a:xfrm>
            <a:off x="1879219" y="1767027"/>
            <a:ext cx="8260715" cy="3671570"/>
          </a:xfrm>
          <a:prstGeom prst="rect">
            <a:avLst/>
          </a:prstGeom>
        </p:spPr>
        <p:txBody>
          <a:bodyPr vert="horz" wrap="square" lIns="0" tIns="13335" rIns="0" bIns="0" rtlCol="0">
            <a:spAutoFit/>
          </a:bodyPr>
          <a:lstStyle/>
          <a:p>
            <a:pPr algn="ctr">
              <a:lnSpc>
                <a:spcPct val="100000"/>
              </a:lnSpc>
              <a:spcBef>
                <a:spcPts val="105"/>
              </a:spcBef>
            </a:pPr>
            <a:r>
              <a:rPr sz="2600" b="1" spc="-110" dirty="0">
                <a:latin typeface="Calibri"/>
                <a:cs typeface="Calibri"/>
              </a:rPr>
              <a:t>Το</a:t>
            </a:r>
            <a:r>
              <a:rPr sz="2600" b="1" dirty="0">
                <a:latin typeface="Calibri"/>
                <a:cs typeface="Calibri"/>
              </a:rPr>
              <a:t> </a:t>
            </a:r>
            <a:r>
              <a:rPr sz="2600" b="1" spc="-5" dirty="0">
                <a:latin typeface="Calibri"/>
                <a:cs typeface="Calibri"/>
              </a:rPr>
              <a:t>Πρόγραμμα</a:t>
            </a:r>
            <a:r>
              <a:rPr sz="2600" b="1" spc="-15" dirty="0">
                <a:latin typeface="Calibri"/>
                <a:cs typeface="Calibri"/>
              </a:rPr>
              <a:t> </a:t>
            </a:r>
            <a:r>
              <a:rPr sz="2600" b="1" dirty="0">
                <a:latin typeface="Calibri"/>
                <a:cs typeface="Calibri"/>
              </a:rPr>
              <a:t>της</a:t>
            </a:r>
            <a:r>
              <a:rPr sz="2600" b="1" spc="-10" dirty="0">
                <a:latin typeface="Calibri"/>
                <a:cs typeface="Calibri"/>
              </a:rPr>
              <a:t> </a:t>
            </a:r>
            <a:r>
              <a:rPr sz="2600" b="1" spc="-5" dirty="0">
                <a:latin typeface="Calibri"/>
                <a:cs typeface="Calibri"/>
              </a:rPr>
              <a:t>Ευρωπαϊκής</a:t>
            </a:r>
            <a:r>
              <a:rPr sz="2600" b="1" spc="-25" dirty="0">
                <a:latin typeface="Calibri"/>
                <a:cs typeface="Calibri"/>
              </a:rPr>
              <a:t> </a:t>
            </a:r>
            <a:r>
              <a:rPr sz="2600" b="1" spc="-10" dirty="0">
                <a:latin typeface="Calibri"/>
                <a:cs typeface="Calibri"/>
              </a:rPr>
              <a:t>Επιτροπής</a:t>
            </a:r>
            <a:r>
              <a:rPr sz="2600" b="1" spc="-30" dirty="0">
                <a:latin typeface="Calibri"/>
                <a:cs typeface="Calibri"/>
              </a:rPr>
              <a:t> </a:t>
            </a:r>
            <a:r>
              <a:rPr sz="2600" b="1" spc="-5" dirty="0">
                <a:latin typeface="Calibri"/>
                <a:cs typeface="Calibri"/>
              </a:rPr>
              <a:t>για</a:t>
            </a:r>
            <a:r>
              <a:rPr sz="2600" b="1" dirty="0">
                <a:latin typeface="Calibri"/>
                <a:cs typeface="Calibri"/>
              </a:rPr>
              <a:t> </a:t>
            </a:r>
            <a:r>
              <a:rPr sz="2600" b="1" spc="-15" dirty="0">
                <a:latin typeface="Calibri"/>
                <a:cs typeface="Calibri"/>
              </a:rPr>
              <a:t>την</a:t>
            </a:r>
            <a:endParaRPr sz="2600" dirty="0">
              <a:latin typeface="Calibri"/>
              <a:cs typeface="Calibri"/>
            </a:endParaRPr>
          </a:p>
          <a:p>
            <a:pPr marL="12700" marR="5080" algn="ctr">
              <a:lnSpc>
                <a:spcPct val="100000"/>
              </a:lnSpc>
            </a:pPr>
            <a:r>
              <a:rPr sz="2600" b="1" spc="-5" dirty="0">
                <a:latin typeface="Calibri"/>
                <a:cs typeface="Calibri"/>
              </a:rPr>
              <a:t>Εκπαίδευση,</a:t>
            </a:r>
            <a:r>
              <a:rPr sz="2600" b="1" spc="-25" dirty="0">
                <a:latin typeface="Calibri"/>
                <a:cs typeface="Calibri"/>
              </a:rPr>
              <a:t> </a:t>
            </a:r>
            <a:r>
              <a:rPr sz="2600" b="1" spc="-15" dirty="0">
                <a:latin typeface="Calibri"/>
                <a:cs typeface="Calibri"/>
              </a:rPr>
              <a:t>την</a:t>
            </a:r>
            <a:r>
              <a:rPr sz="2600" b="1" spc="-5" dirty="0">
                <a:latin typeface="Calibri"/>
                <a:cs typeface="Calibri"/>
              </a:rPr>
              <a:t> Κατάρτιση,</a:t>
            </a:r>
            <a:r>
              <a:rPr sz="2600" b="1" spc="5" dirty="0">
                <a:latin typeface="Calibri"/>
                <a:cs typeface="Calibri"/>
              </a:rPr>
              <a:t> </a:t>
            </a:r>
            <a:r>
              <a:rPr sz="2600" b="1" spc="-5" dirty="0">
                <a:latin typeface="Calibri"/>
                <a:cs typeface="Calibri"/>
              </a:rPr>
              <a:t>τη</a:t>
            </a:r>
            <a:r>
              <a:rPr sz="2600" b="1" dirty="0">
                <a:latin typeface="Calibri"/>
                <a:cs typeface="Calibri"/>
              </a:rPr>
              <a:t> </a:t>
            </a:r>
            <a:r>
              <a:rPr sz="2600" b="1" spc="-10" dirty="0">
                <a:latin typeface="Calibri"/>
                <a:cs typeface="Calibri"/>
              </a:rPr>
              <a:t>Νεολαία</a:t>
            </a:r>
            <a:r>
              <a:rPr sz="2600" b="1" dirty="0">
                <a:latin typeface="Calibri"/>
                <a:cs typeface="Calibri"/>
              </a:rPr>
              <a:t> </a:t>
            </a:r>
            <a:r>
              <a:rPr sz="2600" b="1" spc="-30" dirty="0">
                <a:latin typeface="Calibri"/>
                <a:cs typeface="Calibri"/>
              </a:rPr>
              <a:t>και</a:t>
            </a:r>
            <a:r>
              <a:rPr sz="2600" b="1" spc="5" dirty="0">
                <a:latin typeface="Calibri"/>
                <a:cs typeface="Calibri"/>
              </a:rPr>
              <a:t> </a:t>
            </a:r>
            <a:r>
              <a:rPr sz="2600" b="1" spc="-5" dirty="0">
                <a:latin typeface="Calibri"/>
                <a:cs typeface="Calibri"/>
              </a:rPr>
              <a:t>τον</a:t>
            </a:r>
            <a:r>
              <a:rPr sz="2600" b="1" dirty="0">
                <a:latin typeface="Calibri"/>
                <a:cs typeface="Calibri"/>
              </a:rPr>
              <a:t> </a:t>
            </a:r>
            <a:r>
              <a:rPr sz="2600" b="1" spc="-10" dirty="0">
                <a:latin typeface="Calibri"/>
                <a:cs typeface="Calibri"/>
              </a:rPr>
              <a:t>Αθλητισμό, </a:t>
            </a:r>
            <a:r>
              <a:rPr sz="2600" b="1" spc="-570" dirty="0">
                <a:latin typeface="Calibri"/>
                <a:cs typeface="Calibri"/>
              </a:rPr>
              <a:t> </a:t>
            </a:r>
            <a:r>
              <a:rPr sz="2600" b="1" spc="-5" dirty="0">
                <a:latin typeface="Calibri"/>
                <a:cs typeface="Calibri"/>
              </a:rPr>
              <a:t>που</a:t>
            </a:r>
            <a:r>
              <a:rPr sz="2600" b="1" spc="-25" dirty="0">
                <a:latin typeface="Calibri"/>
                <a:cs typeface="Calibri"/>
              </a:rPr>
              <a:t> </a:t>
            </a:r>
            <a:r>
              <a:rPr sz="2600" b="1" spc="-5" dirty="0">
                <a:latin typeface="Calibri"/>
                <a:cs typeface="Calibri"/>
              </a:rPr>
              <a:t>προωθεί</a:t>
            </a:r>
            <a:r>
              <a:rPr sz="2600" b="1" spc="-30" dirty="0">
                <a:latin typeface="Calibri"/>
                <a:cs typeface="Calibri"/>
              </a:rPr>
              <a:t> </a:t>
            </a:r>
            <a:r>
              <a:rPr sz="2600" b="1" dirty="0">
                <a:latin typeface="Calibri"/>
                <a:cs typeface="Calibri"/>
              </a:rPr>
              <a:t>τη διά </a:t>
            </a:r>
            <a:r>
              <a:rPr sz="2600" b="1" spc="-5" dirty="0">
                <a:latin typeface="Calibri"/>
                <a:cs typeface="Calibri"/>
              </a:rPr>
              <a:t>βίου</a:t>
            </a:r>
            <a:r>
              <a:rPr sz="2600" b="1" dirty="0">
                <a:latin typeface="Calibri"/>
                <a:cs typeface="Calibri"/>
              </a:rPr>
              <a:t> </a:t>
            </a:r>
            <a:r>
              <a:rPr sz="2600" b="1" spc="-5" dirty="0">
                <a:latin typeface="Calibri"/>
                <a:cs typeface="Calibri"/>
              </a:rPr>
              <a:t>μάθηση,</a:t>
            </a:r>
            <a:r>
              <a:rPr sz="2600" b="1" spc="-15" dirty="0">
                <a:latin typeface="Calibri"/>
                <a:cs typeface="Calibri"/>
              </a:rPr>
              <a:t> </a:t>
            </a:r>
            <a:r>
              <a:rPr sz="2600" b="1" spc="-5" dirty="0">
                <a:latin typeface="Calibri"/>
                <a:cs typeface="Calibri"/>
              </a:rPr>
              <a:t>για:</a:t>
            </a:r>
            <a:endParaRPr sz="2600" dirty="0">
              <a:latin typeface="Calibri"/>
              <a:cs typeface="Calibri"/>
            </a:endParaRPr>
          </a:p>
          <a:p>
            <a:pPr>
              <a:lnSpc>
                <a:spcPct val="100000"/>
              </a:lnSpc>
            </a:pPr>
            <a:endParaRPr sz="2600" dirty="0">
              <a:latin typeface="Calibri"/>
              <a:cs typeface="Calibri"/>
            </a:endParaRPr>
          </a:p>
          <a:p>
            <a:pPr>
              <a:lnSpc>
                <a:spcPct val="100000"/>
              </a:lnSpc>
              <a:spcBef>
                <a:spcPts val="45"/>
              </a:spcBef>
            </a:pPr>
            <a:endParaRPr sz="1900" dirty="0">
              <a:latin typeface="Calibri"/>
              <a:cs typeface="Calibri"/>
            </a:endParaRPr>
          </a:p>
          <a:p>
            <a:pPr marL="3187065" indent="-343535">
              <a:lnSpc>
                <a:spcPct val="100000"/>
              </a:lnSpc>
              <a:buFont typeface="Wingdings"/>
              <a:buChar char=""/>
              <a:tabLst>
                <a:tab pos="3187065" algn="l"/>
                <a:tab pos="3187700" algn="l"/>
              </a:tabLst>
            </a:pPr>
            <a:r>
              <a:rPr sz="2300" dirty="0">
                <a:latin typeface="Calibri"/>
                <a:cs typeface="Calibri"/>
              </a:rPr>
              <a:t>Βιώσιμη</a:t>
            </a:r>
            <a:r>
              <a:rPr sz="2300" spc="-60" dirty="0">
                <a:latin typeface="Calibri"/>
                <a:cs typeface="Calibri"/>
              </a:rPr>
              <a:t> </a:t>
            </a:r>
            <a:r>
              <a:rPr sz="2300" spc="-5" dirty="0">
                <a:latin typeface="Calibri"/>
                <a:cs typeface="Calibri"/>
              </a:rPr>
              <a:t>ανάπτυξη</a:t>
            </a:r>
            <a:endParaRPr sz="2300" dirty="0">
              <a:latin typeface="Calibri"/>
              <a:cs typeface="Calibri"/>
            </a:endParaRPr>
          </a:p>
          <a:p>
            <a:pPr marL="765175" indent="-343535">
              <a:lnSpc>
                <a:spcPct val="100000"/>
              </a:lnSpc>
              <a:buFont typeface="Wingdings"/>
              <a:buChar char=""/>
              <a:tabLst>
                <a:tab pos="765175" algn="l"/>
                <a:tab pos="765810" algn="l"/>
              </a:tabLst>
            </a:pPr>
            <a:r>
              <a:rPr sz="2300" spc="-5" dirty="0">
                <a:latin typeface="Calibri"/>
                <a:cs typeface="Calibri"/>
              </a:rPr>
              <a:t>Δημιουργία</a:t>
            </a:r>
            <a:r>
              <a:rPr sz="2300" spc="-45" dirty="0">
                <a:latin typeface="Calibri"/>
                <a:cs typeface="Calibri"/>
              </a:rPr>
              <a:t> </a:t>
            </a:r>
            <a:r>
              <a:rPr sz="2300" spc="-10" dirty="0">
                <a:latin typeface="Calibri"/>
                <a:cs typeface="Calibri"/>
              </a:rPr>
              <a:t>ποιοτικών</a:t>
            </a:r>
            <a:r>
              <a:rPr sz="2300" spc="5" dirty="0">
                <a:latin typeface="Calibri"/>
                <a:cs typeface="Calibri"/>
              </a:rPr>
              <a:t> </a:t>
            </a:r>
            <a:r>
              <a:rPr sz="2300" spc="-10" dirty="0">
                <a:latin typeface="Calibri"/>
                <a:cs typeface="Calibri"/>
              </a:rPr>
              <a:t>θέσεων</a:t>
            </a:r>
            <a:r>
              <a:rPr sz="2300" spc="20" dirty="0">
                <a:latin typeface="Calibri"/>
                <a:cs typeface="Calibri"/>
              </a:rPr>
              <a:t> </a:t>
            </a:r>
            <a:r>
              <a:rPr sz="2300" spc="-10" dirty="0">
                <a:latin typeface="Calibri"/>
                <a:cs typeface="Calibri"/>
              </a:rPr>
              <a:t>εργασίας/Κοινωνική</a:t>
            </a:r>
            <a:r>
              <a:rPr sz="2300" spc="-15" dirty="0">
                <a:latin typeface="Calibri"/>
                <a:cs typeface="Calibri"/>
              </a:rPr>
              <a:t> </a:t>
            </a:r>
            <a:r>
              <a:rPr sz="2300" spc="-5" dirty="0">
                <a:latin typeface="Calibri"/>
                <a:cs typeface="Calibri"/>
              </a:rPr>
              <a:t>συνοχή</a:t>
            </a:r>
            <a:endParaRPr sz="2300" dirty="0">
              <a:latin typeface="Calibri"/>
              <a:cs typeface="Calibri"/>
            </a:endParaRPr>
          </a:p>
          <a:p>
            <a:pPr marL="2623185" lvl="1" indent="-343535">
              <a:lnSpc>
                <a:spcPct val="100000"/>
              </a:lnSpc>
              <a:buFont typeface="Wingdings"/>
              <a:buChar char=""/>
              <a:tabLst>
                <a:tab pos="2623185" algn="l"/>
                <a:tab pos="2623820" algn="l"/>
              </a:tabLst>
            </a:pPr>
            <a:r>
              <a:rPr sz="2300" dirty="0">
                <a:latin typeface="Calibri"/>
                <a:cs typeface="Calibri"/>
              </a:rPr>
              <a:t>Υποστήριξη</a:t>
            </a:r>
            <a:r>
              <a:rPr sz="2300" spc="-15" dirty="0">
                <a:latin typeface="Calibri"/>
                <a:cs typeface="Calibri"/>
              </a:rPr>
              <a:t> </a:t>
            </a:r>
            <a:r>
              <a:rPr sz="2300" spc="-5" dirty="0">
                <a:latin typeface="Calibri"/>
                <a:cs typeface="Calibri"/>
              </a:rPr>
              <a:t>της</a:t>
            </a:r>
            <a:r>
              <a:rPr sz="2300" spc="-15" dirty="0">
                <a:latin typeface="Calibri"/>
                <a:cs typeface="Calibri"/>
              </a:rPr>
              <a:t> καινοτομίας</a:t>
            </a:r>
            <a:endParaRPr sz="2300" dirty="0">
              <a:latin typeface="Calibri"/>
              <a:cs typeface="Calibri"/>
            </a:endParaRPr>
          </a:p>
          <a:p>
            <a:pPr marL="1807845" indent="-343535">
              <a:lnSpc>
                <a:spcPct val="100000"/>
              </a:lnSpc>
              <a:buFont typeface="Wingdings"/>
              <a:buChar char=""/>
              <a:tabLst>
                <a:tab pos="1807845" algn="l"/>
                <a:tab pos="1808480" algn="l"/>
              </a:tabLst>
            </a:pPr>
            <a:r>
              <a:rPr sz="2300" dirty="0">
                <a:latin typeface="Calibri"/>
                <a:cs typeface="Calibri"/>
              </a:rPr>
              <a:t>Ενδυνάμωση</a:t>
            </a:r>
            <a:r>
              <a:rPr sz="2300" spc="-20" dirty="0">
                <a:latin typeface="Calibri"/>
                <a:cs typeface="Calibri"/>
              </a:rPr>
              <a:t> </a:t>
            </a:r>
            <a:r>
              <a:rPr sz="2300" spc="-5" dirty="0">
                <a:latin typeface="Calibri"/>
                <a:cs typeface="Calibri"/>
              </a:rPr>
              <a:t>της Ευρωπαϊκής</a:t>
            </a:r>
            <a:r>
              <a:rPr sz="2300" spc="-15" dirty="0">
                <a:latin typeface="Calibri"/>
                <a:cs typeface="Calibri"/>
              </a:rPr>
              <a:t> ταυτότητας</a:t>
            </a:r>
            <a:endParaRPr sz="2300" dirty="0">
              <a:latin typeface="Calibri"/>
              <a:cs typeface="Calibri"/>
            </a:endParaRPr>
          </a:p>
          <a:p>
            <a:pPr marL="1414780" indent="-342900">
              <a:lnSpc>
                <a:spcPct val="100000"/>
              </a:lnSpc>
              <a:buFont typeface="Wingdings"/>
              <a:buChar char=""/>
              <a:tabLst>
                <a:tab pos="1414145" algn="l"/>
                <a:tab pos="1414780" algn="l"/>
              </a:tabLst>
            </a:pPr>
            <a:r>
              <a:rPr sz="2300" dirty="0">
                <a:latin typeface="Calibri"/>
                <a:cs typeface="Calibri"/>
              </a:rPr>
              <a:t>Ενδυνάμωση</a:t>
            </a:r>
            <a:r>
              <a:rPr sz="2300" spc="-25" dirty="0">
                <a:latin typeface="Calibri"/>
                <a:cs typeface="Calibri"/>
              </a:rPr>
              <a:t> </a:t>
            </a:r>
            <a:r>
              <a:rPr sz="2300" spc="-5" dirty="0">
                <a:latin typeface="Calibri"/>
                <a:cs typeface="Calibri"/>
              </a:rPr>
              <a:t>της ενεργού</a:t>
            </a:r>
            <a:r>
              <a:rPr sz="2300" spc="5" dirty="0">
                <a:latin typeface="Calibri"/>
                <a:cs typeface="Calibri"/>
              </a:rPr>
              <a:t> </a:t>
            </a:r>
            <a:r>
              <a:rPr sz="2300" spc="-5" dirty="0">
                <a:latin typeface="Calibri"/>
                <a:cs typeface="Calibri"/>
              </a:rPr>
              <a:t>Συμμετοχής</a:t>
            </a:r>
            <a:r>
              <a:rPr sz="2300" spc="-30" dirty="0">
                <a:latin typeface="Calibri"/>
                <a:cs typeface="Calibri"/>
              </a:rPr>
              <a:t> </a:t>
            </a:r>
            <a:r>
              <a:rPr sz="2300" dirty="0">
                <a:latin typeface="Calibri"/>
                <a:cs typeface="Calibri"/>
              </a:rPr>
              <a:t>στα</a:t>
            </a:r>
            <a:r>
              <a:rPr sz="2300" spc="5" dirty="0">
                <a:latin typeface="Calibri"/>
                <a:cs typeface="Calibri"/>
              </a:rPr>
              <a:t> </a:t>
            </a:r>
            <a:r>
              <a:rPr sz="2300" spc="-25" dirty="0">
                <a:latin typeface="Calibri"/>
                <a:cs typeface="Calibri"/>
              </a:rPr>
              <a:t>κοινά</a:t>
            </a:r>
            <a:endParaRPr sz="2300" dirty="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255496" y="1219200"/>
            <a:ext cx="11479303" cy="4023537"/>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lang="el-GR" sz="2200" b="1" spc="-5" dirty="0">
                <a:latin typeface="Calibri"/>
                <a:cs typeface="Calibri"/>
              </a:rPr>
              <a:t>Έλεγχος ταυτότητας δύο παραγόντων (</a:t>
            </a:r>
            <a:r>
              <a:rPr lang="en-GB" sz="2200" b="1" spc="-5" dirty="0">
                <a:latin typeface="Calibri"/>
                <a:cs typeface="Calibri"/>
              </a:rPr>
              <a:t>two-factor authentication)</a:t>
            </a:r>
            <a:r>
              <a:rPr lang="el-GR" sz="2200" b="1" spc="-5" dirty="0">
                <a:latin typeface="Calibri"/>
                <a:cs typeface="Calibri"/>
              </a:rPr>
              <a:t>:</a:t>
            </a:r>
          </a:p>
          <a:p>
            <a:pPr marL="12700">
              <a:lnSpc>
                <a:spcPct val="100000"/>
              </a:lnSpc>
              <a:spcBef>
                <a:spcPts val="95"/>
              </a:spcBef>
              <a:tabLst>
                <a:tab pos="355600" algn="l"/>
              </a:tabLst>
            </a:pPr>
            <a:endParaRPr lang="en-GB" sz="2200" b="1" spc="-5" dirty="0">
              <a:latin typeface="Calibri"/>
              <a:cs typeface="Calibri"/>
            </a:endParaRPr>
          </a:p>
          <a:p>
            <a:pPr marL="355600" indent="-342900" algn="just">
              <a:lnSpc>
                <a:spcPct val="100000"/>
              </a:lnSpc>
              <a:spcBef>
                <a:spcPts val="95"/>
              </a:spcBef>
              <a:buFont typeface="Wingdings" panose="05000000000000000000" pitchFamily="2" charset="2"/>
              <a:buChar char="§"/>
              <a:tabLst>
                <a:tab pos="355600" algn="l"/>
              </a:tabLst>
            </a:pPr>
            <a:r>
              <a:rPr lang="el-GR" sz="2000" b="1" spc="-5" dirty="0">
                <a:latin typeface="Calibri"/>
                <a:cs typeface="Calibri"/>
              </a:rPr>
              <a:t>Συστήνεται όπως, κατά τη δημιουργία του λογαριασμού, ρυθμίσετε τον έλεγχο ταυτότητας δύο παραγόντων</a:t>
            </a:r>
            <a:r>
              <a:rPr lang="el-GR" sz="2000" dirty="0">
                <a:latin typeface="Calibri"/>
                <a:cs typeface="Calibri"/>
              </a:rPr>
              <a:t> </a:t>
            </a:r>
            <a:r>
              <a:rPr lang="el-GR" sz="2000" dirty="0">
                <a:latin typeface="Calibri"/>
                <a:cs typeface="Calibri"/>
                <a:sym typeface="Wingdings" panose="05000000000000000000" pitchFamily="2" charset="2"/>
              </a:rPr>
              <a:t> </a:t>
            </a:r>
            <a:r>
              <a:rPr lang="el-GR" sz="2000" spc="-5" dirty="0">
                <a:latin typeface="Calibri"/>
                <a:cs typeface="Calibri"/>
                <a:sym typeface="Wingdings" panose="05000000000000000000" pitchFamily="2" charset="2"/>
              </a:rPr>
              <a:t>Αναλόγως του επιπέδου ασφάλειας που απαιτείται για πρόσβαση στην αίτηση που σας ενδιαφέρει, θα πρέπει να παρέχεται έλεγχος ταυτότητας ενός παράγοντα </a:t>
            </a:r>
            <a:r>
              <a:rPr lang="en-GB" sz="2000" spc="-10" dirty="0">
                <a:latin typeface="Calibri"/>
                <a:cs typeface="Calibri"/>
              </a:rPr>
              <a:t>(e-mail + </a:t>
            </a:r>
            <a:r>
              <a:rPr lang="el-GR" sz="2000" spc="-10" dirty="0">
                <a:latin typeface="Calibri"/>
                <a:cs typeface="Calibri"/>
              </a:rPr>
              <a:t>κωδικός</a:t>
            </a:r>
            <a:r>
              <a:rPr lang="en-GB" sz="2000" spc="-10" dirty="0">
                <a:latin typeface="Calibri"/>
                <a:cs typeface="Calibri"/>
              </a:rPr>
              <a:t>) </a:t>
            </a:r>
            <a:r>
              <a:rPr lang="el-GR" sz="2000" spc="-10" dirty="0">
                <a:latin typeface="Calibri"/>
                <a:cs typeface="Calibri"/>
              </a:rPr>
              <a:t>ή έλεγχος ταυτότητας δύο παραγόντων </a:t>
            </a:r>
            <a:r>
              <a:rPr lang="en-GB" sz="2000" spc="-10" dirty="0">
                <a:latin typeface="Calibri"/>
                <a:cs typeface="Calibri"/>
              </a:rPr>
              <a:t>(email + </a:t>
            </a:r>
            <a:r>
              <a:rPr lang="el-GR" sz="2000" spc="-10" dirty="0">
                <a:latin typeface="Calibri"/>
                <a:cs typeface="Calibri"/>
              </a:rPr>
              <a:t>κωδικός</a:t>
            </a:r>
            <a:r>
              <a:rPr lang="en-GB" sz="2000" spc="-10" dirty="0">
                <a:latin typeface="Calibri"/>
                <a:cs typeface="Calibri"/>
              </a:rPr>
              <a:t> + </a:t>
            </a:r>
            <a:r>
              <a:rPr lang="el-GR" sz="2000" spc="-10" dirty="0">
                <a:latin typeface="Calibri"/>
                <a:cs typeface="Calibri"/>
              </a:rPr>
              <a:t>επαλήθευση</a:t>
            </a:r>
            <a:r>
              <a:rPr lang="en-GB" sz="2000" spc="-10" dirty="0">
                <a:latin typeface="Calibri"/>
                <a:cs typeface="Calibri"/>
              </a:rPr>
              <a:t>). </a:t>
            </a:r>
            <a:r>
              <a:rPr lang="el-GR" sz="2000" spc="-10" dirty="0">
                <a:latin typeface="Calibri"/>
                <a:cs typeface="Calibri"/>
              </a:rPr>
              <a:t>Εάν, επομένως, απαιτείται έλεγχος ταυτότητας δύο παραγόντων, θα χρειαστείτε μία επιπλέον μέθοδο επαλήθευσης πέραν του κωδικού.</a:t>
            </a:r>
            <a:endParaRPr lang="en-GB" sz="2000" spc="-10" dirty="0">
              <a:latin typeface="Calibri"/>
              <a:cs typeface="Calibri"/>
            </a:endParaRPr>
          </a:p>
          <a:p>
            <a:pPr marL="355600" indent="-342900" algn="just">
              <a:lnSpc>
                <a:spcPct val="100000"/>
              </a:lnSpc>
              <a:spcBef>
                <a:spcPts val="1760"/>
              </a:spcBef>
              <a:buFont typeface="Wingdings"/>
              <a:buChar char=""/>
              <a:tabLst>
                <a:tab pos="354965" algn="l"/>
                <a:tab pos="355600" algn="l"/>
              </a:tabLst>
            </a:pPr>
            <a:r>
              <a:rPr lang="el-GR" sz="2000" b="1" spc="-10" dirty="0">
                <a:latin typeface="Calibri"/>
                <a:cs typeface="Calibri"/>
              </a:rPr>
              <a:t>Μία μέθοδος επαλήθευσης είναι το </a:t>
            </a:r>
            <a:r>
              <a:rPr lang="en-GB" sz="2000" b="1" spc="-10" dirty="0">
                <a:latin typeface="Calibri"/>
                <a:cs typeface="Calibri"/>
              </a:rPr>
              <a:t>EU Login Mobile app</a:t>
            </a:r>
            <a:r>
              <a:rPr lang="el-GR" sz="2000" b="1" spc="-10" dirty="0">
                <a:latin typeface="Calibri"/>
                <a:cs typeface="Calibri"/>
              </a:rPr>
              <a:t> </a:t>
            </a:r>
            <a:r>
              <a:rPr lang="en-GB" sz="2000" b="1" spc="-10" dirty="0">
                <a:latin typeface="Calibri"/>
                <a:cs typeface="Calibri"/>
                <a:sym typeface="Wingdings" panose="05000000000000000000" pitchFamily="2" charset="2"/>
              </a:rPr>
              <a:t></a:t>
            </a:r>
            <a:r>
              <a:rPr lang="el-GR" sz="2000" b="1" spc="-10" dirty="0">
                <a:latin typeface="Calibri"/>
                <a:cs typeface="Calibri"/>
                <a:sym typeface="Wingdings" panose="05000000000000000000" pitchFamily="2" charset="2"/>
              </a:rPr>
              <a:t> </a:t>
            </a:r>
            <a:r>
              <a:rPr lang="el-GR" sz="2000" spc="-10" dirty="0">
                <a:latin typeface="Calibri"/>
                <a:cs typeface="Calibri"/>
              </a:rPr>
              <a:t>Το</a:t>
            </a:r>
            <a:r>
              <a:rPr lang="en-GB" sz="2000" spc="-10" dirty="0">
                <a:latin typeface="Calibri"/>
                <a:cs typeface="Calibri"/>
              </a:rPr>
              <a:t> EU Login Mobile App </a:t>
            </a:r>
            <a:r>
              <a:rPr lang="el-GR" sz="2000" spc="-10" dirty="0">
                <a:latin typeface="Calibri"/>
                <a:cs typeface="Calibri"/>
              </a:rPr>
              <a:t>είναι δωρεάν και μπορείτε να το κατεβάσετε από τα </a:t>
            </a:r>
            <a:r>
              <a:rPr lang="en-GB" sz="2000" spc="-10" dirty="0">
                <a:latin typeface="Calibri"/>
                <a:cs typeface="Calibri"/>
              </a:rPr>
              <a:t>Google Play Store (Android)</a:t>
            </a:r>
            <a:r>
              <a:rPr lang="el-GR" sz="2000" spc="-10" dirty="0">
                <a:latin typeface="Calibri"/>
                <a:cs typeface="Calibri"/>
              </a:rPr>
              <a:t>, </a:t>
            </a:r>
            <a:r>
              <a:rPr lang="en-GB" sz="2000" spc="-10" dirty="0">
                <a:latin typeface="Calibri"/>
                <a:cs typeface="Calibri"/>
              </a:rPr>
              <a:t>App Store (iOS) </a:t>
            </a:r>
            <a:r>
              <a:rPr lang="el-GR" sz="2000" spc="-10" dirty="0">
                <a:latin typeface="Calibri"/>
                <a:cs typeface="Calibri"/>
              </a:rPr>
              <a:t>και </a:t>
            </a:r>
            <a:r>
              <a:rPr lang="en-GB" sz="2000" spc="-10" dirty="0">
                <a:latin typeface="Calibri"/>
                <a:cs typeface="Calibri"/>
              </a:rPr>
              <a:t>Windows Store (Windows Phone). </a:t>
            </a:r>
            <a:r>
              <a:rPr lang="el-GR" sz="2000" spc="-10" dirty="0">
                <a:latin typeface="Calibri"/>
                <a:cs typeface="Calibri"/>
              </a:rPr>
              <a:t>Εάν η κινητή συσκευή όπου η εφαρμογή είναι εγκατεστημένη διαθέτει σύνδεση με το διαδίκτυο, τότε μπορείτε να χρησιμοποιείτε τη συγκεκριμένη μέθοδο επαλήθευσης (=</a:t>
            </a:r>
            <a:r>
              <a:rPr lang="en-GB" sz="2000" spc="-10" dirty="0">
                <a:latin typeface="Calibri"/>
                <a:cs typeface="Calibri"/>
              </a:rPr>
              <a:t>EU Login Mobile App PIN Code verification method</a:t>
            </a:r>
            <a:r>
              <a:rPr lang="el-GR" sz="2000" spc="-10" dirty="0">
                <a:latin typeface="Calibri"/>
                <a:cs typeface="Calibri"/>
              </a:rPr>
              <a:t>)</a:t>
            </a:r>
            <a:r>
              <a:rPr lang="en-GB" sz="2000" spc="-10" dirty="0">
                <a:latin typeface="Calibri"/>
                <a:cs typeface="Calibri"/>
              </a:rPr>
              <a:t>.</a:t>
            </a:r>
            <a:endParaRPr sz="2000" dirty="0">
              <a:latin typeface="Calibri"/>
              <a:cs typeface="Calibri"/>
            </a:endParaRPr>
          </a:p>
        </p:txBody>
      </p:sp>
    </p:spTree>
    <p:extLst>
      <p:ext uri="{BB962C8B-B14F-4D97-AF65-F5344CB8AC3E}">
        <p14:creationId xmlns:p14="http://schemas.microsoft.com/office/powerpoint/2010/main" val="696993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8275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0" dirty="0">
                <a:solidFill>
                  <a:srgbClr val="FFFFFF"/>
                </a:solidFill>
              </a:rPr>
              <a:t>ΣΤΟ</a:t>
            </a:r>
            <a:r>
              <a:rPr sz="2800" spc="20" dirty="0">
                <a:solidFill>
                  <a:srgbClr val="FFFFFF"/>
                </a:solidFill>
              </a:rPr>
              <a:t> </a:t>
            </a:r>
            <a:r>
              <a:rPr sz="2800" spc="-15" dirty="0">
                <a:solidFill>
                  <a:srgbClr val="FFFFFF"/>
                </a:solidFill>
              </a:rPr>
              <a:t>ORS</a:t>
            </a:r>
            <a:endParaRPr sz="2800" dirty="0"/>
          </a:p>
        </p:txBody>
      </p:sp>
      <p:sp>
        <p:nvSpPr>
          <p:cNvPr id="3" name="object 3"/>
          <p:cNvSpPr txBox="1"/>
          <p:nvPr/>
        </p:nvSpPr>
        <p:spPr>
          <a:xfrm>
            <a:off x="816355" y="1713356"/>
            <a:ext cx="10091420" cy="3714115"/>
          </a:xfrm>
          <a:prstGeom prst="rect">
            <a:avLst/>
          </a:prstGeom>
        </p:spPr>
        <p:txBody>
          <a:bodyPr vert="horz" wrap="square" lIns="0" tIns="12065" rIns="0" bIns="0" rtlCol="0">
            <a:spAutoFit/>
          </a:bodyPr>
          <a:lstStyle/>
          <a:p>
            <a:pPr marL="299085" marR="749935" indent="-299720">
              <a:lnSpc>
                <a:spcPct val="100000"/>
              </a:lnSpc>
              <a:spcBef>
                <a:spcPts val="95"/>
              </a:spcBef>
              <a:buFont typeface="Wingdings"/>
              <a:buChar char=""/>
              <a:tabLst>
                <a:tab pos="299720" algn="l"/>
              </a:tabLst>
            </a:pPr>
            <a:r>
              <a:rPr sz="2200" spc="-5" dirty="0">
                <a:latin typeface="Calibri"/>
                <a:cs typeface="Calibri"/>
              </a:rPr>
              <a:t>Η</a:t>
            </a:r>
            <a:r>
              <a:rPr sz="2200" dirty="0">
                <a:latin typeface="Calibri"/>
                <a:cs typeface="Calibri"/>
              </a:rPr>
              <a:t> </a:t>
            </a:r>
            <a:r>
              <a:rPr sz="2200" spc="-5" dirty="0">
                <a:latin typeface="Calibri"/>
                <a:cs typeface="Calibri"/>
              </a:rPr>
              <a:t>εγγραφή</a:t>
            </a:r>
            <a:r>
              <a:rPr sz="2200" spc="40" dirty="0">
                <a:latin typeface="Calibri"/>
                <a:cs typeface="Calibri"/>
              </a:rPr>
              <a:t> </a:t>
            </a:r>
            <a:r>
              <a:rPr sz="2200" spc="-5" dirty="0">
                <a:latin typeface="Calibri"/>
                <a:cs typeface="Calibri"/>
              </a:rPr>
              <a:t>ενός</a:t>
            </a:r>
            <a:r>
              <a:rPr sz="2200" spc="20" dirty="0">
                <a:latin typeface="Calibri"/>
                <a:cs typeface="Calibri"/>
              </a:rPr>
              <a:t> </a:t>
            </a:r>
            <a:r>
              <a:rPr sz="2200" spc="-10" dirty="0">
                <a:latin typeface="Calibri"/>
                <a:cs typeface="Calibri"/>
              </a:rPr>
              <a:t>οργανισμού</a:t>
            </a:r>
            <a:r>
              <a:rPr sz="2200" spc="20" dirty="0">
                <a:latin typeface="Calibri"/>
                <a:cs typeface="Calibri"/>
              </a:rPr>
              <a:t> </a:t>
            </a:r>
            <a:r>
              <a:rPr sz="2200" spc="-5" dirty="0">
                <a:latin typeface="Calibri"/>
                <a:cs typeface="Calibri"/>
              </a:rPr>
              <a:t>στο</a:t>
            </a:r>
            <a:r>
              <a:rPr sz="2200" spc="25" dirty="0">
                <a:latin typeface="Calibri"/>
                <a:cs typeface="Calibri"/>
              </a:rPr>
              <a:t> </a:t>
            </a:r>
            <a:r>
              <a:rPr sz="2200" spc="-20" dirty="0">
                <a:latin typeface="Calibri"/>
                <a:cs typeface="Calibri"/>
              </a:rPr>
              <a:t>ORS</a:t>
            </a:r>
            <a:r>
              <a:rPr sz="2200" spc="20" dirty="0">
                <a:latin typeface="Calibri"/>
                <a:cs typeface="Calibri"/>
              </a:rPr>
              <a:t> </a:t>
            </a:r>
            <a:r>
              <a:rPr sz="2200" spc="-20" dirty="0">
                <a:latin typeface="Calibri"/>
                <a:cs typeface="Calibri"/>
              </a:rPr>
              <a:t>απαιτείται</a:t>
            </a:r>
            <a:r>
              <a:rPr sz="2200" spc="25" dirty="0">
                <a:latin typeface="Calibri"/>
                <a:cs typeface="Calibri"/>
              </a:rPr>
              <a:t> </a:t>
            </a:r>
            <a:r>
              <a:rPr sz="2200" u="heavy" spc="-5" dirty="0">
                <a:uFill>
                  <a:solidFill>
                    <a:srgbClr val="000000"/>
                  </a:solidFill>
                </a:uFill>
                <a:latin typeface="Calibri"/>
                <a:cs typeface="Calibri"/>
              </a:rPr>
              <a:t>μόνο</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τη</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συμμετοχή</a:t>
            </a:r>
            <a:r>
              <a:rPr sz="2200" u="heavy" spc="25" dirty="0">
                <a:uFill>
                  <a:solidFill>
                    <a:srgbClr val="000000"/>
                  </a:solidFill>
                </a:uFill>
                <a:latin typeface="Calibri"/>
                <a:cs typeface="Calibri"/>
              </a:rPr>
              <a:t> </a:t>
            </a:r>
            <a:r>
              <a:rPr sz="2200" u="heavy" spc="-10" dirty="0">
                <a:uFill>
                  <a:solidFill>
                    <a:srgbClr val="000000"/>
                  </a:solidFill>
                </a:uFill>
                <a:latin typeface="Calibri"/>
                <a:cs typeface="Calibri"/>
              </a:rPr>
              <a:t>του</a:t>
            </a:r>
            <a:r>
              <a:rPr sz="2200" u="heavy" dirty="0">
                <a:uFill>
                  <a:solidFill>
                    <a:srgbClr val="000000"/>
                  </a:solidFill>
                </a:uFill>
                <a:latin typeface="Calibri"/>
                <a:cs typeface="Calibri"/>
              </a:rPr>
              <a:t> </a:t>
            </a:r>
            <a:r>
              <a:rPr sz="2200" u="heavy" spc="-10" dirty="0">
                <a:uFill>
                  <a:solidFill>
                    <a:srgbClr val="000000"/>
                  </a:solidFill>
                </a:uFill>
                <a:latin typeface="Calibri"/>
                <a:cs typeface="Calibri"/>
              </a:rPr>
              <a:t>σε</a:t>
            </a:r>
            <a:endParaRPr sz="2200">
              <a:latin typeface="Calibri"/>
              <a:cs typeface="Calibri"/>
            </a:endParaRPr>
          </a:p>
          <a:p>
            <a:pPr marR="774065" algn="ctr">
              <a:lnSpc>
                <a:spcPct val="100000"/>
              </a:lnSpc>
            </a:pPr>
            <a:r>
              <a:rPr sz="2200" u="heavy" spc="-10" dirty="0">
                <a:uFill>
                  <a:solidFill>
                    <a:srgbClr val="000000"/>
                  </a:solidFill>
                </a:uFill>
                <a:latin typeface="Calibri"/>
                <a:cs typeface="Calibri"/>
              </a:rPr>
              <a:t>αποκεντρωμένες</a:t>
            </a:r>
            <a:r>
              <a:rPr sz="2200" u="heavy" spc="45" dirty="0">
                <a:uFill>
                  <a:solidFill>
                    <a:srgbClr val="000000"/>
                  </a:solidFill>
                </a:uFill>
                <a:latin typeface="Calibri"/>
                <a:cs typeface="Calibri"/>
              </a:rPr>
              <a:t> </a:t>
            </a:r>
            <a:r>
              <a:rPr sz="2200" u="heavy" spc="-10" dirty="0">
                <a:uFill>
                  <a:solidFill>
                    <a:srgbClr val="000000"/>
                  </a:solidFill>
                </a:uFill>
                <a:latin typeface="Calibri"/>
                <a:cs typeface="Calibri"/>
              </a:rPr>
              <a:t>Δράσεις</a:t>
            </a:r>
            <a:r>
              <a:rPr sz="2200" spc="35" dirty="0">
                <a:latin typeface="Calibri"/>
                <a:cs typeface="Calibri"/>
              </a:rPr>
              <a:t> </a:t>
            </a:r>
            <a:r>
              <a:rPr sz="2200" spc="-10" dirty="0">
                <a:latin typeface="Calibri"/>
                <a:cs typeface="Calibri"/>
              </a:rPr>
              <a:t>του</a:t>
            </a:r>
            <a:r>
              <a:rPr sz="2200" dirty="0">
                <a:latin typeface="Calibri"/>
                <a:cs typeface="Calibri"/>
              </a:rPr>
              <a:t> </a:t>
            </a:r>
            <a:r>
              <a:rPr sz="2200" spc="-10" dirty="0">
                <a:latin typeface="Calibri"/>
                <a:cs typeface="Calibri"/>
              </a:rPr>
              <a:t>Προγράμματος</a:t>
            </a:r>
            <a:r>
              <a:rPr sz="2200" spc="40" dirty="0">
                <a:latin typeface="Calibri"/>
                <a:cs typeface="Calibri"/>
              </a:rPr>
              <a:t> </a:t>
            </a:r>
            <a:r>
              <a:rPr sz="2200" spc="-30" dirty="0">
                <a:latin typeface="Calibri"/>
                <a:cs typeface="Calibri"/>
              </a:rPr>
              <a:t>και</a:t>
            </a:r>
            <a:r>
              <a:rPr sz="2200" spc="5" dirty="0">
                <a:latin typeface="Calibri"/>
                <a:cs typeface="Calibri"/>
              </a:rPr>
              <a:t> </a:t>
            </a:r>
            <a:r>
              <a:rPr sz="2200" spc="-10" dirty="0">
                <a:latin typeface="Calibri"/>
                <a:cs typeface="Calibri"/>
              </a:rPr>
              <a:t>οδηγεί</a:t>
            </a:r>
            <a:r>
              <a:rPr sz="2200" spc="10" dirty="0">
                <a:latin typeface="Calibri"/>
                <a:cs typeface="Calibri"/>
              </a:rPr>
              <a:t> </a:t>
            </a:r>
            <a:r>
              <a:rPr sz="2200" spc="-15" dirty="0">
                <a:latin typeface="Calibri"/>
                <a:cs typeface="Calibri"/>
              </a:rPr>
              <a:t>στην</a:t>
            </a:r>
            <a:r>
              <a:rPr sz="2200" spc="30" dirty="0">
                <a:latin typeface="Calibri"/>
                <a:cs typeface="Calibri"/>
              </a:rPr>
              <a:t> </a:t>
            </a:r>
            <a:r>
              <a:rPr sz="2200" spc="-10" dirty="0">
                <a:latin typeface="Calibri"/>
                <a:cs typeface="Calibri"/>
              </a:rPr>
              <a:t>απόκτηση</a:t>
            </a:r>
            <a:r>
              <a:rPr sz="2200" spc="45" dirty="0">
                <a:latin typeface="Calibri"/>
                <a:cs typeface="Calibri"/>
              </a:rPr>
              <a:t> </a:t>
            </a:r>
            <a:r>
              <a:rPr sz="2200" spc="-10" dirty="0">
                <a:latin typeface="Calibri"/>
                <a:cs typeface="Calibri"/>
              </a:rPr>
              <a:t>OID</a:t>
            </a:r>
            <a:endParaRPr sz="2200">
              <a:latin typeface="Calibri"/>
              <a:cs typeface="Calibri"/>
            </a:endParaRPr>
          </a:p>
          <a:p>
            <a:pPr>
              <a:lnSpc>
                <a:spcPct val="100000"/>
              </a:lnSpc>
            </a:pPr>
            <a:endParaRPr sz="2200">
              <a:latin typeface="Calibri"/>
              <a:cs typeface="Calibri"/>
            </a:endParaRPr>
          </a:p>
          <a:p>
            <a:pPr>
              <a:lnSpc>
                <a:spcPct val="100000"/>
              </a:lnSpc>
              <a:spcBef>
                <a:spcPts val="35"/>
              </a:spcBef>
            </a:pPr>
            <a:endParaRPr sz="2100">
              <a:latin typeface="Calibri"/>
              <a:cs typeface="Calibri"/>
            </a:endParaRPr>
          </a:p>
          <a:p>
            <a:pPr marL="299085" indent="-299720">
              <a:lnSpc>
                <a:spcPct val="100000"/>
              </a:lnSpc>
              <a:buFont typeface="Wingdings"/>
              <a:buChar char=""/>
              <a:tabLst>
                <a:tab pos="299720" algn="l"/>
              </a:tabLst>
            </a:pPr>
            <a:r>
              <a:rPr sz="2200" u="heavy" spc="-100" dirty="0">
                <a:uFill>
                  <a:solidFill>
                    <a:srgbClr val="000000"/>
                  </a:solidFill>
                </a:uFill>
                <a:latin typeface="Calibri"/>
                <a:cs typeface="Calibri"/>
              </a:rPr>
              <a:t>Το</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ίδιο</a:t>
            </a:r>
            <a:r>
              <a:rPr sz="2200" u="heavy" spc="25" dirty="0">
                <a:uFill>
                  <a:solidFill>
                    <a:srgbClr val="000000"/>
                  </a:solidFill>
                </a:uFill>
                <a:latin typeface="Calibri"/>
                <a:cs typeface="Calibri"/>
              </a:rPr>
              <a:t> </a:t>
            </a:r>
            <a:r>
              <a:rPr sz="2200" u="heavy" spc="-10" dirty="0">
                <a:uFill>
                  <a:solidFill>
                    <a:srgbClr val="000000"/>
                  </a:solidFill>
                </a:uFill>
                <a:latin typeface="Calibri"/>
                <a:cs typeface="Calibri"/>
              </a:rPr>
              <a:t>OID</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χρησιμοποιείται</a:t>
            </a:r>
            <a:r>
              <a:rPr sz="2200" u="heavy" spc="35" dirty="0">
                <a:uFill>
                  <a:solidFill>
                    <a:srgbClr val="000000"/>
                  </a:solidFill>
                </a:uFill>
                <a:latin typeface="Calibri"/>
                <a:cs typeface="Calibri"/>
              </a:rPr>
              <a:t> </a:t>
            </a:r>
            <a:r>
              <a:rPr sz="2200" u="heavy" spc="-10" dirty="0">
                <a:uFill>
                  <a:solidFill>
                    <a:srgbClr val="000000"/>
                  </a:solidFill>
                </a:uFill>
                <a:latin typeface="Calibri"/>
                <a:cs typeface="Calibri"/>
              </a:rPr>
              <a:t>για</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όλες</a:t>
            </a:r>
            <a:r>
              <a:rPr sz="2200" u="heavy" dirty="0">
                <a:uFill>
                  <a:solidFill>
                    <a:srgbClr val="000000"/>
                  </a:solidFill>
                </a:uFill>
                <a:latin typeface="Calibri"/>
                <a:cs typeface="Calibri"/>
              </a:rPr>
              <a:t> </a:t>
            </a:r>
            <a:r>
              <a:rPr sz="2200" u="heavy" spc="-5" dirty="0">
                <a:uFill>
                  <a:solidFill>
                    <a:srgbClr val="000000"/>
                  </a:solidFill>
                </a:uFill>
                <a:latin typeface="Calibri"/>
                <a:cs typeface="Calibri"/>
              </a:rPr>
              <a:t>τις</a:t>
            </a:r>
            <a:r>
              <a:rPr sz="2200" u="heavy" spc="5" dirty="0">
                <a:uFill>
                  <a:solidFill>
                    <a:srgbClr val="000000"/>
                  </a:solidFill>
                </a:uFill>
                <a:latin typeface="Calibri"/>
                <a:cs typeface="Calibri"/>
              </a:rPr>
              <a:t> </a:t>
            </a:r>
            <a:r>
              <a:rPr sz="2200" u="heavy" spc="-15" dirty="0">
                <a:uFill>
                  <a:solidFill>
                    <a:srgbClr val="000000"/>
                  </a:solidFill>
                </a:uFill>
                <a:latin typeface="Calibri"/>
                <a:cs typeface="Calibri"/>
              </a:rPr>
              <a:t>αιτήσεις</a:t>
            </a:r>
            <a:r>
              <a:rPr sz="2200" u="heavy" spc="55" dirty="0">
                <a:uFill>
                  <a:solidFill>
                    <a:srgbClr val="000000"/>
                  </a:solidFill>
                </a:uFill>
                <a:latin typeface="Calibri"/>
                <a:cs typeface="Calibri"/>
              </a:rPr>
              <a:t> </a:t>
            </a:r>
            <a:r>
              <a:rPr sz="2200" spc="-5" dirty="0">
                <a:latin typeface="Calibri"/>
                <a:cs typeface="Calibri"/>
              </a:rPr>
              <a:t>που</a:t>
            </a:r>
            <a:r>
              <a:rPr sz="2200" spc="15" dirty="0">
                <a:latin typeface="Calibri"/>
                <a:cs typeface="Calibri"/>
              </a:rPr>
              <a:t> </a:t>
            </a:r>
            <a:r>
              <a:rPr sz="2200" spc="-5" dirty="0">
                <a:latin typeface="Calibri"/>
                <a:cs typeface="Calibri"/>
              </a:rPr>
              <a:t>υποβάλλει</a:t>
            </a:r>
            <a:r>
              <a:rPr sz="2200" spc="5" dirty="0">
                <a:latin typeface="Calibri"/>
                <a:cs typeface="Calibri"/>
              </a:rPr>
              <a:t> </a:t>
            </a:r>
            <a:r>
              <a:rPr sz="2200" spc="-5" dirty="0">
                <a:latin typeface="Calibri"/>
                <a:cs typeface="Calibri"/>
              </a:rPr>
              <a:t>ένας</a:t>
            </a:r>
            <a:r>
              <a:rPr sz="2200" spc="10" dirty="0">
                <a:latin typeface="Calibri"/>
                <a:cs typeface="Calibri"/>
              </a:rPr>
              <a:t> </a:t>
            </a:r>
            <a:r>
              <a:rPr sz="2200" spc="-10" dirty="0">
                <a:latin typeface="Calibri"/>
                <a:cs typeface="Calibri"/>
              </a:rPr>
              <a:t>οργανισμός</a:t>
            </a:r>
            <a:r>
              <a:rPr sz="2200" spc="35" dirty="0">
                <a:latin typeface="Calibri"/>
                <a:cs typeface="Calibri"/>
              </a:rPr>
              <a:t> </a:t>
            </a:r>
            <a:r>
              <a:rPr sz="2200" spc="-10" dirty="0">
                <a:latin typeface="Calibri"/>
                <a:cs typeface="Calibri"/>
              </a:rPr>
              <a:t>για</a:t>
            </a:r>
            <a:endParaRPr sz="2200">
              <a:latin typeface="Calibri"/>
              <a:cs typeface="Calibri"/>
            </a:endParaRPr>
          </a:p>
          <a:p>
            <a:pPr marL="3175" algn="ctr">
              <a:lnSpc>
                <a:spcPct val="100000"/>
              </a:lnSpc>
            </a:pPr>
            <a:r>
              <a:rPr sz="2200" spc="-10" dirty="0">
                <a:latin typeface="Calibri"/>
                <a:cs typeface="Calibri"/>
              </a:rPr>
              <a:t>αποκεντρωμένες</a:t>
            </a:r>
            <a:r>
              <a:rPr sz="2200" spc="45" dirty="0">
                <a:latin typeface="Calibri"/>
                <a:cs typeface="Calibri"/>
              </a:rPr>
              <a:t> </a:t>
            </a:r>
            <a:r>
              <a:rPr sz="2200" spc="-10" dirty="0">
                <a:latin typeface="Calibri"/>
                <a:cs typeface="Calibri"/>
              </a:rPr>
              <a:t>Δράσεις,</a:t>
            </a:r>
            <a:r>
              <a:rPr sz="2200" spc="30" dirty="0">
                <a:latin typeface="Calibri"/>
                <a:cs typeface="Calibri"/>
              </a:rPr>
              <a:t> </a:t>
            </a:r>
            <a:r>
              <a:rPr sz="2200" spc="-5" dirty="0">
                <a:latin typeface="Calibri"/>
                <a:cs typeface="Calibri"/>
              </a:rPr>
              <a:t>στα</a:t>
            </a:r>
            <a:r>
              <a:rPr sz="2200" spc="25" dirty="0">
                <a:latin typeface="Calibri"/>
                <a:cs typeface="Calibri"/>
              </a:rPr>
              <a:t> </a:t>
            </a:r>
            <a:r>
              <a:rPr sz="2200" spc="-10" dirty="0">
                <a:latin typeface="Calibri"/>
                <a:cs typeface="Calibri"/>
              </a:rPr>
              <a:t>πλαίσια</a:t>
            </a:r>
            <a:r>
              <a:rPr sz="2200" spc="10" dirty="0">
                <a:latin typeface="Calibri"/>
                <a:cs typeface="Calibri"/>
              </a:rPr>
              <a:t> </a:t>
            </a:r>
            <a:r>
              <a:rPr sz="2200" spc="-20" dirty="0">
                <a:latin typeface="Calibri"/>
                <a:cs typeface="Calibri"/>
              </a:rPr>
              <a:t>όλων</a:t>
            </a:r>
            <a:r>
              <a:rPr sz="2200" spc="5" dirty="0">
                <a:latin typeface="Calibri"/>
                <a:cs typeface="Calibri"/>
              </a:rPr>
              <a:t> </a:t>
            </a:r>
            <a:r>
              <a:rPr sz="2200" spc="-15" dirty="0">
                <a:latin typeface="Calibri"/>
                <a:cs typeface="Calibri"/>
              </a:rPr>
              <a:t>των</a:t>
            </a:r>
            <a:r>
              <a:rPr sz="2200" spc="20" dirty="0">
                <a:latin typeface="Calibri"/>
                <a:cs typeface="Calibri"/>
              </a:rPr>
              <a:t> </a:t>
            </a:r>
            <a:r>
              <a:rPr sz="2200" spc="-10" dirty="0">
                <a:latin typeface="Calibri"/>
                <a:cs typeface="Calibri"/>
              </a:rPr>
              <a:t>Προσκλήσεων</a:t>
            </a:r>
            <a:r>
              <a:rPr sz="2200" spc="60" dirty="0">
                <a:latin typeface="Calibri"/>
                <a:cs typeface="Calibri"/>
              </a:rPr>
              <a:t> </a:t>
            </a:r>
            <a:r>
              <a:rPr sz="2200" spc="-10" dirty="0">
                <a:latin typeface="Calibri"/>
                <a:cs typeface="Calibri"/>
              </a:rPr>
              <a:t>του</a:t>
            </a:r>
            <a:r>
              <a:rPr sz="2200" spc="5" dirty="0">
                <a:latin typeface="Calibri"/>
                <a:cs typeface="Calibri"/>
              </a:rPr>
              <a:t> </a:t>
            </a:r>
            <a:r>
              <a:rPr sz="2200" spc="-10" dirty="0">
                <a:latin typeface="Calibri"/>
                <a:cs typeface="Calibri"/>
              </a:rPr>
              <a:t>Προγράμματος</a:t>
            </a:r>
            <a:endParaRPr sz="2200">
              <a:latin typeface="Calibri"/>
              <a:cs typeface="Calibri"/>
            </a:endParaRPr>
          </a:p>
          <a:p>
            <a:pPr>
              <a:lnSpc>
                <a:spcPct val="100000"/>
              </a:lnSpc>
            </a:pPr>
            <a:endParaRPr sz="2200">
              <a:latin typeface="Calibri"/>
              <a:cs typeface="Calibri"/>
            </a:endParaRPr>
          </a:p>
          <a:p>
            <a:pPr>
              <a:lnSpc>
                <a:spcPct val="100000"/>
              </a:lnSpc>
              <a:spcBef>
                <a:spcPts val="30"/>
              </a:spcBef>
            </a:pPr>
            <a:endParaRPr sz="2100">
              <a:latin typeface="Calibri"/>
              <a:cs typeface="Calibri"/>
            </a:endParaRPr>
          </a:p>
          <a:p>
            <a:pPr marL="299085" marR="116205" indent="-287020">
              <a:lnSpc>
                <a:spcPct val="100000"/>
              </a:lnSpc>
              <a:buFont typeface="Wingdings"/>
              <a:buChar char=""/>
              <a:tabLst>
                <a:tab pos="299720" algn="l"/>
              </a:tabLst>
            </a:pPr>
            <a:r>
              <a:rPr sz="2200" u="heavy" spc="-5" dirty="0">
                <a:uFill>
                  <a:solidFill>
                    <a:srgbClr val="000000"/>
                  </a:solidFill>
                </a:uFill>
                <a:latin typeface="Calibri"/>
                <a:cs typeface="Calibri"/>
              </a:rPr>
              <a:t>Για</a:t>
            </a:r>
            <a:r>
              <a:rPr sz="2200" u="heavy" spc="5" dirty="0">
                <a:uFill>
                  <a:solidFill>
                    <a:srgbClr val="000000"/>
                  </a:solidFill>
                </a:uFill>
                <a:latin typeface="Calibri"/>
                <a:cs typeface="Calibri"/>
              </a:rPr>
              <a:t> </a:t>
            </a:r>
            <a:r>
              <a:rPr sz="2200" u="heavy" spc="-5" dirty="0">
                <a:uFill>
                  <a:solidFill>
                    <a:srgbClr val="000000"/>
                  </a:solidFill>
                </a:uFill>
                <a:latin typeface="Calibri"/>
                <a:cs typeface="Calibri"/>
              </a:rPr>
              <a:t>συμμετοχή</a:t>
            </a:r>
            <a:r>
              <a:rPr sz="2200" u="heavy" spc="10" dirty="0">
                <a:uFill>
                  <a:solidFill>
                    <a:srgbClr val="000000"/>
                  </a:solidFill>
                </a:uFill>
                <a:latin typeface="Calibri"/>
                <a:cs typeface="Calibri"/>
              </a:rPr>
              <a:t> </a:t>
            </a:r>
            <a:r>
              <a:rPr sz="2200" u="heavy" spc="-5" dirty="0">
                <a:uFill>
                  <a:solidFill>
                    <a:srgbClr val="000000"/>
                  </a:solidFill>
                </a:uFill>
                <a:latin typeface="Calibri"/>
                <a:cs typeface="Calibri"/>
              </a:rPr>
              <a:t>σε</a:t>
            </a:r>
            <a:r>
              <a:rPr sz="2200" u="heavy" spc="5" dirty="0">
                <a:uFill>
                  <a:solidFill>
                    <a:srgbClr val="000000"/>
                  </a:solidFill>
                </a:uFill>
                <a:latin typeface="Calibri"/>
                <a:cs typeface="Calibri"/>
              </a:rPr>
              <a:t> </a:t>
            </a:r>
            <a:r>
              <a:rPr sz="2200" u="heavy" spc="-10" dirty="0">
                <a:uFill>
                  <a:solidFill>
                    <a:srgbClr val="000000"/>
                  </a:solidFill>
                </a:uFill>
                <a:latin typeface="Calibri"/>
                <a:cs typeface="Calibri"/>
              </a:rPr>
              <a:t>Κεντρικές</a:t>
            </a:r>
            <a:r>
              <a:rPr sz="2200" u="heavy" spc="15" dirty="0">
                <a:uFill>
                  <a:solidFill>
                    <a:srgbClr val="000000"/>
                  </a:solidFill>
                </a:uFill>
                <a:latin typeface="Calibri"/>
                <a:cs typeface="Calibri"/>
              </a:rPr>
              <a:t> </a:t>
            </a:r>
            <a:r>
              <a:rPr sz="2200" u="heavy" spc="-10" dirty="0">
                <a:uFill>
                  <a:solidFill>
                    <a:srgbClr val="000000"/>
                  </a:solidFill>
                </a:uFill>
                <a:latin typeface="Calibri"/>
                <a:cs typeface="Calibri"/>
              </a:rPr>
              <a:t>Δράσεις</a:t>
            </a:r>
            <a:r>
              <a:rPr sz="2200" spc="50" dirty="0">
                <a:latin typeface="Calibri"/>
                <a:cs typeface="Calibri"/>
              </a:rPr>
              <a:t> </a:t>
            </a:r>
            <a:r>
              <a:rPr sz="2200" spc="-10" dirty="0">
                <a:latin typeface="Calibri"/>
                <a:cs typeface="Calibri"/>
              </a:rPr>
              <a:t>του</a:t>
            </a:r>
            <a:r>
              <a:rPr sz="2200" dirty="0">
                <a:latin typeface="Calibri"/>
                <a:cs typeface="Calibri"/>
              </a:rPr>
              <a:t> </a:t>
            </a:r>
            <a:r>
              <a:rPr sz="2200" spc="-5" dirty="0">
                <a:latin typeface="Calibri"/>
                <a:cs typeface="Calibri"/>
              </a:rPr>
              <a:t>Προγράμματος</a:t>
            </a:r>
            <a:r>
              <a:rPr sz="2200" spc="15" dirty="0">
                <a:latin typeface="Calibri"/>
                <a:cs typeface="Calibri"/>
              </a:rPr>
              <a:t> </a:t>
            </a:r>
            <a:r>
              <a:rPr sz="2200" spc="-5" dirty="0">
                <a:latin typeface="Calibri"/>
                <a:cs typeface="Calibri"/>
              </a:rPr>
              <a:t>η</a:t>
            </a:r>
            <a:r>
              <a:rPr sz="2200" spc="10" dirty="0">
                <a:latin typeface="Calibri"/>
                <a:cs typeface="Calibri"/>
              </a:rPr>
              <a:t> </a:t>
            </a:r>
            <a:r>
              <a:rPr sz="2200" spc="-5" dirty="0">
                <a:latin typeface="Calibri"/>
                <a:cs typeface="Calibri"/>
              </a:rPr>
              <a:t>εγγραφή</a:t>
            </a:r>
            <a:r>
              <a:rPr sz="2200" spc="35" dirty="0">
                <a:latin typeface="Calibri"/>
                <a:cs typeface="Calibri"/>
              </a:rPr>
              <a:t> </a:t>
            </a:r>
            <a:r>
              <a:rPr sz="2200" spc="-15" dirty="0">
                <a:latin typeface="Calibri"/>
                <a:cs typeface="Calibri"/>
              </a:rPr>
              <a:t>γίνεται</a:t>
            </a:r>
            <a:r>
              <a:rPr sz="2200" spc="15" dirty="0">
                <a:latin typeface="Calibri"/>
                <a:cs typeface="Calibri"/>
              </a:rPr>
              <a:t> </a:t>
            </a:r>
            <a:r>
              <a:rPr sz="2200" spc="-10" dirty="0">
                <a:latin typeface="Calibri"/>
                <a:cs typeface="Calibri"/>
              </a:rPr>
              <a:t>μέσω</a:t>
            </a:r>
            <a:r>
              <a:rPr sz="2200" spc="5" dirty="0">
                <a:latin typeface="Calibri"/>
                <a:cs typeface="Calibri"/>
              </a:rPr>
              <a:t> </a:t>
            </a:r>
            <a:r>
              <a:rPr sz="2200" spc="-10" dirty="0">
                <a:latin typeface="Calibri"/>
                <a:cs typeface="Calibri"/>
              </a:rPr>
              <a:t>της </a:t>
            </a:r>
            <a:r>
              <a:rPr sz="2200" spc="-484" dirty="0">
                <a:latin typeface="Calibri"/>
                <a:cs typeface="Calibri"/>
              </a:rPr>
              <a:t> </a:t>
            </a:r>
            <a:r>
              <a:rPr sz="2200" spc="-10" dirty="0">
                <a:latin typeface="Calibri"/>
                <a:cs typeface="Calibri"/>
              </a:rPr>
              <a:t>Πλατφόρμας</a:t>
            </a:r>
            <a:r>
              <a:rPr sz="2200" spc="20" dirty="0">
                <a:solidFill>
                  <a:srgbClr val="0462C1"/>
                </a:solidFill>
                <a:latin typeface="Calibri"/>
                <a:cs typeface="Calibri"/>
              </a:rPr>
              <a:t> </a:t>
            </a:r>
            <a:r>
              <a:rPr sz="2200" u="heavy" spc="-5" dirty="0">
                <a:solidFill>
                  <a:srgbClr val="0462C1"/>
                </a:solidFill>
                <a:uFill>
                  <a:solidFill>
                    <a:srgbClr val="0462C1"/>
                  </a:solidFill>
                </a:uFill>
                <a:latin typeface="Calibri"/>
                <a:cs typeface="Calibri"/>
                <a:hlinkClick r:id="rId2"/>
              </a:rPr>
              <a:t>SEDIA</a:t>
            </a:r>
            <a:r>
              <a:rPr sz="2200" u="heavy" dirty="0">
                <a:solidFill>
                  <a:srgbClr val="0462C1"/>
                </a:solidFill>
                <a:uFill>
                  <a:solidFill>
                    <a:srgbClr val="0462C1"/>
                  </a:solidFill>
                </a:uFill>
                <a:latin typeface="Calibri"/>
                <a:cs typeface="Calibri"/>
                <a:hlinkClick r:id="rId2"/>
              </a:rPr>
              <a:t> </a:t>
            </a:r>
            <a:r>
              <a:rPr sz="2200" u="heavy" spc="-10" dirty="0">
                <a:solidFill>
                  <a:srgbClr val="0462C1"/>
                </a:solidFill>
                <a:uFill>
                  <a:solidFill>
                    <a:srgbClr val="0462C1"/>
                  </a:solidFill>
                </a:uFill>
                <a:latin typeface="Calibri"/>
                <a:cs typeface="Calibri"/>
                <a:hlinkClick r:id="rId2"/>
              </a:rPr>
              <a:t>Funding</a:t>
            </a:r>
            <a:r>
              <a:rPr sz="2200" u="heavy" dirty="0">
                <a:solidFill>
                  <a:srgbClr val="0462C1"/>
                </a:solidFill>
                <a:uFill>
                  <a:solidFill>
                    <a:srgbClr val="0462C1"/>
                  </a:solidFill>
                </a:uFill>
                <a:latin typeface="Calibri"/>
                <a:cs typeface="Calibri"/>
                <a:hlinkClick r:id="rId2"/>
              </a:rPr>
              <a:t> </a:t>
            </a:r>
            <a:r>
              <a:rPr sz="2200" u="heavy" spc="-5" dirty="0">
                <a:solidFill>
                  <a:srgbClr val="0462C1"/>
                </a:solidFill>
                <a:uFill>
                  <a:solidFill>
                    <a:srgbClr val="0462C1"/>
                  </a:solidFill>
                </a:uFill>
                <a:latin typeface="Calibri"/>
                <a:cs typeface="Calibri"/>
                <a:hlinkClick r:id="rId2"/>
              </a:rPr>
              <a:t>and</a:t>
            </a:r>
            <a:r>
              <a:rPr sz="2200" u="heavy" dirty="0">
                <a:solidFill>
                  <a:srgbClr val="0462C1"/>
                </a:solidFill>
                <a:uFill>
                  <a:solidFill>
                    <a:srgbClr val="0462C1"/>
                  </a:solidFill>
                </a:uFill>
                <a:latin typeface="Calibri"/>
                <a:cs typeface="Calibri"/>
                <a:hlinkClick r:id="rId2"/>
              </a:rPr>
              <a:t> </a:t>
            </a:r>
            <a:r>
              <a:rPr sz="2200" u="heavy" spc="-40" dirty="0">
                <a:solidFill>
                  <a:srgbClr val="0462C1"/>
                </a:solidFill>
                <a:uFill>
                  <a:solidFill>
                    <a:srgbClr val="0462C1"/>
                  </a:solidFill>
                </a:uFill>
                <a:latin typeface="Calibri"/>
                <a:cs typeface="Calibri"/>
                <a:hlinkClick r:id="rId2"/>
              </a:rPr>
              <a:t>Tenders</a:t>
            </a:r>
            <a:r>
              <a:rPr sz="2200" u="heavy" spc="10" dirty="0">
                <a:solidFill>
                  <a:srgbClr val="0462C1"/>
                </a:solidFill>
                <a:uFill>
                  <a:solidFill>
                    <a:srgbClr val="0462C1"/>
                  </a:solidFill>
                </a:uFill>
                <a:latin typeface="Calibri"/>
                <a:cs typeface="Calibri"/>
                <a:hlinkClick r:id="rId2"/>
              </a:rPr>
              <a:t> </a:t>
            </a:r>
            <a:r>
              <a:rPr sz="2200" u="heavy" spc="-15" dirty="0">
                <a:solidFill>
                  <a:srgbClr val="0462C1"/>
                </a:solidFill>
                <a:uFill>
                  <a:solidFill>
                    <a:srgbClr val="0462C1"/>
                  </a:solidFill>
                </a:uFill>
                <a:latin typeface="Calibri"/>
                <a:cs typeface="Calibri"/>
                <a:hlinkClick r:id="rId2"/>
              </a:rPr>
              <a:t>Portal</a:t>
            </a:r>
            <a:r>
              <a:rPr sz="2200" spc="5" dirty="0">
                <a:solidFill>
                  <a:srgbClr val="0462C1"/>
                </a:solidFill>
                <a:latin typeface="Calibri"/>
                <a:cs typeface="Calibri"/>
                <a:hlinkClick r:id="rId2"/>
              </a:rPr>
              <a:t> </a:t>
            </a:r>
            <a:r>
              <a:rPr sz="2200" spc="-15" dirty="0">
                <a:latin typeface="Calibri"/>
                <a:cs typeface="Calibri"/>
              </a:rPr>
              <a:t>(“EAC</a:t>
            </a:r>
            <a:r>
              <a:rPr sz="2200" spc="25" dirty="0">
                <a:latin typeface="Calibri"/>
                <a:cs typeface="Calibri"/>
              </a:rPr>
              <a:t> </a:t>
            </a:r>
            <a:r>
              <a:rPr sz="2200" spc="-10" dirty="0">
                <a:latin typeface="Calibri"/>
                <a:cs typeface="Calibri"/>
              </a:rPr>
              <a:t>Participant</a:t>
            </a:r>
            <a:r>
              <a:rPr sz="2200" spc="-20" dirty="0">
                <a:latin typeface="Calibri"/>
                <a:cs typeface="Calibri"/>
              </a:rPr>
              <a:t> </a:t>
            </a:r>
            <a:r>
              <a:rPr sz="2200" spc="-15" dirty="0">
                <a:latin typeface="Calibri"/>
                <a:cs typeface="Calibri"/>
              </a:rPr>
              <a:t>Portal”)</a:t>
            </a:r>
            <a:r>
              <a:rPr sz="2200" dirty="0">
                <a:latin typeface="Calibri"/>
                <a:cs typeface="Calibri"/>
              </a:rPr>
              <a:t> </a:t>
            </a:r>
            <a:r>
              <a:rPr sz="2200" spc="-30" dirty="0">
                <a:latin typeface="Calibri"/>
                <a:cs typeface="Calibri"/>
              </a:rPr>
              <a:t>και</a:t>
            </a:r>
            <a:r>
              <a:rPr sz="2200" dirty="0">
                <a:latin typeface="Calibri"/>
                <a:cs typeface="Calibri"/>
              </a:rPr>
              <a:t> </a:t>
            </a:r>
            <a:r>
              <a:rPr sz="2200" spc="-10" dirty="0">
                <a:latin typeface="Calibri"/>
                <a:cs typeface="Calibri"/>
              </a:rPr>
              <a:t>οδηγεί </a:t>
            </a:r>
            <a:r>
              <a:rPr sz="2200" spc="-5" dirty="0">
                <a:latin typeface="Calibri"/>
                <a:cs typeface="Calibri"/>
              </a:rPr>
              <a:t> </a:t>
            </a:r>
            <a:r>
              <a:rPr sz="2200" spc="-15" dirty="0">
                <a:latin typeface="Calibri"/>
                <a:cs typeface="Calibri"/>
              </a:rPr>
              <a:t>στην</a:t>
            </a:r>
            <a:r>
              <a:rPr sz="2200" spc="10" dirty="0">
                <a:latin typeface="Calibri"/>
                <a:cs typeface="Calibri"/>
              </a:rPr>
              <a:t> </a:t>
            </a:r>
            <a:r>
              <a:rPr sz="2200" spc="-5" dirty="0">
                <a:latin typeface="Calibri"/>
                <a:cs typeface="Calibri"/>
              </a:rPr>
              <a:t>απόκτηση</a:t>
            </a:r>
            <a:r>
              <a:rPr sz="2200" spc="45" dirty="0">
                <a:latin typeface="Calibri"/>
                <a:cs typeface="Calibri"/>
              </a:rPr>
              <a:t> </a:t>
            </a:r>
            <a:r>
              <a:rPr sz="2200" spc="-5" dirty="0">
                <a:latin typeface="Calibri"/>
                <a:cs typeface="Calibri"/>
              </a:rPr>
              <a:t>PIC</a:t>
            </a:r>
            <a:endParaRPr sz="22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592" y="7264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0" dirty="0">
                <a:solidFill>
                  <a:srgbClr val="FFFFFF"/>
                </a:solidFill>
              </a:rPr>
              <a:t> </a:t>
            </a:r>
            <a:r>
              <a:rPr sz="2800" spc="-35" dirty="0">
                <a:solidFill>
                  <a:srgbClr val="FFFFFF"/>
                </a:solidFill>
              </a:rPr>
              <a:t>ΣΤΟ</a:t>
            </a:r>
            <a:r>
              <a:rPr sz="2800" spc="15" dirty="0">
                <a:solidFill>
                  <a:srgbClr val="FFFFFF"/>
                </a:solidFill>
              </a:rPr>
              <a:t> </a:t>
            </a:r>
            <a:r>
              <a:rPr sz="2800" spc="-15" dirty="0">
                <a:solidFill>
                  <a:srgbClr val="FFFFFF"/>
                </a:solidFill>
              </a:rPr>
              <a:t>ORS</a:t>
            </a:r>
            <a:endParaRPr sz="2800" dirty="0"/>
          </a:p>
        </p:txBody>
      </p:sp>
      <p:sp>
        <p:nvSpPr>
          <p:cNvPr id="3" name="object 3"/>
          <p:cNvSpPr txBox="1"/>
          <p:nvPr/>
        </p:nvSpPr>
        <p:spPr>
          <a:xfrm>
            <a:off x="736193" y="1568958"/>
            <a:ext cx="10281920" cy="1701800"/>
          </a:xfrm>
          <a:prstGeom prst="rect">
            <a:avLst/>
          </a:prstGeom>
        </p:spPr>
        <p:txBody>
          <a:bodyPr vert="horz" wrap="square" lIns="0" tIns="12065" rIns="0" bIns="0" rtlCol="0">
            <a:spAutoFit/>
          </a:bodyPr>
          <a:lstStyle/>
          <a:p>
            <a:pPr marL="299085" marR="5080" indent="-287020" algn="just">
              <a:lnSpc>
                <a:spcPct val="100000"/>
              </a:lnSpc>
              <a:spcBef>
                <a:spcPts val="95"/>
              </a:spcBef>
              <a:buFont typeface="Wingdings"/>
              <a:buChar char=""/>
              <a:tabLst>
                <a:tab pos="299720" algn="l"/>
              </a:tabLst>
            </a:pPr>
            <a:r>
              <a:rPr sz="2200" spc="-5" dirty="0">
                <a:latin typeface="Calibri"/>
                <a:cs typeface="Calibri"/>
              </a:rPr>
              <a:t>Οι</a:t>
            </a:r>
            <a:r>
              <a:rPr sz="2200" spc="320" dirty="0">
                <a:latin typeface="Calibri"/>
                <a:cs typeface="Calibri"/>
              </a:rPr>
              <a:t> </a:t>
            </a:r>
            <a:r>
              <a:rPr sz="2200" spc="-5" dirty="0">
                <a:latin typeface="Calibri"/>
                <a:cs typeface="Calibri"/>
              </a:rPr>
              <a:t>οργανισμοί</a:t>
            </a:r>
            <a:r>
              <a:rPr sz="2200" spc="320" dirty="0">
                <a:latin typeface="Calibri"/>
                <a:cs typeface="Calibri"/>
              </a:rPr>
              <a:t> </a:t>
            </a:r>
            <a:r>
              <a:rPr sz="2200" spc="-5" dirty="0">
                <a:latin typeface="Calibri"/>
                <a:cs typeface="Calibri"/>
              </a:rPr>
              <a:t>που</a:t>
            </a:r>
            <a:r>
              <a:rPr sz="2200" spc="330" dirty="0">
                <a:latin typeface="Calibri"/>
                <a:cs typeface="Calibri"/>
              </a:rPr>
              <a:t> </a:t>
            </a:r>
            <a:r>
              <a:rPr sz="2200" spc="-5" dirty="0">
                <a:latin typeface="Calibri"/>
                <a:cs typeface="Calibri"/>
              </a:rPr>
              <a:t>υπέβαλαν</a:t>
            </a:r>
            <a:r>
              <a:rPr sz="2200" spc="315" dirty="0">
                <a:latin typeface="Calibri"/>
                <a:cs typeface="Calibri"/>
              </a:rPr>
              <a:t> </a:t>
            </a:r>
            <a:r>
              <a:rPr sz="2200" spc="-5" dirty="0">
                <a:latin typeface="Calibri"/>
                <a:cs typeface="Calibri"/>
              </a:rPr>
              <a:t>αιτήσεις</a:t>
            </a:r>
            <a:r>
              <a:rPr sz="2200" spc="335" dirty="0">
                <a:latin typeface="Calibri"/>
                <a:cs typeface="Calibri"/>
              </a:rPr>
              <a:t> </a:t>
            </a:r>
            <a:r>
              <a:rPr sz="2200" spc="-5" dirty="0">
                <a:latin typeface="Calibri"/>
                <a:cs typeface="Calibri"/>
              </a:rPr>
              <a:t>ή</a:t>
            </a:r>
            <a:r>
              <a:rPr sz="2200" spc="335" dirty="0">
                <a:latin typeface="Calibri"/>
                <a:cs typeface="Calibri"/>
              </a:rPr>
              <a:t> </a:t>
            </a:r>
            <a:r>
              <a:rPr sz="2200" spc="-5" dirty="0">
                <a:latin typeface="Calibri"/>
                <a:cs typeface="Calibri"/>
              </a:rPr>
              <a:t>συμμετείχαν</a:t>
            </a:r>
            <a:r>
              <a:rPr sz="2200" spc="325" dirty="0">
                <a:latin typeface="Calibri"/>
                <a:cs typeface="Calibri"/>
              </a:rPr>
              <a:t> </a:t>
            </a:r>
            <a:r>
              <a:rPr sz="2200" spc="-5" dirty="0">
                <a:latin typeface="Calibri"/>
                <a:cs typeface="Calibri"/>
              </a:rPr>
              <a:t>στις</a:t>
            </a:r>
            <a:r>
              <a:rPr sz="2200" spc="315" dirty="0">
                <a:latin typeface="Calibri"/>
                <a:cs typeface="Calibri"/>
              </a:rPr>
              <a:t> </a:t>
            </a:r>
            <a:r>
              <a:rPr sz="2200" spc="-5" dirty="0">
                <a:latin typeface="Calibri"/>
                <a:cs typeface="Calibri"/>
              </a:rPr>
              <a:t>αποκεντρωμένες</a:t>
            </a:r>
            <a:r>
              <a:rPr sz="2200" spc="335" dirty="0">
                <a:latin typeface="Calibri"/>
                <a:cs typeface="Calibri"/>
              </a:rPr>
              <a:t> </a:t>
            </a:r>
            <a:r>
              <a:rPr sz="2200" spc="-5" dirty="0">
                <a:latin typeface="Calibri"/>
                <a:cs typeface="Calibri"/>
              </a:rPr>
              <a:t>Δράσεις </a:t>
            </a:r>
            <a:r>
              <a:rPr sz="2200" spc="-484" dirty="0">
                <a:latin typeface="Calibri"/>
                <a:cs typeface="Calibri"/>
              </a:rPr>
              <a:t> </a:t>
            </a:r>
            <a:r>
              <a:rPr sz="2200" spc="-5" dirty="0">
                <a:latin typeface="Calibri"/>
                <a:cs typeface="Calibri"/>
              </a:rPr>
              <a:t>του </a:t>
            </a:r>
            <a:r>
              <a:rPr sz="2200" dirty="0">
                <a:latin typeface="Calibri"/>
                <a:cs typeface="Calibri"/>
              </a:rPr>
              <a:t>Προγράμματος </a:t>
            </a:r>
            <a:r>
              <a:rPr sz="2200" u="heavy" spc="-5" dirty="0">
                <a:uFill>
                  <a:solidFill>
                    <a:srgbClr val="000000"/>
                  </a:solidFill>
                </a:uFill>
                <a:latin typeface="Calibri"/>
                <a:cs typeface="Calibri"/>
              </a:rPr>
              <a:t>πριν </a:t>
            </a:r>
            <a:r>
              <a:rPr sz="2200" u="heavy" dirty="0">
                <a:uFill>
                  <a:solidFill>
                    <a:srgbClr val="000000"/>
                  </a:solidFill>
                </a:uFill>
                <a:latin typeface="Calibri"/>
                <a:cs typeface="Calibri"/>
              </a:rPr>
              <a:t>από </a:t>
            </a:r>
            <a:r>
              <a:rPr sz="2200" u="heavy" spc="-5" dirty="0">
                <a:uFill>
                  <a:solidFill>
                    <a:srgbClr val="000000"/>
                  </a:solidFill>
                </a:uFill>
                <a:latin typeface="Calibri"/>
                <a:cs typeface="Calibri"/>
              </a:rPr>
              <a:t>τον Οκτώβριο του 2019</a:t>
            </a:r>
            <a:r>
              <a:rPr sz="2200" spc="-5" dirty="0">
                <a:latin typeface="Calibri"/>
                <a:cs typeface="Calibri"/>
              </a:rPr>
              <a:t> είχαν εγγραφεί </a:t>
            </a:r>
            <a:r>
              <a:rPr sz="2200" dirty="0">
                <a:latin typeface="Calibri"/>
                <a:cs typeface="Calibri"/>
              </a:rPr>
              <a:t>μέσω του </a:t>
            </a:r>
            <a:r>
              <a:rPr sz="2200" spc="-10" dirty="0">
                <a:latin typeface="Calibri"/>
                <a:cs typeface="Calibri"/>
              </a:rPr>
              <a:t>“EAC </a:t>
            </a:r>
            <a:r>
              <a:rPr sz="2200" spc="-5" dirty="0">
                <a:latin typeface="Calibri"/>
                <a:cs typeface="Calibri"/>
              </a:rPr>
              <a:t> Participant Portal” και είχαν αποκτήσει </a:t>
            </a:r>
            <a:r>
              <a:rPr sz="2200" dirty="0">
                <a:latin typeface="Calibri"/>
                <a:cs typeface="Calibri"/>
              </a:rPr>
              <a:t>PIC. </a:t>
            </a:r>
            <a:r>
              <a:rPr sz="2200" spc="-10" dirty="0">
                <a:latin typeface="Calibri"/>
                <a:cs typeface="Calibri"/>
              </a:rPr>
              <a:t>Πλέον, </a:t>
            </a:r>
            <a:r>
              <a:rPr sz="2200" spc="-5" dirty="0">
                <a:latin typeface="Calibri"/>
                <a:cs typeface="Calibri"/>
              </a:rPr>
              <a:t>είναι κάτοχοι </a:t>
            </a:r>
            <a:r>
              <a:rPr sz="2200" spc="-10" dirty="0">
                <a:latin typeface="Calibri"/>
                <a:cs typeface="Calibri"/>
              </a:rPr>
              <a:t>OID, </a:t>
            </a:r>
            <a:r>
              <a:rPr sz="2200" spc="-5" dirty="0">
                <a:latin typeface="Calibri"/>
                <a:cs typeface="Calibri"/>
              </a:rPr>
              <a:t>που τους δόθηκε </a:t>
            </a:r>
            <a:r>
              <a:rPr sz="2200" dirty="0">
                <a:latin typeface="Calibri"/>
                <a:cs typeface="Calibri"/>
              </a:rPr>
              <a:t> </a:t>
            </a:r>
            <a:r>
              <a:rPr sz="2200" spc="-5" dirty="0">
                <a:latin typeface="Calibri"/>
                <a:cs typeface="Calibri"/>
              </a:rPr>
              <a:t>αυτόματα </a:t>
            </a:r>
            <a:r>
              <a:rPr sz="2200" spc="-10" dirty="0">
                <a:latin typeface="Calibri"/>
                <a:cs typeface="Calibri"/>
              </a:rPr>
              <a:t>από </a:t>
            </a:r>
            <a:r>
              <a:rPr sz="2200" spc="-5" dirty="0">
                <a:latin typeface="Calibri"/>
                <a:cs typeface="Calibri"/>
              </a:rPr>
              <a:t>το σύστημα, επομένως δε χρειάζεται να πραγματοποιήσουν εκ νέου </a:t>
            </a:r>
            <a:r>
              <a:rPr sz="2200" dirty="0">
                <a:latin typeface="Calibri"/>
                <a:cs typeface="Calibri"/>
              </a:rPr>
              <a:t> </a:t>
            </a:r>
            <a:r>
              <a:rPr sz="2200" spc="-5" dirty="0">
                <a:latin typeface="Calibri"/>
                <a:cs typeface="Calibri"/>
              </a:rPr>
              <a:t>εγγραφή.</a:t>
            </a:r>
            <a:endParaRPr sz="2200">
              <a:latin typeface="Calibri"/>
              <a:cs typeface="Calibri"/>
            </a:endParaRPr>
          </a:p>
        </p:txBody>
      </p:sp>
      <p:sp>
        <p:nvSpPr>
          <p:cNvPr id="4" name="object 4"/>
          <p:cNvSpPr txBox="1"/>
          <p:nvPr/>
        </p:nvSpPr>
        <p:spPr>
          <a:xfrm>
            <a:off x="736193" y="3916426"/>
            <a:ext cx="2789555" cy="360680"/>
          </a:xfrm>
          <a:prstGeom prst="rect">
            <a:avLst/>
          </a:prstGeom>
        </p:spPr>
        <p:txBody>
          <a:bodyPr vert="horz" wrap="square" lIns="0" tIns="12065" rIns="0" bIns="0" rtlCol="0">
            <a:spAutoFit/>
          </a:bodyPr>
          <a:lstStyle/>
          <a:p>
            <a:pPr marL="280670" indent="-268605">
              <a:lnSpc>
                <a:spcPct val="100000"/>
              </a:lnSpc>
              <a:spcBef>
                <a:spcPts val="95"/>
              </a:spcBef>
              <a:buFont typeface="Wingdings"/>
              <a:buChar char=""/>
              <a:tabLst>
                <a:tab pos="281305" algn="l"/>
                <a:tab pos="780415" algn="l"/>
                <a:tab pos="2322830" algn="l"/>
              </a:tabLst>
            </a:pPr>
            <a:r>
              <a:rPr sz="2200" spc="-10" dirty="0">
                <a:latin typeface="Calibri"/>
                <a:cs typeface="Calibri"/>
              </a:rPr>
              <a:t>Ο</a:t>
            </a:r>
            <a:r>
              <a:rPr sz="2200" spc="-5" dirty="0">
                <a:latin typeface="Calibri"/>
                <a:cs typeface="Calibri"/>
              </a:rPr>
              <a:t>ι</a:t>
            </a:r>
            <a:r>
              <a:rPr sz="2200" dirty="0">
                <a:latin typeface="Calibri"/>
                <a:cs typeface="Calibri"/>
              </a:rPr>
              <a:t>	</a:t>
            </a:r>
            <a:r>
              <a:rPr sz="2200" spc="10" dirty="0">
                <a:latin typeface="Calibri"/>
                <a:cs typeface="Calibri"/>
              </a:rPr>
              <a:t>ο</a:t>
            </a:r>
            <a:r>
              <a:rPr sz="2200" spc="-5" dirty="0">
                <a:latin typeface="Calibri"/>
                <a:cs typeface="Calibri"/>
              </a:rPr>
              <a:t>ργαν</a:t>
            </a:r>
            <a:r>
              <a:rPr sz="2200" spc="5" dirty="0">
                <a:latin typeface="Calibri"/>
                <a:cs typeface="Calibri"/>
              </a:rPr>
              <a:t>ι</a:t>
            </a:r>
            <a:r>
              <a:rPr sz="2200" dirty="0">
                <a:latin typeface="Calibri"/>
                <a:cs typeface="Calibri"/>
              </a:rPr>
              <a:t>σ</a:t>
            </a:r>
            <a:r>
              <a:rPr sz="2200" spc="-5" dirty="0">
                <a:latin typeface="Calibri"/>
                <a:cs typeface="Calibri"/>
              </a:rPr>
              <a:t>μ</a:t>
            </a:r>
            <a:r>
              <a:rPr sz="2200" dirty="0">
                <a:latin typeface="Calibri"/>
                <a:cs typeface="Calibri"/>
              </a:rPr>
              <a:t>ο</a:t>
            </a:r>
            <a:r>
              <a:rPr sz="2200" spc="-5" dirty="0">
                <a:latin typeface="Calibri"/>
                <a:cs typeface="Calibri"/>
              </a:rPr>
              <a:t>ί</a:t>
            </a:r>
            <a:r>
              <a:rPr sz="2200" dirty="0">
                <a:latin typeface="Calibri"/>
                <a:cs typeface="Calibri"/>
              </a:rPr>
              <a:t>	</a:t>
            </a:r>
            <a:r>
              <a:rPr sz="2200" spc="-5" dirty="0">
                <a:latin typeface="Calibri"/>
                <a:cs typeface="Calibri"/>
              </a:rPr>
              <a:t>π</a:t>
            </a:r>
            <a:r>
              <a:rPr sz="2200" dirty="0">
                <a:latin typeface="Calibri"/>
                <a:cs typeface="Calibri"/>
              </a:rPr>
              <a:t>ο</a:t>
            </a:r>
            <a:r>
              <a:rPr sz="2200" spc="-5" dirty="0">
                <a:latin typeface="Calibri"/>
                <a:cs typeface="Calibri"/>
              </a:rPr>
              <a:t>υ</a:t>
            </a:r>
            <a:endParaRPr sz="2200">
              <a:latin typeface="Calibri"/>
              <a:cs typeface="Calibri"/>
            </a:endParaRPr>
          </a:p>
        </p:txBody>
      </p:sp>
      <p:sp>
        <p:nvSpPr>
          <p:cNvPr id="5" name="object 5"/>
          <p:cNvSpPr txBox="1"/>
          <p:nvPr/>
        </p:nvSpPr>
        <p:spPr>
          <a:xfrm>
            <a:off x="1004417" y="4251401"/>
            <a:ext cx="9359900" cy="360680"/>
          </a:xfrm>
          <a:prstGeom prst="rect">
            <a:avLst/>
          </a:prstGeom>
        </p:spPr>
        <p:txBody>
          <a:bodyPr vert="horz" wrap="square" lIns="0" tIns="12065" rIns="0" bIns="0" rtlCol="0">
            <a:spAutoFit/>
          </a:bodyPr>
          <a:lstStyle/>
          <a:p>
            <a:pPr marL="12700">
              <a:lnSpc>
                <a:spcPct val="100000"/>
              </a:lnSpc>
              <a:spcBef>
                <a:spcPts val="95"/>
              </a:spcBef>
              <a:tabLst>
                <a:tab pos="2159635" algn="l"/>
                <a:tab pos="3296920" algn="l"/>
                <a:tab pos="4057015" algn="l"/>
                <a:tab pos="4651375" algn="l"/>
                <a:tab pos="5996305" algn="l"/>
                <a:tab pos="6613525" algn="l"/>
                <a:tab pos="7390765" algn="l"/>
              </a:tabLst>
            </a:pPr>
            <a:r>
              <a:rPr sz="2200" spc="-5" dirty="0">
                <a:latin typeface="Calibri"/>
                <a:cs typeface="Calibri"/>
              </a:rPr>
              <a:t>Αποκεντρωμένες	</a:t>
            </a:r>
            <a:r>
              <a:rPr sz="2200" dirty="0">
                <a:latin typeface="Calibri"/>
                <a:cs typeface="Calibri"/>
              </a:rPr>
              <a:t>Δράσεις	</a:t>
            </a:r>
            <a:r>
              <a:rPr sz="2200" u="heavy" dirty="0">
                <a:uFill>
                  <a:solidFill>
                    <a:srgbClr val="000000"/>
                  </a:solidFill>
                </a:uFill>
                <a:latin typeface="Calibri"/>
                <a:cs typeface="Calibri"/>
              </a:rPr>
              <a:t>μετά	</a:t>
            </a:r>
            <a:r>
              <a:rPr sz="2200" u="heavy" spc="-5" dirty="0">
                <a:uFill>
                  <a:solidFill>
                    <a:srgbClr val="000000"/>
                  </a:solidFill>
                </a:uFill>
                <a:latin typeface="Calibri"/>
                <a:cs typeface="Calibri"/>
              </a:rPr>
              <a:t>τον	Οκτώβριο	του	2019</a:t>
            </a:r>
            <a:r>
              <a:rPr sz="2200" spc="-5" dirty="0">
                <a:latin typeface="Calibri"/>
                <a:cs typeface="Calibri"/>
              </a:rPr>
              <a:t>	</a:t>
            </a:r>
            <a:r>
              <a:rPr sz="2200" dirty="0">
                <a:latin typeface="Calibri"/>
                <a:cs typeface="Calibri"/>
              </a:rPr>
              <a:t>πραγματοποιούν</a:t>
            </a:r>
            <a:endParaRPr sz="2200">
              <a:latin typeface="Calibri"/>
              <a:cs typeface="Calibri"/>
            </a:endParaRPr>
          </a:p>
        </p:txBody>
      </p:sp>
      <p:sp>
        <p:nvSpPr>
          <p:cNvPr id="6" name="object 6"/>
          <p:cNvSpPr txBox="1"/>
          <p:nvPr/>
        </p:nvSpPr>
        <p:spPr>
          <a:xfrm>
            <a:off x="3738753" y="3916426"/>
            <a:ext cx="7276465" cy="695960"/>
          </a:xfrm>
          <a:prstGeom prst="rect">
            <a:avLst/>
          </a:prstGeom>
        </p:spPr>
        <p:txBody>
          <a:bodyPr vert="horz" wrap="square" lIns="0" tIns="12065" rIns="0" bIns="0" rtlCol="0">
            <a:spAutoFit/>
          </a:bodyPr>
          <a:lstStyle/>
          <a:p>
            <a:pPr marR="6350" algn="r">
              <a:lnSpc>
                <a:spcPct val="100000"/>
              </a:lnSpc>
              <a:spcBef>
                <a:spcPts val="95"/>
              </a:spcBef>
              <a:tabLst>
                <a:tab pos="1682114" algn="l"/>
                <a:tab pos="2880360" algn="l"/>
                <a:tab pos="3672840" algn="l"/>
                <a:tab pos="4271645" algn="l"/>
                <a:tab pos="5603875" algn="l"/>
                <a:tab pos="6288405" algn="l"/>
                <a:tab pos="6890384" algn="l"/>
              </a:tabLst>
            </a:pPr>
            <a:r>
              <a:rPr sz="2200" dirty="0">
                <a:latin typeface="Calibri"/>
                <a:cs typeface="Calibri"/>
              </a:rPr>
              <a:t>υ</a:t>
            </a:r>
            <a:r>
              <a:rPr sz="2200" spc="-5" dirty="0">
                <a:latin typeface="Calibri"/>
                <a:cs typeface="Calibri"/>
              </a:rPr>
              <a:t>ποβά</a:t>
            </a:r>
            <a:r>
              <a:rPr sz="2200" dirty="0">
                <a:latin typeface="Calibri"/>
                <a:cs typeface="Calibri"/>
              </a:rPr>
              <a:t>λ</a:t>
            </a:r>
            <a:r>
              <a:rPr sz="2200" spc="-5" dirty="0">
                <a:latin typeface="Calibri"/>
                <a:cs typeface="Calibri"/>
              </a:rPr>
              <a:t>λ</a:t>
            </a:r>
            <a:r>
              <a:rPr sz="2200" dirty="0">
                <a:latin typeface="Calibri"/>
                <a:cs typeface="Calibri"/>
              </a:rPr>
              <a:t>ο</a:t>
            </a:r>
            <a:r>
              <a:rPr sz="2200" spc="-5" dirty="0">
                <a:latin typeface="Calibri"/>
                <a:cs typeface="Calibri"/>
              </a:rPr>
              <a:t>υν</a:t>
            </a:r>
            <a:r>
              <a:rPr sz="2200" dirty="0">
                <a:latin typeface="Calibri"/>
                <a:cs typeface="Calibri"/>
              </a:rPr>
              <a:t>	</a:t>
            </a:r>
            <a:r>
              <a:rPr sz="2200" spc="-10" dirty="0">
                <a:latin typeface="Calibri"/>
                <a:cs typeface="Calibri"/>
              </a:rPr>
              <a:t>αιτ</a:t>
            </a:r>
            <a:r>
              <a:rPr sz="2200" dirty="0">
                <a:latin typeface="Calibri"/>
                <a:cs typeface="Calibri"/>
              </a:rPr>
              <a:t>ή</a:t>
            </a:r>
            <a:r>
              <a:rPr sz="2200" spc="-5" dirty="0">
                <a:latin typeface="Calibri"/>
                <a:cs typeface="Calibri"/>
              </a:rPr>
              <a:t>σ</a:t>
            </a:r>
            <a:r>
              <a:rPr sz="2200" spc="-15" dirty="0">
                <a:latin typeface="Calibri"/>
                <a:cs typeface="Calibri"/>
              </a:rPr>
              <a:t>ε</a:t>
            </a:r>
            <a:r>
              <a:rPr sz="2200" spc="-10" dirty="0">
                <a:latin typeface="Calibri"/>
                <a:cs typeface="Calibri"/>
              </a:rPr>
              <a:t>ι</a:t>
            </a:r>
            <a:r>
              <a:rPr sz="2200" spc="-5" dirty="0">
                <a:latin typeface="Calibri"/>
                <a:cs typeface="Calibri"/>
              </a:rPr>
              <a:t>ς</a:t>
            </a:r>
            <a:r>
              <a:rPr sz="2200" dirty="0">
                <a:latin typeface="Calibri"/>
                <a:cs typeface="Calibri"/>
              </a:rPr>
              <a:t>	</a:t>
            </a:r>
            <a:r>
              <a:rPr sz="2200" spc="-10" dirty="0">
                <a:latin typeface="Calibri"/>
                <a:cs typeface="Calibri"/>
              </a:rPr>
              <a:t>τ</a:t>
            </a:r>
            <a:r>
              <a:rPr sz="2200" spc="10" dirty="0">
                <a:latin typeface="Calibri"/>
                <a:cs typeface="Calibri"/>
              </a:rPr>
              <a:t>ό</a:t>
            </a:r>
            <a:r>
              <a:rPr sz="2200" spc="-5" dirty="0">
                <a:latin typeface="Calibri"/>
                <a:cs typeface="Calibri"/>
              </a:rPr>
              <a:t>σο</a:t>
            </a:r>
            <a:r>
              <a:rPr sz="2200" dirty="0">
                <a:latin typeface="Calibri"/>
                <a:cs typeface="Calibri"/>
              </a:rPr>
              <a:t>	</a:t>
            </a:r>
            <a:r>
              <a:rPr sz="2200" spc="-10" dirty="0">
                <a:latin typeface="Calibri"/>
                <a:cs typeface="Calibri"/>
              </a:rPr>
              <a:t>γι</a:t>
            </a:r>
            <a:r>
              <a:rPr sz="2200" spc="-5" dirty="0">
                <a:latin typeface="Calibri"/>
                <a:cs typeface="Calibri"/>
              </a:rPr>
              <a:t>α</a:t>
            </a:r>
            <a:r>
              <a:rPr sz="2200" dirty="0">
                <a:latin typeface="Calibri"/>
                <a:cs typeface="Calibri"/>
              </a:rPr>
              <a:t>	Κ</a:t>
            </a:r>
            <a:r>
              <a:rPr sz="2200" spc="-5" dirty="0">
                <a:latin typeface="Calibri"/>
                <a:cs typeface="Calibri"/>
              </a:rPr>
              <a:t>εν</a:t>
            </a:r>
            <a:r>
              <a:rPr sz="2200" dirty="0">
                <a:latin typeface="Calibri"/>
                <a:cs typeface="Calibri"/>
              </a:rPr>
              <a:t>τ</a:t>
            </a:r>
            <a:r>
              <a:rPr sz="2200" spc="-5" dirty="0">
                <a:latin typeface="Calibri"/>
                <a:cs typeface="Calibri"/>
              </a:rPr>
              <a:t>ρι</a:t>
            </a:r>
            <a:r>
              <a:rPr sz="2200" spc="-15" dirty="0">
                <a:latin typeface="Calibri"/>
                <a:cs typeface="Calibri"/>
              </a:rPr>
              <a:t>κ</a:t>
            </a:r>
            <a:r>
              <a:rPr sz="2200" spc="-5" dirty="0">
                <a:latin typeface="Calibri"/>
                <a:cs typeface="Calibri"/>
              </a:rPr>
              <a:t>ές</a:t>
            </a:r>
            <a:r>
              <a:rPr sz="2200" dirty="0">
                <a:latin typeface="Calibri"/>
                <a:cs typeface="Calibri"/>
              </a:rPr>
              <a:t>	</a:t>
            </a:r>
            <a:r>
              <a:rPr sz="2200" spc="10" dirty="0">
                <a:latin typeface="Calibri"/>
                <a:cs typeface="Calibri"/>
              </a:rPr>
              <a:t>ό</a:t>
            </a:r>
            <a:r>
              <a:rPr sz="2200" spc="-5" dirty="0">
                <a:latin typeface="Calibri"/>
                <a:cs typeface="Calibri"/>
              </a:rPr>
              <a:t>σο</a:t>
            </a:r>
            <a:r>
              <a:rPr sz="2200" dirty="0">
                <a:latin typeface="Calibri"/>
                <a:cs typeface="Calibri"/>
              </a:rPr>
              <a:t>	κ</a:t>
            </a:r>
            <a:r>
              <a:rPr sz="2200" spc="-10" dirty="0">
                <a:latin typeface="Calibri"/>
                <a:cs typeface="Calibri"/>
              </a:rPr>
              <a:t>α</a:t>
            </a:r>
            <a:r>
              <a:rPr sz="2200" spc="-5" dirty="0">
                <a:latin typeface="Calibri"/>
                <a:cs typeface="Calibri"/>
              </a:rPr>
              <a:t>ι</a:t>
            </a:r>
            <a:r>
              <a:rPr sz="2200" dirty="0">
                <a:latin typeface="Calibri"/>
                <a:cs typeface="Calibri"/>
              </a:rPr>
              <a:t>	</a:t>
            </a:r>
            <a:r>
              <a:rPr sz="2200" spc="-10" dirty="0">
                <a:latin typeface="Calibri"/>
                <a:cs typeface="Calibri"/>
              </a:rPr>
              <a:t>για</a:t>
            </a:r>
            <a:endParaRPr sz="2200">
              <a:latin typeface="Calibri"/>
              <a:cs typeface="Calibri"/>
            </a:endParaRPr>
          </a:p>
          <a:p>
            <a:pPr marR="5080" algn="r">
              <a:lnSpc>
                <a:spcPct val="100000"/>
              </a:lnSpc>
            </a:pPr>
            <a:r>
              <a:rPr sz="2200" spc="-10" dirty="0">
                <a:latin typeface="Calibri"/>
                <a:cs typeface="Calibri"/>
              </a:rPr>
              <a:t>δύο</a:t>
            </a:r>
            <a:endParaRPr sz="2200">
              <a:latin typeface="Calibri"/>
              <a:cs typeface="Calibri"/>
            </a:endParaRPr>
          </a:p>
        </p:txBody>
      </p:sp>
      <p:sp>
        <p:nvSpPr>
          <p:cNvPr id="7" name="object 7"/>
          <p:cNvSpPr txBox="1"/>
          <p:nvPr/>
        </p:nvSpPr>
        <p:spPr>
          <a:xfrm>
            <a:off x="1004417" y="4587366"/>
            <a:ext cx="10009505" cy="695960"/>
          </a:xfrm>
          <a:prstGeom prst="rect">
            <a:avLst/>
          </a:prstGeom>
        </p:spPr>
        <p:txBody>
          <a:bodyPr vert="horz" wrap="square" lIns="0" tIns="12065" rIns="0" bIns="0" rtlCol="0">
            <a:spAutoFit/>
          </a:bodyPr>
          <a:lstStyle/>
          <a:p>
            <a:pPr marL="12700" marR="5080">
              <a:lnSpc>
                <a:spcPct val="100000"/>
              </a:lnSpc>
              <a:spcBef>
                <a:spcPts val="95"/>
              </a:spcBef>
            </a:pPr>
            <a:r>
              <a:rPr sz="2200" spc="-5" dirty="0">
                <a:latin typeface="Calibri"/>
                <a:cs typeface="Calibri"/>
              </a:rPr>
              <a:t>ξεχωριστές</a:t>
            </a:r>
            <a:r>
              <a:rPr sz="2200" spc="375" dirty="0">
                <a:latin typeface="Calibri"/>
                <a:cs typeface="Calibri"/>
              </a:rPr>
              <a:t> </a:t>
            </a:r>
            <a:r>
              <a:rPr sz="2200" dirty="0">
                <a:latin typeface="Calibri"/>
                <a:cs typeface="Calibri"/>
              </a:rPr>
              <a:t>εγγραφές</a:t>
            </a:r>
            <a:r>
              <a:rPr sz="2200" spc="380" dirty="0">
                <a:latin typeface="Calibri"/>
                <a:cs typeface="Calibri"/>
              </a:rPr>
              <a:t> </a:t>
            </a:r>
            <a:r>
              <a:rPr sz="2200" spc="-5" dirty="0">
                <a:latin typeface="Calibri"/>
                <a:cs typeface="Calibri"/>
              </a:rPr>
              <a:t>και</a:t>
            </a:r>
            <a:r>
              <a:rPr sz="2200" spc="385" dirty="0">
                <a:latin typeface="Calibri"/>
                <a:cs typeface="Calibri"/>
              </a:rPr>
              <a:t> </a:t>
            </a:r>
            <a:r>
              <a:rPr sz="2200" spc="-5" dirty="0">
                <a:latin typeface="Calibri"/>
                <a:cs typeface="Calibri"/>
              </a:rPr>
              <a:t>είναι</a:t>
            </a:r>
            <a:r>
              <a:rPr sz="2200" spc="370" dirty="0">
                <a:latin typeface="Calibri"/>
                <a:cs typeface="Calibri"/>
              </a:rPr>
              <a:t> </a:t>
            </a:r>
            <a:r>
              <a:rPr sz="2200" spc="-5" dirty="0">
                <a:latin typeface="Calibri"/>
                <a:cs typeface="Calibri"/>
              </a:rPr>
              <a:t>κάτοχοι</a:t>
            </a:r>
            <a:r>
              <a:rPr sz="2200" spc="375" dirty="0">
                <a:latin typeface="Calibri"/>
                <a:cs typeface="Calibri"/>
              </a:rPr>
              <a:t> </a:t>
            </a:r>
            <a:r>
              <a:rPr sz="2200" spc="-10" dirty="0">
                <a:latin typeface="Calibri"/>
                <a:cs typeface="Calibri"/>
              </a:rPr>
              <a:t>δύο</a:t>
            </a:r>
            <a:r>
              <a:rPr sz="2200" spc="390" dirty="0">
                <a:latin typeface="Calibri"/>
                <a:cs typeface="Calibri"/>
              </a:rPr>
              <a:t> </a:t>
            </a:r>
            <a:r>
              <a:rPr sz="2200" spc="-5" dirty="0">
                <a:latin typeface="Calibri"/>
                <a:cs typeface="Calibri"/>
              </a:rPr>
              <a:t>ξεχωριστών</a:t>
            </a:r>
            <a:r>
              <a:rPr sz="2200" spc="380" dirty="0">
                <a:latin typeface="Calibri"/>
                <a:cs typeface="Calibri"/>
              </a:rPr>
              <a:t> </a:t>
            </a:r>
            <a:r>
              <a:rPr sz="2200" spc="-5" dirty="0">
                <a:latin typeface="Calibri"/>
                <a:cs typeface="Calibri"/>
              </a:rPr>
              <a:t>μοναδικών</a:t>
            </a:r>
            <a:r>
              <a:rPr sz="2200" spc="385" dirty="0">
                <a:latin typeface="Calibri"/>
                <a:cs typeface="Calibri"/>
              </a:rPr>
              <a:t> </a:t>
            </a:r>
            <a:r>
              <a:rPr sz="2200" spc="-5" dirty="0">
                <a:latin typeface="Calibri"/>
                <a:cs typeface="Calibri"/>
              </a:rPr>
              <a:t>αναγνωριστικών </a:t>
            </a:r>
            <a:r>
              <a:rPr sz="2200" spc="-484" dirty="0">
                <a:latin typeface="Calibri"/>
                <a:cs typeface="Calibri"/>
              </a:rPr>
              <a:t> </a:t>
            </a:r>
            <a:r>
              <a:rPr sz="2200" spc="-10" dirty="0">
                <a:latin typeface="Calibri"/>
                <a:cs typeface="Calibri"/>
              </a:rPr>
              <a:t>κωδικών,</a:t>
            </a:r>
            <a:r>
              <a:rPr sz="2200" spc="40" dirty="0">
                <a:latin typeface="Calibri"/>
                <a:cs typeface="Calibri"/>
              </a:rPr>
              <a:t> </a:t>
            </a:r>
            <a:r>
              <a:rPr sz="2200" spc="-5" dirty="0">
                <a:latin typeface="Calibri"/>
                <a:cs typeface="Calibri"/>
              </a:rPr>
              <a:t>ενός</a:t>
            </a:r>
            <a:r>
              <a:rPr sz="2200" spc="5" dirty="0">
                <a:latin typeface="Calibri"/>
                <a:cs typeface="Calibri"/>
              </a:rPr>
              <a:t> </a:t>
            </a:r>
            <a:r>
              <a:rPr sz="2200" spc="-5" dirty="0">
                <a:latin typeface="Calibri"/>
                <a:cs typeface="Calibri"/>
              </a:rPr>
              <a:t>PIC</a:t>
            </a:r>
            <a:r>
              <a:rPr sz="2200" dirty="0">
                <a:latin typeface="Calibri"/>
                <a:cs typeface="Calibri"/>
              </a:rPr>
              <a:t> </a:t>
            </a:r>
            <a:r>
              <a:rPr sz="2200" spc="-5" dirty="0">
                <a:latin typeface="Calibri"/>
                <a:cs typeface="Calibri"/>
              </a:rPr>
              <a:t>και</a:t>
            </a:r>
            <a:r>
              <a:rPr sz="2200" dirty="0">
                <a:latin typeface="Calibri"/>
                <a:cs typeface="Calibri"/>
              </a:rPr>
              <a:t> </a:t>
            </a:r>
            <a:r>
              <a:rPr sz="2200" spc="-5" dirty="0">
                <a:latin typeface="Calibri"/>
                <a:cs typeface="Calibri"/>
              </a:rPr>
              <a:t>ενός</a:t>
            </a:r>
            <a:r>
              <a:rPr sz="2200" spc="5" dirty="0">
                <a:latin typeface="Calibri"/>
                <a:cs typeface="Calibri"/>
              </a:rPr>
              <a:t> </a:t>
            </a:r>
            <a:r>
              <a:rPr sz="2200" spc="-5" dirty="0">
                <a:latin typeface="Calibri"/>
                <a:cs typeface="Calibri"/>
              </a:rPr>
              <a:t>OID.</a:t>
            </a:r>
            <a:endParaRPr sz="220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582879" y="843534"/>
            <a:ext cx="10951845" cy="5152051"/>
          </a:xfrm>
          <a:prstGeom prst="rect">
            <a:avLst/>
          </a:prstGeom>
        </p:spPr>
        <p:txBody>
          <a:bodyPr vert="horz" wrap="square" lIns="0" tIns="12065" rIns="0" bIns="0" rtlCol="0">
            <a:spAutoFit/>
          </a:bodyPr>
          <a:lstStyle/>
          <a:p>
            <a:pPr marL="299085" indent="-287020">
              <a:lnSpc>
                <a:spcPct val="100000"/>
              </a:lnSpc>
              <a:spcBef>
                <a:spcPts val="95"/>
              </a:spcBef>
              <a:buFont typeface="Wingdings"/>
              <a:buChar char=""/>
              <a:tabLst>
                <a:tab pos="299720" algn="l"/>
                <a:tab pos="8224520" algn="l"/>
              </a:tabLst>
            </a:pPr>
            <a:r>
              <a:rPr sz="2200" b="1" spc="-5" dirty="0">
                <a:latin typeface="Calibri"/>
                <a:cs typeface="Calibri"/>
              </a:rPr>
              <a:t>Πριν</a:t>
            </a:r>
            <a:r>
              <a:rPr sz="2200" b="1" spc="20" dirty="0">
                <a:latin typeface="Calibri"/>
                <a:cs typeface="Calibri"/>
              </a:rPr>
              <a:t> </a:t>
            </a:r>
            <a:r>
              <a:rPr sz="2200" b="1" spc="-5" dirty="0">
                <a:latin typeface="Calibri"/>
                <a:cs typeface="Calibri"/>
              </a:rPr>
              <a:t>κάνετε</a:t>
            </a:r>
            <a:r>
              <a:rPr sz="2200" b="1" spc="20" dirty="0">
                <a:latin typeface="Calibri"/>
                <a:cs typeface="Calibri"/>
              </a:rPr>
              <a:t> </a:t>
            </a:r>
            <a:r>
              <a:rPr sz="2200" b="1" spc="-10" dirty="0">
                <a:latin typeface="Calibri"/>
                <a:cs typeface="Calibri"/>
              </a:rPr>
              <a:t>νέα</a:t>
            </a:r>
            <a:r>
              <a:rPr sz="2200" b="1" spc="25" dirty="0">
                <a:latin typeface="Calibri"/>
                <a:cs typeface="Calibri"/>
              </a:rPr>
              <a:t> </a:t>
            </a:r>
            <a:r>
              <a:rPr sz="2200" b="1" spc="-5" dirty="0">
                <a:latin typeface="Calibri"/>
                <a:cs typeface="Calibri"/>
              </a:rPr>
              <a:t>εγγραφή,</a:t>
            </a:r>
            <a:r>
              <a:rPr sz="2200" b="1" spc="5" dirty="0">
                <a:latin typeface="Calibri"/>
                <a:cs typeface="Calibri"/>
              </a:rPr>
              <a:t> </a:t>
            </a:r>
            <a:r>
              <a:rPr sz="2200" b="1" spc="-5" dirty="0">
                <a:latin typeface="Calibri"/>
                <a:cs typeface="Calibri"/>
              </a:rPr>
              <a:t>αναζητήστε</a:t>
            </a:r>
            <a:r>
              <a:rPr sz="2200" b="1" spc="35" dirty="0">
                <a:latin typeface="Calibri"/>
                <a:cs typeface="Calibri"/>
              </a:rPr>
              <a:t> </a:t>
            </a:r>
            <a:r>
              <a:rPr sz="2200" b="1" spc="-5" dirty="0">
                <a:latin typeface="Calibri"/>
                <a:cs typeface="Calibri"/>
              </a:rPr>
              <a:t>τον</a:t>
            </a:r>
            <a:r>
              <a:rPr sz="2200" b="1" spc="25" dirty="0">
                <a:latin typeface="Calibri"/>
                <a:cs typeface="Calibri"/>
              </a:rPr>
              <a:t> </a:t>
            </a:r>
            <a:r>
              <a:rPr sz="2200" b="1" spc="-5" dirty="0">
                <a:latin typeface="Calibri"/>
                <a:cs typeface="Calibri"/>
              </a:rPr>
              <a:t>οργανισμό</a:t>
            </a:r>
            <a:r>
              <a:rPr sz="2200" b="1" spc="40" dirty="0">
                <a:latin typeface="Calibri"/>
                <a:cs typeface="Calibri"/>
              </a:rPr>
              <a:t> </a:t>
            </a:r>
            <a:r>
              <a:rPr sz="2200" b="1" spc="-10" dirty="0">
                <a:latin typeface="Calibri"/>
                <a:cs typeface="Calibri"/>
              </a:rPr>
              <a:t>σας</a:t>
            </a:r>
            <a:r>
              <a:rPr sz="2200" b="1" spc="25" dirty="0">
                <a:latin typeface="Calibri"/>
                <a:cs typeface="Calibri"/>
              </a:rPr>
              <a:t> </a:t>
            </a:r>
            <a:r>
              <a:rPr sz="2200" b="1" spc="-10" dirty="0">
                <a:latin typeface="Calibri"/>
                <a:cs typeface="Calibri"/>
              </a:rPr>
              <a:t>στο</a:t>
            </a:r>
            <a:r>
              <a:rPr sz="2200" b="1" spc="45" dirty="0">
                <a:latin typeface="Calibri"/>
                <a:cs typeface="Calibri"/>
              </a:rPr>
              <a:t> </a:t>
            </a:r>
            <a:r>
              <a:rPr sz="2200" b="1" spc="-10" dirty="0">
                <a:latin typeface="Calibri"/>
                <a:cs typeface="Calibri"/>
              </a:rPr>
              <a:t>ORS	για:</a:t>
            </a:r>
            <a:endParaRPr sz="2200" dirty="0">
              <a:latin typeface="Calibri"/>
              <a:cs typeface="Calibri"/>
            </a:endParaRPr>
          </a:p>
          <a:p>
            <a:pPr>
              <a:lnSpc>
                <a:spcPct val="100000"/>
              </a:lnSpc>
              <a:spcBef>
                <a:spcPts val="20"/>
              </a:spcBef>
            </a:pPr>
            <a:endParaRPr sz="2150" dirty="0">
              <a:latin typeface="Calibri"/>
              <a:cs typeface="Calibri"/>
            </a:endParaRPr>
          </a:p>
          <a:p>
            <a:pPr marL="299085" indent="-287020">
              <a:lnSpc>
                <a:spcPct val="100000"/>
              </a:lnSpc>
              <a:spcBef>
                <a:spcPts val="5"/>
              </a:spcBef>
              <a:buFont typeface="Wingdings"/>
              <a:buChar char=""/>
              <a:tabLst>
                <a:tab pos="299085" algn="l"/>
                <a:tab pos="299720" algn="l"/>
              </a:tabLst>
            </a:pPr>
            <a:r>
              <a:rPr sz="2000" u="heavy" dirty="0">
                <a:uFill>
                  <a:solidFill>
                    <a:srgbClr val="000000"/>
                  </a:solidFill>
                </a:uFill>
                <a:latin typeface="Calibri"/>
                <a:cs typeface="Calibri"/>
              </a:rPr>
              <a:t>Αποφυγή</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πολλαπλών</a:t>
            </a:r>
            <a:r>
              <a:rPr sz="2000" u="heavy" spc="-35" dirty="0">
                <a:uFill>
                  <a:solidFill>
                    <a:srgbClr val="000000"/>
                  </a:solidFill>
                </a:uFill>
                <a:latin typeface="Calibri"/>
                <a:cs typeface="Calibri"/>
              </a:rPr>
              <a:t> </a:t>
            </a:r>
            <a:r>
              <a:rPr sz="2000" u="heavy" dirty="0">
                <a:uFill>
                  <a:solidFill>
                    <a:srgbClr val="000000"/>
                  </a:solidFill>
                </a:uFill>
                <a:latin typeface="Calibri"/>
                <a:cs typeface="Calibri"/>
              </a:rPr>
              <a:t>εγγραφών</a:t>
            </a:r>
            <a:r>
              <a:rPr sz="2000" spc="-40" dirty="0">
                <a:latin typeface="Calibri"/>
                <a:cs typeface="Calibri"/>
              </a:rPr>
              <a:t> </a:t>
            </a:r>
            <a:r>
              <a:rPr sz="2000" dirty="0">
                <a:latin typeface="Calibri"/>
                <a:cs typeface="Calibri"/>
              </a:rPr>
              <a:t>του</a:t>
            </a:r>
            <a:r>
              <a:rPr sz="2000" spc="-20" dirty="0">
                <a:latin typeface="Calibri"/>
                <a:cs typeface="Calibri"/>
              </a:rPr>
              <a:t> </a:t>
            </a:r>
            <a:r>
              <a:rPr sz="2000" dirty="0">
                <a:latin typeface="Calibri"/>
                <a:cs typeface="Calibri"/>
              </a:rPr>
              <a:t>οργανισμού</a:t>
            </a:r>
            <a:r>
              <a:rPr sz="2000" spc="-60" dirty="0">
                <a:latin typeface="Calibri"/>
                <a:cs typeface="Calibri"/>
              </a:rPr>
              <a:t> </a:t>
            </a:r>
            <a:r>
              <a:rPr sz="2000" dirty="0">
                <a:latin typeface="Calibri"/>
                <a:cs typeface="Calibri"/>
              </a:rPr>
              <a:t>σας</a:t>
            </a:r>
          </a:p>
          <a:p>
            <a:pPr>
              <a:lnSpc>
                <a:spcPct val="100000"/>
              </a:lnSpc>
              <a:spcBef>
                <a:spcPts val="20"/>
              </a:spcBef>
              <a:buFont typeface="Wingdings"/>
              <a:buChar char=""/>
            </a:pPr>
            <a:endParaRPr sz="1950" dirty="0">
              <a:latin typeface="Calibri"/>
              <a:cs typeface="Calibri"/>
            </a:endParaRPr>
          </a:p>
          <a:p>
            <a:pPr marL="299085" marR="27940" indent="-287020">
              <a:lnSpc>
                <a:spcPct val="100000"/>
              </a:lnSpc>
              <a:buFont typeface="Wingdings"/>
              <a:buChar char=""/>
              <a:tabLst>
                <a:tab pos="299085" algn="l"/>
                <a:tab pos="299720" algn="l"/>
              </a:tabLst>
            </a:pPr>
            <a:r>
              <a:rPr sz="2000" u="heavy" dirty="0">
                <a:uFill>
                  <a:solidFill>
                    <a:srgbClr val="000000"/>
                  </a:solidFill>
                </a:uFill>
                <a:latin typeface="Calibri"/>
                <a:cs typeface="Calibri"/>
              </a:rPr>
              <a:t>Εντοπισμό </a:t>
            </a:r>
            <a:r>
              <a:rPr sz="2000" u="heavy" spc="-5" dirty="0">
                <a:uFill>
                  <a:solidFill>
                    <a:srgbClr val="000000"/>
                  </a:solidFill>
                </a:uFill>
                <a:latin typeface="Calibri"/>
                <a:cs typeface="Calibri"/>
              </a:rPr>
              <a:t>του κωδικού OID</a:t>
            </a:r>
            <a:r>
              <a:rPr sz="2000" spc="-5" dirty="0">
                <a:latin typeface="Calibri"/>
                <a:cs typeface="Calibri"/>
              </a:rPr>
              <a:t> του οργανισμού </a:t>
            </a:r>
            <a:r>
              <a:rPr sz="2000" dirty="0">
                <a:latin typeface="Calibri"/>
                <a:cs typeface="Calibri"/>
              </a:rPr>
              <a:t>σας, στην περίπτωση που κατά </a:t>
            </a:r>
            <a:r>
              <a:rPr sz="2000" spc="-5" dirty="0">
                <a:latin typeface="Calibri"/>
                <a:cs typeface="Calibri"/>
              </a:rPr>
              <a:t>την τελευταία </a:t>
            </a:r>
            <a:r>
              <a:rPr sz="2000" dirty="0">
                <a:latin typeface="Calibri"/>
                <a:cs typeface="Calibri"/>
              </a:rPr>
              <a:t>συμμετοχή </a:t>
            </a:r>
            <a:r>
              <a:rPr sz="2000" spc="-440" dirty="0">
                <a:latin typeface="Calibri"/>
                <a:cs typeface="Calibri"/>
              </a:rPr>
              <a:t> </a:t>
            </a:r>
            <a:r>
              <a:rPr sz="2000" spc="-5" dirty="0">
                <a:latin typeface="Calibri"/>
                <a:cs typeface="Calibri"/>
              </a:rPr>
              <a:t>του</a:t>
            </a:r>
            <a:r>
              <a:rPr sz="2000" spc="-15" dirty="0">
                <a:latin typeface="Calibri"/>
                <a:cs typeface="Calibri"/>
              </a:rPr>
              <a:t> </a:t>
            </a:r>
            <a:r>
              <a:rPr sz="2000" dirty="0">
                <a:latin typeface="Calibri"/>
                <a:cs typeface="Calibri"/>
              </a:rPr>
              <a:t>στο</a:t>
            </a:r>
            <a:r>
              <a:rPr sz="2000" spc="-25" dirty="0">
                <a:latin typeface="Calibri"/>
                <a:cs typeface="Calibri"/>
              </a:rPr>
              <a:t> </a:t>
            </a:r>
            <a:r>
              <a:rPr sz="2000" dirty="0">
                <a:latin typeface="Calibri"/>
                <a:cs typeface="Calibri"/>
              </a:rPr>
              <a:t>Πρόγραμμα,</a:t>
            </a:r>
            <a:r>
              <a:rPr sz="2000" spc="-40" dirty="0">
                <a:latin typeface="Calibri"/>
                <a:cs typeface="Calibri"/>
              </a:rPr>
              <a:t> </a:t>
            </a:r>
            <a:r>
              <a:rPr sz="2000" dirty="0">
                <a:latin typeface="Calibri"/>
                <a:cs typeface="Calibri"/>
              </a:rPr>
              <a:t>είχε</a:t>
            </a:r>
            <a:r>
              <a:rPr sz="2000" spc="-10" dirty="0">
                <a:latin typeface="Calibri"/>
                <a:cs typeface="Calibri"/>
              </a:rPr>
              <a:t> </a:t>
            </a:r>
            <a:r>
              <a:rPr sz="2000" spc="-5" dirty="0">
                <a:latin typeface="Calibri"/>
                <a:cs typeface="Calibri"/>
              </a:rPr>
              <a:t>χρησιμοποιηθεί</a:t>
            </a:r>
            <a:r>
              <a:rPr sz="2000" spc="-40" dirty="0">
                <a:latin typeface="Calibri"/>
                <a:cs typeface="Calibri"/>
              </a:rPr>
              <a:t> </a:t>
            </a:r>
            <a:r>
              <a:rPr sz="2000" spc="-5" dirty="0">
                <a:latin typeface="Calibri"/>
                <a:cs typeface="Calibri"/>
              </a:rPr>
              <a:t>κωδικός</a:t>
            </a:r>
            <a:r>
              <a:rPr sz="2000" dirty="0">
                <a:latin typeface="Calibri"/>
                <a:cs typeface="Calibri"/>
              </a:rPr>
              <a:t> PIC</a:t>
            </a:r>
            <a:endParaRPr lang="el-GR" sz="2000" dirty="0">
              <a:latin typeface="Calibri"/>
              <a:cs typeface="Calibri"/>
            </a:endParaRPr>
          </a:p>
          <a:p>
            <a:pPr marL="299085" marR="27940" indent="-287020">
              <a:lnSpc>
                <a:spcPct val="100000"/>
              </a:lnSpc>
              <a:buFont typeface="Wingdings"/>
              <a:buChar char=""/>
              <a:tabLst>
                <a:tab pos="299085" algn="l"/>
                <a:tab pos="299720" algn="l"/>
              </a:tabLst>
            </a:pPr>
            <a:endParaRPr lang="el-GR" sz="2000" dirty="0">
              <a:latin typeface="Calibri"/>
              <a:cs typeface="Calibri"/>
            </a:endParaRPr>
          </a:p>
          <a:p>
            <a:pPr marL="12065" marR="27940">
              <a:lnSpc>
                <a:spcPct val="100000"/>
              </a:lnSpc>
              <a:tabLst>
                <a:tab pos="299085" algn="l"/>
                <a:tab pos="299720" algn="l"/>
              </a:tabLst>
            </a:pPr>
            <a:r>
              <a:rPr lang="el-GR" sz="2000" u="sng" dirty="0">
                <a:latin typeface="Calibri"/>
                <a:cs typeface="Calibri"/>
              </a:rPr>
              <a:t>Σημειώσεις</a:t>
            </a:r>
            <a:r>
              <a:rPr lang="el-GR" sz="2000" dirty="0">
                <a:latin typeface="Calibri"/>
                <a:cs typeface="Calibri"/>
              </a:rPr>
              <a:t>:</a:t>
            </a:r>
            <a:endParaRPr sz="2000" dirty="0">
              <a:latin typeface="Calibri"/>
              <a:cs typeface="Calibri"/>
            </a:endParaRPr>
          </a:p>
          <a:p>
            <a:pPr marL="12700" marR="5080" algn="just">
              <a:lnSpc>
                <a:spcPct val="100000"/>
              </a:lnSpc>
            </a:pPr>
            <a:r>
              <a:rPr sz="1900" i="1" spc="-5" dirty="0">
                <a:latin typeface="Calibri"/>
                <a:cs typeface="Calibri"/>
              </a:rPr>
              <a:t>1. </a:t>
            </a:r>
            <a:r>
              <a:rPr sz="1900" u="heavy" spc="-10" dirty="0">
                <a:uFill>
                  <a:solidFill>
                    <a:srgbClr val="000000"/>
                  </a:solidFill>
                </a:uFill>
                <a:latin typeface="Calibri"/>
                <a:cs typeface="Calibri"/>
              </a:rPr>
              <a:t>Εάν</a:t>
            </a:r>
            <a:r>
              <a:rPr sz="1900" spc="-10" dirty="0">
                <a:latin typeface="Calibri"/>
                <a:cs typeface="Calibri"/>
              </a:rPr>
              <a:t> </a:t>
            </a:r>
            <a:r>
              <a:rPr sz="1900" i="1" spc="-10" dirty="0">
                <a:latin typeface="Calibri"/>
                <a:cs typeface="Calibri"/>
              </a:rPr>
              <a:t>εντοπίσετε τον οργανισμό </a:t>
            </a:r>
            <a:r>
              <a:rPr sz="1900" i="1" spc="-5" dirty="0">
                <a:latin typeface="Calibri"/>
                <a:cs typeface="Calibri"/>
              </a:rPr>
              <a:t>σας και </a:t>
            </a:r>
            <a:r>
              <a:rPr sz="1900" i="1" u="heavy" spc="-5" dirty="0">
                <a:uFill>
                  <a:solidFill>
                    <a:srgbClr val="000000"/>
                  </a:solidFill>
                </a:uFill>
                <a:latin typeface="Calibri"/>
                <a:cs typeface="Calibri"/>
              </a:rPr>
              <a:t>χρειάζεστε </a:t>
            </a:r>
            <a:r>
              <a:rPr sz="1900" i="1" u="heavy" spc="-10" dirty="0">
                <a:uFill>
                  <a:solidFill>
                    <a:srgbClr val="000000"/>
                  </a:solidFill>
                </a:uFill>
                <a:latin typeface="Calibri"/>
                <a:cs typeface="Calibri"/>
              </a:rPr>
              <a:t>πλήρη πρόσβαση </a:t>
            </a:r>
            <a:r>
              <a:rPr sz="1900" i="1" u="heavy" spc="-5" dirty="0">
                <a:uFill>
                  <a:solidFill>
                    <a:srgbClr val="000000"/>
                  </a:solidFill>
                </a:uFill>
                <a:latin typeface="Calibri"/>
                <a:cs typeface="Calibri"/>
              </a:rPr>
              <a:t>στα </a:t>
            </a:r>
            <a:r>
              <a:rPr sz="1900" i="1" u="heavy" spc="-10" dirty="0">
                <a:uFill>
                  <a:solidFill>
                    <a:srgbClr val="000000"/>
                  </a:solidFill>
                </a:uFill>
                <a:latin typeface="Calibri"/>
                <a:cs typeface="Calibri"/>
              </a:rPr>
              <a:t>στοιχεία εγγραφής</a:t>
            </a:r>
            <a:r>
              <a:rPr sz="1900" i="1" spc="-10" dirty="0">
                <a:latin typeface="Calibri"/>
                <a:cs typeface="Calibri"/>
              </a:rPr>
              <a:t> του </a:t>
            </a:r>
            <a:r>
              <a:rPr sz="1900" i="1" spc="-5" dirty="0">
                <a:latin typeface="Calibri"/>
                <a:cs typeface="Calibri"/>
              </a:rPr>
              <a:t>(για να </a:t>
            </a:r>
            <a:r>
              <a:rPr sz="1900" i="1" spc="-10" dirty="0">
                <a:latin typeface="Calibri"/>
                <a:cs typeface="Calibri"/>
              </a:rPr>
              <a:t>τα </a:t>
            </a:r>
            <a:r>
              <a:rPr sz="1900" i="1" spc="-5" dirty="0">
                <a:latin typeface="Calibri"/>
                <a:cs typeface="Calibri"/>
              </a:rPr>
              <a:t> επικαιροποιείτε</a:t>
            </a:r>
            <a:r>
              <a:rPr lang="el-GR" sz="1900" i="1" spc="-5" dirty="0">
                <a:latin typeface="Calibri"/>
                <a:cs typeface="Calibri"/>
              </a:rPr>
              <a:t>, </a:t>
            </a:r>
            <a:r>
              <a:rPr sz="1900" i="1" spc="-5" dirty="0">
                <a:latin typeface="Calibri"/>
                <a:cs typeface="Calibri"/>
              </a:rPr>
              <a:t>όπ</a:t>
            </a:r>
            <a:r>
              <a:rPr sz="1900" i="1" spc="-5" dirty="0" err="1">
                <a:latin typeface="Calibri"/>
                <a:cs typeface="Calibri"/>
              </a:rPr>
              <a:t>οτε</a:t>
            </a:r>
            <a:r>
              <a:rPr sz="1900" i="1" spc="-5" dirty="0">
                <a:latin typeface="Calibri"/>
                <a:cs typeface="Calibri"/>
              </a:rPr>
              <a:t> είναι </a:t>
            </a:r>
            <a:r>
              <a:rPr sz="1900" i="1" spc="-10" dirty="0">
                <a:latin typeface="Calibri"/>
                <a:cs typeface="Calibri"/>
              </a:rPr>
              <a:t>απαραίτητο), </a:t>
            </a:r>
            <a:r>
              <a:rPr sz="1900" i="1" spc="-5" dirty="0">
                <a:latin typeface="Calibri"/>
                <a:cs typeface="Calibri"/>
              </a:rPr>
              <a:t>ζητήστε </a:t>
            </a:r>
            <a:r>
              <a:rPr sz="1900" i="1" spc="-10" dirty="0">
                <a:latin typeface="Calibri"/>
                <a:cs typeface="Calibri"/>
              </a:rPr>
              <a:t>από </a:t>
            </a:r>
            <a:r>
              <a:rPr sz="1900" i="1" spc="-5" dirty="0">
                <a:latin typeface="Calibri"/>
                <a:cs typeface="Calibri"/>
              </a:rPr>
              <a:t>το άτομο που είχε κάνει </a:t>
            </a:r>
            <a:r>
              <a:rPr sz="1900" i="1" spc="-10" dirty="0">
                <a:latin typeface="Calibri"/>
                <a:cs typeface="Calibri"/>
              </a:rPr>
              <a:t>την εγγραφή </a:t>
            </a:r>
            <a:r>
              <a:rPr sz="1900" i="1" spc="-5" dirty="0">
                <a:latin typeface="Calibri"/>
                <a:cs typeface="Calibri"/>
              </a:rPr>
              <a:t>να σας </a:t>
            </a:r>
            <a:r>
              <a:rPr sz="1900" i="1" spc="-10" dirty="0">
                <a:latin typeface="Calibri"/>
                <a:cs typeface="Calibri"/>
              </a:rPr>
              <a:t>προσθέσει </a:t>
            </a:r>
            <a:r>
              <a:rPr sz="1900" i="1" spc="-5" dirty="0">
                <a:latin typeface="Calibri"/>
                <a:cs typeface="Calibri"/>
              </a:rPr>
              <a:t> ως</a:t>
            </a:r>
            <a:r>
              <a:rPr sz="1900" i="1" spc="-15" dirty="0">
                <a:latin typeface="Calibri"/>
                <a:cs typeface="Calibri"/>
              </a:rPr>
              <a:t> </a:t>
            </a:r>
            <a:r>
              <a:rPr sz="1900" i="1" u="heavy" spc="-10" dirty="0">
                <a:uFill>
                  <a:solidFill>
                    <a:srgbClr val="000000"/>
                  </a:solidFill>
                </a:uFill>
                <a:latin typeface="Calibri"/>
                <a:cs typeface="Calibri"/>
                <a:hlinkClick r:id="rId2"/>
              </a:rPr>
              <a:t>authorised</a:t>
            </a:r>
            <a:r>
              <a:rPr sz="1900" i="1" u="heavy" spc="30" dirty="0">
                <a:uFill>
                  <a:solidFill>
                    <a:srgbClr val="000000"/>
                  </a:solidFill>
                </a:uFill>
                <a:latin typeface="Calibri"/>
                <a:cs typeface="Calibri"/>
                <a:hlinkClick r:id="rId2"/>
              </a:rPr>
              <a:t> </a:t>
            </a:r>
            <a:r>
              <a:rPr sz="1900" i="1" u="heavy" spc="-5" dirty="0">
                <a:uFill>
                  <a:solidFill>
                    <a:srgbClr val="000000"/>
                  </a:solidFill>
                </a:uFill>
                <a:latin typeface="Calibri"/>
                <a:cs typeface="Calibri"/>
                <a:hlinkClick r:id="rId2"/>
              </a:rPr>
              <a:t>user</a:t>
            </a:r>
            <a:r>
              <a:rPr sz="1900" i="1" spc="-5" dirty="0">
                <a:latin typeface="Calibri"/>
                <a:cs typeface="Calibri"/>
              </a:rPr>
              <a:t>.</a:t>
            </a:r>
            <a:endParaRPr sz="1900" dirty="0">
              <a:latin typeface="Calibri"/>
              <a:cs typeface="Calibri"/>
            </a:endParaRPr>
          </a:p>
          <a:p>
            <a:pPr marL="12700" algn="just">
              <a:lnSpc>
                <a:spcPct val="100000"/>
              </a:lnSpc>
            </a:pPr>
            <a:r>
              <a:rPr sz="1900" i="1" spc="-5" dirty="0">
                <a:latin typeface="Calibri"/>
                <a:cs typeface="Calibri"/>
              </a:rPr>
              <a:t>2. </a:t>
            </a:r>
            <a:r>
              <a:rPr sz="1900" i="1" spc="-10" dirty="0">
                <a:latin typeface="Calibri"/>
                <a:cs typeface="Calibri"/>
              </a:rPr>
              <a:t>Εντοπίζοντας</a:t>
            </a:r>
            <a:r>
              <a:rPr sz="1900" i="1" spc="30" dirty="0">
                <a:latin typeface="Calibri"/>
                <a:cs typeface="Calibri"/>
              </a:rPr>
              <a:t> </a:t>
            </a:r>
            <a:r>
              <a:rPr sz="1900" i="1" spc="-10" dirty="0">
                <a:latin typeface="Calibri"/>
                <a:cs typeface="Calibri"/>
              </a:rPr>
              <a:t>την</a:t>
            </a:r>
            <a:r>
              <a:rPr sz="1900" i="1" spc="5" dirty="0">
                <a:latin typeface="Calibri"/>
                <a:cs typeface="Calibri"/>
              </a:rPr>
              <a:t> </a:t>
            </a:r>
            <a:r>
              <a:rPr sz="1900" i="1" spc="-5" dirty="0">
                <a:latin typeface="Calibri"/>
                <a:cs typeface="Calibri"/>
              </a:rPr>
              <a:t>εγγραφή</a:t>
            </a:r>
            <a:r>
              <a:rPr sz="1900" i="1" spc="35" dirty="0">
                <a:latin typeface="Calibri"/>
                <a:cs typeface="Calibri"/>
              </a:rPr>
              <a:t> </a:t>
            </a:r>
            <a:r>
              <a:rPr sz="1900" i="1" spc="-10" dirty="0">
                <a:latin typeface="Calibri"/>
                <a:cs typeface="Calibri"/>
              </a:rPr>
              <a:t>του</a:t>
            </a:r>
            <a:r>
              <a:rPr sz="1900" i="1" spc="-5" dirty="0">
                <a:latin typeface="Calibri"/>
                <a:cs typeface="Calibri"/>
              </a:rPr>
              <a:t> οργανισμού,</a:t>
            </a:r>
            <a:r>
              <a:rPr sz="1900" i="1" spc="50" dirty="0">
                <a:latin typeface="Calibri"/>
                <a:cs typeface="Calibri"/>
              </a:rPr>
              <a:t> </a:t>
            </a:r>
            <a:r>
              <a:rPr sz="1900" i="1" u="heavy" spc="-5" dirty="0">
                <a:uFill>
                  <a:solidFill>
                    <a:srgbClr val="000000"/>
                  </a:solidFill>
                </a:uFill>
                <a:latin typeface="Calibri"/>
                <a:cs typeface="Calibri"/>
              </a:rPr>
              <a:t>θα</a:t>
            </a:r>
            <a:r>
              <a:rPr sz="1900" i="1" u="heavy" spc="10" dirty="0">
                <a:uFill>
                  <a:solidFill>
                    <a:srgbClr val="000000"/>
                  </a:solidFill>
                </a:uFill>
                <a:latin typeface="Calibri"/>
                <a:cs typeface="Calibri"/>
              </a:rPr>
              <a:t> </a:t>
            </a:r>
            <a:r>
              <a:rPr sz="1900" i="1" u="heavy" spc="-10" dirty="0">
                <a:uFill>
                  <a:solidFill>
                    <a:srgbClr val="000000"/>
                  </a:solidFill>
                </a:uFill>
                <a:latin typeface="Calibri"/>
                <a:cs typeface="Calibri"/>
              </a:rPr>
              <a:t>μπορείτε</a:t>
            </a:r>
            <a:r>
              <a:rPr sz="1900" i="1" u="heavy" spc="20" dirty="0">
                <a:uFill>
                  <a:solidFill>
                    <a:srgbClr val="000000"/>
                  </a:solidFill>
                </a:uFill>
                <a:latin typeface="Calibri"/>
                <a:cs typeface="Calibri"/>
              </a:rPr>
              <a:t> </a:t>
            </a:r>
            <a:r>
              <a:rPr sz="1900" i="1" u="heavy" spc="-5" dirty="0">
                <a:uFill>
                  <a:solidFill>
                    <a:srgbClr val="000000"/>
                  </a:solidFill>
                </a:uFill>
                <a:latin typeface="Calibri"/>
                <a:cs typeface="Calibri"/>
              </a:rPr>
              <a:t>να</a:t>
            </a:r>
            <a:r>
              <a:rPr sz="1900" i="1" u="heavy" spc="5" dirty="0">
                <a:uFill>
                  <a:solidFill>
                    <a:srgbClr val="000000"/>
                  </a:solidFill>
                </a:uFill>
                <a:latin typeface="Calibri"/>
                <a:cs typeface="Calibri"/>
              </a:rPr>
              <a:t> </a:t>
            </a:r>
            <a:r>
              <a:rPr sz="1900" i="1" u="heavy" spc="-10" dirty="0">
                <a:uFill>
                  <a:solidFill>
                    <a:srgbClr val="000000"/>
                  </a:solidFill>
                </a:uFill>
                <a:latin typeface="Calibri"/>
                <a:cs typeface="Calibri"/>
              </a:rPr>
              <a:t>δείτε</a:t>
            </a:r>
            <a:r>
              <a:rPr sz="1900" i="1" u="heavy" spc="15" dirty="0">
                <a:uFill>
                  <a:solidFill>
                    <a:srgbClr val="000000"/>
                  </a:solidFill>
                </a:uFill>
                <a:latin typeface="Calibri"/>
                <a:cs typeface="Calibri"/>
              </a:rPr>
              <a:t> </a:t>
            </a:r>
            <a:r>
              <a:rPr sz="1900" i="1" u="heavy" spc="-5" dirty="0">
                <a:uFill>
                  <a:solidFill>
                    <a:srgbClr val="000000"/>
                  </a:solidFill>
                </a:uFill>
                <a:latin typeface="Calibri"/>
                <a:cs typeface="Calibri"/>
              </a:rPr>
              <a:t>και</a:t>
            </a:r>
            <a:r>
              <a:rPr sz="1900" i="1" u="heavy" spc="15" dirty="0">
                <a:uFill>
                  <a:solidFill>
                    <a:srgbClr val="000000"/>
                  </a:solidFill>
                </a:uFill>
                <a:latin typeface="Calibri"/>
                <a:cs typeface="Calibri"/>
              </a:rPr>
              <a:t> </a:t>
            </a:r>
            <a:r>
              <a:rPr sz="1900" i="1" u="heavy" spc="-5" dirty="0">
                <a:uFill>
                  <a:solidFill>
                    <a:srgbClr val="000000"/>
                  </a:solidFill>
                </a:uFill>
                <a:latin typeface="Calibri"/>
                <a:cs typeface="Calibri"/>
              </a:rPr>
              <a:t>το</a:t>
            </a:r>
            <a:r>
              <a:rPr sz="1900" i="1" u="heavy" spc="10" dirty="0">
                <a:uFill>
                  <a:solidFill>
                    <a:srgbClr val="000000"/>
                  </a:solidFill>
                </a:uFill>
                <a:latin typeface="Calibri"/>
                <a:cs typeface="Calibri"/>
              </a:rPr>
              <a:t> </a:t>
            </a:r>
            <a:r>
              <a:rPr sz="1900" i="1" u="heavy" spc="-5" dirty="0">
                <a:uFill>
                  <a:solidFill>
                    <a:srgbClr val="000000"/>
                  </a:solidFill>
                </a:uFill>
                <a:latin typeface="Calibri"/>
                <a:cs typeface="Calibri"/>
              </a:rPr>
              <a:t>status</a:t>
            </a:r>
            <a:r>
              <a:rPr sz="1900" i="1" u="heavy" spc="10" dirty="0">
                <a:uFill>
                  <a:solidFill>
                    <a:srgbClr val="000000"/>
                  </a:solidFill>
                </a:uFill>
                <a:latin typeface="Calibri"/>
                <a:cs typeface="Calibri"/>
              </a:rPr>
              <a:t> </a:t>
            </a:r>
            <a:r>
              <a:rPr sz="1900" i="1" u="heavy" spc="-10" dirty="0">
                <a:uFill>
                  <a:solidFill>
                    <a:srgbClr val="000000"/>
                  </a:solidFill>
                </a:uFill>
                <a:latin typeface="Calibri"/>
                <a:cs typeface="Calibri"/>
              </a:rPr>
              <a:t>του</a:t>
            </a:r>
            <a:r>
              <a:rPr sz="1900" i="1" u="heavy" dirty="0">
                <a:uFill>
                  <a:solidFill>
                    <a:srgbClr val="000000"/>
                  </a:solidFill>
                </a:uFill>
                <a:latin typeface="Calibri"/>
                <a:cs typeface="Calibri"/>
              </a:rPr>
              <a:t> </a:t>
            </a:r>
            <a:r>
              <a:rPr sz="1900" i="1" u="heavy" spc="-5" dirty="0">
                <a:uFill>
                  <a:solidFill>
                    <a:srgbClr val="000000"/>
                  </a:solidFill>
                </a:uFill>
                <a:latin typeface="Calibri"/>
                <a:cs typeface="Calibri"/>
              </a:rPr>
              <a:t>οργανισμού</a:t>
            </a:r>
            <a:r>
              <a:rPr sz="1900" i="1" spc="-5" dirty="0">
                <a:latin typeface="Calibri"/>
                <a:cs typeface="Calibri"/>
              </a:rPr>
              <a:t>:</a:t>
            </a:r>
            <a:r>
              <a:rPr sz="1900" i="1" spc="40" dirty="0">
                <a:latin typeface="Calibri"/>
                <a:cs typeface="Calibri"/>
              </a:rPr>
              <a:t> </a:t>
            </a:r>
            <a:r>
              <a:rPr sz="1900" i="1" spc="-10" dirty="0">
                <a:latin typeface="Calibri"/>
                <a:cs typeface="Calibri"/>
              </a:rPr>
              <a:t>“Waiting</a:t>
            </a:r>
            <a:r>
              <a:rPr sz="1900" i="1" spc="30" dirty="0">
                <a:latin typeface="Calibri"/>
                <a:cs typeface="Calibri"/>
              </a:rPr>
              <a:t> </a:t>
            </a:r>
            <a:r>
              <a:rPr sz="1900" i="1" spc="-10" dirty="0">
                <a:latin typeface="Calibri"/>
                <a:cs typeface="Calibri"/>
              </a:rPr>
              <a:t>for</a:t>
            </a:r>
            <a:endParaRPr sz="1900" dirty="0">
              <a:latin typeface="Calibri"/>
              <a:cs typeface="Calibri"/>
            </a:endParaRPr>
          </a:p>
          <a:p>
            <a:pPr marL="12700" algn="just">
              <a:lnSpc>
                <a:spcPct val="100000"/>
              </a:lnSpc>
            </a:pPr>
            <a:r>
              <a:rPr sz="1900" i="1" spc="-5" dirty="0">
                <a:latin typeface="Calibri"/>
                <a:cs typeface="Calibri"/>
              </a:rPr>
              <a:t>NA</a:t>
            </a:r>
            <a:r>
              <a:rPr sz="1900" i="1" dirty="0">
                <a:latin typeface="Calibri"/>
                <a:cs typeface="Calibri"/>
              </a:rPr>
              <a:t> </a:t>
            </a:r>
            <a:r>
              <a:rPr sz="1900" i="1" spc="-20" dirty="0">
                <a:latin typeface="Calibri"/>
                <a:cs typeface="Calibri"/>
              </a:rPr>
              <a:t>Certification”,</a:t>
            </a:r>
            <a:r>
              <a:rPr sz="1900" i="1" spc="40" dirty="0">
                <a:latin typeface="Calibri"/>
                <a:cs typeface="Calibri"/>
              </a:rPr>
              <a:t> </a:t>
            </a:r>
            <a:r>
              <a:rPr sz="1900" i="1" spc="-15" dirty="0">
                <a:latin typeface="Calibri"/>
                <a:cs typeface="Calibri"/>
              </a:rPr>
              <a:t>“Waiting</a:t>
            </a:r>
            <a:r>
              <a:rPr sz="1900" i="1" spc="20" dirty="0">
                <a:latin typeface="Calibri"/>
                <a:cs typeface="Calibri"/>
              </a:rPr>
              <a:t> </a:t>
            </a:r>
            <a:r>
              <a:rPr sz="1900" i="1" spc="-15" dirty="0">
                <a:latin typeface="Calibri"/>
                <a:cs typeface="Calibri"/>
              </a:rPr>
              <a:t>for</a:t>
            </a:r>
            <a:r>
              <a:rPr sz="1900" i="1" spc="5" dirty="0">
                <a:latin typeface="Calibri"/>
                <a:cs typeface="Calibri"/>
              </a:rPr>
              <a:t> </a:t>
            </a:r>
            <a:r>
              <a:rPr sz="1900" i="1" spc="-20" dirty="0">
                <a:latin typeface="Calibri"/>
                <a:cs typeface="Calibri"/>
              </a:rPr>
              <a:t>Confirmation”,</a:t>
            </a:r>
            <a:r>
              <a:rPr sz="1900" i="1" spc="25" dirty="0">
                <a:latin typeface="Calibri"/>
                <a:cs typeface="Calibri"/>
              </a:rPr>
              <a:t> </a:t>
            </a:r>
            <a:r>
              <a:rPr sz="1900" i="1" spc="-5" dirty="0">
                <a:latin typeface="Calibri"/>
                <a:cs typeface="Calibri"/>
              </a:rPr>
              <a:t>“NA</a:t>
            </a:r>
            <a:r>
              <a:rPr sz="1900" i="1" spc="15" dirty="0">
                <a:latin typeface="Calibri"/>
                <a:cs typeface="Calibri"/>
              </a:rPr>
              <a:t> </a:t>
            </a:r>
            <a:r>
              <a:rPr sz="1900" i="1" spc="-10" dirty="0">
                <a:latin typeface="Calibri"/>
                <a:cs typeface="Calibri"/>
              </a:rPr>
              <a:t>Certified”</a:t>
            </a:r>
            <a:r>
              <a:rPr sz="1900" i="1" spc="65" dirty="0">
                <a:latin typeface="Calibri"/>
                <a:cs typeface="Calibri"/>
              </a:rPr>
              <a:t> </a:t>
            </a:r>
            <a:r>
              <a:rPr sz="1900" i="1" spc="-5" dirty="0">
                <a:latin typeface="Calibri"/>
                <a:cs typeface="Calibri"/>
              </a:rPr>
              <a:t>ή</a:t>
            </a:r>
            <a:r>
              <a:rPr sz="1900" i="1" dirty="0">
                <a:latin typeface="Calibri"/>
                <a:cs typeface="Calibri"/>
              </a:rPr>
              <a:t> </a:t>
            </a:r>
            <a:r>
              <a:rPr sz="1900" i="1" spc="-15" dirty="0">
                <a:latin typeface="Calibri"/>
                <a:cs typeface="Calibri"/>
              </a:rPr>
              <a:t>“Invalidated”</a:t>
            </a:r>
            <a:r>
              <a:rPr sz="1900" i="1" spc="65" dirty="0">
                <a:latin typeface="Calibri"/>
                <a:cs typeface="Calibri"/>
              </a:rPr>
              <a:t> </a:t>
            </a:r>
            <a:r>
              <a:rPr sz="1900" i="1" spc="-10" dirty="0">
                <a:latin typeface="Calibri"/>
                <a:cs typeface="Calibri"/>
              </a:rPr>
              <a:t>(εάν</a:t>
            </a:r>
            <a:r>
              <a:rPr sz="1900" i="1" spc="10" dirty="0">
                <a:latin typeface="Calibri"/>
                <a:cs typeface="Calibri"/>
              </a:rPr>
              <a:t> </a:t>
            </a:r>
            <a:r>
              <a:rPr sz="1900" i="1" spc="-5" dirty="0">
                <a:latin typeface="Calibri"/>
                <a:cs typeface="Calibri"/>
              </a:rPr>
              <a:t>το</a:t>
            </a:r>
            <a:r>
              <a:rPr sz="1900" i="1" spc="5" dirty="0">
                <a:latin typeface="Calibri"/>
                <a:cs typeface="Calibri"/>
              </a:rPr>
              <a:t> </a:t>
            </a:r>
            <a:r>
              <a:rPr sz="1900" i="1" spc="-15" dirty="0">
                <a:latin typeface="Calibri"/>
                <a:cs typeface="Calibri"/>
              </a:rPr>
              <a:t>status</a:t>
            </a:r>
            <a:r>
              <a:rPr sz="1900" i="1" spc="30" dirty="0">
                <a:latin typeface="Calibri"/>
                <a:cs typeface="Calibri"/>
              </a:rPr>
              <a:t> </a:t>
            </a:r>
            <a:r>
              <a:rPr sz="1900" i="1" spc="-10" dirty="0">
                <a:latin typeface="Calibri"/>
                <a:cs typeface="Calibri"/>
              </a:rPr>
              <a:t>είναι</a:t>
            </a:r>
            <a:r>
              <a:rPr sz="1900" i="1" spc="5" dirty="0">
                <a:latin typeface="Calibri"/>
                <a:cs typeface="Calibri"/>
              </a:rPr>
              <a:t> </a:t>
            </a:r>
            <a:r>
              <a:rPr sz="1900" i="1" spc="-25" dirty="0">
                <a:latin typeface="Calibri"/>
                <a:cs typeface="Calibri"/>
              </a:rPr>
              <a:t>“invalidated”,</a:t>
            </a:r>
            <a:endParaRPr sz="1900" dirty="0">
              <a:latin typeface="Calibri"/>
              <a:cs typeface="Calibri"/>
            </a:endParaRPr>
          </a:p>
          <a:p>
            <a:pPr marL="12700" algn="just">
              <a:lnSpc>
                <a:spcPct val="100000"/>
              </a:lnSpc>
              <a:spcBef>
                <a:spcPts val="5"/>
              </a:spcBef>
            </a:pPr>
            <a:r>
              <a:rPr sz="1900" i="1" spc="-10" dirty="0">
                <a:latin typeface="Calibri"/>
                <a:cs typeface="Calibri"/>
              </a:rPr>
              <a:t>επικοινωνήστε</a:t>
            </a:r>
            <a:r>
              <a:rPr sz="1900" i="1" spc="10" dirty="0">
                <a:latin typeface="Calibri"/>
                <a:cs typeface="Calibri"/>
              </a:rPr>
              <a:t> </a:t>
            </a:r>
            <a:r>
              <a:rPr sz="1900" i="1" spc="-5" dirty="0">
                <a:latin typeface="Calibri"/>
                <a:cs typeface="Calibri"/>
              </a:rPr>
              <a:t>με</a:t>
            </a:r>
            <a:r>
              <a:rPr sz="1900" i="1" spc="-15" dirty="0">
                <a:latin typeface="Calibri"/>
                <a:cs typeface="Calibri"/>
              </a:rPr>
              <a:t> </a:t>
            </a:r>
            <a:r>
              <a:rPr sz="1900" i="1" spc="-20" dirty="0">
                <a:latin typeface="Calibri"/>
                <a:cs typeface="Calibri"/>
              </a:rPr>
              <a:t>την</a:t>
            </a:r>
            <a:r>
              <a:rPr sz="1900" i="1" spc="-10" dirty="0">
                <a:latin typeface="Calibri"/>
                <a:cs typeface="Calibri"/>
              </a:rPr>
              <a:t> Εθνική Υπ</a:t>
            </a:r>
            <a:r>
              <a:rPr sz="1900" i="1" spc="-10" dirty="0" err="1">
                <a:latin typeface="Calibri"/>
                <a:cs typeface="Calibri"/>
              </a:rPr>
              <a:t>ηρεσί</a:t>
            </a:r>
            <a:r>
              <a:rPr sz="1900" i="1" spc="-10" dirty="0">
                <a:latin typeface="Calibri"/>
                <a:cs typeface="Calibri"/>
              </a:rPr>
              <a:t>α)</a:t>
            </a:r>
            <a:endParaRPr lang="en-GB" sz="1900" i="1" spc="-10" dirty="0">
              <a:latin typeface="Calibri"/>
              <a:cs typeface="Calibri"/>
            </a:endParaRPr>
          </a:p>
          <a:p>
            <a:pPr marL="12700" algn="just">
              <a:lnSpc>
                <a:spcPct val="100000"/>
              </a:lnSpc>
              <a:spcBef>
                <a:spcPts val="5"/>
              </a:spcBef>
            </a:pPr>
            <a:r>
              <a:rPr lang="en-GB" sz="1900" i="1" spc="-10" dirty="0">
                <a:latin typeface="Calibri"/>
                <a:cs typeface="Calibri"/>
              </a:rPr>
              <a:t>3. </a:t>
            </a:r>
            <a:r>
              <a:rPr lang="el-GR" sz="1900" i="1" u="sng" spc="-10" dirty="0">
                <a:latin typeface="Calibri"/>
                <a:cs typeface="Calibri"/>
              </a:rPr>
              <a:t>Εάν λάβετε πολλαπλά αποτελέσματα</a:t>
            </a:r>
            <a:r>
              <a:rPr lang="el-GR" sz="1900" i="1" spc="-10" dirty="0">
                <a:latin typeface="Calibri"/>
                <a:cs typeface="Calibri"/>
              </a:rPr>
              <a:t> που ανταποκρίνονται στα στοιχεία του οργανισμού σας, </a:t>
            </a:r>
            <a:r>
              <a:rPr lang="el-GR" sz="1900" i="1" u="sng" spc="-10" dirty="0">
                <a:latin typeface="Calibri"/>
                <a:cs typeface="Calibri"/>
              </a:rPr>
              <a:t>επικοινωνήστε με την Εθνική Υπηρεσία</a:t>
            </a:r>
            <a:r>
              <a:rPr lang="el-GR" sz="1900" i="1" spc="-10" dirty="0">
                <a:latin typeface="Calibri"/>
                <a:cs typeface="Calibri"/>
              </a:rPr>
              <a:t>. Εάν κάποιο από τα </a:t>
            </a:r>
            <a:r>
              <a:rPr lang="en-GB" sz="1900" i="1" spc="-10" dirty="0">
                <a:latin typeface="Calibri"/>
                <a:cs typeface="Calibri"/>
              </a:rPr>
              <a:t>OIDs </a:t>
            </a:r>
            <a:r>
              <a:rPr lang="el-GR" sz="1900" i="1" spc="-10" dirty="0">
                <a:latin typeface="Calibri"/>
                <a:cs typeface="Calibri"/>
              </a:rPr>
              <a:t>συνδέεται με </a:t>
            </a:r>
            <a:r>
              <a:rPr lang="en-GB" sz="1900" i="1" spc="-10" dirty="0">
                <a:latin typeface="Calibri"/>
                <a:cs typeface="Calibri"/>
              </a:rPr>
              <a:t>ECHE code, </a:t>
            </a:r>
            <a:r>
              <a:rPr lang="el-GR" sz="1900" i="1" spc="-10" dirty="0">
                <a:latin typeface="Calibri"/>
                <a:cs typeface="Calibri"/>
              </a:rPr>
              <a:t>αυτό θα πρέπει να χρησιμοποιείτε στο εξής για όλες τις αιτήσεις του οργανισμού</a:t>
            </a:r>
            <a:endParaRPr sz="1900" dirty="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360" y="91821"/>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3059" y="1021461"/>
            <a:ext cx="11688445" cy="606425"/>
          </a:xfrm>
          <a:prstGeom prst="rect">
            <a:avLst/>
          </a:prstGeom>
        </p:spPr>
        <p:txBody>
          <a:bodyPr vert="horz" wrap="square" lIns="0" tIns="13335" rIns="0" bIns="0" rtlCol="0">
            <a:spAutoFit/>
          </a:bodyPr>
          <a:lstStyle/>
          <a:p>
            <a:pPr marL="355600" indent="-342900">
              <a:lnSpc>
                <a:spcPct val="100000"/>
              </a:lnSpc>
              <a:spcBef>
                <a:spcPts val="105"/>
              </a:spcBef>
              <a:buFont typeface="Wingdings"/>
              <a:buChar char=""/>
              <a:tabLst>
                <a:tab pos="355600" algn="l"/>
              </a:tabLst>
            </a:pPr>
            <a:r>
              <a:rPr sz="2000" spc="-5" dirty="0">
                <a:latin typeface="Calibri"/>
                <a:cs typeface="Calibri"/>
              </a:rPr>
              <a:t>Συνδεθείτε</a:t>
            </a:r>
            <a:r>
              <a:rPr sz="2000" spc="-20" dirty="0">
                <a:latin typeface="Calibri"/>
                <a:cs typeface="Calibri"/>
              </a:rPr>
              <a:t> </a:t>
            </a:r>
            <a:r>
              <a:rPr sz="2000" dirty="0">
                <a:latin typeface="Calibri"/>
                <a:cs typeface="Calibri"/>
              </a:rPr>
              <a:t>με</a:t>
            </a:r>
            <a:r>
              <a:rPr sz="2000" spc="-5" dirty="0">
                <a:latin typeface="Calibri"/>
                <a:cs typeface="Calibri"/>
              </a:rPr>
              <a:t> </a:t>
            </a:r>
            <a:r>
              <a:rPr sz="2000" spc="-15" dirty="0">
                <a:latin typeface="Calibri"/>
                <a:cs typeface="Calibri"/>
              </a:rPr>
              <a:t>την</a:t>
            </a:r>
            <a:r>
              <a:rPr sz="2000" spc="-5" dirty="0">
                <a:latin typeface="Calibri"/>
                <a:cs typeface="Calibri"/>
              </a:rPr>
              <a:t> </a:t>
            </a:r>
            <a:r>
              <a:rPr sz="2000" spc="-10" dirty="0">
                <a:latin typeface="Calibri"/>
                <a:cs typeface="Calibri"/>
              </a:rPr>
              <a:t>Πλατφόρμα</a:t>
            </a:r>
            <a:r>
              <a:rPr sz="2000" spc="-20" dirty="0">
                <a:solidFill>
                  <a:srgbClr val="0462C1"/>
                </a:solidFill>
                <a:latin typeface="Calibri"/>
                <a:cs typeface="Calibri"/>
              </a:rPr>
              <a:t> </a:t>
            </a:r>
            <a:r>
              <a:rPr sz="2000" u="heavy" spc="-10" dirty="0">
                <a:solidFill>
                  <a:srgbClr val="0462C1"/>
                </a:solidFill>
                <a:uFill>
                  <a:solidFill>
                    <a:srgbClr val="0462C1"/>
                  </a:solidFill>
                </a:uFill>
                <a:latin typeface="Calibri"/>
                <a:cs typeface="Calibri"/>
                <a:hlinkClick r:id="rId2"/>
              </a:rPr>
              <a:t>Erasmus+</a:t>
            </a:r>
            <a:r>
              <a:rPr sz="2000" u="heavy" spc="15" dirty="0">
                <a:solidFill>
                  <a:srgbClr val="0462C1"/>
                </a:solidFill>
                <a:uFill>
                  <a:solidFill>
                    <a:srgbClr val="0462C1"/>
                  </a:solidFill>
                </a:uFill>
                <a:latin typeface="Calibri"/>
                <a:cs typeface="Calibri"/>
                <a:hlinkClick r:id="rId2"/>
              </a:rPr>
              <a:t> </a:t>
            </a:r>
            <a:r>
              <a:rPr sz="2000" u="heavy" dirty="0">
                <a:solidFill>
                  <a:srgbClr val="0462C1"/>
                </a:solidFill>
                <a:uFill>
                  <a:solidFill>
                    <a:srgbClr val="0462C1"/>
                  </a:solidFill>
                </a:uFill>
                <a:latin typeface="Calibri"/>
                <a:cs typeface="Calibri"/>
                <a:hlinkClick r:id="rId2"/>
              </a:rPr>
              <a:t>and</a:t>
            </a:r>
            <a:r>
              <a:rPr sz="2000" u="heavy" spc="-15" dirty="0">
                <a:solidFill>
                  <a:srgbClr val="0462C1"/>
                </a:solidFill>
                <a:uFill>
                  <a:solidFill>
                    <a:srgbClr val="0462C1"/>
                  </a:solidFill>
                </a:uFill>
                <a:latin typeface="Calibri"/>
                <a:cs typeface="Calibri"/>
                <a:hlinkClick r:id="rId2"/>
              </a:rPr>
              <a:t> </a:t>
            </a:r>
            <a:r>
              <a:rPr sz="2000" u="heavy" spc="-10" dirty="0">
                <a:solidFill>
                  <a:srgbClr val="0462C1"/>
                </a:solidFill>
                <a:uFill>
                  <a:solidFill>
                    <a:srgbClr val="0462C1"/>
                  </a:solidFill>
                </a:uFill>
                <a:latin typeface="Calibri"/>
                <a:cs typeface="Calibri"/>
                <a:hlinkClick r:id="rId2"/>
              </a:rPr>
              <a:t>European</a:t>
            </a:r>
            <a:r>
              <a:rPr sz="2000" u="heavy" spc="-15" dirty="0">
                <a:solidFill>
                  <a:srgbClr val="0462C1"/>
                </a:solidFill>
                <a:uFill>
                  <a:solidFill>
                    <a:srgbClr val="0462C1"/>
                  </a:solidFill>
                </a:uFill>
                <a:latin typeface="Calibri"/>
                <a:cs typeface="Calibri"/>
                <a:hlinkClick r:id="rId2"/>
              </a:rPr>
              <a:t> </a:t>
            </a:r>
            <a:r>
              <a:rPr sz="2000" u="heavy" spc="-5" dirty="0">
                <a:solidFill>
                  <a:srgbClr val="0462C1"/>
                </a:solidFill>
                <a:uFill>
                  <a:solidFill>
                    <a:srgbClr val="0462C1"/>
                  </a:solidFill>
                </a:uFill>
                <a:latin typeface="Calibri"/>
                <a:cs typeface="Calibri"/>
                <a:hlinkClick r:id="rId2"/>
              </a:rPr>
              <a:t>Solidarity</a:t>
            </a:r>
            <a:r>
              <a:rPr sz="2000" u="heavy" spc="10" dirty="0">
                <a:solidFill>
                  <a:srgbClr val="0462C1"/>
                </a:solidFill>
                <a:uFill>
                  <a:solidFill>
                    <a:srgbClr val="0462C1"/>
                  </a:solidFill>
                </a:uFill>
                <a:latin typeface="Calibri"/>
                <a:cs typeface="Calibri"/>
                <a:hlinkClick r:id="rId2"/>
              </a:rPr>
              <a:t> </a:t>
            </a:r>
            <a:r>
              <a:rPr sz="2000" u="heavy" spc="-5" dirty="0">
                <a:solidFill>
                  <a:srgbClr val="0462C1"/>
                </a:solidFill>
                <a:uFill>
                  <a:solidFill>
                    <a:srgbClr val="0462C1"/>
                  </a:solidFill>
                </a:uFill>
                <a:latin typeface="Calibri"/>
                <a:cs typeface="Calibri"/>
                <a:hlinkClick r:id="rId2"/>
              </a:rPr>
              <a:t>Corps</a:t>
            </a:r>
            <a:r>
              <a:rPr sz="2000" u="heavy" spc="5" dirty="0">
                <a:solidFill>
                  <a:srgbClr val="0462C1"/>
                </a:solidFill>
                <a:uFill>
                  <a:solidFill>
                    <a:srgbClr val="0462C1"/>
                  </a:solidFill>
                </a:uFill>
                <a:latin typeface="Calibri"/>
                <a:cs typeface="Calibri"/>
                <a:hlinkClick r:id="rId2"/>
              </a:rPr>
              <a:t> </a:t>
            </a:r>
            <a:r>
              <a:rPr sz="2000" u="heavy" spc="-10" dirty="0">
                <a:solidFill>
                  <a:srgbClr val="0462C1"/>
                </a:solidFill>
                <a:uFill>
                  <a:solidFill>
                    <a:srgbClr val="0462C1"/>
                  </a:solidFill>
                </a:uFill>
                <a:latin typeface="Calibri"/>
                <a:cs typeface="Calibri"/>
                <a:hlinkClick r:id="rId2"/>
              </a:rPr>
              <a:t>Platform</a:t>
            </a:r>
            <a:endParaRPr sz="2000">
              <a:latin typeface="Calibri"/>
              <a:cs typeface="Calibri"/>
            </a:endParaRPr>
          </a:p>
          <a:p>
            <a:pPr marL="326390">
              <a:lnSpc>
                <a:spcPct val="100000"/>
              </a:lnSpc>
              <a:spcBef>
                <a:spcPts val="5"/>
              </a:spcBef>
            </a:pPr>
            <a:r>
              <a:rPr sz="1800" spc="-5" dirty="0">
                <a:latin typeface="Calibri"/>
                <a:cs typeface="Calibri"/>
              </a:rPr>
              <a:t>(για</a:t>
            </a:r>
            <a:r>
              <a:rPr sz="1800" spc="20" dirty="0">
                <a:latin typeface="Calibri"/>
                <a:cs typeface="Calibri"/>
              </a:rPr>
              <a:t> </a:t>
            </a:r>
            <a:r>
              <a:rPr sz="1800" spc="-10" dirty="0">
                <a:latin typeface="Calibri"/>
                <a:cs typeface="Calibri"/>
              </a:rPr>
              <a:t>αναζήτηση</a:t>
            </a:r>
            <a:r>
              <a:rPr sz="1800" spc="10" dirty="0">
                <a:latin typeface="Calibri"/>
                <a:cs typeface="Calibri"/>
              </a:rPr>
              <a:t> </a:t>
            </a:r>
            <a:r>
              <a:rPr sz="1800" spc="-10" dirty="0">
                <a:latin typeface="Calibri"/>
                <a:cs typeface="Calibri"/>
              </a:rPr>
              <a:t>οργανισμού</a:t>
            </a:r>
            <a:r>
              <a:rPr sz="1800" spc="30" dirty="0">
                <a:latin typeface="Calibri"/>
                <a:cs typeface="Calibri"/>
              </a:rPr>
              <a:t> </a:t>
            </a:r>
            <a:r>
              <a:rPr sz="1800" spc="-5" dirty="0">
                <a:latin typeface="Calibri"/>
                <a:cs typeface="Calibri"/>
              </a:rPr>
              <a:t>δεν</a:t>
            </a:r>
            <a:r>
              <a:rPr sz="1800" spc="15" dirty="0">
                <a:latin typeface="Calibri"/>
                <a:cs typeface="Calibri"/>
              </a:rPr>
              <a:t> </a:t>
            </a:r>
            <a:r>
              <a:rPr sz="1800" spc="-15" dirty="0">
                <a:latin typeface="Calibri"/>
                <a:cs typeface="Calibri"/>
              </a:rPr>
              <a:t>απαιτείται</a:t>
            </a:r>
            <a:r>
              <a:rPr sz="1800" spc="55" dirty="0">
                <a:latin typeface="Calibri"/>
                <a:cs typeface="Calibri"/>
              </a:rPr>
              <a:t> </a:t>
            </a:r>
            <a:r>
              <a:rPr sz="1800" dirty="0">
                <a:latin typeface="Calibri"/>
                <a:cs typeface="Calibri"/>
              </a:rPr>
              <a:t>να</a:t>
            </a:r>
            <a:r>
              <a:rPr sz="1800" spc="5" dirty="0">
                <a:latin typeface="Calibri"/>
                <a:cs typeface="Calibri"/>
              </a:rPr>
              <a:t> </a:t>
            </a:r>
            <a:r>
              <a:rPr sz="1800" spc="-15" dirty="0">
                <a:latin typeface="Calibri"/>
                <a:cs typeface="Calibri"/>
              </a:rPr>
              <a:t>κάνετε</a:t>
            </a:r>
            <a:r>
              <a:rPr sz="1800" spc="70" dirty="0">
                <a:latin typeface="Calibri"/>
                <a:cs typeface="Calibri"/>
              </a:rPr>
              <a:t> </a:t>
            </a:r>
            <a:r>
              <a:rPr sz="1800" spc="-5" dirty="0">
                <a:latin typeface="Calibri"/>
                <a:cs typeface="Calibri"/>
              </a:rPr>
              <a:t>sign</a:t>
            </a:r>
            <a:r>
              <a:rPr sz="1800" spc="5" dirty="0">
                <a:latin typeface="Calibri"/>
                <a:cs typeface="Calibri"/>
              </a:rPr>
              <a:t> </a:t>
            </a:r>
            <a:r>
              <a:rPr sz="1800" dirty="0">
                <a:latin typeface="Calibri"/>
                <a:cs typeface="Calibri"/>
              </a:rPr>
              <a:t>in</a:t>
            </a:r>
            <a:r>
              <a:rPr sz="1800" spc="15" dirty="0">
                <a:latin typeface="Calibri"/>
                <a:cs typeface="Calibri"/>
              </a:rPr>
              <a:t> </a:t>
            </a:r>
            <a:r>
              <a:rPr sz="1800" spc="-5" dirty="0">
                <a:latin typeface="Calibri"/>
                <a:cs typeface="Calibri"/>
              </a:rPr>
              <a:t>στην</a:t>
            </a:r>
            <a:r>
              <a:rPr sz="1800" spc="5" dirty="0">
                <a:latin typeface="Calibri"/>
                <a:cs typeface="Calibri"/>
              </a:rPr>
              <a:t> </a:t>
            </a:r>
            <a:r>
              <a:rPr sz="1800" spc="-10" dirty="0">
                <a:latin typeface="Calibri"/>
                <a:cs typeface="Calibri"/>
              </a:rPr>
              <a:t>Πλατφόρμα,</a:t>
            </a:r>
            <a:r>
              <a:rPr sz="1800" spc="65" dirty="0">
                <a:latin typeface="Calibri"/>
                <a:cs typeface="Calibri"/>
              </a:rPr>
              <a:t> </a:t>
            </a:r>
            <a:r>
              <a:rPr sz="1800" spc="-5" dirty="0">
                <a:latin typeface="Calibri"/>
                <a:cs typeface="Calibri"/>
              </a:rPr>
              <a:t>με</a:t>
            </a:r>
            <a:r>
              <a:rPr sz="1800" spc="10" dirty="0">
                <a:latin typeface="Calibri"/>
                <a:cs typeface="Calibri"/>
              </a:rPr>
              <a:t> </a:t>
            </a:r>
            <a:r>
              <a:rPr sz="1800" spc="-10" dirty="0">
                <a:latin typeface="Calibri"/>
                <a:cs typeface="Calibri"/>
              </a:rPr>
              <a:t>τα</a:t>
            </a:r>
            <a:r>
              <a:rPr sz="1800" spc="25" dirty="0">
                <a:latin typeface="Calibri"/>
                <a:cs typeface="Calibri"/>
              </a:rPr>
              <a:t> </a:t>
            </a:r>
            <a:r>
              <a:rPr sz="1800" spc="-5" dirty="0">
                <a:latin typeface="Calibri"/>
                <a:cs typeface="Calibri"/>
              </a:rPr>
              <a:t>στοιχεία</a:t>
            </a:r>
            <a:r>
              <a:rPr sz="1800" spc="25" dirty="0">
                <a:latin typeface="Calibri"/>
                <a:cs typeface="Calibri"/>
              </a:rPr>
              <a:t> </a:t>
            </a:r>
            <a:r>
              <a:rPr sz="1800" spc="-10" dirty="0">
                <a:latin typeface="Calibri"/>
                <a:cs typeface="Calibri"/>
              </a:rPr>
              <a:t>του</a:t>
            </a:r>
            <a:r>
              <a:rPr sz="1800" spc="25" dirty="0">
                <a:latin typeface="Calibri"/>
                <a:cs typeface="Calibri"/>
              </a:rPr>
              <a:t> </a:t>
            </a:r>
            <a:r>
              <a:rPr sz="1800" spc="-5" dirty="0">
                <a:latin typeface="Calibri"/>
                <a:cs typeface="Calibri"/>
              </a:rPr>
              <a:t>EU Login</a:t>
            </a:r>
            <a:r>
              <a:rPr sz="1800" spc="20" dirty="0">
                <a:latin typeface="Calibri"/>
                <a:cs typeface="Calibri"/>
              </a:rPr>
              <a:t> </a:t>
            </a:r>
            <a:r>
              <a:rPr sz="1800" spc="-10" dirty="0">
                <a:latin typeface="Calibri"/>
                <a:cs typeface="Calibri"/>
              </a:rPr>
              <a:t>λογαριασμού)</a:t>
            </a:r>
            <a:endParaRPr sz="1800">
              <a:latin typeface="Calibri"/>
              <a:cs typeface="Calibri"/>
            </a:endParaRPr>
          </a:p>
        </p:txBody>
      </p:sp>
      <p:grpSp>
        <p:nvGrpSpPr>
          <p:cNvPr id="4" name="object 4"/>
          <p:cNvGrpSpPr/>
          <p:nvPr/>
        </p:nvGrpSpPr>
        <p:grpSpPr>
          <a:xfrm>
            <a:off x="719327" y="1958338"/>
            <a:ext cx="9615170" cy="4814570"/>
            <a:chOff x="719327" y="1958338"/>
            <a:chExt cx="9615170" cy="4814570"/>
          </a:xfrm>
        </p:grpSpPr>
        <p:pic>
          <p:nvPicPr>
            <p:cNvPr id="5" name="object 5"/>
            <p:cNvPicPr/>
            <p:nvPr/>
          </p:nvPicPr>
          <p:blipFill>
            <a:blip r:embed="rId3" cstate="print"/>
            <a:stretch>
              <a:fillRect/>
            </a:stretch>
          </p:blipFill>
          <p:spPr>
            <a:xfrm>
              <a:off x="719327" y="1958338"/>
              <a:ext cx="9614916" cy="4814314"/>
            </a:xfrm>
            <a:prstGeom prst="rect">
              <a:avLst/>
            </a:prstGeom>
          </p:spPr>
        </p:pic>
        <p:sp>
          <p:nvSpPr>
            <p:cNvPr id="6" name="object 6"/>
            <p:cNvSpPr/>
            <p:nvPr/>
          </p:nvSpPr>
          <p:spPr>
            <a:xfrm>
              <a:off x="813815" y="3886200"/>
              <a:ext cx="5454650" cy="1088390"/>
            </a:xfrm>
            <a:custGeom>
              <a:avLst/>
              <a:gdLst/>
              <a:ahLst/>
              <a:cxnLst/>
              <a:rect l="l" t="t" r="r" b="b"/>
              <a:pathLst>
                <a:path w="5454650" h="1088389">
                  <a:moveTo>
                    <a:pt x="0" y="22351"/>
                  </a:moveTo>
                  <a:lnTo>
                    <a:pt x="1756" y="13662"/>
                  </a:lnTo>
                  <a:lnTo>
                    <a:pt x="6546" y="6556"/>
                  </a:lnTo>
                  <a:lnTo>
                    <a:pt x="13651" y="1760"/>
                  </a:lnTo>
                  <a:lnTo>
                    <a:pt x="22352" y="0"/>
                  </a:lnTo>
                  <a:lnTo>
                    <a:pt x="1458976" y="0"/>
                  </a:lnTo>
                  <a:lnTo>
                    <a:pt x="1467665" y="1760"/>
                  </a:lnTo>
                  <a:lnTo>
                    <a:pt x="1474771" y="6556"/>
                  </a:lnTo>
                  <a:lnTo>
                    <a:pt x="1479567" y="13662"/>
                  </a:lnTo>
                  <a:lnTo>
                    <a:pt x="1481328" y="22351"/>
                  </a:lnTo>
                  <a:lnTo>
                    <a:pt x="1481328" y="111760"/>
                  </a:lnTo>
                  <a:lnTo>
                    <a:pt x="1479567" y="120449"/>
                  </a:lnTo>
                  <a:lnTo>
                    <a:pt x="1474771" y="127555"/>
                  </a:lnTo>
                  <a:lnTo>
                    <a:pt x="1467665" y="132351"/>
                  </a:lnTo>
                  <a:lnTo>
                    <a:pt x="1458976" y="134112"/>
                  </a:lnTo>
                  <a:lnTo>
                    <a:pt x="22352" y="134112"/>
                  </a:lnTo>
                  <a:lnTo>
                    <a:pt x="13651" y="132351"/>
                  </a:lnTo>
                  <a:lnTo>
                    <a:pt x="6546" y="127555"/>
                  </a:lnTo>
                  <a:lnTo>
                    <a:pt x="1756" y="120449"/>
                  </a:lnTo>
                  <a:lnTo>
                    <a:pt x="0" y="111760"/>
                  </a:lnTo>
                  <a:lnTo>
                    <a:pt x="0" y="22351"/>
                  </a:lnTo>
                  <a:close/>
                </a:path>
                <a:path w="5454650" h="1088389">
                  <a:moveTo>
                    <a:pt x="1481328" y="451866"/>
                  </a:moveTo>
                  <a:lnTo>
                    <a:pt x="1491335" y="402353"/>
                  </a:lnTo>
                  <a:lnTo>
                    <a:pt x="1518618" y="361902"/>
                  </a:lnTo>
                  <a:lnTo>
                    <a:pt x="1559069" y="334619"/>
                  </a:lnTo>
                  <a:lnTo>
                    <a:pt x="1608582" y="324612"/>
                  </a:lnTo>
                  <a:lnTo>
                    <a:pt x="5327142" y="324612"/>
                  </a:lnTo>
                  <a:lnTo>
                    <a:pt x="5376654" y="334619"/>
                  </a:lnTo>
                  <a:lnTo>
                    <a:pt x="5417105" y="361902"/>
                  </a:lnTo>
                  <a:lnTo>
                    <a:pt x="5444388" y="402353"/>
                  </a:lnTo>
                  <a:lnTo>
                    <a:pt x="5454396" y="451866"/>
                  </a:lnTo>
                  <a:lnTo>
                    <a:pt x="5454396" y="960882"/>
                  </a:lnTo>
                  <a:lnTo>
                    <a:pt x="5444388" y="1010394"/>
                  </a:lnTo>
                  <a:lnTo>
                    <a:pt x="5417105" y="1050845"/>
                  </a:lnTo>
                  <a:lnTo>
                    <a:pt x="5376654" y="1078128"/>
                  </a:lnTo>
                  <a:lnTo>
                    <a:pt x="5327142" y="1088136"/>
                  </a:lnTo>
                  <a:lnTo>
                    <a:pt x="1608582" y="1088136"/>
                  </a:lnTo>
                  <a:lnTo>
                    <a:pt x="1559069" y="1078128"/>
                  </a:lnTo>
                  <a:lnTo>
                    <a:pt x="1518618" y="1050845"/>
                  </a:lnTo>
                  <a:lnTo>
                    <a:pt x="1491335" y="1010394"/>
                  </a:lnTo>
                  <a:lnTo>
                    <a:pt x="1481328" y="960882"/>
                  </a:lnTo>
                  <a:lnTo>
                    <a:pt x="1481328" y="451866"/>
                  </a:lnTo>
                  <a:close/>
                </a:path>
              </a:pathLst>
            </a:custGeom>
            <a:ln w="12700">
              <a:solidFill>
                <a:srgbClr val="FF0000"/>
              </a:solidFill>
            </a:ln>
          </p:spPr>
          <p:txBody>
            <a:bodyPr wrap="square" lIns="0" tIns="0" rIns="0" bIns="0" rtlCol="0"/>
            <a:lstStyle/>
            <a:p>
              <a:endParaRPr/>
            </a:p>
          </p:txBody>
        </p:sp>
      </p:grpSp>
      <p:sp>
        <p:nvSpPr>
          <p:cNvPr id="7" name="object 7"/>
          <p:cNvSpPr txBox="1"/>
          <p:nvPr/>
        </p:nvSpPr>
        <p:spPr>
          <a:xfrm>
            <a:off x="6346952" y="4582744"/>
            <a:ext cx="3465195" cy="382156"/>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0000"/>
                </a:solidFill>
                <a:latin typeface="Calibri"/>
                <a:cs typeface="Calibri"/>
              </a:rPr>
              <a:t>Απ</a:t>
            </a:r>
            <a:r>
              <a:rPr sz="1200" spc="-5" dirty="0" err="1">
                <a:solidFill>
                  <a:srgbClr val="FF0000"/>
                </a:solidFill>
                <a:latin typeface="Calibri"/>
                <a:cs typeface="Calibri"/>
              </a:rPr>
              <a:t>λή</a:t>
            </a:r>
            <a:r>
              <a:rPr sz="1200" spc="10" dirty="0">
                <a:solidFill>
                  <a:srgbClr val="FF0000"/>
                </a:solidFill>
                <a:latin typeface="Calibri"/>
                <a:cs typeface="Calibri"/>
              </a:rPr>
              <a:t> </a:t>
            </a:r>
            <a:r>
              <a:rPr sz="1200" spc="-5" dirty="0" err="1">
                <a:solidFill>
                  <a:srgbClr val="FF0000"/>
                </a:solidFill>
                <a:latin typeface="Calibri"/>
                <a:cs typeface="Calibri"/>
              </a:rPr>
              <a:t>Αν</a:t>
            </a:r>
            <a:r>
              <a:rPr sz="1200" spc="-5" dirty="0">
                <a:solidFill>
                  <a:srgbClr val="FF0000"/>
                </a:solidFill>
                <a:latin typeface="Calibri"/>
                <a:cs typeface="Calibri"/>
              </a:rPr>
              <a:t>αζήτηση</a:t>
            </a:r>
            <a:r>
              <a:rPr lang="en-GB" sz="1200" spc="-5" dirty="0">
                <a:solidFill>
                  <a:srgbClr val="FF0000"/>
                </a:solidFill>
                <a:latin typeface="Calibri"/>
                <a:cs typeface="Calibri"/>
              </a:rPr>
              <a:t> </a:t>
            </a:r>
            <a:r>
              <a:rPr lang="el-GR" sz="1200" spc="-5" dirty="0">
                <a:solidFill>
                  <a:srgbClr val="FF0000"/>
                </a:solidFill>
                <a:latin typeface="Calibri"/>
                <a:cs typeface="Calibri"/>
              </a:rPr>
              <a:t>με 3 τουλάχιστον χαρακτήρες</a:t>
            </a:r>
            <a:r>
              <a:rPr sz="1200" dirty="0">
                <a:solidFill>
                  <a:srgbClr val="FF0000"/>
                </a:solidFill>
                <a:latin typeface="Calibri"/>
                <a:cs typeface="Calibri"/>
              </a:rPr>
              <a:t> </a:t>
            </a:r>
            <a:r>
              <a:rPr sz="1200" spc="-5" dirty="0">
                <a:solidFill>
                  <a:srgbClr val="FF0000"/>
                </a:solidFill>
                <a:latin typeface="Calibri"/>
                <a:cs typeface="Calibri"/>
              </a:rPr>
              <a:t>(Όνομα</a:t>
            </a:r>
            <a:r>
              <a:rPr sz="1200" spc="5" dirty="0">
                <a:solidFill>
                  <a:srgbClr val="FF0000"/>
                </a:solidFill>
                <a:latin typeface="Calibri"/>
                <a:cs typeface="Calibri"/>
              </a:rPr>
              <a:t> </a:t>
            </a:r>
            <a:r>
              <a:rPr sz="1200" spc="-5" dirty="0">
                <a:solidFill>
                  <a:srgbClr val="FF0000"/>
                </a:solidFill>
                <a:latin typeface="Calibri"/>
                <a:cs typeface="Calibri"/>
              </a:rPr>
              <a:t>οργανισμού,</a:t>
            </a:r>
            <a:r>
              <a:rPr sz="1200" spc="20" dirty="0">
                <a:solidFill>
                  <a:srgbClr val="FF0000"/>
                </a:solidFill>
                <a:latin typeface="Calibri"/>
                <a:cs typeface="Calibri"/>
              </a:rPr>
              <a:t> </a:t>
            </a:r>
            <a:r>
              <a:rPr sz="1200" spc="-10" dirty="0">
                <a:solidFill>
                  <a:srgbClr val="FF0000"/>
                </a:solidFill>
                <a:latin typeface="Calibri"/>
                <a:cs typeface="Calibri"/>
              </a:rPr>
              <a:t>ιστοσελίδα,</a:t>
            </a:r>
            <a:r>
              <a:rPr sz="1200" spc="-5" dirty="0">
                <a:solidFill>
                  <a:srgbClr val="FF0000"/>
                </a:solidFill>
                <a:latin typeface="Calibri"/>
                <a:cs typeface="Calibri"/>
              </a:rPr>
              <a:t> </a:t>
            </a:r>
            <a:r>
              <a:rPr sz="1200" spc="-10" dirty="0">
                <a:solidFill>
                  <a:srgbClr val="FF0000"/>
                </a:solidFill>
                <a:latin typeface="Calibri"/>
                <a:cs typeface="Calibri"/>
              </a:rPr>
              <a:t>κτλ.)</a:t>
            </a:r>
            <a:endParaRPr sz="1200" dirty="0">
              <a:latin typeface="Calibri"/>
              <a:cs typeface="Calibri"/>
            </a:endParaRPr>
          </a:p>
        </p:txBody>
      </p:sp>
      <p:sp>
        <p:nvSpPr>
          <p:cNvPr id="8" name="object 8"/>
          <p:cNvSpPr/>
          <p:nvPr/>
        </p:nvSpPr>
        <p:spPr>
          <a:xfrm>
            <a:off x="2336292" y="5012435"/>
            <a:ext cx="201295" cy="1104900"/>
          </a:xfrm>
          <a:custGeom>
            <a:avLst/>
            <a:gdLst/>
            <a:ahLst/>
            <a:cxnLst/>
            <a:rect l="l" t="t" r="r" b="b"/>
            <a:pathLst>
              <a:path w="201294" h="1104900">
                <a:moveTo>
                  <a:pt x="0" y="33527"/>
                </a:moveTo>
                <a:lnTo>
                  <a:pt x="2631" y="20466"/>
                </a:lnTo>
                <a:lnTo>
                  <a:pt x="9810" y="9810"/>
                </a:lnTo>
                <a:lnTo>
                  <a:pt x="20466" y="2631"/>
                </a:lnTo>
                <a:lnTo>
                  <a:pt x="33527" y="0"/>
                </a:lnTo>
                <a:lnTo>
                  <a:pt x="167639" y="0"/>
                </a:lnTo>
                <a:lnTo>
                  <a:pt x="180701" y="2631"/>
                </a:lnTo>
                <a:lnTo>
                  <a:pt x="191357" y="9810"/>
                </a:lnTo>
                <a:lnTo>
                  <a:pt x="198536" y="20466"/>
                </a:lnTo>
                <a:lnTo>
                  <a:pt x="201168" y="33527"/>
                </a:lnTo>
                <a:lnTo>
                  <a:pt x="201168" y="1071371"/>
                </a:lnTo>
                <a:lnTo>
                  <a:pt x="198536" y="1084422"/>
                </a:lnTo>
                <a:lnTo>
                  <a:pt x="191357" y="1095079"/>
                </a:lnTo>
                <a:lnTo>
                  <a:pt x="180701" y="1102265"/>
                </a:lnTo>
                <a:lnTo>
                  <a:pt x="167639" y="1104900"/>
                </a:lnTo>
                <a:lnTo>
                  <a:pt x="33527" y="1104900"/>
                </a:lnTo>
                <a:lnTo>
                  <a:pt x="20466" y="1102265"/>
                </a:lnTo>
                <a:lnTo>
                  <a:pt x="9810" y="1095079"/>
                </a:lnTo>
                <a:lnTo>
                  <a:pt x="2631" y="1084422"/>
                </a:lnTo>
                <a:lnTo>
                  <a:pt x="0" y="1071371"/>
                </a:lnTo>
                <a:lnTo>
                  <a:pt x="0" y="33527"/>
                </a:lnTo>
                <a:close/>
              </a:path>
            </a:pathLst>
          </a:custGeom>
          <a:ln w="12700">
            <a:solidFill>
              <a:srgbClr val="FF0000"/>
            </a:solidFill>
          </a:ln>
        </p:spPr>
        <p:txBody>
          <a:bodyPr wrap="square" lIns="0" tIns="0" rIns="0" bIns="0" rtlCol="0"/>
          <a:lstStyle/>
          <a:p>
            <a:endParaRPr/>
          </a:p>
        </p:txBody>
      </p:sp>
      <p:sp>
        <p:nvSpPr>
          <p:cNvPr id="9" name="object 9"/>
          <p:cNvSpPr txBox="1"/>
          <p:nvPr/>
        </p:nvSpPr>
        <p:spPr>
          <a:xfrm>
            <a:off x="2625724" y="5496310"/>
            <a:ext cx="7442455" cy="382156"/>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0000"/>
                </a:solidFill>
                <a:latin typeface="Calibri"/>
                <a:cs typeface="Calibri"/>
              </a:rPr>
              <a:t>Προηγμένη</a:t>
            </a:r>
            <a:r>
              <a:rPr sz="1200" spc="25" dirty="0">
                <a:solidFill>
                  <a:srgbClr val="FF0000"/>
                </a:solidFill>
                <a:latin typeface="Calibri"/>
                <a:cs typeface="Calibri"/>
              </a:rPr>
              <a:t> </a:t>
            </a:r>
            <a:r>
              <a:rPr sz="1200" spc="-5" dirty="0" err="1">
                <a:solidFill>
                  <a:srgbClr val="FF0000"/>
                </a:solidFill>
                <a:latin typeface="Calibri"/>
                <a:cs typeface="Calibri"/>
              </a:rPr>
              <a:t>Αν</a:t>
            </a:r>
            <a:r>
              <a:rPr sz="1200" spc="-5" dirty="0">
                <a:solidFill>
                  <a:srgbClr val="FF0000"/>
                </a:solidFill>
                <a:latin typeface="Calibri"/>
                <a:cs typeface="Calibri"/>
              </a:rPr>
              <a:t>αζήτηση (</a:t>
            </a:r>
            <a:r>
              <a:rPr lang="el-GR" sz="1200" spc="-5" dirty="0">
                <a:solidFill>
                  <a:srgbClr val="FF0000"/>
                </a:solidFill>
                <a:latin typeface="Calibri"/>
                <a:cs typeface="Calibri"/>
              </a:rPr>
              <a:t>μέσω </a:t>
            </a:r>
            <a:r>
              <a:rPr sz="1200" spc="-10" dirty="0" err="1">
                <a:solidFill>
                  <a:srgbClr val="FF0000"/>
                </a:solidFill>
                <a:latin typeface="Calibri"/>
                <a:cs typeface="Calibri"/>
              </a:rPr>
              <a:t>φίλτρ</a:t>
            </a:r>
            <a:r>
              <a:rPr lang="el-GR" sz="1200" spc="-10" dirty="0">
                <a:solidFill>
                  <a:srgbClr val="FF0000"/>
                </a:solidFill>
                <a:latin typeface="Calibri"/>
                <a:cs typeface="Calibri"/>
              </a:rPr>
              <a:t>ων</a:t>
            </a:r>
            <a:r>
              <a:rPr sz="1200" spc="-5" dirty="0">
                <a:solidFill>
                  <a:srgbClr val="FF0000"/>
                </a:solidFill>
                <a:latin typeface="Calibri"/>
                <a:cs typeface="Calibri"/>
              </a:rPr>
              <a:t>)</a:t>
            </a:r>
            <a:r>
              <a:rPr lang="el-GR" sz="1200" spc="-5" dirty="0">
                <a:solidFill>
                  <a:srgbClr val="FF0000"/>
                </a:solidFill>
                <a:latin typeface="Calibri"/>
                <a:cs typeface="Calibri"/>
              </a:rPr>
              <a:t>. Εάν γνωρίζετε τον αριθμό </a:t>
            </a:r>
            <a:r>
              <a:rPr lang="en-GB" sz="1200" spc="-5" dirty="0">
                <a:solidFill>
                  <a:srgbClr val="FF0000"/>
                </a:solidFill>
                <a:latin typeface="Calibri"/>
                <a:cs typeface="Calibri"/>
              </a:rPr>
              <a:t>PIC, </a:t>
            </a:r>
            <a:r>
              <a:rPr lang="el-GR" sz="1200" spc="-5" dirty="0">
                <a:solidFill>
                  <a:srgbClr val="FF0000"/>
                </a:solidFill>
                <a:latin typeface="Calibri"/>
                <a:cs typeface="Calibri"/>
              </a:rPr>
              <a:t>προτιμήστε αυτό το φίλτρο, καθώς το </a:t>
            </a:r>
            <a:r>
              <a:rPr lang="en-GB" sz="1200" spc="-5" dirty="0">
                <a:solidFill>
                  <a:srgbClr val="FF0000"/>
                </a:solidFill>
                <a:latin typeface="Calibri"/>
                <a:cs typeface="Calibri"/>
              </a:rPr>
              <a:t>PIC </a:t>
            </a:r>
            <a:r>
              <a:rPr lang="el-GR" sz="1200" spc="-5" dirty="0">
                <a:solidFill>
                  <a:srgbClr val="FF0000"/>
                </a:solidFill>
                <a:latin typeface="Calibri"/>
                <a:cs typeface="Calibri"/>
              </a:rPr>
              <a:t>είναι μοναδικό για κάθε οργανισμό</a:t>
            </a:r>
            <a:endParaRPr sz="1200" dirty="0">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rch for organisation - organisation not registered">
            <a:extLst>
              <a:ext uri="{FF2B5EF4-FFF2-40B4-BE49-F238E27FC236}">
                <a16:creationId xmlns:a16="http://schemas.microsoft.com/office/drawing/2014/main" id="{5FB4CB54-7D1E-3900-6DF7-04194E4AF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727356"/>
            <a:ext cx="8489315" cy="5130643"/>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249732" y="76961"/>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22275" y="907930"/>
            <a:ext cx="11456112" cy="629018"/>
          </a:xfrm>
          <a:prstGeom prst="rect">
            <a:avLst/>
          </a:prstGeom>
        </p:spPr>
        <p:txBody>
          <a:bodyPr vert="horz" wrap="square" lIns="0" tIns="13335" rIns="0" bIns="0" rtlCol="0">
            <a:spAutoFit/>
          </a:bodyPr>
          <a:lstStyle/>
          <a:p>
            <a:pPr marL="355600" indent="-343535">
              <a:lnSpc>
                <a:spcPct val="100000"/>
              </a:lnSpc>
              <a:spcBef>
                <a:spcPts val="105"/>
              </a:spcBef>
              <a:buFont typeface="Wingdings"/>
              <a:buChar char=""/>
              <a:tabLst>
                <a:tab pos="356235" algn="l"/>
              </a:tabLst>
            </a:pPr>
            <a:r>
              <a:rPr sz="2000" spc="-5" dirty="0">
                <a:latin typeface="Calibri"/>
                <a:cs typeface="Calibri"/>
              </a:rPr>
              <a:t>Συνδεθείτε</a:t>
            </a:r>
            <a:r>
              <a:rPr sz="2000" spc="-20" dirty="0">
                <a:latin typeface="Calibri"/>
                <a:cs typeface="Calibri"/>
              </a:rPr>
              <a:t> </a:t>
            </a:r>
            <a:r>
              <a:rPr sz="2000" dirty="0">
                <a:latin typeface="Calibri"/>
                <a:cs typeface="Calibri"/>
              </a:rPr>
              <a:t>με</a:t>
            </a:r>
            <a:r>
              <a:rPr sz="2000" spc="-5" dirty="0">
                <a:latin typeface="Calibri"/>
                <a:cs typeface="Calibri"/>
              </a:rPr>
              <a:t> </a:t>
            </a:r>
            <a:r>
              <a:rPr sz="2000" spc="-15" dirty="0">
                <a:latin typeface="Calibri"/>
                <a:cs typeface="Calibri"/>
              </a:rPr>
              <a:t>την</a:t>
            </a:r>
            <a:r>
              <a:rPr sz="2000" spc="-5" dirty="0">
                <a:latin typeface="Calibri"/>
                <a:cs typeface="Calibri"/>
              </a:rPr>
              <a:t> </a:t>
            </a:r>
            <a:r>
              <a:rPr sz="2000" spc="-10" dirty="0">
                <a:latin typeface="Calibri"/>
                <a:cs typeface="Calibri"/>
              </a:rPr>
              <a:t>Πλατφόρμα</a:t>
            </a:r>
            <a:r>
              <a:rPr sz="2000" spc="-25" dirty="0">
                <a:solidFill>
                  <a:srgbClr val="0462C1"/>
                </a:solidFill>
                <a:latin typeface="Calibri"/>
                <a:cs typeface="Calibri"/>
              </a:rPr>
              <a:t> </a:t>
            </a:r>
            <a:r>
              <a:rPr sz="2000" u="heavy" spc="-10" dirty="0">
                <a:solidFill>
                  <a:srgbClr val="0462C1"/>
                </a:solidFill>
                <a:uFill>
                  <a:solidFill>
                    <a:srgbClr val="0462C1"/>
                  </a:solidFill>
                </a:uFill>
                <a:latin typeface="Calibri"/>
                <a:cs typeface="Calibri"/>
                <a:hlinkClick r:id="rId3"/>
              </a:rPr>
              <a:t>Erasmus+</a:t>
            </a:r>
            <a:r>
              <a:rPr sz="2000" u="heavy" spc="15" dirty="0">
                <a:solidFill>
                  <a:srgbClr val="0462C1"/>
                </a:solidFill>
                <a:uFill>
                  <a:solidFill>
                    <a:srgbClr val="0462C1"/>
                  </a:solidFill>
                </a:uFill>
                <a:latin typeface="Calibri"/>
                <a:cs typeface="Calibri"/>
                <a:hlinkClick r:id="rId3"/>
              </a:rPr>
              <a:t> </a:t>
            </a:r>
            <a:r>
              <a:rPr sz="2000" u="heavy" dirty="0">
                <a:solidFill>
                  <a:srgbClr val="0462C1"/>
                </a:solidFill>
                <a:uFill>
                  <a:solidFill>
                    <a:srgbClr val="0462C1"/>
                  </a:solidFill>
                </a:uFill>
                <a:latin typeface="Calibri"/>
                <a:cs typeface="Calibri"/>
                <a:hlinkClick r:id="rId3"/>
              </a:rPr>
              <a:t>and</a:t>
            </a:r>
            <a:r>
              <a:rPr sz="2000" u="heavy" spc="-10" dirty="0">
                <a:solidFill>
                  <a:srgbClr val="0462C1"/>
                </a:solidFill>
                <a:uFill>
                  <a:solidFill>
                    <a:srgbClr val="0462C1"/>
                  </a:solidFill>
                </a:uFill>
                <a:latin typeface="Calibri"/>
                <a:cs typeface="Calibri"/>
                <a:hlinkClick r:id="rId3"/>
              </a:rPr>
              <a:t> European</a:t>
            </a:r>
            <a:r>
              <a:rPr sz="2000" u="heavy" spc="-15" dirty="0">
                <a:solidFill>
                  <a:srgbClr val="0462C1"/>
                </a:solidFill>
                <a:uFill>
                  <a:solidFill>
                    <a:srgbClr val="0462C1"/>
                  </a:solidFill>
                </a:uFill>
                <a:latin typeface="Calibri"/>
                <a:cs typeface="Calibri"/>
                <a:hlinkClick r:id="rId3"/>
              </a:rPr>
              <a:t> </a:t>
            </a:r>
            <a:r>
              <a:rPr sz="2000" u="heavy" spc="-5" dirty="0">
                <a:solidFill>
                  <a:srgbClr val="0462C1"/>
                </a:solidFill>
                <a:uFill>
                  <a:solidFill>
                    <a:srgbClr val="0462C1"/>
                  </a:solidFill>
                </a:uFill>
                <a:latin typeface="Calibri"/>
                <a:cs typeface="Calibri"/>
                <a:hlinkClick r:id="rId3"/>
              </a:rPr>
              <a:t>Solidarity</a:t>
            </a:r>
            <a:r>
              <a:rPr sz="2000" u="heavy" spc="10" dirty="0">
                <a:solidFill>
                  <a:srgbClr val="0462C1"/>
                </a:solidFill>
                <a:uFill>
                  <a:solidFill>
                    <a:srgbClr val="0462C1"/>
                  </a:solidFill>
                </a:uFill>
                <a:latin typeface="Calibri"/>
                <a:cs typeface="Calibri"/>
                <a:hlinkClick r:id="rId3"/>
              </a:rPr>
              <a:t> </a:t>
            </a:r>
            <a:r>
              <a:rPr sz="2000" u="heavy" spc="-5" dirty="0">
                <a:solidFill>
                  <a:srgbClr val="0462C1"/>
                </a:solidFill>
                <a:uFill>
                  <a:solidFill>
                    <a:srgbClr val="0462C1"/>
                  </a:solidFill>
                </a:uFill>
                <a:latin typeface="Calibri"/>
                <a:cs typeface="Calibri"/>
                <a:hlinkClick r:id="rId3"/>
              </a:rPr>
              <a:t>Corps</a:t>
            </a:r>
            <a:r>
              <a:rPr sz="2000" u="heavy" spc="5" dirty="0">
                <a:solidFill>
                  <a:srgbClr val="0462C1"/>
                </a:solidFill>
                <a:uFill>
                  <a:solidFill>
                    <a:srgbClr val="0462C1"/>
                  </a:solidFill>
                </a:uFill>
                <a:latin typeface="Calibri"/>
                <a:cs typeface="Calibri"/>
                <a:hlinkClick r:id="rId3"/>
              </a:rPr>
              <a:t> </a:t>
            </a:r>
            <a:r>
              <a:rPr sz="2000" u="heavy" spc="-10" dirty="0">
                <a:solidFill>
                  <a:srgbClr val="0462C1"/>
                </a:solidFill>
                <a:uFill>
                  <a:solidFill>
                    <a:srgbClr val="0462C1"/>
                  </a:solidFill>
                </a:uFill>
                <a:latin typeface="Calibri"/>
                <a:cs typeface="Calibri"/>
                <a:hlinkClick r:id="rId3"/>
              </a:rPr>
              <a:t>Platform</a:t>
            </a:r>
            <a:r>
              <a:rPr lang="el-GR" sz="2000" spc="-10" dirty="0">
                <a:solidFill>
                  <a:srgbClr val="0462C1"/>
                </a:solidFill>
                <a:uFill>
                  <a:solidFill>
                    <a:srgbClr val="0462C1"/>
                  </a:solidFill>
                </a:uFill>
                <a:latin typeface="Calibri"/>
                <a:cs typeface="Calibri"/>
              </a:rPr>
              <a:t> </a:t>
            </a:r>
            <a:r>
              <a:rPr lang="el-GR" sz="2000" spc="-10" dirty="0">
                <a:latin typeface="Calibri"/>
                <a:cs typeface="Calibri"/>
              </a:rPr>
              <a:t>και επιλέξτε </a:t>
            </a:r>
            <a:r>
              <a:rPr lang="en-GB" sz="2000" spc="-10" dirty="0">
                <a:latin typeface="Calibri"/>
                <a:cs typeface="Calibri"/>
              </a:rPr>
              <a:t>“Register my Organisation”</a:t>
            </a:r>
            <a:r>
              <a:rPr lang="el-GR" sz="2000" spc="-10" dirty="0">
                <a:latin typeface="Calibri"/>
                <a:cs typeface="Calibri"/>
              </a:rPr>
              <a:t> </a:t>
            </a:r>
            <a:endParaRPr sz="2000" spc="-10" dirty="0">
              <a:latin typeface="Calibri"/>
              <a:cs typeface="Calibri"/>
            </a:endParaRPr>
          </a:p>
        </p:txBody>
      </p:sp>
      <p:sp>
        <p:nvSpPr>
          <p:cNvPr id="8" name="object 8"/>
          <p:cNvSpPr txBox="1"/>
          <p:nvPr/>
        </p:nvSpPr>
        <p:spPr>
          <a:xfrm>
            <a:off x="5120978" y="2504173"/>
            <a:ext cx="141605" cy="299720"/>
          </a:xfrm>
          <a:prstGeom prst="rect">
            <a:avLst/>
          </a:prstGeom>
        </p:spPr>
        <p:txBody>
          <a:bodyPr vert="horz" wrap="square" lIns="0" tIns="12700" rIns="0" bIns="0" rtlCol="0">
            <a:spAutoFit/>
          </a:bodyPr>
          <a:lstStyle/>
          <a:p>
            <a:pPr marL="12700">
              <a:lnSpc>
                <a:spcPct val="100000"/>
              </a:lnSpc>
              <a:spcBef>
                <a:spcPts val="100"/>
              </a:spcBef>
            </a:pPr>
            <a:r>
              <a:rPr lang="el-GR" b="1" dirty="0">
                <a:solidFill>
                  <a:srgbClr val="FF0000"/>
                </a:solidFill>
                <a:latin typeface="Calibri"/>
                <a:cs typeface="Calibri"/>
              </a:rPr>
              <a:t>1</a:t>
            </a:r>
            <a:endParaRPr sz="1800" dirty="0">
              <a:latin typeface="Calibri"/>
              <a:cs typeface="Calibri"/>
            </a:endParaRPr>
          </a:p>
        </p:txBody>
      </p:sp>
      <p:sp>
        <p:nvSpPr>
          <p:cNvPr id="9" name="object 9"/>
          <p:cNvSpPr txBox="1"/>
          <p:nvPr/>
        </p:nvSpPr>
        <p:spPr>
          <a:xfrm>
            <a:off x="3733800" y="5532755"/>
            <a:ext cx="141605" cy="299720"/>
          </a:xfrm>
          <a:prstGeom prst="rect">
            <a:avLst/>
          </a:prstGeom>
        </p:spPr>
        <p:txBody>
          <a:bodyPr vert="horz" wrap="square" lIns="0" tIns="12700" rIns="0" bIns="0" rtlCol="0">
            <a:spAutoFit/>
          </a:bodyPr>
          <a:lstStyle/>
          <a:p>
            <a:pPr marL="12700">
              <a:lnSpc>
                <a:spcPct val="100000"/>
              </a:lnSpc>
              <a:spcBef>
                <a:spcPts val="100"/>
              </a:spcBef>
            </a:pPr>
            <a:r>
              <a:rPr lang="en-GB" b="1" dirty="0">
                <a:solidFill>
                  <a:srgbClr val="FF0000"/>
                </a:solidFill>
                <a:latin typeface="Calibri"/>
                <a:cs typeface="Calibri"/>
              </a:rPr>
              <a:t>2</a:t>
            </a:r>
            <a:endParaRPr sz="1800" dirty="0">
              <a:latin typeface="Calibri"/>
              <a:cs typeface="Calibri"/>
            </a:endParaRPr>
          </a:p>
        </p:txBody>
      </p:sp>
      <p:sp>
        <p:nvSpPr>
          <p:cNvPr id="10" name="object 10"/>
          <p:cNvSpPr txBox="1"/>
          <p:nvPr/>
        </p:nvSpPr>
        <p:spPr>
          <a:xfrm>
            <a:off x="5391478" y="2447474"/>
            <a:ext cx="3221992" cy="351378"/>
          </a:xfrm>
          <a:prstGeom prst="rect">
            <a:avLst/>
          </a:prstGeom>
        </p:spPr>
        <p:txBody>
          <a:bodyPr vert="horz" wrap="square" lIns="0" tIns="12700" rIns="0" bIns="0" rtlCol="0">
            <a:spAutoFit/>
          </a:bodyPr>
          <a:lstStyle/>
          <a:p>
            <a:pPr marL="12700" marR="5080">
              <a:lnSpc>
                <a:spcPct val="100000"/>
              </a:lnSpc>
              <a:spcBef>
                <a:spcPts val="100"/>
              </a:spcBef>
            </a:pPr>
            <a:r>
              <a:rPr sz="1100" spc="-5" dirty="0">
                <a:solidFill>
                  <a:srgbClr val="FF0000"/>
                </a:solidFill>
                <a:latin typeface="Calibri"/>
                <a:cs typeface="Calibri"/>
              </a:rPr>
              <a:t>Μπορείτε</a:t>
            </a:r>
            <a:r>
              <a:rPr sz="1100" dirty="0">
                <a:solidFill>
                  <a:srgbClr val="FF0000"/>
                </a:solidFill>
                <a:latin typeface="Calibri"/>
                <a:cs typeface="Calibri"/>
              </a:rPr>
              <a:t> </a:t>
            </a:r>
            <a:r>
              <a:rPr sz="1100" spc="-5" dirty="0">
                <a:solidFill>
                  <a:srgbClr val="FF0000"/>
                </a:solidFill>
                <a:latin typeface="Calibri"/>
                <a:cs typeface="Calibri"/>
              </a:rPr>
              <a:t>να</a:t>
            </a:r>
            <a:r>
              <a:rPr sz="1100" dirty="0">
                <a:solidFill>
                  <a:srgbClr val="FF0000"/>
                </a:solidFill>
                <a:latin typeface="Calibri"/>
                <a:cs typeface="Calibri"/>
              </a:rPr>
              <a:t> </a:t>
            </a:r>
            <a:r>
              <a:rPr sz="1100" spc="-5" dirty="0">
                <a:solidFill>
                  <a:srgbClr val="FF0000"/>
                </a:solidFill>
                <a:latin typeface="Calibri"/>
                <a:cs typeface="Calibri"/>
              </a:rPr>
              <a:t>παρακάμψετε</a:t>
            </a:r>
            <a:r>
              <a:rPr sz="1100" dirty="0">
                <a:solidFill>
                  <a:srgbClr val="FF0000"/>
                </a:solidFill>
                <a:latin typeface="Calibri"/>
                <a:cs typeface="Calibri"/>
              </a:rPr>
              <a:t> </a:t>
            </a:r>
            <a:r>
              <a:rPr sz="1100" spc="-5" dirty="0">
                <a:solidFill>
                  <a:srgbClr val="FF0000"/>
                </a:solidFill>
                <a:latin typeface="Calibri"/>
                <a:cs typeface="Calibri"/>
              </a:rPr>
              <a:t>το</a:t>
            </a:r>
            <a:r>
              <a:rPr sz="1100" dirty="0">
                <a:solidFill>
                  <a:srgbClr val="FF0000"/>
                </a:solidFill>
                <a:latin typeface="Calibri"/>
                <a:cs typeface="Calibri"/>
              </a:rPr>
              <a:t> </a:t>
            </a:r>
            <a:r>
              <a:rPr sz="1100" spc="-5" dirty="0">
                <a:solidFill>
                  <a:srgbClr val="FF0000"/>
                </a:solidFill>
                <a:latin typeface="Calibri"/>
                <a:cs typeface="Calibri"/>
              </a:rPr>
              <a:t>β</a:t>
            </a:r>
            <a:r>
              <a:rPr sz="1100" spc="-5" dirty="0" err="1">
                <a:solidFill>
                  <a:srgbClr val="FF0000"/>
                </a:solidFill>
                <a:latin typeface="Calibri"/>
                <a:cs typeface="Calibri"/>
              </a:rPr>
              <a:t>ήμ</a:t>
            </a:r>
            <a:r>
              <a:rPr sz="1100" spc="-5" dirty="0">
                <a:solidFill>
                  <a:srgbClr val="FF0000"/>
                </a:solidFill>
                <a:latin typeface="Calibri"/>
                <a:cs typeface="Calibri"/>
              </a:rPr>
              <a:t>α </a:t>
            </a:r>
            <a:r>
              <a:rPr lang="en-GB" sz="1100" spc="-5" dirty="0">
                <a:solidFill>
                  <a:srgbClr val="FF0000"/>
                </a:solidFill>
                <a:latin typeface="Calibri"/>
                <a:cs typeface="Calibri"/>
              </a:rPr>
              <a:t>“Search for an </a:t>
            </a:r>
            <a:r>
              <a:rPr sz="1100" spc="-235" dirty="0">
                <a:solidFill>
                  <a:srgbClr val="FF0000"/>
                </a:solidFill>
                <a:latin typeface="Calibri"/>
                <a:cs typeface="Calibri"/>
              </a:rPr>
              <a:t> </a:t>
            </a:r>
            <a:r>
              <a:rPr sz="1100" spc="-5" dirty="0">
                <a:solidFill>
                  <a:srgbClr val="FF0000"/>
                </a:solidFill>
                <a:latin typeface="Calibri"/>
                <a:cs typeface="Calibri"/>
              </a:rPr>
              <a:t>Organisation”</a:t>
            </a:r>
            <a:r>
              <a:rPr sz="1100" spc="95" dirty="0">
                <a:solidFill>
                  <a:srgbClr val="FF0000"/>
                </a:solidFill>
                <a:latin typeface="Calibri"/>
                <a:cs typeface="Calibri"/>
              </a:rPr>
              <a:t> </a:t>
            </a:r>
            <a:r>
              <a:rPr sz="1100" dirty="0">
                <a:solidFill>
                  <a:srgbClr val="FF0000"/>
                </a:solidFill>
                <a:latin typeface="Calibri"/>
                <a:cs typeface="Calibri"/>
              </a:rPr>
              <a:t>και</a:t>
            </a:r>
            <a:r>
              <a:rPr sz="1100" spc="60" dirty="0">
                <a:solidFill>
                  <a:srgbClr val="FF0000"/>
                </a:solidFill>
                <a:latin typeface="Calibri"/>
                <a:cs typeface="Calibri"/>
              </a:rPr>
              <a:t> </a:t>
            </a:r>
            <a:r>
              <a:rPr sz="1100" spc="-5" dirty="0">
                <a:solidFill>
                  <a:srgbClr val="FF0000"/>
                </a:solidFill>
                <a:latin typeface="Calibri"/>
                <a:cs typeface="Calibri"/>
              </a:rPr>
              <a:t>να</a:t>
            </a:r>
            <a:r>
              <a:rPr sz="1100" spc="85" dirty="0">
                <a:solidFill>
                  <a:srgbClr val="FF0000"/>
                </a:solidFill>
                <a:latin typeface="Calibri"/>
                <a:cs typeface="Calibri"/>
              </a:rPr>
              <a:t> </a:t>
            </a:r>
            <a:r>
              <a:rPr sz="1100" spc="-5" dirty="0">
                <a:solidFill>
                  <a:srgbClr val="FF0000"/>
                </a:solidFill>
                <a:latin typeface="Calibri"/>
                <a:cs typeface="Calibri"/>
              </a:rPr>
              <a:t>ανα</a:t>
            </a:r>
            <a:r>
              <a:rPr sz="1100" spc="-5" dirty="0" err="1">
                <a:solidFill>
                  <a:srgbClr val="FF0000"/>
                </a:solidFill>
                <a:latin typeface="Calibri"/>
                <a:cs typeface="Calibri"/>
              </a:rPr>
              <a:t>ζητήσετε</a:t>
            </a:r>
            <a:r>
              <a:rPr sz="1100" spc="80" dirty="0">
                <a:solidFill>
                  <a:srgbClr val="FF0000"/>
                </a:solidFill>
                <a:latin typeface="Calibri"/>
                <a:cs typeface="Calibri"/>
              </a:rPr>
              <a:t> </a:t>
            </a:r>
            <a:r>
              <a:rPr sz="1100" dirty="0" err="1">
                <a:solidFill>
                  <a:srgbClr val="FF0000"/>
                </a:solidFill>
                <a:latin typeface="Calibri"/>
                <a:cs typeface="Calibri"/>
              </a:rPr>
              <a:t>τον</a:t>
            </a:r>
            <a:r>
              <a:rPr lang="en-GB" sz="1100" dirty="0">
                <a:solidFill>
                  <a:srgbClr val="FF0000"/>
                </a:solidFill>
                <a:latin typeface="Calibri"/>
                <a:cs typeface="Calibri"/>
              </a:rPr>
              <a:t> </a:t>
            </a:r>
            <a:r>
              <a:rPr lang="el-GR" sz="1100" dirty="0">
                <a:solidFill>
                  <a:srgbClr val="FF0000"/>
                </a:solidFill>
                <a:latin typeface="Calibri"/>
                <a:cs typeface="Calibri"/>
              </a:rPr>
              <a:t>οργανισμό σας</a:t>
            </a:r>
            <a:endParaRPr sz="1100" dirty="0">
              <a:latin typeface="Calibri"/>
              <a:cs typeface="Calibri"/>
            </a:endParaRPr>
          </a:p>
        </p:txBody>
      </p:sp>
      <p:sp>
        <p:nvSpPr>
          <p:cNvPr id="12" name="object 12"/>
          <p:cNvSpPr txBox="1"/>
          <p:nvPr/>
        </p:nvSpPr>
        <p:spPr>
          <a:xfrm>
            <a:off x="5391478" y="2806178"/>
            <a:ext cx="3507740" cy="362585"/>
          </a:xfrm>
          <a:prstGeom prst="rect">
            <a:avLst/>
          </a:prstGeom>
        </p:spPr>
        <p:txBody>
          <a:bodyPr vert="horz" wrap="square" lIns="0" tIns="13335" rIns="0" bIns="0" rtlCol="0">
            <a:spAutoFit/>
          </a:bodyPr>
          <a:lstStyle/>
          <a:p>
            <a:pPr marL="12700">
              <a:lnSpc>
                <a:spcPct val="100000"/>
              </a:lnSpc>
              <a:spcBef>
                <a:spcPts val="105"/>
              </a:spcBef>
            </a:pPr>
            <a:r>
              <a:rPr sz="1100" dirty="0">
                <a:solidFill>
                  <a:srgbClr val="FF0000"/>
                </a:solidFill>
                <a:latin typeface="Calibri"/>
                <a:cs typeface="Calibri"/>
              </a:rPr>
              <a:t>κατευθείαν</a:t>
            </a:r>
            <a:r>
              <a:rPr sz="1100" spc="325" dirty="0">
                <a:solidFill>
                  <a:srgbClr val="FF0000"/>
                </a:solidFill>
                <a:latin typeface="Calibri"/>
                <a:cs typeface="Calibri"/>
              </a:rPr>
              <a:t> </a:t>
            </a:r>
            <a:r>
              <a:rPr sz="1100" spc="-5" dirty="0">
                <a:solidFill>
                  <a:srgbClr val="FF0000"/>
                </a:solidFill>
                <a:latin typeface="Calibri"/>
                <a:cs typeface="Calibri"/>
              </a:rPr>
              <a:t>από</a:t>
            </a:r>
            <a:r>
              <a:rPr sz="1100" spc="345" dirty="0">
                <a:solidFill>
                  <a:srgbClr val="FF0000"/>
                </a:solidFill>
                <a:latin typeface="Calibri"/>
                <a:cs typeface="Calibri"/>
              </a:rPr>
              <a:t> </a:t>
            </a:r>
            <a:r>
              <a:rPr sz="1100" spc="-5" dirty="0">
                <a:solidFill>
                  <a:srgbClr val="FF0000"/>
                </a:solidFill>
                <a:latin typeface="Calibri"/>
                <a:cs typeface="Calibri"/>
              </a:rPr>
              <a:t>εδώ.</a:t>
            </a:r>
            <a:r>
              <a:rPr sz="1100" spc="335" dirty="0">
                <a:solidFill>
                  <a:srgbClr val="FF0000"/>
                </a:solidFill>
                <a:latin typeface="Calibri"/>
                <a:cs typeface="Calibri"/>
              </a:rPr>
              <a:t> </a:t>
            </a:r>
            <a:r>
              <a:rPr sz="1100" spc="-5" dirty="0">
                <a:solidFill>
                  <a:srgbClr val="FF0000"/>
                </a:solidFill>
                <a:latin typeface="Calibri"/>
                <a:cs typeface="Calibri"/>
              </a:rPr>
              <a:t>Και</a:t>
            </a:r>
            <a:r>
              <a:rPr sz="1100" spc="330" dirty="0">
                <a:solidFill>
                  <a:srgbClr val="FF0000"/>
                </a:solidFill>
                <a:latin typeface="Calibri"/>
                <a:cs typeface="Calibri"/>
              </a:rPr>
              <a:t> </a:t>
            </a:r>
            <a:r>
              <a:rPr sz="1100" dirty="0">
                <a:solidFill>
                  <a:srgbClr val="FF0000"/>
                </a:solidFill>
                <a:latin typeface="Calibri"/>
                <a:cs typeface="Calibri"/>
              </a:rPr>
              <a:t>πάλι,</a:t>
            </a:r>
            <a:r>
              <a:rPr sz="1100" spc="335" dirty="0">
                <a:solidFill>
                  <a:srgbClr val="FF0000"/>
                </a:solidFill>
                <a:latin typeface="Calibri"/>
                <a:cs typeface="Calibri"/>
              </a:rPr>
              <a:t> </a:t>
            </a:r>
            <a:r>
              <a:rPr sz="1100" dirty="0">
                <a:solidFill>
                  <a:srgbClr val="FF0000"/>
                </a:solidFill>
                <a:latin typeface="Calibri"/>
                <a:cs typeface="Calibri"/>
              </a:rPr>
              <a:t>η</a:t>
            </a:r>
            <a:r>
              <a:rPr sz="1100" spc="330" dirty="0">
                <a:solidFill>
                  <a:srgbClr val="FF0000"/>
                </a:solidFill>
                <a:latin typeface="Calibri"/>
                <a:cs typeface="Calibri"/>
              </a:rPr>
              <a:t> </a:t>
            </a:r>
            <a:r>
              <a:rPr sz="1100" spc="-5" dirty="0">
                <a:solidFill>
                  <a:srgbClr val="FF0000"/>
                </a:solidFill>
                <a:latin typeface="Calibri"/>
                <a:cs typeface="Calibri"/>
              </a:rPr>
              <a:t>σύνδεση</a:t>
            </a:r>
            <a:r>
              <a:rPr sz="1100" spc="320" dirty="0">
                <a:solidFill>
                  <a:srgbClr val="FF0000"/>
                </a:solidFill>
                <a:latin typeface="Calibri"/>
                <a:cs typeface="Calibri"/>
              </a:rPr>
              <a:t> </a:t>
            </a:r>
            <a:r>
              <a:rPr sz="1100" dirty="0">
                <a:solidFill>
                  <a:srgbClr val="FF0000"/>
                </a:solidFill>
                <a:latin typeface="Calibri"/>
                <a:cs typeface="Calibri"/>
              </a:rPr>
              <a:t>με</a:t>
            </a:r>
            <a:r>
              <a:rPr sz="1100" spc="320" dirty="0">
                <a:solidFill>
                  <a:srgbClr val="FF0000"/>
                </a:solidFill>
                <a:latin typeface="Calibri"/>
                <a:cs typeface="Calibri"/>
              </a:rPr>
              <a:t> </a:t>
            </a:r>
            <a:r>
              <a:rPr sz="1100" spc="-5" dirty="0">
                <a:solidFill>
                  <a:srgbClr val="FF0000"/>
                </a:solidFill>
                <a:latin typeface="Calibri"/>
                <a:cs typeface="Calibri"/>
              </a:rPr>
              <a:t>EU</a:t>
            </a:r>
            <a:r>
              <a:rPr sz="1100" spc="335" dirty="0">
                <a:solidFill>
                  <a:srgbClr val="FF0000"/>
                </a:solidFill>
                <a:latin typeface="Calibri"/>
                <a:cs typeface="Calibri"/>
              </a:rPr>
              <a:t> </a:t>
            </a:r>
            <a:r>
              <a:rPr sz="1100" spc="-5" dirty="0">
                <a:solidFill>
                  <a:srgbClr val="FF0000"/>
                </a:solidFill>
                <a:latin typeface="Calibri"/>
                <a:cs typeface="Calibri"/>
              </a:rPr>
              <a:t>Login</a:t>
            </a:r>
            <a:endParaRPr sz="1100" dirty="0">
              <a:latin typeface="Calibri"/>
              <a:cs typeface="Calibri"/>
            </a:endParaRPr>
          </a:p>
          <a:p>
            <a:pPr marL="12700">
              <a:lnSpc>
                <a:spcPct val="100000"/>
              </a:lnSpc>
              <a:spcBef>
                <a:spcPts val="5"/>
              </a:spcBef>
            </a:pPr>
            <a:r>
              <a:rPr sz="1100" dirty="0">
                <a:solidFill>
                  <a:srgbClr val="FF0000"/>
                </a:solidFill>
                <a:latin typeface="Calibri"/>
                <a:cs typeface="Calibri"/>
              </a:rPr>
              <a:t>Account</a:t>
            </a:r>
            <a:r>
              <a:rPr sz="1100" spc="-40" dirty="0">
                <a:solidFill>
                  <a:srgbClr val="FF0000"/>
                </a:solidFill>
                <a:latin typeface="Calibri"/>
                <a:cs typeface="Calibri"/>
              </a:rPr>
              <a:t> </a:t>
            </a:r>
            <a:r>
              <a:rPr sz="1100" spc="-5" dirty="0">
                <a:solidFill>
                  <a:srgbClr val="FF0000"/>
                </a:solidFill>
                <a:latin typeface="Calibri"/>
                <a:cs typeface="Calibri"/>
              </a:rPr>
              <a:t>δεν</a:t>
            </a:r>
            <a:r>
              <a:rPr sz="1100" spc="-20" dirty="0">
                <a:solidFill>
                  <a:srgbClr val="FF0000"/>
                </a:solidFill>
                <a:latin typeface="Calibri"/>
                <a:cs typeface="Calibri"/>
              </a:rPr>
              <a:t> </a:t>
            </a:r>
            <a:r>
              <a:rPr sz="1100" spc="-5" dirty="0">
                <a:solidFill>
                  <a:srgbClr val="FF0000"/>
                </a:solidFill>
                <a:latin typeface="Calibri"/>
                <a:cs typeface="Calibri"/>
              </a:rPr>
              <a:t>είναι</a:t>
            </a:r>
            <a:r>
              <a:rPr sz="1100" spc="-20" dirty="0">
                <a:solidFill>
                  <a:srgbClr val="FF0000"/>
                </a:solidFill>
                <a:latin typeface="Calibri"/>
                <a:cs typeface="Calibri"/>
              </a:rPr>
              <a:t> </a:t>
            </a:r>
            <a:r>
              <a:rPr sz="1100" spc="-5" dirty="0">
                <a:solidFill>
                  <a:srgbClr val="FF0000"/>
                </a:solidFill>
                <a:latin typeface="Calibri"/>
                <a:cs typeface="Calibri"/>
              </a:rPr>
              <a:t>απαραίτητη.</a:t>
            </a:r>
            <a:endParaRPr sz="1100" dirty="0">
              <a:latin typeface="Calibri"/>
              <a:cs typeface="Calibri"/>
            </a:endParaRPr>
          </a:p>
        </p:txBody>
      </p:sp>
      <p:sp>
        <p:nvSpPr>
          <p:cNvPr id="13" name="object 13"/>
          <p:cNvSpPr txBox="1"/>
          <p:nvPr/>
        </p:nvSpPr>
        <p:spPr>
          <a:xfrm>
            <a:off x="4120208" y="5334000"/>
            <a:ext cx="2542540" cy="697230"/>
          </a:xfrm>
          <a:prstGeom prst="rect">
            <a:avLst/>
          </a:prstGeom>
        </p:spPr>
        <p:txBody>
          <a:bodyPr vert="horz" wrap="square" lIns="0" tIns="12700" rIns="0" bIns="0" rtlCol="0">
            <a:spAutoFit/>
          </a:bodyPr>
          <a:lstStyle/>
          <a:p>
            <a:pPr marL="12700" marR="5080" algn="just">
              <a:lnSpc>
                <a:spcPct val="100000"/>
              </a:lnSpc>
              <a:spcBef>
                <a:spcPts val="100"/>
              </a:spcBef>
            </a:pPr>
            <a:r>
              <a:rPr sz="1100" dirty="0">
                <a:solidFill>
                  <a:srgbClr val="FF0000"/>
                </a:solidFill>
                <a:latin typeface="Calibri"/>
                <a:cs typeface="Calibri"/>
              </a:rPr>
              <a:t>Θα</a:t>
            </a:r>
            <a:r>
              <a:rPr sz="1100" spc="5" dirty="0">
                <a:solidFill>
                  <a:srgbClr val="FF0000"/>
                </a:solidFill>
                <a:latin typeface="Calibri"/>
                <a:cs typeface="Calibri"/>
              </a:rPr>
              <a:t> </a:t>
            </a:r>
            <a:r>
              <a:rPr sz="1100" spc="-5" dirty="0">
                <a:solidFill>
                  <a:srgbClr val="FF0000"/>
                </a:solidFill>
                <a:latin typeface="Calibri"/>
                <a:cs typeface="Calibri"/>
              </a:rPr>
              <a:t>προχωρήσετε</a:t>
            </a:r>
            <a:r>
              <a:rPr sz="1100" dirty="0">
                <a:solidFill>
                  <a:srgbClr val="FF0000"/>
                </a:solidFill>
                <a:latin typeface="Calibri"/>
                <a:cs typeface="Calibri"/>
              </a:rPr>
              <a:t> σε</a:t>
            </a:r>
            <a:r>
              <a:rPr sz="1100" spc="5" dirty="0">
                <a:solidFill>
                  <a:srgbClr val="FF0000"/>
                </a:solidFill>
                <a:latin typeface="Calibri"/>
                <a:cs typeface="Calibri"/>
              </a:rPr>
              <a:t> </a:t>
            </a:r>
            <a:r>
              <a:rPr sz="1100" spc="-10" dirty="0">
                <a:solidFill>
                  <a:srgbClr val="FF0000"/>
                </a:solidFill>
                <a:latin typeface="Calibri"/>
                <a:cs typeface="Calibri"/>
              </a:rPr>
              <a:t>αυτό</a:t>
            </a:r>
            <a:r>
              <a:rPr sz="1100" spc="-5" dirty="0">
                <a:solidFill>
                  <a:srgbClr val="FF0000"/>
                </a:solidFill>
                <a:latin typeface="Calibri"/>
                <a:cs typeface="Calibri"/>
              </a:rPr>
              <a:t> το</a:t>
            </a:r>
            <a:r>
              <a:rPr sz="1100" dirty="0">
                <a:solidFill>
                  <a:srgbClr val="FF0000"/>
                </a:solidFill>
                <a:latin typeface="Calibri"/>
                <a:cs typeface="Calibri"/>
              </a:rPr>
              <a:t> </a:t>
            </a:r>
            <a:r>
              <a:rPr sz="1100" spc="-5" dirty="0">
                <a:solidFill>
                  <a:srgbClr val="FF0000"/>
                </a:solidFill>
                <a:latin typeface="Calibri"/>
                <a:cs typeface="Calibri"/>
              </a:rPr>
              <a:t>βήμα,</a:t>
            </a:r>
            <a:r>
              <a:rPr sz="1100" spc="235" dirty="0">
                <a:solidFill>
                  <a:srgbClr val="FF0000"/>
                </a:solidFill>
                <a:latin typeface="Calibri"/>
                <a:cs typeface="Calibri"/>
              </a:rPr>
              <a:t> </a:t>
            </a:r>
            <a:r>
              <a:rPr sz="1100" spc="-5" dirty="0">
                <a:solidFill>
                  <a:srgbClr val="FF0000"/>
                </a:solidFill>
                <a:latin typeface="Calibri"/>
                <a:cs typeface="Calibri"/>
              </a:rPr>
              <a:t>μόνο </a:t>
            </a:r>
            <a:r>
              <a:rPr sz="1100" spc="-235" dirty="0">
                <a:solidFill>
                  <a:srgbClr val="FF0000"/>
                </a:solidFill>
                <a:latin typeface="Calibri"/>
                <a:cs typeface="Calibri"/>
              </a:rPr>
              <a:t> </a:t>
            </a:r>
            <a:r>
              <a:rPr sz="1100" dirty="0">
                <a:solidFill>
                  <a:srgbClr val="FF0000"/>
                </a:solidFill>
                <a:latin typeface="Calibri"/>
                <a:cs typeface="Calibri"/>
              </a:rPr>
              <a:t>εάν </a:t>
            </a:r>
            <a:r>
              <a:rPr sz="1100" spc="-10" dirty="0">
                <a:solidFill>
                  <a:srgbClr val="FF0000"/>
                </a:solidFill>
                <a:latin typeface="Calibri"/>
                <a:cs typeface="Calibri"/>
              </a:rPr>
              <a:t>δεν </a:t>
            </a:r>
            <a:r>
              <a:rPr sz="1100" spc="-5" dirty="0">
                <a:solidFill>
                  <a:srgbClr val="FF0000"/>
                </a:solidFill>
                <a:latin typeface="Calibri"/>
                <a:cs typeface="Calibri"/>
              </a:rPr>
              <a:t>έχετε εντοπίσει τον οργανισμό </a:t>
            </a:r>
            <a:r>
              <a:rPr sz="1100" dirty="0">
                <a:solidFill>
                  <a:srgbClr val="FF0000"/>
                </a:solidFill>
                <a:latin typeface="Calibri"/>
                <a:cs typeface="Calibri"/>
              </a:rPr>
              <a:t>σας. </a:t>
            </a:r>
            <a:r>
              <a:rPr sz="1100" spc="5" dirty="0">
                <a:solidFill>
                  <a:srgbClr val="FF0000"/>
                </a:solidFill>
                <a:latin typeface="Calibri"/>
                <a:cs typeface="Calibri"/>
              </a:rPr>
              <a:t> </a:t>
            </a:r>
            <a:r>
              <a:rPr sz="1100" spc="-5" dirty="0">
                <a:solidFill>
                  <a:srgbClr val="FF0000"/>
                </a:solidFill>
                <a:latin typeface="Calibri"/>
                <a:cs typeface="Calibri"/>
              </a:rPr>
              <a:t>Για </a:t>
            </a:r>
            <a:r>
              <a:rPr sz="1100" dirty="0">
                <a:solidFill>
                  <a:srgbClr val="FF0000"/>
                </a:solidFill>
                <a:latin typeface="Calibri"/>
                <a:cs typeface="Calibri"/>
              </a:rPr>
              <a:t>την </a:t>
            </a:r>
            <a:r>
              <a:rPr sz="1100" spc="-5" dirty="0">
                <a:solidFill>
                  <a:srgbClr val="FF0000"/>
                </a:solidFill>
                <a:latin typeface="Calibri"/>
                <a:cs typeface="Calibri"/>
              </a:rPr>
              <a:t>εγγραφή είναι απαραίτητη </a:t>
            </a:r>
            <a:r>
              <a:rPr sz="1100" dirty="0">
                <a:solidFill>
                  <a:srgbClr val="FF0000"/>
                </a:solidFill>
                <a:latin typeface="Calibri"/>
                <a:cs typeface="Calibri"/>
              </a:rPr>
              <a:t>η </a:t>
            </a:r>
            <a:r>
              <a:rPr sz="1100" spc="-5" dirty="0">
                <a:solidFill>
                  <a:srgbClr val="FF0000"/>
                </a:solidFill>
                <a:latin typeface="Calibri"/>
                <a:cs typeface="Calibri"/>
              </a:rPr>
              <a:t>χρήση </a:t>
            </a:r>
            <a:r>
              <a:rPr sz="1100" dirty="0">
                <a:solidFill>
                  <a:srgbClr val="FF0000"/>
                </a:solidFill>
                <a:latin typeface="Calibri"/>
                <a:cs typeface="Calibri"/>
              </a:rPr>
              <a:t> των</a:t>
            </a:r>
            <a:r>
              <a:rPr sz="1100" spc="-30" dirty="0">
                <a:solidFill>
                  <a:srgbClr val="FF0000"/>
                </a:solidFill>
                <a:latin typeface="Calibri"/>
                <a:cs typeface="Calibri"/>
              </a:rPr>
              <a:t> </a:t>
            </a:r>
            <a:r>
              <a:rPr sz="1100" dirty="0">
                <a:solidFill>
                  <a:srgbClr val="FF0000"/>
                </a:solidFill>
                <a:latin typeface="Calibri"/>
                <a:cs typeface="Calibri"/>
              </a:rPr>
              <a:t>στοιχείων</a:t>
            </a:r>
            <a:r>
              <a:rPr sz="1100" spc="-30" dirty="0">
                <a:solidFill>
                  <a:srgbClr val="FF0000"/>
                </a:solidFill>
                <a:latin typeface="Calibri"/>
                <a:cs typeface="Calibri"/>
              </a:rPr>
              <a:t> </a:t>
            </a:r>
            <a:r>
              <a:rPr sz="1100" dirty="0">
                <a:solidFill>
                  <a:srgbClr val="FF0000"/>
                </a:solidFill>
                <a:latin typeface="Calibri"/>
                <a:cs typeface="Calibri"/>
              </a:rPr>
              <a:t>του</a:t>
            </a:r>
            <a:r>
              <a:rPr sz="1100" spc="-20" dirty="0">
                <a:solidFill>
                  <a:srgbClr val="FF0000"/>
                </a:solidFill>
                <a:latin typeface="Calibri"/>
                <a:cs typeface="Calibri"/>
              </a:rPr>
              <a:t> </a:t>
            </a:r>
            <a:r>
              <a:rPr sz="1100" dirty="0">
                <a:solidFill>
                  <a:srgbClr val="FF0000"/>
                </a:solidFill>
                <a:latin typeface="Calibri"/>
                <a:cs typeface="Calibri"/>
              </a:rPr>
              <a:t>EU</a:t>
            </a:r>
            <a:r>
              <a:rPr sz="1100" spc="-15" dirty="0">
                <a:solidFill>
                  <a:srgbClr val="FF0000"/>
                </a:solidFill>
                <a:latin typeface="Calibri"/>
                <a:cs typeface="Calibri"/>
              </a:rPr>
              <a:t> </a:t>
            </a:r>
            <a:r>
              <a:rPr sz="1100" dirty="0">
                <a:solidFill>
                  <a:srgbClr val="FF0000"/>
                </a:solidFill>
                <a:latin typeface="Calibri"/>
                <a:cs typeface="Calibri"/>
              </a:rPr>
              <a:t>Login</a:t>
            </a:r>
            <a:r>
              <a:rPr sz="1100" spc="-25" dirty="0">
                <a:solidFill>
                  <a:srgbClr val="FF0000"/>
                </a:solidFill>
                <a:latin typeface="Calibri"/>
                <a:cs typeface="Calibri"/>
              </a:rPr>
              <a:t> </a:t>
            </a:r>
            <a:r>
              <a:rPr sz="1100" spc="-5" dirty="0">
                <a:solidFill>
                  <a:srgbClr val="FF0000"/>
                </a:solidFill>
                <a:latin typeface="Calibri"/>
                <a:cs typeface="Calibri"/>
              </a:rPr>
              <a:t>λογαριασμού</a:t>
            </a:r>
            <a:endParaRPr sz="1100" dirty="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68" y="5892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4888" y="944626"/>
            <a:ext cx="11694795" cy="635635"/>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720" algn="l"/>
                <a:tab pos="4716145" algn="l"/>
              </a:tabLst>
            </a:pPr>
            <a:r>
              <a:rPr sz="2000" spc="-5" dirty="0" err="1">
                <a:latin typeface="Calibri"/>
                <a:cs typeface="Calibri"/>
              </a:rPr>
              <a:t>Εφόσον</a:t>
            </a:r>
            <a:r>
              <a:rPr sz="2000" dirty="0">
                <a:latin typeface="Calibri"/>
                <a:cs typeface="Calibri"/>
              </a:rPr>
              <a:t> </a:t>
            </a:r>
            <a:r>
              <a:rPr sz="2000" spc="-5" dirty="0">
                <a:latin typeface="Calibri"/>
                <a:cs typeface="Calibri"/>
              </a:rPr>
              <a:t>επ</a:t>
            </a:r>
            <a:r>
              <a:rPr sz="2000" spc="-5" dirty="0" err="1">
                <a:latin typeface="Calibri"/>
                <a:cs typeface="Calibri"/>
              </a:rPr>
              <a:t>ιλέξετ</a:t>
            </a:r>
            <a:r>
              <a:rPr lang="el-GR" sz="2000" spc="-5" dirty="0">
                <a:latin typeface="Calibri"/>
                <a:cs typeface="Calibri"/>
              </a:rPr>
              <a:t>ε</a:t>
            </a:r>
            <a:r>
              <a:rPr lang="en-GB" sz="2000" spc="-5" dirty="0">
                <a:latin typeface="Calibri"/>
                <a:cs typeface="Calibri"/>
              </a:rPr>
              <a:t>                                     </a:t>
            </a:r>
            <a:r>
              <a:rPr sz="2000" spc="-20" dirty="0">
                <a:latin typeface="Calibri"/>
                <a:cs typeface="Calibri"/>
              </a:rPr>
              <a:t>και </a:t>
            </a:r>
            <a:r>
              <a:rPr sz="2000" spc="-5" dirty="0">
                <a:latin typeface="Calibri"/>
                <a:cs typeface="Calibri"/>
              </a:rPr>
              <a:t>δεν </a:t>
            </a:r>
            <a:r>
              <a:rPr sz="2000" dirty="0">
                <a:latin typeface="Calibri"/>
                <a:cs typeface="Calibri"/>
              </a:rPr>
              <a:t>είσαστε </a:t>
            </a:r>
            <a:r>
              <a:rPr sz="2000" spc="-5" dirty="0">
                <a:latin typeface="Calibri"/>
                <a:cs typeface="Calibri"/>
              </a:rPr>
              <a:t>ήδη συνδεδεμένοι </a:t>
            </a:r>
            <a:r>
              <a:rPr sz="2000" spc="-10" dirty="0">
                <a:latin typeface="Calibri"/>
                <a:cs typeface="Calibri"/>
              </a:rPr>
              <a:t>στην Πλατφόρμα </a:t>
            </a:r>
            <a:r>
              <a:rPr sz="2000" dirty="0">
                <a:latin typeface="Calibri"/>
                <a:cs typeface="Calibri"/>
              </a:rPr>
              <a:t>με </a:t>
            </a:r>
            <a:r>
              <a:rPr sz="2000" spc="-5" dirty="0">
                <a:latin typeface="Calibri"/>
                <a:cs typeface="Calibri"/>
              </a:rPr>
              <a:t>το </a:t>
            </a:r>
            <a:r>
              <a:rPr sz="2000" dirty="0">
                <a:latin typeface="Calibri"/>
                <a:cs typeface="Calibri"/>
              </a:rPr>
              <a:t>EU </a:t>
            </a:r>
            <a:r>
              <a:rPr sz="2000" spc="-5" dirty="0">
                <a:latin typeface="Calibri"/>
                <a:cs typeface="Calibri"/>
              </a:rPr>
              <a:t>Login </a:t>
            </a:r>
            <a:r>
              <a:rPr sz="2000" spc="-434" dirty="0">
                <a:latin typeface="Calibri"/>
                <a:cs typeface="Calibri"/>
              </a:rPr>
              <a:t> </a:t>
            </a:r>
            <a:r>
              <a:rPr sz="2000" spc="-5" dirty="0">
                <a:latin typeface="Calibri"/>
                <a:cs typeface="Calibri"/>
              </a:rPr>
              <a:t>Account</a:t>
            </a:r>
            <a:r>
              <a:rPr lang="el-GR" sz="2000" spc="440" dirty="0">
                <a:latin typeface="Calibri"/>
                <a:cs typeface="Calibri"/>
              </a:rPr>
              <a:t> </a:t>
            </a:r>
            <a:r>
              <a:rPr sz="2000" spc="-5" dirty="0" err="1">
                <a:latin typeface="Calibri"/>
                <a:cs typeface="Calibri"/>
              </a:rPr>
              <a:t>του</a:t>
            </a:r>
            <a:r>
              <a:rPr sz="2000" spc="-30" dirty="0">
                <a:latin typeface="Calibri"/>
                <a:cs typeface="Calibri"/>
              </a:rPr>
              <a:t> </a:t>
            </a:r>
            <a:r>
              <a:rPr sz="2000" spc="-5" dirty="0">
                <a:latin typeface="Calibri"/>
                <a:cs typeface="Calibri"/>
              </a:rPr>
              <a:t>οργανισμού,</a:t>
            </a:r>
            <a:r>
              <a:rPr sz="2000" spc="-25" dirty="0">
                <a:latin typeface="Calibri"/>
                <a:cs typeface="Calibri"/>
              </a:rPr>
              <a:t> </a:t>
            </a:r>
            <a:r>
              <a:rPr sz="2000" dirty="0">
                <a:latin typeface="Calibri"/>
                <a:cs typeface="Calibri"/>
              </a:rPr>
              <a:t>εμφανίζεται</a:t>
            </a:r>
            <a:r>
              <a:rPr sz="2000" spc="-20" dirty="0">
                <a:latin typeface="Calibri"/>
                <a:cs typeface="Calibri"/>
              </a:rPr>
              <a:t> </a:t>
            </a:r>
            <a:r>
              <a:rPr sz="2000" dirty="0">
                <a:latin typeface="Calibri"/>
                <a:cs typeface="Calibri"/>
              </a:rPr>
              <a:t>η</a:t>
            </a:r>
            <a:r>
              <a:rPr sz="2000" spc="5" dirty="0">
                <a:latin typeface="Calibri"/>
                <a:cs typeface="Calibri"/>
              </a:rPr>
              <a:t> </a:t>
            </a:r>
            <a:r>
              <a:rPr sz="2000" spc="-5" dirty="0">
                <a:latin typeface="Calibri"/>
                <a:cs typeface="Calibri"/>
              </a:rPr>
              <a:t>πιο</a:t>
            </a:r>
            <a:r>
              <a:rPr sz="2000" spc="-20" dirty="0">
                <a:latin typeface="Calibri"/>
                <a:cs typeface="Calibri"/>
              </a:rPr>
              <a:t> κάτω</a:t>
            </a:r>
            <a:r>
              <a:rPr sz="2000" spc="-15" dirty="0">
                <a:latin typeface="Calibri"/>
                <a:cs typeface="Calibri"/>
              </a:rPr>
              <a:t> </a:t>
            </a:r>
            <a:r>
              <a:rPr sz="2000" spc="-5" dirty="0">
                <a:latin typeface="Calibri"/>
                <a:cs typeface="Calibri"/>
              </a:rPr>
              <a:t>οθόνη</a:t>
            </a:r>
            <a:r>
              <a:rPr sz="2000" spc="-25" dirty="0">
                <a:latin typeface="Calibri"/>
                <a:cs typeface="Calibri"/>
              </a:rPr>
              <a:t> </a:t>
            </a:r>
            <a:r>
              <a:rPr sz="2000" dirty="0">
                <a:latin typeface="Calibri"/>
                <a:cs typeface="Calibri"/>
              </a:rPr>
              <a:t>για</a:t>
            </a:r>
            <a:r>
              <a:rPr sz="2000" spc="-20" dirty="0">
                <a:latin typeface="Calibri"/>
                <a:cs typeface="Calibri"/>
              </a:rPr>
              <a:t> </a:t>
            </a:r>
            <a:r>
              <a:rPr sz="2000" dirty="0">
                <a:latin typeface="Calibri"/>
                <a:cs typeface="Calibri"/>
              </a:rPr>
              <a:t>εισαγωγή</a:t>
            </a:r>
            <a:r>
              <a:rPr sz="2000" spc="-25" dirty="0">
                <a:latin typeface="Calibri"/>
                <a:cs typeface="Calibri"/>
              </a:rPr>
              <a:t> </a:t>
            </a:r>
            <a:r>
              <a:rPr sz="2000" spc="-10" dirty="0">
                <a:latin typeface="Calibri"/>
                <a:cs typeface="Calibri"/>
              </a:rPr>
              <a:t>των </a:t>
            </a:r>
            <a:r>
              <a:rPr sz="2000" spc="-5" dirty="0">
                <a:latin typeface="Calibri"/>
                <a:cs typeface="Calibri"/>
              </a:rPr>
              <a:t>στοιχείων</a:t>
            </a:r>
            <a:r>
              <a:rPr sz="2000" spc="-35" dirty="0">
                <a:latin typeface="Calibri"/>
                <a:cs typeface="Calibri"/>
              </a:rPr>
              <a:t> </a:t>
            </a:r>
            <a:r>
              <a:rPr sz="2000" spc="-5" dirty="0">
                <a:latin typeface="Calibri"/>
                <a:cs typeface="Calibri"/>
              </a:rPr>
              <a:t>του</a:t>
            </a:r>
            <a:r>
              <a:rPr sz="2000" spc="-10" dirty="0">
                <a:latin typeface="Calibri"/>
                <a:cs typeface="Calibri"/>
              </a:rPr>
              <a:t> λογαριασμού:</a:t>
            </a:r>
            <a:endParaRPr sz="2000" dirty="0">
              <a:latin typeface="Calibri"/>
              <a:cs typeface="Calibri"/>
            </a:endParaRPr>
          </a:p>
        </p:txBody>
      </p:sp>
      <p:pic>
        <p:nvPicPr>
          <p:cNvPr id="6" name="object 6"/>
          <p:cNvPicPr/>
          <p:nvPr/>
        </p:nvPicPr>
        <p:blipFill>
          <a:blip r:embed="rId2" cstate="print"/>
          <a:stretch>
            <a:fillRect/>
          </a:stretch>
        </p:blipFill>
        <p:spPr>
          <a:xfrm>
            <a:off x="571500" y="2039110"/>
            <a:ext cx="9058656" cy="4730494"/>
          </a:xfrm>
          <a:prstGeom prst="rect">
            <a:avLst/>
          </a:prstGeom>
        </p:spPr>
      </p:pic>
      <p:pic>
        <p:nvPicPr>
          <p:cNvPr id="8" name="Picture 7">
            <a:extLst>
              <a:ext uri="{FF2B5EF4-FFF2-40B4-BE49-F238E27FC236}">
                <a16:creationId xmlns:a16="http://schemas.microsoft.com/office/drawing/2014/main" id="{CC8C5595-0F1A-9BA0-2547-23E8A44A36E6}"/>
              </a:ext>
            </a:extLst>
          </p:cNvPr>
          <p:cNvPicPr>
            <a:picLocks noChangeAspect="1"/>
          </p:cNvPicPr>
          <p:nvPr/>
        </p:nvPicPr>
        <p:blipFill>
          <a:blip r:embed="rId3"/>
          <a:stretch>
            <a:fillRect/>
          </a:stretch>
        </p:blipFill>
        <p:spPr>
          <a:xfrm>
            <a:off x="2590800" y="944626"/>
            <a:ext cx="1905000" cy="29952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911" y="54305"/>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63092" y="791336"/>
            <a:ext cx="10911840" cy="695960"/>
          </a:xfrm>
          <a:prstGeom prst="rect">
            <a:avLst/>
          </a:prstGeom>
        </p:spPr>
        <p:txBody>
          <a:bodyPr vert="horz" wrap="square" lIns="0" tIns="12065" rIns="0" bIns="0" rtlCol="0">
            <a:spAutoFit/>
          </a:bodyPr>
          <a:lstStyle/>
          <a:p>
            <a:pPr marL="299085" marR="5080" indent="-287020">
              <a:lnSpc>
                <a:spcPct val="100000"/>
              </a:lnSpc>
              <a:spcBef>
                <a:spcPts val="95"/>
              </a:spcBef>
              <a:buFont typeface="Wingdings"/>
              <a:buChar char=""/>
              <a:tabLst>
                <a:tab pos="299720" algn="l"/>
              </a:tabLst>
            </a:pPr>
            <a:r>
              <a:rPr sz="2200" spc="-10" dirty="0">
                <a:latin typeface="Calibri"/>
                <a:cs typeface="Calibri"/>
              </a:rPr>
              <a:t>Μόλις </a:t>
            </a:r>
            <a:r>
              <a:rPr sz="2200" spc="-15" dirty="0">
                <a:latin typeface="Calibri"/>
                <a:cs typeface="Calibri"/>
              </a:rPr>
              <a:t>γίνει</a:t>
            </a:r>
            <a:r>
              <a:rPr sz="2200" spc="20" dirty="0">
                <a:latin typeface="Calibri"/>
                <a:cs typeface="Calibri"/>
              </a:rPr>
              <a:t> </a:t>
            </a:r>
            <a:r>
              <a:rPr sz="2200" spc="-5" dirty="0">
                <a:latin typeface="Calibri"/>
                <a:cs typeface="Calibri"/>
              </a:rPr>
              <a:t>η</a:t>
            </a:r>
            <a:r>
              <a:rPr sz="2200" spc="5" dirty="0">
                <a:latin typeface="Calibri"/>
                <a:cs typeface="Calibri"/>
              </a:rPr>
              <a:t> </a:t>
            </a:r>
            <a:r>
              <a:rPr sz="2200" spc="-20" dirty="0">
                <a:latin typeface="Calibri"/>
                <a:cs typeface="Calibri"/>
              </a:rPr>
              <a:t>καταχώρηση</a:t>
            </a:r>
            <a:r>
              <a:rPr sz="2200" spc="55" dirty="0">
                <a:latin typeface="Calibri"/>
                <a:cs typeface="Calibri"/>
              </a:rPr>
              <a:t> </a:t>
            </a:r>
            <a:r>
              <a:rPr sz="2200" spc="-15" dirty="0">
                <a:latin typeface="Calibri"/>
                <a:cs typeface="Calibri"/>
              </a:rPr>
              <a:t>των</a:t>
            </a:r>
            <a:r>
              <a:rPr sz="2200" spc="30" dirty="0">
                <a:latin typeface="Calibri"/>
                <a:cs typeface="Calibri"/>
              </a:rPr>
              <a:t> </a:t>
            </a:r>
            <a:r>
              <a:rPr sz="2200" spc="-15" dirty="0">
                <a:latin typeface="Calibri"/>
                <a:cs typeface="Calibri"/>
              </a:rPr>
              <a:t>στοιχείων</a:t>
            </a:r>
            <a:r>
              <a:rPr sz="2200" spc="45" dirty="0">
                <a:latin typeface="Calibri"/>
                <a:cs typeface="Calibri"/>
              </a:rPr>
              <a:t> </a:t>
            </a:r>
            <a:r>
              <a:rPr sz="2200" spc="-10" dirty="0">
                <a:latin typeface="Calibri"/>
                <a:cs typeface="Calibri"/>
              </a:rPr>
              <a:t>του</a:t>
            </a:r>
            <a:r>
              <a:rPr sz="2200" spc="5" dirty="0">
                <a:latin typeface="Calibri"/>
                <a:cs typeface="Calibri"/>
              </a:rPr>
              <a:t> </a:t>
            </a:r>
            <a:r>
              <a:rPr sz="2200" spc="-5" dirty="0">
                <a:latin typeface="Calibri"/>
                <a:cs typeface="Calibri"/>
              </a:rPr>
              <a:t>EU</a:t>
            </a:r>
            <a:r>
              <a:rPr sz="2200" spc="15" dirty="0">
                <a:latin typeface="Calibri"/>
                <a:cs typeface="Calibri"/>
              </a:rPr>
              <a:t> </a:t>
            </a:r>
            <a:r>
              <a:rPr sz="2200" spc="-5" dirty="0">
                <a:latin typeface="Calibri"/>
                <a:cs typeface="Calibri"/>
              </a:rPr>
              <a:t>Login</a:t>
            </a:r>
            <a:r>
              <a:rPr sz="2200" spc="10" dirty="0">
                <a:latin typeface="Calibri"/>
                <a:cs typeface="Calibri"/>
              </a:rPr>
              <a:t> </a:t>
            </a:r>
            <a:r>
              <a:rPr sz="2200" spc="-10" dirty="0">
                <a:latin typeface="Calibri"/>
                <a:cs typeface="Calibri"/>
              </a:rPr>
              <a:t>Account,</a:t>
            </a:r>
            <a:r>
              <a:rPr sz="2200" spc="30" dirty="0">
                <a:latin typeface="Calibri"/>
                <a:cs typeface="Calibri"/>
              </a:rPr>
              <a:t> </a:t>
            </a:r>
            <a:r>
              <a:rPr sz="2200" spc="-10" dirty="0">
                <a:latin typeface="Calibri"/>
                <a:cs typeface="Calibri"/>
              </a:rPr>
              <a:t>εμφανίζεται</a:t>
            </a:r>
            <a:r>
              <a:rPr sz="2200" spc="20" dirty="0">
                <a:latin typeface="Calibri"/>
                <a:cs typeface="Calibri"/>
              </a:rPr>
              <a:t> </a:t>
            </a:r>
            <a:r>
              <a:rPr sz="2200" spc="-5" dirty="0">
                <a:latin typeface="Calibri"/>
                <a:cs typeface="Calibri"/>
              </a:rPr>
              <a:t>μία</a:t>
            </a:r>
            <a:r>
              <a:rPr sz="2200" spc="20" dirty="0">
                <a:latin typeface="Calibri"/>
                <a:cs typeface="Calibri"/>
              </a:rPr>
              <a:t> </a:t>
            </a:r>
            <a:r>
              <a:rPr sz="2200" spc="-15" dirty="0">
                <a:latin typeface="Calibri"/>
                <a:cs typeface="Calibri"/>
              </a:rPr>
              <a:t>κενή</a:t>
            </a:r>
            <a:r>
              <a:rPr sz="2200" spc="30" dirty="0">
                <a:latin typeface="Calibri"/>
                <a:cs typeface="Calibri"/>
              </a:rPr>
              <a:t> </a:t>
            </a:r>
            <a:r>
              <a:rPr sz="2200" spc="-10" dirty="0">
                <a:latin typeface="Calibri"/>
                <a:cs typeface="Calibri"/>
              </a:rPr>
              <a:t>φόρμα </a:t>
            </a:r>
            <a:r>
              <a:rPr sz="2200" spc="-484" dirty="0">
                <a:latin typeface="Calibri"/>
                <a:cs typeface="Calibri"/>
              </a:rPr>
              <a:t> </a:t>
            </a:r>
            <a:r>
              <a:rPr sz="2200" spc="-5" dirty="0">
                <a:latin typeface="Calibri"/>
                <a:cs typeface="Calibri"/>
              </a:rPr>
              <a:t>εγγραφής,</a:t>
            </a:r>
            <a:r>
              <a:rPr sz="2200" spc="35" dirty="0">
                <a:latin typeface="Calibri"/>
                <a:cs typeface="Calibri"/>
              </a:rPr>
              <a:t> </a:t>
            </a:r>
            <a:r>
              <a:rPr sz="2200" spc="-10" dirty="0">
                <a:latin typeface="Calibri"/>
                <a:cs typeface="Calibri"/>
              </a:rPr>
              <a:t>ανοιγμένη</a:t>
            </a:r>
            <a:r>
              <a:rPr sz="2200" spc="20" dirty="0">
                <a:latin typeface="Calibri"/>
                <a:cs typeface="Calibri"/>
              </a:rPr>
              <a:t> </a:t>
            </a:r>
            <a:r>
              <a:rPr sz="2200" spc="-15" dirty="0">
                <a:latin typeface="Calibri"/>
                <a:cs typeface="Calibri"/>
              </a:rPr>
              <a:t>στην</a:t>
            </a:r>
            <a:r>
              <a:rPr sz="2200" spc="25" dirty="0">
                <a:latin typeface="Calibri"/>
                <a:cs typeface="Calibri"/>
              </a:rPr>
              <a:t> </a:t>
            </a:r>
            <a:r>
              <a:rPr sz="2200" spc="-15" dirty="0">
                <a:latin typeface="Calibri"/>
                <a:cs typeface="Calibri"/>
              </a:rPr>
              <a:t>ενότητα</a:t>
            </a:r>
            <a:r>
              <a:rPr sz="2200" spc="25" dirty="0">
                <a:latin typeface="Calibri"/>
                <a:cs typeface="Calibri"/>
              </a:rPr>
              <a:t> </a:t>
            </a:r>
            <a:r>
              <a:rPr sz="2200" spc="-15" dirty="0">
                <a:latin typeface="Calibri"/>
                <a:cs typeface="Calibri"/>
              </a:rPr>
              <a:t>“Organisation</a:t>
            </a:r>
            <a:r>
              <a:rPr sz="2200" spc="-20" dirty="0">
                <a:latin typeface="Calibri"/>
                <a:cs typeface="Calibri"/>
              </a:rPr>
              <a:t> </a:t>
            </a:r>
            <a:r>
              <a:rPr sz="2200" spc="-15" dirty="0">
                <a:latin typeface="Calibri"/>
                <a:cs typeface="Calibri"/>
              </a:rPr>
              <a:t>data”</a:t>
            </a:r>
            <a:endParaRPr sz="2200">
              <a:latin typeface="Calibri"/>
              <a:cs typeface="Calibri"/>
            </a:endParaRPr>
          </a:p>
        </p:txBody>
      </p:sp>
      <p:grpSp>
        <p:nvGrpSpPr>
          <p:cNvPr id="4" name="object 4"/>
          <p:cNvGrpSpPr/>
          <p:nvPr/>
        </p:nvGrpSpPr>
        <p:grpSpPr>
          <a:xfrm>
            <a:off x="2177542" y="1659635"/>
            <a:ext cx="9732645" cy="5198745"/>
            <a:chOff x="2177542" y="1659635"/>
            <a:chExt cx="9732645" cy="5198745"/>
          </a:xfrm>
        </p:grpSpPr>
        <p:pic>
          <p:nvPicPr>
            <p:cNvPr id="5" name="object 5"/>
            <p:cNvPicPr/>
            <p:nvPr/>
          </p:nvPicPr>
          <p:blipFill>
            <a:blip r:embed="rId2" cstate="print"/>
            <a:stretch>
              <a:fillRect/>
            </a:stretch>
          </p:blipFill>
          <p:spPr>
            <a:xfrm>
              <a:off x="2191512" y="1659635"/>
              <a:ext cx="9718548" cy="5198361"/>
            </a:xfrm>
            <a:prstGeom prst="rect">
              <a:avLst/>
            </a:prstGeom>
          </p:spPr>
        </p:pic>
        <p:sp>
          <p:nvSpPr>
            <p:cNvPr id="6" name="object 6"/>
            <p:cNvSpPr/>
            <p:nvPr/>
          </p:nvSpPr>
          <p:spPr>
            <a:xfrm>
              <a:off x="2183892" y="2561843"/>
              <a:ext cx="879475" cy="143510"/>
            </a:xfrm>
            <a:custGeom>
              <a:avLst/>
              <a:gdLst/>
              <a:ahLst/>
              <a:cxnLst/>
              <a:rect l="l" t="t" r="r" b="b"/>
              <a:pathLst>
                <a:path w="879475" h="143510">
                  <a:moveTo>
                    <a:pt x="0" y="23875"/>
                  </a:moveTo>
                  <a:lnTo>
                    <a:pt x="1873" y="14573"/>
                  </a:lnTo>
                  <a:lnTo>
                    <a:pt x="6985" y="6984"/>
                  </a:lnTo>
                  <a:lnTo>
                    <a:pt x="14573" y="1873"/>
                  </a:lnTo>
                  <a:lnTo>
                    <a:pt x="23875" y="0"/>
                  </a:lnTo>
                  <a:lnTo>
                    <a:pt x="855471" y="0"/>
                  </a:lnTo>
                  <a:lnTo>
                    <a:pt x="864774" y="1873"/>
                  </a:lnTo>
                  <a:lnTo>
                    <a:pt x="872363" y="6984"/>
                  </a:lnTo>
                  <a:lnTo>
                    <a:pt x="877474" y="14573"/>
                  </a:lnTo>
                  <a:lnTo>
                    <a:pt x="879347" y="23875"/>
                  </a:lnTo>
                  <a:lnTo>
                    <a:pt x="879347" y="119379"/>
                  </a:lnTo>
                  <a:lnTo>
                    <a:pt x="877474" y="128682"/>
                  </a:lnTo>
                  <a:lnTo>
                    <a:pt x="872362" y="136271"/>
                  </a:lnTo>
                  <a:lnTo>
                    <a:pt x="864774" y="141382"/>
                  </a:lnTo>
                  <a:lnTo>
                    <a:pt x="855471" y="143255"/>
                  </a:lnTo>
                  <a:lnTo>
                    <a:pt x="23875" y="143255"/>
                  </a:lnTo>
                  <a:lnTo>
                    <a:pt x="14573" y="141382"/>
                  </a:lnTo>
                  <a:lnTo>
                    <a:pt x="6985" y="136271"/>
                  </a:lnTo>
                  <a:lnTo>
                    <a:pt x="1873" y="128682"/>
                  </a:lnTo>
                  <a:lnTo>
                    <a:pt x="0" y="119379"/>
                  </a:lnTo>
                  <a:lnTo>
                    <a:pt x="0" y="23875"/>
                  </a:lnTo>
                  <a:close/>
                </a:path>
              </a:pathLst>
            </a:custGeom>
            <a:ln w="12700">
              <a:solidFill>
                <a:srgbClr val="FF0000"/>
              </a:solidFill>
            </a:ln>
          </p:spPr>
          <p:txBody>
            <a:bodyPr wrap="square" lIns="0" tIns="0" rIns="0" bIns="0" rtlCol="0"/>
            <a:lstStyle/>
            <a:p>
              <a:endParaRPr/>
            </a:p>
          </p:txBody>
        </p:sp>
      </p:grpSp>
      <p:sp>
        <p:nvSpPr>
          <p:cNvPr id="7" name="object 7"/>
          <p:cNvSpPr txBox="1"/>
          <p:nvPr/>
        </p:nvSpPr>
        <p:spPr>
          <a:xfrm>
            <a:off x="635000" y="2507945"/>
            <a:ext cx="1035685" cy="1123950"/>
          </a:xfrm>
          <a:prstGeom prst="rect">
            <a:avLst/>
          </a:prstGeom>
        </p:spPr>
        <p:txBody>
          <a:bodyPr vert="horz" wrap="square" lIns="0" tIns="12700" rIns="0" bIns="0" rtlCol="0">
            <a:spAutoFit/>
          </a:bodyPr>
          <a:lstStyle/>
          <a:p>
            <a:pPr marL="12700" marR="5080" indent="575945" algn="r">
              <a:lnSpc>
                <a:spcPct val="100000"/>
              </a:lnSpc>
              <a:spcBef>
                <a:spcPts val="100"/>
              </a:spcBef>
            </a:pPr>
            <a:r>
              <a:rPr sz="1200" dirty="0">
                <a:solidFill>
                  <a:srgbClr val="FF0000"/>
                </a:solidFill>
                <a:latin typeface="Calibri"/>
                <a:cs typeface="Calibri"/>
              </a:rPr>
              <a:t>Μενού  </a:t>
            </a:r>
            <a:r>
              <a:rPr sz="1200" spc="-5" dirty="0">
                <a:solidFill>
                  <a:srgbClr val="FF0000"/>
                </a:solidFill>
                <a:latin typeface="Calibri"/>
                <a:cs typeface="Calibri"/>
              </a:rPr>
              <a:t>περιήγησης</a:t>
            </a:r>
            <a:r>
              <a:rPr sz="1200" spc="-55" dirty="0">
                <a:solidFill>
                  <a:srgbClr val="FF0000"/>
                </a:solidFill>
                <a:latin typeface="Calibri"/>
                <a:cs typeface="Calibri"/>
              </a:rPr>
              <a:t> </a:t>
            </a:r>
            <a:r>
              <a:rPr sz="1200" spc="-5" dirty="0">
                <a:solidFill>
                  <a:srgbClr val="FF0000"/>
                </a:solidFill>
                <a:latin typeface="Calibri"/>
                <a:cs typeface="Calibri"/>
              </a:rPr>
              <a:t>στις </a:t>
            </a:r>
            <a:r>
              <a:rPr sz="1200" spc="-260" dirty="0">
                <a:solidFill>
                  <a:srgbClr val="FF0000"/>
                </a:solidFill>
                <a:latin typeface="Calibri"/>
                <a:cs typeface="Calibri"/>
              </a:rPr>
              <a:t> </a:t>
            </a:r>
            <a:r>
              <a:rPr sz="1200" spc="-5" dirty="0">
                <a:solidFill>
                  <a:srgbClr val="FF0000"/>
                </a:solidFill>
                <a:latin typeface="Calibri"/>
                <a:cs typeface="Calibri"/>
              </a:rPr>
              <a:t>διαφορετικές</a:t>
            </a:r>
            <a:endParaRPr sz="1200" dirty="0">
              <a:latin typeface="Calibri"/>
              <a:cs typeface="Calibri"/>
            </a:endParaRPr>
          </a:p>
          <a:p>
            <a:pPr marL="436245" marR="5080" indent="-245745" algn="r">
              <a:lnSpc>
                <a:spcPct val="100000"/>
              </a:lnSpc>
              <a:spcBef>
                <a:spcPts val="5"/>
              </a:spcBef>
            </a:pPr>
            <a:r>
              <a:rPr sz="1200" dirty="0">
                <a:solidFill>
                  <a:srgbClr val="FF0000"/>
                </a:solidFill>
                <a:latin typeface="Calibri"/>
                <a:cs typeface="Calibri"/>
              </a:rPr>
              <a:t>ενό</a:t>
            </a:r>
            <a:r>
              <a:rPr sz="1200" spc="-5" dirty="0">
                <a:solidFill>
                  <a:srgbClr val="FF0000"/>
                </a:solidFill>
                <a:latin typeface="Calibri"/>
                <a:cs typeface="Calibri"/>
              </a:rPr>
              <a:t>τητ</a:t>
            </a:r>
            <a:r>
              <a:rPr sz="1200" spc="5" dirty="0">
                <a:solidFill>
                  <a:srgbClr val="FF0000"/>
                </a:solidFill>
                <a:latin typeface="Calibri"/>
                <a:cs typeface="Calibri"/>
              </a:rPr>
              <a:t>ε</a:t>
            </a:r>
            <a:r>
              <a:rPr sz="1200" dirty="0">
                <a:solidFill>
                  <a:srgbClr val="FF0000"/>
                </a:solidFill>
                <a:latin typeface="Calibri"/>
                <a:cs typeface="Calibri"/>
              </a:rPr>
              <a:t>ς</a:t>
            </a:r>
            <a:r>
              <a:rPr sz="1200" spc="-20" dirty="0">
                <a:solidFill>
                  <a:srgbClr val="FF0000"/>
                </a:solidFill>
                <a:latin typeface="Calibri"/>
                <a:cs typeface="Calibri"/>
              </a:rPr>
              <a:t> </a:t>
            </a:r>
            <a:r>
              <a:rPr sz="1200" dirty="0">
                <a:solidFill>
                  <a:srgbClr val="FF0000"/>
                </a:solidFill>
                <a:latin typeface="Calibri"/>
                <a:cs typeface="Calibri"/>
              </a:rPr>
              <a:t>που  α</a:t>
            </a:r>
            <a:r>
              <a:rPr sz="1200" spc="-20" dirty="0">
                <a:solidFill>
                  <a:srgbClr val="FF0000"/>
                </a:solidFill>
                <a:latin typeface="Calibri"/>
                <a:cs typeface="Calibri"/>
              </a:rPr>
              <a:t>π</a:t>
            </a:r>
            <a:r>
              <a:rPr sz="1200" dirty="0">
                <a:solidFill>
                  <a:srgbClr val="FF0000"/>
                </a:solidFill>
                <a:latin typeface="Calibri"/>
                <a:cs typeface="Calibri"/>
              </a:rPr>
              <a:t>α</a:t>
            </a:r>
            <a:r>
              <a:rPr sz="1200" spc="-20" dirty="0">
                <a:solidFill>
                  <a:srgbClr val="FF0000"/>
                </a:solidFill>
                <a:latin typeface="Calibri"/>
                <a:cs typeface="Calibri"/>
              </a:rPr>
              <a:t>ι</a:t>
            </a:r>
            <a:r>
              <a:rPr sz="1200" spc="-10" dirty="0">
                <a:solidFill>
                  <a:srgbClr val="FF0000"/>
                </a:solidFill>
                <a:latin typeface="Calibri"/>
                <a:cs typeface="Calibri"/>
              </a:rPr>
              <a:t>τ</a:t>
            </a:r>
            <a:r>
              <a:rPr sz="1200" spc="-5" dirty="0">
                <a:solidFill>
                  <a:srgbClr val="FF0000"/>
                </a:solidFill>
                <a:latin typeface="Calibri"/>
                <a:cs typeface="Calibri"/>
              </a:rPr>
              <a:t>ούν</a:t>
            </a:r>
            <a:endParaRPr sz="1200" dirty="0">
              <a:latin typeface="Calibri"/>
              <a:cs typeface="Calibri"/>
            </a:endParaRPr>
          </a:p>
          <a:p>
            <a:pPr marR="5715" algn="r">
              <a:lnSpc>
                <a:spcPct val="100000"/>
              </a:lnSpc>
            </a:pPr>
            <a:r>
              <a:rPr sz="1200" spc="-5" dirty="0">
                <a:solidFill>
                  <a:srgbClr val="FF0000"/>
                </a:solidFill>
                <a:latin typeface="Calibri"/>
                <a:cs typeface="Calibri"/>
              </a:rPr>
              <a:t>συμπλήρωση</a:t>
            </a:r>
            <a:endParaRPr sz="1200" dirty="0">
              <a:latin typeface="Calibri"/>
              <a:cs typeface="Calibri"/>
            </a:endParaRPr>
          </a:p>
        </p:txBody>
      </p:sp>
      <p:sp>
        <p:nvSpPr>
          <p:cNvPr id="8" name="object 8"/>
          <p:cNvSpPr txBox="1"/>
          <p:nvPr/>
        </p:nvSpPr>
        <p:spPr>
          <a:xfrm>
            <a:off x="525272" y="3788486"/>
            <a:ext cx="1146175" cy="2769870"/>
          </a:xfrm>
          <a:prstGeom prst="rect">
            <a:avLst/>
          </a:prstGeom>
        </p:spPr>
        <p:txBody>
          <a:bodyPr vert="horz" wrap="square" lIns="0" tIns="12700" rIns="0" bIns="0" rtlCol="0">
            <a:spAutoFit/>
          </a:bodyPr>
          <a:lstStyle/>
          <a:p>
            <a:pPr marL="32384" marR="5080" indent="30480" algn="just">
              <a:lnSpc>
                <a:spcPct val="100000"/>
              </a:lnSpc>
              <a:spcBef>
                <a:spcPts val="100"/>
              </a:spcBef>
            </a:pPr>
            <a:r>
              <a:rPr sz="1200" spc="-5" dirty="0">
                <a:solidFill>
                  <a:srgbClr val="FF0000"/>
                </a:solidFill>
                <a:latin typeface="Calibri"/>
                <a:cs typeface="Calibri"/>
              </a:rPr>
              <a:t>Οι ενότητες είναι </a:t>
            </a:r>
            <a:r>
              <a:rPr sz="1200" spc="-265" dirty="0">
                <a:solidFill>
                  <a:srgbClr val="FF0000"/>
                </a:solidFill>
                <a:latin typeface="Calibri"/>
                <a:cs typeface="Calibri"/>
              </a:rPr>
              <a:t> </a:t>
            </a:r>
            <a:r>
              <a:rPr sz="1200" spc="-5" dirty="0">
                <a:solidFill>
                  <a:srgbClr val="FF0000"/>
                </a:solidFill>
                <a:latin typeface="Calibri"/>
                <a:cs typeface="Calibri"/>
              </a:rPr>
              <a:t>υποχρεωτικό </a:t>
            </a:r>
            <a:r>
              <a:rPr sz="1200" dirty="0">
                <a:solidFill>
                  <a:srgbClr val="FF0000"/>
                </a:solidFill>
                <a:latin typeface="Calibri"/>
                <a:cs typeface="Calibri"/>
              </a:rPr>
              <a:t>να </a:t>
            </a:r>
            <a:r>
              <a:rPr sz="1200" spc="5" dirty="0">
                <a:solidFill>
                  <a:srgbClr val="FF0000"/>
                </a:solidFill>
                <a:latin typeface="Calibri"/>
                <a:cs typeface="Calibri"/>
              </a:rPr>
              <a:t> </a:t>
            </a:r>
            <a:r>
              <a:rPr sz="1200" dirty="0">
                <a:solidFill>
                  <a:srgbClr val="FF0000"/>
                </a:solidFill>
                <a:latin typeface="Calibri"/>
                <a:cs typeface="Calibri"/>
              </a:rPr>
              <a:t>συμπληρώνονται </a:t>
            </a:r>
            <a:r>
              <a:rPr sz="1200" spc="-260" dirty="0">
                <a:solidFill>
                  <a:srgbClr val="FF0000"/>
                </a:solidFill>
                <a:latin typeface="Calibri"/>
                <a:cs typeface="Calibri"/>
              </a:rPr>
              <a:t> </a:t>
            </a:r>
            <a:r>
              <a:rPr sz="1200" dirty="0">
                <a:solidFill>
                  <a:srgbClr val="FF0000"/>
                </a:solidFill>
                <a:latin typeface="Calibri"/>
                <a:cs typeface="Calibri"/>
              </a:rPr>
              <a:t>με </a:t>
            </a:r>
            <a:r>
              <a:rPr sz="1200" spc="-5" dirty="0">
                <a:solidFill>
                  <a:srgbClr val="FF0000"/>
                </a:solidFill>
                <a:latin typeface="Calibri"/>
                <a:cs typeface="Calibri"/>
              </a:rPr>
              <a:t>τη </a:t>
            </a:r>
            <a:r>
              <a:rPr sz="1200" dirty="0">
                <a:solidFill>
                  <a:srgbClr val="FF0000"/>
                </a:solidFill>
                <a:latin typeface="Calibri"/>
                <a:cs typeface="Calibri"/>
              </a:rPr>
              <a:t>σειρά που </a:t>
            </a:r>
            <a:r>
              <a:rPr sz="1200" spc="5" dirty="0">
                <a:solidFill>
                  <a:srgbClr val="FF0000"/>
                </a:solidFill>
                <a:latin typeface="Calibri"/>
                <a:cs typeface="Calibri"/>
              </a:rPr>
              <a:t> </a:t>
            </a:r>
            <a:r>
              <a:rPr sz="1200" spc="-5" dirty="0">
                <a:solidFill>
                  <a:srgbClr val="FF0000"/>
                </a:solidFill>
                <a:latin typeface="Calibri"/>
                <a:cs typeface="Calibri"/>
              </a:rPr>
              <a:t>παρουσιάζονται </a:t>
            </a:r>
            <a:r>
              <a:rPr sz="1200" dirty="0">
                <a:solidFill>
                  <a:srgbClr val="FF0000"/>
                </a:solidFill>
                <a:latin typeface="Calibri"/>
                <a:cs typeface="Calibri"/>
              </a:rPr>
              <a:t> </a:t>
            </a:r>
            <a:r>
              <a:rPr sz="1200" spc="10" dirty="0">
                <a:solidFill>
                  <a:srgbClr val="FF0000"/>
                </a:solidFill>
                <a:latin typeface="Calibri"/>
                <a:cs typeface="Calibri"/>
              </a:rPr>
              <a:t>σ</a:t>
            </a:r>
            <a:r>
              <a:rPr sz="1200" spc="-5" dirty="0">
                <a:solidFill>
                  <a:srgbClr val="FF0000"/>
                </a:solidFill>
                <a:latin typeface="Calibri"/>
                <a:cs typeface="Calibri"/>
              </a:rPr>
              <a:t>τ</a:t>
            </a:r>
            <a:r>
              <a:rPr sz="1200" spc="-20" dirty="0">
                <a:solidFill>
                  <a:srgbClr val="FF0000"/>
                </a:solidFill>
                <a:latin typeface="Calibri"/>
                <a:cs typeface="Calibri"/>
              </a:rPr>
              <a:t>η</a:t>
            </a:r>
            <a:r>
              <a:rPr sz="1200" dirty="0">
                <a:solidFill>
                  <a:srgbClr val="FF0000"/>
                </a:solidFill>
                <a:latin typeface="Calibri"/>
                <a:cs typeface="Calibri"/>
              </a:rPr>
              <a:t>ν</a:t>
            </a:r>
            <a:r>
              <a:rPr sz="1200" spc="-10" dirty="0">
                <a:solidFill>
                  <a:srgbClr val="FF0000"/>
                </a:solidFill>
                <a:latin typeface="Calibri"/>
                <a:cs typeface="Calibri"/>
              </a:rPr>
              <a:t> </a:t>
            </a:r>
            <a:r>
              <a:rPr sz="1200" spc="-5" dirty="0">
                <a:solidFill>
                  <a:srgbClr val="FF0000"/>
                </a:solidFill>
                <a:latin typeface="Calibri"/>
                <a:cs typeface="Calibri"/>
              </a:rPr>
              <a:t>Π</a:t>
            </a:r>
            <a:r>
              <a:rPr sz="1200" spc="-20" dirty="0">
                <a:solidFill>
                  <a:srgbClr val="FF0000"/>
                </a:solidFill>
                <a:latin typeface="Calibri"/>
                <a:cs typeface="Calibri"/>
              </a:rPr>
              <a:t>λ</a:t>
            </a:r>
            <a:r>
              <a:rPr sz="1200" dirty="0">
                <a:solidFill>
                  <a:srgbClr val="FF0000"/>
                </a:solidFill>
                <a:latin typeface="Calibri"/>
                <a:cs typeface="Calibri"/>
              </a:rPr>
              <a:t>α</a:t>
            </a:r>
            <a:r>
              <a:rPr sz="1200" spc="-5" dirty="0">
                <a:solidFill>
                  <a:srgbClr val="FF0000"/>
                </a:solidFill>
                <a:latin typeface="Calibri"/>
                <a:cs typeface="Calibri"/>
              </a:rPr>
              <a:t>τ</a:t>
            </a:r>
            <a:r>
              <a:rPr sz="1200" dirty="0">
                <a:solidFill>
                  <a:srgbClr val="FF0000"/>
                </a:solidFill>
                <a:latin typeface="Calibri"/>
                <a:cs typeface="Calibri"/>
              </a:rPr>
              <a:t>φ</a:t>
            </a:r>
            <a:r>
              <a:rPr sz="1200" spc="-5" dirty="0">
                <a:solidFill>
                  <a:srgbClr val="FF0000"/>
                </a:solidFill>
                <a:latin typeface="Calibri"/>
                <a:cs typeface="Calibri"/>
              </a:rPr>
              <a:t>ό</a:t>
            </a:r>
            <a:r>
              <a:rPr sz="1200" dirty="0">
                <a:solidFill>
                  <a:srgbClr val="FF0000"/>
                </a:solidFill>
                <a:latin typeface="Calibri"/>
                <a:cs typeface="Calibri"/>
              </a:rPr>
              <a:t>ρμ</a:t>
            </a:r>
            <a:r>
              <a:rPr sz="1200" spc="5" dirty="0">
                <a:solidFill>
                  <a:srgbClr val="FF0000"/>
                </a:solidFill>
                <a:latin typeface="Calibri"/>
                <a:cs typeface="Calibri"/>
              </a:rPr>
              <a:t>α</a:t>
            </a:r>
            <a:r>
              <a:rPr sz="1200" dirty="0">
                <a:solidFill>
                  <a:srgbClr val="FF0000"/>
                </a:solidFill>
                <a:latin typeface="Calibri"/>
                <a:cs typeface="Calibri"/>
              </a:rPr>
              <a:t>,</a:t>
            </a:r>
            <a:endParaRPr sz="1200">
              <a:latin typeface="Calibri"/>
              <a:cs typeface="Calibri"/>
            </a:endParaRPr>
          </a:p>
          <a:p>
            <a:pPr marL="626745" marR="6350" indent="-147955" algn="r">
              <a:lnSpc>
                <a:spcPct val="100000"/>
              </a:lnSpc>
              <a:spcBef>
                <a:spcPts val="5"/>
              </a:spcBef>
            </a:pPr>
            <a:r>
              <a:rPr sz="1200" spc="-45" dirty="0">
                <a:solidFill>
                  <a:srgbClr val="FF0000"/>
                </a:solidFill>
                <a:latin typeface="Calibri"/>
                <a:cs typeface="Calibri"/>
              </a:rPr>
              <a:t>κ</a:t>
            </a:r>
            <a:r>
              <a:rPr sz="1200" dirty="0">
                <a:solidFill>
                  <a:srgbClr val="FF0000"/>
                </a:solidFill>
                <a:latin typeface="Calibri"/>
                <a:cs typeface="Calibri"/>
              </a:rPr>
              <a:t>αθώς</a:t>
            </a:r>
            <a:r>
              <a:rPr sz="1200" spc="-10" dirty="0">
                <a:solidFill>
                  <a:srgbClr val="FF0000"/>
                </a:solidFill>
                <a:latin typeface="Calibri"/>
                <a:cs typeface="Calibri"/>
              </a:rPr>
              <a:t> </a:t>
            </a:r>
            <a:r>
              <a:rPr sz="1200" spc="-5" dirty="0">
                <a:solidFill>
                  <a:srgbClr val="FF0000"/>
                </a:solidFill>
                <a:latin typeface="Calibri"/>
                <a:cs typeface="Calibri"/>
              </a:rPr>
              <a:t>δ</a:t>
            </a:r>
            <a:r>
              <a:rPr sz="1200" dirty="0">
                <a:solidFill>
                  <a:srgbClr val="FF0000"/>
                </a:solidFill>
                <a:latin typeface="Calibri"/>
                <a:cs typeface="Calibri"/>
              </a:rPr>
              <a:t>εν  υ</a:t>
            </a:r>
            <a:r>
              <a:rPr sz="1200" spc="-20" dirty="0">
                <a:solidFill>
                  <a:srgbClr val="FF0000"/>
                </a:solidFill>
                <a:latin typeface="Calibri"/>
                <a:cs typeface="Calibri"/>
              </a:rPr>
              <a:t>π</a:t>
            </a:r>
            <a:r>
              <a:rPr sz="1200" dirty="0">
                <a:solidFill>
                  <a:srgbClr val="FF0000"/>
                </a:solidFill>
                <a:latin typeface="Calibri"/>
                <a:cs typeface="Calibri"/>
              </a:rPr>
              <a:t>άρ</a:t>
            </a:r>
            <a:r>
              <a:rPr sz="1200" spc="-10" dirty="0">
                <a:solidFill>
                  <a:srgbClr val="FF0000"/>
                </a:solidFill>
                <a:latin typeface="Calibri"/>
                <a:cs typeface="Calibri"/>
              </a:rPr>
              <a:t>χ</a:t>
            </a:r>
            <a:r>
              <a:rPr sz="1200" dirty="0">
                <a:solidFill>
                  <a:srgbClr val="FF0000"/>
                </a:solidFill>
                <a:latin typeface="Calibri"/>
                <a:cs typeface="Calibri"/>
              </a:rPr>
              <a:t>ει</a:t>
            </a:r>
            <a:endParaRPr sz="1200">
              <a:latin typeface="Calibri"/>
              <a:cs typeface="Calibri"/>
            </a:endParaRPr>
          </a:p>
          <a:p>
            <a:pPr marL="12700" marR="6350" indent="376555" algn="r">
              <a:lnSpc>
                <a:spcPct val="100000"/>
              </a:lnSpc>
            </a:pPr>
            <a:r>
              <a:rPr sz="1200" spc="-5" dirty="0">
                <a:solidFill>
                  <a:srgbClr val="FF0000"/>
                </a:solidFill>
                <a:latin typeface="Calibri"/>
                <a:cs typeface="Calibri"/>
              </a:rPr>
              <a:t>δ</a:t>
            </a:r>
            <a:r>
              <a:rPr sz="1200" dirty="0">
                <a:solidFill>
                  <a:srgbClr val="FF0000"/>
                </a:solidFill>
                <a:latin typeface="Calibri"/>
                <a:cs typeface="Calibri"/>
              </a:rPr>
              <a:t>υνα</a:t>
            </a:r>
            <a:r>
              <a:rPr sz="1200" spc="-10" dirty="0">
                <a:solidFill>
                  <a:srgbClr val="FF0000"/>
                </a:solidFill>
                <a:latin typeface="Calibri"/>
                <a:cs typeface="Calibri"/>
              </a:rPr>
              <a:t>τ</a:t>
            </a:r>
            <a:r>
              <a:rPr sz="1200" spc="-5" dirty="0">
                <a:solidFill>
                  <a:srgbClr val="FF0000"/>
                </a:solidFill>
                <a:latin typeface="Calibri"/>
                <a:cs typeface="Calibri"/>
              </a:rPr>
              <a:t>ό</a:t>
            </a:r>
            <a:r>
              <a:rPr sz="1200" spc="5" dirty="0">
                <a:solidFill>
                  <a:srgbClr val="FF0000"/>
                </a:solidFill>
                <a:latin typeface="Calibri"/>
                <a:cs typeface="Calibri"/>
              </a:rPr>
              <a:t>τ</a:t>
            </a:r>
            <a:r>
              <a:rPr sz="1200" spc="-10" dirty="0">
                <a:solidFill>
                  <a:srgbClr val="FF0000"/>
                </a:solidFill>
                <a:latin typeface="Calibri"/>
                <a:cs typeface="Calibri"/>
              </a:rPr>
              <a:t>η</a:t>
            </a:r>
            <a:r>
              <a:rPr sz="1200" spc="-5" dirty="0">
                <a:solidFill>
                  <a:srgbClr val="FF0000"/>
                </a:solidFill>
                <a:latin typeface="Calibri"/>
                <a:cs typeface="Calibri"/>
              </a:rPr>
              <a:t>τα  περιήγησης στην </a:t>
            </a:r>
            <a:r>
              <a:rPr sz="1200" dirty="0">
                <a:solidFill>
                  <a:srgbClr val="FF0000"/>
                </a:solidFill>
                <a:latin typeface="Calibri"/>
                <a:cs typeface="Calibri"/>
              </a:rPr>
              <a:t> επόμενη</a:t>
            </a:r>
            <a:r>
              <a:rPr sz="1200" spc="-55" dirty="0">
                <a:solidFill>
                  <a:srgbClr val="FF0000"/>
                </a:solidFill>
                <a:latin typeface="Calibri"/>
                <a:cs typeface="Calibri"/>
              </a:rPr>
              <a:t> </a:t>
            </a:r>
            <a:r>
              <a:rPr sz="1200" spc="-5" dirty="0">
                <a:solidFill>
                  <a:srgbClr val="FF0000"/>
                </a:solidFill>
                <a:latin typeface="Calibri"/>
                <a:cs typeface="Calibri"/>
              </a:rPr>
              <a:t>ενότητα, </a:t>
            </a:r>
            <a:r>
              <a:rPr sz="1200" spc="-254" dirty="0">
                <a:solidFill>
                  <a:srgbClr val="FF0000"/>
                </a:solidFill>
                <a:latin typeface="Calibri"/>
                <a:cs typeface="Calibri"/>
              </a:rPr>
              <a:t> </a:t>
            </a:r>
            <a:r>
              <a:rPr sz="1200" spc="-5" dirty="0">
                <a:solidFill>
                  <a:srgbClr val="FF0000"/>
                </a:solidFill>
                <a:latin typeface="Calibri"/>
                <a:cs typeface="Calibri"/>
              </a:rPr>
              <a:t>εάν</a:t>
            </a:r>
            <a:r>
              <a:rPr sz="1200" spc="-20" dirty="0">
                <a:solidFill>
                  <a:srgbClr val="FF0000"/>
                </a:solidFill>
                <a:latin typeface="Calibri"/>
                <a:cs typeface="Calibri"/>
              </a:rPr>
              <a:t> </a:t>
            </a:r>
            <a:r>
              <a:rPr sz="1200" dirty="0">
                <a:solidFill>
                  <a:srgbClr val="FF0000"/>
                </a:solidFill>
                <a:latin typeface="Calibri"/>
                <a:cs typeface="Calibri"/>
              </a:rPr>
              <a:t>η</a:t>
            </a:r>
            <a:r>
              <a:rPr sz="1200" spc="-5" dirty="0">
                <a:solidFill>
                  <a:srgbClr val="FF0000"/>
                </a:solidFill>
                <a:latin typeface="Calibri"/>
                <a:cs typeface="Calibri"/>
              </a:rPr>
              <a:t> αμέσως</a:t>
            </a:r>
            <a:endParaRPr sz="1200">
              <a:latin typeface="Calibri"/>
              <a:cs typeface="Calibri"/>
            </a:endParaRPr>
          </a:p>
          <a:p>
            <a:pPr marR="6985" algn="r">
              <a:lnSpc>
                <a:spcPct val="100000"/>
              </a:lnSpc>
            </a:pPr>
            <a:r>
              <a:rPr sz="1200" spc="-5" dirty="0">
                <a:solidFill>
                  <a:srgbClr val="FF0000"/>
                </a:solidFill>
                <a:latin typeface="Calibri"/>
                <a:cs typeface="Calibri"/>
              </a:rPr>
              <a:t>προηγούμενη</a:t>
            </a:r>
            <a:r>
              <a:rPr sz="1200" spc="-40" dirty="0">
                <a:solidFill>
                  <a:srgbClr val="FF0000"/>
                </a:solidFill>
                <a:latin typeface="Calibri"/>
                <a:cs typeface="Calibri"/>
              </a:rPr>
              <a:t> </a:t>
            </a:r>
            <a:r>
              <a:rPr sz="1200" spc="-5" dirty="0">
                <a:solidFill>
                  <a:srgbClr val="FF0000"/>
                </a:solidFill>
                <a:latin typeface="Calibri"/>
                <a:cs typeface="Calibri"/>
              </a:rPr>
              <a:t>δεν</a:t>
            </a:r>
            <a:endParaRPr sz="1200">
              <a:latin typeface="Calibri"/>
              <a:cs typeface="Calibri"/>
            </a:endParaRPr>
          </a:p>
          <a:p>
            <a:pPr marR="6350" algn="r">
              <a:lnSpc>
                <a:spcPct val="100000"/>
              </a:lnSpc>
            </a:pPr>
            <a:r>
              <a:rPr sz="1200" spc="-5" dirty="0">
                <a:solidFill>
                  <a:srgbClr val="FF0000"/>
                </a:solidFill>
                <a:latin typeface="Calibri"/>
                <a:cs typeface="Calibri"/>
              </a:rPr>
              <a:t>έχει</a:t>
            </a:r>
            <a:endParaRPr sz="1200">
              <a:latin typeface="Calibri"/>
              <a:cs typeface="Calibri"/>
            </a:endParaRPr>
          </a:p>
          <a:p>
            <a:pPr marR="6350" algn="r">
              <a:lnSpc>
                <a:spcPct val="100000"/>
              </a:lnSpc>
              <a:spcBef>
                <a:spcPts val="5"/>
              </a:spcBef>
            </a:pPr>
            <a:r>
              <a:rPr sz="1200" spc="-5" dirty="0">
                <a:solidFill>
                  <a:srgbClr val="FF0000"/>
                </a:solidFill>
                <a:latin typeface="Calibri"/>
                <a:cs typeface="Calibri"/>
              </a:rPr>
              <a:t>συμπληρωθεί</a:t>
            </a:r>
            <a:endParaRPr sz="1200">
              <a:latin typeface="Calibri"/>
              <a:cs typeface="Calibri"/>
            </a:endParaRPr>
          </a:p>
        </p:txBody>
      </p:sp>
      <p:sp>
        <p:nvSpPr>
          <p:cNvPr id="9" name="object 9"/>
          <p:cNvSpPr txBox="1"/>
          <p:nvPr/>
        </p:nvSpPr>
        <p:spPr>
          <a:xfrm>
            <a:off x="2403094" y="4390135"/>
            <a:ext cx="1459865" cy="1854835"/>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FF0000"/>
                </a:solidFill>
                <a:latin typeface="Calibri"/>
                <a:cs typeface="Calibri"/>
              </a:rPr>
              <a:t>Όχι </a:t>
            </a:r>
            <a:r>
              <a:rPr sz="1200" spc="-10" dirty="0">
                <a:solidFill>
                  <a:srgbClr val="FF0000"/>
                </a:solidFill>
                <a:latin typeface="Calibri"/>
                <a:cs typeface="Calibri"/>
              </a:rPr>
              <a:t>απαραίτητα </a:t>
            </a:r>
            <a:r>
              <a:rPr sz="1200" spc="-5" dirty="0">
                <a:solidFill>
                  <a:srgbClr val="FF0000"/>
                </a:solidFill>
                <a:latin typeface="Calibri"/>
                <a:cs typeface="Calibri"/>
              </a:rPr>
              <a:t>το </a:t>
            </a:r>
            <a:r>
              <a:rPr sz="1200" dirty="0">
                <a:solidFill>
                  <a:srgbClr val="FF0000"/>
                </a:solidFill>
                <a:latin typeface="Calibri"/>
                <a:cs typeface="Calibri"/>
              </a:rPr>
              <a:t> </a:t>
            </a:r>
            <a:r>
              <a:rPr sz="1200" spc="-5" dirty="0">
                <a:solidFill>
                  <a:srgbClr val="FF0000"/>
                </a:solidFill>
                <a:latin typeface="Calibri"/>
                <a:cs typeface="Calibri"/>
              </a:rPr>
              <a:t>άτομο</a:t>
            </a:r>
            <a:r>
              <a:rPr sz="1200" spc="-30" dirty="0">
                <a:solidFill>
                  <a:srgbClr val="FF0000"/>
                </a:solidFill>
                <a:latin typeface="Calibri"/>
                <a:cs typeface="Calibri"/>
              </a:rPr>
              <a:t> </a:t>
            </a:r>
            <a:r>
              <a:rPr sz="1200" dirty="0">
                <a:solidFill>
                  <a:srgbClr val="FF0000"/>
                </a:solidFill>
                <a:latin typeface="Calibri"/>
                <a:cs typeface="Calibri"/>
              </a:rPr>
              <a:t>που</a:t>
            </a:r>
            <a:r>
              <a:rPr sz="1200" spc="-30" dirty="0">
                <a:solidFill>
                  <a:srgbClr val="FF0000"/>
                </a:solidFill>
                <a:latin typeface="Calibri"/>
                <a:cs typeface="Calibri"/>
              </a:rPr>
              <a:t> </a:t>
            </a:r>
            <a:r>
              <a:rPr sz="1200" dirty="0">
                <a:solidFill>
                  <a:srgbClr val="FF0000"/>
                </a:solidFill>
                <a:latin typeface="Calibri"/>
                <a:cs typeface="Calibri"/>
              </a:rPr>
              <a:t>θα</a:t>
            </a:r>
            <a:r>
              <a:rPr sz="1200" spc="-40" dirty="0">
                <a:solidFill>
                  <a:srgbClr val="FF0000"/>
                </a:solidFill>
                <a:latin typeface="Calibri"/>
                <a:cs typeface="Calibri"/>
              </a:rPr>
              <a:t> </a:t>
            </a:r>
            <a:r>
              <a:rPr sz="1200" spc="-5" dirty="0">
                <a:solidFill>
                  <a:srgbClr val="FF0000"/>
                </a:solidFill>
                <a:latin typeface="Calibri"/>
                <a:cs typeface="Calibri"/>
              </a:rPr>
              <a:t>δηλωθεί </a:t>
            </a:r>
            <a:r>
              <a:rPr sz="1200" spc="-254" dirty="0">
                <a:solidFill>
                  <a:srgbClr val="FF0000"/>
                </a:solidFill>
                <a:latin typeface="Calibri"/>
                <a:cs typeface="Calibri"/>
              </a:rPr>
              <a:t> </a:t>
            </a:r>
            <a:r>
              <a:rPr sz="1200" dirty="0">
                <a:solidFill>
                  <a:srgbClr val="FF0000"/>
                </a:solidFill>
                <a:latin typeface="Calibri"/>
                <a:cs typeface="Calibri"/>
              </a:rPr>
              <a:t>ως</a:t>
            </a:r>
            <a:r>
              <a:rPr sz="1200" spc="-40" dirty="0">
                <a:solidFill>
                  <a:srgbClr val="FF0000"/>
                </a:solidFill>
                <a:latin typeface="Calibri"/>
                <a:cs typeface="Calibri"/>
              </a:rPr>
              <a:t> </a:t>
            </a:r>
            <a:r>
              <a:rPr sz="1200" spc="-5" dirty="0">
                <a:solidFill>
                  <a:srgbClr val="FF0000"/>
                </a:solidFill>
                <a:latin typeface="Calibri"/>
                <a:cs typeface="Calibri"/>
              </a:rPr>
              <a:t>άτομο</a:t>
            </a:r>
            <a:r>
              <a:rPr sz="1200" spc="-30" dirty="0">
                <a:solidFill>
                  <a:srgbClr val="FF0000"/>
                </a:solidFill>
                <a:latin typeface="Calibri"/>
                <a:cs typeface="Calibri"/>
              </a:rPr>
              <a:t> </a:t>
            </a:r>
            <a:r>
              <a:rPr sz="1200" spc="-5" dirty="0">
                <a:solidFill>
                  <a:srgbClr val="FF0000"/>
                </a:solidFill>
                <a:latin typeface="Calibri"/>
                <a:cs typeface="Calibri"/>
              </a:rPr>
              <a:t>επαφής</a:t>
            </a:r>
            <a:r>
              <a:rPr sz="1200" spc="-30" dirty="0">
                <a:solidFill>
                  <a:srgbClr val="FF0000"/>
                </a:solidFill>
                <a:latin typeface="Calibri"/>
                <a:cs typeface="Calibri"/>
              </a:rPr>
              <a:t> </a:t>
            </a:r>
            <a:r>
              <a:rPr sz="1200" spc="-5" dirty="0">
                <a:solidFill>
                  <a:srgbClr val="FF0000"/>
                </a:solidFill>
                <a:latin typeface="Calibri"/>
                <a:cs typeface="Calibri"/>
              </a:rPr>
              <a:t>στην </a:t>
            </a:r>
            <a:r>
              <a:rPr sz="1200" spc="-254" dirty="0">
                <a:solidFill>
                  <a:srgbClr val="FF0000"/>
                </a:solidFill>
                <a:latin typeface="Calibri"/>
                <a:cs typeface="Calibri"/>
              </a:rPr>
              <a:t> </a:t>
            </a:r>
            <a:r>
              <a:rPr sz="1200" spc="-5" dirty="0">
                <a:solidFill>
                  <a:srgbClr val="FF0000"/>
                </a:solidFill>
                <a:latin typeface="Calibri"/>
                <a:cs typeface="Calibri"/>
              </a:rPr>
              <a:t>επικείμενη αίτηση, </a:t>
            </a:r>
            <a:r>
              <a:rPr sz="1200" dirty="0">
                <a:solidFill>
                  <a:srgbClr val="FF0000"/>
                </a:solidFill>
                <a:latin typeface="Calibri"/>
                <a:cs typeface="Calibri"/>
              </a:rPr>
              <a:t> </a:t>
            </a:r>
            <a:r>
              <a:rPr sz="1200" spc="-5" dirty="0">
                <a:solidFill>
                  <a:srgbClr val="FF0000"/>
                </a:solidFill>
                <a:latin typeface="Calibri"/>
                <a:cs typeface="Calibri"/>
              </a:rPr>
              <a:t>αφού</a:t>
            </a:r>
            <a:r>
              <a:rPr sz="1200" spc="-10" dirty="0">
                <a:solidFill>
                  <a:srgbClr val="FF0000"/>
                </a:solidFill>
                <a:latin typeface="Calibri"/>
                <a:cs typeface="Calibri"/>
              </a:rPr>
              <a:t> </a:t>
            </a:r>
            <a:r>
              <a:rPr sz="1200" dirty="0">
                <a:solidFill>
                  <a:srgbClr val="FF0000"/>
                </a:solidFill>
                <a:latin typeface="Calibri"/>
                <a:cs typeface="Calibri"/>
              </a:rPr>
              <a:t>η </a:t>
            </a:r>
            <a:r>
              <a:rPr sz="1200" spc="-5" dirty="0">
                <a:solidFill>
                  <a:srgbClr val="FF0000"/>
                </a:solidFill>
                <a:latin typeface="Calibri"/>
                <a:cs typeface="Calibri"/>
              </a:rPr>
              <a:t>εγγραφή</a:t>
            </a:r>
            <a:endParaRPr sz="1200" dirty="0">
              <a:latin typeface="Calibri"/>
              <a:cs typeface="Calibri"/>
            </a:endParaRPr>
          </a:p>
          <a:p>
            <a:pPr marL="12700">
              <a:lnSpc>
                <a:spcPct val="100000"/>
              </a:lnSpc>
            </a:pPr>
            <a:r>
              <a:rPr sz="1200" spc="-5" dirty="0">
                <a:solidFill>
                  <a:srgbClr val="FF0000"/>
                </a:solidFill>
                <a:latin typeface="Calibri"/>
                <a:cs typeface="Calibri"/>
              </a:rPr>
              <a:t>ισχύει</a:t>
            </a:r>
            <a:r>
              <a:rPr sz="1200" spc="-10" dirty="0">
                <a:solidFill>
                  <a:srgbClr val="FF0000"/>
                </a:solidFill>
                <a:latin typeface="Calibri"/>
                <a:cs typeface="Calibri"/>
              </a:rPr>
              <a:t> </a:t>
            </a:r>
            <a:r>
              <a:rPr sz="1200" spc="-5" dirty="0">
                <a:solidFill>
                  <a:srgbClr val="FF0000"/>
                </a:solidFill>
                <a:latin typeface="Calibri"/>
                <a:cs typeface="Calibri"/>
              </a:rPr>
              <a:t>για</a:t>
            </a:r>
            <a:r>
              <a:rPr sz="1200" spc="-30" dirty="0">
                <a:solidFill>
                  <a:srgbClr val="FF0000"/>
                </a:solidFill>
                <a:latin typeface="Calibri"/>
                <a:cs typeface="Calibri"/>
              </a:rPr>
              <a:t> </a:t>
            </a:r>
            <a:r>
              <a:rPr sz="1200" spc="-5" dirty="0">
                <a:solidFill>
                  <a:srgbClr val="FF0000"/>
                </a:solidFill>
                <a:latin typeface="Calibri"/>
                <a:cs typeface="Calibri"/>
              </a:rPr>
              <a:t>όλες</a:t>
            </a:r>
            <a:r>
              <a:rPr sz="1200" spc="-25" dirty="0">
                <a:solidFill>
                  <a:srgbClr val="FF0000"/>
                </a:solidFill>
                <a:latin typeface="Calibri"/>
                <a:cs typeface="Calibri"/>
              </a:rPr>
              <a:t> </a:t>
            </a:r>
            <a:r>
              <a:rPr sz="1200" spc="-5" dirty="0">
                <a:solidFill>
                  <a:srgbClr val="FF0000"/>
                </a:solidFill>
                <a:latin typeface="Calibri"/>
                <a:cs typeface="Calibri"/>
              </a:rPr>
              <a:t>τις</a:t>
            </a:r>
            <a:endParaRPr sz="1200" dirty="0">
              <a:latin typeface="Calibri"/>
              <a:cs typeface="Calibri"/>
            </a:endParaRPr>
          </a:p>
          <a:p>
            <a:pPr marL="12700">
              <a:lnSpc>
                <a:spcPct val="100000"/>
              </a:lnSpc>
            </a:pPr>
            <a:r>
              <a:rPr sz="1200" spc="-5" dirty="0">
                <a:solidFill>
                  <a:srgbClr val="FF0000"/>
                </a:solidFill>
                <a:latin typeface="Calibri"/>
                <a:cs typeface="Calibri"/>
              </a:rPr>
              <a:t>αιτήσεις</a:t>
            </a:r>
            <a:r>
              <a:rPr sz="1200" spc="-50" dirty="0">
                <a:solidFill>
                  <a:srgbClr val="FF0000"/>
                </a:solidFill>
                <a:latin typeface="Calibri"/>
                <a:cs typeface="Calibri"/>
              </a:rPr>
              <a:t> </a:t>
            </a:r>
            <a:r>
              <a:rPr sz="1200" spc="-5" dirty="0">
                <a:solidFill>
                  <a:srgbClr val="FF0000"/>
                </a:solidFill>
                <a:latin typeface="Calibri"/>
                <a:cs typeface="Calibri"/>
              </a:rPr>
              <a:t>που</a:t>
            </a:r>
            <a:r>
              <a:rPr sz="1200" spc="-15" dirty="0">
                <a:solidFill>
                  <a:srgbClr val="FF0000"/>
                </a:solidFill>
                <a:latin typeface="Calibri"/>
                <a:cs typeface="Calibri"/>
              </a:rPr>
              <a:t> </a:t>
            </a:r>
            <a:r>
              <a:rPr sz="1200" spc="-5" dirty="0">
                <a:solidFill>
                  <a:srgbClr val="FF0000"/>
                </a:solidFill>
                <a:latin typeface="Calibri"/>
                <a:cs typeface="Calibri"/>
              </a:rPr>
              <a:t>θα</a:t>
            </a:r>
            <a:endParaRPr sz="1200" dirty="0">
              <a:latin typeface="Calibri"/>
              <a:cs typeface="Calibri"/>
            </a:endParaRPr>
          </a:p>
          <a:p>
            <a:pPr marL="12700" marR="119380" algn="just">
              <a:lnSpc>
                <a:spcPct val="100000"/>
              </a:lnSpc>
            </a:pPr>
            <a:r>
              <a:rPr sz="1200" spc="-5" dirty="0">
                <a:solidFill>
                  <a:srgbClr val="FF0000"/>
                </a:solidFill>
                <a:latin typeface="Calibri"/>
                <a:cs typeface="Calibri"/>
              </a:rPr>
              <a:t>υποβληθούν</a:t>
            </a:r>
            <a:r>
              <a:rPr sz="1200" spc="-35" dirty="0">
                <a:solidFill>
                  <a:srgbClr val="FF0000"/>
                </a:solidFill>
                <a:latin typeface="Calibri"/>
                <a:cs typeface="Calibri"/>
              </a:rPr>
              <a:t> </a:t>
            </a:r>
            <a:r>
              <a:rPr sz="1200" dirty="0">
                <a:solidFill>
                  <a:srgbClr val="FF0000"/>
                </a:solidFill>
                <a:latin typeface="Calibri"/>
                <a:cs typeface="Calibri"/>
              </a:rPr>
              <a:t>από</a:t>
            </a:r>
            <a:r>
              <a:rPr sz="1200" spc="-40" dirty="0">
                <a:solidFill>
                  <a:srgbClr val="FF0000"/>
                </a:solidFill>
                <a:latin typeface="Calibri"/>
                <a:cs typeface="Calibri"/>
              </a:rPr>
              <a:t> </a:t>
            </a:r>
            <a:r>
              <a:rPr sz="1200" spc="-10" dirty="0">
                <a:solidFill>
                  <a:srgbClr val="FF0000"/>
                </a:solidFill>
                <a:latin typeface="Calibri"/>
                <a:cs typeface="Calibri"/>
              </a:rPr>
              <a:t>τον </a:t>
            </a:r>
            <a:r>
              <a:rPr sz="1200" spc="-254" dirty="0">
                <a:solidFill>
                  <a:srgbClr val="FF0000"/>
                </a:solidFill>
                <a:latin typeface="Calibri"/>
                <a:cs typeface="Calibri"/>
              </a:rPr>
              <a:t> </a:t>
            </a:r>
            <a:r>
              <a:rPr sz="1200" spc="-10" dirty="0">
                <a:solidFill>
                  <a:srgbClr val="FF0000"/>
                </a:solidFill>
                <a:latin typeface="Calibri"/>
                <a:cs typeface="Calibri"/>
              </a:rPr>
              <a:t>οργανισμό, </a:t>
            </a:r>
            <a:r>
              <a:rPr sz="1200" dirty="0">
                <a:solidFill>
                  <a:srgbClr val="FF0000"/>
                </a:solidFill>
                <a:latin typeface="Calibri"/>
                <a:cs typeface="Calibri"/>
              </a:rPr>
              <a:t>μέχρι </a:t>
            </a:r>
            <a:r>
              <a:rPr sz="1200" spc="-15" dirty="0">
                <a:solidFill>
                  <a:srgbClr val="FF0000"/>
                </a:solidFill>
                <a:latin typeface="Calibri"/>
                <a:cs typeface="Calibri"/>
              </a:rPr>
              <a:t>και </a:t>
            </a:r>
            <a:r>
              <a:rPr sz="1200" spc="-260" dirty="0">
                <a:solidFill>
                  <a:srgbClr val="FF0000"/>
                </a:solidFill>
                <a:latin typeface="Calibri"/>
                <a:cs typeface="Calibri"/>
              </a:rPr>
              <a:t> </a:t>
            </a:r>
            <a:r>
              <a:rPr sz="1200" spc="-5" dirty="0">
                <a:solidFill>
                  <a:srgbClr val="FF0000"/>
                </a:solidFill>
                <a:latin typeface="Calibri"/>
                <a:cs typeface="Calibri"/>
              </a:rPr>
              <a:t>το</a:t>
            </a:r>
            <a:r>
              <a:rPr sz="1200" dirty="0">
                <a:solidFill>
                  <a:srgbClr val="FF0000"/>
                </a:solidFill>
                <a:latin typeface="Calibri"/>
                <a:cs typeface="Calibri"/>
              </a:rPr>
              <a:t> 2027</a:t>
            </a:r>
            <a:endParaRPr sz="1200" dirty="0">
              <a:latin typeface="Calibri"/>
              <a:cs typeface="Calibri"/>
            </a:endParaRPr>
          </a:p>
        </p:txBody>
      </p:sp>
      <p:grpSp>
        <p:nvGrpSpPr>
          <p:cNvPr id="10" name="object 10"/>
          <p:cNvGrpSpPr/>
          <p:nvPr/>
        </p:nvGrpSpPr>
        <p:grpSpPr>
          <a:xfrm>
            <a:off x="1733815" y="2561843"/>
            <a:ext cx="1967864" cy="1769745"/>
            <a:chOff x="1749551" y="2595372"/>
            <a:chExt cx="1967864" cy="1769745"/>
          </a:xfrm>
        </p:grpSpPr>
        <p:sp>
          <p:nvSpPr>
            <p:cNvPr id="11" name="object 11"/>
            <p:cNvSpPr/>
            <p:nvPr/>
          </p:nvSpPr>
          <p:spPr>
            <a:xfrm>
              <a:off x="1749552" y="2595371"/>
              <a:ext cx="1655445" cy="1769745"/>
            </a:xfrm>
            <a:custGeom>
              <a:avLst/>
              <a:gdLst/>
              <a:ahLst/>
              <a:cxnLst/>
              <a:rect l="l" t="t" r="r" b="b"/>
              <a:pathLst>
                <a:path w="1655445" h="1769745">
                  <a:moveTo>
                    <a:pt x="385064" y="31750"/>
                  </a:moveTo>
                  <a:lnTo>
                    <a:pt x="76200" y="31750"/>
                  </a:lnTo>
                  <a:lnTo>
                    <a:pt x="76200" y="0"/>
                  </a:lnTo>
                  <a:lnTo>
                    <a:pt x="0" y="38100"/>
                  </a:lnTo>
                  <a:lnTo>
                    <a:pt x="76200" y="76200"/>
                  </a:lnTo>
                  <a:lnTo>
                    <a:pt x="76200" y="44450"/>
                  </a:lnTo>
                  <a:lnTo>
                    <a:pt x="385064" y="44450"/>
                  </a:lnTo>
                  <a:lnTo>
                    <a:pt x="385064" y="31750"/>
                  </a:lnTo>
                  <a:close/>
                </a:path>
                <a:path w="1655445" h="1769745">
                  <a:moveTo>
                    <a:pt x="1655064" y="1693418"/>
                  </a:moveTo>
                  <a:lnTo>
                    <a:pt x="1623314" y="1693418"/>
                  </a:lnTo>
                  <a:lnTo>
                    <a:pt x="1623314" y="1263396"/>
                  </a:lnTo>
                  <a:lnTo>
                    <a:pt x="1610614" y="1263396"/>
                  </a:lnTo>
                  <a:lnTo>
                    <a:pt x="1610614" y="1693418"/>
                  </a:lnTo>
                  <a:lnTo>
                    <a:pt x="1578851" y="1693418"/>
                  </a:lnTo>
                  <a:lnTo>
                    <a:pt x="1616964" y="1769618"/>
                  </a:lnTo>
                  <a:lnTo>
                    <a:pt x="1648714" y="1706118"/>
                  </a:lnTo>
                  <a:lnTo>
                    <a:pt x="1655064" y="1693418"/>
                  </a:lnTo>
                  <a:close/>
                </a:path>
              </a:pathLst>
            </a:custGeom>
            <a:solidFill>
              <a:srgbClr val="4471C4"/>
            </a:solidFill>
          </p:spPr>
          <p:txBody>
            <a:bodyPr wrap="square" lIns="0" tIns="0" rIns="0" bIns="0" rtlCol="0"/>
            <a:lstStyle/>
            <a:p>
              <a:endParaRPr dirty="0"/>
            </a:p>
          </p:txBody>
        </p:sp>
        <p:sp>
          <p:nvSpPr>
            <p:cNvPr id="12" name="object 12"/>
            <p:cNvSpPr/>
            <p:nvPr/>
          </p:nvSpPr>
          <p:spPr>
            <a:xfrm>
              <a:off x="2446019" y="3563111"/>
              <a:ext cx="1264920" cy="186055"/>
            </a:xfrm>
            <a:custGeom>
              <a:avLst/>
              <a:gdLst/>
              <a:ahLst/>
              <a:cxnLst/>
              <a:rect l="l" t="t" r="r" b="b"/>
              <a:pathLst>
                <a:path w="1264920" h="186054">
                  <a:moveTo>
                    <a:pt x="0" y="30987"/>
                  </a:moveTo>
                  <a:lnTo>
                    <a:pt x="2430" y="18913"/>
                  </a:lnTo>
                  <a:lnTo>
                    <a:pt x="9064" y="9064"/>
                  </a:lnTo>
                  <a:lnTo>
                    <a:pt x="18913" y="2430"/>
                  </a:lnTo>
                  <a:lnTo>
                    <a:pt x="30987" y="0"/>
                  </a:lnTo>
                  <a:lnTo>
                    <a:pt x="1233932" y="0"/>
                  </a:lnTo>
                  <a:lnTo>
                    <a:pt x="1246006" y="2430"/>
                  </a:lnTo>
                  <a:lnTo>
                    <a:pt x="1255855" y="9064"/>
                  </a:lnTo>
                  <a:lnTo>
                    <a:pt x="1262489" y="18913"/>
                  </a:lnTo>
                  <a:lnTo>
                    <a:pt x="1264920" y="30987"/>
                  </a:lnTo>
                  <a:lnTo>
                    <a:pt x="1264920" y="154939"/>
                  </a:lnTo>
                  <a:lnTo>
                    <a:pt x="1262489" y="167014"/>
                  </a:lnTo>
                  <a:lnTo>
                    <a:pt x="1255855" y="176863"/>
                  </a:lnTo>
                  <a:lnTo>
                    <a:pt x="1246006" y="183497"/>
                  </a:lnTo>
                  <a:lnTo>
                    <a:pt x="1233932" y="185927"/>
                  </a:lnTo>
                  <a:lnTo>
                    <a:pt x="30987" y="185927"/>
                  </a:lnTo>
                  <a:lnTo>
                    <a:pt x="18913" y="183497"/>
                  </a:lnTo>
                  <a:lnTo>
                    <a:pt x="9064" y="176863"/>
                  </a:lnTo>
                  <a:lnTo>
                    <a:pt x="2430" y="167014"/>
                  </a:lnTo>
                  <a:lnTo>
                    <a:pt x="0" y="154939"/>
                  </a:lnTo>
                  <a:lnTo>
                    <a:pt x="0" y="30987"/>
                  </a:lnTo>
                  <a:close/>
                </a:path>
              </a:pathLst>
            </a:custGeom>
            <a:ln w="12700">
              <a:solidFill>
                <a:srgbClr val="FF0000"/>
              </a:solidFill>
            </a:ln>
          </p:spPr>
          <p:txBody>
            <a:bodyPr wrap="square" lIns="0" tIns="0" rIns="0" bIns="0" rtlCol="0"/>
            <a:lstStyle/>
            <a:p>
              <a:endParaRPr/>
            </a:p>
          </p:txBody>
        </p:sp>
      </p:grpSp>
      <p:sp>
        <p:nvSpPr>
          <p:cNvPr id="13" name="object 7">
            <a:extLst>
              <a:ext uri="{FF2B5EF4-FFF2-40B4-BE49-F238E27FC236}">
                <a16:creationId xmlns:a16="http://schemas.microsoft.com/office/drawing/2014/main" id="{88421DBD-6575-4522-0A97-E4B01602C7CE}"/>
              </a:ext>
            </a:extLst>
          </p:cNvPr>
          <p:cNvSpPr txBox="1"/>
          <p:nvPr/>
        </p:nvSpPr>
        <p:spPr>
          <a:xfrm>
            <a:off x="3877205" y="5867541"/>
            <a:ext cx="1649730" cy="936154"/>
          </a:xfrm>
          <a:prstGeom prst="rect">
            <a:avLst/>
          </a:prstGeom>
        </p:spPr>
        <p:txBody>
          <a:bodyPr vert="horz" wrap="square" lIns="0" tIns="12700" rIns="0" bIns="0" rtlCol="0">
            <a:spAutoFit/>
          </a:bodyPr>
          <a:lstStyle/>
          <a:p>
            <a:pPr marL="12700" marR="5080" indent="575945" algn="r">
              <a:lnSpc>
                <a:spcPct val="100000"/>
              </a:lnSpc>
              <a:spcBef>
                <a:spcPts val="100"/>
              </a:spcBef>
            </a:pPr>
            <a:r>
              <a:rPr lang="el-GR" sz="1200" dirty="0">
                <a:solidFill>
                  <a:srgbClr val="FF0000"/>
                </a:solidFill>
                <a:latin typeface="Calibri"/>
                <a:cs typeface="Calibri"/>
              </a:rPr>
              <a:t>Ο αριθμός VAT δεν μπορεί να περιέχει </a:t>
            </a:r>
            <a:r>
              <a:rPr lang="el-GR" sz="1200" dirty="0" err="1">
                <a:solidFill>
                  <a:srgbClr val="FF0000"/>
                </a:solidFill>
                <a:latin typeface="Calibri"/>
                <a:cs typeface="Calibri"/>
              </a:rPr>
              <a:t>spaces</a:t>
            </a:r>
            <a:r>
              <a:rPr lang="el-GR" sz="1200" dirty="0">
                <a:solidFill>
                  <a:srgbClr val="FF0000"/>
                </a:solidFill>
                <a:latin typeface="Calibri"/>
                <a:cs typeface="Calibri"/>
              </a:rPr>
              <a:t> ή </a:t>
            </a:r>
            <a:r>
              <a:rPr lang="en-GB" sz="1200" b="0" i="0" dirty="0">
                <a:solidFill>
                  <a:srgbClr val="FF0000"/>
                </a:solidFill>
                <a:effectLst/>
                <a:latin typeface="-apple-system"/>
              </a:rPr>
              <a:t>dots (.), </a:t>
            </a:r>
            <a:r>
              <a:rPr lang="el-GR" sz="1200" b="0" i="0" dirty="0">
                <a:solidFill>
                  <a:srgbClr val="FF0000"/>
                </a:solidFill>
                <a:effectLst/>
                <a:latin typeface="-apple-system"/>
              </a:rPr>
              <a:t>ακόμα και αν η εθνική αρίθμηση είναι τέτοια</a:t>
            </a:r>
            <a:endParaRPr lang="el-GR" sz="1200" dirty="0">
              <a:solidFill>
                <a:srgbClr val="FF0000"/>
              </a:solidFill>
              <a:latin typeface="Calibri"/>
              <a:cs typeface="Calibri"/>
            </a:endParaRPr>
          </a:p>
        </p:txBody>
      </p:sp>
      <p:cxnSp>
        <p:nvCxnSpPr>
          <p:cNvPr id="16" name="Straight Arrow Connector 15">
            <a:extLst>
              <a:ext uri="{FF2B5EF4-FFF2-40B4-BE49-F238E27FC236}">
                <a16:creationId xmlns:a16="http://schemas.microsoft.com/office/drawing/2014/main" id="{0B0963DB-96DF-0790-E7A7-24B2FC09021A}"/>
              </a:ext>
            </a:extLst>
          </p:cNvPr>
          <p:cNvCxnSpPr>
            <a:cxnSpLocks/>
          </p:cNvCxnSpPr>
          <p:nvPr/>
        </p:nvCxnSpPr>
        <p:spPr>
          <a:xfrm flipH="1">
            <a:off x="5654747" y="6629400"/>
            <a:ext cx="2642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13759"/>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grpSp>
        <p:nvGrpSpPr>
          <p:cNvPr id="3" name="object 3"/>
          <p:cNvGrpSpPr/>
          <p:nvPr/>
        </p:nvGrpSpPr>
        <p:grpSpPr>
          <a:xfrm>
            <a:off x="1186941" y="963167"/>
            <a:ext cx="9725025" cy="5200015"/>
            <a:chOff x="1186941" y="963167"/>
            <a:chExt cx="9725025" cy="5200015"/>
          </a:xfrm>
        </p:grpSpPr>
        <p:pic>
          <p:nvPicPr>
            <p:cNvPr id="4" name="object 4"/>
            <p:cNvPicPr/>
            <p:nvPr/>
          </p:nvPicPr>
          <p:blipFill>
            <a:blip r:embed="rId2" cstate="print"/>
            <a:stretch>
              <a:fillRect/>
            </a:stretch>
          </p:blipFill>
          <p:spPr>
            <a:xfrm>
              <a:off x="1193291" y="963167"/>
              <a:ext cx="9718548" cy="5199887"/>
            </a:xfrm>
            <a:prstGeom prst="rect">
              <a:avLst/>
            </a:prstGeom>
          </p:spPr>
        </p:pic>
        <p:sp>
          <p:nvSpPr>
            <p:cNvPr id="5" name="object 5"/>
            <p:cNvSpPr/>
            <p:nvPr/>
          </p:nvSpPr>
          <p:spPr>
            <a:xfrm>
              <a:off x="1193291" y="3182111"/>
              <a:ext cx="741045" cy="228600"/>
            </a:xfrm>
            <a:custGeom>
              <a:avLst/>
              <a:gdLst/>
              <a:ahLst/>
              <a:cxnLst/>
              <a:rect l="l" t="t" r="r" b="b"/>
              <a:pathLst>
                <a:path w="741044" h="228600">
                  <a:moveTo>
                    <a:pt x="0" y="38100"/>
                  </a:moveTo>
                  <a:lnTo>
                    <a:pt x="2993" y="23252"/>
                  </a:lnTo>
                  <a:lnTo>
                    <a:pt x="11158" y="11144"/>
                  </a:lnTo>
                  <a:lnTo>
                    <a:pt x="23268" y="2988"/>
                  </a:lnTo>
                  <a:lnTo>
                    <a:pt x="38100" y="0"/>
                  </a:lnTo>
                  <a:lnTo>
                    <a:pt x="702564" y="0"/>
                  </a:lnTo>
                  <a:lnTo>
                    <a:pt x="717411" y="2988"/>
                  </a:lnTo>
                  <a:lnTo>
                    <a:pt x="729519" y="11144"/>
                  </a:lnTo>
                  <a:lnTo>
                    <a:pt x="737675" y="23252"/>
                  </a:lnTo>
                  <a:lnTo>
                    <a:pt x="740664" y="38100"/>
                  </a:lnTo>
                  <a:lnTo>
                    <a:pt x="740664" y="190500"/>
                  </a:lnTo>
                  <a:lnTo>
                    <a:pt x="737675" y="205347"/>
                  </a:lnTo>
                  <a:lnTo>
                    <a:pt x="729519" y="217455"/>
                  </a:lnTo>
                  <a:lnTo>
                    <a:pt x="717411" y="225611"/>
                  </a:lnTo>
                  <a:lnTo>
                    <a:pt x="702564" y="228600"/>
                  </a:lnTo>
                  <a:lnTo>
                    <a:pt x="38100" y="228600"/>
                  </a:lnTo>
                  <a:lnTo>
                    <a:pt x="23268" y="225611"/>
                  </a:lnTo>
                  <a:lnTo>
                    <a:pt x="11158" y="217455"/>
                  </a:lnTo>
                  <a:lnTo>
                    <a:pt x="2993" y="205347"/>
                  </a:lnTo>
                  <a:lnTo>
                    <a:pt x="0" y="190500"/>
                  </a:lnTo>
                  <a:lnTo>
                    <a:pt x="0" y="38100"/>
                  </a:lnTo>
                  <a:close/>
                </a:path>
              </a:pathLst>
            </a:custGeom>
            <a:ln w="12700">
              <a:solidFill>
                <a:srgbClr val="FF0000"/>
              </a:solidFill>
            </a:ln>
          </p:spPr>
          <p:txBody>
            <a:bodyPr wrap="square" lIns="0" tIns="0" rIns="0" bIns="0" rtlCol="0"/>
            <a:lstStyle/>
            <a:p>
              <a:endParaRPr/>
            </a:p>
          </p:txBody>
        </p:sp>
      </p:grpSp>
      <p:sp>
        <p:nvSpPr>
          <p:cNvPr id="6" name="object 6"/>
          <p:cNvSpPr txBox="1"/>
          <p:nvPr/>
        </p:nvSpPr>
        <p:spPr>
          <a:xfrm>
            <a:off x="102209" y="3960114"/>
            <a:ext cx="3555391" cy="2890535"/>
          </a:xfrm>
          <a:prstGeom prst="rect">
            <a:avLst/>
          </a:prstGeom>
        </p:spPr>
        <p:txBody>
          <a:bodyPr vert="horz" wrap="square" lIns="0" tIns="12700" rIns="0" bIns="0" rtlCol="0">
            <a:spAutoFit/>
          </a:bodyPr>
          <a:lstStyle/>
          <a:p>
            <a:pPr marL="12700" marR="156845">
              <a:lnSpc>
                <a:spcPct val="100000"/>
              </a:lnSpc>
              <a:spcBef>
                <a:spcPts val="100"/>
              </a:spcBef>
            </a:pPr>
            <a:r>
              <a:rPr sz="1200" dirty="0">
                <a:solidFill>
                  <a:srgbClr val="FF0000"/>
                </a:solidFill>
                <a:latin typeface="Calibri"/>
                <a:cs typeface="Calibri"/>
              </a:rPr>
              <a:t>Ο </a:t>
            </a:r>
            <a:r>
              <a:rPr sz="1200" spc="-5" dirty="0">
                <a:solidFill>
                  <a:srgbClr val="FF0000"/>
                </a:solidFill>
                <a:latin typeface="Calibri"/>
                <a:cs typeface="Calibri"/>
              </a:rPr>
              <a:t>πρώτος </a:t>
            </a:r>
            <a:r>
              <a:rPr sz="1200" b="1" dirty="0">
                <a:solidFill>
                  <a:srgbClr val="FF0000"/>
                </a:solidFill>
                <a:latin typeface="Calibri"/>
                <a:cs typeface="Calibri"/>
              </a:rPr>
              <a:t>Authorised </a:t>
            </a:r>
            <a:r>
              <a:rPr sz="1200" b="1" spc="-5" dirty="0">
                <a:solidFill>
                  <a:srgbClr val="FF0000"/>
                </a:solidFill>
                <a:latin typeface="Calibri"/>
                <a:cs typeface="Calibri"/>
              </a:rPr>
              <a:t>User </a:t>
            </a:r>
            <a:r>
              <a:rPr sz="1200" spc="-5" dirty="0" err="1">
                <a:solidFill>
                  <a:srgbClr val="FF0000"/>
                </a:solidFill>
                <a:latin typeface="Calibri"/>
                <a:cs typeface="Calibri"/>
              </a:rPr>
              <a:t>είν</a:t>
            </a:r>
            <a:r>
              <a:rPr sz="1200" spc="-5" dirty="0">
                <a:solidFill>
                  <a:srgbClr val="FF0000"/>
                </a:solidFill>
                <a:latin typeface="Calibri"/>
                <a:cs typeface="Calibri"/>
              </a:rPr>
              <a:t>αι</a:t>
            </a:r>
            <a:r>
              <a:rPr lang="el-GR" sz="1200" spc="-5" dirty="0">
                <a:solidFill>
                  <a:srgbClr val="FF0000"/>
                </a:solidFill>
                <a:latin typeface="Calibri"/>
                <a:cs typeface="Calibri"/>
              </a:rPr>
              <a:t> εξ’ ορισμού</a:t>
            </a:r>
            <a:r>
              <a:rPr sz="1200" spc="-5" dirty="0">
                <a:solidFill>
                  <a:srgbClr val="FF0000"/>
                </a:solidFill>
                <a:latin typeface="Calibri"/>
                <a:cs typeface="Calibri"/>
              </a:rPr>
              <a:t> το άτομο </a:t>
            </a:r>
            <a:r>
              <a:rPr sz="1200" dirty="0">
                <a:solidFill>
                  <a:srgbClr val="FF0000"/>
                </a:solidFill>
                <a:latin typeface="Calibri"/>
                <a:cs typeface="Calibri"/>
              </a:rPr>
              <a:t>που </a:t>
            </a:r>
            <a:r>
              <a:rPr sz="1200" spc="-260" dirty="0">
                <a:solidFill>
                  <a:srgbClr val="FF0000"/>
                </a:solidFill>
                <a:latin typeface="Calibri"/>
                <a:cs typeface="Calibri"/>
              </a:rPr>
              <a:t> </a:t>
            </a:r>
            <a:r>
              <a:rPr sz="1200" spc="-5" dirty="0">
                <a:solidFill>
                  <a:srgbClr val="FF0000"/>
                </a:solidFill>
                <a:latin typeface="Calibri"/>
                <a:cs typeface="Calibri"/>
              </a:rPr>
              <a:t>πραγματοποιεί </a:t>
            </a:r>
            <a:r>
              <a:rPr sz="1200" spc="-10" dirty="0">
                <a:solidFill>
                  <a:srgbClr val="FF0000"/>
                </a:solidFill>
                <a:latin typeface="Calibri"/>
                <a:cs typeface="Calibri"/>
              </a:rPr>
              <a:t>την </a:t>
            </a:r>
            <a:r>
              <a:rPr sz="1200" spc="-5" dirty="0">
                <a:solidFill>
                  <a:srgbClr val="FF0000"/>
                </a:solidFill>
                <a:latin typeface="Calibri"/>
                <a:cs typeface="Calibri"/>
              </a:rPr>
              <a:t>εγγραφή, που </a:t>
            </a:r>
            <a:r>
              <a:rPr sz="1200" dirty="0">
                <a:solidFill>
                  <a:srgbClr val="FF0000"/>
                </a:solidFill>
                <a:latin typeface="Calibri"/>
                <a:cs typeface="Calibri"/>
              </a:rPr>
              <a:t>μπορεί να </a:t>
            </a:r>
            <a:r>
              <a:rPr sz="1200" spc="5" dirty="0">
                <a:solidFill>
                  <a:srgbClr val="FF0000"/>
                </a:solidFill>
                <a:latin typeface="Calibri"/>
                <a:cs typeface="Calibri"/>
              </a:rPr>
              <a:t> </a:t>
            </a:r>
            <a:r>
              <a:rPr sz="1200" spc="-5" dirty="0">
                <a:solidFill>
                  <a:srgbClr val="FF0000"/>
                </a:solidFill>
                <a:latin typeface="Calibri"/>
                <a:cs typeface="Calibri"/>
              </a:rPr>
              <a:t>ταυτίζεται </a:t>
            </a:r>
            <a:r>
              <a:rPr sz="1200" spc="-15" dirty="0">
                <a:solidFill>
                  <a:srgbClr val="FF0000"/>
                </a:solidFill>
                <a:latin typeface="Calibri"/>
                <a:cs typeface="Calibri"/>
              </a:rPr>
              <a:t>και </a:t>
            </a:r>
            <a:r>
              <a:rPr sz="1200" dirty="0">
                <a:solidFill>
                  <a:srgbClr val="FF0000"/>
                </a:solidFill>
                <a:latin typeface="Calibri"/>
                <a:cs typeface="Calibri"/>
              </a:rPr>
              <a:t>με </a:t>
            </a:r>
            <a:r>
              <a:rPr sz="1200" spc="-5" dirty="0">
                <a:solidFill>
                  <a:srgbClr val="FF0000"/>
                </a:solidFill>
                <a:latin typeface="Calibri"/>
                <a:cs typeface="Calibri"/>
              </a:rPr>
              <a:t>το </a:t>
            </a:r>
            <a:r>
              <a:rPr sz="1200" b="1" spc="-5" dirty="0">
                <a:solidFill>
                  <a:srgbClr val="FF0000"/>
                </a:solidFill>
                <a:latin typeface="Calibri"/>
                <a:cs typeface="Calibri"/>
              </a:rPr>
              <a:t>Organisation </a:t>
            </a:r>
            <a:r>
              <a:rPr sz="1200" b="1" spc="-10" dirty="0">
                <a:solidFill>
                  <a:srgbClr val="FF0000"/>
                </a:solidFill>
                <a:latin typeface="Calibri"/>
                <a:cs typeface="Calibri"/>
              </a:rPr>
              <a:t>Contact </a:t>
            </a:r>
            <a:r>
              <a:rPr sz="1200" b="1" spc="-5" dirty="0">
                <a:solidFill>
                  <a:srgbClr val="FF0000"/>
                </a:solidFill>
                <a:latin typeface="Calibri"/>
                <a:cs typeface="Calibri"/>
              </a:rPr>
              <a:t> </a:t>
            </a:r>
            <a:r>
              <a:rPr sz="1200" b="1" spc="-10" dirty="0">
                <a:solidFill>
                  <a:srgbClr val="FF0000"/>
                </a:solidFill>
                <a:latin typeface="Calibri"/>
                <a:cs typeface="Calibri"/>
              </a:rPr>
              <a:t>Person</a:t>
            </a:r>
            <a:r>
              <a:rPr sz="1200" spc="-10" dirty="0">
                <a:solidFill>
                  <a:srgbClr val="FF0000"/>
                </a:solidFill>
                <a:latin typeface="Calibri"/>
                <a:cs typeface="Calibri"/>
              </a:rPr>
              <a:t>.</a:t>
            </a:r>
            <a:r>
              <a:rPr sz="1200" spc="-5" dirty="0">
                <a:solidFill>
                  <a:srgbClr val="FF0000"/>
                </a:solidFill>
                <a:latin typeface="Calibri"/>
                <a:cs typeface="Calibri"/>
              </a:rPr>
              <a:t> Στο</a:t>
            </a:r>
            <a:r>
              <a:rPr sz="1200" spc="-10" dirty="0">
                <a:solidFill>
                  <a:srgbClr val="FF0000"/>
                </a:solidFill>
                <a:latin typeface="Calibri"/>
                <a:cs typeface="Calibri"/>
              </a:rPr>
              <a:t> </a:t>
            </a:r>
            <a:r>
              <a:rPr sz="1200" spc="-5" dirty="0">
                <a:solidFill>
                  <a:srgbClr val="FF0000"/>
                </a:solidFill>
                <a:latin typeface="Calibri"/>
                <a:cs typeface="Calibri"/>
              </a:rPr>
              <a:t>στάδιο αυτό</a:t>
            </a:r>
            <a:r>
              <a:rPr sz="1200" spc="-10" dirty="0">
                <a:solidFill>
                  <a:srgbClr val="FF0000"/>
                </a:solidFill>
                <a:latin typeface="Calibri"/>
                <a:cs typeface="Calibri"/>
              </a:rPr>
              <a:t> </a:t>
            </a:r>
            <a:r>
              <a:rPr sz="1200" spc="-5" dirty="0">
                <a:solidFill>
                  <a:srgbClr val="FF0000"/>
                </a:solidFill>
                <a:latin typeface="Calibri"/>
                <a:cs typeface="Calibri"/>
              </a:rPr>
              <a:t>δεν</a:t>
            </a:r>
            <a:r>
              <a:rPr sz="1200" spc="-10" dirty="0">
                <a:solidFill>
                  <a:srgbClr val="FF0000"/>
                </a:solidFill>
                <a:latin typeface="Calibri"/>
                <a:cs typeface="Calibri"/>
              </a:rPr>
              <a:t> </a:t>
            </a:r>
            <a:r>
              <a:rPr sz="1200" spc="-5" dirty="0">
                <a:solidFill>
                  <a:srgbClr val="FF0000"/>
                </a:solidFill>
                <a:latin typeface="Calibri"/>
                <a:cs typeface="Calibri"/>
              </a:rPr>
              <a:t>είναι</a:t>
            </a:r>
            <a:r>
              <a:rPr sz="1200" spc="-20" dirty="0">
                <a:solidFill>
                  <a:srgbClr val="FF0000"/>
                </a:solidFill>
                <a:latin typeface="Calibri"/>
                <a:cs typeface="Calibri"/>
              </a:rPr>
              <a:t> </a:t>
            </a:r>
            <a:r>
              <a:rPr sz="1200" dirty="0">
                <a:solidFill>
                  <a:srgbClr val="FF0000"/>
                </a:solidFill>
                <a:latin typeface="Calibri"/>
                <a:cs typeface="Calibri"/>
              </a:rPr>
              <a:t>δυνατή</a:t>
            </a:r>
            <a:r>
              <a:rPr sz="1200" spc="-5" dirty="0">
                <a:solidFill>
                  <a:srgbClr val="FF0000"/>
                </a:solidFill>
                <a:latin typeface="Calibri"/>
                <a:cs typeface="Calibri"/>
              </a:rPr>
              <a:t> </a:t>
            </a:r>
            <a:r>
              <a:rPr sz="1200" dirty="0">
                <a:solidFill>
                  <a:srgbClr val="FF0000"/>
                </a:solidFill>
                <a:latin typeface="Calibri"/>
                <a:cs typeface="Calibri"/>
              </a:rPr>
              <a:t>η</a:t>
            </a:r>
            <a:r>
              <a:rPr lang="el-GR" sz="1200" dirty="0">
                <a:latin typeface="Calibri"/>
                <a:cs typeface="Calibri"/>
              </a:rPr>
              <a:t> </a:t>
            </a:r>
            <a:r>
              <a:rPr sz="1200" spc="-5" dirty="0">
                <a:solidFill>
                  <a:srgbClr val="FF0000"/>
                </a:solidFill>
                <a:latin typeface="Calibri"/>
                <a:cs typeface="Calibri"/>
              </a:rPr>
              <a:t>π</a:t>
            </a:r>
            <a:r>
              <a:rPr sz="1200" spc="-5" dirty="0" err="1">
                <a:solidFill>
                  <a:srgbClr val="FF0000"/>
                </a:solidFill>
                <a:latin typeface="Calibri"/>
                <a:cs typeface="Calibri"/>
              </a:rPr>
              <a:t>ροσθήκη</a:t>
            </a:r>
            <a:r>
              <a:rPr sz="1200" spc="-5" dirty="0">
                <a:solidFill>
                  <a:srgbClr val="FF0000"/>
                </a:solidFill>
                <a:latin typeface="Calibri"/>
                <a:cs typeface="Calibri"/>
              </a:rPr>
              <a:t> </a:t>
            </a:r>
            <a:r>
              <a:rPr sz="1200" dirty="0">
                <a:solidFill>
                  <a:srgbClr val="FF0000"/>
                </a:solidFill>
                <a:latin typeface="Calibri"/>
                <a:cs typeface="Calibri"/>
              </a:rPr>
              <a:t>περισσότερων Authorised </a:t>
            </a:r>
            <a:r>
              <a:rPr sz="1200" spc="-5" dirty="0">
                <a:solidFill>
                  <a:srgbClr val="FF0000"/>
                </a:solidFill>
                <a:latin typeface="Calibri"/>
                <a:cs typeface="Calibri"/>
              </a:rPr>
              <a:t>Users, </a:t>
            </a:r>
            <a:r>
              <a:rPr sz="1200" dirty="0">
                <a:solidFill>
                  <a:srgbClr val="FF0000"/>
                </a:solidFill>
                <a:latin typeface="Calibri"/>
                <a:cs typeface="Calibri"/>
              </a:rPr>
              <a:t> </a:t>
            </a:r>
            <a:r>
              <a:rPr sz="1200" spc="-5" dirty="0">
                <a:solidFill>
                  <a:srgbClr val="FF0000"/>
                </a:solidFill>
                <a:latin typeface="Calibri"/>
                <a:cs typeface="Calibri"/>
              </a:rPr>
              <a:t>αλλά μόνο αφού υποβληθεί </a:t>
            </a:r>
            <a:r>
              <a:rPr sz="1200" dirty="0">
                <a:solidFill>
                  <a:srgbClr val="FF0000"/>
                </a:solidFill>
                <a:latin typeface="Calibri"/>
                <a:cs typeface="Calibri"/>
              </a:rPr>
              <a:t>η </a:t>
            </a:r>
            <a:r>
              <a:rPr lang="el-GR" sz="1200" spc="-10" dirty="0">
                <a:solidFill>
                  <a:srgbClr val="FF0000"/>
                </a:solidFill>
                <a:latin typeface="Calibri"/>
                <a:cs typeface="Calibri"/>
              </a:rPr>
              <a:t>φόρμα</a:t>
            </a:r>
            <a:r>
              <a:rPr sz="1200" spc="-10" dirty="0">
                <a:solidFill>
                  <a:srgbClr val="FF0000"/>
                </a:solidFill>
                <a:latin typeface="Calibri"/>
                <a:cs typeface="Calibri"/>
              </a:rPr>
              <a:t> </a:t>
            </a:r>
            <a:r>
              <a:rPr sz="1200" spc="-5" dirty="0">
                <a:solidFill>
                  <a:srgbClr val="FF0000"/>
                </a:solidFill>
                <a:latin typeface="Calibri"/>
                <a:cs typeface="Calibri"/>
              </a:rPr>
              <a:t>εγγραφής </a:t>
            </a:r>
            <a:r>
              <a:rPr sz="1200" spc="-260" dirty="0">
                <a:solidFill>
                  <a:srgbClr val="FF0000"/>
                </a:solidFill>
                <a:latin typeface="Calibri"/>
                <a:cs typeface="Calibri"/>
              </a:rPr>
              <a:t> </a:t>
            </a:r>
            <a:r>
              <a:rPr sz="1200" spc="-5" dirty="0">
                <a:solidFill>
                  <a:srgbClr val="FF0000"/>
                </a:solidFill>
                <a:latin typeface="Calibri"/>
                <a:cs typeface="Calibri"/>
              </a:rPr>
              <a:t>(συνίσταται</a:t>
            </a:r>
            <a:r>
              <a:rPr sz="1200" spc="-50" dirty="0">
                <a:solidFill>
                  <a:srgbClr val="FF0000"/>
                </a:solidFill>
                <a:latin typeface="Calibri"/>
                <a:cs typeface="Calibri"/>
              </a:rPr>
              <a:t> </a:t>
            </a:r>
            <a:r>
              <a:rPr sz="1200" dirty="0">
                <a:solidFill>
                  <a:srgbClr val="FF0000"/>
                </a:solidFill>
                <a:latin typeface="Calibri"/>
                <a:cs typeface="Calibri"/>
              </a:rPr>
              <a:t>να</a:t>
            </a:r>
            <a:r>
              <a:rPr sz="1200" spc="-10" dirty="0">
                <a:solidFill>
                  <a:srgbClr val="FF0000"/>
                </a:solidFill>
                <a:latin typeface="Calibri"/>
                <a:cs typeface="Calibri"/>
              </a:rPr>
              <a:t> </a:t>
            </a:r>
            <a:r>
              <a:rPr sz="1200" spc="-5" dirty="0">
                <a:solidFill>
                  <a:srgbClr val="FF0000"/>
                </a:solidFill>
                <a:latin typeface="Calibri"/>
                <a:cs typeface="Calibri"/>
              </a:rPr>
              <a:t>υπάρχουν</a:t>
            </a:r>
            <a:r>
              <a:rPr sz="1200" spc="-15" dirty="0">
                <a:solidFill>
                  <a:srgbClr val="FF0000"/>
                </a:solidFill>
                <a:latin typeface="Calibri"/>
                <a:cs typeface="Calibri"/>
              </a:rPr>
              <a:t> </a:t>
            </a:r>
            <a:r>
              <a:rPr sz="1200" dirty="0">
                <a:solidFill>
                  <a:srgbClr val="FF0000"/>
                </a:solidFill>
                <a:latin typeface="Calibri"/>
                <a:cs typeface="Calibri"/>
              </a:rPr>
              <a:t>2</a:t>
            </a:r>
            <a:r>
              <a:rPr sz="1200" spc="5" dirty="0">
                <a:solidFill>
                  <a:srgbClr val="FF0000"/>
                </a:solidFill>
                <a:latin typeface="Calibri"/>
                <a:cs typeface="Calibri"/>
              </a:rPr>
              <a:t> </a:t>
            </a:r>
            <a:r>
              <a:rPr sz="1200" dirty="0">
                <a:solidFill>
                  <a:srgbClr val="FF0000"/>
                </a:solidFill>
                <a:latin typeface="Calibri"/>
                <a:cs typeface="Calibri"/>
              </a:rPr>
              <a:t>Authorised</a:t>
            </a:r>
            <a:r>
              <a:rPr sz="1200" spc="-30" dirty="0">
                <a:solidFill>
                  <a:srgbClr val="FF0000"/>
                </a:solidFill>
                <a:latin typeface="Calibri"/>
                <a:cs typeface="Calibri"/>
              </a:rPr>
              <a:t> </a:t>
            </a:r>
            <a:r>
              <a:rPr sz="1200" spc="-10" dirty="0">
                <a:solidFill>
                  <a:srgbClr val="FF0000"/>
                </a:solidFill>
                <a:latin typeface="Calibri"/>
                <a:cs typeface="Calibri"/>
              </a:rPr>
              <a:t>Users)</a:t>
            </a:r>
            <a:endParaRPr sz="1200" dirty="0">
              <a:latin typeface="Calibri"/>
              <a:cs typeface="Calibri"/>
            </a:endParaRPr>
          </a:p>
          <a:p>
            <a:pPr>
              <a:lnSpc>
                <a:spcPct val="100000"/>
              </a:lnSpc>
              <a:spcBef>
                <a:spcPts val="40"/>
              </a:spcBef>
            </a:pPr>
            <a:endParaRPr sz="950" dirty="0">
              <a:latin typeface="Calibri"/>
              <a:cs typeface="Calibri"/>
            </a:endParaRPr>
          </a:p>
          <a:p>
            <a:pPr marL="12700" marR="5080">
              <a:lnSpc>
                <a:spcPct val="100000"/>
              </a:lnSpc>
            </a:pPr>
            <a:r>
              <a:rPr sz="1200" spc="-55" dirty="0">
                <a:solidFill>
                  <a:srgbClr val="FF0000"/>
                </a:solidFill>
                <a:latin typeface="Calibri"/>
                <a:cs typeface="Calibri"/>
              </a:rPr>
              <a:t>To</a:t>
            </a:r>
            <a:r>
              <a:rPr sz="1200" dirty="0">
                <a:solidFill>
                  <a:srgbClr val="FF0000"/>
                </a:solidFill>
                <a:latin typeface="Calibri"/>
                <a:cs typeface="Calibri"/>
              </a:rPr>
              <a:t> </a:t>
            </a:r>
            <a:r>
              <a:rPr sz="1200" b="1" spc="-5" dirty="0">
                <a:solidFill>
                  <a:srgbClr val="FF0000"/>
                </a:solidFill>
                <a:latin typeface="Calibri"/>
                <a:cs typeface="Calibri"/>
              </a:rPr>
              <a:t>professional email</a:t>
            </a:r>
            <a:r>
              <a:rPr sz="1200" b="1" dirty="0">
                <a:solidFill>
                  <a:srgbClr val="FF0000"/>
                </a:solidFill>
                <a:latin typeface="Calibri"/>
                <a:cs typeface="Calibri"/>
              </a:rPr>
              <a:t> </a:t>
            </a:r>
            <a:r>
              <a:rPr sz="1200" b="1" spc="-5" dirty="0">
                <a:solidFill>
                  <a:srgbClr val="FF0000"/>
                </a:solidFill>
                <a:latin typeface="Calibri"/>
                <a:cs typeface="Calibri"/>
              </a:rPr>
              <a:t>address</a:t>
            </a:r>
            <a:r>
              <a:rPr sz="1200" b="1" spc="-20" dirty="0">
                <a:solidFill>
                  <a:srgbClr val="FF0000"/>
                </a:solidFill>
                <a:latin typeface="Calibri"/>
                <a:cs typeface="Calibri"/>
              </a:rPr>
              <a:t> </a:t>
            </a:r>
            <a:r>
              <a:rPr sz="1200" spc="-5" dirty="0">
                <a:solidFill>
                  <a:srgbClr val="FF0000"/>
                </a:solidFill>
                <a:latin typeface="Calibri"/>
                <a:cs typeface="Calibri"/>
              </a:rPr>
              <a:t>του</a:t>
            </a:r>
            <a:r>
              <a:rPr sz="1200" spc="5" dirty="0">
                <a:solidFill>
                  <a:srgbClr val="FF0000"/>
                </a:solidFill>
                <a:latin typeface="Calibri"/>
                <a:cs typeface="Calibri"/>
              </a:rPr>
              <a:t> </a:t>
            </a:r>
            <a:r>
              <a:rPr sz="1200" spc="-5" dirty="0">
                <a:solidFill>
                  <a:srgbClr val="FF0000"/>
                </a:solidFill>
                <a:latin typeface="Calibri"/>
                <a:cs typeface="Calibri"/>
              </a:rPr>
              <a:t>πρώτου </a:t>
            </a:r>
            <a:r>
              <a:rPr sz="1200" dirty="0">
                <a:solidFill>
                  <a:srgbClr val="FF0000"/>
                </a:solidFill>
                <a:latin typeface="Calibri"/>
                <a:cs typeface="Calibri"/>
              </a:rPr>
              <a:t> authorised </a:t>
            </a:r>
            <a:r>
              <a:rPr sz="1200" spc="-5" dirty="0">
                <a:solidFill>
                  <a:srgbClr val="FF0000"/>
                </a:solidFill>
                <a:latin typeface="Calibri"/>
                <a:cs typeface="Calibri"/>
              </a:rPr>
              <a:t>user συμπληρώνεται αυτόματα (είναι </a:t>
            </a:r>
            <a:r>
              <a:rPr sz="1200" spc="-260" dirty="0">
                <a:solidFill>
                  <a:srgbClr val="FF0000"/>
                </a:solidFill>
                <a:latin typeface="Calibri"/>
                <a:cs typeface="Calibri"/>
              </a:rPr>
              <a:t> </a:t>
            </a:r>
            <a:r>
              <a:rPr sz="1200" spc="-5" dirty="0">
                <a:solidFill>
                  <a:srgbClr val="FF0000"/>
                </a:solidFill>
                <a:latin typeface="Calibri"/>
                <a:cs typeface="Calibri"/>
              </a:rPr>
              <a:t>το</a:t>
            </a:r>
            <a:r>
              <a:rPr sz="1200" dirty="0">
                <a:solidFill>
                  <a:srgbClr val="FF0000"/>
                </a:solidFill>
                <a:latin typeface="Calibri"/>
                <a:cs typeface="Calibri"/>
              </a:rPr>
              <a:t> </a:t>
            </a:r>
            <a:r>
              <a:rPr sz="1200" spc="-5" dirty="0">
                <a:solidFill>
                  <a:srgbClr val="FF0000"/>
                </a:solidFill>
                <a:latin typeface="Calibri"/>
                <a:cs typeface="Calibri"/>
              </a:rPr>
              <a:t>username</a:t>
            </a:r>
            <a:r>
              <a:rPr sz="1200" spc="-15" dirty="0">
                <a:solidFill>
                  <a:srgbClr val="FF0000"/>
                </a:solidFill>
                <a:latin typeface="Calibri"/>
                <a:cs typeface="Calibri"/>
              </a:rPr>
              <a:t> </a:t>
            </a:r>
            <a:r>
              <a:rPr sz="1200" spc="-5" dirty="0">
                <a:solidFill>
                  <a:srgbClr val="FF0000"/>
                </a:solidFill>
                <a:latin typeface="Calibri"/>
                <a:cs typeface="Calibri"/>
              </a:rPr>
              <a:t>του</a:t>
            </a:r>
            <a:r>
              <a:rPr sz="1200" spc="5" dirty="0">
                <a:solidFill>
                  <a:srgbClr val="FF0000"/>
                </a:solidFill>
                <a:latin typeface="Calibri"/>
                <a:cs typeface="Calibri"/>
              </a:rPr>
              <a:t> </a:t>
            </a:r>
            <a:r>
              <a:rPr sz="1200" spc="-5" dirty="0">
                <a:solidFill>
                  <a:srgbClr val="FF0000"/>
                </a:solidFill>
                <a:latin typeface="Calibri"/>
                <a:cs typeface="Calibri"/>
              </a:rPr>
              <a:t>EU Login Account).</a:t>
            </a:r>
            <a:endParaRPr sz="1200" dirty="0">
              <a:latin typeface="Calibri"/>
              <a:cs typeface="Calibri"/>
            </a:endParaRPr>
          </a:p>
          <a:p>
            <a:pPr>
              <a:lnSpc>
                <a:spcPct val="100000"/>
              </a:lnSpc>
              <a:spcBef>
                <a:spcPts val="45"/>
              </a:spcBef>
            </a:pPr>
            <a:endParaRPr sz="950" dirty="0">
              <a:latin typeface="Calibri"/>
              <a:cs typeface="Calibri"/>
            </a:endParaRPr>
          </a:p>
          <a:p>
            <a:pPr marL="12700" marR="81280">
              <a:lnSpc>
                <a:spcPct val="100000"/>
              </a:lnSpc>
            </a:pPr>
            <a:r>
              <a:rPr sz="1200" spc="-55" dirty="0">
                <a:solidFill>
                  <a:srgbClr val="FF0000"/>
                </a:solidFill>
                <a:latin typeface="Calibri"/>
                <a:cs typeface="Calibri"/>
              </a:rPr>
              <a:t>Το</a:t>
            </a:r>
            <a:r>
              <a:rPr sz="1200" spc="5" dirty="0">
                <a:solidFill>
                  <a:srgbClr val="FF0000"/>
                </a:solidFill>
                <a:latin typeface="Calibri"/>
                <a:cs typeface="Calibri"/>
              </a:rPr>
              <a:t> </a:t>
            </a:r>
            <a:r>
              <a:rPr sz="1200" spc="-5" dirty="0">
                <a:solidFill>
                  <a:srgbClr val="FF0000"/>
                </a:solidFill>
                <a:latin typeface="Calibri"/>
                <a:cs typeface="Calibri"/>
              </a:rPr>
              <a:t>professional</a:t>
            </a:r>
            <a:r>
              <a:rPr sz="1200" spc="-20" dirty="0">
                <a:solidFill>
                  <a:srgbClr val="FF0000"/>
                </a:solidFill>
                <a:latin typeface="Calibri"/>
                <a:cs typeface="Calibri"/>
              </a:rPr>
              <a:t> </a:t>
            </a:r>
            <a:r>
              <a:rPr sz="1200" dirty="0">
                <a:solidFill>
                  <a:srgbClr val="FF0000"/>
                </a:solidFill>
                <a:latin typeface="Calibri"/>
                <a:cs typeface="Calibri"/>
              </a:rPr>
              <a:t>email </a:t>
            </a:r>
            <a:r>
              <a:rPr sz="1200" spc="-5" dirty="0">
                <a:solidFill>
                  <a:srgbClr val="FF0000"/>
                </a:solidFill>
                <a:latin typeface="Calibri"/>
                <a:cs typeface="Calibri"/>
              </a:rPr>
              <a:t>address</a:t>
            </a:r>
            <a:r>
              <a:rPr sz="1200" spc="-20" dirty="0">
                <a:solidFill>
                  <a:srgbClr val="FF0000"/>
                </a:solidFill>
                <a:latin typeface="Calibri"/>
                <a:cs typeface="Calibri"/>
              </a:rPr>
              <a:t> </a:t>
            </a:r>
            <a:r>
              <a:rPr sz="1200" spc="-5" dirty="0">
                <a:solidFill>
                  <a:srgbClr val="FF0000"/>
                </a:solidFill>
                <a:latin typeface="Calibri"/>
                <a:cs typeface="Calibri"/>
              </a:rPr>
              <a:t>του</a:t>
            </a:r>
            <a:r>
              <a:rPr sz="1200" spc="5" dirty="0">
                <a:solidFill>
                  <a:srgbClr val="FF0000"/>
                </a:solidFill>
                <a:latin typeface="Calibri"/>
                <a:cs typeface="Calibri"/>
              </a:rPr>
              <a:t> </a:t>
            </a:r>
            <a:r>
              <a:rPr sz="1200" spc="-10" dirty="0">
                <a:solidFill>
                  <a:srgbClr val="FF0000"/>
                </a:solidFill>
                <a:latin typeface="Calibri"/>
                <a:cs typeface="Calibri"/>
              </a:rPr>
              <a:t>“Organisation </a:t>
            </a:r>
            <a:r>
              <a:rPr sz="1200" spc="-254" dirty="0">
                <a:solidFill>
                  <a:srgbClr val="FF0000"/>
                </a:solidFill>
                <a:latin typeface="Calibri"/>
                <a:cs typeface="Calibri"/>
              </a:rPr>
              <a:t> </a:t>
            </a:r>
            <a:r>
              <a:rPr sz="1200" spc="-5" dirty="0">
                <a:solidFill>
                  <a:srgbClr val="FF0000"/>
                </a:solidFill>
                <a:latin typeface="Calibri"/>
                <a:cs typeface="Calibri"/>
              </a:rPr>
              <a:t>Contact </a:t>
            </a:r>
            <a:r>
              <a:rPr sz="1200" spc="-10" dirty="0">
                <a:solidFill>
                  <a:srgbClr val="FF0000"/>
                </a:solidFill>
                <a:latin typeface="Calibri"/>
                <a:cs typeface="Calibri"/>
              </a:rPr>
              <a:t>Person” </a:t>
            </a:r>
            <a:r>
              <a:rPr sz="1200" spc="-5" dirty="0">
                <a:solidFill>
                  <a:srgbClr val="FF0000"/>
                </a:solidFill>
                <a:latin typeface="Calibri"/>
                <a:cs typeface="Calibri"/>
              </a:rPr>
              <a:t>δεν του επιτρέπει </a:t>
            </a:r>
            <a:r>
              <a:rPr sz="1200" dirty="0">
                <a:solidFill>
                  <a:srgbClr val="FF0000"/>
                </a:solidFill>
                <a:latin typeface="Calibri"/>
                <a:cs typeface="Calibri"/>
              </a:rPr>
              <a:t>να </a:t>
            </a:r>
            <a:r>
              <a:rPr sz="1200" spc="-5" dirty="0">
                <a:solidFill>
                  <a:srgbClr val="FF0000"/>
                </a:solidFill>
                <a:latin typeface="Calibri"/>
                <a:cs typeface="Calibri"/>
              </a:rPr>
              <a:t>συνδεθεί </a:t>
            </a:r>
            <a:r>
              <a:rPr sz="1200" dirty="0">
                <a:solidFill>
                  <a:srgbClr val="FF0000"/>
                </a:solidFill>
                <a:latin typeface="Calibri"/>
                <a:cs typeface="Calibri"/>
              </a:rPr>
              <a:t> ως </a:t>
            </a:r>
            <a:r>
              <a:rPr sz="1200" spc="-10" dirty="0">
                <a:solidFill>
                  <a:srgbClr val="FF0000"/>
                </a:solidFill>
                <a:latin typeface="Calibri"/>
                <a:cs typeface="Calibri"/>
              </a:rPr>
              <a:t>“Αuthorised </a:t>
            </a:r>
            <a:r>
              <a:rPr sz="1200" spc="-15" dirty="0">
                <a:solidFill>
                  <a:srgbClr val="FF0000"/>
                </a:solidFill>
                <a:latin typeface="Calibri"/>
                <a:cs typeface="Calibri"/>
              </a:rPr>
              <a:t>user”, </a:t>
            </a:r>
            <a:r>
              <a:rPr sz="1200" u="sng" spc="-5" dirty="0">
                <a:solidFill>
                  <a:srgbClr val="FF0000"/>
                </a:solidFill>
                <a:uFill>
                  <a:solidFill>
                    <a:srgbClr val="FF0000"/>
                  </a:solidFill>
                </a:uFill>
                <a:latin typeface="Calibri"/>
                <a:cs typeface="Calibri"/>
              </a:rPr>
              <a:t>εκτός εάν το </a:t>
            </a:r>
            <a:r>
              <a:rPr sz="1200" u="sng" spc="-10" dirty="0">
                <a:solidFill>
                  <a:srgbClr val="FF0000"/>
                </a:solidFill>
                <a:uFill>
                  <a:solidFill>
                    <a:srgbClr val="FF0000"/>
                  </a:solidFill>
                </a:uFill>
                <a:latin typeface="Calibri"/>
                <a:cs typeface="Calibri"/>
              </a:rPr>
              <a:t>ίδιο </a:t>
            </a:r>
            <a:r>
              <a:rPr sz="1200" u="sng" spc="-5" dirty="0">
                <a:solidFill>
                  <a:srgbClr val="FF0000"/>
                </a:solidFill>
                <a:uFill>
                  <a:solidFill>
                    <a:srgbClr val="FF0000"/>
                  </a:solidFill>
                </a:uFill>
                <a:latin typeface="Calibri"/>
                <a:cs typeface="Calibri"/>
              </a:rPr>
              <a:t>άτομο </a:t>
            </a:r>
            <a:r>
              <a:rPr sz="1200" dirty="0">
                <a:solidFill>
                  <a:srgbClr val="FF0000"/>
                </a:solidFill>
                <a:latin typeface="Calibri"/>
                <a:cs typeface="Calibri"/>
              </a:rPr>
              <a:t> </a:t>
            </a:r>
            <a:r>
              <a:rPr sz="1200" u="sng" spc="-5" dirty="0">
                <a:solidFill>
                  <a:srgbClr val="FF0000"/>
                </a:solidFill>
                <a:uFill>
                  <a:solidFill>
                    <a:srgbClr val="FF0000"/>
                  </a:solidFill>
                </a:uFill>
                <a:latin typeface="Calibri"/>
                <a:cs typeface="Calibri"/>
              </a:rPr>
              <a:t>έχει</a:t>
            </a:r>
            <a:r>
              <a:rPr sz="1200" u="sng" spc="-20" dirty="0">
                <a:solidFill>
                  <a:srgbClr val="FF0000"/>
                </a:solidFill>
                <a:uFill>
                  <a:solidFill>
                    <a:srgbClr val="FF0000"/>
                  </a:solidFill>
                </a:uFill>
                <a:latin typeface="Calibri"/>
                <a:cs typeface="Calibri"/>
              </a:rPr>
              <a:t> και</a:t>
            </a:r>
            <a:r>
              <a:rPr sz="1200" u="sng" spc="-5" dirty="0">
                <a:solidFill>
                  <a:srgbClr val="FF0000"/>
                </a:solidFill>
                <a:uFill>
                  <a:solidFill>
                    <a:srgbClr val="FF0000"/>
                  </a:solidFill>
                </a:uFill>
                <a:latin typeface="Calibri"/>
                <a:cs typeface="Calibri"/>
              </a:rPr>
              <a:t> τους δύο</a:t>
            </a:r>
            <a:r>
              <a:rPr sz="1200" u="sng" dirty="0">
                <a:solidFill>
                  <a:srgbClr val="FF0000"/>
                </a:solidFill>
                <a:uFill>
                  <a:solidFill>
                    <a:srgbClr val="FF0000"/>
                  </a:solidFill>
                </a:uFill>
                <a:latin typeface="Calibri"/>
                <a:cs typeface="Calibri"/>
              </a:rPr>
              <a:t> </a:t>
            </a:r>
            <a:r>
              <a:rPr sz="1200" u="sng" spc="-5" dirty="0">
                <a:solidFill>
                  <a:srgbClr val="FF0000"/>
                </a:solidFill>
                <a:uFill>
                  <a:solidFill>
                    <a:srgbClr val="FF0000"/>
                  </a:solidFill>
                </a:uFill>
                <a:latin typeface="Calibri"/>
                <a:cs typeface="Calibri"/>
              </a:rPr>
              <a:t>ρόλους</a:t>
            </a:r>
            <a:r>
              <a:rPr sz="1200" spc="-5" dirty="0">
                <a:solidFill>
                  <a:srgbClr val="FF0000"/>
                </a:solidFill>
                <a:latin typeface="Calibri"/>
                <a:cs typeface="Calibri"/>
              </a:rPr>
              <a:t>.</a:t>
            </a:r>
            <a:endParaRPr sz="1200" dirty="0">
              <a:latin typeface="Calibri"/>
              <a:cs typeface="Calibri"/>
            </a:endParaRPr>
          </a:p>
        </p:txBody>
      </p:sp>
      <p:grpSp>
        <p:nvGrpSpPr>
          <p:cNvPr id="7" name="object 7"/>
          <p:cNvGrpSpPr/>
          <p:nvPr/>
        </p:nvGrpSpPr>
        <p:grpSpPr>
          <a:xfrm>
            <a:off x="1549908" y="2874010"/>
            <a:ext cx="4199255" cy="998855"/>
            <a:chOff x="1549908" y="2874010"/>
            <a:chExt cx="4199255" cy="998855"/>
          </a:xfrm>
        </p:grpSpPr>
        <p:pic>
          <p:nvPicPr>
            <p:cNvPr id="8" name="object 8"/>
            <p:cNvPicPr/>
            <p:nvPr/>
          </p:nvPicPr>
          <p:blipFill>
            <a:blip r:embed="rId3" cstate="print"/>
            <a:stretch>
              <a:fillRect/>
            </a:stretch>
          </p:blipFill>
          <p:spPr>
            <a:xfrm>
              <a:off x="5554725" y="2874010"/>
              <a:ext cx="194056" cy="174243"/>
            </a:xfrm>
            <a:prstGeom prst="rect">
              <a:avLst/>
            </a:prstGeom>
          </p:spPr>
        </p:pic>
        <p:sp>
          <p:nvSpPr>
            <p:cNvPr id="9" name="object 9"/>
            <p:cNvSpPr/>
            <p:nvPr/>
          </p:nvSpPr>
          <p:spPr>
            <a:xfrm>
              <a:off x="1549908" y="3035680"/>
              <a:ext cx="3919220" cy="837565"/>
            </a:xfrm>
            <a:custGeom>
              <a:avLst/>
              <a:gdLst/>
              <a:ahLst/>
              <a:cxnLst/>
              <a:rect l="l" t="t" r="r" b="b"/>
              <a:pathLst>
                <a:path w="3919220" h="837564">
                  <a:moveTo>
                    <a:pt x="76187" y="760984"/>
                  </a:moveTo>
                  <a:lnTo>
                    <a:pt x="44450" y="760984"/>
                  </a:lnTo>
                  <a:lnTo>
                    <a:pt x="44450" y="463423"/>
                  </a:lnTo>
                  <a:lnTo>
                    <a:pt x="31750" y="463423"/>
                  </a:lnTo>
                  <a:lnTo>
                    <a:pt x="31750" y="760984"/>
                  </a:lnTo>
                  <a:lnTo>
                    <a:pt x="0" y="760984"/>
                  </a:lnTo>
                  <a:lnTo>
                    <a:pt x="38100" y="837184"/>
                  </a:lnTo>
                  <a:lnTo>
                    <a:pt x="69837" y="773684"/>
                  </a:lnTo>
                  <a:lnTo>
                    <a:pt x="76187" y="760984"/>
                  </a:lnTo>
                  <a:close/>
                </a:path>
                <a:path w="3919220" h="837564">
                  <a:moveTo>
                    <a:pt x="3919093" y="12446"/>
                  </a:moveTo>
                  <a:lnTo>
                    <a:pt x="3917315" y="0"/>
                  </a:lnTo>
                  <a:lnTo>
                    <a:pt x="3398291" y="76009"/>
                  </a:lnTo>
                  <a:lnTo>
                    <a:pt x="3393694" y="44577"/>
                  </a:lnTo>
                  <a:lnTo>
                    <a:pt x="3323844" y="93345"/>
                  </a:lnTo>
                  <a:lnTo>
                    <a:pt x="3404743" y="120015"/>
                  </a:lnTo>
                  <a:lnTo>
                    <a:pt x="3400399" y="90424"/>
                  </a:lnTo>
                  <a:lnTo>
                    <a:pt x="3400133" y="88595"/>
                  </a:lnTo>
                  <a:lnTo>
                    <a:pt x="3919093" y="12446"/>
                  </a:lnTo>
                  <a:close/>
                </a:path>
              </a:pathLst>
            </a:custGeom>
            <a:solidFill>
              <a:srgbClr val="4471C4"/>
            </a:solidFill>
          </p:spPr>
          <p:txBody>
            <a:bodyPr wrap="square" lIns="0" tIns="0" rIns="0" bIns="0" rtlCol="0"/>
            <a:lstStyle/>
            <a:p>
              <a:endParaRPr dirty="0"/>
            </a:p>
          </p:txBody>
        </p:sp>
      </p:grpSp>
      <p:sp>
        <p:nvSpPr>
          <p:cNvPr id="10" name="object 10"/>
          <p:cNvSpPr txBox="1"/>
          <p:nvPr/>
        </p:nvSpPr>
        <p:spPr>
          <a:xfrm>
            <a:off x="3369690" y="2905125"/>
            <a:ext cx="1407160" cy="574040"/>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FF0000"/>
                </a:solidFill>
                <a:latin typeface="Calibri"/>
                <a:cs typeface="Calibri"/>
              </a:rPr>
              <a:t>Επιπρόσθετες</a:t>
            </a:r>
            <a:r>
              <a:rPr sz="1200" spc="-55" dirty="0">
                <a:solidFill>
                  <a:srgbClr val="FF0000"/>
                </a:solidFill>
                <a:latin typeface="Calibri"/>
                <a:cs typeface="Calibri"/>
              </a:rPr>
              <a:t> </a:t>
            </a:r>
            <a:r>
              <a:rPr sz="1200" spc="-5" dirty="0">
                <a:solidFill>
                  <a:srgbClr val="FF0000"/>
                </a:solidFill>
                <a:latin typeface="Calibri"/>
                <a:cs typeface="Calibri"/>
              </a:rPr>
              <a:t>οδηγίες </a:t>
            </a:r>
            <a:r>
              <a:rPr sz="1200" spc="-254" dirty="0">
                <a:solidFill>
                  <a:srgbClr val="FF0000"/>
                </a:solidFill>
                <a:latin typeface="Calibri"/>
                <a:cs typeface="Calibri"/>
              </a:rPr>
              <a:t> </a:t>
            </a:r>
            <a:r>
              <a:rPr sz="1200" spc="-5" dirty="0">
                <a:solidFill>
                  <a:srgbClr val="FF0000"/>
                </a:solidFill>
                <a:latin typeface="Calibri"/>
                <a:cs typeface="Calibri"/>
              </a:rPr>
              <a:t>για συμπλήρωση </a:t>
            </a:r>
            <a:r>
              <a:rPr sz="1200" spc="-10" dirty="0">
                <a:solidFill>
                  <a:srgbClr val="FF0000"/>
                </a:solidFill>
                <a:latin typeface="Calibri"/>
                <a:cs typeface="Calibri"/>
              </a:rPr>
              <a:t>του </a:t>
            </a:r>
            <a:r>
              <a:rPr sz="1200" spc="-5" dirty="0">
                <a:solidFill>
                  <a:srgbClr val="FF0000"/>
                </a:solidFill>
                <a:latin typeface="Calibri"/>
                <a:cs typeface="Calibri"/>
              </a:rPr>
              <a:t> αντίστοιχου</a:t>
            </a:r>
            <a:r>
              <a:rPr sz="1200" spc="-30" dirty="0">
                <a:solidFill>
                  <a:srgbClr val="FF0000"/>
                </a:solidFill>
                <a:latin typeface="Calibri"/>
                <a:cs typeface="Calibri"/>
              </a:rPr>
              <a:t> </a:t>
            </a:r>
            <a:r>
              <a:rPr sz="1200" spc="-10" dirty="0">
                <a:solidFill>
                  <a:srgbClr val="FF0000"/>
                </a:solidFill>
                <a:latin typeface="Calibri"/>
                <a:cs typeface="Calibri"/>
              </a:rPr>
              <a:t>πεδίου</a:t>
            </a:r>
            <a:endParaRPr sz="1200" dirty="0">
              <a:latin typeface="Calibri"/>
              <a:cs typeface="Calibri"/>
            </a:endParaRPr>
          </a:p>
        </p:txBody>
      </p:sp>
      <p:sp>
        <p:nvSpPr>
          <p:cNvPr id="13" name="TextBox 12">
            <a:extLst>
              <a:ext uri="{FF2B5EF4-FFF2-40B4-BE49-F238E27FC236}">
                <a16:creationId xmlns:a16="http://schemas.microsoft.com/office/drawing/2014/main" id="{AB45F70B-4489-56EB-07C2-DA4675E63E50}"/>
              </a:ext>
            </a:extLst>
          </p:cNvPr>
          <p:cNvSpPr txBox="1"/>
          <p:nvPr/>
        </p:nvSpPr>
        <p:spPr>
          <a:xfrm>
            <a:off x="5469128" y="858331"/>
            <a:ext cx="6332475" cy="1015663"/>
          </a:xfrm>
          <a:prstGeom prst="rect">
            <a:avLst/>
          </a:prstGeom>
          <a:noFill/>
        </p:spPr>
        <p:txBody>
          <a:bodyPr wrap="square">
            <a:spAutoFit/>
          </a:bodyPr>
          <a:lstStyle/>
          <a:p>
            <a:r>
              <a:rPr lang="el-GR" sz="1200" b="1" spc="-10" dirty="0">
                <a:solidFill>
                  <a:srgbClr val="FF0000"/>
                </a:solidFill>
                <a:latin typeface="Calibri"/>
                <a:cs typeface="Calibri"/>
              </a:rPr>
              <a:t>Οι συνδεδεμένοι</a:t>
            </a:r>
            <a:r>
              <a:rPr lang="en-GB" sz="1200" b="1" spc="-10" dirty="0">
                <a:solidFill>
                  <a:srgbClr val="FF0000"/>
                </a:solidFill>
                <a:latin typeface="Calibri"/>
                <a:cs typeface="Calibri"/>
              </a:rPr>
              <a:t> authorised users</a:t>
            </a:r>
            <a:r>
              <a:rPr lang="el-GR" sz="1200" b="1" spc="-10" dirty="0">
                <a:solidFill>
                  <a:srgbClr val="FF0000"/>
                </a:solidFill>
                <a:latin typeface="Calibri"/>
                <a:cs typeface="Calibri"/>
              </a:rPr>
              <a:t> μπορούν να διαγράψουν όλους τους άλλους </a:t>
            </a:r>
            <a:r>
              <a:rPr lang="en-GB" sz="1200" b="1" spc="-10" dirty="0">
                <a:solidFill>
                  <a:srgbClr val="FF0000"/>
                </a:solidFill>
                <a:latin typeface="Calibri"/>
                <a:cs typeface="Calibri"/>
              </a:rPr>
              <a:t>authorised users</a:t>
            </a:r>
            <a:r>
              <a:rPr lang="el-GR" sz="1200" b="1" spc="-10" dirty="0">
                <a:solidFill>
                  <a:srgbClr val="FF0000"/>
                </a:solidFill>
                <a:latin typeface="Calibri"/>
                <a:cs typeface="Calibri"/>
              </a:rPr>
              <a:t> εκτός από τον εαυτό τους</a:t>
            </a:r>
            <a:r>
              <a:rPr lang="el-GR" sz="1200" spc="-10" dirty="0">
                <a:solidFill>
                  <a:srgbClr val="FF0000"/>
                </a:solidFill>
                <a:latin typeface="Calibri"/>
                <a:cs typeface="Calibri"/>
              </a:rPr>
              <a:t>. Στην περίπτωση που υπάρχει ένας μόνο </a:t>
            </a:r>
            <a:r>
              <a:rPr lang="en-GB" sz="1200" spc="-10" dirty="0">
                <a:solidFill>
                  <a:srgbClr val="FF0000"/>
                </a:solidFill>
                <a:latin typeface="Calibri"/>
                <a:cs typeface="Calibri"/>
              </a:rPr>
              <a:t>authorised user</a:t>
            </a:r>
            <a:r>
              <a:rPr lang="el-GR" sz="1200" spc="-10" dirty="0">
                <a:solidFill>
                  <a:srgbClr val="FF0000"/>
                </a:solidFill>
                <a:latin typeface="Calibri"/>
                <a:cs typeface="Calibri"/>
              </a:rPr>
              <a:t>, ο οποίος δεν ανήκει πια στον οργανισμό, είτε θα επικοινωνήσετε μαζί του για να σας προσθέσει ως </a:t>
            </a:r>
            <a:r>
              <a:rPr lang="en-GB" sz="1200" spc="-10" dirty="0">
                <a:solidFill>
                  <a:srgbClr val="FF0000"/>
                </a:solidFill>
                <a:latin typeface="Calibri"/>
                <a:cs typeface="Calibri"/>
              </a:rPr>
              <a:t>authorised user</a:t>
            </a:r>
            <a:r>
              <a:rPr lang="el-GR" sz="1200" spc="-10" dirty="0">
                <a:solidFill>
                  <a:srgbClr val="FF0000"/>
                </a:solidFill>
                <a:latin typeface="Calibri"/>
                <a:cs typeface="Calibri"/>
              </a:rPr>
              <a:t> κι εσείς μετά να τον διαγράψετε είτε (εάν δεν έχετε πλέον τρόπο επικοινωνίας μαζί του) θα επικοινωνήσετε με την Εθνική Υπηρεσία, για να ζητήσει να αντικατασταθεί κεντρικά.</a:t>
            </a:r>
            <a:endParaRPr lang="en-GB" sz="1200" spc="-10" dirty="0">
              <a:solidFill>
                <a:srgbClr val="FF0000"/>
              </a:solidFill>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40" y="80848"/>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99162" y="1719529"/>
            <a:ext cx="3360318" cy="3459922"/>
          </a:xfrm>
          <a:prstGeom prst="rect">
            <a:avLst/>
          </a:prstGeom>
        </p:spPr>
        <p:txBody>
          <a:bodyPr vert="horz" wrap="square" lIns="0" tIns="12700" rIns="0" bIns="0" rtlCol="0">
            <a:spAutoFit/>
          </a:bodyPr>
          <a:lstStyle/>
          <a:p>
            <a:pPr marL="268288" marR="5080" indent="-255588">
              <a:lnSpc>
                <a:spcPct val="100000"/>
              </a:lnSpc>
              <a:spcBef>
                <a:spcPts val="100"/>
              </a:spcBef>
            </a:pPr>
            <a:r>
              <a:rPr sz="1200" dirty="0">
                <a:solidFill>
                  <a:srgbClr val="FF0000"/>
                </a:solidFill>
                <a:latin typeface="Calibri"/>
                <a:cs typeface="Calibri"/>
              </a:rPr>
              <a:t>1</a:t>
            </a:r>
            <a:r>
              <a:rPr sz="1400" dirty="0">
                <a:solidFill>
                  <a:srgbClr val="FF0000"/>
                </a:solidFill>
                <a:latin typeface="Calibri"/>
                <a:cs typeface="Calibri"/>
              </a:rPr>
              <a:t>.</a:t>
            </a:r>
            <a:r>
              <a:rPr sz="1400" spc="80" dirty="0">
                <a:solidFill>
                  <a:srgbClr val="FF0000"/>
                </a:solidFill>
                <a:latin typeface="Calibri"/>
                <a:cs typeface="Calibri"/>
              </a:rPr>
              <a:t> </a:t>
            </a:r>
            <a:r>
              <a:rPr lang="el-GR" sz="1400" spc="80" dirty="0">
                <a:solidFill>
                  <a:srgbClr val="FF0000"/>
                </a:solidFill>
                <a:latin typeface="Calibri"/>
                <a:cs typeface="Calibri"/>
              </a:rPr>
              <a:t>  </a:t>
            </a:r>
            <a:r>
              <a:rPr sz="1400" spc="-5" dirty="0" err="1">
                <a:solidFill>
                  <a:srgbClr val="FF0000"/>
                </a:solidFill>
                <a:latin typeface="Calibri"/>
                <a:cs typeface="Calibri"/>
              </a:rPr>
              <a:t>Εάν</a:t>
            </a:r>
            <a:r>
              <a:rPr sz="1400" spc="-5" dirty="0">
                <a:solidFill>
                  <a:srgbClr val="FF0000"/>
                </a:solidFill>
                <a:latin typeface="Calibri"/>
                <a:cs typeface="Calibri"/>
              </a:rPr>
              <a:t> το</a:t>
            </a:r>
            <a:r>
              <a:rPr sz="1400" dirty="0">
                <a:solidFill>
                  <a:srgbClr val="FF0000"/>
                </a:solidFill>
                <a:latin typeface="Calibri"/>
                <a:cs typeface="Calibri"/>
              </a:rPr>
              <a:t> </a:t>
            </a:r>
            <a:r>
              <a:rPr sz="1400" spc="-10" dirty="0">
                <a:solidFill>
                  <a:srgbClr val="FF0000"/>
                </a:solidFill>
                <a:latin typeface="Calibri"/>
                <a:cs typeface="Calibri"/>
              </a:rPr>
              <a:t>άτομο</a:t>
            </a:r>
            <a:r>
              <a:rPr sz="1400" spc="-5" dirty="0">
                <a:solidFill>
                  <a:srgbClr val="FF0000"/>
                </a:solidFill>
                <a:latin typeface="Calibri"/>
                <a:cs typeface="Calibri"/>
              </a:rPr>
              <a:t> που</a:t>
            </a:r>
            <a:r>
              <a:rPr sz="1400" spc="10" dirty="0">
                <a:solidFill>
                  <a:srgbClr val="FF0000"/>
                </a:solidFill>
                <a:latin typeface="Calibri"/>
                <a:cs typeface="Calibri"/>
              </a:rPr>
              <a:t> </a:t>
            </a:r>
            <a:r>
              <a:rPr sz="1400" spc="-5" dirty="0">
                <a:solidFill>
                  <a:srgbClr val="FF0000"/>
                </a:solidFill>
                <a:latin typeface="Calibri"/>
                <a:cs typeface="Calibri"/>
              </a:rPr>
              <a:t>πραγματοποιεί</a:t>
            </a:r>
            <a:r>
              <a:rPr sz="1400" spc="-30" dirty="0">
                <a:solidFill>
                  <a:srgbClr val="FF0000"/>
                </a:solidFill>
                <a:latin typeface="Calibri"/>
                <a:cs typeface="Calibri"/>
              </a:rPr>
              <a:t> </a:t>
            </a:r>
            <a:r>
              <a:rPr sz="1400" spc="-10" dirty="0">
                <a:solidFill>
                  <a:srgbClr val="FF0000"/>
                </a:solidFill>
                <a:latin typeface="Calibri"/>
                <a:cs typeface="Calibri"/>
              </a:rPr>
              <a:t>την</a:t>
            </a:r>
            <a:r>
              <a:rPr sz="1400" spc="-5" dirty="0">
                <a:solidFill>
                  <a:srgbClr val="FF0000"/>
                </a:solidFill>
                <a:latin typeface="Calibri"/>
                <a:cs typeface="Calibri"/>
              </a:rPr>
              <a:t> εγγραφή </a:t>
            </a:r>
            <a:r>
              <a:rPr sz="1400" dirty="0">
                <a:solidFill>
                  <a:srgbClr val="FF0000"/>
                </a:solidFill>
                <a:latin typeface="Calibri"/>
                <a:cs typeface="Calibri"/>
              </a:rPr>
              <a:t> </a:t>
            </a:r>
            <a:r>
              <a:rPr sz="1400" spc="-5" dirty="0">
                <a:solidFill>
                  <a:srgbClr val="FF0000"/>
                </a:solidFill>
                <a:latin typeface="Calibri"/>
                <a:cs typeface="Calibri"/>
              </a:rPr>
              <a:t>(πρώτος Authorized User) είναι ταυτόχρονα </a:t>
            </a:r>
            <a:r>
              <a:rPr sz="1400" spc="-15" dirty="0">
                <a:solidFill>
                  <a:srgbClr val="FF0000"/>
                </a:solidFill>
                <a:latin typeface="Calibri"/>
                <a:cs typeface="Calibri"/>
              </a:rPr>
              <a:t>και </a:t>
            </a:r>
            <a:r>
              <a:rPr sz="1400" spc="-5" dirty="0">
                <a:solidFill>
                  <a:srgbClr val="FF0000"/>
                </a:solidFill>
                <a:latin typeface="Calibri"/>
                <a:cs typeface="Calibri"/>
              </a:rPr>
              <a:t>το </a:t>
            </a:r>
            <a:r>
              <a:rPr sz="1400" spc="-260" dirty="0">
                <a:solidFill>
                  <a:srgbClr val="FF0000"/>
                </a:solidFill>
                <a:latin typeface="Calibri"/>
                <a:cs typeface="Calibri"/>
              </a:rPr>
              <a:t> </a:t>
            </a:r>
            <a:r>
              <a:rPr sz="1400" spc="-5" dirty="0">
                <a:solidFill>
                  <a:srgbClr val="FF0000"/>
                </a:solidFill>
                <a:latin typeface="Calibri"/>
                <a:cs typeface="Calibri"/>
              </a:rPr>
              <a:t>Organisation Contact </a:t>
            </a:r>
            <a:r>
              <a:rPr sz="1400" spc="-10" dirty="0">
                <a:solidFill>
                  <a:srgbClr val="FF0000"/>
                </a:solidFill>
                <a:latin typeface="Calibri"/>
                <a:cs typeface="Calibri"/>
              </a:rPr>
              <a:t>Person, </a:t>
            </a:r>
            <a:r>
              <a:rPr sz="1400" spc="-5" dirty="0">
                <a:solidFill>
                  <a:srgbClr val="FF0000"/>
                </a:solidFill>
                <a:latin typeface="Calibri"/>
                <a:cs typeface="Calibri"/>
              </a:rPr>
              <a:t>πατώντας το </a:t>
            </a:r>
            <a:r>
              <a:rPr sz="1400" spc="-15" dirty="0">
                <a:solidFill>
                  <a:srgbClr val="FF0000"/>
                </a:solidFill>
                <a:latin typeface="Calibri"/>
                <a:cs typeface="Calibri"/>
              </a:rPr>
              <a:t>κουμπί </a:t>
            </a:r>
            <a:r>
              <a:rPr sz="1400" spc="-10" dirty="0">
                <a:solidFill>
                  <a:srgbClr val="FF0000"/>
                </a:solidFill>
                <a:latin typeface="Calibri"/>
                <a:cs typeface="Calibri"/>
              </a:rPr>
              <a:t> αυτό, </a:t>
            </a:r>
            <a:r>
              <a:rPr sz="1400" u="sng" spc="-5" dirty="0">
                <a:solidFill>
                  <a:srgbClr val="FF0000"/>
                </a:solidFill>
                <a:uFill>
                  <a:solidFill>
                    <a:srgbClr val="FF0000"/>
                  </a:solidFill>
                </a:uFill>
                <a:latin typeface="Calibri"/>
                <a:cs typeface="Calibri"/>
              </a:rPr>
              <a:t>έχει τη δυνατότητα </a:t>
            </a:r>
            <a:r>
              <a:rPr sz="1400" u="sng" dirty="0">
                <a:solidFill>
                  <a:srgbClr val="FF0000"/>
                </a:solidFill>
                <a:uFill>
                  <a:solidFill>
                    <a:srgbClr val="FF0000"/>
                  </a:solidFill>
                </a:uFill>
                <a:latin typeface="Calibri"/>
                <a:cs typeface="Calibri"/>
              </a:rPr>
              <a:t>να μεταφέρει </a:t>
            </a:r>
            <a:r>
              <a:rPr sz="1400" u="sng" spc="-5" dirty="0">
                <a:solidFill>
                  <a:srgbClr val="FF0000"/>
                </a:solidFill>
                <a:uFill>
                  <a:solidFill>
                    <a:srgbClr val="FF0000"/>
                  </a:solidFill>
                </a:uFill>
                <a:latin typeface="Calibri"/>
                <a:cs typeface="Calibri"/>
              </a:rPr>
              <a:t>όλη </a:t>
            </a:r>
            <a:r>
              <a:rPr sz="1400" u="sng" spc="-10" dirty="0">
                <a:solidFill>
                  <a:srgbClr val="FF0000"/>
                </a:solidFill>
                <a:uFill>
                  <a:solidFill>
                    <a:srgbClr val="FF0000"/>
                  </a:solidFill>
                </a:uFill>
                <a:latin typeface="Calibri"/>
                <a:cs typeface="Calibri"/>
              </a:rPr>
              <a:t>την </a:t>
            </a:r>
            <a:r>
              <a:rPr sz="1400" spc="-5" dirty="0">
                <a:solidFill>
                  <a:srgbClr val="FF0000"/>
                </a:solidFill>
                <a:latin typeface="Calibri"/>
                <a:cs typeface="Calibri"/>
              </a:rPr>
              <a:t> </a:t>
            </a:r>
            <a:r>
              <a:rPr sz="1400" u="sng" spc="-10" dirty="0">
                <a:solidFill>
                  <a:srgbClr val="FF0000"/>
                </a:solidFill>
                <a:uFill>
                  <a:solidFill>
                    <a:srgbClr val="FF0000"/>
                  </a:solidFill>
                </a:uFill>
                <a:latin typeface="Calibri"/>
                <a:cs typeface="Calibri"/>
              </a:rPr>
              <a:t>απαιτούμενη</a:t>
            </a:r>
            <a:r>
              <a:rPr sz="1400" u="sng" spc="-2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πληροφόρηση</a:t>
            </a:r>
            <a:r>
              <a:rPr sz="1400" u="sng" spc="25"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από</a:t>
            </a:r>
            <a:r>
              <a:rPr sz="1400" u="sng" spc="-10" dirty="0">
                <a:solidFill>
                  <a:srgbClr val="FF0000"/>
                </a:solidFill>
                <a:uFill>
                  <a:solidFill>
                    <a:srgbClr val="FF0000"/>
                  </a:solidFill>
                </a:uFill>
                <a:latin typeface="Calibri"/>
                <a:cs typeface="Calibri"/>
              </a:rPr>
              <a:t> την</a:t>
            </a:r>
            <a:r>
              <a:rPr sz="1400" u="sng" spc="20"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ακριβώς</a:t>
            </a:r>
            <a:r>
              <a:rPr lang="el-GR" sz="1400" dirty="0">
                <a:latin typeface="Calibri"/>
                <a:cs typeface="Calibri"/>
              </a:rPr>
              <a:t> </a:t>
            </a:r>
            <a:r>
              <a:rPr sz="1400" u="sng" spc="-5" dirty="0">
                <a:solidFill>
                  <a:srgbClr val="FF0000"/>
                </a:solidFill>
                <a:uFill>
                  <a:solidFill>
                    <a:srgbClr val="FF0000"/>
                  </a:solidFill>
                </a:uFill>
                <a:latin typeface="Calibri"/>
                <a:cs typeface="Calibri"/>
              </a:rPr>
              <a:t>π</a:t>
            </a:r>
            <a:r>
              <a:rPr sz="1400" u="sng" spc="-5" dirty="0" err="1">
                <a:solidFill>
                  <a:srgbClr val="FF0000"/>
                </a:solidFill>
                <a:uFill>
                  <a:solidFill>
                    <a:srgbClr val="FF0000"/>
                  </a:solidFill>
                </a:uFill>
                <a:latin typeface="Calibri"/>
                <a:cs typeface="Calibri"/>
              </a:rPr>
              <a:t>ροηγούμενη</a:t>
            </a:r>
            <a:r>
              <a:rPr sz="1400" u="sng" dirty="0">
                <a:solidFill>
                  <a:srgbClr val="FF0000"/>
                </a:solidFill>
                <a:uFill>
                  <a:solidFill>
                    <a:srgbClr val="FF0000"/>
                  </a:solidFill>
                </a:uFill>
                <a:latin typeface="Calibri"/>
                <a:cs typeface="Calibri"/>
              </a:rPr>
              <a:t> σε</a:t>
            </a:r>
            <a:r>
              <a:rPr sz="1400" u="sng" spc="-5"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αυτή</a:t>
            </a:r>
            <a:r>
              <a:rPr sz="1400" u="sng" spc="-15" dirty="0">
                <a:solidFill>
                  <a:srgbClr val="FF0000"/>
                </a:solidFill>
                <a:uFill>
                  <a:solidFill>
                    <a:srgbClr val="FF0000"/>
                  </a:solidFill>
                </a:uFill>
                <a:latin typeface="Calibri"/>
                <a:cs typeface="Calibri"/>
              </a:rPr>
              <a:t> </a:t>
            </a:r>
            <a:r>
              <a:rPr sz="1400" u="sng" spc="-10" dirty="0">
                <a:solidFill>
                  <a:srgbClr val="FF0000"/>
                </a:solidFill>
                <a:uFill>
                  <a:solidFill>
                    <a:srgbClr val="FF0000"/>
                  </a:solidFill>
                </a:uFill>
                <a:latin typeface="Calibri"/>
                <a:cs typeface="Calibri"/>
              </a:rPr>
              <a:t>την</a:t>
            </a:r>
            <a:r>
              <a:rPr sz="1400" u="sng" spc="-20"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ενότητα</a:t>
            </a:r>
            <a:endParaRPr sz="1400" dirty="0">
              <a:latin typeface="Calibri"/>
              <a:cs typeface="Calibri"/>
            </a:endParaRPr>
          </a:p>
          <a:p>
            <a:pPr>
              <a:lnSpc>
                <a:spcPct val="100000"/>
              </a:lnSpc>
              <a:spcBef>
                <a:spcPts val="35"/>
              </a:spcBef>
            </a:pPr>
            <a:endParaRPr sz="1400" dirty="0">
              <a:latin typeface="Calibri"/>
              <a:cs typeface="Calibri"/>
            </a:endParaRPr>
          </a:p>
          <a:p>
            <a:pPr marL="268288" marR="150495" indent="-257175">
              <a:lnSpc>
                <a:spcPct val="100000"/>
              </a:lnSpc>
              <a:tabLst>
                <a:tab pos="268288" algn="l"/>
              </a:tabLst>
            </a:pPr>
            <a:r>
              <a:rPr sz="1400" dirty="0">
                <a:solidFill>
                  <a:srgbClr val="FF0000"/>
                </a:solidFill>
                <a:latin typeface="Calibri"/>
                <a:cs typeface="Calibri"/>
              </a:rPr>
              <a:t>2a.</a:t>
            </a:r>
            <a:r>
              <a:rPr lang="el-GR" sz="1400" spc="270" dirty="0">
                <a:solidFill>
                  <a:srgbClr val="FF0000"/>
                </a:solidFill>
                <a:latin typeface="Calibri"/>
                <a:cs typeface="Calibri"/>
              </a:rPr>
              <a:t> </a:t>
            </a:r>
            <a:r>
              <a:rPr sz="1400" spc="-5" dirty="0" err="1">
                <a:solidFill>
                  <a:srgbClr val="FF0000"/>
                </a:solidFill>
                <a:latin typeface="Calibri"/>
                <a:cs typeface="Calibri"/>
              </a:rPr>
              <a:t>Εάν</a:t>
            </a:r>
            <a:r>
              <a:rPr sz="1400" spc="-15" dirty="0">
                <a:solidFill>
                  <a:srgbClr val="FF0000"/>
                </a:solidFill>
                <a:latin typeface="Calibri"/>
                <a:cs typeface="Calibri"/>
              </a:rPr>
              <a:t> </a:t>
            </a:r>
            <a:r>
              <a:rPr sz="1400" dirty="0">
                <a:solidFill>
                  <a:srgbClr val="FF0000"/>
                </a:solidFill>
                <a:latin typeface="Calibri"/>
                <a:cs typeface="Calibri"/>
              </a:rPr>
              <a:t>επιλεγεί</a:t>
            </a:r>
            <a:r>
              <a:rPr sz="1400" spc="-25" dirty="0">
                <a:solidFill>
                  <a:srgbClr val="FF0000"/>
                </a:solidFill>
                <a:latin typeface="Calibri"/>
                <a:cs typeface="Calibri"/>
              </a:rPr>
              <a:t> </a:t>
            </a:r>
            <a:r>
              <a:rPr sz="1400" spc="-5" dirty="0">
                <a:solidFill>
                  <a:srgbClr val="FF0000"/>
                </a:solidFill>
                <a:latin typeface="Calibri"/>
                <a:cs typeface="Calibri"/>
              </a:rPr>
              <a:t>το</a:t>
            </a:r>
            <a:r>
              <a:rPr sz="1400" dirty="0">
                <a:solidFill>
                  <a:srgbClr val="FF0000"/>
                </a:solidFill>
                <a:latin typeface="Calibri"/>
                <a:cs typeface="Calibri"/>
              </a:rPr>
              <a:t> </a:t>
            </a:r>
            <a:r>
              <a:rPr sz="1400" spc="-15" dirty="0">
                <a:solidFill>
                  <a:srgbClr val="FF0000"/>
                </a:solidFill>
                <a:latin typeface="Calibri"/>
                <a:cs typeface="Calibri"/>
              </a:rPr>
              <a:t>κουτί,</a:t>
            </a:r>
            <a:r>
              <a:rPr sz="1400" spc="25" dirty="0">
                <a:solidFill>
                  <a:srgbClr val="FF0000"/>
                </a:solidFill>
                <a:latin typeface="Calibri"/>
                <a:cs typeface="Calibri"/>
              </a:rPr>
              <a:t> </a:t>
            </a:r>
            <a:r>
              <a:rPr sz="1400" u="sng" dirty="0">
                <a:solidFill>
                  <a:srgbClr val="FF0000"/>
                </a:solidFill>
                <a:uFill>
                  <a:solidFill>
                    <a:srgbClr val="FF0000"/>
                  </a:solidFill>
                </a:uFill>
                <a:latin typeface="Calibri"/>
                <a:cs typeface="Calibri"/>
              </a:rPr>
              <a:t>η </a:t>
            </a:r>
            <a:r>
              <a:rPr sz="1400" u="sng" spc="-5" dirty="0" err="1">
                <a:solidFill>
                  <a:srgbClr val="FF0000"/>
                </a:solidFill>
                <a:uFill>
                  <a:solidFill>
                    <a:srgbClr val="FF0000"/>
                  </a:solidFill>
                </a:uFill>
                <a:latin typeface="Calibri"/>
                <a:cs typeface="Calibri"/>
              </a:rPr>
              <a:t>σχετική</a:t>
            </a:r>
            <a:r>
              <a:rPr sz="1400" u="sng" spc="20"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π</a:t>
            </a:r>
            <a:r>
              <a:rPr sz="1400" u="sng" spc="-5" dirty="0" err="1">
                <a:solidFill>
                  <a:srgbClr val="FF0000"/>
                </a:solidFill>
                <a:uFill>
                  <a:solidFill>
                    <a:srgbClr val="FF0000"/>
                  </a:solidFill>
                </a:uFill>
                <a:latin typeface="Calibri"/>
                <a:cs typeface="Calibri"/>
              </a:rPr>
              <a:t>ληροφόρηση</a:t>
            </a:r>
            <a:r>
              <a:rPr sz="1400" u="sng" spc="-5" dirty="0">
                <a:solidFill>
                  <a:srgbClr val="FF0000"/>
                </a:solidFill>
                <a:uFill>
                  <a:solidFill>
                    <a:srgbClr val="FF0000"/>
                  </a:solidFill>
                </a:uFill>
                <a:latin typeface="Calibri"/>
                <a:cs typeface="Calibri"/>
              </a:rPr>
              <a:t> </a:t>
            </a:r>
            <a:r>
              <a:rPr lang="el-GR" sz="1400" u="sng" spc="-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α</a:t>
            </a:r>
            <a:r>
              <a:rPr sz="1400" u="sng" spc="-5" dirty="0" err="1">
                <a:solidFill>
                  <a:srgbClr val="FF0000"/>
                </a:solidFill>
                <a:uFill>
                  <a:solidFill>
                    <a:srgbClr val="FF0000"/>
                  </a:solidFill>
                </a:uFill>
                <a:latin typeface="Calibri"/>
                <a:cs typeface="Calibri"/>
              </a:rPr>
              <a:t>ντλείτ</a:t>
            </a:r>
            <a:r>
              <a:rPr sz="1400" u="sng" spc="-5" dirty="0">
                <a:solidFill>
                  <a:srgbClr val="FF0000"/>
                </a:solidFill>
                <a:uFill>
                  <a:solidFill>
                    <a:srgbClr val="FF0000"/>
                  </a:solidFill>
                </a:uFill>
                <a:latin typeface="Calibri"/>
                <a:cs typeface="Calibri"/>
              </a:rPr>
              <a:t>αι</a:t>
            </a:r>
            <a:r>
              <a:rPr sz="1400" u="sng" spc="-40"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από</a:t>
            </a:r>
            <a:r>
              <a:rPr sz="1400" u="sng" spc="-10" dirty="0">
                <a:solidFill>
                  <a:srgbClr val="FF0000"/>
                </a:solidFill>
                <a:uFill>
                  <a:solidFill>
                    <a:srgbClr val="FF0000"/>
                  </a:solidFill>
                </a:uFill>
                <a:latin typeface="Calibri"/>
                <a:cs typeface="Calibri"/>
              </a:rPr>
              <a:t> την </a:t>
            </a:r>
            <a:r>
              <a:rPr sz="1400" u="sng" spc="-5" dirty="0">
                <a:solidFill>
                  <a:srgbClr val="FF0000"/>
                </a:solidFill>
                <a:uFill>
                  <a:solidFill>
                    <a:srgbClr val="FF0000"/>
                  </a:solidFill>
                </a:uFill>
                <a:latin typeface="Calibri"/>
                <a:cs typeface="Calibri"/>
              </a:rPr>
              <a:t>ενότητα</a:t>
            </a:r>
            <a:r>
              <a:rPr sz="1400" u="sng" spc="-20" dirty="0">
                <a:solidFill>
                  <a:srgbClr val="FF0000"/>
                </a:solidFill>
                <a:uFill>
                  <a:solidFill>
                    <a:srgbClr val="FF0000"/>
                  </a:solidFill>
                </a:uFill>
                <a:latin typeface="Calibri"/>
                <a:cs typeface="Calibri"/>
              </a:rPr>
              <a:t> </a:t>
            </a:r>
            <a:r>
              <a:rPr sz="1400" u="sng" spc="-10" dirty="0">
                <a:solidFill>
                  <a:srgbClr val="FF0000"/>
                </a:solidFill>
                <a:uFill>
                  <a:solidFill>
                    <a:srgbClr val="FF0000"/>
                  </a:solidFill>
                </a:uFill>
                <a:latin typeface="Calibri"/>
                <a:cs typeface="Calibri"/>
              </a:rPr>
              <a:t>“Organisation</a:t>
            </a:r>
            <a:r>
              <a:rPr sz="1400" u="sng" spc="-1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data”</a:t>
            </a:r>
            <a:endParaRPr sz="1400" dirty="0">
              <a:latin typeface="Calibri"/>
              <a:cs typeface="Calibri"/>
            </a:endParaRPr>
          </a:p>
          <a:p>
            <a:pPr>
              <a:lnSpc>
                <a:spcPct val="100000"/>
              </a:lnSpc>
              <a:spcBef>
                <a:spcPts val="35"/>
              </a:spcBef>
            </a:pPr>
            <a:endParaRPr sz="1400" dirty="0">
              <a:latin typeface="Calibri"/>
              <a:cs typeface="Calibri"/>
            </a:endParaRPr>
          </a:p>
          <a:p>
            <a:pPr marL="357188" marR="142875" indent="-346075">
              <a:lnSpc>
                <a:spcPct val="100000"/>
              </a:lnSpc>
            </a:pPr>
            <a:r>
              <a:rPr sz="1400" dirty="0">
                <a:solidFill>
                  <a:srgbClr val="FF0000"/>
                </a:solidFill>
                <a:latin typeface="Calibri"/>
                <a:cs typeface="Calibri"/>
              </a:rPr>
              <a:t>2b.</a:t>
            </a:r>
            <a:r>
              <a:rPr sz="1400" spc="260" dirty="0">
                <a:solidFill>
                  <a:srgbClr val="FF0000"/>
                </a:solidFill>
                <a:latin typeface="Calibri"/>
                <a:cs typeface="Calibri"/>
              </a:rPr>
              <a:t> </a:t>
            </a:r>
            <a:r>
              <a:rPr sz="1400" spc="-5" dirty="0">
                <a:solidFill>
                  <a:srgbClr val="FF0000"/>
                </a:solidFill>
                <a:latin typeface="Calibri"/>
                <a:cs typeface="Calibri"/>
              </a:rPr>
              <a:t>Εάν</a:t>
            </a:r>
            <a:r>
              <a:rPr sz="1400" spc="-10" dirty="0">
                <a:solidFill>
                  <a:srgbClr val="FF0000"/>
                </a:solidFill>
                <a:latin typeface="Calibri"/>
                <a:cs typeface="Calibri"/>
              </a:rPr>
              <a:t> </a:t>
            </a:r>
            <a:r>
              <a:rPr sz="1400" dirty="0">
                <a:solidFill>
                  <a:srgbClr val="FF0000"/>
                </a:solidFill>
                <a:latin typeface="Calibri"/>
                <a:cs typeface="Calibri"/>
              </a:rPr>
              <a:t>επιλεγεί</a:t>
            </a:r>
            <a:r>
              <a:rPr sz="1400" spc="-30" dirty="0">
                <a:solidFill>
                  <a:srgbClr val="FF0000"/>
                </a:solidFill>
                <a:latin typeface="Calibri"/>
                <a:cs typeface="Calibri"/>
              </a:rPr>
              <a:t> </a:t>
            </a:r>
            <a:r>
              <a:rPr sz="1400" spc="-5" dirty="0">
                <a:solidFill>
                  <a:srgbClr val="FF0000"/>
                </a:solidFill>
                <a:latin typeface="Calibri"/>
                <a:cs typeface="Calibri"/>
              </a:rPr>
              <a:t>το</a:t>
            </a:r>
            <a:r>
              <a:rPr sz="1400" spc="5" dirty="0">
                <a:solidFill>
                  <a:srgbClr val="FF0000"/>
                </a:solidFill>
                <a:latin typeface="Calibri"/>
                <a:cs typeface="Calibri"/>
              </a:rPr>
              <a:t> </a:t>
            </a:r>
            <a:r>
              <a:rPr sz="1400" spc="-15" dirty="0">
                <a:solidFill>
                  <a:srgbClr val="FF0000"/>
                </a:solidFill>
                <a:latin typeface="Calibri"/>
                <a:cs typeface="Calibri"/>
              </a:rPr>
              <a:t>κουτί,</a:t>
            </a:r>
            <a:r>
              <a:rPr sz="1400" spc="20" dirty="0">
                <a:solidFill>
                  <a:srgbClr val="FF0000"/>
                </a:solidFill>
                <a:latin typeface="Calibri"/>
                <a:cs typeface="Calibri"/>
              </a:rPr>
              <a:t> </a:t>
            </a:r>
            <a:r>
              <a:rPr sz="1400" u="sng" dirty="0">
                <a:solidFill>
                  <a:srgbClr val="FF0000"/>
                </a:solidFill>
                <a:uFill>
                  <a:solidFill>
                    <a:srgbClr val="FF0000"/>
                  </a:solidFill>
                </a:uFill>
                <a:latin typeface="Calibri"/>
                <a:cs typeface="Calibri"/>
              </a:rPr>
              <a:t>η</a:t>
            </a:r>
            <a:r>
              <a:rPr sz="1400" u="sng" spc="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σχετική</a:t>
            </a:r>
            <a:r>
              <a:rPr sz="1400" u="sng" spc="35"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πληροφόρηση </a:t>
            </a:r>
            <a:r>
              <a:rPr sz="1400" spc="-260" dirty="0">
                <a:solidFill>
                  <a:srgbClr val="FF0000"/>
                </a:solidFill>
                <a:latin typeface="Calibri"/>
                <a:cs typeface="Calibri"/>
              </a:rPr>
              <a:t> </a:t>
            </a:r>
            <a:r>
              <a:rPr sz="1400" u="sng" spc="-5" dirty="0">
                <a:solidFill>
                  <a:srgbClr val="FF0000"/>
                </a:solidFill>
                <a:uFill>
                  <a:solidFill>
                    <a:srgbClr val="FF0000"/>
                  </a:solidFill>
                </a:uFill>
                <a:latin typeface="Calibri"/>
                <a:cs typeface="Calibri"/>
              </a:rPr>
              <a:t>αντλείται</a:t>
            </a:r>
            <a:r>
              <a:rPr sz="1400" u="sng" spc="-45" dirty="0">
                <a:solidFill>
                  <a:srgbClr val="FF0000"/>
                </a:solidFill>
                <a:uFill>
                  <a:solidFill>
                    <a:srgbClr val="FF0000"/>
                  </a:solidFill>
                </a:uFill>
                <a:latin typeface="Calibri"/>
                <a:cs typeface="Calibri"/>
              </a:rPr>
              <a:t> </a:t>
            </a:r>
            <a:r>
              <a:rPr sz="1400" u="sng" dirty="0">
                <a:solidFill>
                  <a:srgbClr val="FF0000"/>
                </a:solidFill>
                <a:uFill>
                  <a:solidFill>
                    <a:srgbClr val="FF0000"/>
                  </a:solidFill>
                </a:uFill>
                <a:latin typeface="Calibri"/>
                <a:cs typeface="Calibri"/>
              </a:rPr>
              <a:t>από</a:t>
            </a:r>
            <a:r>
              <a:rPr sz="1400" u="sng" spc="-10" dirty="0">
                <a:solidFill>
                  <a:srgbClr val="FF0000"/>
                </a:solidFill>
                <a:uFill>
                  <a:solidFill>
                    <a:srgbClr val="FF0000"/>
                  </a:solidFill>
                </a:uFill>
                <a:latin typeface="Calibri"/>
                <a:cs typeface="Calibri"/>
              </a:rPr>
              <a:t> την </a:t>
            </a:r>
            <a:r>
              <a:rPr sz="1400" u="sng" spc="-5" dirty="0">
                <a:solidFill>
                  <a:srgbClr val="FF0000"/>
                </a:solidFill>
                <a:uFill>
                  <a:solidFill>
                    <a:srgbClr val="FF0000"/>
                  </a:solidFill>
                </a:uFill>
                <a:latin typeface="Calibri"/>
                <a:cs typeface="Calibri"/>
              </a:rPr>
              <a:t>ενότητα</a:t>
            </a:r>
            <a:r>
              <a:rPr sz="1400" u="sng" spc="-20" dirty="0">
                <a:solidFill>
                  <a:srgbClr val="FF0000"/>
                </a:solidFill>
                <a:uFill>
                  <a:solidFill>
                    <a:srgbClr val="FF0000"/>
                  </a:solidFill>
                </a:uFill>
                <a:latin typeface="Calibri"/>
                <a:cs typeface="Calibri"/>
              </a:rPr>
              <a:t> </a:t>
            </a:r>
            <a:r>
              <a:rPr sz="1400" u="sng" spc="-10" dirty="0">
                <a:solidFill>
                  <a:srgbClr val="FF0000"/>
                </a:solidFill>
                <a:uFill>
                  <a:solidFill>
                    <a:srgbClr val="FF0000"/>
                  </a:solidFill>
                </a:uFill>
                <a:latin typeface="Calibri"/>
                <a:cs typeface="Calibri"/>
              </a:rPr>
              <a:t>“Legal</a:t>
            </a:r>
            <a:r>
              <a:rPr sz="1400" u="sng" dirty="0">
                <a:solidFill>
                  <a:srgbClr val="FF0000"/>
                </a:solidFill>
                <a:uFill>
                  <a:solidFill>
                    <a:srgbClr val="FF0000"/>
                  </a:solidFill>
                </a:uFill>
                <a:latin typeface="Calibri"/>
                <a:cs typeface="Calibri"/>
              </a:rPr>
              <a:t> </a:t>
            </a:r>
            <a:r>
              <a:rPr sz="1400" u="sng" spc="-5" dirty="0">
                <a:solidFill>
                  <a:srgbClr val="FF0000"/>
                </a:solidFill>
                <a:uFill>
                  <a:solidFill>
                    <a:srgbClr val="FF0000"/>
                  </a:solidFill>
                </a:uFill>
                <a:latin typeface="Calibri"/>
                <a:cs typeface="Calibri"/>
              </a:rPr>
              <a:t>address”</a:t>
            </a:r>
            <a:endParaRPr sz="1400" dirty="0">
              <a:latin typeface="Calibri"/>
              <a:cs typeface="Calibri"/>
            </a:endParaRPr>
          </a:p>
        </p:txBody>
      </p:sp>
      <p:grpSp>
        <p:nvGrpSpPr>
          <p:cNvPr id="4" name="object 4"/>
          <p:cNvGrpSpPr/>
          <p:nvPr/>
        </p:nvGrpSpPr>
        <p:grpSpPr>
          <a:xfrm>
            <a:off x="3544823" y="858011"/>
            <a:ext cx="6733540" cy="5901055"/>
            <a:chOff x="3544823" y="858011"/>
            <a:chExt cx="6733540" cy="5901055"/>
          </a:xfrm>
        </p:grpSpPr>
        <p:pic>
          <p:nvPicPr>
            <p:cNvPr id="5" name="object 5"/>
            <p:cNvPicPr/>
            <p:nvPr/>
          </p:nvPicPr>
          <p:blipFill>
            <a:blip r:embed="rId2" cstate="print"/>
            <a:stretch>
              <a:fillRect/>
            </a:stretch>
          </p:blipFill>
          <p:spPr>
            <a:xfrm>
              <a:off x="5554725" y="2874010"/>
              <a:ext cx="194056" cy="174243"/>
            </a:xfrm>
            <a:prstGeom prst="rect">
              <a:avLst/>
            </a:prstGeom>
          </p:spPr>
        </p:pic>
        <p:sp>
          <p:nvSpPr>
            <p:cNvPr id="6" name="object 6"/>
            <p:cNvSpPr/>
            <p:nvPr/>
          </p:nvSpPr>
          <p:spPr>
            <a:xfrm>
              <a:off x="4873751" y="3035680"/>
              <a:ext cx="595630" cy="120014"/>
            </a:xfrm>
            <a:custGeom>
              <a:avLst/>
              <a:gdLst/>
              <a:ahLst/>
              <a:cxnLst/>
              <a:rect l="l" t="t" r="r" b="b"/>
              <a:pathLst>
                <a:path w="595629" h="120014">
                  <a:moveTo>
                    <a:pt x="69850" y="44577"/>
                  </a:moveTo>
                  <a:lnTo>
                    <a:pt x="0" y="93345"/>
                  </a:lnTo>
                  <a:lnTo>
                    <a:pt x="80899" y="120015"/>
                  </a:lnTo>
                  <a:lnTo>
                    <a:pt x="76564" y="90424"/>
                  </a:lnTo>
                  <a:lnTo>
                    <a:pt x="63753" y="90424"/>
                  </a:lnTo>
                  <a:lnTo>
                    <a:pt x="61849" y="77851"/>
                  </a:lnTo>
                  <a:lnTo>
                    <a:pt x="74453" y="76005"/>
                  </a:lnTo>
                  <a:lnTo>
                    <a:pt x="69850" y="44577"/>
                  </a:lnTo>
                  <a:close/>
                </a:path>
                <a:path w="595629" h="120014">
                  <a:moveTo>
                    <a:pt x="74453" y="76005"/>
                  </a:moveTo>
                  <a:lnTo>
                    <a:pt x="61849" y="77851"/>
                  </a:lnTo>
                  <a:lnTo>
                    <a:pt x="63753" y="90424"/>
                  </a:lnTo>
                  <a:lnTo>
                    <a:pt x="76295" y="88583"/>
                  </a:lnTo>
                  <a:lnTo>
                    <a:pt x="74453" y="76005"/>
                  </a:lnTo>
                  <a:close/>
                </a:path>
                <a:path w="595629" h="120014">
                  <a:moveTo>
                    <a:pt x="76295" y="88583"/>
                  </a:moveTo>
                  <a:lnTo>
                    <a:pt x="63753" y="90424"/>
                  </a:lnTo>
                  <a:lnTo>
                    <a:pt x="76564" y="90424"/>
                  </a:lnTo>
                  <a:lnTo>
                    <a:pt x="76295" y="88583"/>
                  </a:lnTo>
                  <a:close/>
                </a:path>
                <a:path w="595629" h="120014">
                  <a:moveTo>
                    <a:pt x="593471" y="0"/>
                  </a:moveTo>
                  <a:lnTo>
                    <a:pt x="74453" y="76005"/>
                  </a:lnTo>
                  <a:lnTo>
                    <a:pt x="76295" y="88583"/>
                  </a:lnTo>
                  <a:lnTo>
                    <a:pt x="595249" y="12446"/>
                  </a:lnTo>
                  <a:lnTo>
                    <a:pt x="593471" y="0"/>
                  </a:lnTo>
                  <a:close/>
                </a:path>
              </a:pathLst>
            </a:custGeom>
            <a:solidFill>
              <a:srgbClr val="4471C4"/>
            </a:solidFill>
          </p:spPr>
          <p:txBody>
            <a:bodyPr wrap="square" lIns="0" tIns="0" rIns="0" bIns="0" rtlCol="0"/>
            <a:lstStyle/>
            <a:p>
              <a:endParaRPr/>
            </a:p>
          </p:txBody>
        </p:sp>
        <p:pic>
          <p:nvPicPr>
            <p:cNvPr id="7" name="object 7"/>
            <p:cNvPicPr/>
            <p:nvPr/>
          </p:nvPicPr>
          <p:blipFill>
            <a:blip r:embed="rId3" cstate="print"/>
            <a:stretch>
              <a:fillRect/>
            </a:stretch>
          </p:blipFill>
          <p:spPr>
            <a:xfrm>
              <a:off x="3544823" y="858011"/>
              <a:ext cx="6733032" cy="5900925"/>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954" y="25335"/>
            <a:ext cx="430085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FFFF"/>
                </a:solidFill>
              </a:rPr>
              <a:t>ΔΟΜΗ</a:t>
            </a:r>
            <a:r>
              <a:rPr sz="2800" spc="-45" dirty="0">
                <a:solidFill>
                  <a:srgbClr val="FFFFFF"/>
                </a:solidFill>
              </a:rPr>
              <a:t> </a:t>
            </a:r>
            <a:r>
              <a:rPr sz="2800" spc="-55" dirty="0">
                <a:solidFill>
                  <a:srgbClr val="FFFFFF"/>
                </a:solidFill>
              </a:rPr>
              <a:t>ΤΟΥ</a:t>
            </a:r>
            <a:r>
              <a:rPr sz="2800" spc="-40" dirty="0">
                <a:solidFill>
                  <a:srgbClr val="FFFFFF"/>
                </a:solidFill>
              </a:rPr>
              <a:t> </a:t>
            </a:r>
            <a:r>
              <a:rPr sz="2800" spc="-45" dirty="0">
                <a:solidFill>
                  <a:srgbClr val="FFFFFF"/>
                </a:solidFill>
              </a:rPr>
              <a:t>ΠΡΟΓΡΑΜΜΑΤΟΣ</a:t>
            </a:r>
            <a:endParaRPr sz="2800" dirty="0"/>
          </a:p>
        </p:txBody>
      </p:sp>
      <p:grpSp>
        <p:nvGrpSpPr>
          <p:cNvPr id="3" name="object 3"/>
          <p:cNvGrpSpPr/>
          <p:nvPr/>
        </p:nvGrpSpPr>
        <p:grpSpPr>
          <a:xfrm>
            <a:off x="245109" y="1022350"/>
            <a:ext cx="2329180" cy="1136015"/>
            <a:chOff x="245109" y="1022350"/>
            <a:chExt cx="2329180" cy="1136015"/>
          </a:xfrm>
        </p:grpSpPr>
        <p:sp>
          <p:nvSpPr>
            <p:cNvPr id="4" name="object 4"/>
            <p:cNvSpPr/>
            <p:nvPr/>
          </p:nvSpPr>
          <p:spPr>
            <a:xfrm>
              <a:off x="251459" y="1028700"/>
              <a:ext cx="2316480" cy="1123315"/>
            </a:xfrm>
            <a:custGeom>
              <a:avLst/>
              <a:gdLst/>
              <a:ahLst/>
              <a:cxnLst/>
              <a:rect l="l" t="t" r="r" b="b"/>
              <a:pathLst>
                <a:path w="2316480" h="1123314">
                  <a:moveTo>
                    <a:pt x="1158240" y="0"/>
                  </a:moveTo>
                  <a:lnTo>
                    <a:pt x="1094691" y="831"/>
                  </a:lnTo>
                  <a:lnTo>
                    <a:pt x="1032037" y="3295"/>
                  </a:lnTo>
                  <a:lnTo>
                    <a:pt x="970368" y="7351"/>
                  </a:lnTo>
                  <a:lnTo>
                    <a:pt x="909771" y="12954"/>
                  </a:lnTo>
                  <a:lnTo>
                    <a:pt x="850335" y="20062"/>
                  </a:lnTo>
                  <a:lnTo>
                    <a:pt x="792148" y="28632"/>
                  </a:lnTo>
                  <a:lnTo>
                    <a:pt x="735298" y="38622"/>
                  </a:lnTo>
                  <a:lnTo>
                    <a:pt x="679874" y="49989"/>
                  </a:lnTo>
                  <a:lnTo>
                    <a:pt x="625964" y="62688"/>
                  </a:lnTo>
                  <a:lnTo>
                    <a:pt x="573656" y="76679"/>
                  </a:lnTo>
                  <a:lnTo>
                    <a:pt x="523038" y="91918"/>
                  </a:lnTo>
                  <a:lnTo>
                    <a:pt x="474200" y="108362"/>
                  </a:lnTo>
                  <a:lnTo>
                    <a:pt x="427229" y="125968"/>
                  </a:lnTo>
                  <a:lnTo>
                    <a:pt x="382213" y="144694"/>
                  </a:lnTo>
                  <a:lnTo>
                    <a:pt x="339242" y="164496"/>
                  </a:lnTo>
                  <a:lnTo>
                    <a:pt x="298403" y="185332"/>
                  </a:lnTo>
                  <a:lnTo>
                    <a:pt x="259784" y="207159"/>
                  </a:lnTo>
                  <a:lnTo>
                    <a:pt x="223474" y="229935"/>
                  </a:lnTo>
                  <a:lnTo>
                    <a:pt x="189561" y="253615"/>
                  </a:lnTo>
                  <a:lnTo>
                    <a:pt x="158134" y="278158"/>
                  </a:lnTo>
                  <a:lnTo>
                    <a:pt x="129281" y="303520"/>
                  </a:lnTo>
                  <a:lnTo>
                    <a:pt x="79649" y="356532"/>
                  </a:lnTo>
                  <a:lnTo>
                    <a:pt x="41373" y="412309"/>
                  </a:lnTo>
                  <a:lnTo>
                    <a:pt x="15159" y="470506"/>
                  </a:lnTo>
                  <a:lnTo>
                    <a:pt x="1713" y="530783"/>
                  </a:lnTo>
                  <a:lnTo>
                    <a:pt x="0" y="561594"/>
                  </a:lnTo>
                  <a:lnTo>
                    <a:pt x="1713" y="592404"/>
                  </a:lnTo>
                  <a:lnTo>
                    <a:pt x="15159" y="652681"/>
                  </a:lnTo>
                  <a:lnTo>
                    <a:pt x="41373" y="710878"/>
                  </a:lnTo>
                  <a:lnTo>
                    <a:pt x="79649" y="766655"/>
                  </a:lnTo>
                  <a:lnTo>
                    <a:pt x="129281" y="819667"/>
                  </a:lnTo>
                  <a:lnTo>
                    <a:pt x="158134" y="845029"/>
                  </a:lnTo>
                  <a:lnTo>
                    <a:pt x="189561" y="869572"/>
                  </a:lnTo>
                  <a:lnTo>
                    <a:pt x="223474" y="893252"/>
                  </a:lnTo>
                  <a:lnTo>
                    <a:pt x="259784" y="916028"/>
                  </a:lnTo>
                  <a:lnTo>
                    <a:pt x="298403" y="937855"/>
                  </a:lnTo>
                  <a:lnTo>
                    <a:pt x="339242" y="958691"/>
                  </a:lnTo>
                  <a:lnTo>
                    <a:pt x="382213" y="978493"/>
                  </a:lnTo>
                  <a:lnTo>
                    <a:pt x="427229" y="997219"/>
                  </a:lnTo>
                  <a:lnTo>
                    <a:pt x="474200" y="1014825"/>
                  </a:lnTo>
                  <a:lnTo>
                    <a:pt x="523038" y="1031269"/>
                  </a:lnTo>
                  <a:lnTo>
                    <a:pt x="573656" y="1046508"/>
                  </a:lnTo>
                  <a:lnTo>
                    <a:pt x="625964" y="1060499"/>
                  </a:lnTo>
                  <a:lnTo>
                    <a:pt x="679874" y="1073198"/>
                  </a:lnTo>
                  <a:lnTo>
                    <a:pt x="735298" y="1084565"/>
                  </a:lnTo>
                  <a:lnTo>
                    <a:pt x="792148" y="1094555"/>
                  </a:lnTo>
                  <a:lnTo>
                    <a:pt x="850335" y="1103125"/>
                  </a:lnTo>
                  <a:lnTo>
                    <a:pt x="909771" y="1110233"/>
                  </a:lnTo>
                  <a:lnTo>
                    <a:pt x="970368" y="1115836"/>
                  </a:lnTo>
                  <a:lnTo>
                    <a:pt x="1032037" y="1119892"/>
                  </a:lnTo>
                  <a:lnTo>
                    <a:pt x="1094691" y="1122356"/>
                  </a:lnTo>
                  <a:lnTo>
                    <a:pt x="1158240" y="1123188"/>
                  </a:lnTo>
                  <a:lnTo>
                    <a:pt x="1221791" y="1122356"/>
                  </a:lnTo>
                  <a:lnTo>
                    <a:pt x="1284446" y="1119892"/>
                  </a:lnTo>
                  <a:lnTo>
                    <a:pt x="1346117" y="1115836"/>
                  </a:lnTo>
                  <a:lnTo>
                    <a:pt x="1406715" y="1110233"/>
                  </a:lnTo>
                  <a:lnTo>
                    <a:pt x="1466153" y="1103125"/>
                  </a:lnTo>
                  <a:lnTo>
                    <a:pt x="1524341" y="1094555"/>
                  </a:lnTo>
                  <a:lnTo>
                    <a:pt x="1581191" y="1084565"/>
                  </a:lnTo>
                  <a:lnTo>
                    <a:pt x="1636616" y="1073198"/>
                  </a:lnTo>
                  <a:lnTo>
                    <a:pt x="1690527" y="1060499"/>
                  </a:lnTo>
                  <a:lnTo>
                    <a:pt x="1742835" y="1046508"/>
                  </a:lnTo>
                  <a:lnTo>
                    <a:pt x="1793452" y="1031269"/>
                  </a:lnTo>
                  <a:lnTo>
                    <a:pt x="1842290" y="1014825"/>
                  </a:lnTo>
                  <a:lnTo>
                    <a:pt x="1889261" y="997219"/>
                  </a:lnTo>
                  <a:lnTo>
                    <a:pt x="1934276" y="978493"/>
                  </a:lnTo>
                  <a:lnTo>
                    <a:pt x="1977247" y="958691"/>
                  </a:lnTo>
                  <a:lnTo>
                    <a:pt x="2018085" y="937855"/>
                  </a:lnTo>
                  <a:lnTo>
                    <a:pt x="2056703" y="916028"/>
                  </a:lnTo>
                  <a:lnTo>
                    <a:pt x="2093012" y="893252"/>
                  </a:lnTo>
                  <a:lnTo>
                    <a:pt x="2126924" y="869572"/>
                  </a:lnTo>
                  <a:lnTo>
                    <a:pt x="2158350" y="845029"/>
                  </a:lnTo>
                  <a:lnTo>
                    <a:pt x="2187203" y="819667"/>
                  </a:lnTo>
                  <a:lnTo>
                    <a:pt x="2236833" y="766655"/>
                  </a:lnTo>
                  <a:lnTo>
                    <a:pt x="2275107" y="710878"/>
                  </a:lnTo>
                  <a:lnTo>
                    <a:pt x="2301321" y="652681"/>
                  </a:lnTo>
                  <a:lnTo>
                    <a:pt x="2314766" y="592404"/>
                  </a:lnTo>
                  <a:lnTo>
                    <a:pt x="2316479" y="561594"/>
                  </a:lnTo>
                  <a:lnTo>
                    <a:pt x="2314766" y="530783"/>
                  </a:lnTo>
                  <a:lnTo>
                    <a:pt x="2301321" y="470506"/>
                  </a:lnTo>
                  <a:lnTo>
                    <a:pt x="2275107" y="412309"/>
                  </a:lnTo>
                  <a:lnTo>
                    <a:pt x="2236833" y="356532"/>
                  </a:lnTo>
                  <a:lnTo>
                    <a:pt x="2187203" y="303520"/>
                  </a:lnTo>
                  <a:lnTo>
                    <a:pt x="2158350" y="278158"/>
                  </a:lnTo>
                  <a:lnTo>
                    <a:pt x="2126924" y="253615"/>
                  </a:lnTo>
                  <a:lnTo>
                    <a:pt x="2093012" y="229935"/>
                  </a:lnTo>
                  <a:lnTo>
                    <a:pt x="2056703" y="207159"/>
                  </a:lnTo>
                  <a:lnTo>
                    <a:pt x="2018085" y="185332"/>
                  </a:lnTo>
                  <a:lnTo>
                    <a:pt x="1977247" y="164496"/>
                  </a:lnTo>
                  <a:lnTo>
                    <a:pt x="1934276" y="144694"/>
                  </a:lnTo>
                  <a:lnTo>
                    <a:pt x="1889261" y="125968"/>
                  </a:lnTo>
                  <a:lnTo>
                    <a:pt x="1842290" y="108362"/>
                  </a:lnTo>
                  <a:lnTo>
                    <a:pt x="1793452" y="91918"/>
                  </a:lnTo>
                  <a:lnTo>
                    <a:pt x="1742835" y="76679"/>
                  </a:lnTo>
                  <a:lnTo>
                    <a:pt x="1690527" y="62688"/>
                  </a:lnTo>
                  <a:lnTo>
                    <a:pt x="1636616" y="49989"/>
                  </a:lnTo>
                  <a:lnTo>
                    <a:pt x="1581191" y="38622"/>
                  </a:lnTo>
                  <a:lnTo>
                    <a:pt x="1524341" y="28632"/>
                  </a:lnTo>
                  <a:lnTo>
                    <a:pt x="1466153" y="20062"/>
                  </a:lnTo>
                  <a:lnTo>
                    <a:pt x="1406715" y="12954"/>
                  </a:lnTo>
                  <a:lnTo>
                    <a:pt x="1346117" y="7351"/>
                  </a:lnTo>
                  <a:lnTo>
                    <a:pt x="1284446" y="3295"/>
                  </a:lnTo>
                  <a:lnTo>
                    <a:pt x="1221791" y="831"/>
                  </a:lnTo>
                  <a:lnTo>
                    <a:pt x="1158240" y="0"/>
                  </a:lnTo>
                  <a:close/>
                </a:path>
              </a:pathLst>
            </a:custGeom>
            <a:solidFill>
              <a:srgbClr val="39B5B1"/>
            </a:solidFill>
          </p:spPr>
          <p:txBody>
            <a:bodyPr wrap="square" lIns="0" tIns="0" rIns="0" bIns="0" rtlCol="0"/>
            <a:lstStyle/>
            <a:p>
              <a:endParaRPr/>
            </a:p>
          </p:txBody>
        </p:sp>
        <p:sp>
          <p:nvSpPr>
            <p:cNvPr id="5" name="object 5"/>
            <p:cNvSpPr/>
            <p:nvPr/>
          </p:nvSpPr>
          <p:spPr>
            <a:xfrm>
              <a:off x="251459" y="1028700"/>
              <a:ext cx="2316480" cy="1123315"/>
            </a:xfrm>
            <a:custGeom>
              <a:avLst/>
              <a:gdLst/>
              <a:ahLst/>
              <a:cxnLst/>
              <a:rect l="l" t="t" r="r" b="b"/>
              <a:pathLst>
                <a:path w="2316480" h="1123314">
                  <a:moveTo>
                    <a:pt x="0" y="561594"/>
                  </a:moveTo>
                  <a:lnTo>
                    <a:pt x="6796" y="500406"/>
                  </a:lnTo>
                  <a:lnTo>
                    <a:pt x="26714" y="441126"/>
                  </a:lnTo>
                  <a:lnTo>
                    <a:pt x="59048" y="384096"/>
                  </a:lnTo>
                  <a:lnTo>
                    <a:pt x="103090" y="329659"/>
                  </a:lnTo>
                  <a:lnTo>
                    <a:pt x="158134" y="278158"/>
                  </a:lnTo>
                  <a:lnTo>
                    <a:pt x="189561" y="253615"/>
                  </a:lnTo>
                  <a:lnTo>
                    <a:pt x="223474" y="229935"/>
                  </a:lnTo>
                  <a:lnTo>
                    <a:pt x="259784" y="207159"/>
                  </a:lnTo>
                  <a:lnTo>
                    <a:pt x="298403" y="185332"/>
                  </a:lnTo>
                  <a:lnTo>
                    <a:pt x="339242" y="164496"/>
                  </a:lnTo>
                  <a:lnTo>
                    <a:pt x="382213" y="144694"/>
                  </a:lnTo>
                  <a:lnTo>
                    <a:pt x="427229" y="125968"/>
                  </a:lnTo>
                  <a:lnTo>
                    <a:pt x="474200" y="108362"/>
                  </a:lnTo>
                  <a:lnTo>
                    <a:pt x="523038" y="91918"/>
                  </a:lnTo>
                  <a:lnTo>
                    <a:pt x="573656" y="76679"/>
                  </a:lnTo>
                  <a:lnTo>
                    <a:pt x="625964" y="62688"/>
                  </a:lnTo>
                  <a:lnTo>
                    <a:pt x="679874" y="49989"/>
                  </a:lnTo>
                  <a:lnTo>
                    <a:pt x="735298" y="38622"/>
                  </a:lnTo>
                  <a:lnTo>
                    <a:pt x="792148" y="28632"/>
                  </a:lnTo>
                  <a:lnTo>
                    <a:pt x="850335" y="20062"/>
                  </a:lnTo>
                  <a:lnTo>
                    <a:pt x="909771" y="12954"/>
                  </a:lnTo>
                  <a:lnTo>
                    <a:pt x="970368" y="7351"/>
                  </a:lnTo>
                  <a:lnTo>
                    <a:pt x="1032037" y="3295"/>
                  </a:lnTo>
                  <a:lnTo>
                    <a:pt x="1094691" y="831"/>
                  </a:lnTo>
                  <a:lnTo>
                    <a:pt x="1158240" y="0"/>
                  </a:lnTo>
                  <a:lnTo>
                    <a:pt x="1221791" y="831"/>
                  </a:lnTo>
                  <a:lnTo>
                    <a:pt x="1284446" y="3295"/>
                  </a:lnTo>
                  <a:lnTo>
                    <a:pt x="1346117" y="7351"/>
                  </a:lnTo>
                  <a:lnTo>
                    <a:pt x="1406715" y="12954"/>
                  </a:lnTo>
                  <a:lnTo>
                    <a:pt x="1466153" y="20062"/>
                  </a:lnTo>
                  <a:lnTo>
                    <a:pt x="1524341" y="28632"/>
                  </a:lnTo>
                  <a:lnTo>
                    <a:pt x="1581191" y="38622"/>
                  </a:lnTo>
                  <a:lnTo>
                    <a:pt x="1636616" y="49989"/>
                  </a:lnTo>
                  <a:lnTo>
                    <a:pt x="1690527" y="62688"/>
                  </a:lnTo>
                  <a:lnTo>
                    <a:pt x="1742835" y="76679"/>
                  </a:lnTo>
                  <a:lnTo>
                    <a:pt x="1793452" y="91918"/>
                  </a:lnTo>
                  <a:lnTo>
                    <a:pt x="1842290" y="108362"/>
                  </a:lnTo>
                  <a:lnTo>
                    <a:pt x="1889261" y="125968"/>
                  </a:lnTo>
                  <a:lnTo>
                    <a:pt x="1934276" y="144694"/>
                  </a:lnTo>
                  <a:lnTo>
                    <a:pt x="1977247" y="164496"/>
                  </a:lnTo>
                  <a:lnTo>
                    <a:pt x="2018085" y="185332"/>
                  </a:lnTo>
                  <a:lnTo>
                    <a:pt x="2056703" y="207159"/>
                  </a:lnTo>
                  <a:lnTo>
                    <a:pt x="2093012" y="229935"/>
                  </a:lnTo>
                  <a:lnTo>
                    <a:pt x="2126924" y="253615"/>
                  </a:lnTo>
                  <a:lnTo>
                    <a:pt x="2158350" y="278158"/>
                  </a:lnTo>
                  <a:lnTo>
                    <a:pt x="2187203" y="303520"/>
                  </a:lnTo>
                  <a:lnTo>
                    <a:pt x="2236833" y="356532"/>
                  </a:lnTo>
                  <a:lnTo>
                    <a:pt x="2275107" y="412309"/>
                  </a:lnTo>
                  <a:lnTo>
                    <a:pt x="2301321" y="470506"/>
                  </a:lnTo>
                  <a:lnTo>
                    <a:pt x="2314766" y="530783"/>
                  </a:lnTo>
                  <a:lnTo>
                    <a:pt x="2316479" y="561594"/>
                  </a:lnTo>
                  <a:lnTo>
                    <a:pt x="2314766" y="592404"/>
                  </a:lnTo>
                  <a:lnTo>
                    <a:pt x="2301321" y="652681"/>
                  </a:lnTo>
                  <a:lnTo>
                    <a:pt x="2275107" y="710878"/>
                  </a:lnTo>
                  <a:lnTo>
                    <a:pt x="2236833" y="766655"/>
                  </a:lnTo>
                  <a:lnTo>
                    <a:pt x="2187203" y="819667"/>
                  </a:lnTo>
                  <a:lnTo>
                    <a:pt x="2158350" y="845029"/>
                  </a:lnTo>
                  <a:lnTo>
                    <a:pt x="2126924" y="869572"/>
                  </a:lnTo>
                  <a:lnTo>
                    <a:pt x="2093012" y="893252"/>
                  </a:lnTo>
                  <a:lnTo>
                    <a:pt x="2056703" y="916028"/>
                  </a:lnTo>
                  <a:lnTo>
                    <a:pt x="2018085" y="937855"/>
                  </a:lnTo>
                  <a:lnTo>
                    <a:pt x="1977247" y="958691"/>
                  </a:lnTo>
                  <a:lnTo>
                    <a:pt x="1934276" y="978493"/>
                  </a:lnTo>
                  <a:lnTo>
                    <a:pt x="1889261" y="997219"/>
                  </a:lnTo>
                  <a:lnTo>
                    <a:pt x="1842290" y="1014825"/>
                  </a:lnTo>
                  <a:lnTo>
                    <a:pt x="1793452" y="1031269"/>
                  </a:lnTo>
                  <a:lnTo>
                    <a:pt x="1742835" y="1046508"/>
                  </a:lnTo>
                  <a:lnTo>
                    <a:pt x="1690527" y="1060499"/>
                  </a:lnTo>
                  <a:lnTo>
                    <a:pt x="1636616" y="1073198"/>
                  </a:lnTo>
                  <a:lnTo>
                    <a:pt x="1581191" y="1084565"/>
                  </a:lnTo>
                  <a:lnTo>
                    <a:pt x="1524341" y="1094555"/>
                  </a:lnTo>
                  <a:lnTo>
                    <a:pt x="1466153" y="1103125"/>
                  </a:lnTo>
                  <a:lnTo>
                    <a:pt x="1406715" y="1110233"/>
                  </a:lnTo>
                  <a:lnTo>
                    <a:pt x="1346117" y="1115836"/>
                  </a:lnTo>
                  <a:lnTo>
                    <a:pt x="1284446" y="1119892"/>
                  </a:lnTo>
                  <a:lnTo>
                    <a:pt x="1221791" y="1122356"/>
                  </a:lnTo>
                  <a:lnTo>
                    <a:pt x="1158240" y="1123188"/>
                  </a:lnTo>
                  <a:lnTo>
                    <a:pt x="1094691" y="1122356"/>
                  </a:lnTo>
                  <a:lnTo>
                    <a:pt x="1032037" y="1119892"/>
                  </a:lnTo>
                  <a:lnTo>
                    <a:pt x="970368" y="1115836"/>
                  </a:lnTo>
                  <a:lnTo>
                    <a:pt x="909771" y="1110233"/>
                  </a:lnTo>
                  <a:lnTo>
                    <a:pt x="850335" y="1103125"/>
                  </a:lnTo>
                  <a:lnTo>
                    <a:pt x="792148" y="1094555"/>
                  </a:lnTo>
                  <a:lnTo>
                    <a:pt x="735298" y="1084565"/>
                  </a:lnTo>
                  <a:lnTo>
                    <a:pt x="679874" y="1073198"/>
                  </a:lnTo>
                  <a:lnTo>
                    <a:pt x="625964" y="1060499"/>
                  </a:lnTo>
                  <a:lnTo>
                    <a:pt x="573656" y="1046508"/>
                  </a:lnTo>
                  <a:lnTo>
                    <a:pt x="523038" y="1031269"/>
                  </a:lnTo>
                  <a:lnTo>
                    <a:pt x="474200" y="1014825"/>
                  </a:lnTo>
                  <a:lnTo>
                    <a:pt x="427229" y="997219"/>
                  </a:lnTo>
                  <a:lnTo>
                    <a:pt x="382213" y="978493"/>
                  </a:lnTo>
                  <a:lnTo>
                    <a:pt x="339242" y="958691"/>
                  </a:lnTo>
                  <a:lnTo>
                    <a:pt x="298403" y="937855"/>
                  </a:lnTo>
                  <a:lnTo>
                    <a:pt x="259784" y="916028"/>
                  </a:lnTo>
                  <a:lnTo>
                    <a:pt x="223474" y="893252"/>
                  </a:lnTo>
                  <a:lnTo>
                    <a:pt x="189561" y="869572"/>
                  </a:lnTo>
                  <a:lnTo>
                    <a:pt x="158134" y="845029"/>
                  </a:lnTo>
                  <a:lnTo>
                    <a:pt x="129281" y="819667"/>
                  </a:lnTo>
                  <a:lnTo>
                    <a:pt x="79649" y="766655"/>
                  </a:lnTo>
                  <a:lnTo>
                    <a:pt x="41373" y="710878"/>
                  </a:lnTo>
                  <a:lnTo>
                    <a:pt x="15159" y="652681"/>
                  </a:lnTo>
                  <a:lnTo>
                    <a:pt x="1713" y="592404"/>
                  </a:lnTo>
                  <a:lnTo>
                    <a:pt x="0" y="561594"/>
                  </a:lnTo>
                  <a:close/>
                </a:path>
              </a:pathLst>
            </a:custGeom>
            <a:ln w="12699">
              <a:solidFill>
                <a:srgbClr val="008080"/>
              </a:solidFill>
            </a:ln>
          </p:spPr>
          <p:txBody>
            <a:bodyPr wrap="square" lIns="0" tIns="0" rIns="0" bIns="0" rtlCol="0"/>
            <a:lstStyle/>
            <a:p>
              <a:endParaRPr/>
            </a:p>
          </p:txBody>
        </p:sp>
      </p:grpSp>
      <p:sp>
        <p:nvSpPr>
          <p:cNvPr id="6" name="object 6"/>
          <p:cNvSpPr txBox="1"/>
          <p:nvPr/>
        </p:nvSpPr>
        <p:spPr>
          <a:xfrm>
            <a:off x="687196" y="1131442"/>
            <a:ext cx="1445260" cy="939800"/>
          </a:xfrm>
          <a:prstGeom prst="rect">
            <a:avLst/>
          </a:prstGeom>
        </p:spPr>
        <p:txBody>
          <a:bodyPr vert="horz" wrap="square" lIns="0" tIns="12700" rIns="0" bIns="0" rtlCol="0">
            <a:spAutoFit/>
          </a:bodyPr>
          <a:lstStyle/>
          <a:p>
            <a:pPr marL="207645" marR="5080" indent="-195580">
              <a:lnSpc>
                <a:spcPct val="100000"/>
              </a:lnSpc>
              <a:spcBef>
                <a:spcPts val="100"/>
              </a:spcBef>
            </a:pPr>
            <a:r>
              <a:rPr sz="1500" b="1" spc="-5" dirty="0">
                <a:solidFill>
                  <a:schemeClr val="bg1"/>
                </a:solidFill>
                <a:latin typeface="Calibri"/>
                <a:cs typeface="Calibri"/>
              </a:rPr>
              <a:t>Βασική</a:t>
            </a:r>
            <a:r>
              <a:rPr sz="1500" b="1" spc="-40" dirty="0">
                <a:solidFill>
                  <a:schemeClr val="bg1"/>
                </a:solidFill>
                <a:latin typeface="Calibri"/>
                <a:cs typeface="Calibri"/>
              </a:rPr>
              <a:t> </a:t>
            </a:r>
            <a:r>
              <a:rPr sz="1500" b="1" spc="-5" dirty="0">
                <a:solidFill>
                  <a:schemeClr val="bg1"/>
                </a:solidFill>
                <a:latin typeface="Calibri"/>
                <a:cs typeface="Calibri"/>
              </a:rPr>
              <a:t>Δράση</a:t>
            </a:r>
            <a:r>
              <a:rPr sz="1500" b="1" spc="-25" dirty="0">
                <a:solidFill>
                  <a:schemeClr val="bg1"/>
                </a:solidFill>
                <a:latin typeface="Calibri"/>
                <a:cs typeface="Calibri"/>
              </a:rPr>
              <a:t> </a:t>
            </a:r>
            <a:r>
              <a:rPr sz="1500" b="1" dirty="0">
                <a:solidFill>
                  <a:schemeClr val="bg1"/>
                </a:solidFill>
                <a:latin typeface="Calibri"/>
                <a:cs typeface="Calibri"/>
              </a:rPr>
              <a:t>1</a:t>
            </a:r>
            <a:r>
              <a:rPr sz="1500" b="1" spc="-45" dirty="0">
                <a:solidFill>
                  <a:schemeClr val="bg1"/>
                </a:solidFill>
                <a:latin typeface="Calibri"/>
                <a:cs typeface="Calibri"/>
              </a:rPr>
              <a:t> </a:t>
            </a:r>
            <a:r>
              <a:rPr sz="1500" b="1" dirty="0">
                <a:solidFill>
                  <a:schemeClr val="bg1"/>
                </a:solidFill>
                <a:latin typeface="Calibri"/>
                <a:cs typeface="Calibri"/>
              </a:rPr>
              <a:t>– </a:t>
            </a:r>
            <a:r>
              <a:rPr sz="1500" b="1" spc="-325" dirty="0">
                <a:solidFill>
                  <a:schemeClr val="bg1"/>
                </a:solidFill>
                <a:latin typeface="Calibri"/>
                <a:cs typeface="Calibri"/>
              </a:rPr>
              <a:t> </a:t>
            </a:r>
            <a:r>
              <a:rPr sz="1500" b="1" spc="-5" dirty="0">
                <a:solidFill>
                  <a:schemeClr val="bg1"/>
                </a:solidFill>
                <a:latin typeface="Calibri"/>
                <a:cs typeface="Calibri"/>
              </a:rPr>
              <a:t>Μαθησιακή </a:t>
            </a:r>
            <a:r>
              <a:rPr sz="1500" b="1" dirty="0">
                <a:solidFill>
                  <a:schemeClr val="bg1"/>
                </a:solidFill>
                <a:latin typeface="Calibri"/>
                <a:cs typeface="Calibri"/>
              </a:rPr>
              <a:t> </a:t>
            </a:r>
            <a:r>
              <a:rPr sz="1500" b="1" spc="-10" dirty="0">
                <a:solidFill>
                  <a:schemeClr val="bg1"/>
                </a:solidFill>
                <a:latin typeface="Calibri"/>
                <a:cs typeface="Calibri"/>
              </a:rPr>
              <a:t>Κινητικότητα</a:t>
            </a:r>
            <a:endParaRPr sz="1500" dirty="0">
              <a:solidFill>
                <a:schemeClr val="bg1"/>
              </a:solidFill>
              <a:latin typeface="Calibri"/>
              <a:cs typeface="Calibri"/>
            </a:endParaRPr>
          </a:p>
          <a:p>
            <a:pPr marL="410209">
              <a:lnSpc>
                <a:spcPct val="100000"/>
              </a:lnSpc>
            </a:pPr>
            <a:r>
              <a:rPr sz="1500" b="1" spc="-5" dirty="0">
                <a:solidFill>
                  <a:schemeClr val="bg1"/>
                </a:solidFill>
                <a:latin typeface="Calibri"/>
                <a:cs typeface="Calibri"/>
              </a:rPr>
              <a:t>Ατόμων</a:t>
            </a:r>
            <a:endParaRPr sz="1500" dirty="0">
              <a:solidFill>
                <a:schemeClr val="bg1"/>
              </a:solidFill>
              <a:latin typeface="Calibri"/>
              <a:cs typeface="Calibri"/>
            </a:endParaRPr>
          </a:p>
        </p:txBody>
      </p:sp>
      <p:grpSp>
        <p:nvGrpSpPr>
          <p:cNvPr id="7" name="object 7"/>
          <p:cNvGrpSpPr/>
          <p:nvPr/>
        </p:nvGrpSpPr>
        <p:grpSpPr>
          <a:xfrm>
            <a:off x="167164" y="2796035"/>
            <a:ext cx="2472690" cy="1183640"/>
            <a:chOff x="173481" y="2415285"/>
            <a:chExt cx="2472690" cy="1183640"/>
          </a:xfrm>
        </p:grpSpPr>
        <p:sp>
          <p:nvSpPr>
            <p:cNvPr id="8" name="object 8"/>
            <p:cNvSpPr/>
            <p:nvPr/>
          </p:nvSpPr>
          <p:spPr>
            <a:xfrm>
              <a:off x="179831" y="2421635"/>
              <a:ext cx="2459990" cy="1170940"/>
            </a:xfrm>
            <a:custGeom>
              <a:avLst/>
              <a:gdLst/>
              <a:ahLst/>
              <a:cxnLst/>
              <a:rect l="l" t="t" r="r" b="b"/>
              <a:pathLst>
                <a:path w="2459990" h="1170939">
                  <a:moveTo>
                    <a:pt x="1229868" y="0"/>
                  </a:moveTo>
                  <a:lnTo>
                    <a:pt x="1166579" y="761"/>
                  </a:lnTo>
                  <a:lnTo>
                    <a:pt x="1104121" y="3021"/>
                  </a:lnTo>
                  <a:lnTo>
                    <a:pt x="1042571" y="6742"/>
                  </a:lnTo>
                  <a:lnTo>
                    <a:pt x="982007" y="11889"/>
                  </a:lnTo>
                  <a:lnTo>
                    <a:pt x="922505" y="18423"/>
                  </a:lnTo>
                  <a:lnTo>
                    <a:pt x="864144" y="26309"/>
                  </a:lnTo>
                  <a:lnTo>
                    <a:pt x="806999" y="35509"/>
                  </a:lnTo>
                  <a:lnTo>
                    <a:pt x="751149" y="45987"/>
                  </a:lnTo>
                  <a:lnTo>
                    <a:pt x="696670" y="57707"/>
                  </a:lnTo>
                  <a:lnTo>
                    <a:pt x="643641" y="70630"/>
                  </a:lnTo>
                  <a:lnTo>
                    <a:pt x="592138" y="84721"/>
                  </a:lnTo>
                  <a:lnTo>
                    <a:pt x="542238" y="99943"/>
                  </a:lnTo>
                  <a:lnTo>
                    <a:pt x="494019" y="116259"/>
                  </a:lnTo>
                  <a:lnTo>
                    <a:pt x="447559" y="133631"/>
                  </a:lnTo>
                  <a:lnTo>
                    <a:pt x="402933" y="152025"/>
                  </a:lnTo>
                  <a:lnTo>
                    <a:pt x="360221" y="171402"/>
                  </a:lnTo>
                  <a:lnTo>
                    <a:pt x="319498" y="191726"/>
                  </a:lnTo>
                  <a:lnTo>
                    <a:pt x="280843" y="212960"/>
                  </a:lnTo>
                  <a:lnTo>
                    <a:pt x="244332" y="235068"/>
                  </a:lnTo>
                  <a:lnTo>
                    <a:pt x="210042" y="258012"/>
                  </a:lnTo>
                  <a:lnTo>
                    <a:pt x="178052" y="281756"/>
                  </a:lnTo>
                  <a:lnTo>
                    <a:pt x="148439" y="306263"/>
                  </a:lnTo>
                  <a:lnTo>
                    <a:pt x="96649" y="357419"/>
                  </a:lnTo>
                  <a:lnTo>
                    <a:pt x="55292" y="411187"/>
                  </a:lnTo>
                  <a:lnTo>
                    <a:pt x="24986" y="467271"/>
                  </a:lnTo>
                  <a:lnTo>
                    <a:pt x="6349" y="525379"/>
                  </a:lnTo>
                  <a:lnTo>
                    <a:pt x="0" y="585215"/>
                  </a:lnTo>
                  <a:lnTo>
                    <a:pt x="1600" y="615331"/>
                  </a:lnTo>
                  <a:lnTo>
                    <a:pt x="14170" y="674340"/>
                  </a:lnTo>
                  <a:lnTo>
                    <a:pt x="38719" y="731473"/>
                  </a:lnTo>
                  <a:lnTo>
                    <a:pt x="74628" y="786436"/>
                  </a:lnTo>
                  <a:lnTo>
                    <a:pt x="121278" y="838935"/>
                  </a:lnTo>
                  <a:lnTo>
                    <a:pt x="178052" y="888675"/>
                  </a:lnTo>
                  <a:lnTo>
                    <a:pt x="210042" y="912419"/>
                  </a:lnTo>
                  <a:lnTo>
                    <a:pt x="244332" y="935363"/>
                  </a:lnTo>
                  <a:lnTo>
                    <a:pt x="280843" y="957471"/>
                  </a:lnTo>
                  <a:lnTo>
                    <a:pt x="319498" y="978705"/>
                  </a:lnTo>
                  <a:lnTo>
                    <a:pt x="360221" y="999029"/>
                  </a:lnTo>
                  <a:lnTo>
                    <a:pt x="402933" y="1018406"/>
                  </a:lnTo>
                  <a:lnTo>
                    <a:pt x="447559" y="1036800"/>
                  </a:lnTo>
                  <a:lnTo>
                    <a:pt x="494019" y="1054172"/>
                  </a:lnTo>
                  <a:lnTo>
                    <a:pt x="542238" y="1070488"/>
                  </a:lnTo>
                  <a:lnTo>
                    <a:pt x="592138" y="1085710"/>
                  </a:lnTo>
                  <a:lnTo>
                    <a:pt x="643641" y="1099801"/>
                  </a:lnTo>
                  <a:lnTo>
                    <a:pt x="696670" y="1112724"/>
                  </a:lnTo>
                  <a:lnTo>
                    <a:pt x="751149" y="1124444"/>
                  </a:lnTo>
                  <a:lnTo>
                    <a:pt x="806999" y="1134922"/>
                  </a:lnTo>
                  <a:lnTo>
                    <a:pt x="864144" y="1144122"/>
                  </a:lnTo>
                  <a:lnTo>
                    <a:pt x="922505" y="1152008"/>
                  </a:lnTo>
                  <a:lnTo>
                    <a:pt x="982007" y="1158542"/>
                  </a:lnTo>
                  <a:lnTo>
                    <a:pt x="1042571" y="1163689"/>
                  </a:lnTo>
                  <a:lnTo>
                    <a:pt x="1104121" y="1167410"/>
                  </a:lnTo>
                  <a:lnTo>
                    <a:pt x="1166579" y="1169670"/>
                  </a:lnTo>
                  <a:lnTo>
                    <a:pt x="1229868" y="1170431"/>
                  </a:lnTo>
                  <a:lnTo>
                    <a:pt x="1293153" y="1169670"/>
                  </a:lnTo>
                  <a:lnTo>
                    <a:pt x="1355608" y="1167410"/>
                  </a:lnTo>
                  <a:lnTo>
                    <a:pt x="1417155" y="1163689"/>
                  </a:lnTo>
                  <a:lnTo>
                    <a:pt x="1477717" y="1158542"/>
                  </a:lnTo>
                  <a:lnTo>
                    <a:pt x="1537217" y="1152008"/>
                  </a:lnTo>
                  <a:lnTo>
                    <a:pt x="1595577" y="1144122"/>
                  </a:lnTo>
                  <a:lnTo>
                    <a:pt x="1652721" y="1134922"/>
                  </a:lnTo>
                  <a:lnTo>
                    <a:pt x="1708570" y="1124444"/>
                  </a:lnTo>
                  <a:lnTo>
                    <a:pt x="1763048" y="1112724"/>
                  </a:lnTo>
                  <a:lnTo>
                    <a:pt x="1816077" y="1099801"/>
                  </a:lnTo>
                  <a:lnTo>
                    <a:pt x="1867580" y="1085710"/>
                  </a:lnTo>
                  <a:lnTo>
                    <a:pt x="1917480" y="1070488"/>
                  </a:lnTo>
                  <a:lnTo>
                    <a:pt x="1965699" y="1054172"/>
                  </a:lnTo>
                  <a:lnTo>
                    <a:pt x="2012161" y="1036800"/>
                  </a:lnTo>
                  <a:lnTo>
                    <a:pt x="2056787" y="1018406"/>
                  </a:lnTo>
                  <a:lnTo>
                    <a:pt x="2099500" y="999029"/>
                  </a:lnTo>
                  <a:lnTo>
                    <a:pt x="2140224" y="978705"/>
                  </a:lnTo>
                  <a:lnTo>
                    <a:pt x="2178880" y="957471"/>
                  </a:lnTo>
                  <a:lnTo>
                    <a:pt x="2215392" y="935363"/>
                  </a:lnTo>
                  <a:lnTo>
                    <a:pt x="2249682" y="912419"/>
                  </a:lnTo>
                  <a:lnTo>
                    <a:pt x="2281674" y="888675"/>
                  </a:lnTo>
                  <a:lnTo>
                    <a:pt x="2311289" y="864168"/>
                  </a:lnTo>
                  <a:lnTo>
                    <a:pt x="2363081" y="813012"/>
                  </a:lnTo>
                  <a:lnTo>
                    <a:pt x="2404440" y="759244"/>
                  </a:lnTo>
                  <a:lnTo>
                    <a:pt x="2434747" y="703160"/>
                  </a:lnTo>
                  <a:lnTo>
                    <a:pt x="2453385" y="645052"/>
                  </a:lnTo>
                  <a:lnTo>
                    <a:pt x="2459736" y="585215"/>
                  </a:lnTo>
                  <a:lnTo>
                    <a:pt x="2458135" y="555100"/>
                  </a:lnTo>
                  <a:lnTo>
                    <a:pt x="2445564" y="496091"/>
                  </a:lnTo>
                  <a:lnTo>
                    <a:pt x="2421013" y="438958"/>
                  </a:lnTo>
                  <a:lnTo>
                    <a:pt x="2385103" y="383995"/>
                  </a:lnTo>
                  <a:lnTo>
                    <a:pt x="2338450" y="331496"/>
                  </a:lnTo>
                  <a:lnTo>
                    <a:pt x="2281674" y="281756"/>
                  </a:lnTo>
                  <a:lnTo>
                    <a:pt x="2249682" y="258012"/>
                  </a:lnTo>
                  <a:lnTo>
                    <a:pt x="2215392" y="235068"/>
                  </a:lnTo>
                  <a:lnTo>
                    <a:pt x="2178880" y="212960"/>
                  </a:lnTo>
                  <a:lnTo>
                    <a:pt x="2140224" y="191726"/>
                  </a:lnTo>
                  <a:lnTo>
                    <a:pt x="2099500" y="171402"/>
                  </a:lnTo>
                  <a:lnTo>
                    <a:pt x="2056787" y="152025"/>
                  </a:lnTo>
                  <a:lnTo>
                    <a:pt x="2012161" y="133631"/>
                  </a:lnTo>
                  <a:lnTo>
                    <a:pt x="1965699" y="116259"/>
                  </a:lnTo>
                  <a:lnTo>
                    <a:pt x="1917480" y="99943"/>
                  </a:lnTo>
                  <a:lnTo>
                    <a:pt x="1867580" y="84721"/>
                  </a:lnTo>
                  <a:lnTo>
                    <a:pt x="1816077" y="70630"/>
                  </a:lnTo>
                  <a:lnTo>
                    <a:pt x="1763048" y="57707"/>
                  </a:lnTo>
                  <a:lnTo>
                    <a:pt x="1708570" y="45987"/>
                  </a:lnTo>
                  <a:lnTo>
                    <a:pt x="1652721" y="35509"/>
                  </a:lnTo>
                  <a:lnTo>
                    <a:pt x="1595577" y="26309"/>
                  </a:lnTo>
                  <a:lnTo>
                    <a:pt x="1537217" y="18423"/>
                  </a:lnTo>
                  <a:lnTo>
                    <a:pt x="1477717" y="11889"/>
                  </a:lnTo>
                  <a:lnTo>
                    <a:pt x="1417155" y="6742"/>
                  </a:lnTo>
                  <a:lnTo>
                    <a:pt x="1355608" y="3021"/>
                  </a:lnTo>
                  <a:lnTo>
                    <a:pt x="1293153" y="761"/>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9" name="object 9"/>
            <p:cNvSpPr/>
            <p:nvPr/>
          </p:nvSpPr>
          <p:spPr>
            <a:xfrm>
              <a:off x="179831" y="2421635"/>
              <a:ext cx="2459990" cy="1170940"/>
            </a:xfrm>
            <a:custGeom>
              <a:avLst/>
              <a:gdLst/>
              <a:ahLst/>
              <a:cxnLst/>
              <a:rect l="l" t="t" r="r" b="b"/>
              <a:pathLst>
                <a:path w="2459990" h="1170939">
                  <a:moveTo>
                    <a:pt x="0" y="585215"/>
                  </a:moveTo>
                  <a:lnTo>
                    <a:pt x="6349" y="525379"/>
                  </a:lnTo>
                  <a:lnTo>
                    <a:pt x="24986" y="467271"/>
                  </a:lnTo>
                  <a:lnTo>
                    <a:pt x="55292" y="411187"/>
                  </a:lnTo>
                  <a:lnTo>
                    <a:pt x="96649" y="357419"/>
                  </a:lnTo>
                  <a:lnTo>
                    <a:pt x="148439" y="306263"/>
                  </a:lnTo>
                  <a:lnTo>
                    <a:pt x="178052" y="281756"/>
                  </a:lnTo>
                  <a:lnTo>
                    <a:pt x="210042" y="258012"/>
                  </a:lnTo>
                  <a:lnTo>
                    <a:pt x="244332" y="235068"/>
                  </a:lnTo>
                  <a:lnTo>
                    <a:pt x="280843" y="212960"/>
                  </a:lnTo>
                  <a:lnTo>
                    <a:pt x="319498" y="191726"/>
                  </a:lnTo>
                  <a:lnTo>
                    <a:pt x="360221" y="171402"/>
                  </a:lnTo>
                  <a:lnTo>
                    <a:pt x="402933" y="152025"/>
                  </a:lnTo>
                  <a:lnTo>
                    <a:pt x="447559" y="133631"/>
                  </a:lnTo>
                  <a:lnTo>
                    <a:pt x="494019" y="116259"/>
                  </a:lnTo>
                  <a:lnTo>
                    <a:pt x="542238" y="99943"/>
                  </a:lnTo>
                  <a:lnTo>
                    <a:pt x="592138" y="84721"/>
                  </a:lnTo>
                  <a:lnTo>
                    <a:pt x="643641" y="70630"/>
                  </a:lnTo>
                  <a:lnTo>
                    <a:pt x="696670" y="57707"/>
                  </a:lnTo>
                  <a:lnTo>
                    <a:pt x="751149" y="45987"/>
                  </a:lnTo>
                  <a:lnTo>
                    <a:pt x="806999" y="35509"/>
                  </a:lnTo>
                  <a:lnTo>
                    <a:pt x="864144" y="26309"/>
                  </a:lnTo>
                  <a:lnTo>
                    <a:pt x="922505" y="18423"/>
                  </a:lnTo>
                  <a:lnTo>
                    <a:pt x="982007" y="11889"/>
                  </a:lnTo>
                  <a:lnTo>
                    <a:pt x="1042571" y="6742"/>
                  </a:lnTo>
                  <a:lnTo>
                    <a:pt x="1104121" y="3021"/>
                  </a:lnTo>
                  <a:lnTo>
                    <a:pt x="1166579" y="761"/>
                  </a:lnTo>
                  <a:lnTo>
                    <a:pt x="1229868" y="0"/>
                  </a:lnTo>
                  <a:lnTo>
                    <a:pt x="1293153" y="761"/>
                  </a:lnTo>
                  <a:lnTo>
                    <a:pt x="1355608" y="3021"/>
                  </a:lnTo>
                  <a:lnTo>
                    <a:pt x="1417155" y="6742"/>
                  </a:lnTo>
                  <a:lnTo>
                    <a:pt x="1477717" y="11889"/>
                  </a:lnTo>
                  <a:lnTo>
                    <a:pt x="1537217" y="18423"/>
                  </a:lnTo>
                  <a:lnTo>
                    <a:pt x="1595577" y="26309"/>
                  </a:lnTo>
                  <a:lnTo>
                    <a:pt x="1652721" y="35509"/>
                  </a:lnTo>
                  <a:lnTo>
                    <a:pt x="1708570" y="45987"/>
                  </a:lnTo>
                  <a:lnTo>
                    <a:pt x="1763048" y="57707"/>
                  </a:lnTo>
                  <a:lnTo>
                    <a:pt x="1816077" y="70630"/>
                  </a:lnTo>
                  <a:lnTo>
                    <a:pt x="1867580" y="84721"/>
                  </a:lnTo>
                  <a:lnTo>
                    <a:pt x="1917480" y="99943"/>
                  </a:lnTo>
                  <a:lnTo>
                    <a:pt x="1965699" y="116259"/>
                  </a:lnTo>
                  <a:lnTo>
                    <a:pt x="2012161" y="133631"/>
                  </a:lnTo>
                  <a:lnTo>
                    <a:pt x="2056787" y="152025"/>
                  </a:lnTo>
                  <a:lnTo>
                    <a:pt x="2099500" y="171402"/>
                  </a:lnTo>
                  <a:lnTo>
                    <a:pt x="2140224" y="191726"/>
                  </a:lnTo>
                  <a:lnTo>
                    <a:pt x="2178880" y="212960"/>
                  </a:lnTo>
                  <a:lnTo>
                    <a:pt x="2215392" y="235068"/>
                  </a:lnTo>
                  <a:lnTo>
                    <a:pt x="2249682" y="258012"/>
                  </a:lnTo>
                  <a:lnTo>
                    <a:pt x="2281674" y="281756"/>
                  </a:lnTo>
                  <a:lnTo>
                    <a:pt x="2311289" y="306263"/>
                  </a:lnTo>
                  <a:lnTo>
                    <a:pt x="2363081" y="357419"/>
                  </a:lnTo>
                  <a:lnTo>
                    <a:pt x="2404440" y="411187"/>
                  </a:lnTo>
                  <a:lnTo>
                    <a:pt x="2434747" y="467271"/>
                  </a:lnTo>
                  <a:lnTo>
                    <a:pt x="2453385" y="525379"/>
                  </a:lnTo>
                  <a:lnTo>
                    <a:pt x="2459736" y="585215"/>
                  </a:lnTo>
                  <a:lnTo>
                    <a:pt x="2458135" y="615331"/>
                  </a:lnTo>
                  <a:lnTo>
                    <a:pt x="2445564" y="674340"/>
                  </a:lnTo>
                  <a:lnTo>
                    <a:pt x="2421013" y="731473"/>
                  </a:lnTo>
                  <a:lnTo>
                    <a:pt x="2385103" y="786436"/>
                  </a:lnTo>
                  <a:lnTo>
                    <a:pt x="2338450" y="838935"/>
                  </a:lnTo>
                  <a:lnTo>
                    <a:pt x="2281674" y="888675"/>
                  </a:lnTo>
                  <a:lnTo>
                    <a:pt x="2249682" y="912419"/>
                  </a:lnTo>
                  <a:lnTo>
                    <a:pt x="2215392" y="935363"/>
                  </a:lnTo>
                  <a:lnTo>
                    <a:pt x="2178880" y="957471"/>
                  </a:lnTo>
                  <a:lnTo>
                    <a:pt x="2140224" y="978705"/>
                  </a:lnTo>
                  <a:lnTo>
                    <a:pt x="2099500" y="999029"/>
                  </a:lnTo>
                  <a:lnTo>
                    <a:pt x="2056787" y="1018406"/>
                  </a:lnTo>
                  <a:lnTo>
                    <a:pt x="2012161" y="1036800"/>
                  </a:lnTo>
                  <a:lnTo>
                    <a:pt x="1965699" y="1054172"/>
                  </a:lnTo>
                  <a:lnTo>
                    <a:pt x="1917480" y="1070488"/>
                  </a:lnTo>
                  <a:lnTo>
                    <a:pt x="1867580" y="1085710"/>
                  </a:lnTo>
                  <a:lnTo>
                    <a:pt x="1816077" y="1099801"/>
                  </a:lnTo>
                  <a:lnTo>
                    <a:pt x="1763048" y="1112724"/>
                  </a:lnTo>
                  <a:lnTo>
                    <a:pt x="1708570" y="1124444"/>
                  </a:lnTo>
                  <a:lnTo>
                    <a:pt x="1652721" y="1134922"/>
                  </a:lnTo>
                  <a:lnTo>
                    <a:pt x="1595577" y="1144122"/>
                  </a:lnTo>
                  <a:lnTo>
                    <a:pt x="1537217" y="1152008"/>
                  </a:lnTo>
                  <a:lnTo>
                    <a:pt x="1477717" y="1158542"/>
                  </a:lnTo>
                  <a:lnTo>
                    <a:pt x="1417155" y="1163689"/>
                  </a:lnTo>
                  <a:lnTo>
                    <a:pt x="1355608" y="1167410"/>
                  </a:lnTo>
                  <a:lnTo>
                    <a:pt x="1293153" y="1169670"/>
                  </a:lnTo>
                  <a:lnTo>
                    <a:pt x="1229868" y="1170431"/>
                  </a:lnTo>
                  <a:lnTo>
                    <a:pt x="1166579" y="1169670"/>
                  </a:lnTo>
                  <a:lnTo>
                    <a:pt x="1104121" y="1167410"/>
                  </a:lnTo>
                  <a:lnTo>
                    <a:pt x="1042571" y="1163689"/>
                  </a:lnTo>
                  <a:lnTo>
                    <a:pt x="982007" y="1158542"/>
                  </a:lnTo>
                  <a:lnTo>
                    <a:pt x="922505" y="1152008"/>
                  </a:lnTo>
                  <a:lnTo>
                    <a:pt x="864144" y="1144122"/>
                  </a:lnTo>
                  <a:lnTo>
                    <a:pt x="806999" y="1134922"/>
                  </a:lnTo>
                  <a:lnTo>
                    <a:pt x="751149" y="1124444"/>
                  </a:lnTo>
                  <a:lnTo>
                    <a:pt x="696670" y="1112724"/>
                  </a:lnTo>
                  <a:lnTo>
                    <a:pt x="643641" y="1099801"/>
                  </a:lnTo>
                  <a:lnTo>
                    <a:pt x="592138" y="1085710"/>
                  </a:lnTo>
                  <a:lnTo>
                    <a:pt x="542238" y="1070488"/>
                  </a:lnTo>
                  <a:lnTo>
                    <a:pt x="494019" y="1054172"/>
                  </a:lnTo>
                  <a:lnTo>
                    <a:pt x="447559" y="1036800"/>
                  </a:lnTo>
                  <a:lnTo>
                    <a:pt x="402933" y="1018406"/>
                  </a:lnTo>
                  <a:lnTo>
                    <a:pt x="360221" y="999029"/>
                  </a:lnTo>
                  <a:lnTo>
                    <a:pt x="319498" y="978705"/>
                  </a:lnTo>
                  <a:lnTo>
                    <a:pt x="280843" y="957471"/>
                  </a:lnTo>
                  <a:lnTo>
                    <a:pt x="244332" y="935363"/>
                  </a:lnTo>
                  <a:lnTo>
                    <a:pt x="210042" y="912419"/>
                  </a:lnTo>
                  <a:lnTo>
                    <a:pt x="178052" y="888675"/>
                  </a:lnTo>
                  <a:lnTo>
                    <a:pt x="148439" y="864168"/>
                  </a:lnTo>
                  <a:lnTo>
                    <a:pt x="96649" y="813012"/>
                  </a:lnTo>
                  <a:lnTo>
                    <a:pt x="55292" y="759244"/>
                  </a:lnTo>
                  <a:lnTo>
                    <a:pt x="24986" y="703160"/>
                  </a:lnTo>
                  <a:lnTo>
                    <a:pt x="6349" y="645052"/>
                  </a:lnTo>
                  <a:lnTo>
                    <a:pt x="0" y="585215"/>
                  </a:lnTo>
                  <a:close/>
                </a:path>
              </a:pathLst>
            </a:custGeom>
            <a:ln w="12699">
              <a:solidFill>
                <a:srgbClr val="008080"/>
              </a:solidFill>
            </a:ln>
          </p:spPr>
          <p:txBody>
            <a:bodyPr wrap="square" lIns="0" tIns="0" rIns="0" bIns="0" rtlCol="0"/>
            <a:lstStyle/>
            <a:p>
              <a:endParaRPr/>
            </a:p>
          </p:txBody>
        </p:sp>
      </p:grpSp>
      <p:sp>
        <p:nvSpPr>
          <p:cNvPr id="10" name="object 10"/>
          <p:cNvSpPr txBox="1"/>
          <p:nvPr/>
        </p:nvSpPr>
        <p:spPr>
          <a:xfrm>
            <a:off x="646712" y="2917955"/>
            <a:ext cx="1562100" cy="939800"/>
          </a:xfrm>
          <a:prstGeom prst="rect">
            <a:avLst/>
          </a:prstGeom>
        </p:spPr>
        <p:txBody>
          <a:bodyPr vert="horz" wrap="square" lIns="0" tIns="12700" rIns="0" bIns="0" rtlCol="0">
            <a:spAutoFit/>
          </a:bodyPr>
          <a:lstStyle/>
          <a:p>
            <a:pPr marL="12700" marR="5080" indent="1270" algn="ctr">
              <a:lnSpc>
                <a:spcPct val="100000"/>
              </a:lnSpc>
              <a:spcBef>
                <a:spcPts val="100"/>
              </a:spcBef>
            </a:pPr>
            <a:r>
              <a:rPr sz="1500" b="1" spc="-5" dirty="0">
                <a:solidFill>
                  <a:srgbClr val="FFFFFF"/>
                </a:solidFill>
                <a:latin typeface="Calibri"/>
                <a:cs typeface="Calibri"/>
              </a:rPr>
              <a:t>Βασική </a:t>
            </a:r>
            <a:r>
              <a:rPr sz="1500" b="1" spc="-10" dirty="0">
                <a:solidFill>
                  <a:srgbClr val="FFFFFF"/>
                </a:solidFill>
                <a:latin typeface="Calibri"/>
                <a:cs typeface="Calibri"/>
              </a:rPr>
              <a:t>Δράση </a:t>
            </a:r>
            <a:r>
              <a:rPr sz="1500" b="1" dirty="0">
                <a:solidFill>
                  <a:srgbClr val="FFFFFF"/>
                </a:solidFill>
                <a:latin typeface="Calibri"/>
                <a:cs typeface="Calibri"/>
              </a:rPr>
              <a:t>2 – </a:t>
            </a:r>
            <a:r>
              <a:rPr sz="1500" b="1" spc="5" dirty="0">
                <a:solidFill>
                  <a:srgbClr val="FFFFFF"/>
                </a:solidFill>
                <a:latin typeface="Calibri"/>
                <a:cs typeface="Calibri"/>
              </a:rPr>
              <a:t> </a:t>
            </a:r>
            <a:r>
              <a:rPr sz="1500" b="1" spc="-10" dirty="0">
                <a:solidFill>
                  <a:srgbClr val="FFFFFF"/>
                </a:solidFill>
                <a:latin typeface="Calibri"/>
                <a:cs typeface="Calibri"/>
              </a:rPr>
              <a:t>Συνεργασία</a:t>
            </a:r>
            <a:r>
              <a:rPr sz="1500" b="1" spc="-65" dirty="0">
                <a:solidFill>
                  <a:srgbClr val="FFFFFF"/>
                </a:solidFill>
                <a:latin typeface="Calibri"/>
                <a:cs typeface="Calibri"/>
              </a:rPr>
              <a:t> </a:t>
            </a:r>
            <a:r>
              <a:rPr sz="1500" b="1" spc="-10" dirty="0">
                <a:solidFill>
                  <a:srgbClr val="FFFFFF"/>
                </a:solidFill>
                <a:latin typeface="Calibri"/>
                <a:cs typeface="Calibri"/>
              </a:rPr>
              <a:t>μεταξύ </a:t>
            </a:r>
            <a:r>
              <a:rPr sz="1500" b="1" spc="-325" dirty="0">
                <a:solidFill>
                  <a:srgbClr val="FFFFFF"/>
                </a:solidFill>
                <a:latin typeface="Calibri"/>
                <a:cs typeface="Calibri"/>
              </a:rPr>
              <a:t> </a:t>
            </a:r>
            <a:r>
              <a:rPr sz="1500" b="1" spc="-10" dirty="0">
                <a:solidFill>
                  <a:srgbClr val="FFFFFF"/>
                </a:solidFill>
                <a:latin typeface="Calibri"/>
                <a:cs typeface="Calibri"/>
              </a:rPr>
              <a:t>Οργανισμών</a:t>
            </a:r>
            <a:r>
              <a:rPr sz="1500" b="1" spc="-15" dirty="0">
                <a:solidFill>
                  <a:srgbClr val="FFFFFF"/>
                </a:solidFill>
                <a:latin typeface="Calibri"/>
                <a:cs typeface="Calibri"/>
              </a:rPr>
              <a:t> </a:t>
            </a:r>
            <a:r>
              <a:rPr sz="1500" b="1" spc="-20" dirty="0">
                <a:solidFill>
                  <a:srgbClr val="FFFFFF"/>
                </a:solidFill>
                <a:latin typeface="Calibri"/>
                <a:cs typeface="Calibri"/>
              </a:rPr>
              <a:t>και</a:t>
            </a:r>
            <a:endParaRPr sz="1500" dirty="0">
              <a:latin typeface="Calibri"/>
              <a:cs typeface="Calibri"/>
            </a:endParaRPr>
          </a:p>
          <a:p>
            <a:pPr marL="635" algn="ctr">
              <a:lnSpc>
                <a:spcPct val="100000"/>
              </a:lnSpc>
            </a:pPr>
            <a:r>
              <a:rPr sz="1500" b="1" spc="-5" dirty="0">
                <a:solidFill>
                  <a:srgbClr val="FFFFFF"/>
                </a:solidFill>
                <a:latin typeface="Calibri"/>
                <a:cs typeface="Calibri"/>
              </a:rPr>
              <a:t>Ιδρυμάτων</a:t>
            </a:r>
            <a:endParaRPr sz="1500" dirty="0">
              <a:latin typeface="Calibri"/>
              <a:cs typeface="Calibri"/>
            </a:endParaRPr>
          </a:p>
        </p:txBody>
      </p:sp>
      <p:grpSp>
        <p:nvGrpSpPr>
          <p:cNvPr id="11" name="object 11"/>
          <p:cNvGrpSpPr/>
          <p:nvPr/>
        </p:nvGrpSpPr>
        <p:grpSpPr>
          <a:xfrm>
            <a:off x="182188" y="4213901"/>
            <a:ext cx="2472690" cy="1413429"/>
            <a:chOff x="173481" y="3805173"/>
            <a:chExt cx="2472690" cy="1287145"/>
          </a:xfrm>
        </p:grpSpPr>
        <p:sp>
          <p:nvSpPr>
            <p:cNvPr id="12" name="object 12"/>
            <p:cNvSpPr/>
            <p:nvPr/>
          </p:nvSpPr>
          <p:spPr>
            <a:xfrm>
              <a:off x="179831" y="3811523"/>
              <a:ext cx="2459990" cy="1274445"/>
            </a:xfrm>
            <a:custGeom>
              <a:avLst/>
              <a:gdLst/>
              <a:ahLst/>
              <a:cxnLst/>
              <a:rect l="l" t="t" r="r" b="b"/>
              <a:pathLst>
                <a:path w="2459990" h="1274445">
                  <a:moveTo>
                    <a:pt x="1229868" y="0"/>
                  </a:moveTo>
                  <a:lnTo>
                    <a:pt x="1168485" y="779"/>
                  </a:lnTo>
                  <a:lnTo>
                    <a:pt x="1107881" y="3094"/>
                  </a:lnTo>
                  <a:lnTo>
                    <a:pt x="1048127" y="6907"/>
                  </a:lnTo>
                  <a:lnTo>
                    <a:pt x="989293" y="12183"/>
                  </a:lnTo>
                  <a:lnTo>
                    <a:pt x="931449" y="18884"/>
                  </a:lnTo>
                  <a:lnTo>
                    <a:pt x="874667" y="26973"/>
                  </a:lnTo>
                  <a:lnTo>
                    <a:pt x="819015" y="36416"/>
                  </a:lnTo>
                  <a:lnTo>
                    <a:pt x="764565" y="47174"/>
                  </a:lnTo>
                  <a:lnTo>
                    <a:pt x="711388" y="59212"/>
                  </a:lnTo>
                  <a:lnTo>
                    <a:pt x="659553" y="72493"/>
                  </a:lnTo>
                  <a:lnTo>
                    <a:pt x="609131" y="86980"/>
                  </a:lnTo>
                  <a:lnTo>
                    <a:pt x="560193" y="102638"/>
                  </a:lnTo>
                  <a:lnTo>
                    <a:pt x="512809" y="119428"/>
                  </a:lnTo>
                  <a:lnTo>
                    <a:pt x="467049" y="137316"/>
                  </a:lnTo>
                  <a:lnTo>
                    <a:pt x="422985" y="156264"/>
                  </a:lnTo>
                  <a:lnTo>
                    <a:pt x="380686" y="176236"/>
                  </a:lnTo>
                  <a:lnTo>
                    <a:pt x="340223" y="197195"/>
                  </a:lnTo>
                  <a:lnTo>
                    <a:pt x="301666" y="219105"/>
                  </a:lnTo>
                  <a:lnTo>
                    <a:pt x="265087" y="241930"/>
                  </a:lnTo>
                  <a:lnTo>
                    <a:pt x="230554" y="265632"/>
                  </a:lnTo>
                  <a:lnTo>
                    <a:pt x="198140" y="290176"/>
                  </a:lnTo>
                  <a:lnTo>
                    <a:pt x="167913" y="315524"/>
                  </a:lnTo>
                  <a:lnTo>
                    <a:pt x="139946" y="341641"/>
                  </a:lnTo>
                  <a:lnTo>
                    <a:pt x="91068" y="396033"/>
                  </a:lnTo>
                  <a:lnTo>
                    <a:pt x="52071" y="453060"/>
                  </a:lnTo>
                  <a:lnTo>
                    <a:pt x="23518" y="512431"/>
                  </a:lnTo>
                  <a:lnTo>
                    <a:pt x="5973" y="573852"/>
                  </a:lnTo>
                  <a:lnTo>
                    <a:pt x="0" y="637032"/>
                  </a:lnTo>
                  <a:lnTo>
                    <a:pt x="1505" y="668823"/>
                  </a:lnTo>
                  <a:lnTo>
                    <a:pt x="13335" y="731160"/>
                  </a:lnTo>
                  <a:lnTo>
                    <a:pt x="36454" y="791592"/>
                  </a:lnTo>
                  <a:lnTo>
                    <a:pt x="70299" y="849827"/>
                  </a:lnTo>
                  <a:lnTo>
                    <a:pt x="114307" y="905574"/>
                  </a:lnTo>
                  <a:lnTo>
                    <a:pt x="167913" y="958539"/>
                  </a:lnTo>
                  <a:lnTo>
                    <a:pt x="198140" y="983887"/>
                  </a:lnTo>
                  <a:lnTo>
                    <a:pt x="230554" y="1008431"/>
                  </a:lnTo>
                  <a:lnTo>
                    <a:pt x="265087" y="1032133"/>
                  </a:lnTo>
                  <a:lnTo>
                    <a:pt x="301666" y="1054958"/>
                  </a:lnTo>
                  <a:lnTo>
                    <a:pt x="340223" y="1076868"/>
                  </a:lnTo>
                  <a:lnTo>
                    <a:pt x="380686" y="1097827"/>
                  </a:lnTo>
                  <a:lnTo>
                    <a:pt x="422985" y="1117799"/>
                  </a:lnTo>
                  <a:lnTo>
                    <a:pt x="467049" y="1136747"/>
                  </a:lnTo>
                  <a:lnTo>
                    <a:pt x="512809" y="1154635"/>
                  </a:lnTo>
                  <a:lnTo>
                    <a:pt x="560193" y="1171425"/>
                  </a:lnTo>
                  <a:lnTo>
                    <a:pt x="609131" y="1187083"/>
                  </a:lnTo>
                  <a:lnTo>
                    <a:pt x="659553" y="1201570"/>
                  </a:lnTo>
                  <a:lnTo>
                    <a:pt x="711388" y="1214851"/>
                  </a:lnTo>
                  <a:lnTo>
                    <a:pt x="764565" y="1226889"/>
                  </a:lnTo>
                  <a:lnTo>
                    <a:pt x="819015" y="1237647"/>
                  </a:lnTo>
                  <a:lnTo>
                    <a:pt x="874667" y="1247090"/>
                  </a:lnTo>
                  <a:lnTo>
                    <a:pt x="931449" y="1255179"/>
                  </a:lnTo>
                  <a:lnTo>
                    <a:pt x="989293" y="1261880"/>
                  </a:lnTo>
                  <a:lnTo>
                    <a:pt x="1048127" y="1267156"/>
                  </a:lnTo>
                  <a:lnTo>
                    <a:pt x="1107881" y="1270969"/>
                  </a:lnTo>
                  <a:lnTo>
                    <a:pt x="1168485" y="1273284"/>
                  </a:lnTo>
                  <a:lnTo>
                    <a:pt x="1229868" y="1274064"/>
                  </a:lnTo>
                  <a:lnTo>
                    <a:pt x="1291247" y="1273284"/>
                  </a:lnTo>
                  <a:lnTo>
                    <a:pt x="1351847" y="1270969"/>
                  </a:lnTo>
                  <a:lnTo>
                    <a:pt x="1411599" y="1267156"/>
                  </a:lnTo>
                  <a:lnTo>
                    <a:pt x="1470431" y="1261880"/>
                  </a:lnTo>
                  <a:lnTo>
                    <a:pt x="1528273" y="1255179"/>
                  </a:lnTo>
                  <a:lnTo>
                    <a:pt x="1585055" y="1247090"/>
                  </a:lnTo>
                  <a:lnTo>
                    <a:pt x="1640705" y="1237647"/>
                  </a:lnTo>
                  <a:lnTo>
                    <a:pt x="1695154" y="1226889"/>
                  </a:lnTo>
                  <a:lnTo>
                    <a:pt x="1748331" y="1214851"/>
                  </a:lnTo>
                  <a:lnTo>
                    <a:pt x="1800165" y="1201570"/>
                  </a:lnTo>
                  <a:lnTo>
                    <a:pt x="1850587" y="1187083"/>
                  </a:lnTo>
                  <a:lnTo>
                    <a:pt x="1899525" y="1171425"/>
                  </a:lnTo>
                  <a:lnTo>
                    <a:pt x="1946910" y="1154635"/>
                  </a:lnTo>
                  <a:lnTo>
                    <a:pt x="1992669" y="1136747"/>
                  </a:lnTo>
                  <a:lnTo>
                    <a:pt x="2036734" y="1117799"/>
                  </a:lnTo>
                  <a:lnTo>
                    <a:pt x="2079034" y="1097827"/>
                  </a:lnTo>
                  <a:lnTo>
                    <a:pt x="2119498" y="1076868"/>
                  </a:lnTo>
                  <a:lnTo>
                    <a:pt x="2158056" y="1054958"/>
                  </a:lnTo>
                  <a:lnTo>
                    <a:pt x="2194636" y="1032133"/>
                  </a:lnTo>
                  <a:lnTo>
                    <a:pt x="2229170" y="1008431"/>
                  </a:lnTo>
                  <a:lnTo>
                    <a:pt x="2261586" y="983887"/>
                  </a:lnTo>
                  <a:lnTo>
                    <a:pt x="2291813" y="958539"/>
                  </a:lnTo>
                  <a:lnTo>
                    <a:pt x="2319782" y="932422"/>
                  </a:lnTo>
                  <a:lnTo>
                    <a:pt x="2368662" y="878030"/>
                  </a:lnTo>
                  <a:lnTo>
                    <a:pt x="2407661" y="821003"/>
                  </a:lnTo>
                  <a:lnTo>
                    <a:pt x="2436215" y="761632"/>
                  </a:lnTo>
                  <a:lnTo>
                    <a:pt x="2453761" y="700211"/>
                  </a:lnTo>
                  <a:lnTo>
                    <a:pt x="2459736" y="637032"/>
                  </a:lnTo>
                  <a:lnTo>
                    <a:pt x="2458230" y="605240"/>
                  </a:lnTo>
                  <a:lnTo>
                    <a:pt x="2446400" y="542903"/>
                  </a:lnTo>
                  <a:lnTo>
                    <a:pt x="2423279" y="482471"/>
                  </a:lnTo>
                  <a:lnTo>
                    <a:pt x="2389432" y="424236"/>
                  </a:lnTo>
                  <a:lnTo>
                    <a:pt x="2345422" y="368489"/>
                  </a:lnTo>
                  <a:lnTo>
                    <a:pt x="2291813" y="315524"/>
                  </a:lnTo>
                  <a:lnTo>
                    <a:pt x="2261586" y="290176"/>
                  </a:lnTo>
                  <a:lnTo>
                    <a:pt x="2229170" y="265632"/>
                  </a:lnTo>
                  <a:lnTo>
                    <a:pt x="2194636" y="241930"/>
                  </a:lnTo>
                  <a:lnTo>
                    <a:pt x="2158056" y="219105"/>
                  </a:lnTo>
                  <a:lnTo>
                    <a:pt x="2119498" y="197195"/>
                  </a:lnTo>
                  <a:lnTo>
                    <a:pt x="2079034" y="176236"/>
                  </a:lnTo>
                  <a:lnTo>
                    <a:pt x="2036734" y="156264"/>
                  </a:lnTo>
                  <a:lnTo>
                    <a:pt x="1992669" y="137316"/>
                  </a:lnTo>
                  <a:lnTo>
                    <a:pt x="1946910" y="119428"/>
                  </a:lnTo>
                  <a:lnTo>
                    <a:pt x="1899525" y="102638"/>
                  </a:lnTo>
                  <a:lnTo>
                    <a:pt x="1850587" y="86980"/>
                  </a:lnTo>
                  <a:lnTo>
                    <a:pt x="1800165" y="72493"/>
                  </a:lnTo>
                  <a:lnTo>
                    <a:pt x="1748331" y="59212"/>
                  </a:lnTo>
                  <a:lnTo>
                    <a:pt x="1695154" y="47174"/>
                  </a:lnTo>
                  <a:lnTo>
                    <a:pt x="1640705" y="36416"/>
                  </a:lnTo>
                  <a:lnTo>
                    <a:pt x="1585055" y="26973"/>
                  </a:lnTo>
                  <a:lnTo>
                    <a:pt x="1528273" y="18884"/>
                  </a:lnTo>
                  <a:lnTo>
                    <a:pt x="1470431" y="12183"/>
                  </a:lnTo>
                  <a:lnTo>
                    <a:pt x="1411599" y="6907"/>
                  </a:lnTo>
                  <a:lnTo>
                    <a:pt x="1351847" y="3094"/>
                  </a:lnTo>
                  <a:lnTo>
                    <a:pt x="1291247" y="779"/>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13" name="object 13"/>
            <p:cNvSpPr/>
            <p:nvPr/>
          </p:nvSpPr>
          <p:spPr>
            <a:xfrm>
              <a:off x="179831" y="3811523"/>
              <a:ext cx="2459990" cy="1274445"/>
            </a:xfrm>
            <a:custGeom>
              <a:avLst/>
              <a:gdLst/>
              <a:ahLst/>
              <a:cxnLst/>
              <a:rect l="l" t="t" r="r" b="b"/>
              <a:pathLst>
                <a:path w="2459990" h="1274445">
                  <a:moveTo>
                    <a:pt x="0" y="637032"/>
                  </a:moveTo>
                  <a:lnTo>
                    <a:pt x="5973" y="573852"/>
                  </a:lnTo>
                  <a:lnTo>
                    <a:pt x="23518" y="512431"/>
                  </a:lnTo>
                  <a:lnTo>
                    <a:pt x="52071" y="453060"/>
                  </a:lnTo>
                  <a:lnTo>
                    <a:pt x="91068" y="396033"/>
                  </a:lnTo>
                  <a:lnTo>
                    <a:pt x="139946" y="341641"/>
                  </a:lnTo>
                  <a:lnTo>
                    <a:pt x="167913" y="315524"/>
                  </a:lnTo>
                  <a:lnTo>
                    <a:pt x="198140" y="290176"/>
                  </a:lnTo>
                  <a:lnTo>
                    <a:pt x="230554" y="265632"/>
                  </a:lnTo>
                  <a:lnTo>
                    <a:pt x="265087" y="241930"/>
                  </a:lnTo>
                  <a:lnTo>
                    <a:pt x="301666" y="219105"/>
                  </a:lnTo>
                  <a:lnTo>
                    <a:pt x="340223" y="197195"/>
                  </a:lnTo>
                  <a:lnTo>
                    <a:pt x="380686" y="176236"/>
                  </a:lnTo>
                  <a:lnTo>
                    <a:pt x="422985" y="156264"/>
                  </a:lnTo>
                  <a:lnTo>
                    <a:pt x="467049" y="137316"/>
                  </a:lnTo>
                  <a:lnTo>
                    <a:pt x="512809" y="119428"/>
                  </a:lnTo>
                  <a:lnTo>
                    <a:pt x="560193" y="102638"/>
                  </a:lnTo>
                  <a:lnTo>
                    <a:pt x="609131" y="86980"/>
                  </a:lnTo>
                  <a:lnTo>
                    <a:pt x="659553" y="72493"/>
                  </a:lnTo>
                  <a:lnTo>
                    <a:pt x="711388" y="59212"/>
                  </a:lnTo>
                  <a:lnTo>
                    <a:pt x="764565" y="47174"/>
                  </a:lnTo>
                  <a:lnTo>
                    <a:pt x="819015" y="36416"/>
                  </a:lnTo>
                  <a:lnTo>
                    <a:pt x="874667" y="26973"/>
                  </a:lnTo>
                  <a:lnTo>
                    <a:pt x="931449" y="18884"/>
                  </a:lnTo>
                  <a:lnTo>
                    <a:pt x="989293" y="12183"/>
                  </a:lnTo>
                  <a:lnTo>
                    <a:pt x="1048127" y="6907"/>
                  </a:lnTo>
                  <a:lnTo>
                    <a:pt x="1107881" y="3094"/>
                  </a:lnTo>
                  <a:lnTo>
                    <a:pt x="1168485" y="779"/>
                  </a:lnTo>
                  <a:lnTo>
                    <a:pt x="1229868" y="0"/>
                  </a:lnTo>
                  <a:lnTo>
                    <a:pt x="1291247" y="779"/>
                  </a:lnTo>
                  <a:lnTo>
                    <a:pt x="1351847" y="3094"/>
                  </a:lnTo>
                  <a:lnTo>
                    <a:pt x="1411599" y="6907"/>
                  </a:lnTo>
                  <a:lnTo>
                    <a:pt x="1470431" y="12183"/>
                  </a:lnTo>
                  <a:lnTo>
                    <a:pt x="1528273" y="18884"/>
                  </a:lnTo>
                  <a:lnTo>
                    <a:pt x="1585055" y="26973"/>
                  </a:lnTo>
                  <a:lnTo>
                    <a:pt x="1640705" y="36416"/>
                  </a:lnTo>
                  <a:lnTo>
                    <a:pt x="1695154" y="47174"/>
                  </a:lnTo>
                  <a:lnTo>
                    <a:pt x="1748331" y="59212"/>
                  </a:lnTo>
                  <a:lnTo>
                    <a:pt x="1800165" y="72493"/>
                  </a:lnTo>
                  <a:lnTo>
                    <a:pt x="1850587" y="86980"/>
                  </a:lnTo>
                  <a:lnTo>
                    <a:pt x="1899525" y="102638"/>
                  </a:lnTo>
                  <a:lnTo>
                    <a:pt x="1946910" y="119428"/>
                  </a:lnTo>
                  <a:lnTo>
                    <a:pt x="1992669" y="137316"/>
                  </a:lnTo>
                  <a:lnTo>
                    <a:pt x="2036734" y="156264"/>
                  </a:lnTo>
                  <a:lnTo>
                    <a:pt x="2079034" y="176236"/>
                  </a:lnTo>
                  <a:lnTo>
                    <a:pt x="2119498" y="197195"/>
                  </a:lnTo>
                  <a:lnTo>
                    <a:pt x="2158056" y="219105"/>
                  </a:lnTo>
                  <a:lnTo>
                    <a:pt x="2194636" y="241930"/>
                  </a:lnTo>
                  <a:lnTo>
                    <a:pt x="2229170" y="265632"/>
                  </a:lnTo>
                  <a:lnTo>
                    <a:pt x="2261586" y="290176"/>
                  </a:lnTo>
                  <a:lnTo>
                    <a:pt x="2291813" y="315524"/>
                  </a:lnTo>
                  <a:lnTo>
                    <a:pt x="2319782" y="341641"/>
                  </a:lnTo>
                  <a:lnTo>
                    <a:pt x="2368662" y="396033"/>
                  </a:lnTo>
                  <a:lnTo>
                    <a:pt x="2407661" y="453060"/>
                  </a:lnTo>
                  <a:lnTo>
                    <a:pt x="2436215" y="512431"/>
                  </a:lnTo>
                  <a:lnTo>
                    <a:pt x="2453761" y="573852"/>
                  </a:lnTo>
                  <a:lnTo>
                    <a:pt x="2459736" y="637032"/>
                  </a:lnTo>
                  <a:lnTo>
                    <a:pt x="2458230" y="668823"/>
                  </a:lnTo>
                  <a:lnTo>
                    <a:pt x="2446400" y="731160"/>
                  </a:lnTo>
                  <a:lnTo>
                    <a:pt x="2423279" y="791592"/>
                  </a:lnTo>
                  <a:lnTo>
                    <a:pt x="2389432" y="849827"/>
                  </a:lnTo>
                  <a:lnTo>
                    <a:pt x="2345422" y="905574"/>
                  </a:lnTo>
                  <a:lnTo>
                    <a:pt x="2291813" y="958539"/>
                  </a:lnTo>
                  <a:lnTo>
                    <a:pt x="2261586" y="983887"/>
                  </a:lnTo>
                  <a:lnTo>
                    <a:pt x="2229170" y="1008431"/>
                  </a:lnTo>
                  <a:lnTo>
                    <a:pt x="2194636" y="1032133"/>
                  </a:lnTo>
                  <a:lnTo>
                    <a:pt x="2158056" y="1054958"/>
                  </a:lnTo>
                  <a:lnTo>
                    <a:pt x="2119498" y="1076868"/>
                  </a:lnTo>
                  <a:lnTo>
                    <a:pt x="2079034" y="1097827"/>
                  </a:lnTo>
                  <a:lnTo>
                    <a:pt x="2036734" y="1117799"/>
                  </a:lnTo>
                  <a:lnTo>
                    <a:pt x="1992669" y="1136747"/>
                  </a:lnTo>
                  <a:lnTo>
                    <a:pt x="1946910" y="1154635"/>
                  </a:lnTo>
                  <a:lnTo>
                    <a:pt x="1899525" y="1171425"/>
                  </a:lnTo>
                  <a:lnTo>
                    <a:pt x="1850587" y="1187083"/>
                  </a:lnTo>
                  <a:lnTo>
                    <a:pt x="1800165" y="1201570"/>
                  </a:lnTo>
                  <a:lnTo>
                    <a:pt x="1748331" y="1214851"/>
                  </a:lnTo>
                  <a:lnTo>
                    <a:pt x="1695154" y="1226889"/>
                  </a:lnTo>
                  <a:lnTo>
                    <a:pt x="1640705" y="1237647"/>
                  </a:lnTo>
                  <a:lnTo>
                    <a:pt x="1585055" y="1247090"/>
                  </a:lnTo>
                  <a:lnTo>
                    <a:pt x="1528273" y="1255179"/>
                  </a:lnTo>
                  <a:lnTo>
                    <a:pt x="1470431" y="1261880"/>
                  </a:lnTo>
                  <a:lnTo>
                    <a:pt x="1411599" y="1267156"/>
                  </a:lnTo>
                  <a:lnTo>
                    <a:pt x="1351847" y="1270969"/>
                  </a:lnTo>
                  <a:lnTo>
                    <a:pt x="1291247" y="1273284"/>
                  </a:lnTo>
                  <a:lnTo>
                    <a:pt x="1229868" y="1274064"/>
                  </a:lnTo>
                  <a:lnTo>
                    <a:pt x="1168485" y="1273284"/>
                  </a:lnTo>
                  <a:lnTo>
                    <a:pt x="1107881" y="1270969"/>
                  </a:lnTo>
                  <a:lnTo>
                    <a:pt x="1048127" y="1267156"/>
                  </a:lnTo>
                  <a:lnTo>
                    <a:pt x="989293" y="1261880"/>
                  </a:lnTo>
                  <a:lnTo>
                    <a:pt x="931449" y="1255179"/>
                  </a:lnTo>
                  <a:lnTo>
                    <a:pt x="874667" y="1247090"/>
                  </a:lnTo>
                  <a:lnTo>
                    <a:pt x="819015" y="1237647"/>
                  </a:lnTo>
                  <a:lnTo>
                    <a:pt x="764565" y="1226889"/>
                  </a:lnTo>
                  <a:lnTo>
                    <a:pt x="711388" y="1214851"/>
                  </a:lnTo>
                  <a:lnTo>
                    <a:pt x="659553" y="1201570"/>
                  </a:lnTo>
                  <a:lnTo>
                    <a:pt x="609131" y="1187083"/>
                  </a:lnTo>
                  <a:lnTo>
                    <a:pt x="560193" y="1171425"/>
                  </a:lnTo>
                  <a:lnTo>
                    <a:pt x="512809" y="1154635"/>
                  </a:lnTo>
                  <a:lnTo>
                    <a:pt x="467049" y="1136747"/>
                  </a:lnTo>
                  <a:lnTo>
                    <a:pt x="422985" y="1117799"/>
                  </a:lnTo>
                  <a:lnTo>
                    <a:pt x="380686" y="1097827"/>
                  </a:lnTo>
                  <a:lnTo>
                    <a:pt x="340223" y="1076868"/>
                  </a:lnTo>
                  <a:lnTo>
                    <a:pt x="301666" y="1054958"/>
                  </a:lnTo>
                  <a:lnTo>
                    <a:pt x="265087" y="1032133"/>
                  </a:lnTo>
                  <a:lnTo>
                    <a:pt x="230554" y="1008431"/>
                  </a:lnTo>
                  <a:lnTo>
                    <a:pt x="198140" y="983887"/>
                  </a:lnTo>
                  <a:lnTo>
                    <a:pt x="167913" y="958539"/>
                  </a:lnTo>
                  <a:lnTo>
                    <a:pt x="139946" y="932422"/>
                  </a:lnTo>
                  <a:lnTo>
                    <a:pt x="91068" y="878030"/>
                  </a:lnTo>
                  <a:lnTo>
                    <a:pt x="52071" y="821003"/>
                  </a:lnTo>
                  <a:lnTo>
                    <a:pt x="23518" y="761632"/>
                  </a:lnTo>
                  <a:lnTo>
                    <a:pt x="5973" y="700211"/>
                  </a:lnTo>
                  <a:lnTo>
                    <a:pt x="0" y="637032"/>
                  </a:lnTo>
                  <a:close/>
                </a:path>
              </a:pathLst>
            </a:custGeom>
            <a:ln w="12700">
              <a:solidFill>
                <a:srgbClr val="008080"/>
              </a:solidFill>
            </a:ln>
          </p:spPr>
          <p:txBody>
            <a:bodyPr wrap="square" lIns="0" tIns="0" rIns="0" bIns="0" rtlCol="0"/>
            <a:lstStyle/>
            <a:p>
              <a:endParaRPr/>
            </a:p>
          </p:txBody>
        </p:sp>
      </p:grpSp>
      <p:sp>
        <p:nvSpPr>
          <p:cNvPr id="14" name="object 14"/>
          <p:cNvSpPr txBox="1"/>
          <p:nvPr/>
        </p:nvSpPr>
        <p:spPr>
          <a:xfrm>
            <a:off x="667032" y="4335780"/>
            <a:ext cx="1521460" cy="1169670"/>
          </a:xfrm>
          <a:prstGeom prst="rect">
            <a:avLst/>
          </a:prstGeom>
        </p:spPr>
        <p:txBody>
          <a:bodyPr vert="horz" wrap="square" lIns="0" tIns="12700" rIns="0" bIns="0" rtlCol="0">
            <a:spAutoFit/>
          </a:bodyPr>
          <a:lstStyle/>
          <a:p>
            <a:pPr algn="ctr">
              <a:lnSpc>
                <a:spcPct val="100000"/>
              </a:lnSpc>
              <a:spcBef>
                <a:spcPts val="100"/>
              </a:spcBef>
            </a:pPr>
            <a:r>
              <a:rPr sz="1500" b="1" spc="-5" dirty="0">
                <a:solidFill>
                  <a:srgbClr val="FFFFFF"/>
                </a:solidFill>
                <a:latin typeface="Calibri"/>
                <a:cs typeface="Calibri"/>
              </a:rPr>
              <a:t>Βασική</a:t>
            </a:r>
            <a:r>
              <a:rPr sz="1500" b="1" spc="-40" dirty="0">
                <a:solidFill>
                  <a:srgbClr val="FFFFFF"/>
                </a:solidFill>
                <a:latin typeface="Calibri"/>
                <a:cs typeface="Calibri"/>
              </a:rPr>
              <a:t> </a:t>
            </a:r>
            <a:r>
              <a:rPr sz="1500" b="1" spc="-5" dirty="0">
                <a:solidFill>
                  <a:srgbClr val="FFFFFF"/>
                </a:solidFill>
                <a:latin typeface="Calibri"/>
                <a:cs typeface="Calibri"/>
              </a:rPr>
              <a:t>Δράση</a:t>
            </a:r>
            <a:r>
              <a:rPr sz="1500" b="1" spc="-30" dirty="0">
                <a:solidFill>
                  <a:srgbClr val="FFFFFF"/>
                </a:solidFill>
                <a:latin typeface="Calibri"/>
                <a:cs typeface="Calibri"/>
              </a:rPr>
              <a:t> </a:t>
            </a:r>
            <a:r>
              <a:rPr sz="1500" b="1" dirty="0">
                <a:solidFill>
                  <a:srgbClr val="FFFFFF"/>
                </a:solidFill>
                <a:latin typeface="Calibri"/>
                <a:cs typeface="Calibri"/>
              </a:rPr>
              <a:t>3</a:t>
            </a:r>
            <a:r>
              <a:rPr sz="1500" b="1" spc="-15" dirty="0">
                <a:solidFill>
                  <a:srgbClr val="FFFFFF"/>
                </a:solidFill>
                <a:latin typeface="Calibri"/>
                <a:cs typeface="Calibri"/>
              </a:rPr>
              <a:t> </a:t>
            </a:r>
            <a:r>
              <a:rPr sz="1500" b="1" dirty="0">
                <a:solidFill>
                  <a:srgbClr val="FFFFFF"/>
                </a:solidFill>
                <a:latin typeface="Calibri"/>
                <a:cs typeface="Calibri"/>
              </a:rPr>
              <a:t>–</a:t>
            </a:r>
            <a:endParaRPr sz="1500" dirty="0">
              <a:latin typeface="Calibri"/>
              <a:cs typeface="Calibri"/>
            </a:endParaRPr>
          </a:p>
          <a:p>
            <a:pPr algn="ctr">
              <a:lnSpc>
                <a:spcPct val="100000"/>
              </a:lnSpc>
              <a:spcBef>
                <a:spcPts val="5"/>
              </a:spcBef>
            </a:pPr>
            <a:r>
              <a:rPr sz="1500" b="1" dirty="0">
                <a:solidFill>
                  <a:srgbClr val="FFFFFF"/>
                </a:solidFill>
                <a:latin typeface="Calibri"/>
                <a:cs typeface="Calibri"/>
              </a:rPr>
              <a:t>Στήριξη</a:t>
            </a:r>
            <a:r>
              <a:rPr sz="1500" b="1" spc="-5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marL="12065" marR="5080" algn="ctr">
              <a:lnSpc>
                <a:spcPct val="100000"/>
              </a:lnSpc>
            </a:pPr>
            <a:r>
              <a:rPr sz="1500" b="1" dirty="0">
                <a:solidFill>
                  <a:srgbClr val="FFFFFF"/>
                </a:solidFill>
                <a:latin typeface="Calibri"/>
                <a:cs typeface="Calibri"/>
              </a:rPr>
              <a:t>Χάραξης</a:t>
            </a:r>
            <a:r>
              <a:rPr sz="1500" b="1" spc="-55" dirty="0">
                <a:solidFill>
                  <a:srgbClr val="FFFFFF"/>
                </a:solidFill>
                <a:latin typeface="Calibri"/>
                <a:cs typeface="Calibri"/>
              </a:rPr>
              <a:t> </a:t>
            </a:r>
            <a:r>
              <a:rPr sz="1500" b="1" spc="-10" dirty="0">
                <a:solidFill>
                  <a:srgbClr val="FFFFFF"/>
                </a:solidFill>
                <a:latin typeface="Calibri"/>
                <a:cs typeface="Calibri"/>
              </a:rPr>
              <a:t>Πολιτικής </a:t>
            </a:r>
            <a:r>
              <a:rPr sz="1500" b="1" spc="-325" dirty="0">
                <a:solidFill>
                  <a:srgbClr val="FFFFFF"/>
                </a:solidFill>
                <a:latin typeface="Calibri"/>
                <a:cs typeface="Calibri"/>
              </a:rPr>
              <a:t> </a:t>
            </a:r>
            <a:r>
              <a:rPr sz="1500" b="1" spc="-20" dirty="0">
                <a:solidFill>
                  <a:srgbClr val="FFFFFF"/>
                </a:solidFill>
                <a:latin typeface="Calibri"/>
                <a:cs typeface="Calibri"/>
              </a:rPr>
              <a:t>και</a:t>
            </a:r>
            <a:r>
              <a:rPr sz="1500" b="1" spc="-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algn="ctr">
              <a:lnSpc>
                <a:spcPct val="100000"/>
              </a:lnSpc>
            </a:pPr>
            <a:r>
              <a:rPr sz="1500" b="1" spc="-10" dirty="0">
                <a:solidFill>
                  <a:srgbClr val="FFFFFF"/>
                </a:solidFill>
                <a:latin typeface="Calibri"/>
                <a:cs typeface="Calibri"/>
              </a:rPr>
              <a:t>Συνεργασίας</a:t>
            </a:r>
            <a:endParaRPr sz="1500" dirty="0">
              <a:latin typeface="Calibri"/>
              <a:cs typeface="Calibri"/>
            </a:endParaRPr>
          </a:p>
        </p:txBody>
      </p:sp>
      <p:grpSp>
        <p:nvGrpSpPr>
          <p:cNvPr id="15" name="object 15"/>
          <p:cNvGrpSpPr/>
          <p:nvPr/>
        </p:nvGrpSpPr>
        <p:grpSpPr>
          <a:xfrm>
            <a:off x="175838" y="5829300"/>
            <a:ext cx="2475865" cy="787400"/>
            <a:chOff x="173481" y="5224017"/>
            <a:chExt cx="2475865" cy="787400"/>
          </a:xfrm>
        </p:grpSpPr>
        <p:sp>
          <p:nvSpPr>
            <p:cNvPr id="16" name="object 16"/>
            <p:cNvSpPr/>
            <p:nvPr/>
          </p:nvSpPr>
          <p:spPr>
            <a:xfrm>
              <a:off x="179831" y="5230367"/>
              <a:ext cx="2463165" cy="774700"/>
            </a:xfrm>
            <a:custGeom>
              <a:avLst/>
              <a:gdLst/>
              <a:ahLst/>
              <a:cxnLst/>
              <a:rect l="l" t="t" r="r" b="b"/>
              <a:pathLst>
                <a:path w="2463165" h="774700">
                  <a:moveTo>
                    <a:pt x="1231392" y="0"/>
                  </a:moveTo>
                  <a:lnTo>
                    <a:pt x="1161515" y="612"/>
                  </a:lnTo>
                  <a:lnTo>
                    <a:pt x="1092660" y="2429"/>
                  </a:lnTo>
                  <a:lnTo>
                    <a:pt x="1024933" y="5418"/>
                  </a:lnTo>
                  <a:lnTo>
                    <a:pt x="958436" y="9545"/>
                  </a:lnTo>
                  <a:lnTo>
                    <a:pt x="893273" y="14778"/>
                  </a:lnTo>
                  <a:lnTo>
                    <a:pt x="829549" y="21084"/>
                  </a:lnTo>
                  <a:lnTo>
                    <a:pt x="767368" y="28431"/>
                  </a:lnTo>
                  <a:lnTo>
                    <a:pt x="706833" y="36785"/>
                  </a:lnTo>
                  <a:lnTo>
                    <a:pt x="648048" y="46114"/>
                  </a:lnTo>
                  <a:lnTo>
                    <a:pt x="591117" y="56386"/>
                  </a:lnTo>
                  <a:lnTo>
                    <a:pt x="536145" y="67568"/>
                  </a:lnTo>
                  <a:lnTo>
                    <a:pt x="483235" y="79626"/>
                  </a:lnTo>
                  <a:lnTo>
                    <a:pt x="432491" y="92529"/>
                  </a:lnTo>
                  <a:lnTo>
                    <a:pt x="384017" y="106243"/>
                  </a:lnTo>
                  <a:lnTo>
                    <a:pt x="337917" y="120736"/>
                  </a:lnTo>
                  <a:lnTo>
                    <a:pt x="294295" y="135976"/>
                  </a:lnTo>
                  <a:lnTo>
                    <a:pt x="253255" y="151928"/>
                  </a:lnTo>
                  <a:lnTo>
                    <a:pt x="214901" y="168561"/>
                  </a:lnTo>
                  <a:lnTo>
                    <a:pt x="179336" y="185843"/>
                  </a:lnTo>
                  <a:lnTo>
                    <a:pt x="116993" y="222218"/>
                  </a:lnTo>
                  <a:lnTo>
                    <a:pt x="67055" y="260793"/>
                  </a:lnTo>
                  <a:lnTo>
                    <a:pt x="30357" y="301305"/>
                  </a:lnTo>
                  <a:lnTo>
                    <a:pt x="7727" y="343493"/>
                  </a:lnTo>
                  <a:lnTo>
                    <a:pt x="0" y="387095"/>
                  </a:lnTo>
                  <a:lnTo>
                    <a:pt x="1949" y="409062"/>
                  </a:lnTo>
                  <a:lnTo>
                    <a:pt x="17231" y="451998"/>
                  </a:lnTo>
                  <a:lnTo>
                    <a:pt x="46999" y="493386"/>
                  </a:lnTo>
                  <a:lnTo>
                    <a:pt x="90421" y="532965"/>
                  </a:lnTo>
                  <a:lnTo>
                    <a:pt x="146665" y="570475"/>
                  </a:lnTo>
                  <a:lnTo>
                    <a:pt x="214901" y="605652"/>
                  </a:lnTo>
                  <a:lnTo>
                    <a:pt x="253255" y="622285"/>
                  </a:lnTo>
                  <a:lnTo>
                    <a:pt x="294295" y="638236"/>
                  </a:lnTo>
                  <a:lnTo>
                    <a:pt x="337917" y="653474"/>
                  </a:lnTo>
                  <a:lnTo>
                    <a:pt x="384017" y="667966"/>
                  </a:lnTo>
                  <a:lnTo>
                    <a:pt x="432491" y="681679"/>
                  </a:lnTo>
                  <a:lnTo>
                    <a:pt x="483235" y="694580"/>
                  </a:lnTo>
                  <a:lnTo>
                    <a:pt x="536145" y="706637"/>
                  </a:lnTo>
                  <a:lnTo>
                    <a:pt x="591117" y="717816"/>
                  </a:lnTo>
                  <a:lnTo>
                    <a:pt x="648048" y="728087"/>
                  </a:lnTo>
                  <a:lnTo>
                    <a:pt x="706833" y="737414"/>
                  </a:lnTo>
                  <a:lnTo>
                    <a:pt x="767368" y="745767"/>
                  </a:lnTo>
                  <a:lnTo>
                    <a:pt x="829549" y="753112"/>
                  </a:lnTo>
                  <a:lnTo>
                    <a:pt x="893273" y="759417"/>
                  </a:lnTo>
                  <a:lnTo>
                    <a:pt x="958436" y="764649"/>
                  </a:lnTo>
                  <a:lnTo>
                    <a:pt x="1024933" y="768775"/>
                  </a:lnTo>
                  <a:lnTo>
                    <a:pt x="1092660" y="771762"/>
                  </a:lnTo>
                  <a:lnTo>
                    <a:pt x="1161515" y="773579"/>
                  </a:lnTo>
                  <a:lnTo>
                    <a:pt x="1231392" y="774191"/>
                  </a:lnTo>
                  <a:lnTo>
                    <a:pt x="1301268" y="773579"/>
                  </a:lnTo>
                  <a:lnTo>
                    <a:pt x="1370123" y="771762"/>
                  </a:lnTo>
                  <a:lnTo>
                    <a:pt x="1437850" y="768775"/>
                  </a:lnTo>
                  <a:lnTo>
                    <a:pt x="1504347" y="764649"/>
                  </a:lnTo>
                  <a:lnTo>
                    <a:pt x="1569510" y="759417"/>
                  </a:lnTo>
                  <a:lnTo>
                    <a:pt x="1633234" y="753112"/>
                  </a:lnTo>
                  <a:lnTo>
                    <a:pt x="1695415" y="745767"/>
                  </a:lnTo>
                  <a:lnTo>
                    <a:pt x="1755950" y="737414"/>
                  </a:lnTo>
                  <a:lnTo>
                    <a:pt x="1814735" y="728087"/>
                  </a:lnTo>
                  <a:lnTo>
                    <a:pt x="1871666" y="717816"/>
                  </a:lnTo>
                  <a:lnTo>
                    <a:pt x="1926638" y="706637"/>
                  </a:lnTo>
                  <a:lnTo>
                    <a:pt x="1979548" y="694580"/>
                  </a:lnTo>
                  <a:lnTo>
                    <a:pt x="2030292" y="681679"/>
                  </a:lnTo>
                  <a:lnTo>
                    <a:pt x="2078766" y="667966"/>
                  </a:lnTo>
                  <a:lnTo>
                    <a:pt x="2124866" y="653474"/>
                  </a:lnTo>
                  <a:lnTo>
                    <a:pt x="2168488" y="638236"/>
                  </a:lnTo>
                  <a:lnTo>
                    <a:pt x="2209528" y="622285"/>
                  </a:lnTo>
                  <a:lnTo>
                    <a:pt x="2247882" y="605652"/>
                  </a:lnTo>
                  <a:lnTo>
                    <a:pt x="2283447" y="588371"/>
                  </a:lnTo>
                  <a:lnTo>
                    <a:pt x="2345790" y="551995"/>
                  </a:lnTo>
                  <a:lnTo>
                    <a:pt x="2395728" y="513418"/>
                  </a:lnTo>
                  <a:lnTo>
                    <a:pt x="2432426" y="472902"/>
                  </a:lnTo>
                  <a:lnTo>
                    <a:pt x="2455056" y="430707"/>
                  </a:lnTo>
                  <a:lnTo>
                    <a:pt x="2462784" y="387095"/>
                  </a:lnTo>
                  <a:lnTo>
                    <a:pt x="2460834" y="365134"/>
                  </a:lnTo>
                  <a:lnTo>
                    <a:pt x="2445552" y="322206"/>
                  </a:lnTo>
                  <a:lnTo>
                    <a:pt x="2415784" y="280823"/>
                  </a:lnTo>
                  <a:lnTo>
                    <a:pt x="2372362" y="241247"/>
                  </a:lnTo>
                  <a:lnTo>
                    <a:pt x="2316118" y="203739"/>
                  </a:lnTo>
                  <a:lnTo>
                    <a:pt x="2247882" y="168561"/>
                  </a:lnTo>
                  <a:lnTo>
                    <a:pt x="2209528" y="151928"/>
                  </a:lnTo>
                  <a:lnTo>
                    <a:pt x="2168488" y="135976"/>
                  </a:lnTo>
                  <a:lnTo>
                    <a:pt x="2124866" y="120736"/>
                  </a:lnTo>
                  <a:lnTo>
                    <a:pt x="2078766" y="106243"/>
                  </a:lnTo>
                  <a:lnTo>
                    <a:pt x="2030292" y="92529"/>
                  </a:lnTo>
                  <a:lnTo>
                    <a:pt x="1979548" y="79626"/>
                  </a:lnTo>
                  <a:lnTo>
                    <a:pt x="1926638" y="67568"/>
                  </a:lnTo>
                  <a:lnTo>
                    <a:pt x="1871666" y="56386"/>
                  </a:lnTo>
                  <a:lnTo>
                    <a:pt x="1814735" y="46114"/>
                  </a:lnTo>
                  <a:lnTo>
                    <a:pt x="1755950" y="36785"/>
                  </a:lnTo>
                  <a:lnTo>
                    <a:pt x="1695415" y="28431"/>
                  </a:lnTo>
                  <a:lnTo>
                    <a:pt x="1633234" y="21084"/>
                  </a:lnTo>
                  <a:lnTo>
                    <a:pt x="1569510" y="14778"/>
                  </a:lnTo>
                  <a:lnTo>
                    <a:pt x="1504347" y="9545"/>
                  </a:lnTo>
                  <a:lnTo>
                    <a:pt x="1437850" y="5418"/>
                  </a:lnTo>
                  <a:lnTo>
                    <a:pt x="1370123" y="2429"/>
                  </a:lnTo>
                  <a:lnTo>
                    <a:pt x="1301268" y="612"/>
                  </a:lnTo>
                  <a:lnTo>
                    <a:pt x="1231392" y="0"/>
                  </a:lnTo>
                  <a:close/>
                </a:path>
              </a:pathLst>
            </a:custGeom>
            <a:solidFill>
              <a:srgbClr val="39B5B1"/>
            </a:solidFill>
            <a:ln>
              <a:solidFill>
                <a:srgbClr val="008080"/>
              </a:solidFill>
            </a:ln>
          </p:spPr>
          <p:txBody>
            <a:bodyPr wrap="square" lIns="0" tIns="0" rIns="0" bIns="0" rtlCol="0"/>
            <a:lstStyle/>
            <a:p>
              <a:endParaRPr/>
            </a:p>
          </p:txBody>
        </p:sp>
        <p:sp>
          <p:nvSpPr>
            <p:cNvPr id="17" name="object 17"/>
            <p:cNvSpPr/>
            <p:nvPr/>
          </p:nvSpPr>
          <p:spPr>
            <a:xfrm>
              <a:off x="179831" y="5230367"/>
              <a:ext cx="2463165" cy="774700"/>
            </a:xfrm>
            <a:custGeom>
              <a:avLst/>
              <a:gdLst/>
              <a:ahLst/>
              <a:cxnLst/>
              <a:rect l="l" t="t" r="r" b="b"/>
              <a:pathLst>
                <a:path w="2463165" h="774700">
                  <a:moveTo>
                    <a:pt x="0" y="387095"/>
                  </a:moveTo>
                  <a:lnTo>
                    <a:pt x="7727" y="343493"/>
                  </a:lnTo>
                  <a:lnTo>
                    <a:pt x="30357" y="301305"/>
                  </a:lnTo>
                  <a:lnTo>
                    <a:pt x="67055" y="260793"/>
                  </a:lnTo>
                  <a:lnTo>
                    <a:pt x="116993" y="222218"/>
                  </a:lnTo>
                  <a:lnTo>
                    <a:pt x="179336" y="185843"/>
                  </a:lnTo>
                  <a:lnTo>
                    <a:pt x="214901" y="168561"/>
                  </a:lnTo>
                  <a:lnTo>
                    <a:pt x="253255" y="151928"/>
                  </a:lnTo>
                  <a:lnTo>
                    <a:pt x="294295" y="135976"/>
                  </a:lnTo>
                  <a:lnTo>
                    <a:pt x="337917" y="120736"/>
                  </a:lnTo>
                  <a:lnTo>
                    <a:pt x="384017" y="106243"/>
                  </a:lnTo>
                  <a:lnTo>
                    <a:pt x="432491" y="92529"/>
                  </a:lnTo>
                  <a:lnTo>
                    <a:pt x="483235" y="79626"/>
                  </a:lnTo>
                  <a:lnTo>
                    <a:pt x="536145" y="67568"/>
                  </a:lnTo>
                  <a:lnTo>
                    <a:pt x="591117" y="56386"/>
                  </a:lnTo>
                  <a:lnTo>
                    <a:pt x="648048" y="46114"/>
                  </a:lnTo>
                  <a:lnTo>
                    <a:pt x="706833" y="36785"/>
                  </a:lnTo>
                  <a:lnTo>
                    <a:pt x="767368" y="28431"/>
                  </a:lnTo>
                  <a:lnTo>
                    <a:pt x="829549" y="21084"/>
                  </a:lnTo>
                  <a:lnTo>
                    <a:pt x="893273" y="14778"/>
                  </a:lnTo>
                  <a:lnTo>
                    <a:pt x="958436" y="9545"/>
                  </a:lnTo>
                  <a:lnTo>
                    <a:pt x="1024933" y="5418"/>
                  </a:lnTo>
                  <a:lnTo>
                    <a:pt x="1092660" y="2429"/>
                  </a:lnTo>
                  <a:lnTo>
                    <a:pt x="1161515" y="612"/>
                  </a:lnTo>
                  <a:lnTo>
                    <a:pt x="1231392" y="0"/>
                  </a:lnTo>
                  <a:lnTo>
                    <a:pt x="1301268" y="612"/>
                  </a:lnTo>
                  <a:lnTo>
                    <a:pt x="1370123" y="2429"/>
                  </a:lnTo>
                  <a:lnTo>
                    <a:pt x="1437850" y="5418"/>
                  </a:lnTo>
                  <a:lnTo>
                    <a:pt x="1504347" y="9545"/>
                  </a:lnTo>
                  <a:lnTo>
                    <a:pt x="1569510" y="14778"/>
                  </a:lnTo>
                  <a:lnTo>
                    <a:pt x="1633234" y="21084"/>
                  </a:lnTo>
                  <a:lnTo>
                    <a:pt x="1695415" y="28431"/>
                  </a:lnTo>
                  <a:lnTo>
                    <a:pt x="1755950" y="36785"/>
                  </a:lnTo>
                  <a:lnTo>
                    <a:pt x="1814735" y="46114"/>
                  </a:lnTo>
                  <a:lnTo>
                    <a:pt x="1871666" y="56386"/>
                  </a:lnTo>
                  <a:lnTo>
                    <a:pt x="1926638" y="67568"/>
                  </a:lnTo>
                  <a:lnTo>
                    <a:pt x="1979548" y="79626"/>
                  </a:lnTo>
                  <a:lnTo>
                    <a:pt x="2030292" y="92529"/>
                  </a:lnTo>
                  <a:lnTo>
                    <a:pt x="2078766" y="106243"/>
                  </a:lnTo>
                  <a:lnTo>
                    <a:pt x="2124866" y="120736"/>
                  </a:lnTo>
                  <a:lnTo>
                    <a:pt x="2168488" y="135976"/>
                  </a:lnTo>
                  <a:lnTo>
                    <a:pt x="2209528" y="151928"/>
                  </a:lnTo>
                  <a:lnTo>
                    <a:pt x="2247882" y="168561"/>
                  </a:lnTo>
                  <a:lnTo>
                    <a:pt x="2283447" y="185843"/>
                  </a:lnTo>
                  <a:lnTo>
                    <a:pt x="2345790" y="222218"/>
                  </a:lnTo>
                  <a:lnTo>
                    <a:pt x="2395728" y="260793"/>
                  </a:lnTo>
                  <a:lnTo>
                    <a:pt x="2432426" y="301305"/>
                  </a:lnTo>
                  <a:lnTo>
                    <a:pt x="2455056" y="343493"/>
                  </a:lnTo>
                  <a:lnTo>
                    <a:pt x="2462784" y="387095"/>
                  </a:lnTo>
                  <a:lnTo>
                    <a:pt x="2460834" y="409062"/>
                  </a:lnTo>
                  <a:lnTo>
                    <a:pt x="2445552" y="451998"/>
                  </a:lnTo>
                  <a:lnTo>
                    <a:pt x="2415784" y="493386"/>
                  </a:lnTo>
                  <a:lnTo>
                    <a:pt x="2372362" y="532965"/>
                  </a:lnTo>
                  <a:lnTo>
                    <a:pt x="2316118" y="570475"/>
                  </a:lnTo>
                  <a:lnTo>
                    <a:pt x="2247882" y="605652"/>
                  </a:lnTo>
                  <a:lnTo>
                    <a:pt x="2209528" y="622285"/>
                  </a:lnTo>
                  <a:lnTo>
                    <a:pt x="2168488" y="638236"/>
                  </a:lnTo>
                  <a:lnTo>
                    <a:pt x="2124866" y="653474"/>
                  </a:lnTo>
                  <a:lnTo>
                    <a:pt x="2078766" y="667966"/>
                  </a:lnTo>
                  <a:lnTo>
                    <a:pt x="2030292" y="681679"/>
                  </a:lnTo>
                  <a:lnTo>
                    <a:pt x="1979548" y="694580"/>
                  </a:lnTo>
                  <a:lnTo>
                    <a:pt x="1926638" y="706637"/>
                  </a:lnTo>
                  <a:lnTo>
                    <a:pt x="1871666" y="717816"/>
                  </a:lnTo>
                  <a:lnTo>
                    <a:pt x="1814735" y="728087"/>
                  </a:lnTo>
                  <a:lnTo>
                    <a:pt x="1755950" y="737414"/>
                  </a:lnTo>
                  <a:lnTo>
                    <a:pt x="1695415" y="745767"/>
                  </a:lnTo>
                  <a:lnTo>
                    <a:pt x="1633234" y="753112"/>
                  </a:lnTo>
                  <a:lnTo>
                    <a:pt x="1569510" y="759417"/>
                  </a:lnTo>
                  <a:lnTo>
                    <a:pt x="1504347" y="764649"/>
                  </a:lnTo>
                  <a:lnTo>
                    <a:pt x="1437850" y="768775"/>
                  </a:lnTo>
                  <a:lnTo>
                    <a:pt x="1370123" y="771762"/>
                  </a:lnTo>
                  <a:lnTo>
                    <a:pt x="1301268" y="773579"/>
                  </a:lnTo>
                  <a:lnTo>
                    <a:pt x="1231392" y="774191"/>
                  </a:lnTo>
                  <a:lnTo>
                    <a:pt x="1161515" y="773579"/>
                  </a:lnTo>
                  <a:lnTo>
                    <a:pt x="1092660" y="771762"/>
                  </a:lnTo>
                  <a:lnTo>
                    <a:pt x="1024933" y="768775"/>
                  </a:lnTo>
                  <a:lnTo>
                    <a:pt x="958436" y="764649"/>
                  </a:lnTo>
                  <a:lnTo>
                    <a:pt x="893273" y="759417"/>
                  </a:lnTo>
                  <a:lnTo>
                    <a:pt x="829549" y="753112"/>
                  </a:lnTo>
                  <a:lnTo>
                    <a:pt x="767368" y="745767"/>
                  </a:lnTo>
                  <a:lnTo>
                    <a:pt x="706833" y="737414"/>
                  </a:lnTo>
                  <a:lnTo>
                    <a:pt x="648048" y="728087"/>
                  </a:lnTo>
                  <a:lnTo>
                    <a:pt x="591117" y="717816"/>
                  </a:lnTo>
                  <a:lnTo>
                    <a:pt x="536145" y="706637"/>
                  </a:lnTo>
                  <a:lnTo>
                    <a:pt x="483235" y="694580"/>
                  </a:lnTo>
                  <a:lnTo>
                    <a:pt x="432491" y="681679"/>
                  </a:lnTo>
                  <a:lnTo>
                    <a:pt x="384017" y="667966"/>
                  </a:lnTo>
                  <a:lnTo>
                    <a:pt x="337917" y="653474"/>
                  </a:lnTo>
                  <a:lnTo>
                    <a:pt x="294295" y="638236"/>
                  </a:lnTo>
                  <a:lnTo>
                    <a:pt x="253255" y="622285"/>
                  </a:lnTo>
                  <a:lnTo>
                    <a:pt x="214901" y="605652"/>
                  </a:lnTo>
                  <a:lnTo>
                    <a:pt x="179336" y="588371"/>
                  </a:lnTo>
                  <a:lnTo>
                    <a:pt x="116993" y="551995"/>
                  </a:lnTo>
                  <a:lnTo>
                    <a:pt x="67055" y="513418"/>
                  </a:lnTo>
                  <a:lnTo>
                    <a:pt x="30357" y="472902"/>
                  </a:lnTo>
                  <a:lnTo>
                    <a:pt x="7727" y="430707"/>
                  </a:lnTo>
                  <a:lnTo>
                    <a:pt x="0" y="387095"/>
                  </a:lnTo>
                  <a:close/>
                </a:path>
              </a:pathLst>
            </a:custGeom>
            <a:ln w="12700">
              <a:solidFill>
                <a:srgbClr val="008080"/>
              </a:solidFill>
            </a:ln>
          </p:spPr>
          <p:txBody>
            <a:bodyPr wrap="square" lIns="0" tIns="0" rIns="0" bIns="0" rtlCol="0"/>
            <a:lstStyle/>
            <a:p>
              <a:endParaRPr/>
            </a:p>
          </p:txBody>
        </p:sp>
      </p:grpSp>
      <p:sp>
        <p:nvSpPr>
          <p:cNvPr id="18" name="object 18"/>
          <p:cNvSpPr txBox="1"/>
          <p:nvPr/>
        </p:nvSpPr>
        <p:spPr>
          <a:xfrm>
            <a:off x="900395" y="6096000"/>
            <a:ext cx="1054735" cy="25400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FFFFFF"/>
                </a:solidFill>
                <a:latin typeface="Calibri"/>
                <a:cs typeface="Calibri"/>
              </a:rPr>
              <a:t>Jea</a:t>
            </a:r>
            <a:r>
              <a:rPr sz="1500" b="1" dirty="0">
                <a:solidFill>
                  <a:srgbClr val="FFFFFF"/>
                </a:solidFill>
                <a:latin typeface="Calibri"/>
                <a:cs typeface="Calibri"/>
              </a:rPr>
              <a:t>n</a:t>
            </a:r>
            <a:r>
              <a:rPr sz="1500" b="1" spc="-20" dirty="0">
                <a:solidFill>
                  <a:srgbClr val="FFFFFF"/>
                </a:solidFill>
                <a:latin typeface="Calibri"/>
                <a:cs typeface="Calibri"/>
              </a:rPr>
              <a:t> </a:t>
            </a:r>
            <a:r>
              <a:rPr sz="1500" b="1" dirty="0">
                <a:solidFill>
                  <a:srgbClr val="FFFFFF"/>
                </a:solidFill>
                <a:latin typeface="Calibri"/>
                <a:cs typeface="Calibri"/>
              </a:rPr>
              <a:t>M</a:t>
            </a:r>
            <a:r>
              <a:rPr sz="1500" b="1" spc="-10" dirty="0">
                <a:solidFill>
                  <a:srgbClr val="FFFFFF"/>
                </a:solidFill>
                <a:latin typeface="Calibri"/>
                <a:cs typeface="Calibri"/>
              </a:rPr>
              <a:t>o</a:t>
            </a:r>
            <a:r>
              <a:rPr sz="1500" b="1" dirty="0">
                <a:solidFill>
                  <a:srgbClr val="FFFFFF"/>
                </a:solidFill>
                <a:latin typeface="Calibri"/>
                <a:cs typeface="Calibri"/>
              </a:rPr>
              <a:t>nn</a:t>
            </a:r>
            <a:r>
              <a:rPr sz="1500" b="1" spc="-15" dirty="0">
                <a:solidFill>
                  <a:srgbClr val="FFFFFF"/>
                </a:solidFill>
                <a:latin typeface="Calibri"/>
                <a:cs typeface="Calibri"/>
              </a:rPr>
              <a:t>e</a:t>
            </a:r>
            <a:r>
              <a:rPr sz="1500" b="1" dirty="0">
                <a:solidFill>
                  <a:srgbClr val="FFFFFF"/>
                </a:solidFill>
                <a:latin typeface="Calibri"/>
                <a:cs typeface="Calibri"/>
              </a:rPr>
              <a:t>t</a:t>
            </a:r>
            <a:endParaRPr sz="1500" dirty="0">
              <a:latin typeface="Calibri"/>
              <a:cs typeface="Calibri"/>
            </a:endParaRPr>
          </a:p>
        </p:txBody>
      </p:sp>
      <p:sp>
        <p:nvSpPr>
          <p:cNvPr id="19" name="object 19"/>
          <p:cNvSpPr txBox="1"/>
          <p:nvPr/>
        </p:nvSpPr>
        <p:spPr>
          <a:xfrm>
            <a:off x="2909415" y="1028700"/>
            <a:ext cx="5590540" cy="1737014"/>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u="sng" spc="-15" dirty="0">
                <a:uFill>
                  <a:solidFill>
                    <a:srgbClr val="000000"/>
                  </a:solidFill>
                </a:uFill>
                <a:latin typeface="Calibri"/>
                <a:cs typeface="Calibri"/>
              </a:rPr>
              <a:t>Κινητικότητα</a:t>
            </a:r>
            <a:r>
              <a:rPr sz="1400" u="sng" spc="-25" dirty="0">
                <a:uFill>
                  <a:solidFill>
                    <a:srgbClr val="000000"/>
                  </a:solidFill>
                </a:uFill>
                <a:latin typeface="Calibri"/>
                <a:cs typeface="Calibri"/>
              </a:rPr>
              <a:t> </a:t>
            </a:r>
            <a:r>
              <a:rPr sz="1400" u="sng" spc="-10" dirty="0">
                <a:uFill>
                  <a:solidFill>
                    <a:srgbClr val="000000"/>
                  </a:solidFill>
                </a:uFill>
                <a:latin typeface="Calibri"/>
                <a:cs typeface="Calibri"/>
              </a:rPr>
              <a:t>ατόμων</a:t>
            </a:r>
            <a:r>
              <a:rPr sz="1400" spc="5" dirty="0">
                <a:latin typeface="Calibri"/>
                <a:cs typeface="Calibri"/>
              </a:rPr>
              <a:t> </a:t>
            </a:r>
            <a:r>
              <a:rPr sz="1400" spc="-5" dirty="0">
                <a:latin typeface="Calibri"/>
                <a:cs typeface="Calibri"/>
              </a:rPr>
              <a:t>στους</a:t>
            </a:r>
            <a:r>
              <a:rPr sz="1400" spc="-10" dirty="0">
                <a:latin typeface="Calibri"/>
                <a:cs typeface="Calibri"/>
              </a:rPr>
              <a:t> </a:t>
            </a:r>
            <a:r>
              <a:rPr sz="1400" spc="-5" dirty="0">
                <a:latin typeface="Calibri"/>
                <a:cs typeface="Calibri"/>
              </a:rPr>
              <a:t>τομείς</a:t>
            </a:r>
            <a:r>
              <a:rPr sz="1400" dirty="0">
                <a:latin typeface="Calibri"/>
                <a:cs typeface="Calibri"/>
              </a:rPr>
              <a:t> </a:t>
            </a:r>
            <a:r>
              <a:rPr sz="1400" spc="-5" dirty="0">
                <a:latin typeface="Calibri"/>
                <a:cs typeface="Calibri"/>
              </a:rPr>
              <a:t>της</a:t>
            </a:r>
            <a:r>
              <a:rPr sz="1400" spc="-20" dirty="0">
                <a:latin typeface="Calibri"/>
                <a:cs typeface="Calibri"/>
              </a:rPr>
              <a:t> </a:t>
            </a:r>
            <a:r>
              <a:rPr sz="1400" spc="-5" dirty="0">
                <a:latin typeface="Calibri"/>
                <a:cs typeface="Calibri"/>
              </a:rPr>
              <a:t>Εκπαίδευσης</a:t>
            </a:r>
            <a:r>
              <a:rPr lang="el-GR" sz="1400" spc="-5" dirty="0">
                <a:latin typeface="Calibri"/>
                <a:cs typeface="Calibri"/>
              </a:rPr>
              <a:t> &amp; Κατάρτισης </a:t>
            </a:r>
            <a:r>
              <a:rPr sz="1400" spc="-20" dirty="0">
                <a:latin typeface="Calibri"/>
                <a:cs typeface="Calibri"/>
              </a:rPr>
              <a:t>και</a:t>
            </a:r>
            <a:r>
              <a:rPr lang="el-GR" sz="1400" spc="-20" dirty="0">
                <a:latin typeface="Calibri"/>
                <a:cs typeface="Calibri"/>
              </a:rPr>
              <a:t> στον τομέα</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Αθλητισμού</a:t>
            </a:r>
            <a:r>
              <a:rPr sz="1400" spc="25" dirty="0">
                <a:latin typeface="Calibri"/>
                <a:cs typeface="Calibri"/>
              </a:rPr>
              <a:t> </a:t>
            </a:r>
            <a:r>
              <a:rPr sz="1400" dirty="0">
                <a:latin typeface="Calibri"/>
                <a:cs typeface="Calibri"/>
              </a:rPr>
              <a:t>-</a:t>
            </a:r>
            <a:r>
              <a:rPr sz="1400" spc="305" dirty="0">
                <a:latin typeface="Calibri"/>
                <a:cs typeface="Calibri"/>
              </a:rPr>
              <a:t> </a:t>
            </a:r>
            <a:r>
              <a:rPr sz="1400" u="sng" spc="-5" dirty="0">
                <a:uFill>
                  <a:solidFill>
                    <a:srgbClr val="000000"/>
                  </a:solidFill>
                </a:uFill>
                <a:latin typeface="Calibri"/>
                <a:cs typeface="Calibri"/>
              </a:rPr>
              <a:t>Διαπιστεύσεις</a:t>
            </a:r>
            <a:r>
              <a:rPr sz="1400" u="sng" spc="35" dirty="0">
                <a:uFill>
                  <a:solidFill>
                    <a:srgbClr val="000000"/>
                  </a:solidFill>
                </a:uFill>
                <a:latin typeface="Calibri"/>
                <a:cs typeface="Calibri"/>
              </a:rPr>
              <a:t> </a:t>
            </a:r>
            <a:r>
              <a:rPr sz="1400" u="sng" spc="-5" dirty="0">
                <a:uFill>
                  <a:solidFill>
                    <a:srgbClr val="000000"/>
                  </a:solidFill>
                </a:uFill>
                <a:latin typeface="Calibri"/>
                <a:cs typeface="Calibri"/>
              </a:rPr>
              <a:t>Erasmus</a:t>
            </a:r>
            <a:r>
              <a:rPr sz="1400" spc="-5" dirty="0">
                <a:uFill>
                  <a:solidFill>
                    <a:srgbClr val="000000"/>
                  </a:solidFill>
                </a:uFill>
                <a:latin typeface="Calibri"/>
                <a:cs typeface="Calibri"/>
              </a:rPr>
              <a:t> </a:t>
            </a:r>
            <a:r>
              <a:rPr sz="1400" dirty="0">
                <a:latin typeface="Calibri"/>
                <a:cs typeface="Calibri"/>
              </a:rPr>
              <a:t>στους</a:t>
            </a:r>
            <a:r>
              <a:rPr sz="1400" spc="-10" dirty="0">
                <a:latin typeface="Calibri"/>
                <a:cs typeface="Calibri"/>
              </a:rPr>
              <a:t> </a:t>
            </a:r>
            <a:r>
              <a:rPr sz="1400" spc="-5" dirty="0">
                <a:latin typeface="Calibri"/>
                <a:cs typeface="Calibri"/>
              </a:rPr>
              <a:t>τομείς </a:t>
            </a:r>
            <a:r>
              <a:rPr sz="1400" dirty="0">
                <a:latin typeface="Calibri"/>
                <a:cs typeface="Calibri"/>
              </a:rPr>
              <a:t> </a:t>
            </a:r>
            <a:r>
              <a:rPr sz="1400" spc="-10" dirty="0">
                <a:latin typeface="Calibri"/>
                <a:cs typeface="Calibri"/>
              </a:rPr>
              <a:t>Επαγγελματικής</a:t>
            </a:r>
            <a:r>
              <a:rPr sz="1400" spc="-5" dirty="0">
                <a:latin typeface="Calibri"/>
                <a:cs typeface="Calibri"/>
              </a:rPr>
              <a:t> Εκπαίδευσης</a:t>
            </a:r>
            <a:r>
              <a:rPr sz="1400" spc="25" dirty="0">
                <a:latin typeface="Calibri"/>
                <a:cs typeface="Calibri"/>
              </a:rPr>
              <a:t> </a:t>
            </a:r>
            <a:r>
              <a:rPr sz="1400" spc="-20" dirty="0">
                <a:latin typeface="Calibri"/>
                <a:cs typeface="Calibri"/>
              </a:rPr>
              <a:t>και</a:t>
            </a:r>
            <a:r>
              <a:rPr sz="1400" dirty="0">
                <a:latin typeface="Calibri"/>
                <a:cs typeface="Calibri"/>
              </a:rPr>
              <a:t> </a:t>
            </a:r>
            <a:r>
              <a:rPr sz="1400" spc="-5" dirty="0">
                <a:latin typeface="Calibri"/>
                <a:cs typeface="Calibri"/>
              </a:rPr>
              <a:t>Κατάρτισης,</a:t>
            </a:r>
            <a:r>
              <a:rPr sz="1400" dirty="0">
                <a:latin typeface="Calibri"/>
                <a:cs typeface="Calibri"/>
              </a:rPr>
              <a:t> </a:t>
            </a:r>
            <a:r>
              <a:rPr sz="1400" spc="-5" dirty="0">
                <a:latin typeface="Calibri"/>
                <a:cs typeface="Calibri"/>
              </a:rPr>
              <a:t>Σχολικής</a:t>
            </a:r>
            <a:r>
              <a:rPr sz="1400" spc="-35" dirty="0">
                <a:latin typeface="Calibri"/>
                <a:cs typeface="Calibri"/>
              </a:rPr>
              <a:t> </a:t>
            </a:r>
            <a:r>
              <a:rPr sz="1400" spc="-5" dirty="0">
                <a:latin typeface="Calibri"/>
                <a:cs typeface="Calibri"/>
              </a:rPr>
              <a:t>Εκπαίδευσης, </a:t>
            </a:r>
            <a:r>
              <a:rPr sz="1400" dirty="0">
                <a:latin typeface="Calibri"/>
                <a:cs typeface="Calibri"/>
              </a:rPr>
              <a:t> </a:t>
            </a:r>
            <a:r>
              <a:rPr sz="1400" spc="-5" dirty="0">
                <a:latin typeface="Calibri"/>
                <a:cs typeface="Calibri"/>
              </a:rPr>
              <a:t>Εκπαίδευσης</a:t>
            </a:r>
            <a:r>
              <a:rPr sz="1400" spc="10" dirty="0">
                <a:latin typeface="Calibri"/>
                <a:cs typeface="Calibri"/>
              </a:rPr>
              <a:t> </a:t>
            </a:r>
            <a:r>
              <a:rPr sz="1400" spc="-10" dirty="0">
                <a:latin typeface="Calibri"/>
                <a:cs typeface="Calibri"/>
              </a:rPr>
              <a:t>Ενηλίκων</a:t>
            </a:r>
            <a:r>
              <a:rPr sz="1400" spc="-25" dirty="0">
                <a:latin typeface="Calibri"/>
                <a:cs typeface="Calibri"/>
              </a:rPr>
              <a:t> </a:t>
            </a:r>
            <a:r>
              <a:rPr sz="1400" spc="-20" dirty="0">
                <a:latin typeface="Calibri"/>
                <a:cs typeface="Calibri"/>
              </a:rPr>
              <a:t>και</a:t>
            </a:r>
            <a:r>
              <a:rPr sz="1400" spc="10" dirty="0">
                <a:latin typeface="Calibri"/>
                <a:cs typeface="Calibri"/>
              </a:rPr>
              <a:t> </a:t>
            </a:r>
            <a:r>
              <a:rPr sz="1400" spc="-10" dirty="0">
                <a:latin typeface="Calibri"/>
                <a:cs typeface="Calibri"/>
              </a:rPr>
              <a:t>Νεολαίας</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u="sng" spc="-5" dirty="0">
                <a:uFill>
                  <a:solidFill>
                    <a:srgbClr val="000000"/>
                  </a:solidFill>
                </a:uFill>
                <a:latin typeface="Calibri"/>
                <a:cs typeface="Calibri"/>
              </a:rPr>
              <a:t>Μαθησιακή Κινητικότητα στον Τομέα της Νεολαίας</a:t>
            </a:r>
            <a:r>
              <a:rPr lang="el-GR" sz="1400" spc="-5" dirty="0">
                <a:uFill>
                  <a:solidFill>
                    <a:srgbClr val="000000"/>
                  </a:solidFill>
                </a:uFill>
                <a:latin typeface="Calibri"/>
                <a:cs typeface="Calibri"/>
              </a:rPr>
              <a:t> (Δραστηριότητες </a:t>
            </a:r>
            <a:r>
              <a:rPr sz="1400" spc="-5" dirty="0" err="1">
                <a:uFill>
                  <a:solidFill>
                    <a:srgbClr val="000000"/>
                  </a:solidFill>
                </a:uFill>
                <a:latin typeface="Calibri"/>
                <a:cs typeface="Calibri"/>
              </a:rPr>
              <a:t>Συμμετοχής</a:t>
            </a:r>
            <a:r>
              <a:rPr sz="1400" spc="-5" dirty="0">
                <a:uFill>
                  <a:solidFill>
                    <a:srgbClr val="000000"/>
                  </a:solidFill>
                </a:uFill>
                <a:latin typeface="Calibri"/>
                <a:cs typeface="Calibri"/>
              </a:rPr>
              <a:t> Νέων,</a:t>
            </a:r>
            <a:r>
              <a:rPr sz="1400" spc="-35" dirty="0">
                <a:uFill>
                  <a:solidFill>
                    <a:srgbClr val="000000"/>
                  </a:solidFill>
                </a:uFill>
                <a:latin typeface="Calibri"/>
                <a:cs typeface="Calibri"/>
              </a:rPr>
              <a:t> </a:t>
            </a:r>
            <a:r>
              <a:rPr sz="1400" spc="-5" dirty="0">
                <a:uFill>
                  <a:solidFill>
                    <a:srgbClr val="000000"/>
                  </a:solidFill>
                </a:uFill>
                <a:latin typeface="Calibri"/>
                <a:cs typeface="Calibri"/>
              </a:rPr>
              <a:t>Ανταλλαγές</a:t>
            </a:r>
            <a:r>
              <a:rPr sz="1400" spc="-15" dirty="0">
                <a:uFill>
                  <a:solidFill>
                    <a:srgbClr val="000000"/>
                  </a:solidFill>
                </a:uFill>
                <a:latin typeface="Calibri"/>
                <a:cs typeface="Calibri"/>
              </a:rPr>
              <a:t> </a:t>
            </a:r>
            <a:r>
              <a:rPr sz="1400" spc="-5" dirty="0">
                <a:uFill>
                  <a:solidFill>
                    <a:srgbClr val="000000"/>
                  </a:solidFill>
                </a:uFill>
                <a:latin typeface="Calibri"/>
                <a:cs typeface="Calibri"/>
              </a:rPr>
              <a:t>Νέων</a:t>
            </a:r>
            <a:r>
              <a:rPr lang="el-GR" sz="1400" spc="-5" dirty="0">
                <a:uFill>
                  <a:solidFill>
                    <a:srgbClr val="000000"/>
                  </a:solidFill>
                </a:uFill>
                <a:latin typeface="Calibri"/>
                <a:cs typeface="Calibri"/>
              </a:rPr>
              <a:t>, Σχέδια Κινητικότητας για εργαζομένους στον Τομέα της Νεολαίας, </a:t>
            </a:r>
            <a:r>
              <a:rPr lang="en-GB" sz="1400" spc="-5" dirty="0" err="1">
                <a:uFill>
                  <a:solidFill>
                    <a:srgbClr val="000000"/>
                  </a:solidFill>
                </a:uFill>
                <a:latin typeface="Calibri"/>
                <a:cs typeface="Calibri"/>
              </a:rPr>
              <a:t>DiscoverEU</a:t>
            </a:r>
            <a:r>
              <a:rPr lang="el-GR" sz="1400" spc="-5" dirty="0">
                <a:uFill>
                  <a:solidFill>
                    <a:srgbClr val="000000"/>
                  </a:solidFill>
                </a:uFill>
                <a:latin typeface="Calibri"/>
                <a:cs typeface="Calibri"/>
              </a:rPr>
              <a:t>)</a:t>
            </a:r>
          </a:p>
          <a:p>
            <a:pPr marL="299085" indent="-287020">
              <a:lnSpc>
                <a:spcPct val="100000"/>
              </a:lnSpc>
              <a:buFont typeface="Wingdings"/>
              <a:buChar char=""/>
              <a:tabLst>
                <a:tab pos="299085" algn="l"/>
                <a:tab pos="299720" algn="l"/>
              </a:tabLst>
            </a:pPr>
            <a:r>
              <a:rPr lang="el-GR" sz="1400" dirty="0">
                <a:latin typeface="Calibri"/>
                <a:cs typeface="Calibri"/>
              </a:rPr>
              <a:t>Εικονικές Ανταλλαγές στην Τριτοβάθμια Εκπαίδευση και Νεολαία</a:t>
            </a:r>
            <a:endParaRPr lang="en-GB" sz="1400" dirty="0">
              <a:latin typeface="Calibri"/>
              <a:cs typeface="Calibri"/>
            </a:endParaRPr>
          </a:p>
        </p:txBody>
      </p:sp>
      <p:sp>
        <p:nvSpPr>
          <p:cNvPr id="20" name="object 20"/>
          <p:cNvSpPr txBox="1"/>
          <p:nvPr/>
        </p:nvSpPr>
        <p:spPr>
          <a:xfrm>
            <a:off x="2909415" y="2932454"/>
            <a:ext cx="6760915" cy="1090683"/>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spc="-5" dirty="0">
                <a:solidFill>
                  <a:srgbClr val="008080"/>
                </a:solidFill>
                <a:uFill>
                  <a:solidFill>
                    <a:srgbClr val="006FC0"/>
                  </a:solidFill>
                </a:uFill>
                <a:latin typeface="Calibri"/>
                <a:cs typeface="Calibri"/>
              </a:rPr>
              <a:t>Συμπράξεις</a:t>
            </a:r>
            <a:r>
              <a:rPr sz="140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για</a:t>
            </a:r>
            <a:r>
              <a:rPr sz="1400" spc="10"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Συνεργασία</a:t>
            </a:r>
            <a:r>
              <a:rPr sz="1400" spc="1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Συνεργασίας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a:t>
            </a:r>
            <a:r>
              <a:rPr sz="1400" spc="1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Μικρής </a:t>
            </a:r>
            <a:r>
              <a:rPr sz="1400" spc="-5" dirty="0">
                <a:solidFill>
                  <a:srgbClr val="008080"/>
                </a:solidFill>
                <a:uFill>
                  <a:solidFill>
                    <a:srgbClr val="006FC0"/>
                  </a:solidFill>
                </a:uFill>
                <a:latin typeface="Calibri"/>
                <a:cs typeface="Calibri"/>
              </a:rPr>
              <a:t>Κλίμακας)</a:t>
            </a:r>
            <a:endParaRPr sz="1400" dirty="0">
              <a:solidFill>
                <a:srgbClr val="008080"/>
              </a:solidFill>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Συμπράξεις</a:t>
            </a:r>
            <a:r>
              <a:rPr sz="1400" spc="-25" dirty="0">
                <a:latin typeface="Calibri"/>
                <a:cs typeface="Calibri"/>
              </a:rPr>
              <a:t> </a:t>
            </a:r>
            <a:r>
              <a:rPr sz="1400" spc="-5" dirty="0">
                <a:latin typeface="Calibri"/>
                <a:cs typeface="Calibri"/>
              </a:rPr>
              <a:t>για </a:t>
            </a:r>
            <a:r>
              <a:rPr sz="1400" u="sng" spc="-5" dirty="0">
                <a:uFill>
                  <a:solidFill>
                    <a:srgbClr val="000000"/>
                  </a:solidFill>
                </a:uFill>
                <a:latin typeface="Calibri"/>
                <a:cs typeface="Calibri"/>
              </a:rPr>
              <a:t>Αριστεία</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spc="-5" dirty="0">
                <a:latin typeface="Calibri"/>
                <a:cs typeface="Calibri"/>
              </a:rPr>
              <a:t>Συμπράξεις και Συμμαχίες</a:t>
            </a:r>
            <a:r>
              <a:rPr sz="1400" spc="-15" dirty="0">
                <a:latin typeface="Calibri"/>
                <a:cs typeface="Calibri"/>
              </a:rPr>
              <a:t> </a:t>
            </a:r>
            <a:r>
              <a:rPr lang="el-GR" sz="1400" spc="-15" dirty="0">
                <a:latin typeface="Calibri"/>
                <a:cs typeface="Calibri"/>
              </a:rPr>
              <a:t>για τη </a:t>
            </a:r>
            <a:r>
              <a:rPr lang="el-GR" sz="1400" u="sng" spc="-15" dirty="0">
                <a:latin typeface="Calibri"/>
                <a:cs typeface="Calibri"/>
              </a:rPr>
              <a:t>στήριξη της </a:t>
            </a:r>
            <a:r>
              <a:rPr lang="el-GR" sz="1400" u="sng" spc="-5" dirty="0">
                <a:uFill>
                  <a:solidFill>
                    <a:srgbClr val="000000"/>
                  </a:solidFill>
                </a:uFill>
                <a:latin typeface="Calibri"/>
                <a:cs typeface="Calibri"/>
              </a:rPr>
              <a:t>Καινοτομίας</a:t>
            </a:r>
          </a:p>
          <a:p>
            <a:pPr marL="299085" indent="-287020">
              <a:lnSpc>
                <a:spcPct val="100000"/>
              </a:lnSpc>
              <a:buFont typeface="Wingdings"/>
              <a:buChar char=""/>
              <a:tabLst>
                <a:tab pos="299085" algn="l"/>
                <a:tab pos="299720" algn="l"/>
              </a:tabLst>
            </a:pPr>
            <a:r>
              <a:rPr sz="1400" dirty="0" err="1">
                <a:latin typeface="Calibri"/>
                <a:cs typeface="Calibri"/>
              </a:rPr>
              <a:t>Σχέδι</a:t>
            </a:r>
            <a:r>
              <a:rPr sz="1400" dirty="0">
                <a:latin typeface="Calibri"/>
                <a:cs typeface="Calibri"/>
              </a:rPr>
              <a:t>α</a:t>
            </a:r>
            <a:r>
              <a:rPr sz="1400" spc="-25" dirty="0">
                <a:latin typeface="Calibri"/>
                <a:cs typeface="Calibri"/>
              </a:rPr>
              <a:t> </a:t>
            </a:r>
            <a:r>
              <a:rPr sz="1400" u="sng" dirty="0">
                <a:uFill>
                  <a:solidFill>
                    <a:srgbClr val="000000"/>
                  </a:solidFill>
                </a:uFill>
                <a:latin typeface="Calibri"/>
                <a:cs typeface="Calibri"/>
              </a:rPr>
              <a:t>Ανάπτυξης</a:t>
            </a:r>
            <a:r>
              <a:rPr sz="1400" u="sng" spc="-50" dirty="0">
                <a:uFill>
                  <a:solidFill>
                    <a:srgbClr val="000000"/>
                  </a:solidFill>
                </a:uFill>
                <a:latin typeface="Calibri"/>
                <a:cs typeface="Calibri"/>
              </a:rPr>
              <a:t> </a:t>
            </a:r>
            <a:r>
              <a:rPr sz="1400" u="sng" spc="-5" dirty="0">
                <a:uFill>
                  <a:solidFill>
                    <a:srgbClr val="000000"/>
                  </a:solidFill>
                </a:uFill>
                <a:latin typeface="Calibri"/>
                <a:cs typeface="Calibri"/>
              </a:rPr>
              <a:t>Ικανοτήτων</a:t>
            </a:r>
            <a:endParaRPr sz="1400" dirty="0">
              <a:latin typeface="Calibri"/>
              <a:cs typeface="Calibri"/>
            </a:endParaRPr>
          </a:p>
          <a:p>
            <a:pPr marL="299085" indent="-287020">
              <a:lnSpc>
                <a:spcPct val="100000"/>
              </a:lnSpc>
              <a:buFont typeface="Wingdings"/>
              <a:buChar char=""/>
              <a:tabLst>
                <a:tab pos="299085" algn="l"/>
                <a:tab pos="299720" algn="l"/>
              </a:tabLst>
            </a:pPr>
            <a:r>
              <a:rPr sz="1400" u="sng" dirty="0">
                <a:uFill>
                  <a:solidFill>
                    <a:srgbClr val="000000"/>
                  </a:solidFill>
                </a:uFill>
                <a:latin typeface="Calibri"/>
                <a:cs typeface="Calibri"/>
              </a:rPr>
              <a:t>Αθλητικές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Διοργανώσεις</a:t>
            </a:r>
            <a:r>
              <a:rPr sz="1400" spc="-15" dirty="0">
                <a:latin typeface="Calibri"/>
                <a:cs typeface="Calibri"/>
              </a:rPr>
              <a:t> </a:t>
            </a:r>
            <a:r>
              <a:rPr sz="1400" dirty="0">
                <a:latin typeface="Calibri"/>
                <a:cs typeface="Calibri"/>
              </a:rPr>
              <a:t>Μη</a:t>
            </a:r>
            <a:r>
              <a:rPr sz="1400" spc="-20" dirty="0">
                <a:latin typeface="Calibri"/>
                <a:cs typeface="Calibri"/>
              </a:rPr>
              <a:t> </a:t>
            </a:r>
            <a:r>
              <a:rPr sz="1400" dirty="0">
                <a:latin typeface="Calibri"/>
                <a:cs typeface="Calibri"/>
              </a:rPr>
              <a:t>Κερδοσκοπικού</a:t>
            </a:r>
            <a:r>
              <a:rPr sz="1400" spc="-30" dirty="0">
                <a:latin typeface="Calibri"/>
                <a:cs typeface="Calibri"/>
              </a:rPr>
              <a:t> </a:t>
            </a:r>
            <a:r>
              <a:rPr sz="1400" spc="-5" dirty="0">
                <a:latin typeface="Calibri"/>
                <a:cs typeface="Calibri"/>
              </a:rPr>
              <a:t>Χαρακτήρα</a:t>
            </a:r>
            <a:endParaRPr sz="1400" dirty="0">
              <a:latin typeface="Calibri"/>
              <a:cs typeface="Calibri"/>
            </a:endParaRPr>
          </a:p>
        </p:txBody>
      </p:sp>
      <p:sp>
        <p:nvSpPr>
          <p:cNvPr id="21" name="object 21"/>
          <p:cNvSpPr txBox="1"/>
          <p:nvPr/>
        </p:nvSpPr>
        <p:spPr>
          <a:xfrm>
            <a:off x="2909415" y="4806481"/>
            <a:ext cx="2203450" cy="228268"/>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u="sng" spc="-5" dirty="0">
                <a:uFill>
                  <a:solidFill>
                    <a:srgbClr val="000000"/>
                  </a:solidFill>
                </a:uFill>
                <a:latin typeface="Calibri"/>
                <a:cs typeface="Calibri"/>
              </a:rPr>
              <a:t>Ευρωπαϊκή</a:t>
            </a:r>
            <a:r>
              <a:rPr sz="1400" u="sng" spc="-15" dirty="0">
                <a:uFill>
                  <a:solidFill>
                    <a:srgbClr val="000000"/>
                  </a:solidFill>
                </a:uFill>
                <a:latin typeface="Calibri"/>
                <a:cs typeface="Calibri"/>
              </a:rPr>
              <a:t> </a:t>
            </a:r>
            <a:r>
              <a:rPr sz="1400" u="sng" spc="-5" dirty="0">
                <a:uFill>
                  <a:solidFill>
                    <a:srgbClr val="000000"/>
                  </a:solidFill>
                </a:uFill>
                <a:latin typeface="Calibri"/>
                <a:cs typeface="Calibri"/>
              </a:rPr>
              <a:t>Νεολαία</a:t>
            </a:r>
            <a:r>
              <a:rPr sz="1400" u="sng" spc="-30" dirty="0">
                <a:uFill>
                  <a:solidFill>
                    <a:srgbClr val="000000"/>
                  </a:solidFill>
                </a:uFill>
                <a:latin typeface="Calibri"/>
                <a:cs typeface="Calibri"/>
              </a:rPr>
              <a:t> </a:t>
            </a:r>
            <a:r>
              <a:rPr sz="1400" u="sng" dirty="0">
                <a:uFill>
                  <a:solidFill>
                    <a:srgbClr val="000000"/>
                  </a:solidFill>
                </a:uFill>
                <a:latin typeface="Calibri"/>
                <a:cs typeface="Calibri"/>
              </a:rPr>
              <a:t>Μαζί</a:t>
            </a:r>
            <a:endParaRPr sz="1400" dirty="0">
              <a:latin typeface="Calibri"/>
              <a:cs typeface="Calibri"/>
            </a:endParaRPr>
          </a:p>
        </p:txBody>
      </p:sp>
      <p:sp>
        <p:nvSpPr>
          <p:cNvPr id="22" name="object 22"/>
          <p:cNvSpPr txBox="1"/>
          <p:nvPr/>
        </p:nvSpPr>
        <p:spPr>
          <a:xfrm>
            <a:off x="2909415" y="5929545"/>
            <a:ext cx="4686300" cy="66611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 </a:t>
            </a:r>
            <a:r>
              <a:rPr sz="1400" spc="-5" dirty="0">
                <a:latin typeface="Calibri"/>
                <a:cs typeface="Calibri"/>
              </a:rPr>
              <a:t>στον</a:t>
            </a:r>
            <a:r>
              <a:rPr sz="1400" spc="-10" dirty="0">
                <a:latin typeface="Calibri"/>
                <a:cs typeface="Calibri"/>
              </a:rPr>
              <a:t> </a:t>
            </a:r>
            <a:r>
              <a:rPr sz="1400" spc="-5" dirty="0">
                <a:latin typeface="Calibri"/>
                <a:cs typeface="Calibri"/>
              </a:rPr>
              <a:t>τομέα</a:t>
            </a:r>
            <a:r>
              <a:rPr sz="1400" spc="-15" dirty="0">
                <a:latin typeface="Calibri"/>
                <a:cs typeface="Calibri"/>
              </a:rPr>
              <a:t> </a:t>
            </a:r>
            <a:r>
              <a:rPr sz="1400" spc="-5" dirty="0">
                <a:latin typeface="Calibri"/>
                <a:cs typeface="Calibri"/>
              </a:rPr>
              <a:t>της </a:t>
            </a:r>
            <a:r>
              <a:rPr sz="1400" u="sng" spc="-5" dirty="0">
                <a:uFill>
                  <a:solidFill>
                    <a:srgbClr val="000000"/>
                  </a:solidFill>
                </a:uFill>
                <a:latin typeface="Calibri"/>
                <a:cs typeface="Calibri"/>
              </a:rPr>
              <a:t>Τριτοβάθμιας</a:t>
            </a:r>
            <a:r>
              <a:rPr sz="1400" u="sng" spc="10" dirty="0">
                <a:uFill>
                  <a:solidFill>
                    <a:srgbClr val="000000"/>
                  </a:solidFill>
                </a:uFill>
                <a:latin typeface="Calibri"/>
                <a:cs typeface="Calibri"/>
              </a:rPr>
              <a:t> </a:t>
            </a:r>
            <a:r>
              <a:rPr sz="1400" u="sng" dirty="0">
                <a:uFill>
                  <a:solidFill>
                    <a:srgbClr val="000000"/>
                  </a:solidFill>
                </a:uFill>
                <a:latin typeface="Calibri"/>
                <a:cs typeface="Calibri"/>
              </a:rPr>
              <a:t>εκπαίδευσης</a:t>
            </a:r>
            <a:endParaRPr sz="1400" dirty="0">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a:t>
            </a:r>
            <a:r>
              <a:rPr sz="1400" spc="5" dirty="0">
                <a:latin typeface="Calibri"/>
                <a:cs typeface="Calibri"/>
              </a:rPr>
              <a:t> </a:t>
            </a:r>
            <a:r>
              <a:rPr sz="1400" dirty="0">
                <a:latin typeface="Calibri"/>
                <a:cs typeface="Calibri"/>
              </a:rPr>
              <a:t>σε</a:t>
            </a:r>
            <a:r>
              <a:rPr sz="1400" spc="5" dirty="0">
                <a:latin typeface="Calibri"/>
                <a:cs typeface="Calibri"/>
              </a:rPr>
              <a:t> </a:t>
            </a:r>
            <a:r>
              <a:rPr sz="1400" u="sng" spc="-5" dirty="0">
                <a:uFill>
                  <a:solidFill>
                    <a:srgbClr val="000000"/>
                  </a:solidFill>
                </a:uFill>
                <a:latin typeface="Calibri"/>
                <a:cs typeface="Calibri"/>
              </a:rPr>
              <a:t>άλλους</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τομείς Εκπαίδευσης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και</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Κατάρτισης</a:t>
            </a:r>
            <a:endParaRPr sz="1400" dirty="0">
              <a:latin typeface="Calibri"/>
              <a:cs typeface="Calibri"/>
            </a:endParaRPr>
          </a:p>
          <a:p>
            <a:pPr marL="299085" indent="-287020">
              <a:lnSpc>
                <a:spcPct val="100000"/>
              </a:lnSpc>
              <a:buFont typeface="Wingdings"/>
              <a:buChar char=""/>
              <a:tabLst>
                <a:tab pos="299085" algn="l"/>
                <a:tab pos="299720" algn="l"/>
              </a:tabLst>
            </a:pPr>
            <a:r>
              <a:rPr sz="1400" u="sng" spc="-5" dirty="0">
                <a:uFill>
                  <a:solidFill>
                    <a:srgbClr val="000000"/>
                  </a:solidFill>
                </a:uFill>
                <a:latin typeface="Calibri"/>
                <a:cs typeface="Calibri"/>
              </a:rPr>
              <a:t>Πολιτικός</a:t>
            </a:r>
            <a:r>
              <a:rPr sz="1400" u="sng" spc="-35" dirty="0">
                <a:uFill>
                  <a:solidFill>
                    <a:srgbClr val="000000"/>
                  </a:solidFill>
                </a:uFill>
                <a:latin typeface="Calibri"/>
                <a:cs typeface="Calibri"/>
              </a:rPr>
              <a:t> </a:t>
            </a:r>
            <a:r>
              <a:rPr sz="1400" u="sng" dirty="0">
                <a:uFill>
                  <a:solidFill>
                    <a:srgbClr val="000000"/>
                  </a:solidFill>
                </a:uFill>
                <a:latin typeface="Calibri"/>
                <a:cs typeface="Calibri"/>
              </a:rPr>
              <a:t>Διάλογος</a:t>
            </a:r>
            <a:r>
              <a:rPr sz="1400" spc="-10" dirty="0">
                <a:latin typeface="Calibri"/>
                <a:cs typeface="Calibri"/>
              </a:rPr>
              <a:t> </a:t>
            </a:r>
            <a:r>
              <a:rPr sz="1400" spc="-5" dirty="0">
                <a:latin typeface="Calibri"/>
                <a:cs typeface="Calibri"/>
              </a:rPr>
              <a:t>Jean</a:t>
            </a:r>
            <a:r>
              <a:rPr sz="1400" dirty="0">
                <a:latin typeface="Calibri"/>
                <a:cs typeface="Calibri"/>
              </a:rPr>
              <a:t> Monnet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826" y="75641"/>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pic>
        <p:nvPicPr>
          <p:cNvPr id="3" name="object 3"/>
          <p:cNvPicPr/>
          <p:nvPr/>
        </p:nvPicPr>
        <p:blipFill>
          <a:blip r:embed="rId2" cstate="print"/>
          <a:stretch>
            <a:fillRect/>
          </a:stretch>
        </p:blipFill>
        <p:spPr>
          <a:xfrm>
            <a:off x="405384" y="905254"/>
            <a:ext cx="7706868" cy="5922262"/>
          </a:xfrm>
          <a:prstGeom prst="rect">
            <a:avLst/>
          </a:prstGeom>
        </p:spPr>
      </p:pic>
      <p:sp>
        <p:nvSpPr>
          <p:cNvPr id="4" name="object 4"/>
          <p:cNvSpPr txBox="1"/>
          <p:nvPr/>
        </p:nvSpPr>
        <p:spPr>
          <a:xfrm>
            <a:off x="6957186" y="1009650"/>
            <a:ext cx="3027680" cy="1306195"/>
          </a:xfrm>
          <a:prstGeom prst="rect">
            <a:avLst/>
          </a:prstGeom>
        </p:spPr>
        <p:txBody>
          <a:bodyPr vert="horz" wrap="square" lIns="0" tIns="12700" rIns="0" bIns="0" rtlCol="0">
            <a:spAutoFit/>
          </a:bodyPr>
          <a:lstStyle/>
          <a:p>
            <a:pPr marL="12700" marR="206375">
              <a:lnSpc>
                <a:spcPct val="100000"/>
              </a:lnSpc>
              <a:spcBef>
                <a:spcPts val="100"/>
              </a:spcBef>
            </a:pPr>
            <a:r>
              <a:rPr sz="1200" spc="-5" dirty="0">
                <a:solidFill>
                  <a:srgbClr val="FF0000"/>
                </a:solidFill>
                <a:latin typeface="Calibri"/>
                <a:cs typeface="Calibri"/>
              </a:rPr>
              <a:t>Όταν</a:t>
            </a:r>
            <a:r>
              <a:rPr sz="1200" spc="-10" dirty="0">
                <a:solidFill>
                  <a:srgbClr val="FF0000"/>
                </a:solidFill>
                <a:latin typeface="Calibri"/>
                <a:cs typeface="Calibri"/>
              </a:rPr>
              <a:t> </a:t>
            </a:r>
            <a:r>
              <a:rPr sz="1200" spc="-5" dirty="0">
                <a:solidFill>
                  <a:srgbClr val="FF0000"/>
                </a:solidFill>
                <a:latin typeface="Calibri"/>
                <a:cs typeface="Calibri"/>
              </a:rPr>
              <a:t>συμπληρωθούν</a:t>
            </a:r>
            <a:r>
              <a:rPr sz="1200" dirty="0">
                <a:solidFill>
                  <a:srgbClr val="FF0000"/>
                </a:solidFill>
                <a:latin typeface="Calibri"/>
                <a:cs typeface="Calibri"/>
              </a:rPr>
              <a:t> </a:t>
            </a:r>
            <a:r>
              <a:rPr lang="el-GR" sz="1200" dirty="0">
                <a:solidFill>
                  <a:srgbClr val="FF0000"/>
                </a:solidFill>
                <a:latin typeface="Calibri"/>
                <a:cs typeface="Calibri"/>
              </a:rPr>
              <a:t>όλες οι</a:t>
            </a:r>
            <a:r>
              <a:rPr sz="1200" spc="10" dirty="0">
                <a:solidFill>
                  <a:srgbClr val="FF0000"/>
                </a:solidFill>
                <a:latin typeface="Calibri"/>
                <a:cs typeface="Calibri"/>
              </a:rPr>
              <a:t> </a:t>
            </a:r>
            <a:r>
              <a:rPr sz="1200" spc="-5" dirty="0">
                <a:solidFill>
                  <a:srgbClr val="FF0000"/>
                </a:solidFill>
                <a:latin typeface="Calibri"/>
                <a:cs typeface="Calibri"/>
              </a:rPr>
              <a:t>ενότητες,</a:t>
            </a:r>
            <a:r>
              <a:rPr sz="1200" spc="-20" dirty="0">
                <a:solidFill>
                  <a:srgbClr val="FF0000"/>
                </a:solidFill>
                <a:latin typeface="Calibri"/>
                <a:cs typeface="Calibri"/>
              </a:rPr>
              <a:t> </a:t>
            </a:r>
            <a:r>
              <a:rPr sz="1200" spc="-5" dirty="0">
                <a:solidFill>
                  <a:srgbClr val="FF0000"/>
                </a:solidFill>
                <a:latin typeface="Calibri"/>
                <a:cs typeface="Calibri"/>
              </a:rPr>
              <a:t>στα </a:t>
            </a:r>
            <a:r>
              <a:rPr sz="1200" dirty="0">
                <a:solidFill>
                  <a:srgbClr val="FF0000"/>
                </a:solidFill>
                <a:latin typeface="Calibri"/>
                <a:cs typeface="Calibri"/>
              </a:rPr>
              <a:t> αριστερά</a:t>
            </a:r>
            <a:r>
              <a:rPr sz="1200" spc="-25" dirty="0">
                <a:solidFill>
                  <a:srgbClr val="FF0000"/>
                </a:solidFill>
                <a:latin typeface="Calibri"/>
                <a:cs typeface="Calibri"/>
              </a:rPr>
              <a:t> </a:t>
            </a:r>
            <a:r>
              <a:rPr sz="1200" dirty="0">
                <a:solidFill>
                  <a:srgbClr val="FF0000"/>
                </a:solidFill>
                <a:latin typeface="Calibri"/>
                <a:cs typeface="Calibri"/>
              </a:rPr>
              <a:t>της</a:t>
            </a:r>
            <a:r>
              <a:rPr sz="1200" spc="-15" dirty="0">
                <a:solidFill>
                  <a:srgbClr val="FF0000"/>
                </a:solidFill>
                <a:latin typeface="Calibri"/>
                <a:cs typeface="Calibri"/>
              </a:rPr>
              <a:t> κάθε</a:t>
            </a:r>
            <a:r>
              <a:rPr sz="1200" dirty="0">
                <a:solidFill>
                  <a:srgbClr val="FF0000"/>
                </a:solidFill>
                <a:latin typeface="Calibri"/>
                <a:cs typeface="Calibri"/>
              </a:rPr>
              <a:t> </a:t>
            </a:r>
            <a:r>
              <a:rPr sz="1200" spc="-5" dirty="0">
                <a:solidFill>
                  <a:srgbClr val="FF0000"/>
                </a:solidFill>
                <a:latin typeface="Calibri"/>
                <a:cs typeface="Calibri"/>
              </a:rPr>
              <a:t>ενότητας</a:t>
            </a:r>
            <a:r>
              <a:rPr sz="1200" spc="-40" dirty="0">
                <a:solidFill>
                  <a:srgbClr val="FF0000"/>
                </a:solidFill>
                <a:latin typeface="Calibri"/>
                <a:cs typeface="Calibri"/>
              </a:rPr>
              <a:t> </a:t>
            </a:r>
            <a:r>
              <a:rPr sz="1200" spc="-5" dirty="0">
                <a:solidFill>
                  <a:srgbClr val="FF0000"/>
                </a:solidFill>
                <a:latin typeface="Calibri"/>
                <a:cs typeface="Calibri"/>
              </a:rPr>
              <a:t>εμφανίζεται</a:t>
            </a:r>
            <a:r>
              <a:rPr sz="1200" spc="-40" dirty="0">
                <a:solidFill>
                  <a:srgbClr val="FF0000"/>
                </a:solidFill>
                <a:latin typeface="Calibri"/>
                <a:cs typeface="Calibri"/>
              </a:rPr>
              <a:t> </a:t>
            </a:r>
            <a:r>
              <a:rPr sz="1200" dirty="0">
                <a:solidFill>
                  <a:srgbClr val="FF0000"/>
                </a:solidFill>
                <a:latin typeface="Calibri"/>
                <a:cs typeface="Calibri"/>
              </a:rPr>
              <a:t>ένα</a:t>
            </a:r>
            <a:endParaRPr sz="1200" dirty="0">
              <a:latin typeface="Calibri"/>
              <a:cs typeface="Calibri"/>
            </a:endParaRPr>
          </a:p>
          <a:p>
            <a:pPr marL="12700" marR="5080">
              <a:lnSpc>
                <a:spcPct val="100000"/>
              </a:lnSpc>
            </a:pPr>
            <a:r>
              <a:rPr sz="1200" spc="-5" dirty="0">
                <a:solidFill>
                  <a:srgbClr val="FF0000"/>
                </a:solidFill>
                <a:latin typeface="Calibri"/>
                <a:cs typeface="Calibri"/>
              </a:rPr>
              <a:t>πράσινο</a:t>
            </a:r>
            <a:r>
              <a:rPr sz="1200" spc="-15" dirty="0">
                <a:solidFill>
                  <a:srgbClr val="FF0000"/>
                </a:solidFill>
                <a:latin typeface="Calibri"/>
                <a:cs typeface="Calibri"/>
              </a:rPr>
              <a:t> </a:t>
            </a:r>
            <a:r>
              <a:rPr sz="1200" dirty="0">
                <a:solidFill>
                  <a:srgbClr val="538235"/>
                </a:solidFill>
                <a:latin typeface="Wingdings"/>
                <a:cs typeface="Wingdings"/>
              </a:rPr>
              <a:t></a:t>
            </a:r>
            <a:r>
              <a:rPr sz="1200" spc="-40" dirty="0">
                <a:solidFill>
                  <a:srgbClr val="538235"/>
                </a:solidFill>
                <a:latin typeface="Times New Roman"/>
                <a:cs typeface="Times New Roman"/>
              </a:rPr>
              <a:t> </a:t>
            </a:r>
            <a:r>
              <a:rPr sz="1200" dirty="0">
                <a:solidFill>
                  <a:srgbClr val="FF0000"/>
                </a:solidFill>
                <a:latin typeface="Calibri"/>
                <a:cs typeface="Calibri"/>
              </a:rPr>
              <a:t>ενώ</a:t>
            </a:r>
            <a:r>
              <a:rPr sz="1200" spc="-10" dirty="0">
                <a:solidFill>
                  <a:srgbClr val="FF0000"/>
                </a:solidFill>
                <a:latin typeface="Calibri"/>
                <a:cs typeface="Calibri"/>
              </a:rPr>
              <a:t> </a:t>
            </a:r>
            <a:r>
              <a:rPr sz="1200" spc="-5" dirty="0">
                <a:solidFill>
                  <a:srgbClr val="FF0000"/>
                </a:solidFill>
                <a:latin typeface="Calibri"/>
                <a:cs typeface="Calibri"/>
              </a:rPr>
              <a:t>πάνω </a:t>
            </a:r>
            <a:r>
              <a:rPr sz="1200" dirty="0">
                <a:solidFill>
                  <a:srgbClr val="FF0000"/>
                </a:solidFill>
                <a:latin typeface="Calibri"/>
                <a:cs typeface="Calibri"/>
              </a:rPr>
              <a:t>από</a:t>
            </a:r>
            <a:r>
              <a:rPr sz="1200" spc="-10" dirty="0">
                <a:solidFill>
                  <a:srgbClr val="FF0000"/>
                </a:solidFill>
                <a:latin typeface="Calibri"/>
                <a:cs typeface="Calibri"/>
              </a:rPr>
              <a:t> </a:t>
            </a:r>
            <a:r>
              <a:rPr sz="1200" spc="-5" dirty="0">
                <a:solidFill>
                  <a:srgbClr val="FF0000"/>
                </a:solidFill>
                <a:latin typeface="Calibri"/>
                <a:cs typeface="Calibri"/>
              </a:rPr>
              <a:t>το </a:t>
            </a:r>
            <a:r>
              <a:rPr sz="1200" dirty="0">
                <a:solidFill>
                  <a:srgbClr val="FF0000"/>
                </a:solidFill>
                <a:latin typeface="Calibri"/>
                <a:cs typeface="Calibri"/>
              </a:rPr>
              <a:t>μενού</a:t>
            </a:r>
            <a:r>
              <a:rPr sz="1200" spc="-5" dirty="0">
                <a:solidFill>
                  <a:srgbClr val="FF0000"/>
                </a:solidFill>
                <a:latin typeface="Calibri"/>
                <a:cs typeface="Calibri"/>
              </a:rPr>
              <a:t> εμφανίζεται </a:t>
            </a:r>
            <a:r>
              <a:rPr sz="1200" spc="-254" dirty="0">
                <a:solidFill>
                  <a:srgbClr val="FF0000"/>
                </a:solidFill>
                <a:latin typeface="Calibri"/>
                <a:cs typeface="Calibri"/>
              </a:rPr>
              <a:t> </a:t>
            </a:r>
            <a:r>
              <a:rPr sz="1200" spc="-5" dirty="0">
                <a:solidFill>
                  <a:srgbClr val="FF0000"/>
                </a:solidFill>
                <a:latin typeface="Calibri"/>
                <a:cs typeface="Calibri"/>
              </a:rPr>
              <a:t>το μήνυμα </a:t>
            </a:r>
            <a:r>
              <a:rPr sz="1200" dirty="0">
                <a:solidFill>
                  <a:srgbClr val="538235"/>
                </a:solidFill>
                <a:latin typeface="Calibri"/>
                <a:cs typeface="Calibri"/>
              </a:rPr>
              <a:t>“</a:t>
            </a:r>
            <a:r>
              <a:rPr sz="1200" dirty="0">
                <a:solidFill>
                  <a:srgbClr val="538235"/>
                </a:solidFill>
                <a:latin typeface="Wingdings"/>
                <a:cs typeface="Wingdings"/>
              </a:rPr>
              <a:t></a:t>
            </a:r>
            <a:r>
              <a:rPr sz="1200" dirty="0">
                <a:solidFill>
                  <a:srgbClr val="538235"/>
                </a:solidFill>
                <a:latin typeface="Times New Roman"/>
                <a:cs typeface="Times New Roman"/>
              </a:rPr>
              <a:t> </a:t>
            </a:r>
            <a:r>
              <a:rPr sz="1200" b="1" spc="-25" dirty="0">
                <a:solidFill>
                  <a:srgbClr val="538235"/>
                </a:solidFill>
                <a:latin typeface="Calibri"/>
                <a:cs typeface="Calibri"/>
              </a:rPr>
              <a:t>Your </a:t>
            </a:r>
            <a:r>
              <a:rPr sz="1200" b="1" spc="-5" dirty="0">
                <a:solidFill>
                  <a:srgbClr val="538235"/>
                </a:solidFill>
                <a:latin typeface="Calibri"/>
                <a:cs typeface="Calibri"/>
              </a:rPr>
              <a:t>form </a:t>
            </a:r>
            <a:r>
              <a:rPr sz="1200" b="1" dirty="0">
                <a:solidFill>
                  <a:srgbClr val="538235"/>
                </a:solidFill>
                <a:latin typeface="Calibri"/>
                <a:cs typeface="Calibri"/>
              </a:rPr>
              <a:t>is </a:t>
            </a:r>
            <a:r>
              <a:rPr sz="1200" b="1" spc="-5" dirty="0">
                <a:solidFill>
                  <a:srgbClr val="538235"/>
                </a:solidFill>
                <a:latin typeface="Calibri"/>
                <a:cs typeface="Calibri"/>
              </a:rPr>
              <a:t>complete, </a:t>
            </a:r>
            <a:r>
              <a:rPr sz="1200" b="1" spc="-10" dirty="0">
                <a:solidFill>
                  <a:srgbClr val="538235"/>
                </a:solidFill>
                <a:latin typeface="Calibri"/>
                <a:cs typeface="Calibri"/>
              </a:rPr>
              <a:t>you can </a:t>
            </a:r>
            <a:r>
              <a:rPr sz="1200" b="1" spc="-5" dirty="0">
                <a:solidFill>
                  <a:srgbClr val="538235"/>
                </a:solidFill>
                <a:latin typeface="Calibri"/>
                <a:cs typeface="Calibri"/>
              </a:rPr>
              <a:t> submit your</a:t>
            </a:r>
            <a:r>
              <a:rPr sz="1200" b="1" spc="10" dirty="0">
                <a:solidFill>
                  <a:srgbClr val="538235"/>
                </a:solidFill>
                <a:latin typeface="Calibri"/>
                <a:cs typeface="Calibri"/>
              </a:rPr>
              <a:t> </a:t>
            </a:r>
            <a:r>
              <a:rPr sz="1200" b="1" spc="-5" dirty="0">
                <a:solidFill>
                  <a:srgbClr val="538235"/>
                </a:solidFill>
                <a:latin typeface="Calibri"/>
                <a:cs typeface="Calibri"/>
              </a:rPr>
              <a:t>organisation</a:t>
            </a:r>
            <a:r>
              <a:rPr sz="1200" spc="-5" dirty="0">
                <a:solidFill>
                  <a:srgbClr val="538235"/>
                </a:solidFill>
                <a:latin typeface="Calibri"/>
                <a:cs typeface="Calibri"/>
              </a:rPr>
              <a:t>”</a:t>
            </a:r>
            <a:r>
              <a:rPr sz="1200" spc="5" dirty="0">
                <a:solidFill>
                  <a:srgbClr val="538235"/>
                </a:solidFill>
                <a:latin typeface="Calibri"/>
                <a:cs typeface="Calibri"/>
              </a:rPr>
              <a:t> </a:t>
            </a:r>
            <a:r>
              <a:rPr sz="1200" spc="-20" dirty="0">
                <a:solidFill>
                  <a:srgbClr val="FF0000"/>
                </a:solidFill>
                <a:latin typeface="Calibri"/>
                <a:cs typeface="Calibri"/>
              </a:rPr>
              <a:t>και</a:t>
            </a:r>
            <a:r>
              <a:rPr sz="1200" spc="-15" dirty="0">
                <a:solidFill>
                  <a:srgbClr val="FF0000"/>
                </a:solidFill>
                <a:latin typeface="Calibri"/>
                <a:cs typeface="Calibri"/>
              </a:rPr>
              <a:t> </a:t>
            </a:r>
            <a:r>
              <a:rPr sz="1200" spc="-5" dirty="0">
                <a:solidFill>
                  <a:srgbClr val="FF0000"/>
                </a:solidFill>
                <a:latin typeface="Calibri"/>
                <a:cs typeface="Calibri"/>
              </a:rPr>
              <a:t>ταυτόχρονα,</a:t>
            </a:r>
            <a:endParaRPr sz="1200" dirty="0">
              <a:latin typeface="Calibri"/>
              <a:cs typeface="Calibri"/>
            </a:endParaRPr>
          </a:p>
          <a:p>
            <a:pPr marL="12700" marR="238125">
              <a:lnSpc>
                <a:spcPct val="100000"/>
              </a:lnSpc>
            </a:pPr>
            <a:r>
              <a:rPr sz="1200" spc="-5" dirty="0">
                <a:solidFill>
                  <a:srgbClr val="FF0000"/>
                </a:solidFill>
                <a:latin typeface="Calibri"/>
                <a:cs typeface="Calibri"/>
              </a:rPr>
              <a:t>ενεργοποιείται</a:t>
            </a:r>
            <a:r>
              <a:rPr sz="1200" spc="-30" dirty="0">
                <a:solidFill>
                  <a:srgbClr val="FF0000"/>
                </a:solidFill>
                <a:latin typeface="Calibri"/>
                <a:cs typeface="Calibri"/>
              </a:rPr>
              <a:t> </a:t>
            </a:r>
            <a:r>
              <a:rPr sz="1200" spc="-5" dirty="0">
                <a:solidFill>
                  <a:srgbClr val="FF0000"/>
                </a:solidFill>
                <a:latin typeface="Calibri"/>
                <a:cs typeface="Calibri"/>
              </a:rPr>
              <a:t>το</a:t>
            </a:r>
            <a:r>
              <a:rPr sz="1200" spc="5" dirty="0">
                <a:solidFill>
                  <a:srgbClr val="FF0000"/>
                </a:solidFill>
                <a:latin typeface="Calibri"/>
                <a:cs typeface="Calibri"/>
              </a:rPr>
              <a:t> </a:t>
            </a:r>
            <a:r>
              <a:rPr sz="1200" spc="-15" dirty="0">
                <a:solidFill>
                  <a:srgbClr val="FF0000"/>
                </a:solidFill>
                <a:latin typeface="Calibri"/>
                <a:cs typeface="Calibri"/>
              </a:rPr>
              <a:t>κουμπί</a:t>
            </a:r>
            <a:r>
              <a:rPr sz="1200" spc="5" dirty="0">
                <a:solidFill>
                  <a:srgbClr val="FF0000"/>
                </a:solidFill>
                <a:latin typeface="Calibri"/>
                <a:cs typeface="Calibri"/>
              </a:rPr>
              <a:t> </a:t>
            </a:r>
            <a:r>
              <a:rPr sz="1200" b="1" spc="-5" dirty="0">
                <a:solidFill>
                  <a:srgbClr val="FF0000"/>
                </a:solidFill>
                <a:latin typeface="Calibri"/>
                <a:cs typeface="Calibri"/>
              </a:rPr>
              <a:t>Submit</a:t>
            </a:r>
            <a:r>
              <a:rPr sz="1200" b="1" spc="5" dirty="0">
                <a:solidFill>
                  <a:srgbClr val="FF0000"/>
                </a:solidFill>
                <a:latin typeface="Calibri"/>
                <a:cs typeface="Calibri"/>
              </a:rPr>
              <a:t> </a:t>
            </a:r>
            <a:r>
              <a:rPr sz="1200" spc="-5" dirty="0">
                <a:solidFill>
                  <a:srgbClr val="FF0000"/>
                </a:solidFill>
                <a:latin typeface="Calibri"/>
                <a:cs typeface="Calibri"/>
              </a:rPr>
              <a:t>στην</a:t>
            </a:r>
            <a:r>
              <a:rPr sz="1200" spc="-15" dirty="0">
                <a:solidFill>
                  <a:srgbClr val="FF0000"/>
                </a:solidFill>
                <a:latin typeface="Calibri"/>
                <a:cs typeface="Calibri"/>
              </a:rPr>
              <a:t> </a:t>
            </a:r>
            <a:r>
              <a:rPr sz="1200" spc="-5" dirty="0">
                <a:solidFill>
                  <a:srgbClr val="FF0000"/>
                </a:solidFill>
                <a:latin typeface="Calibri"/>
                <a:cs typeface="Calibri"/>
              </a:rPr>
              <a:t>πάνω </a:t>
            </a:r>
            <a:r>
              <a:rPr sz="1200" spc="-254" dirty="0">
                <a:solidFill>
                  <a:srgbClr val="FF0000"/>
                </a:solidFill>
                <a:latin typeface="Calibri"/>
                <a:cs typeface="Calibri"/>
              </a:rPr>
              <a:t> </a:t>
            </a:r>
            <a:r>
              <a:rPr sz="1200" spc="-5" dirty="0">
                <a:solidFill>
                  <a:srgbClr val="FF0000"/>
                </a:solidFill>
                <a:latin typeface="Calibri"/>
                <a:cs typeface="Calibri"/>
              </a:rPr>
              <a:t>δεξιά</a:t>
            </a:r>
            <a:r>
              <a:rPr sz="1200" spc="-15" dirty="0">
                <a:solidFill>
                  <a:srgbClr val="FF0000"/>
                </a:solidFill>
                <a:latin typeface="Calibri"/>
                <a:cs typeface="Calibri"/>
              </a:rPr>
              <a:t> </a:t>
            </a:r>
            <a:r>
              <a:rPr sz="1200" dirty="0">
                <a:solidFill>
                  <a:srgbClr val="FF0000"/>
                </a:solidFill>
                <a:latin typeface="Calibri"/>
                <a:cs typeface="Calibri"/>
              </a:rPr>
              <a:t>γωνία.</a:t>
            </a:r>
            <a:endParaRPr sz="1200" dirty="0">
              <a:latin typeface="Calibri"/>
              <a:cs typeface="Calibri"/>
            </a:endParaRPr>
          </a:p>
        </p:txBody>
      </p:sp>
      <p:sp>
        <p:nvSpPr>
          <p:cNvPr id="5" name="object 5"/>
          <p:cNvSpPr txBox="1"/>
          <p:nvPr/>
        </p:nvSpPr>
        <p:spPr>
          <a:xfrm>
            <a:off x="8289797" y="2988386"/>
            <a:ext cx="3705225" cy="295275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0000"/>
                </a:solidFill>
                <a:latin typeface="Calibri"/>
                <a:cs typeface="Calibri"/>
              </a:rPr>
              <a:t>Με</a:t>
            </a:r>
            <a:r>
              <a:rPr sz="1200" spc="-10" dirty="0">
                <a:solidFill>
                  <a:srgbClr val="FF0000"/>
                </a:solidFill>
                <a:latin typeface="Calibri"/>
                <a:cs typeface="Calibri"/>
              </a:rPr>
              <a:t> </a:t>
            </a:r>
            <a:r>
              <a:rPr sz="1200" spc="-5" dirty="0">
                <a:solidFill>
                  <a:srgbClr val="FF0000"/>
                </a:solidFill>
                <a:latin typeface="Calibri"/>
                <a:cs typeface="Calibri"/>
              </a:rPr>
              <a:t>το πάτημα</a:t>
            </a:r>
            <a:r>
              <a:rPr sz="1200" spc="-25" dirty="0">
                <a:solidFill>
                  <a:srgbClr val="FF0000"/>
                </a:solidFill>
                <a:latin typeface="Calibri"/>
                <a:cs typeface="Calibri"/>
              </a:rPr>
              <a:t> </a:t>
            </a:r>
            <a:r>
              <a:rPr sz="1200" spc="-5" dirty="0">
                <a:solidFill>
                  <a:srgbClr val="FF0000"/>
                </a:solidFill>
                <a:latin typeface="Calibri"/>
                <a:cs typeface="Calibri"/>
              </a:rPr>
              <a:t>του </a:t>
            </a:r>
            <a:r>
              <a:rPr sz="1200" spc="-10" dirty="0">
                <a:solidFill>
                  <a:srgbClr val="FF0000"/>
                </a:solidFill>
                <a:latin typeface="Calibri"/>
                <a:cs typeface="Calibri"/>
              </a:rPr>
              <a:t>κουμπιού</a:t>
            </a:r>
            <a:r>
              <a:rPr sz="1200" spc="30" dirty="0">
                <a:solidFill>
                  <a:srgbClr val="FF0000"/>
                </a:solidFill>
                <a:latin typeface="Calibri"/>
                <a:cs typeface="Calibri"/>
              </a:rPr>
              <a:t> </a:t>
            </a:r>
            <a:r>
              <a:rPr sz="1200" b="1" spc="-5" dirty="0">
                <a:solidFill>
                  <a:srgbClr val="FF0000"/>
                </a:solidFill>
                <a:latin typeface="Calibri"/>
                <a:cs typeface="Calibri"/>
              </a:rPr>
              <a:t>Submit,</a:t>
            </a:r>
            <a:r>
              <a:rPr sz="1200" b="1" spc="-15" dirty="0">
                <a:solidFill>
                  <a:srgbClr val="FF0000"/>
                </a:solidFill>
                <a:latin typeface="Calibri"/>
                <a:cs typeface="Calibri"/>
              </a:rPr>
              <a:t> </a:t>
            </a:r>
            <a:r>
              <a:rPr sz="1200" b="1" dirty="0">
                <a:solidFill>
                  <a:srgbClr val="FF0000"/>
                </a:solidFill>
                <a:latin typeface="Calibri"/>
                <a:cs typeface="Calibri"/>
              </a:rPr>
              <a:t>η</a:t>
            </a:r>
            <a:r>
              <a:rPr sz="1200" b="1" spc="5" dirty="0">
                <a:solidFill>
                  <a:srgbClr val="FF0000"/>
                </a:solidFill>
                <a:latin typeface="Calibri"/>
                <a:cs typeface="Calibri"/>
              </a:rPr>
              <a:t> </a:t>
            </a:r>
            <a:r>
              <a:rPr sz="1200" b="1" spc="-5" dirty="0">
                <a:solidFill>
                  <a:srgbClr val="FF0000"/>
                </a:solidFill>
                <a:latin typeface="Calibri"/>
                <a:cs typeface="Calibri"/>
              </a:rPr>
              <a:t>εγγραφή</a:t>
            </a:r>
            <a:endParaRPr sz="1200" dirty="0">
              <a:latin typeface="Calibri"/>
              <a:cs typeface="Calibri"/>
            </a:endParaRPr>
          </a:p>
          <a:p>
            <a:pPr marL="12700">
              <a:lnSpc>
                <a:spcPct val="100000"/>
              </a:lnSpc>
              <a:spcBef>
                <a:spcPts val="5"/>
              </a:spcBef>
            </a:pPr>
            <a:r>
              <a:rPr sz="1200" b="1" spc="-5" dirty="0">
                <a:solidFill>
                  <a:srgbClr val="FF0000"/>
                </a:solidFill>
                <a:latin typeface="Calibri"/>
                <a:cs typeface="Calibri"/>
              </a:rPr>
              <a:t>ολοκληρώνεται</a:t>
            </a:r>
            <a:r>
              <a:rPr sz="1200" b="1" spc="-30" dirty="0">
                <a:solidFill>
                  <a:srgbClr val="FF0000"/>
                </a:solidFill>
                <a:latin typeface="Calibri"/>
                <a:cs typeface="Calibri"/>
              </a:rPr>
              <a:t> </a:t>
            </a:r>
            <a:r>
              <a:rPr sz="1200" spc="-15" dirty="0">
                <a:solidFill>
                  <a:srgbClr val="FF0000"/>
                </a:solidFill>
                <a:latin typeface="Calibri"/>
                <a:cs typeface="Calibri"/>
              </a:rPr>
              <a:t>και:</a:t>
            </a:r>
            <a:endParaRPr sz="1200" dirty="0">
              <a:latin typeface="Calibri"/>
              <a:cs typeface="Calibri"/>
            </a:endParaRPr>
          </a:p>
          <a:p>
            <a:pPr marL="184785" marR="80645" indent="-172720">
              <a:lnSpc>
                <a:spcPct val="100000"/>
              </a:lnSpc>
              <a:buFont typeface="Wingdings"/>
              <a:buChar char=""/>
              <a:tabLst>
                <a:tab pos="185420" algn="l"/>
              </a:tabLst>
            </a:pPr>
            <a:r>
              <a:rPr sz="1200" spc="-5" dirty="0">
                <a:solidFill>
                  <a:srgbClr val="FF0000"/>
                </a:solidFill>
                <a:latin typeface="Calibri"/>
                <a:cs typeface="Calibri"/>
              </a:rPr>
              <a:t>Εμφανίζεται</a:t>
            </a:r>
            <a:r>
              <a:rPr sz="1200" spc="-25" dirty="0">
                <a:solidFill>
                  <a:srgbClr val="FF0000"/>
                </a:solidFill>
                <a:latin typeface="Calibri"/>
                <a:cs typeface="Calibri"/>
              </a:rPr>
              <a:t> </a:t>
            </a:r>
            <a:r>
              <a:rPr sz="1200" b="1" spc="-10" dirty="0">
                <a:solidFill>
                  <a:srgbClr val="FF0000"/>
                </a:solidFill>
                <a:latin typeface="Calibri"/>
                <a:cs typeface="Calibri"/>
              </a:rPr>
              <a:t>μήνυμα</a:t>
            </a:r>
            <a:r>
              <a:rPr sz="1200" b="1" dirty="0">
                <a:solidFill>
                  <a:srgbClr val="FF0000"/>
                </a:solidFill>
                <a:latin typeface="Calibri"/>
                <a:cs typeface="Calibri"/>
              </a:rPr>
              <a:t> </a:t>
            </a:r>
            <a:r>
              <a:rPr sz="1200" b="1" spc="-5" dirty="0">
                <a:solidFill>
                  <a:srgbClr val="FF0000"/>
                </a:solidFill>
                <a:latin typeface="Calibri"/>
                <a:cs typeface="Calibri"/>
              </a:rPr>
              <a:t>επιβεβαίωσης,</a:t>
            </a:r>
            <a:r>
              <a:rPr sz="1200" b="1" spc="-30" dirty="0">
                <a:solidFill>
                  <a:srgbClr val="FF0000"/>
                </a:solidFill>
                <a:latin typeface="Calibri"/>
                <a:cs typeface="Calibri"/>
              </a:rPr>
              <a:t> </a:t>
            </a:r>
            <a:r>
              <a:rPr sz="1200" b="1" spc="-10" dirty="0">
                <a:solidFill>
                  <a:srgbClr val="FF0000"/>
                </a:solidFill>
                <a:latin typeface="Calibri"/>
                <a:cs typeface="Calibri"/>
              </a:rPr>
              <a:t>το</a:t>
            </a:r>
            <a:r>
              <a:rPr sz="1200" b="1" spc="20" dirty="0">
                <a:solidFill>
                  <a:srgbClr val="FF0000"/>
                </a:solidFill>
                <a:latin typeface="Calibri"/>
                <a:cs typeface="Calibri"/>
              </a:rPr>
              <a:t> </a:t>
            </a:r>
            <a:r>
              <a:rPr sz="1200" b="1" dirty="0">
                <a:solidFill>
                  <a:srgbClr val="FF0000"/>
                </a:solidFill>
                <a:latin typeface="Calibri"/>
                <a:cs typeface="Calibri"/>
              </a:rPr>
              <a:t>οποίο</a:t>
            </a:r>
            <a:r>
              <a:rPr sz="1200" b="1" spc="5" dirty="0">
                <a:solidFill>
                  <a:srgbClr val="FF0000"/>
                </a:solidFill>
                <a:latin typeface="Calibri"/>
                <a:cs typeface="Calibri"/>
              </a:rPr>
              <a:t> </a:t>
            </a:r>
            <a:r>
              <a:rPr sz="1200" b="1" spc="-5" dirty="0">
                <a:solidFill>
                  <a:srgbClr val="FF0000"/>
                </a:solidFill>
                <a:latin typeface="Calibri"/>
                <a:cs typeface="Calibri"/>
              </a:rPr>
              <a:t>περιέχει </a:t>
            </a:r>
            <a:r>
              <a:rPr sz="1200" b="1" spc="-254" dirty="0">
                <a:solidFill>
                  <a:srgbClr val="FF0000"/>
                </a:solidFill>
                <a:latin typeface="Calibri"/>
                <a:cs typeface="Calibri"/>
              </a:rPr>
              <a:t> </a:t>
            </a:r>
            <a:r>
              <a:rPr sz="1200" b="1" spc="-10" dirty="0">
                <a:solidFill>
                  <a:srgbClr val="FF0000"/>
                </a:solidFill>
                <a:latin typeface="Calibri"/>
                <a:cs typeface="Calibri"/>
              </a:rPr>
              <a:t>το</a:t>
            </a:r>
            <a:r>
              <a:rPr sz="1200" b="1" spc="10" dirty="0">
                <a:solidFill>
                  <a:srgbClr val="FF0000"/>
                </a:solidFill>
                <a:latin typeface="Calibri"/>
                <a:cs typeface="Calibri"/>
              </a:rPr>
              <a:t> </a:t>
            </a:r>
            <a:r>
              <a:rPr sz="1200" b="1" dirty="0">
                <a:solidFill>
                  <a:srgbClr val="FF0000"/>
                </a:solidFill>
                <a:latin typeface="Calibri"/>
                <a:cs typeface="Calibri"/>
              </a:rPr>
              <a:t>OID</a:t>
            </a:r>
            <a:r>
              <a:rPr sz="1200" b="1" spc="5" dirty="0">
                <a:solidFill>
                  <a:srgbClr val="FF0000"/>
                </a:solidFill>
                <a:latin typeface="Calibri"/>
                <a:cs typeface="Calibri"/>
              </a:rPr>
              <a:t> </a:t>
            </a:r>
            <a:r>
              <a:rPr sz="1200" dirty="0">
                <a:solidFill>
                  <a:srgbClr val="FF0000"/>
                </a:solidFill>
                <a:latin typeface="Calibri"/>
                <a:cs typeface="Calibri"/>
              </a:rPr>
              <a:t>που </a:t>
            </a:r>
            <a:r>
              <a:rPr sz="1200" spc="-5" dirty="0">
                <a:solidFill>
                  <a:srgbClr val="FF0000"/>
                </a:solidFill>
                <a:latin typeface="Calibri"/>
                <a:cs typeface="Calibri"/>
              </a:rPr>
              <a:t>αποκτήθηκε</a:t>
            </a:r>
            <a:endParaRPr sz="1200" dirty="0">
              <a:latin typeface="Calibri"/>
              <a:cs typeface="Calibri"/>
            </a:endParaRPr>
          </a:p>
          <a:p>
            <a:pPr marL="184785" marR="306705" indent="-172720">
              <a:lnSpc>
                <a:spcPct val="100000"/>
              </a:lnSpc>
              <a:buFont typeface="Wingdings"/>
              <a:buChar char=""/>
              <a:tabLst>
                <a:tab pos="185420" algn="l"/>
              </a:tabLst>
            </a:pPr>
            <a:r>
              <a:rPr sz="1200" spc="-5" dirty="0">
                <a:solidFill>
                  <a:srgbClr val="FF0000"/>
                </a:solidFill>
                <a:latin typeface="Calibri"/>
                <a:cs typeface="Calibri"/>
              </a:rPr>
              <a:t>Εμφανίζονται</a:t>
            </a:r>
            <a:r>
              <a:rPr sz="1200" spc="-35" dirty="0">
                <a:solidFill>
                  <a:srgbClr val="FF0000"/>
                </a:solidFill>
                <a:latin typeface="Calibri"/>
                <a:cs typeface="Calibri"/>
              </a:rPr>
              <a:t> </a:t>
            </a:r>
            <a:r>
              <a:rPr sz="1200" b="1" spc="-5" dirty="0">
                <a:solidFill>
                  <a:srgbClr val="FF0000"/>
                </a:solidFill>
                <a:latin typeface="Calibri"/>
                <a:cs typeface="Calibri"/>
              </a:rPr>
              <a:t>δύο</a:t>
            </a:r>
            <a:r>
              <a:rPr sz="1200" b="1" spc="10" dirty="0">
                <a:solidFill>
                  <a:srgbClr val="FF0000"/>
                </a:solidFill>
                <a:latin typeface="Calibri"/>
                <a:cs typeface="Calibri"/>
              </a:rPr>
              <a:t> </a:t>
            </a:r>
            <a:r>
              <a:rPr sz="1200" b="1" spc="-5" dirty="0">
                <a:solidFill>
                  <a:srgbClr val="FF0000"/>
                </a:solidFill>
                <a:latin typeface="Calibri"/>
                <a:cs typeface="Calibri"/>
              </a:rPr>
              <a:t>επιπλέον</a:t>
            </a:r>
            <a:r>
              <a:rPr sz="1200" b="1" dirty="0">
                <a:solidFill>
                  <a:srgbClr val="FF0000"/>
                </a:solidFill>
                <a:latin typeface="Calibri"/>
                <a:cs typeface="Calibri"/>
              </a:rPr>
              <a:t> </a:t>
            </a:r>
            <a:r>
              <a:rPr sz="1200" b="1" spc="-5" dirty="0">
                <a:solidFill>
                  <a:srgbClr val="FF0000"/>
                </a:solidFill>
                <a:latin typeface="Calibri"/>
                <a:cs typeface="Calibri"/>
              </a:rPr>
              <a:t>ενότητες</a:t>
            </a:r>
            <a:r>
              <a:rPr sz="1200" b="1" spc="25" dirty="0">
                <a:solidFill>
                  <a:srgbClr val="FF0000"/>
                </a:solidFill>
                <a:latin typeface="Calibri"/>
                <a:cs typeface="Calibri"/>
              </a:rPr>
              <a:t> </a:t>
            </a:r>
            <a:r>
              <a:rPr sz="1200" spc="-5" dirty="0">
                <a:solidFill>
                  <a:srgbClr val="FF0000"/>
                </a:solidFill>
                <a:latin typeface="Calibri"/>
                <a:cs typeface="Calibri"/>
              </a:rPr>
              <a:t>στο</a:t>
            </a:r>
            <a:r>
              <a:rPr sz="1200" spc="5" dirty="0">
                <a:solidFill>
                  <a:srgbClr val="FF0000"/>
                </a:solidFill>
                <a:latin typeface="Calibri"/>
                <a:cs typeface="Calibri"/>
              </a:rPr>
              <a:t> </a:t>
            </a:r>
            <a:r>
              <a:rPr sz="1200" dirty="0">
                <a:solidFill>
                  <a:srgbClr val="FF0000"/>
                </a:solidFill>
                <a:latin typeface="Calibri"/>
                <a:cs typeface="Calibri"/>
              </a:rPr>
              <a:t>αριστερό </a:t>
            </a:r>
            <a:r>
              <a:rPr sz="1200" spc="-254" dirty="0">
                <a:solidFill>
                  <a:srgbClr val="FF0000"/>
                </a:solidFill>
                <a:latin typeface="Calibri"/>
                <a:cs typeface="Calibri"/>
              </a:rPr>
              <a:t> </a:t>
            </a:r>
            <a:r>
              <a:rPr sz="1200" dirty="0">
                <a:solidFill>
                  <a:srgbClr val="FF0000"/>
                </a:solidFill>
                <a:latin typeface="Calibri"/>
                <a:cs typeface="Calibri"/>
              </a:rPr>
              <a:t>μενού</a:t>
            </a:r>
            <a:r>
              <a:rPr sz="1200" spc="-5" dirty="0">
                <a:solidFill>
                  <a:srgbClr val="FF0000"/>
                </a:solidFill>
                <a:latin typeface="Calibri"/>
                <a:cs typeface="Calibri"/>
              </a:rPr>
              <a:t> </a:t>
            </a:r>
            <a:r>
              <a:rPr sz="1200" spc="-15" dirty="0">
                <a:solidFill>
                  <a:srgbClr val="FF0000"/>
                </a:solidFill>
                <a:latin typeface="Calibri"/>
                <a:cs typeface="Calibri"/>
              </a:rPr>
              <a:t>(“Accreditations”,</a:t>
            </a:r>
            <a:r>
              <a:rPr sz="1200" spc="-35" dirty="0">
                <a:solidFill>
                  <a:srgbClr val="FF0000"/>
                </a:solidFill>
                <a:latin typeface="Calibri"/>
                <a:cs typeface="Calibri"/>
              </a:rPr>
              <a:t> </a:t>
            </a:r>
            <a:r>
              <a:rPr sz="1200" spc="-5" dirty="0">
                <a:solidFill>
                  <a:srgbClr val="FF0000"/>
                </a:solidFill>
                <a:latin typeface="Calibri"/>
                <a:cs typeface="Calibri"/>
              </a:rPr>
              <a:t>“Documents”)</a:t>
            </a:r>
            <a:endParaRPr sz="1200" dirty="0">
              <a:latin typeface="Calibri"/>
              <a:cs typeface="Calibri"/>
            </a:endParaRPr>
          </a:p>
          <a:p>
            <a:pPr marL="184785" indent="-172720">
              <a:lnSpc>
                <a:spcPct val="100000"/>
              </a:lnSpc>
              <a:buFont typeface="Wingdings"/>
              <a:buChar char=""/>
              <a:tabLst>
                <a:tab pos="185420" algn="l"/>
              </a:tabLst>
            </a:pPr>
            <a:r>
              <a:rPr sz="1200" dirty="0">
                <a:solidFill>
                  <a:srgbClr val="FF0000"/>
                </a:solidFill>
                <a:latin typeface="Calibri"/>
                <a:cs typeface="Calibri"/>
              </a:rPr>
              <a:t>Tο </a:t>
            </a:r>
            <a:r>
              <a:rPr sz="1200" spc="-10" dirty="0">
                <a:solidFill>
                  <a:srgbClr val="FF0000"/>
                </a:solidFill>
                <a:latin typeface="Calibri"/>
                <a:cs typeface="Calibri"/>
              </a:rPr>
              <a:t>status</a:t>
            </a:r>
            <a:r>
              <a:rPr sz="1200" spc="-25" dirty="0">
                <a:solidFill>
                  <a:srgbClr val="FF0000"/>
                </a:solidFill>
                <a:latin typeface="Calibri"/>
                <a:cs typeface="Calibri"/>
              </a:rPr>
              <a:t> </a:t>
            </a:r>
            <a:r>
              <a:rPr sz="1200" dirty="0">
                <a:solidFill>
                  <a:srgbClr val="FF0000"/>
                </a:solidFill>
                <a:latin typeface="Calibri"/>
                <a:cs typeface="Calibri"/>
              </a:rPr>
              <a:t>της</a:t>
            </a:r>
            <a:r>
              <a:rPr sz="1200" spc="-5" dirty="0">
                <a:solidFill>
                  <a:srgbClr val="FF0000"/>
                </a:solidFill>
                <a:latin typeface="Calibri"/>
                <a:cs typeface="Calibri"/>
              </a:rPr>
              <a:t> φόρμας</a:t>
            </a:r>
            <a:r>
              <a:rPr sz="1200" spc="-10" dirty="0">
                <a:solidFill>
                  <a:srgbClr val="FF0000"/>
                </a:solidFill>
                <a:latin typeface="Calibri"/>
                <a:cs typeface="Calibri"/>
              </a:rPr>
              <a:t> </a:t>
            </a:r>
            <a:r>
              <a:rPr sz="1200" spc="-5" dirty="0">
                <a:solidFill>
                  <a:srgbClr val="FF0000"/>
                </a:solidFill>
                <a:latin typeface="Calibri"/>
                <a:cs typeface="Calibri"/>
              </a:rPr>
              <a:t>εγγραφής</a:t>
            </a:r>
            <a:r>
              <a:rPr sz="1200" spc="-10" dirty="0">
                <a:solidFill>
                  <a:srgbClr val="FF0000"/>
                </a:solidFill>
                <a:latin typeface="Calibri"/>
                <a:cs typeface="Calibri"/>
              </a:rPr>
              <a:t> </a:t>
            </a:r>
            <a:r>
              <a:rPr sz="1200" spc="-5" dirty="0">
                <a:solidFill>
                  <a:srgbClr val="FF0000"/>
                </a:solidFill>
                <a:latin typeface="Calibri"/>
                <a:cs typeface="Calibri"/>
              </a:rPr>
              <a:t>αλλάζει</a:t>
            </a:r>
            <a:r>
              <a:rPr sz="1200" spc="-40" dirty="0">
                <a:solidFill>
                  <a:srgbClr val="FF0000"/>
                </a:solidFill>
                <a:latin typeface="Calibri"/>
                <a:cs typeface="Calibri"/>
              </a:rPr>
              <a:t> </a:t>
            </a:r>
            <a:r>
              <a:rPr sz="1200" dirty="0">
                <a:solidFill>
                  <a:srgbClr val="FF0000"/>
                </a:solidFill>
                <a:latin typeface="Calibri"/>
                <a:cs typeface="Calibri"/>
              </a:rPr>
              <a:t>από</a:t>
            </a:r>
            <a:endParaRPr sz="1200" dirty="0">
              <a:latin typeface="Calibri"/>
              <a:cs typeface="Calibri"/>
            </a:endParaRPr>
          </a:p>
          <a:p>
            <a:pPr marL="184785">
              <a:lnSpc>
                <a:spcPct val="100000"/>
              </a:lnSpc>
            </a:pPr>
            <a:r>
              <a:rPr sz="1200" b="1" spc="-10" dirty="0">
                <a:solidFill>
                  <a:srgbClr val="FF0000"/>
                </a:solidFill>
                <a:latin typeface="Calibri"/>
                <a:cs typeface="Calibri"/>
              </a:rPr>
              <a:t>Draft</a:t>
            </a:r>
            <a:r>
              <a:rPr sz="1200" b="1" spc="-30" dirty="0">
                <a:solidFill>
                  <a:srgbClr val="FF0000"/>
                </a:solidFill>
                <a:latin typeface="Calibri"/>
                <a:cs typeface="Calibri"/>
              </a:rPr>
              <a:t> </a:t>
            </a:r>
            <a:r>
              <a:rPr sz="1200" b="1" spc="-5" dirty="0">
                <a:solidFill>
                  <a:srgbClr val="FF0000"/>
                </a:solidFill>
                <a:latin typeface="Calibri"/>
                <a:cs typeface="Calibri"/>
              </a:rPr>
              <a:t>σε</a:t>
            </a:r>
            <a:r>
              <a:rPr sz="1200" b="1" spc="-15" dirty="0">
                <a:solidFill>
                  <a:srgbClr val="FF0000"/>
                </a:solidFill>
                <a:latin typeface="Calibri"/>
                <a:cs typeface="Calibri"/>
              </a:rPr>
              <a:t> </a:t>
            </a:r>
            <a:r>
              <a:rPr sz="1200" b="1" spc="-10" dirty="0">
                <a:solidFill>
                  <a:srgbClr val="FF0000"/>
                </a:solidFill>
                <a:latin typeface="Calibri"/>
                <a:cs typeface="Calibri"/>
              </a:rPr>
              <a:t>Registered</a:t>
            </a:r>
            <a:endParaRPr sz="1200" dirty="0">
              <a:latin typeface="Calibri"/>
              <a:cs typeface="Calibri"/>
            </a:endParaRPr>
          </a:p>
          <a:p>
            <a:pPr marL="184785" indent="-172720">
              <a:lnSpc>
                <a:spcPct val="100000"/>
              </a:lnSpc>
              <a:buFont typeface="Wingdings"/>
              <a:buChar char=""/>
              <a:tabLst>
                <a:tab pos="185420" algn="l"/>
              </a:tabLst>
            </a:pPr>
            <a:r>
              <a:rPr sz="1200" dirty="0">
                <a:solidFill>
                  <a:srgbClr val="FF0000"/>
                </a:solidFill>
                <a:latin typeface="Calibri"/>
                <a:cs typeface="Calibri"/>
              </a:rPr>
              <a:t>Η</a:t>
            </a:r>
            <a:r>
              <a:rPr sz="1200" spc="-10" dirty="0">
                <a:solidFill>
                  <a:srgbClr val="FF0000"/>
                </a:solidFill>
                <a:latin typeface="Calibri"/>
                <a:cs typeface="Calibri"/>
              </a:rPr>
              <a:t> </a:t>
            </a:r>
            <a:r>
              <a:rPr sz="1200" spc="-5" dirty="0">
                <a:solidFill>
                  <a:srgbClr val="FF0000"/>
                </a:solidFill>
                <a:latin typeface="Calibri"/>
                <a:cs typeface="Calibri"/>
              </a:rPr>
              <a:t>οθόνη</a:t>
            </a:r>
            <a:r>
              <a:rPr sz="1200" spc="10" dirty="0">
                <a:solidFill>
                  <a:srgbClr val="FF0000"/>
                </a:solidFill>
                <a:latin typeface="Calibri"/>
                <a:cs typeface="Calibri"/>
              </a:rPr>
              <a:t> </a:t>
            </a:r>
            <a:r>
              <a:rPr sz="1200" spc="-5" dirty="0">
                <a:solidFill>
                  <a:srgbClr val="FF0000"/>
                </a:solidFill>
                <a:latin typeface="Calibri"/>
                <a:cs typeface="Calibri"/>
              </a:rPr>
              <a:t>μετονομάζεται</a:t>
            </a:r>
            <a:r>
              <a:rPr sz="1200" spc="-45" dirty="0">
                <a:solidFill>
                  <a:srgbClr val="FF0000"/>
                </a:solidFill>
                <a:latin typeface="Calibri"/>
                <a:cs typeface="Calibri"/>
              </a:rPr>
              <a:t> </a:t>
            </a:r>
            <a:r>
              <a:rPr sz="1200" dirty="0">
                <a:solidFill>
                  <a:srgbClr val="FF0000"/>
                </a:solidFill>
                <a:latin typeface="Calibri"/>
                <a:cs typeface="Calibri"/>
              </a:rPr>
              <a:t>σε</a:t>
            </a:r>
            <a:r>
              <a:rPr sz="1200" spc="15" dirty="0">
                <a:solidFill>
                  <a:srgbClr val="FF0000"/>
                </a:solidFill>
                <a:latin typeface="Calibri"/>
                <a:cs typeface="Calibri"/>
              </a:rPr>
              <a:t> </a:t>
            </a:r>
            <a:r>
              <a:rPr sz="1200" b="1" spc="-5" dirty="0">
                <a:solidFill>
                  <a:srgbClr val="FF0000"/>
                </a:solidFill>
                <a:latin typeface="Calibri"/>
                <a:cs typeface="Calibri"/>
              </a:rPr>
              <a:t>“Edit</a:t>
            </a:r>
            <a:r>
              <a:rPr sz="1200" b="1" spc="-10" dirty="0">
                <a:solidFill>
                  <a:srgbClr val="FF0000"/>
                </a:solidFill>
                <a:latin typeface="Calibri"/>
                <a:cs typeface="Calibri"/>
              </a:rPr>
              <a:t> </a:t>
            </a:r>
            <a:r>
              <a:rPr sz="1200" b="1" spc="-5" dirty="0">
                <a:solidFill>
                  <a:srgbClr val="FF0000"/>
                </a:solidFill>
                <a:latin typeface="Calibri"/>
                <a:cs typeface="Calibri"/>
              </a:rPr>
              <a:t>My</a:t>
            </a:r>
            <a:r>
              <a:rPr sz="1200" b="1" spc="-10" dirty="0">
                <a:solidFill>
                  <a:srgbClr val="FF0000"/>
                </a:solidFill>
                <a:latin typeface="Calibri"/>
                <a:cs typeface="Calibri"/>
              </a:rPr>
              <a:t> </a:t>
            </a:r>
            <a:r>
              <a:rPr sz="1200" b="1" spc="-5" dirty="0">
                <a:solidFill>
                  <a:srgbClr val="FF0000"/>
                </a:solidFill>
                <a:latin typeface="Calibri"/>
                <a:cs typeface="Calibri"/>
              </a:rPr>
              <a:t>Organisation”</a:t>
            </a:r>
            <a:r>
              <a:rPr sz="1200" b="1" spc="10" dirty="0">
                <a:solidFill>
                  <a:srgbClr val="FF0000"/>
                </a:solidFill>
                <a:latin typeface="Calibri"/>
                <a:cs typeface="Calibri"/>
              </a:rPr>
              <a:t> </a:t>
            </a:r>
            <a:r>
              <a:rPr sz="1200" dirty="0">
                <a:solidFill>
                  <a:srgbClr val="FF0000"/>
                </a:solidFill>
                <a:latin typeface="Calibri"/>
                <a:cs typeface="Calibri"/>
              </a:rPr>
              <a:t>από</a:t>
            </a:r>
            <a:endParaRPr sz="1200" dirty="0">
              <a:latin typeface="Calibri"/>
              <a:cs typeface="Calibri"/>
            </a:endParaRPr>
          </a:p>
          <a:p>
            <a:pPr marL="184785">
              <a:lnSpc>
                <a:spcPct val="100000"/>
              </a:lnSpc>
            </a:pPr>
            <a:r>
              <a:rPr sz="1200" b="1" spc="-10" dirty="0">
                <a:solidFill>
                  <a:srgbClr val="FF0000"/>
                </a:solidFill>
                <a:latin typeface="Calibri"/>
                <a:cs typeface="Calibri"/>
              </a:rPr>
              <a:t>“Register</a:t>
            </a:r>
            <a:r>
              <a:rPr sz="1200" b="1" spc="-35" dirty="0">
                <a:solidFill>
                  <a:srgbClr val="FF0000"/>
                </a:solidFill>
                <a:latin typeface="Calibri"/>
                <a:cs typeface="Calibri"/>
              </a:rPr>
              <a:t> </a:t>
            </a:r>
            <a:r>
              <a:rPr sz="1200" b="1" spc="-5" dirty="0">
                <a:solidFill>
                  <a:srgbClr val="FF0000"/>
                </a:solidFill>
                <a:latin typeface="Calibri"/>
                <a:cs typeface="Calibri"/>
              </a:rPr>
              <a:t>My</a:t>
            </a:r>
            <a:r>
              <a:rPr sz="1200" b="1" spc="-10" dirty="0">
                <a:solidFill>
                  <a:srgbClr val="FF0000"/>
                </a:solidFill>
                <a:latin typeface="Calibri"/>
                <a:cs typeface="Calibri"/>
              </a:rPr>
              <a:t> </a:t>
            </a:r>
            <a:r>
              <a:rPr sz="1200" b="1" spc="-5" dirty="0">
                <a:solidFill>
                  <a:srgbClr val="FF0000"/>
                </a:solidFill>
                <a:latin typeface="Calibri"/>
                <a:cs typeface="Calibri"/>
              </a:rPr>
              <a:t>Organisation”</a:t>
            </a:r>
            <a:endParaRPr sz="1200" dirty="0">
              <a:latin typeface="Calibri"/>
              <a:cs typeface="Calibri"/>
            </a:endParaRPr>
          </a:p>
          <a:p>
            <a:pPr marL="184785" indent="-172720">
              <a:lnSpc>
                <a:spcPct val="100000"/>
              </a:lnSpc>
              <a:buFont typeface="Wingdings"/>
              <a:buChar char=""/>
              <a:tabLst>
                <a:tab pos="185420" algn="l"/>
              </a:tabLst>
            </a:pPr>
            <a:r>
              <a:rPr sz="1200" spc="-55" dirty="0">
                <a:solidFill>
                  <a:srgbClr val="FF0000"/>
                </a:solidFill>
                <a:latin typeface="Calibri"/>
                <a:cs typeface="Calibri"/>
              </a:rPr>
              <a:t>Το</a:t>
            </a:r>
            <a:r>
              <a:rPr sz="1200" dirty="0">
                <a:solidFill>
                  <a:srgbClr val="FF0000"/>
                </a:solidFill>
                <a:latin typeface="Calibri"/>
                <a:cs typeface="Calibri"/>
              </a:rPr>
              <a:t> </a:t>
            </a:r>
            <a:r>
              <a:rPr sz="1200" spc="-15" dirty="0">
                <a:solidFill>
                  <a:srgbClr val="FF0000"/>
                </a:solidFill>
                <a:latin typeface="Calibri"/>
                <a:cs typeface="Calibri"/>
              </a:rPr>
              <a:t>κουμπί</a:t>
            </a:r>
            <a:r>
              <a:rPr sz="1200" spc="15" dirty="0">
                <a:solidFill>
                  <a:srgbClr val="FF0000"/>
                </a:solidFill>
                <a:latin typeface="Calibri"/>
                <a:cs typeface="Calibri"/>
              </a:rPr>
              <a:t> </a:t>
            </a:r>
            <a:r>
              <a:rPr sz="1200" b="1" spc="-5" dirty="0">
                <a:solidFill>
                  <a:srgbClr val="FF0000"/>
                </a:solidFill>
                <a:latin typeface="Calibri"/>
                <a:cs typeface="Calibri"/>
              </a:rPr>
              <a:t>Submit </a:t>
            </a:r>
            <a:r>
              <a:rPr sz="1200" spc="-5" dirty="0">
                <a:solidFill>
                  <a:srgbClr val="FF0000"/>
                </a:solidFill>
                <a:latin typeface="Calibri"/>
                <a:cs typeface="Calibri"/>
              </a:rPr>
              <a:t>αντικαθίσταται</a:t>
            </a:r>
            <a:r>
              <a:rPr sz="1200" spc="-45" dirty="0">
                <a:solidFill>
                  <a:srgbClr val="FF0000"/>
                </a:solidFill>
                <a:latin typeface="Calibri"/>
                <a:cs typeface="Calibri"/>
              </a:rPr>
              <a:t> </a:t>
            </a:r>
            <a:r>
              <a:rPr sz="1200" dirty="0">
                <a:solidFill>
                  <a:srgbClr val="FF0000"/>
                </a:solidFill>
                <a:latin typeface="Calibri"/>
                <a:cs typeface="Calibri"/>
              </a:rPr>
              <a:t>από </a:t>
            </a:r>
            <a:r>
              <a:rPr sz="1200" spc="-5" dirty="0">
                <a:solidFill>
                  <a:srgbClr val="FF0000"/>
                </a:solidFill>
                <a:latin typeface="Calibri"/>
                <a:cs typeface="Calibri"/>
              </a:rPr>
              <a:t>το</a:t>
            </a:r>
            <a:r>
              <a:rPr sz="1200" dirty="0">
                <a:solidFill>
                  <a:srgbClr val="FF0000"/>
                </a:solidFill>
                <a:latin typeface="Calibri"/>
                <a:cs typeface="Calibri"/>
              </a:rPr>
              <a:t> </a:t>
            </a:r>
            <a:r>
              <a:rPr sz="1200" spc="-15" dirty="0">
                <a:solidFill>
                  <a:srgbClr val="FF0000"/>
                </a:solidFill>
                <a:latin typeface="Calibri"/>
                <a:cs typeface="Calibri"/>
              </a:rPr>
              <a:t>κουμπί</a:t>
            </a:r>
            <a:r>
              <a:rPr sz="1200" spc="20" dirty="0">
                <a:solidFill>
                  <a:srgbClr val="FF0000"/>
                </a:solidFill>
                <a:latin typeface="Calibri"/>
                <a:cs typeface="Calibri"/>
              </a:rPr>
              <a:t> </a:t>
            </a:r>
            <a:r>
              <a:rPr sz="1200" b="1" spc="-5" dirty="0">
                <a:solidFill>
                  <a:srgbClr val="FF0000"/>
                </a:solidFill>
                <a:latin typeface="Calibri"/>
                <a:cs typeface="Calibri"/>
              </a:rPr>
              <a:t>Update</a:t>
            </a:r>
            <a:endParaRPr sz="1200" dirty="0">
              <a:latin typeface="Calibri"/>
              <a:cs typeface="Calibri"/>
            </a:endParaRPr>
          </a:p>
          <a:p>
            <a:pPr>
              <a:lnSpc>
                <a:spcPct val="100000"/>
              </a:lnSpc>
              <a:spcBef>
                <a:spcPts val="35"/>
              </a:spcBef>
            </a:pPr>
            <a:endParaRPr sz="1150" dirty="0">
              <a:latin typeface="Calibri"/>
              <a:cs typeface="Calibri"/>
            </a:endParaRPr>
          </a:p>
          <a:p>
            <a:pPr marL="12700" marR="113664">
              <a:lnSpc>
                <a:spcPct val="100000"/>
              </a:lnSpc>
            </a:pPr>
            <a:r>
              <a:rPr sz="1200" b="1" i="1" dirty="0">
                <a:solidFill>
                  <a:srgbClr val="FF0000"/>
                </a:solidFill>
                <a:latin typeface="Calibri"/>
                <a:cs typeface="Calibri"/>
              </a:rPr>
              <a:t>!!! </a:t>
            </a:r>
            <a:r>
              <a:rPr sz="1200" i="1" spc="-50" dirty="0">
                <a:solidFill>
                  <a:srgbClr val="FF0000"/>
                </a:solidFill>
                <a:latin typeface="Calibri"/>
                <a:cs typeface="Calibri"/>
              </a:rPr>
              <a:t>To </a:t>
            </a:r>
            <a:r>
              <a:rPr sz="1200" i="1" spc="-10" dirty="0">
                <a:solidFill>
                  <a:srgbClr val="FF0000"/>
                </a:solidFill>
                <a:latin typeface="Calibri"/>
                <a:cs typeface="Calibri"/>
              </a:rPr>
              <a:t>status </a:t>
            </a:r>
            <a:r>
              <a:rPr sz="1200" b="1" i="1" spc="-10" dirty="0">
                <a:solidFill>
                  <a:srgbClr val="FF0000"/>
                </a:solidFill>
                <a:latin typeface="Calibri"/>
                <a:cs typeface="Calibri"/>
              </a:rPr>
              <a:t>Registered </a:t>
            </a:r>
            <a:r>
              <a:rPr sz="1200" i="1" spc="-5" dirty="0">
                <a:solidFill>
                  <a:srgbClr val="FF0000"/>
                </a:solidFill>
                <a:latin typeface="Calibri"/>
                <a:cs typeface="Calibri"/>
              </a:rPr>
              <a:t>υποδηλώνει μόνο ότι </a:t>
            </a:r>
            <a:r>
              <a:rPr sz="1200" i="1" dirty="0">
                <a:solidFill>
                  <a:srgbClr val="FF0000"/>
                </a:solidFill>
                <a:latin typeface="Calibri"/>
                <a:cs typeface="Calibri"/>
              </a:rPr>
              <a:t>η </a:t>
            </a:r>
            <a:r>
              <a:rPr sz="1200" i="1" spc="-5" dirty="0">
                <a:solidFill>
                  <a:srgbClr val="FF0000"/>
                </a:solidFill>
                <a:latin typeface="Calibri"/>
                <a:cs typeface="Calibri"/>
              </a:rPr>
              <a:t>υποβολή </a:t>
            </a:r>
            <a:r>
              <a:rPr sz="1200" i="1" dirty="0">
                <a:solidFill>
                  <a:srgbClr val="FF0000"/>
                </a:solidFill>
                <a:latin typeface="Calibri"/>
                <a:cs typeface="Calibri"/>
              </a:rPr>
              <a:t> των </a:t>
            </a:r>
            <a:r>
              <a:rPr sz="1200" i="1" spc="-5" dirty="0">
                <a:solidFill>
                  <a:srgbClr val="FF0000"/>
                </a:solidFill>
                <a:latin typeface="Calibri"/>
                <a:cs typeface="Calibri"/>
              </a:rPr>
              <a:t>στοιχείων εγγραφής ήταν </a:t>
            </a:r>
            <a:r>
              <a:rPr sz="1200" i="1" spc="-10" dirty="0">
                <a:solidFill>
                  <a:srgbClr val="FF0000"/>
                </a:solidFill>
                <a:latin typeface="Calibri"/>
                <a:cs typeface="Calibri"/>
              </a:rPr>
              <a:t>επιτυχής </a:t>
            </a:r>
            <a:r>
              <a:rPr sz="1200" i="1" spc="-15" dirty="0">
                <a:solidFill>
                  <a:srgbClr val="FF0000"/>
                </a:solidFill>
                <a:latin typeface="Calibri"/>
                <a:cs typeface="Calibri"/>
              </a:rPr>
              <a:t>και </a:t>
            </a:r>
            <a:r>
              <a:rPr sz="1200" i="1" spc="-5" dirty="0">
                <a:solidFill>
                  <a:srgbClr val="FF0000"/>
                </a:solidFill>
                <a:latin typeface="Calibri"/>
                <a:cs typeface="Calibri"/>
              </a:rPr>
              <a:t>όχι ότι </a:t>
            </a:r>
            <a:r>
              <a:rPr sz="1200" i="1" dirty="0">
                <a:solidFill>
                  <a:srgbClr val="FF0000"/>
                </a:solidFill>
                <a:latin typeface="Calibri"/>
                <a:cs typeface="Calibri"/>
              </a:rPr>
              <a:t>ο </a:t>
            </a:r>
            <a:r>
              <a:rPr sz="1200" i="1" spc="5" dirty="0">
                <a:solidFill>
                  <a:srgbClr val="FF0000"/>
                </a:solidFill>
                <a:latin typeface="Calibri"/>
                <a:cs typeface="Calibri"/>
              </a:rPr>
              <a:t> </a:t>
            </a:r>
            <a:r>
              <a:rPr sz="1200" i="1" spc="-5" dirty="0">
                <a:solidFill>
                  <a:srgbClr val="FF0000"/>
                </a:solidFill>
                <a:latin typeface="Calibri"/>
                <a:cs typeface="Calibri"/>
              </a:rPr>
              <a:t>οργανισμός </a:t>
            </a:r>
            <a:r>
              <a:rPr sz="1200" i="1" dirty="0">
                <a:solidFill>
                  <a:srgbClr val="FF0000"/>
                </a:solidFill>
                <a:latin typeface="Calibri"/>
                <a:cs typeface="Calibri"/>
              </a:rPr>
              <a:t>έχει </a:t>
            </a:r>
            <a:r>
              <a:rPr sz="1200" i="1" spc="-5" dirty="0">
                <a:solidFill>
                  <a:srgbClr val="FF0000"/>
                </a:solidFill>
                <a:latin typeface="Calibri"/>
                <a:cs typeface="Calibri"/>
              </a:rPr>
              <a:t>ήδη επικυρωθεί </a:t>
            </a:r>
            <a:r>
              <a:rPr sz="1200" i="1" dirty="0">
                <a:solidFill>
                  <a:srgbClr val="FF0000"/>
                </a:solidFill>
                <a:latin typeface="Calibri"/>
                <a:cs typeface="Calibri"/>
              </a:rPr>
              <a:t>από </a:t>
            </a:r>
            <a:r>
              <a:rPr sz="1200" i="1" spc="-10" dirty="0">
                <a:solidFill>
                  <a:srgbClr val="FF0000"/>
                </a:solidFill>
                <a:latin typeface="Calibri"/>
                <a:cs typeface="Calibri"/>
              </a:rPr>
              <a:t>την </a:t>
            </a:r>
            <a:r>
              <a:rPr sz="1200" i="1" spc="-5" dirty="0">
                <a:solidFill>
                  <a:srgbClr val="FF0000"/>
                </a:solidFill>
                <a:latin typeface="Calibri"/>
                <a:cs typeface="Calibri"/>
              </a:rPr>
              <a:t>αρμόδια Εθνική </a:t>
            </a:r>
            <a:r>
              <a:rPr sz="1200" i="1" spc="-260" dirty="0">
                <a:solidFill>
                  <a:srgbClr val="FF0000"/>
                </a:solidFill>
                <a:latin typeface="Calibri"/>
                <a:cs typeface="Calibri"/>
              </a:rPr>
              <a:t> </a:t>
            </a:r>
            <a:r>
              <a:rPr sz="1200" i="1" spc="-5" dirty="0">
                <a:solidFill>
                  <a:srgbClr val="FF0000"/>
                </a:solidFill>
                <a:latin typeface="Calibri"/>
                <a:cs typeface="Calibri"/>
              </a:rPr>
              <a:t>Υπηρεσία.</a:t>
            </a:r>
            <a:endParaRPr sz="1200" dirty="0">
              <a:latin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394" y="8089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1990470" y="2214498"/>
            <a:ext cx="8722995" cy="1854835"/>
          </a:xfrm>
          <a:prstGeom prst="rect">
            <a:avLst/>
          </a:prstGeom>
        </p:spPr>
        <p:txBody>
          <a:bodyPr vert="horz" wrap="square" lIns="0" tIns="12700" rIns="0" bIns="0" rtlCol="0">
            <a:spAutoFit/>
          </a:bodyPr>
          <a:lstStyle/>
          <a:p>
            <a:pPr marL="12700" marR="5080" algn="ctr">
              <a:lnSpc>
                <a:spcPct val="100000"/>
              </a:lnSpc>
              <a:spcBef>
                <a:spcPts val="100"/>
              </a:spcBef>
            </a:pPr>
            <a:r>
              <a:rPr sz="2400" dirty="0">
                <a:latin typeface="Calibri"/>
                <a:cs typeface="Calibri"/>
              </a:rPr>
              <a:t>Για</a:t>
            </a:r>
            <a:r>
              <a:rPr sz="2400" spc="-5" dirty="0">
                <a:latin typeface="Calibri"/>
                <a:cs typeface="Calibri"/>
              </a:rPr>
              <a:t> </a:t>
            </a:r>
            <a:r>
              <a:rPr sz="2400" spc="-20" dirty="0">
                <a:latin typeface="Calibri"/>
                <a:cs typeface="Calibri"/>
              </a:rPr>
              <a:t>την</a:t>
            </a:r>
            <a:r>
              <a:rPr sz="2400" spc="-15" dirty="0">
                <a:latin typeface="Calibri"/>
                <a:cs typeface="Calibri"/>
              </a:rPr>
              <a:t> </a:t>
            </a:r>
            <a:r>
              <a:rPr sz="2400" spc="-5" dirty="0">
                <a:latin typeface="Calibri"/>
                <a:cs typeface="Calibri"/>
              </a:rPr>
              <a:t>εγγραφή </a:t>
            </a:r>
            <a:r>
              <a:rPr sz="2400" u="heavy" spc="-10" dirty="0">
                <a:uFill>
                  <a:solidFill>
                    <a:srgbClr val="000000"/>
                  </a:solidFill>
                </a:uFill>
                <a:latin typeface="Calibri"/>
                <a:cs typeface="Calibri"/>
              </a:rPr>
              <a:t>δημόσιων</a:t>
            </a:r>
            <a:r>
              <a:rPr sz="2400" u="heavy" spc="10" dirty="0">
                <a:uFill>
                  <a:solidFill>
                    <a:srgbClr val="000000"/>
                  </a:solidFill>
                </a:uFill>
                <a:latin typeface="Calibri"/>
                <a:cs typeface="Calibri"/>
              </a:rPr>
              <a:t> </a:t>
            </a:r>
            <a:r>
              <a:rPr sz="2400" u="heavy" spc="-10" dirty="0">
                <a:uFill>
                  <a:solidFill>
                    <a:srgbClr val="000000"/>
                  </a:solidFill>
                </a:uFill>
                <a:latin typeface="Calibri"/>
                <a:cs typeface="Calibri"/>
              </a:rPr>
              <a:t>σχολείων</a:t>
            </a:r>
            <a:r>
              <a:rPr sz="2400" u="heavy" dirty="0">
                <a:uFill>
                  <a:solidFill>
                    <a:srgbClr val="000000"/>
                  </a:solidFill>
                </a:uFill>
                <a:latin typeface="Calibri"/>
                <a:cs typeface="Calibri"/>
              </a:rPr>
              <a:t> </a:t>
            </a:r>
            <a:r>
              <a:rPr sz="2400" u="heavy" spc="-25" dirty="0">
                <a:uFill>
                  <a:solidFill>
                    <a:srgbClr val="000000"/>
                  </a:solidFill>
                </a:uFill>
                <a:latin typeface="Calibri"/>
                <a:cs typeface="Calibri"/>
              </a:rPr>
              <a:t>όλων</a:t>
            </a:r>
            <a:r>
              <a:rPr sz="2400" u="heavy" spc="10" dirty="0">
                <a:uFill>
                  <a:solidFill>
                    <a:srgbClr val="000000"/>
                  </a:solidFill>
                </a:uFill>
                <a:latin typeface="Calibri"/>
                <a:cs typeface="Calibri"/>
              </a:rPr>
              <a:t> </a:t>
            </a:r>
            <a:r>
              <a:rPr sz="2400" u="heavy" spc="-15" dirty="0">
                <a:uFill>
                  <a:solidFill>
                    <a:srgbClr val="000000"/>
                  </a:solidFill>
                </a:uFill>
                <a:latin typeface="Calibri"/>
                <a:cs typeface="Calibri"/>
              </a:rPr>
              <a:t>των</a:t>
            </a:r>
            <a:r>
              <a:rPr sz="2400" u="heavy" dirty="0">
                <a:uFill>
                  <a:solidFill>
                    <a:srgbClr val="000000"/>
                  </a:solidFill>
                </a:uFill>
                <a:latin typeface="Calibri"/>
                <a:cs typeface="Calibri"/>
              </a:rPr>
              <a:t> </a:t>
            </a:r>
            <a:r>
              <a:rPr sz="2400" u="heavy" spc="-10" dirty="0">
                <a:uFill>
                  <a:solidFill>
                    <a:srgbClr val="000000"/>
                  </a:solidFill>
                </a:uFill>
                <a:latin typeface="Calibri"/>
                <a:cs typeface="Calibri"/>
              </a:rPr>
              <a:t>βαθμίδων</a:t>
            </a:r>
            <a:r>
              <a:rPr sz="2400" spc="30" dirty="0">
                <a:latin typeface="Calibri"/>
                <a:cs typeface="Calibri"/>
              </a:rPr>
              <a:t> </a:t>
            </a:r>
            <a:r>
              <a:rPr sz="2400" spc="-5" dirty="0">
                <a:latin typeface="Calibri"/>
                <a:cs typeface="Calibri"/>
              </a:rPr>
              <a:t>στο</a:t>
            </a:r>
            <a:r>
              <a:rPr sz="2400" spc="5" dirty="0">
                <a:latin typeface="Calibri"/>
                <a:cs typeface="Calibri"/>
              </a:rPr>
              <a:t> </a:t>
            </a:r>
            <a:r>
              <a:rPr sz="2400" spc="-15" dirty="0">
                <a:latin typeface="Calibri"/>
                <a:cs typeface="Calibri"/>
              </a:rPr>
              <a:t>ORS,</a:t>
            </a:r>
            <a:r>
              <a:rPr sz="2400" dirty="0">
                <a:latin typeface="Calibri"/>
                <a:cs typeface="Calibri"/>
              </a:rPr>
              <a:t> </a:t>
            </a:r>
            <a:r>
              <a:rPr sz="2400" spc="-5" dirty="0">
                <a:latin typeface="Calibri"/>
                <a:cs typeface="Calibri"/>
              </a:rPr>
              <a:t>θα </a:t>
            </a:r>
            <a:r>
              <a:rPr sz="2400" spc="-530" dirty="0">
                <a:latin typeface="Calibri"/>
                <a:cs typeface="Calibri"/>
              </a:rPr>
              <a:t> </a:t>
            </a:r>
            <a:r>
              <a:rPr sz="2400" dirty="0">
                <a:latin typeface="Calibri"/>
                <a:cs typeface="Calibri"/>
              </a:rPr>
              <a:t>πρέπει</a:t>
            </a:r>
            <a:r>
              <a:rPr sz="2400" spc="-10" dirty="0">
                <a:latin typeface="Calibri"/>
                <a:cs typeface="Calibri"/>
              </a:rPr>
              <a:t> </a:t>
            </a:r>
            <a:r>
              <a:rPr sz="2400" dirty="0">
                <a:latin typeface="Calibri"/>
                <a:cs typeface="Calibri"/>
              </a:rPr>
              <a:t>να</a:t>
            </a:r>
            <a:r>
              <a:rPr sz="2400" spc="10" dirty="0">
                <a:latin typeface="Calibri"/>
                <a:cs typeface="Calibri"/>
              </a:rPr>
              <a:t> </a:t>
            </a:r>
            <a:r>
              <a:rPr sz="2400" spc="-5" dirty="0">
                <a:latin typeface="Calibri"/>
                <a:cs typeface="Calibri"/>
              </a:rPr>
              <a:t>ληφθούν</a:t>
            </a:r>
            <a:r>
              <a:rPr sz="2400" spc="20" dirty="0">
                <a:latin typeface="Calibri"/>
                <a:cs typeface="Calibri"/>
              </a:rPr>
              <a:t> </a:t>
            </a:r>
            <a:r>
              <a:rPr sz="2400" spc="-5" dirty="0">
                <a:latin typeface="Calibri"/>
                <a:cs typeface="Calibri"/>
              </a:rPr>
              <a:t>υπόψη</a:t>
            </a:r>
            <a:r>
              <a:rPr sz="2400" spc="5" dirty="0">
                <a:latin typeface="Calibri"/>
                <a:cs typeface="Calibri"/>
              </a:rPr>
              <a:t> </a:t>
            </a:r>
            <a:r>
              <a:rPr sz="2400" spc="-5" dirty="0">
                <a:latin typeface="Calibri"/>
                <a:cs typeface="Calibri"/>
              </a:rPr>
              <a:t>oι</a:t>
            </a:r>
            <a:r>
              <a:rPr sz="2400" spc="15" dirty="0">
                <a:latin typeface="Calibri"/>
                <a:cs typeface="Calibri"/>
              </a:rPr>
              <a:t> </a:t>
            </a:r>
            <a:r>
              <a:rPr sz="2400" u="heavy" spc="-20" dirty="0">
                <a:solidFill>
                  <a:srgbClr val="0462C1"/>
                </a:solidFill>
                <a:uFill>
                  <a:solidFill>
                    <a:srgbClr val="0462C1"/>
                  </a:solidFill>
                </a:uFill>
                <a:latin typeface="Calibri"/>
                <a:cs typeface="Calibri"/>
                <a:hlinkClick r:id="rId2"/>
              </a:rPr>
              <a:t>κατάλογοι</a:t>
            </a:r>
            <a:r>
              <a:rPr sz="2400" spc="35" dirty="0">
                <a:solidFill>
                  <a:srgbClr val="0462C1"/>
                </a:solidFill>
                <a:latin typeface="Calibri"/>
                <a:cs typeface="Calibri"/>
                <a:hlinkClick r:id="rId2"/>
              </a:rPr>
              <a:t> </a:t>
            </a:r>
            <a:r>
              <a:rPr sz="2400" dirty="0">
                <a:latin typeface="Calibri"/>
                <a:cs typeface="Calibri"/>
              </a:rPr>
              <a:t>με </a:t>
            </a:r>
            <a:r>
              <a:rPr sz="2400" spc="-10" dirty="0">
                <a:latin typeface="Calibri"/>
                <a:cs typeface="Calibri"/>
              </a:rPr>
              <a:t>τα</a:t>
            </a:r>
            <a:r>
              <a:rPr sz="2400" spc="20" dirty="0">
                <a:latin typeface="Calibri"/>
                <a:cs typeface="Calibri"/>
              </a:rPr>
              <a:t> </a:t>
            </a:r>
            <a:r>
              <a:rPr sz="2400" u="heavy" spc="-5" dirty="0">
                <a:uFill>
                  <a:solidFill>
                    <a:srgbClr val="000000"/>
                  </a:solidFill>
                </a:uFill>
                <a:latin typeface="Calibri"/>
                <a:cs typeface="Calibri"/>
              </a:rPr>
              <a:t>τυποποιημένα </a:t>
            </a:r>
            <a:r>
              <a:rPr sz="2400" dirty="0">
                <a:latin typeface="Calibri"/>
                <a:cs typeface="Calibri"/>
              </a:rPr>
              <a:t> </a:t>
            </a:r>
            <a:r>
              <a:rPr sz="2400" u="heavy" spc="-10" dirty="0">
                <a:uFill>
                  <a:solidFill>
                    <a:srgbClr val="000000"/>
                  </a:solidFill>
                </a:uFill>
                <a:latin typeface="Calibri"/>
                <a:cs typeface="Calibri"/>
              </a:rPr>
              <a:t>ονόματα</a:t>
            </a:r>
            <a:r>
              <a:rPr sz="2400" u="heavy" spc="-5" dirty="0">
                <a:uFill>
                  <a:solidFill>
                    <a:srgbClr val="000000"/>
                  </a:solidFill>
                </a:uFill>
                <a:latin typeface="Calibri"/>
                <a:cs typeface="Calibri"/>
              </a:rPr>
              <a:t> </a:t>
            </a:r>
            <a:r>
              <a:rPr sz="2400" u="heavy" spc="-10" dirty="0">
                <a:uFill>
                  <a:solidFill>
                    <a:srgbClr val="000000"/>
                  </a:solidFill>
                </a:uFill>
                <a:latin typeface="Calibri"/>
                <a:cs typeface="Calibri"/>
              </a:rPr>
              <a:t>σχολείων</a:t>
            </a:r>
            <a:r>
              <a:rPr sz="2400" spc="20" dirty="0">
                <a:latin typeface="Calibri"/>
                <a:cs typeface="Calibri"/>
              </a:rPr>
              <a:t> </a:t>
            </a:r>
            <a:r>
              <a:rPr sz="2400" dirty="0">
                <a:latin typeface="Calibri"/>
                <a:cs typeface="Calibri"/>
              </a:rPr>
              <a:t>που</a:t>
            </a:r>
            <a:r>
              <a:rPr sz="2400" spc="-5" dirty="0">
                <a:latin typeface="Calibri"/>
                <a:cs typeface="Calibri"/>
              </a:rPr>
              <a:t> </a:t>
            </a:r>
            <a:r>
              <a:rPr sz="2400" spc="-10" dirty="0">
                <a:latin typeface="Calibri"/>
                <a:cs typeface="Calibri"/>
              </a:rPr>
              <a:t>έχει</a:t>
            </a:r>
            <a:r>
              <a:rPr sz="2400" dirty="0">
                <a:latin typeface="Calibri"/>
                <a:cs typeface="Calibri"/>
              </a:rPr>
              <a:t> </a:t>
            </a:r>
            <a:r>
              <a:rPr sz="2400" spc="-10" dirty="0">
                <a:latin typeface="Calibri"/>
                <a:cs typeface="Calibri"/>
              </a:rPr>
              <a:t>δημιουργήσει</a:t>
            </a:r>
            <a:r>
              <a:rPr sz="2400" spc="20" dirty="0">
                <a:latin typeface="Calibri"/>
                <a:cs typeface="Calibri"/>
              </a:rPr>
              <a:t> </a:t>
            </a:r>
            <a:r>
              <a:rPr sz="2400" spc="-15" dirty="0">
                <a:latin typeface="Calibri"/>
                <a:cs typeface="Calibri"/>
              </a:rPr>
              <a:t>το</a:t>
            </a:r>
            <a:r>
              <a:rPr sz="2400" dirty="0">
                <a:latin typeface="Calibri"/>
                <a:cs typeface="Calibri"/>
              </a:rPr>
              <a:t> </a:t>
            </a:r>
            <a:r>
              <a:rPr sz="2400" spc="-10" dirty="0">
                <a:latin typeface="Calibri"/>
                <a:cs typeface="Calibri"/>
              </a:rPr>
              <a:t>Υπουργείο</a:t>
            </a:r>
            <a:r>
              <a:rPr sz="2400" spc="20" dirty="0">
                <a:latin typeface="Calibri"/>
                <a:cs typeface="Calibri"/>
              </a:rPr>
              <a:t> </a:t>
            </a:r>
            <a:r>
              <a:rPr sz="2400" spc="-10" dirty="0">
                <a:latin typeface="Calibri"/>
                <a:cs typeface="Calibri"/>
              </a:rPr>
              <a:t>Παιδείας,</a:t>
            </a:r>
            <a:endParaRPr sz="2400">
              <a:latin typeface="Calibri"/>
              <a:cs typeface="Calibri"/>
            </a:endParaRPr>
          </a:p>
          <a:p>
            <a:pPr algn="ctr">
              <a:lnSpc>
                <a:spcPct val="100000"/>
              </a:lnSpc>
            </a:pPr>
            <a:r>
              <a:rPr sz="2400" spc="-10" dirty="0">
                <a:latin typeface="Calibri"/>
                <a:cs typeface="Calibri"/>
              </a:rPr>
              <a:t>Αθλητισμού</a:t>
            </a:r>
            <a:r>
              <a:rPr sz="2400" spc="-30" dirty="0">
                <a:latin typeface="Calibri"/>
                <a:cs typeface="Calibri"/>
              </a:rPr>
              <a:t> και</a:t>
            </a:r>
            <a:r>
              <a:rPr sz="2400" spc="-20" dirty="0">
                <a:latin typeface="Calibri"/>
                <a:cs typeface="Calibri"/>
              </a:rPr>
              <a:t> </a:t>
            </a:r>
            <a:r>
              <a:rPr sz="2400" spc="-15" dirty="0">
                <a:latin typeface="Calibri"/>
                <a:cs typeface="Calibri"/>
              </a:rPr>
              <a:t>Νεολαίας</a:t>
            </a:r>
            <a:r>
              <a:rPr sz="2400" dirty="0">
                <a:latin typeface="Calibri"/>
                <a:cs typeface="Calibri"/>
              </a:rPr>
              <a:t> Κύπρου</a:t>
            </a:r>
            <a:endParaRPr sz="2400">
              <a:latin typeface="Calibri"/>
              <a:cs typeface="Calibri"/>
            </a:endParaRPr>
          </a:p>
          <a:p>
            <a:pPr algn="ctr">
              <a:lnSpc>
                <a:spcPct val="100000"/>
              </a:lnSpc>
            </a:pPr>
            <a:r>
              <a:rPr sz="2400" spc="-5" dirty="0">
                <a:latin typeface="Calibri"/>
                <a:cs typeface="Calibri"/>
              </a:rPr>
              <a:t>(τυποποίηση</a:t>
            </a:r>
            <a:r>
              <a:rPr sz="2400" spc="-15" dirty="0">
                <a:latin typeface="Calibri"/>
                <a:cs typeface="Calibri"/>
              </a:rPr>
              <a:t> </a:t>
            </a:r>
            <a:r>
              <a:rPr sz="2400" spc="-10" dirty="0">
                <a:latin typeface="Calibri"/>
                <a:cs typeface="Calibri"/>
              </a:rPr>
              <a:t>σύμφωνα</a:t>
            </a:r>
            <a:r>
              <a:rPr sz="2400" spc="20" dirty="0">
                <a:latin typeface="Calibri"/>
                <a:cs typeface="Calibri"/>
              </a:rPr>
              <a:t> </a:t>
            </a:r>
            <a:r>
              <a:rPr sz="2400" dirty="0">
                <a:latin typeface="Calibri"/>
                <a:cs typeface="Calibri"/>
              </a:rPr>
              <a:t>με</a:t>
            </a:r>
            <a:r>
              <a:rPr sz="2400" spc="-5" dirty="0">
                <a:latin typeface="Calibri"/>
                <a:cs typeface="Calibri"/>
              </a:rPr>
              <a:t> </a:t>
            </a:r>
            <a:r>
              <a:rPr sz="2400" spc="-15" dirty="0">
                <a:latin typeface="Calibri"/>
                <a:cs typeface="Calibri"/>
              </a:rPr>
              <a:t>το</a:t>
            </a:r>
            <a:r>
              <a:rPr sz="2400" spc="-10" dirty="0">
                <a:latin typeface="Calibri"/>
                <a:cs typeface="Calibri"/>
              </a:rPr>
              <a:t> </a:t>
            </a:r>
            <a:r>
              <a:rPr sz="2400" spc="-15" dirty="0">
                <a:latin typeface="Calibri"/>
                <a:cs typeface="Calibri"/>
              </a:rPr>
              <a:t>ρομανικό</a:t>
            </a:r>
            <a:r>
              <a:rPr sz="2400" spc="-10" dirty="0">
                <a:latin typeface="Calibri"/>
                <a:cs typeface="Calibri"/>
              </a:rPr>
              <a:t> </a:t>
            </a:r>
            <a:r>
              <a:rPr sz="2400" spc="-20" dirty="0">
                <a:latin typeface="Calibri"/>
                <a:cs typeface="Calibri"/>
              </a:rPr>
              <a:t>αλφάβητο)</a:t>
            </a:r>
            <a:endParaRPr sz="2400">
              <a:latin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254"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1372311"/>
            <a:ext cx="11367720" cy="3913504"/>
          </a:xfrm>
          <a:prstGeom prst="rect">
            <a:avLst/>
          </a:prstGeom>
        </p:spPr>
        <p:txBody>
          <a:bodyPr vert="horz" wrap="square" lIns="0" tIns="12065" rIns="0" bIns="0" rtlCol="0">
            <a:spAutoFit/>
          </a:bodyPr>
          <a:lstStyle/>
          <a:p>
            <a:pPr marL="297815" marR="6985" indent="-285750" algn="just">
              <a:lnSpc>
                <a:spcPct val="100000"/>
              </a:lnSpc>
              <a:spcBef>
                <a:spcPts val="95"/>
              </a:spcBef>
              <a:buFont typeface="Wingdings"/>
              <a:buChar char=""/>
              <a:tabLst>
                <a:tab pos="298450" algn="l"/>
              </a:tabLst>
            </a:pPr>
            <a:r>
              <a:rPr sz="2200" spc="-5" dirty="0">
                <a:latin typeface="Calibri"/>
                <a:cs typeface="Calibri"/>
              </a:rPr>
              <a:t>Εφόσον</a:t>
            </a:r>
            <a:r>
              <a:rPr sz="2200" dirty="0">
                <a:latin typeface="Calibri"/>
                <a:cs typeface="Calibri"/>
              </a:rPr>
              <a:t> </a:t>
            </a:r>
            <a:r>
              <a:rPr sz="2200" spc="-5" dirty="0">
                <a:latin typeface="Calibri"/>
                <a:cs typeface="Calibri"/>
              </a:rPr>
              <a:t>ένας</a:t>
            </a:r>
            <a:r>
              <a:rPr sz="2200" dirty="0">
                <a:latin typeface="Calibri"/>
                <a:cs typeface="Calibri"/>
              </a:rPr>
              <a:t> </a:t>
            </a:r>
            <a:r>
              <a:rPr sz="2200" spc="-5" dirty="0">
                <a:latin typeface="Calibri"/>
                <a:cs typeface="Calibri"/>
              </a:rPr>
              <a:t>οργανισμός</a:t>
            </a:r>
            <a:r>
              <a:rPr sz="2200" dirty="0">
                <a:latin typeface="Calibri"/>
                <a:cs typeface="Calibri"/>
              </a:rPr>
              <a:t> </a:t>
            </a:r>
            <a:r>
              <a:rPr sz="2200" spc="-5" dirty="0">
                <a:latin typeface="Calibri"/>
                <a:cs typeface="Calibri"/>
              </a:rPr>
              <a:t>υποβάλει</a:t>
            </a:r>
            <a:r>
              <a:rPr sz="2200" dirty="0">
                <a:latin typeface="Calibri"/>
                <a:cs typeface="Calibri"/>
              </a:rPr>
              <a:t> </a:t>
            </a:r>
            <a:r>
              <a:rPr sz="2200" spc="-15" dirty="0">
                <a:latin typeface="Calibri"/>
                <a:cs typeface="Calibri"/>
              </a:rPr>
              <a:t>επιτυχώς</a:t>
            </a:r>
            <a:r>
              <a:rPr sz="2200" spc="-10" dirty="0">
                <a:latin typeface="Calibri"/>
                <a:cs typeface="Calibri"/>
              </a:rPr>
              <a:t> </a:t>
            </a:r>
            <a:r>
              <a:rPr sz="2200" dirty="0">
                <a:latin typeface="Calibri"/>
                <a:cs typeface="Calibri"/>
              </a:rPr>
              <a:t>τη</a:t>
            </a:r>
            <a:r>
              <a:rPr sz="2200" spc="5" dirty="0">
                <a:latin typeface="Calibri"/>
                <a:cs typeface="Calibri"/>
              </a:rPr>
              <a:t> </a:t>
            </a:r>
            <a:r>
              <a:rPr sz="2200" spc="-5" dirty="0">
                <a:latin typeface="Calibri"/>
                <a:cs typeface="Calibri"/>
              </a:rPr>
              <a:t>φόρμα</a:t>
            </a:r>
            <a:r>
              <a:rPr sz="2200" dirty="0">
                <a:latin typeface="Calibri"/>
                <a:cs typeface="Calibri"/>
              </a:rPr>
              <a:t> </a:t>
            </a:r>
            <a:r>
              <a:rPr sz="2200" spc="-5" dirty="0">
                <a:latin typeface="Calibri"/>
                <a:cs typeface="Calibri"/>
              </a:rPr>
              <a:t>εγγραφής</a:t>
            </a:r>
            <a:r>
              <a:rPr sz="2200" dirty="0">
                <a:latin typeface="Calibri"/>
                <a:cs typeface="Calibri"/>
              </a:rPr>
              <a:t> </a:t>
            </a:r>
            <a:r>
              <a:rPr sz="2200" spc="-10" dirty="0">
                <a:latin typeface="Calibri"/>
                <a:cs typeface="Calibri"/>
              </a:rPr>
              <a:t>του</a:t>
            </a:r>
            <a:r>
              <a:rPr sz="2200" spc="-5" dirty="0">
                <a:latin typeface="Calibri"/>
                <a:cs typeface="Calibri"/>
              </a:rPr>
              <a:t> στο</a:t>
            </a:r>
            <a:r>
              <a:rPr sz="2200" dirty="0">
                <a:latin typeface="Calibri"/>
                <a:cs typeface="Calibri"/>
              </a:rPr>
              <a:t> </a:t>
            </a:r>
            <a:r>
              <a:rPr sz="2200" spc="-15" dirty="0">
                <a:latin typeface="Calibri"/>
                <a:cs typeface="Calibri"/>
              </a:rPr>
              <a:t>ORS,</a:t>
            </a:r>
            <a:r>
              <a:rPr sz="2200" spc="-10" dirty="0">
                <a:latin typeface="Calibri"/>
                <a:cs typeface="Calibri"/>
              </a:rPr>
              <a:t> </a:t>
            </a:r>
            <a:r>
              <a:rPr sz="2200" spc="-5" dirty="0">
                <a:latin typeface="Calibri"/>
                <a:cs typeface="Calibri"/>
              </a:rPr>
              <a:t>ο </a:t>
            </a:r>
            <a:r>
              <a:rPr sz="2200" dirty="0">
                <a:latin typeface="Calibri"/>
                <a:cs typeface="Calibri"/>
              </a:rPr>
              <a:t> </a:t>
            </a:r>
            <a:r>
              <a:rPr sz="2200" spc="-5" dirty="0">
                <a:latin typeface="Calibri"/>
                <a:cs typeface="Calibri"/>
              </a:rPr>
              <a:t>authorised </a:t>
            </a:r>
            <a:r>
              <a:rPr sz="2200" spc="-10" dirty="0">
                <a:latin typeface="Calibri"/>
                <a:cs typeface="Calibri"/>
              </a:rPr>
              <a:t>user </a:t>
            </a:r>
            <a:r>
              <a:rPr sz="2200" spc="-5" dirty="0">
                <a:latin typeface="Calibri"/>
                <a:cs typeface="Calibri"/>
              </a:rPr>
              <a:t>συνδέεται – όποτε ο ίδιος επιθυμεί - με </a:t>
            </a:r>
            <a:r>
              <a:rPr sz="2200" spc="-15" dirty="0">
                <a:latin typeface="Calibri"/>
                <a:cs typeface="Calibri"/>
              </a:rPr>
              <a:t>την </a:t>
            </a:r>
            <a:r>
              <a:rPr sz="2200" spc="-10" dirty="0">
                <a:latin typeface="Calibri"/>
                <a:cs typeface="Calibri"/>
              </a:rPr>
              <a:t>Πλατφόρμα</a:t>
            </a:r>
            <a:r>
              <a:rPr sz="2200" spc="-10" dirty="0">
                <a:solidFill>
                  <a:srgbClr val="0462C1"/>
                </a:solidFill>
                <a:latin typeface="Calibri"/>
                <a:cs typeface="Calibri"/>
              </a:rPr>
              <a:t> </a:t>
            </a:r>
            <a:r>
              <a:rPr sz="2200" u="heavy" spc="-10" dirty="0">
                <a:solidFill>
                  <a:srgbClr val="0462C1"/>
                </a:solidFill>
                <a:uFill>
                  <a:solidFill>
                    <a:srgbClr val="0462C1"/>
                  </a:solidFill>
                </a:uFill>
                <a:latin typeface="Calibri"/>
                <a:cs typeface="Calibri"/>
              </a:rPr>
              <a:t>Erasmus+ </a:t>
            </a:r>
            <a:r>
              <a:rPr sz="2200" u="heavy" dirty="0">
                <a:solidFill>
                  <a:srgbClr val="0462C1"/>
                </a:solidFill>
                <a:uFill>
                  <a:solidFill>
                    <a:srgbClr val="0462C1"/>
                  </a:solidFill>
                </a:uFill>
                <a:latin typeface="Calibri"/>
                <a:cs typeface="Calibri"/>
              </a:rPr>
              <a:t>and </a:t>
            </a:r>
            <a:r>
              <a:rPr sz="2200" spc="5" dirty="0">
                <a:solidFill>
                  <a:srgbClr val="0462C1"/>
                </a:solidFill>
                <a:latin typeface="Calibri"/>
                <a:cs typeface="Calibri"/>
              </a:rPr>
              <a:t> </a:t>
            </a:r>
            <a:r>
              <a:rPr sz="2200" u="heavy" spc="-15" dirty="0">
                <a:solidFill>
                  <a:srgbClr val="0462C1"/>
                </a:solidFill>
                <a:uFill>
                  <a:solidFill>
                    <a:srgbClr val="0462C1"/>
                  </a:solidFill>
                </a:uFill>
                <a:latin typeface="Calibri"/>
                <a:cs typeface="Calibri"/>
              </a:rPr>
              <a:t>European </a:t>
            </a:r>
            <a:r>
              <a:rPr sz="2200" u="heavy" spc="-5" dirty="0">
                <a:solidFill>
                  <a:srgbClr val="0462C1"/>
                </a:solidFill>
                <a:uFill>
                  <a:solidFill>
                    <a:srgbClr val="0462C1"/>
                  </a:solidFill>
                </a:uFill>
                <a:latin typeface="Calibri"/>
                <a:cs typeface="Calibri"/>
              </a:rPr>
              <a:t>Solidarity </a:t>
            </a:r>
            <a:r>
              <a:rPr sz="2200" u="heavy" dirty="0">
                <a:solidFill>
                  <a:srgbClr val="0462C1"/>
                </a:solidFill>
                <a:uFill>
                  <a:solidFill>
                    <a:srgbClr val="0462C1"/>
                  </a:solidFill>
                </a:uFill>
                <a:latin typeface="Calibri"/>
                <a:cs typeface="Calibri"/>
              </a:rPr>
              <a:t>Corps </a:t>
            </a:r>
            <a:r>
              <a:rPr sz="2200" u="heavy" spc="-15" dirty="0">
                <a:solidFill>
                  <a:srgbClr val="0462C1"/>
                </a:solidFill>
                <a:uFill>
                  <a:solidFill>
                    <a:srgbClr val="0462C1"/>
                  </a:solidFill>
                </a:uFill>
                <a:latin typeface="Calibri"/>
                <a:cs typeface="Calibri"/>
              </a:rPr>
              <a:t>Platform</a:t>
            </a:r>
            <a:r>
              <a:rPr sz="2200" spc="-5" dirty="0">
                <a:latin typeface="Calibri"/>
                <a:cs typeface="Calibri"/>
              </a:rPr>
              <a:t>, χρησιμοποιώντας </a:t>
            </a:r>
            <a:r>
              <a:rPr sz="2200" spc="-10" dirty="0">
                <a:latin typeface="Calibri"/>
                <a:cs typeface="Calibri"/>
              </a:rPr>
              <a:t>τον </a:t>
            </a:r>
            <a:r>
              <a:rPr sz="2200" dirty="0">
                <a:latin typeface="Calibri"/>
                <a:cs typeface="Calibri"/>
              </a:rPr>
              <a:t>EU Login </a:t>
            </a:r>
            <a:r>
              <a:rPr sz="2200" spc="-10" dirty="0">
                <a:latin typeface="Calibri"/>
                <a:cs typeface="Calibri"/>
              </a:rPr>
              <a:t>λογαριασμό </a:t>
            </a:r>
            <a:r>
              <a:rPr sz="2200" spc="-5" dirty="0">
                <a:latin typeface="Calibri"/>
                <a:cs typeface="Calibri"/>
              </a:rPr>
              <a:t>που</a:t>
            </a:r>
            <a:r>
              <a:rPr lang="el-GR" sz="2200" spc="-5" dirty="0">
                <a:latin typeface="Calibri"/>
                <a:cs typeface="Calibri"/>
              </a:rPr>
              <a:t> </a:t>
            </a:r>
            <a:r>
              <a:rPr sz="2200" spc="-10" dirty="0" err="1">
                <a:latin typeface="Calibri"/>
                <a:cs typeface="Calibri"/>
              </a:rPr>
              <a:t>χρησιμο</a:t>
            </a:r>
            <a:r>
              <a:rPr sz="2200" spc="-10" dirty="0">
                <a:latin typeface="Calibri"/>
                <a:cs typeface="Calibri"/>
              </a:rPr>
              <a:t>ποιήθηκε</a:t>
            </a:r>
            <a:r>
              <a:rPr sz="2200" spc="60" dirty="0">
                <a:latin typeface="Calibri"/>
                <a:cs typeface="Calibri"/>
              </a:rPr>
              <a:t> </a:t>
            </a:r>
            <a:r>
              <a:rPr sz="2200" spc="-10" dirty="0">
                <a:latin typeface="Calibri"/>
                <a:cs typeface="Calibri"/>
              </a:rPr>
              <a:t>για</a:t>
            </a:r>
            <a:r>
              <a:rPr sz="2200" spc="10" dirty="0">
                <a:latin typeface="Calibri"/>
                <a:cs typeface="Calibri"/>
              </a:rPr>
              <a:t> </a:t>
            </a:r>
            <a:r>
              <a:rPr sz="2200" spc="-25" dirty="0">
                <a:latin typeface="Calibri"/>
                <a:cs typeface="Calibri"/>
              </a:rPr>
              <a:t>την</a:t>
            </a:r>
            <a:r>
              <a:rPr sz="2200" spc="15" dirty="0">
                <a:latin typeface="Calibri"/>
                <a:cs typeface="Calibri"/>
              </a:rPr>
              <a:t> </a:t>
            </a:r>
            <a:r>
              <a:rPr sz="2200" spc="-10" dirty="0">
                <a:latin typeface="Calibri"/>
                <a:cs typeface="Calibri"/>
              </a:rPr>
              <a:t>εγγραφή,</a:t>
            </a:r>
            <a:r>
              <a:rPr sz="2200" spc="45" dirty="0">
                <a:latin typeface="Calibri"/>
                <a:cs typeface="Calibri"/>
              </a:rPr>
              <a:t> </a:t>
            </a:r>
            <a:r>
              <a:rPr sz="2200" spc="-10" dirty="0">
                <a:latin typeface="Calibri"/>
                <a:cs typeface="Calibri"/>
              </a:rPr>
              <a:t>για</a:t>
            </a:r>
            <a:r>
              <a:rPr sz="2200" spc="10" dirty="0">
                <a:latin typeface="Calibri"/>
                <a:cs typeface="Calibri"/>
              </a:rPr>
              <a:t> </a:t>
            </a:r>
            <a:r>
              <a:rPr sz="2200" spc="-5" dirty="0">
                <a:latin typeface="Calibri"/>
                <a:cs typeface="Calibri"/>
              </a:rPr>
              <a:t>να:</a:t>
            </a:r>
            <a:endParaRPr sz="2200" dirty="0">
              <a:latin typeface="Calibri"/>
              <a:cs typeface="Calibri"/>
            </a:endParaRPr>
          </a:p>
          <a:p>
            <a:pPr>
              <a:lnSpc>
                <a:spcPct val="100000"/>
              </a:lnSpc>
              <a:spcBef>
                <a:spcPts val="50"/>
              </a:spcBef>
            </a:pPr>
            <a:endParaRPr sz="2300" dirty="0">
              <a:latin typeface="Calibri"/>
              <a:cs typeface="Calibri"/>
            </a:endParaRPr>
          </a:p>
          <a:p>
            <a:pPr marL="355600" marR="5080" indent="-343535" algn="just">
              <a:lnSpc>
                <a:spcPct val="100000"/>
              </a:lnSpc>
              <a:buFont typeface="Wingdings"/>
              <a:buChar char=""/>
              <a:tabLst>
                <a:tab pos="356235" algn="l"/>
              </a:tabLst>
            </a:pPr>
            <a:r>
              <a:rPr sz="2000" u="heavy" spc="-5" dirty="0">
                <a:uFill>
                  <a:solidFill>
                    <a:srgbClr val="000000"/>
                  </a:solidFill>
                </a:uFill>
                <a:latin typeface="Calibri"/>
                <a:cs typeface="Calibri"/>
              </a:rPr>
              <a:t>Ολοκληρώσει </a:t>
            </a:r>
            <a:r>
              <a:rPr sz="2000" u="heavy" spc="-15" dirty="0">
                <a:uFill>
                  <a:solidFill>
                    <a:srgbClr val="000000"/>
                  </a:solidFill>
                </a:uFill>
                <a:latin typeface="Calibri"/>
                <a:cs typeface="Calibri"/>
              </a:rPr>
              <a:t>την </a:t>
            </a:r>
            <a:r>
              <a:rPr sz="2000" u="heavy" spc="-5" dirty="0">
                <a:uFill>
                  <a:solidFill>
                    <a:srgbClr val="000000"/>
                  </a:solidFill>
                </a:uFill>
                <a:latin typeface="Calibri"/>
                <a:cs typeface="Calibri"/>
              </a:rPr>
              <a:t>ενημέρωση </a:t>
            </a:r>
            <a:r>
              <a:rPr sz="2000" u="heavy" spc="-10" dirty="0">
                <a:uFill>
                  <a:solidFill>
                    <a:srgbClr val="000000"/>
                  </a:solidFill>
                </a:uFill>
                <a:latin typeface="Calibri"/>
                <a:cs typeface="Calibri"/>
              </a:rPr>
              <a:t>των στοιχείων του οργανισμού, </a:t>
            </a:r>
            <a:r>
              <a:rPr sz="2000" u="heavy" spc="-5" dirty="0">
                <a:uFill>
                  <a:solidFill>
                    <a:srgbClr val="000000"/>
                  </a:solidFill>
                </a:uFill>
                <a:latin typeface="Calibri"/>
                <a:cs typeface="Calibri"/>
              </a:rPr>
              <a:t>ανεβάζοντας </a:t>
            </a:r>
            <a:r>
              <a:rPr sz="2000" u="heavy" spc="-10" dirty="0">
                <a:uFill>
                  <a:solidFill>
                    <a:srgbClr val="000000"/>
                  </a:solidFill>
                </a:uFill>
                <a:latin typeface="Calibri"/>
                <a:cs typeface="Calibri"/>
              </a:rPr>
              <a:t>στην πλατφόρμα τα </a:t>
            </a:r>
            <a:r>
              <a:rPr sz="2000" spc="-5" dirty="0">
                <a:latin typeface="Calibri"/>
                <a:cs typeface="Calibri"/>
              </a:rPr>
              <a:t> </a:t>
            </a:r>
            <a:r>
              <a:rPr sz="2000" u="heavy" spc="-15" dirty="0">
                <a:uFill>
                  <a:solidFill>
                    <a:srgbClr val="000000"/>
                  </a:solidFill>
                </a:uFill>
                <a:latin typeface="Calibri"/>
                <a:cs typeface="Calibri"/>
              </a:rPr>
              <a:t>απαραίτητα</a:t>
            </a:r>
            <a:r>
              <a:rPr sz="2000" u="heavy" spc="85" dirty="0">
                <a:uFill>
                  <a:solidFill>
                    <a:srgbClr val="000000"/>
                  </a:solidFill>
                </a:uFill>
                <a:latin typeface="Calibri"/>
                <a:cs typeface="Calibri"/>
              </a:rPr>
              <a:t> </a:t>
            </a:r>
            <a:r>
              <a:rPr sz="2000" u="heavy" spc="-5" dirty="0">
                <a:uFill>
                  <a:solidFill>
                    <a:srgbClr val="000000"/>
                  </a:solidFill>
                </a:uFill>
                <a:latin typeface="Calibri"/>
                <a:cs typeface="Calibri"/>
              </a:rPr>
              <a:t>έντυπα</a:t>
            </a:r>
            <a:r>
              <a:rPr sz="2000" spc="80" dirty="0">
                <a:latin typeface="Calibri"/>
                <a:cs typeface="Calibri"/>
              </a:rPr>
              <a:t> </a:t>
            </a:r>
            <a:r>
              <a:rPr sz="2000" dirty="0">
                <a:latin typeface="Wingdings"/>
                <a:cs typeface="Wingdings"/>
              </a:rPr>
              <a:t></a:t>
            </a:r>
            <a:r>
              <a:rPr sz="2000" spc="35" dirty="0">
                <a:latin typeface="Times New Roman"/>
                <a:cs typeface="Times New Roman"/>
              </a:rPr>
              <a:t> </a:t>
            </a:r>
            <a:r>
              <a:rPr sz="2000" spc="-5" dirty="0">
                <a:latin typeface="Calibri"/>
                <a:cs typeface="Calibri"/>
              </a:rPr>
              <a:t>Αυτή</a:t>
            </a:r>
            <a:r>
              <a:rPr sz="2000" spc="70" dirty="0">
                <a:latin typeface="Calibri"/>
                <a:cs typeface="Calibri"/>
              </a:rPr>
              <a:t> </a:t>
            </a:r>
            <a:r>
              <a:rPr sz="2000" dirty="0">
                <a:latin typeface="Calibri"/>
                <a:cs typeface="Calibri"/>
              </a:rPr>
              <a:t>η</a:t>
            </a:r>
            <a:r>
              <a:rPr sz="2000" spc="85" dirty="0">
                <a:latin typeface="Calibri"/>
                <a:cs typeface="Calibri"/>
              </a:rPr>
              <a:t> </a:t>
            </a:r>
            <a:r>
              <a:rPr sz="2000" spc="-15" dirty="0">
                <a:latin typeface="Calibri"/>
                <a:cs typeface="Calibri"/>
              </a:rPr>
              <a:t>διαδικασία</a:t>
            </a:r>
            <a:r>
              <a:rPr sz="2000" spc="70" dirty="0">
                <a:latin typeface="Calibri"/>
                <a:cs typeface="Calibri"/>
              </a:rPr>
              <a:t> </a:t>
            </a:r>
            <a:r>
              <a:rPr sz="2000" spc="-5" dirty="0">
                <a:latin typeface="Calibri"/>
                <a:cs typeface="Calibri"/>
              </a:rPr>
              <a:t>μπορεί</a:t>
            </a:r>
            <a:r>
              <a:rPr sz="2000" spc="70" dirty="0">
                <a:latin typeface="Calibri"/>
                <a:cs typeface="Calibri"/>
              </a:rPr>
              <a:t> </a:t>
            </a:r>
            <a:r>
              <a:rPr sz="2000" dirty="0">
                <a:latin typeface="Calibri"/>
                <a:cs typeface="Calibri"/>
              </a:rPr>
              <a:t>να</a:t>
            </a:r>
            <a:r>
              <a:rPr sz="2000" spc="60" dirty="0">
                <a:latin typeface="Calibri"/>
                <a:cs typeface="Calibri"/>
              </a:rPr>
              <a:t> </a:t>
            </a:r>
            <a:r>
              <a:rPr sz="2000" spc="-10" dirty="0">
                <a:latin typeface="Calibri"/>
                <a:cs typeface="Calibri"/>
              </a:rPr>
              <a:t>γίνει</a:t>
            </a:r>
            <a:r>
              <a:rPr sz="2000" spc="70" dirty="0">
                <a:latin typeface="Calibri"/>
                <a:cs typeface="Calibri"/>
              </a:rPr>
              <a:t> </a:t>
            </a:r>
            <a:r>
              <a:rPr sz="2000" spc="-20" dirty="0">
                <a:latin typeface="Calibri"/>
                <a:cs typeface="Calibri"/>
              </a:rPr>
              <a:t>και</a:t>
            </a:r>
            <a:r>
              <a:rPr sz="2000" spc="75" dirty="0">
                <a:latin typeface="Calibri"/>
                <a:cs typeface="Calibri"/>
              </a:rPr>
              <a:t> </a:t>
            </a:r>
            <a:r>
              <a:rPr sz="2000" spc="-5" dirty="0">
                <a:latin typeface="Calibri"/>
                <a:cs typeface="Calibri"/>
              </a:rPr>
              <a:t>απευθείας,</a:t>
            </a:r>
            <a:r>
              <a:rPr sz="2000" spc="80" dirty="0">
                <a:latin typeface="Calibri"/>
                <a:cs typeface="Calibri"/>
              </a:rPr>
              <a:t> </a:t>
            </a:r>
            <a:r>
              <a:rPr sz="2000" dirty="0">
                <a:latin typeface="Calibri"/>
                <a:cs typeface="Calibri"/>
              </a:rPr>
              <a:t>με</a:t>
            </a:r>
            <a:r>
              <a:rPr sz="2000" spc="55" dirty="0">
                <a:latin typeface="Calibri"/>
                <a:cs typeface="Calibri"/>
              </a:rPr>
              <a:t> </a:t>
            </a:r>
            <a:r>
              <a:rPr sz="2000" spc="-5" dirty="0">
                <a:latin typeface="Calibri"/>
                <a:cs typeface="Calibri"/>
              </a:rPr>
              <a:t>το</a:t>
            </a:r>
            <a:r>
              <a:rPr sz="2000" spc="70" dirty="0">
                <a:latin typeface="Calibri"/>
                <a:cs typeface="Calibri"/>
              </a:rPr>
              <a:t> </a:t>
            </a:r>
            <a:r>
              <a:rPr sz="2000" spc="-10" dirty="0">
                <a:latin typeface="Calibri"/>
                <a:cs typeface="Calibri"/>
              </a:rPr>
              <a:t>που</a:t>
            </a:r>
            <a:r>
              <a:rPr sz="2000" spc="75" dirty="0">
                <a:latin typeface="Calibri"/>
                <a:cs typeface="Calibri"/>
              </a:rPr>
              <a:t> </a:t>
            </a:r>
            <a:r>
              <a:rPr sz="2000" spc="-5" dirty="0">
                <a:latin typeface="Calibri"/>
                <a:cs typeface="Calibri"/>
              </a:rPr>
              <a:t>εμφανίζεται </a:t>
            </a:r>
            <a:r>
              <a:rPr sz="2000" spc="-440" dirty="0">
                <a:latin typeface="Calibri"/>
                <a:cs typeface="Calibri"/>
              </a:rPr>
              <a:t> </a:t>
            </a:r>
            <a:r>
              <a:rPr sz="2000" dirty="0">
                <a:latin typeface="Calibri"/>
                <a:cs typeface="Calibri"/>
              </a:rPr>
              <a:t>η</a:t>
            </a:r>
            <a:r>
              <a:rPr sz="2000" spc="-5" dirty="0">
                <a:latin typeface="Calibri"/>
                <a:cs typeface="Calibri"/>
              </a:rPr>
              <a:t> ενότητα</a:t>
            </a:r>
            <a:r>
              <a:rPr sz="2000" spc="-25" dirty="0">
                <a:latin typeface="Calibri"/>
                <a:cs typeface="Calibri"/>
              </a:rPr>
              <a:t> </a:t>
            </a:r>
            <a:r>
              <a:rPr sz="2000" spc="-5" dirty="0">
                <a:latin typeface="Calibri"/>
                <a:cs typeface="Calibri"/>
              </a:rPr>
              <a:t>“Documents” </a:t>
            </a:r>
            <a:r>
              <a:rPr sz="2000" spc="5" dirty="0">
                <a:latin typeface="Calibri"/>
                <a:cs typeface="Calibri"/>
              </a:rPr>
              <a:t>στο</a:t>
            </a:r>
            <a:r>
              <a:rPr sz="2000" spc="-30" dirty="0">
                <a:latin typeface="Calibri"/>
                <a:cs typeface="Calibri"/>
              </a:rPr>
              <a:t> </a:t>
            </a:r>
            <a:r>
              <a:rPr sz="2000" dirty="0">
                <a:latin typeface="Calibri"/>
                <a:cs typeface="Calibri"/>
              </a:rPr>
              <a:t>αριστερό</a:t>
            </a:r>
            <a:r>
              <a:rPr sz="2000" spc="-25" dirty="0">
                <a:latin typeface="Calibri"/>
                <a:cs typeface="Calibri"/>
              </a:rPr>
              <a:t> </a:t>
            </a:r>
            <a:r>
              <a:rPr sz="2000" dirty="0">
                <a:latin typeface="Calibri"/>
                <a:cs typeface="Calibri"/>
              </a:rPr>
              <a:t>μενού,</a:t>
            </a:r>
            <a:r>
              <a:rPr sz="2000" spc="-5" dirty="0">
                <a:latin typeface="Calibri"/>
                <a:cs typeface="Calibri"/>
              </a:rPr>
              <a:t> αμέσως</a:t>
            </a:r>
            <a:r>
              <a:rPr sz="2000" spc="-20" dirty="0">
                <a:latin typeface="Calibri"/>
                <a:cs typeface="Calibri"/>
              </a:rPr>
              <a:t> </a:t>
            </a:r>
            <a:r>
              <a:rPr sz="2000" spc="-5" dirty="0">
                <a:latin typeface="Calibri"/>
                <a:cs typeface="Calibri"/>
              </a:rPr>
              <a:t>μετά</a:t>
            </a:r>
            <a:r>
              <a:rPr sz="2000" spc="-10" dirty="0">
                <a:latin typeface="Calibri"/>
                <a:cs typeface="Calibri"/>
              </a:rPr>
              <a:t> </a:t>
            </a:r>
            <a:r>
              <a:rPr sz="2000" spc="-15" dirty="0">
                <a:latin typeface="Calibri"/>
                <a:cs typeface="Calibri"/>
              </a:rPr>
              <a:t>την</a:t>
            </a:r>
            <a:r>
              <a:rPr sz="2000" spc="-10" dirty="0">
                <a:latin typeface="Calibri"/>
                <a:cs typeface="Calibri"/>
              </a:rPr>
              <a:t> </a:t>
            </a:r>
            <a:r>
              <a:rPr sz="2000" spc="-5" dirty="0">
                <a:latin typeface="Calibri"/>
                <a:cs typeface="Calibri"/>
              </a:rPr>
              <a:t>εγγραφή</a:t>
            </a:r>
            <a:r>
              <a:rPr sz="2000" spc="-40" dirty="0">
                <a:latin typeface="Calibri"/>
                <a:cs typeface="Calibri"/>
              </a:rPr>
              <a:t> </a:t>
            </a:r>
            <a:r>
              <a:rPr sz="2000" spc="-5" dirty="0">
                <a:latin typeface="Calibri"/>
                <a:cs typeface="Calibri"/>
              </a:rPr>
              <a:t>του</a:t>
            </a:r>
            <a:r>
              <a:rPr sz="2000" spc="-30" dirty="0">
                <a:latin typeface="Calibri"/>
                <a:cs typeface="Calibri"/>
              </a:rPr>
              <a:t> </a:t>
            </a:r>
            <a:r>
              <a:rPr sz="2000" spc="-5" dirty="0">
                <a:latin typeface="Calibri"/>
                <a:cs typeface="Calibri"/>
              </a:rPr>
              <a:t>οργανισμού</a:t>
            </a:r>
            <a:endParaRPr sz="2000" dirty="0">
              <a:latin typeface="Calibri"/>
              <a:cs typeface="Calibri"/>
            </a:endParaRPr>
          </a:p>
          <a:p>
            <a:pPr>
              <a:lnSpc>
                <a:spcPct val="100000"/>
              </a:lnSpc>
              <a:spcBef>
                <a:spcPts val="30"/>
              </a:spcBef>
              <a:buFont typeface="Wingdings"/>
              <a:buChar char=""/>
            </a:pPr>
            <a:endParaRPr sz="2100" dirty="0">
              <a:latin typeface="Calibri"/>
              <a:cs typeface="Calibri"/>
            </a:endParaRPr>
          </a:p>
          <a:p>
            <a:pPr marL="355600" indent="-343535">
              <a:lnSpc>
                <a:spcPct val="100000"/>
              </a:lnSpc>
              <a:buFont typeface="Wingdings"/>
              <a:buChar char=""/>
              <a:tabLst>
                <a:tab pos="355600" algn="l"/>
                <a:tab pos="356235" algn="l"/>
              </a:tabLst>
            </a:pPr>
            <a:r>
              <a:rPr sz="2000" u="heavy" spc="-5" dirty="0">
                <a:uFill>
                  <a:solidFill>
                    <a:srgbClr val="000000"/>
                  </a:solidFill>
                </a:uFill>
                <a:latin typeface="Calibri"/>
                <a:cs typeface="Calibri"/>
              </a:rPr>
              <a:t>Προσθέσει</a:t>
            </a:r>
            <a:r>
              <a:rPr sz="2000" u="heavy" spc="-40" dirty="0">
                <a:uFill>
                  <a:solidFill>
                    <a:srgbClr val="000000"/>
                  </a:solidFill>
                </a:uFill>
                <a:latin typeface="Calibri"/>
                <a:cs typeface="Calibri"/>
              </a:rPr>
              <a:t> </a:t>
            </a:r>
            <a:r>
              <a:rPr sz="2000" u="heavy" spc="-5" dirty="0">
                <a:uFill>
                  <a:solidFill>
                    <a:srgbClr val="000000"/>
                  </a:solidFill>
                </a:uFill>
                <a:latin typeface="Calibri"/>
                <a:cs typeface="Calibri"/>
              </a:rPr>
              <a:t>authorised</a:t>
            </a:r>
            <a:r>
              <a:rPr sz="2000" u="heavy" spc="-10" dirty="0">
                <a:uFill>
                  <a:solidFill>
                    <a:srgbClr val="000000"/>
                  </a:solidFill>
                </a:uFill>
                <a:latin typeface="Calibri"/>
                <a:cs typeface="Calibri"/>
              </a:rPr>
              <a:t> users</a:t>
            </a:r>
            <a:endParaRPr sz="2000" dirty="0">
              <a:latin typeface="Calibri"/>
              <a:cs typeface="Calibri"/>
            </a:endParaRPr>
          </a:p>
          <a:p>
            <a:pPr>
              <a:lnSpc>
                <a:spcPct val="100000"/>
              </a:lnSpc>
              <a:spcBef>
                <a:spcPts val="40"/>
              </a:spcBef>
              <a:buFont typeface="Wingdings"/>
              <a:buChar char=""/>
            </a:pPr>
            <a:endParaRPr sz="2100" dirty="0">
              <a:latin typeface="Calibri"/>
              <a:cs typeface="Calibri"/>
            </a:endParaRPr>
          </a:p>
          <a:p>
            <a:pPr marL="355600" indent="-343535">
              <a:lnSpc>
                <a:spcPct val="100000"/>
              </a:lnSpc>
              <a:buFont typeface="Wingdings"/>
              <a:buChar char=""/>
              <a:tabLst>
                <a:tab pos="355600" algn="l"/>
                <a:tab pos="356235" algn="l"/>
              </a:tabLst>
            </a:pPr>
            <a:r>
              <a:rPr sz="2000" u="heavy" spc="-10" dirty="0">
                <a:uFill>
                  <a:solidFill>
                    <a:srgbClr val="000000"/>
                  </a:solidFill>
                </a:uFill>
                <a:latin typeface="Calibri"/>
                <a:cs typeface="Calibri"/>
              </a:rPr>
              <a:t>Επικαιροποιήσει</a:t>
            </a:r>
            <a:r>
              <a:rPr sz="2000" spc="-45" dirty="0">
                <a:latin typeface="Calibri"/>
                <a:cs typeface="Calibri"/>
              </a:rPr>
              <a:t> </a:t>
            </a:r>
            <a:r>
              <a:rPr sz="2000" spc="-5" dirty="0">
                <a:latin typeface="Calibri"/>
                <a:cs typeface="Calibri"/>
              </a:rPr>
              <a:t>τα στοιχεία</a:t>
            </a:r>
            <a:r>
              <a:rPr sz="2000" spc="-20" dirty="0">
                <a:latin typeface="Calibri"/>
                <a:cs typeface="Calibri"/>
              </a:rPr>
              <a:t> </a:t>
            </a:r>
            <a:r>
              <a:rPr sz="2000" spc="-5" dirty="0">
                <a:latin typeface="Calibri"/>
                <a:cs typeface="Calibri"/>
              </a:rPr>
              <a:t>εγγραφής</a:t>
            </a:r>
            <a:endParaRPr sz="2000" dirty="0">
              <a:latin typeface="Calibri"/>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822"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956563"/>
            <a:ext cx="857250"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Βήμα</a:t>
            </a:r>
            <a:r>
              <a:rPr sz="2000" b="1" spc="-80" dirty="0">
                <a:latin typeface="Calibri"/>
                <a:cs typeface="Calibri"/>
              </a:rPr>
              <a:t> </a:t>
            </a:r>
            <a:r>
              <a:rPr sz="2000" b="1" dirty="0">
                <a:latin typeface="Calibri"/>
                <a:cs typeface="Calibri"/>
              </a:rPr>
              <a:t>1:</a:t>
            </a:r>
            <a:endParaRPr sz="2000">
              <a:latin typeface="Calibri"/>
              <a:cs typeface="Calibri"/>
            </a:endParaRPr>
          </a:p>
        </p:txBody>
      </p:sp>
      <p:pic>
        <p:nvPicPr>
          <p:cNvPr id="4" name="object 4"/>
          <p:cNvPicPr/>
          <p:nvPr/>
        </p:nvPicPr>
        <p:blipFill>
          <a:blip r:embed="rId2" cstate="print"/>
          <a:stretch>
            <a:fillRect/>
          </a:stretch>
        </p:blipFill>
        <p:spPr>
          <a:xfrm>
            <a:off x="128015" y="1600200"/>
            <a:ext cx="11843004" cy="4066031"/>
          </a:xfrm>
          <a:prstGeom prst="rect">
            <a:avLst/>
          </a:prstGeom>
        </p:spPr>
      </p:pic>
      <p:sp>
        <p:nvSpPr>
          <p:cNvPr id="5" name="object 5"/>
          <p:cNvSpPr txBox="1"/>
          <p:nvPr/>
        </p:nvSpPr>
        <p:spPr>
          <a:xfrm>
            <a:off x="298195" y="5957112"/>
            <a:ext cx="6496050"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Κάτω</a:t>
            </a:r>
            <a:r>
              <a:rPr sz="1400" spc="-15" dirty="0">
                <a:latin typeface="Calibri"/>
                <a:cs typeface="Calibri"/>
              </a:rPr>
              <a:t> </a:t>
            </a:r>
            <a:r>
              <a:rPr sz="1400" spc="-5" dirty="0">
                <a:latin typeface="Calibri"/>
                <a:cs typeface="Calibri"/>
              </a:rPr>
              <a:t>από</a:t>
            </a:r>
            <a:r>
              <a:rPr sz="1400" spc="-10" dirty="0">
                <a:latin typeface="Calibri"/>
                <a:cs typeface="Calibri"/>
              </a:rPr>
              <a:t> </a:t>
            </a:r>
            <a:r>
              <a:rPr sz="1400" spc="-15" dirty="0">
                <a:latin typeface="Calibri"/>
                <a:cs typeface="Calibri"/>
              </a:rPr>
              <a:t>την</a:t>
            </a:r>
            <a:r>
              <a:rPr sz="1400" spc="-10" dirty="0">
                <a:latin typeface="Calibri"/>
                <a:cs typeface="Calibri"/>
              </a:rPr>
              <a:t> ενότητα </a:t>
            </a:r>
            <a:r>
              <a:rPr sz="1400" b="1" spc="-5" dirty="0">
                <a:latin typeface="Calibri"/>
                <a:cs typeface="Calibri"/>
              </a:rPr>
              <a:t>Organisations</a:t>
            </a:r>
            <a:r>
              <a:rPr sz="1400" b="1" spc="-35" dirty="0">
                <a:latin typeface="Calibri"/>
                <a:cs typeface="Calibri"/>
              </a:rPr>
              <a:t> </a:t>
            </a:r>
            <a:r>
              <a:rPr sz="1400" spc="-5" dirty="0">
                <a:latin typeface="Calibri"/>
                <a:cs typeface="Calibri"/>
              </a:rPr>
              <a:t>εμφανίζεται</a:t>
            </a:r>
            <a:r>
              <a:rPr sz="1400" spc="15" dirty="0">
                <a:latin typeface="Calibri"/>
                <a:cs typeface="Calibri"/>
              </a:rPr>
              <a:t> </a:t>
            </a:r>
            <a:r>
              <a:rPr sz="1400" dirty="0">
                <a:latin typeface="Calibri"/>
                <a:cs typeface="Calibri"/>
              </a:rPr>
              <a:t>άλλη μία</a:t>
            </a:r>
            <a:r>
              <a:rPr sz="1400" spc="15" dirty="0">
                <a:latin typeface="Calibri"/>
                <a:cs typeface="Calibri"/>
              </a:rPr>
              <a:t> </a:t>
            </a:r>
            <a:r>
              <a:rPr sz="1400" spc="-5" dirty="0">
                <a:latin typeface="Calibri"/>
                <a:cs typeface="Calibri"/>
              </a:rPr>
              <a:t>επιλογή</a:t>
            </a:r>
            <a:r>
              <a:rPr sz="1400" spc="-15" dirty="0">
                <a:latin typeface="Calibri"/>
                <a:cs typeface="Calibri"/>
              </a:rPr>
              <a:t> </a:t>
            </a:r>
            <a:r>
              <a:rPr sz="1400" dirty="0">
                <a:latin typeface="Calibri"/>
                <a:cs typeface="Calibri"/>
              </a:rPr>
              <a:t>(“My </a:t>
            </a:r>
            <a:r>
              <a:rPr sz="1400" spc="-5" dirty="0">
                <a:latin typeface="Calibri"/>
                <a:cs typeface="Calibri"/>
              </a:rPr>
              <a:t>Organisations”)</a:t>
            </a:r>
            <a:endParaRPr sz="1400">
              <a:latin typeface="Calibri"/>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178714" y="790701"/>
            <a:ext cx="857250" cy="330835"/>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Βήμα</a:t>
            </a:r>
            <a:r>
              <a:rPr sz="2000" b="1" spc="-65" dirty="0">
                <a:latin typeface="Calibri"/>
                <a:cs typeface="Calibri"/>
              </a:rPr>
              <a:t> </a:t>
            </a:r>
            <a:r>
              <a:rPr sz="2000" b="1" dirty="0">
                <a:latin typeface="Calibri"/>
                <a:cs typeface="Calibri"/>
              </a:rPr>
              <a:t>2:</a:t>
            </a:r>
            <a:endParaRPr sz="2000">
              <a:latin typeface="Calibri"/>
              <a:cs typeface="Calibri"/>
            </a:endParaRPr>
          </a:p>
        </p:txBody>
      </p:sp>
      <p:sp>
        <p:nvSpPr>
          <p:cNvPr id="4" name="object 4"/>
          <p:cNvSpPr txBox="1"/>
          <p:nvPr/>
        </p:nvSpPr>
        <p:spPr>
          <a:xfrm>
            <a:off x="333247" y="5975096"/>
            <a:ext cx="10085705" cy="666750"/>
          </a:xfrm>
          <a:prstGeom prst="rect">
            <a:avLst/>
          </a:prstGeom>
        </p:spPr>
        <p:txBody>
          <a:bodyPr vert="horz" wrap="square" lIns="0" tIns="12700" rIns="0" bIns="0" rtlCol="0">
            <a:spAutoFit/>
          </a:bodyPr>
          <a:lstStyle/>
          <a:p>
            <a:pPr marL="12700" marR="5080" algn="just">
              <a:lnSpc>
                <a:spcPct val="100000"/>
              </a:lnSpc>
              <a:spcBef>
                <a:spcPts val="100"/>
              </a:spcBef>
            </a:pPr>
            <a:r>
              <a:rPr sz="1400" dirty="0">
                <a:latin typeface="Calibri"/>
                <a:cs typeface="Calibri"/>
              </a:rPr>
              <a:t>Με </a:t>
            </a:r>
            <a:r>
              <a:rPr sz="1400" spc="-10" dirty="0">
                <a:latin typeface="Calibri"/>
                <a:cs typeface="Calibri"/>
              </a:rPr>
              <a:t>το</a:t>
            </a:r>
            <a:r>
              <a:rPr sz="1400" spc="-5" dirty="0">
                <a:latin typeface="Calibri"/>
                <a:cs typeface="Calibri"/>
              </a:rPr>
              <a:t> </a:t>
            </a:r>
            <a:r>
              <a:rPr sz="1400" spc="-10" dirty="0">
                <a:latin typeface="Calibri"/>
                <a:cs typeface="Calibri"/>
              </a:rPr>
              <a:t>πάτημα</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κουμπιού</a:t>
            </a:r>
            <a:r>
              <a:rPr sz="1400" spc="-5" dirty="0">
                <a:latin typeface="Calibri"/>
                <a:cs typeface="Calibri"/>
              </a:rPr>
              <a:t> </a:t>
            </a:r>
            <a:r>
              <a:rPr sz="1400" b="1" dirty="0">
                <a:latin typeface="Calibri"/>
                <a:cs typeface="Calibri"/>
              </a:rPr>
              <a:t>My </a:t>
            </a:r>
            <a:r>
              <a:rPr sz="1400" b="1" spc="-5" dirty="0">
                <a:latin typeface="Calibri"/>
                <a:cs typeface="Calibri"/>
              </a:rPr>
              <a:t>organisations</a:t>
            </a:r>
            <a:r>
              <a:rPr sz="1400" spc="-5" dirty="0">
                <a:latin typeface="Calibri"/>
                <a:cs typeface="Calibri"/>
              </a:rPr>
              <a:t>, εμφανίζεται</a:t>
            </a:r>
            <a:r>
              <a:rPr sz="1400" dirty="0">
                <a:latin typeface="Calibri"/>
                <a:cs typeface="Calibri"/>
              </a:rPr>
              <a:t> </a:t>
            </a:r>
            <a:r>
              <a:rPr sz="1400" u="sng" spc="-5" dirty="0">
                <a:uFill>
                  <a:solidFill>
                    <a:srgbClr val="000000"/>
                  </a:solidFill>
                </a:uFill>
                <a:latin typeface="Calibri"/>
                <a:cs typeface="Calibri"/>
              </a:rPr>
              <a:t>ένας </a:t>
            </a:r>
            <a:r>
              <a:rPr sz="1400" u="sng" spc="-10" dirty="0">
                <a:uFill>
                  <a:solidFill>
                    <a:srgbClr val="000000"/>
                  </a:solidFill>
                </a:uFill>
                <a:latin typeface="Calibri"/>
                <a:cs typeface="Calibri"/>
              </a:rPr>
              <a:t>κατάλογος</a:t>
            </a:r>
            <a:r>
              <a:rPr sz="1400" u="sng" spc="-5" dirty="0">
                <a:uFill>
                  <a:solidFill>
                    <a:srgbClr val="000000"/>
                  </a:solidFill>
                </a:uFill>
                <a:latin typeface="Calibri"/>
                <a:cs typeface="Calibri"/>
              </a:rPr>
              <a:t> με</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όλους</a:t>
            </a:r>
            <a:r>
              <a:rPr sz="1400" u="sng" dirty="0">
                <a:uFill>
                  <a:solidFill>
                    <a:srgbClr val="000000"/>
                  </a:solidFill>
                </a:uFill>
                <a:latin typeface="Calibri"/>
                <a:cs typeface="Calibri"/>
              </a:rPr>
              <a:t> </a:t>
            </a:r>
            <a:r>
              <a:rPr sz="1400" u="sng" spc="-10" dirty="0">
                <a:uFill>
                  <a:solidFill>
                    <a:srgbClr val="000000"/>
                  </a:solidFill>
                </a:uFill>
                <a:latin typeface="Calibri"/>
                <a:cs typeface="Calibri"/>
              </a:rPr>
              <a:t>τους</a:t>
            </a:r>
            <a:r>
              <a:rPr sz="1400" u="sng" spc="295" dirty="0">
                <a:uFill>
                  <a:solidFill>
                    <a:srgbClr val="000000"/>
                  </a:solidFill>
                </a:uFill>
                <a:latin typeface="Calibri"/>
                <a:cs typeface="Calibri"/>
              </a:rPr>
              <a:t> </a:t>
            </a:r>
            <a:r>
              <a:rPr sz="1400" u="sng" spc="-5" dirty="0">
                <a:uFill>
                  <a:solidFill>
                    <a:srgbClr val="000000"/>
                  </a:solidFill>
                </a:uFill>
                <a:latin typeface="Calibri"/>
                <a:cs typeface="Calibri"/>
              </a:rPr>
              <a:t>εγγεγραμμένους οργανισμούς</a:t>
            </a:r>
            <a:r>
              <a:rPr sz="1400" u="sng" spc="305" dirty="0">
                <a:uFill>
                  <a:solidFill>
                    <a:srgbClr val="000000"/>
                  </a:solidFill>
                </a:uFill>
                <a:latin typeface="Calibri"/>
                <a:cs typeface="Calibri"/>
              </a:rPr>
              <a:t> </a:t>
            </a:r>
            <a:r>
              <a:rPr sz="1400" u="sng" spc="-5" dirty="0">
                <a:uFill>
                  <a:solidFill>
                    <a:srgbClr val="000000"/>
                  </a:solidFill>
                </a:uFill>
                <a:latin typeface="Calibri"/>
                <a:cs typeface="Calibri"/>
              </a:rPr>
              <a:t>για τους </a:t>
            </a:r>
            <a:r>
              <a:rPr sz="1400" dirty="0">
                <a:latin typeface="Calibri"/>
                <a:cs typeface="Calibri"/>
              </a:rPr>
              <a:t> </a:t>
            </a:r>
            <a:r>
              <a:rPr sz="1400" u="sng" spc="-5" dirty="0">
                <a:uFill>
                  <a:solidFill>
                    <a:srgbClr val="000000"/>
                  </a:solidFill>
                </a:uFill>
                <a:latin typeface="Calibri"/>
                <a:cs typeface="Calibri"/>
              </a:rPr>
              <a:t>οποίους</a:t>
            </a:r>
            <a:r>
              <a:rPr sz="1400" u="sng" dirty="0">
                <a:uFill>
                  <a:solidFill>
                    <a:srgbClr val="000000"/>
                  </a:solidFill>
                </a:uFill>
                <a:latin typeface="Calibri"/>
                <a:cs typeface="Calibri"/>
              </a:rPr>
              <a:t> ο</a:t>
            </a:r>
            <a:r>
              <a:rPr sz="1400" u="sng" spc="5" dirty="0">
                <a:uFill>
                  <a:solidFill>
                    <a:srgbClr val="000000"/>
                  </a:solidFill>
                </a:uFill>
                <a:latin typeface="Calibri"/>
                <a:cs typeface="Calibri"/>
              </a:rPr>
              <a:t> </a:t>
            </a:r>
            <a:r>
              <a:rPr sz="1400" u="sng" spc="-5" dirty="0">
                <a:uFill>
                  <a:solidFill>
                    <a:srgbClr val="000000"/>
                  </a:solidFill>
                </a:uFill>
                <a:latin typeface="Calibri"/>
                <a:cs typeface="Calibri"/>
              </a:rPr>
              <a:t>συγκεκριμένος</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χρήστης</a:t>
            </a:r>
            <a:r>
              <a:rPr sz="1400" u="sng" dirty="0">
                <a:uFill>
                  <a:solidFill>
                    <a:srgbClr val="000000"/>
                  </a:solidFill>
                </a:uFill>
                <a:latin typeface="Calibri"/>
                <a:cs typeface="Calibri"/>
              </a:rPr>
              <a:t> </a:t>
            </a:r>
            <a:r>
              <a:rPr sz="1400" u="sng" spc="-15" dirty="0">
                <a:uFill>
                  <a:solidFill>
                    <a:srgbClr val="000000"/>
                  </a:solidFill>
                </a:uFill>
                <a:latin typeface="Calibri"/>
                <a:cs typeface="Calibri"/>
              </a:rPr>
              <a:t>κατέχει</a:t>
            </a:r>
            <a:r>
              <a:rPr sz="1400" u="sng" spc="-10" dirty="0">
                <a:uFill>
                  <a:solidFill>
                    <a:srgbClr val="000000"/>
                  </a:solidFill>
                </a:uFill>
                <a:latin typeface="Calibri"/>
                <a:cs typeface="Calibri"/>
              </a:rPr>
              <a:t> </a:t>
            </a:r>
            <a:r>
              <a:rPr sz="1400" u="sng" spc="-5" dirty="0">
                <a:uFill>
                  <a:solidFill>
                    <a:srgbClr val="000000"/>
                  </a:solidFill>
                </a:uFill>
                <a:latin typeface="Calibri"/>
                <a:cs typeface="Calibri"/>
              </a:rPr>
              <a:t>ρόλο</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authorised</a:t>
            </a:r>
            <a:r>
              <a:rPr sz="1400" u="sng" dirty="0">
                <a:uFill>
                  <a:solidFill>
                    <a:srgbClr val="000000"/>
                  </a:solidFill>
                </a:uFill>
                <a:latin typeface="Calibri"/>
                <a:cs typeface="Calibri"/>
              </a:rPr>
              <a:t> </a:t>
            </a:r>
            <a:r>
              <a:rPr sz="1400" u="sng" spc="-35" dirty="0">
                <a:uFill>
                  <a:solidFill>
                    <a:srgbClr val="000000"/>
                  </a:solidFill>
                </a:uFill>
                <a:latin typeface="Calibri"/>
                <a:cs typeface="Calibri"/>
              </a:rPr>
              <a:t>user</a:t>
            </a:r>
            <a:r>
              <a:rPr sz="1400" spc="-35" dirty="0">
                <a:latin typeface="Calibri"/>
                <a:cs typeface="Calibri"/>
              </a:rPr>
              <a:t>.</a:t>
            </a:r>
            <a:r>
              <a:rPr sz="1400" spc="-30" dirty="0">
                <a:latin typeface="Calibri"/>
                <a:cs typeface="Calibri"/>
              </a:rPr>
              <a:t> </a:t>
            </a:r>
            <a:r>
              <a:rPr sz="1400" spc="-5" dirty="0">
                <a:latin typeface="Calibri"/>
                <a:cs typeface="Calibri"/>
              </a:rPr>
              <a:t>Επιλέγοντας</a:t>
            </a:r>
            <a:r>
              <a:rPr sz="1400" dirty="0">
                <a:latin typeface="Calibri"/>
                <a:cs typeface="Calibri"/>
              </a:rPr>
              <a:t> </a:t>
            </a:r>
            <a:r>
              <a:rPr sz="1400" spc="-15" dirty="0">
                <a:latin typeface="Calibri"/>
                <a:cs typeface="Calibri"/>
              </a:rPr>
              <a:t>το</a:t>
            </a:r>
            <a:r>
              <a:rPr sz="1400" spc="-10" dirty="0">
                <a:latin typeface="Calibri"/>
                <a:cs typeface="Calibri"/>
              </a:rPr>
              <a:t> </a:t>
            </a:r>
            <a:r>
              <a:rPr sz="1400" b="1" spc="-10" dirty="0">
                <a:latin typeface="Calibri"/>
                <a:cs typeface="Calibri"/>
              </a:rPr>
              <a:t>μπλε</a:t>
            </a:r>
            <a:r>
              <a:rPr sz="1400" b="1" spc="-5" dirty="0">
                <a:latin typeface="Calibri"/>
                <a:cs typeface="Calibri"/>
              </a:rPr>
              <a:t> </a:t>
            </a:r>
            <a:r>
              <a:rPr sz="1400" b="1" dirty="0">
                <a:latin typeface="Calibri"/>
                <a:cs typeface="Calibri"/>
              </a:rPr>
              <a:t>όνομα</a:t>
            </a:r>
            <a:r>
              <a:rPr sz="1400" b="1" spc="5" dirty="0">
                <a:latin typeface="Calibri"/>
                <a:cs typeface="Calibri"/>
              </a:rPr>
              <a:t> </a:t>
            </a:r>
            <a:r>
              <a:rPr sz="1400" b="1" spc="-10" dirty="0">
                <a:latin typeface="Calibri"/>
                <a:cs typeface="Calibri"/>
              </a:rPr>
              <a:t>του</a:t>
            </a:r>
            <a:r>
              <a:rPr sz="1400" b="1" spc="-5" dirty="0">
                <a:latin typeface="Calibri"/>
                <a:cs typeface="Calibri"/>
              </a:rPr>
              <a:t> οργανισμού</a:t>
            </a:r>
            <a:r>
              <a:rPr sz="1400" spc="-5" dirty="0">
                <a:latin typeface="Calibri"/>
                <a:cs typeface="Calibri"/>
              </a:rPr>
              <a:t>,</a:t>
            </a:r>
            <a:r>
              <a:rPr sz="1400" dirty="0">
                <a:latin typeface="Calibri"/>
                <a:cs typeface="Calibri"/>
              </a:rPr>
              <a:t> ο</a:t>
            </a:r>
            <a:r>
              <a:rPr sz="1400" spc="5" dirty="0">
                <a:latin typeface="Calibri"/>
                <a:cs typeface="Calibri"/>
              </a:rPr>
              <a:t> </a:t>
            </a:r>
            <a:r>
              <a:rPr sz="1400" spc="-5" dirty="0">
                <a:latin typeface="Calibri"/>
                <a:cs typeface="Calibri"/>
              </a:rPr>
              <a:t>χρήστης</a:t>
            </a:r>
            <a:r>
              <a:rPr sz="1400" spc="305" dirty="0">
                <a:latin typeface="Calibri"/>
                <a:cs typeface="Calibri"/>
              </a:rPr>
              <a:t> </a:t>
            </a:r>
            <a:r>
              <a:rPr sz="1400" spc="-5" dirty="0">
                <a:latin typeface="Calibri"/>
                <a:cs typeface="Calibri"/>
              </a:rPr>
              <a:t>αποκτά </a:t>
            </a:r>
            <a:r>
              <a:rPr sz="1400" dirty="0">
                <a:latin typeface="Calibri"/>
                <a:cs typeface="Calibri"/>
              </a:rPr>
              <a:t> </a:t>
            </a:r>
            <a:r>
              <a:rPr sz="1400" u="sng" spc="-5" dirty="0">
                <a:uFill>
                  <a:solidFill>
                    <a:srgbClr val="000000"/>
                  </a:solidFill>
                </a:uFill>
                <a:latin typeface="Calibri"/>
                <a:cs typeface="Calibri"/>
              </a:rPr>
              <a:t>πρόσβαση στα</a:t>
            </a:r>
            <a:r>
              <a:rPr sz="1400" u="sng" spc="15" dirty="0">
                <a:uFill>
                  <a:solidFill>
                    <a:srgbClr val="000000"/>
                  </a:solidFill>
                </a:uFill>
                <a:latin typeface="Calibri"/>
                <a:cs typeface="Calibri"/>
              </a:rPr>
              <a:t> </a:t>
            </a:r>
            <a:r>
              <a:rPr sz="1400" u="sng" spc="-10" dirty="0">
                <a:uFill>
                  <a:solidFill>
                    <a:srgbClr val="000000"/>
                  </a:solidFill>
                </a:uFill>
                <a:latin typeface="Calibri"/>
                <a:cs typeface="Calibri"/>
              </a:rPr>
              <a:t>καταχωρημένα</a:t>
            </a:r>
            <a:r>
              <a:rPr sz="1400" u="sng" spc="5" dirty="0">
                <a:uFill>
                  <a:solidFill>
                    <a:srgbClr val="000000"/>
                  </a:solidFill>
                </a:uFill>
                <a:latin typeface="Calibri"/>
                <a:cs typeface="Calibri"/>
              </a:rPr>
              <a:t> </a:t>
            </a:r>
            <a:r>
              <a:rPr sz="1400" u="sng" spc="-10" dirty="0">
                <a:uFill>
                  <a:solidFill>
                    <a:srgbClr val="000000"/>
                  </a:solidFill>
                </a:uFill>
                <a:latin typeface="Calibri"/>
                <a:cs typeface="Calibri"/>
              </a:rPr>
              <a:t>στοιχεία</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εγγραφής </a:t>
            </a:r>
            <a:r>
              <a:rPr sz="1400" u="sng" spc="-10" dirty="0">
                <a:uFill>
                  <a:solidFill>
                    <a:srgbClr val="000000"/>
                  </a:solidFill>
                </a:uFill>
                <a:latin typeface="Calibri"/>
                <a:cs typeface="Calibri"/>
              </a:rPr>
              <a:t>του</a:t>
            </a:r>
            <a:r>
              <a:rPr sz="1400" u="sng" spc="-5" dirty="0">
                <a:uFill>
                  <a:solidFill>
                    <a:srgbClr val="000000"/>
                  </a:solidFill>
                </a:uFill>
                <a:latin typeface="Calibri"/>
                <a:cs typeface="Calibri"/>
              </a:rPr>
              <a:t> οργανισμού</a:t>
            </a:r>
            <a:endParaRPr sz="1400">
              <a:latin typeface="Calibri"/>
              <a:cs typeface="Calibri"/>
            </a:endParaRPr>
          </a:p>
        </p:txBody>
      </p:sp>
      <p:pic>
        <p:nvPicPr>
          <p:cNvPr id="5" name="object 5"/>
          <p:cNvPicPr/>
          <p:nvPr/>
        </p:nvPicPr>
        <p:blipFill>
          <a:blip r:embed="rId2" cstate="print"/>
          <a:stretch>
            <a:fillRect/>
          </a:stretch>
        </p:blipFill>
        <p:spPr>
          <a:xfrm>
            <a:off x="176784" y="1315211"/>
            <a:ext cx="11801856" cy="445922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67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264363" y="838581"/>
            <a:ext cx="11154410" cy="1093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Βήμα</a:t>
            </a:r>
            <a:r>
              <a:rPr sz="2000" b="1" spc="-45" dirty="0">
                <a:latin typeface="Calibri"/>
                <a:cs typeface="Calibri"/>
              </a:rPr>
              <a:t> </a:t>
            </a:r>
            <a:r>
              <a:rPr sz="2000" b="1" dirty="0">
                <a:latin typeface="Calibri"/>
                <a:cs typeface="Calibri"/>
              </a:rPr>
              <a:t>3:</a:t>
            </a:r>
            <a:endParaRPr sz="2000">
              <a:latin typeface="Calibri"/>
              <a:cs typeface="Calibri"/>
            </a:endParaRPr>
          </a:p>
          <a:p>
            <a:pPr>
              <a:lnSpc>
                <a:spcPct val="100000"/>
              </a:lnSpc>
              <a:spcBef>
                <a:spcPts val="15"/>
              </a:spcBef>
            </a:pPr>
            <a:endParaRPr sz="2150">
              <a:latin typeface="Calibri"/>
              <a:cs typeface="Calibri"/>
            </a:endParaRPr>
          </a:p>
          <a:p>
            <a:pPr marL="12700" marR="5080">
              <a:lnSpc>
                <a:spcPct val="100000"/>
              </a:lnSpc>
            </a:pPr>
            <a:r>
              <a:rPr sz="1400" dirty="0">
                <a:latin typeface="Calibri"/>
                <a:cs typeface="Calibri"/>
              </a:rPr>
              <a:t>Ο χρήστης </a:t>
            </a:r>
            <a:r>
              <a:rPr sz="1400" b="1" spc="-5" dirty="0">
                <a:latin typeface="Calibri"/>
                <a:cs typeface="Calibri"/>
              </a:rPr>
              <a:t>επιλέγει την ενότητα που </a:t>
            </a:r>
            <a:r>
              <a:rPr sz="1400" b="1" dirty="0">
                <a:latin typeface="Calibri"/>
                <a:cs typeface="Calibri"/>
              </a:rPr>
              <a:t>θέλει </a:t>
            </a:r>
            <a:r>
              <a:rPr sz="1400" b="1" spc="-5" dirty="0">
                <a:latin typeface="Calibri"/>
                <a:cs typeface="Calibri"/>
              </a:rPr>
              <a:t>να επικαιροποιήσει</a:t>
            </a:r>
            <a:r>
              <a:rPr sz="1400" spc="-5" dirty="0">
                <a:latin typeface="Calibri"/>
                <a:cs typeface="Calibri"/>
              </a:rPr>
              <a:t>, </a:t>
            </a:r>
            <a:r>
              <a:rPr sz="1400" b="1" spc="-10" dirty="0">
                <a:latin typeface="Calibri"/>
                <a:cs typeface="Calibri"/>
              </a:rPr>
              <a:t>κάνει </a:t>
            </a:r>
            <a:r>
              <a:rPr sz="1400" b="1" spc="-5" dirty="0">
                <a:latin typeface="Calibri"/>
                <a:cs typeface="Calibri"/>
              </a:rPr>
              <a:t>τις απαραίτητες αλλαγές </a:t>
            </a:r>
            <a:r>
              <a:rPr sz="1400" spc="-5" dirty="0">
                <a:latin typeface="Calibri"/>
                <a:cs typeface="Calibri"/>
              </a:rPr>
              <a:t>στα </a:t>
            </a:r>
            <a:r>
              <a:rPr sz="1400" spc="-10" dirty="0">
                <a:latin typeface="Calibri"/>
                <a:cs typeface="Calibri"/>
              </a:rPr>
              <a:t>πεδία </a:t>
            </a:r>
            <a:r>
              <a:rPr sz="1400" dirty="0">
                <a:latin typeface="Calibri"/>
                <a:cs typeface="Calibri"/>
              </a:rPr>
              <a:t>που </a:t>
            </a:r>
            <a:r>
              <a:rPr sz="1400" spc="-5" dirty="0">
                <a:latin typeface="Calibri"/>
                <a:cs typeface="Calibri"/>
              </a:rPr>
              <a:t>επηρεάζονται </a:t>
            </a:r>
            <a:r>
              <a:rPr sz="1400" spc="-20" dirty="0">
                <a:latin typeface="Calibri"/>
                <a:cs typeface="Calibri"/>
              </a:rPr>
              <a:t>και </a:t>
            </a:r>
            <a:r>
              <a:rPr sz="1400" b="1" spc="-5" dirty="0">
                <a:latin typeface="Calibri"/>
                <a:cs typeface="Calibri"/>
              </a:rPr>
              <a:t>επιλέγει Update. </a:t>
            </a:r>
            <a:r>
              <a:rPr sz="1400" dirty="0">
                <a:latin typeface="Calibri"/>
                <a:cs typeface="Calibri"/>
              </a:rPr>
              <a:t>Με </a:t>
            </a:r>
            <a:r>
              <a:rPr sz="1400" spc="-10" dirty="0">
                <a:latin typeface="Calibri"/>
                <a:cs typeface="Calibri"/>
              </a:rPr>
              <a:t>το </a:t>
            </a:r>
            <a:r>
              <a:rPr sz="1400" spc="-305" dirty="0">
                <a:latin typeface="Calibri"/>
                <a:cs typeface="Calibri"/>
              </a:rPr>
              <a:t> </a:t>
            </a:r>
            <a:r>
              <a:rPr sz="1400" spc="-10" dirty="0">
                <a:latin typeface="Calibri"/>
                <a:cs typeface="Calibri"/>
              </a:rPr>
              <a:t>πάτημα</a:t>
            </a:r>
            <a:r>
              <a:rPr sz="1400" spc="-5" dirty="0">
                <a:latin typeface="Calibri"/>
                <a:cs typeface="Calibri"/>
              </a:rPr>
              <a:t> του </a:t>
            </a:r>
            <a:r>
              <a:rPr sz="1400" spc="-10" dirty="0">
                <a:latin typeface="Calibri"/>
                <a:cs typeface="Calibri"/>
              </a:rPr>
              <a:t>Update,</a:t>
            </a:r>
            <a:r>
              <a:rPr sz="1400" spc="15" dirty="0">
                <a:latin typeface="Calibri"/>
                <a:cs typeface="Calibri"/>
              </a:rPr>
              <a:t> </a:t>
            </a:r>
            <a:r>
              <a:rPr sz="1400" spc="-5" dirty="0">
                <a:latin typeface="Calibri"/>
                <a:cs typeface="Calibri"/>
              </a:rPr>
              <a:t>εμφανίζεται</a:t>
            </a:r>
            <a:r>
              <a:rPr sz="1400" spc="15" dirty="0">
                <a:latin typeface="Calibri"/>
                <a:cs typeface="Calibri"/>
              </a:rPr>
              <a:t> </a:t>
            </a:r>
            <a:r>
              <a:rPr sz="1400" b="1" spc="-10" dirty="0">
                <a:latin typeface="Calibri"/>
                <a:cs typeface="Calibri"/>
              </a:rPr>
              <a:t>μήνυμα</a:t>
            </a:r>
            <a:r>
              <a:rPr sz="1400" b="1" spc="-20" dirty="0">
                <a:latin typeface="Calibri"/>
                <a:cs typeface="Calibri"/>
              </a:rPr>
              <a:t> </a:t>
            </a:r>
            <a:r>
              <a:rPr sz="1400" b="1" spc="-5" dirty="0">
                <a:latin typeface="Calibri"/>
                <a:cs typeface="Calibri"/>
              </a:rPr>
              <a:t>επιβεβαίωσης</a:t>
            </a:r>
            <a:endParaRPr sz="1400">
              <a:latin typeface="Calibri"/>
              <a:cs typeface="Calibri"/>
            </a:endParaRPr>
          </a:p>
        </p:txBody>
      </p:sp>
      <p:grpSp>
        <p:nvGrpSpPr>
          <p:cNvPr id="4" name="object 4"/>
          <p:cNvGrpSpPr/>
          <p:nvPr/>
        </p:nvGrpSpPr>
        <p:grpSpPr>
          <a:xfrm>
            <a:off x="307847" y="2912363"/>
            <a:ext cx="11703050" cy="3945890"/>
            <a:chOff x="307847" y="2912363"/>
            <a:chExt cx="11703050" cy="3945890"/>
          </a:xfrm>
        </p:grpSpPr>
        <p:pic>
          <p:nvPicPr>
            <p:cNvPr id="5" name="object 5"/>
            <p:cNvPicPr/>
            <p:nvPr/>
          </p:nvPicPr>
          <p:blipFill>
            <a:blip r:embed="rId2" cstate="print"/>
            <a:stretch>
              <a:fillRect/>
            </a:stretch>
          </p:blipFill>
          <p:spPr>
            <a:xfrm>
              <a:off x="307847" y="2912363"/>
              <a:ext cx="7921752" cy="3945634"/>
            </a:xfrm>
            <a:prstGeom prst="rect">
              <a:avLst/>
            </a:prstGeom>
          </p:spPr>
        </p:pic>
        <p:pic>
          <p:nvPicPr>
            <p:cNvPr id="6" name="object 6"/>
            <p:cNvPicPr/>
            <p:nvPr/>
          </p:nvPicPr>
          <p:blipFill>
            <a:blip r:embed="rId3" cstate="print"/>
            <a:stretch>
              <a:fillRect/>
            </a:stretch>
          </p:blipFill>
          <p:spPr>
            <a:xfrm>
              <a:off x="8389619" y="3857244"/>
              <a:ext cx="3621024" cy="1429512"/>
            </a:xfrm>
            <a:prstGeom prst="rect">
              <a:avLst/>
            </a:prstGeom>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229615" y="827277"/>
            <a:ext cx="11522075" cy="1184910"/>
          </a:xfrm>
          <a:prstGeom prst="rect">
            <a:avLst/>
          </a:prstGeom>
        </p:spPr>
        <p:txBody>
          <a:bodyPr vert="horz" wrap="square" lIns="0" tIns="13335" rIns="0" bIns="0" rtlCol="0">
            <a:spAutoFit/>
          </a:bodyPr>
          <a:lstStyle/>
          <a:p>
            <a:pPr marL="12700">
              <a:lnSpc>
                <a:spcPct val="100000"/>
              </a:lnSpc>
              <a:spcBef>
                <a:spcPts val="105"/>
              </a:spcBef>
            </a:pPr>
            <a:r>
              <a:rPr sz="2000" b="1" u="heavy" dirty="0" err="1">
                <a:uFill>
                  <a:solidFill>
                    <a:srgbClr val="000000"/>
                  </a:solidFill>
                </a:uFill>
                <a:latin typeface="Calibri"/>
                <a:cs typeface="Calibri"/>
              </a:rPr>
              <a:t>Ανάρτηση</a:t>
            </a:r>
            <a:r>
              <a:rPr sz="2000" b="1" u="heavy" spc="-50" dirty="0">
                <a:uFill>
                  <a:solidFill>
                    <a:srgbClr val="000000"/>
                  </a:solidFill>
                </a:uFill>
                <a:latin typeface="Calibri"/>
                <a:cs typeface="Calibri"/>
              </a:rPr>
              <a:t> </a:t>
            </a:r>
            <a:r>
              <a:rPr lang="el-GR" sz="2000" b="1" u="heavy" spc="-5" dirty="0">
                <a:uFill>
                  <a:solidFill>
                    <a:srgbClr val="000000"/>
                  </a:solidFill>
                </a:uFill>
                <a:latin typeface="Calibri"/>
                <a:cs typeface="Calibri"/>
              </a:rPr>
              <a:t>Πρώτου Εντύπου</a:t>
            </a:r>
            <a:r>
              <a:rPr sz="2000" b="1" spc="-5" dirty="0">
                <a:latin typeface="Calibri"/>
                <a:cs typeface="Calibri"/>
              </a:rPr>
              <a:t>:</a:t>
            </a:r>
            <a:endParaRPr sz="2000" dirty="0">
              <a:latin typeface="Calibri"/>
              <a:cs typeface="Calibri"/>
            </a:endParaRPr>
          </a:p>
          <a:p>
            <a:pPr marL="12700" marR="5080" algn="just">
              <a:lnSpc>
                <a:spcPct val="100000"/>
              </a:lnSpc>
              <a:spcBef>
                <a:spcPts val="1680"/>
              </a:spcBef>
            </a:pPr>
            <a:r>
              <a:rPr sz="1400" dirty="0">
                <a:latin typeface="Calibri"/>
                <a:cs typeface="Calibri"/>
              </a:rPr>
              <a:t>Από </a:t>
            </a:r>
            <a:r>
              <a:rPr sz="1400" spc="-15" dirty="0">
                <a:latin typeface="Calibri"/>
                <a:cs typeface="Calibri"/>
              </a:rPr>
              <a:t>το </a:t>
            </a:r>
            <a:r>
              <a:rPr sz="1400" spc="-5" dirty="0">
                <a:latin typeface="Calibri"/>
                <a:cs typeface="Calibri"/>
              </a:rPr>
              <a:t>μενού </a:t>
            </a:r>
            <a:r>
              <a:rPr sz="1400" dirty="0">
                <a:latin typeface="Calibri"/>
                <a:cs typeface="Calibri"/>
              </a:rPr>
              <a:t>αριστερά ο </a:t>
            </a:r>
            <a:r>
              <a:rPr sz="1400" spc="-5" dirty="0">
                <a:latin typeface="Calibri"/>
                <a:cs typeface="Calibri"/>
              </a:rPr>
              <a:t>χρήστης επιλέγει </a:t>
            </a:r>
            <a:r>
              <a:rPr sz="1400" b="1" spc="-5" dirty="0">
                <a:latin typeface="Calibri"/>
                <a:cs typeface="Calibri"/>
              </a:rPr>
              <a:t>Documents</a:t>
            </a:r>
            <a:r>
              <a:rPr sz="1400" spc="-5" dirty="0">
                <a:latin typeface="Calibri"/>
                <a:cs typeface="Calibri"/>
              </a:rPr>
              <a:t>, </a:t>
            </a:r>
            <a:r>
              <a:rPr sz="1400" spc="-10" dirty="0">
                <a:latin typeface="Calibri"/>
                <a:cs typeface="Calibri"/>
              </a:rPr>
              <a:t>μετά </a:t>
            </a:r>
            <a:r>
              <a:rPr sz="1400" b="1" dirty="0">
                <a:latin typeface="Calibri"/>
                <a:cs typeface="Calibri"/>
              </a:rPr>
              <a:t>Add </a:t>
            </a:r>
            <a:r>
              <a:rPr sz="1400" b="1" spc="-5" dirty="0">
                <a:latin typeface="Calibri"/>
                <a:cs typeface="Calibri"/>
              </a:rPr>
              <a:t>document </a:t>
            </a:r>
            <a:r>
              <a:rPr sz="1400" spc="-20" dirty="0">
                <a:latin typeface="Calibri"/>
                <a:cs typeface="Calibri"/>
              </a:rPr>
              <a:t>και </a:t>
            </a:r>
            <a:r>
              <a:rPr sz="1400" spc="-5" dirty="0">
                <a:latin typeface="Calibri"/>
                <a:cs typeface="Calibri"/>
              </a:rPr>
              <a:t>διαλέγει </a:t>
            </a:r>
            <a:r>
              <a:rPr sz="1400" spc="-10" dirty="0">
                <a:latin typeface="Calibri"/>
                <a:cs typeface="Calibri"/>
              </a:rPr>
              <a:t>το αρχείο </a:t>
            </a:r>
            <a:r>
              <a:rPr sz="1400" dirty="0">
                <a:latin typeface="Calibri"/>
                <a:cs typeface="Calibri"/>
              </a:rPr>
              <a:t>που </a:t>
            </a:r>
            <a:r>
              <a:rPr sz="1400" spc="-5" dirty="0">
                <a:latin typeface="Calibri"/>
                <a:cs typeface="Calibri"/>
              </a:rPr>
              <a:t>θέλει </a:t>
            </a:r>
            <a:r>
              <a:rPr sz="1400" dirty="0">
                <a:latin typeface="Calibri"/>
                <a:cs typeface="Calibri"/>
              </a:rPr>
              <a:t>να </a:t>
            </a:r>
            <a:r>
              <a:rPr sz="1400" spc="-5" dirty="0">
                <a:latin typeface="Calibri"/>
                <a:cs typeface="Calibri"/>
              </a:rPr>
              <a:t>αναρτήσει, πραγματοποιώντας αναζήτηση </a:t>
            </a:r>
            <a:r>
              <a:rPr sz="1400" dirty="0">
                <a:latin typeface="Calibri"/>
                <a:cs typeface="Calibri"/>
              </a:rPr>
              <a:t> </a:t>
            </a:r>
            <a:r>
              <a:rPr sz="1400" spc="-5" dirty="0">
                <a:latin typeface="Calibri"/>
                <a:cs typeface="Calibri"/>
              </a:rPr>
              <a:t>στον υπολογιστή. </a:t>
            </a:r>
            <a:r>
              <a:rPr sz="1400" spc="-10" dirty="0">
                <a:latin typeface="Calibri"/>
                <a:cs typeface="Calibri"/>
              </a:rPr>
              <a:t>Μόλις </a:t>
            </a:r>
            <a:r>
              <a:rPr sz="1400" spc="-5" dirty="0">
                <a:latin typeface="Calibri"/>
                <a:cs typeface="Calibri"/>
              </a:rPr>
              <a:t>επιλέξει </a:t>
            </a:r>
            <a:r>
              <a:rPr sz="1400" spc="-10" dirty="0">
                <a:latin typeface="Calibri"/>
                <a:cs typeface="Calibri"/>
              </a:rPr>
              <a:t>το αρχείο, </a:t>
            </a:r>
            <a:r>
              <a:rPr sz="1400" spc="-5" dirty="0">
                <a:latin typeface="Calibri"/>
                <a:cs typeface="Calibri"/>
              </a:rPr>
              <a:t>επιλέγει από </a:t>
            </a:r>
            <a:r>
              <a:rPr sz="1400" spc="-10" dirty="0">
                <a:latin typeface="Calibri"/>
                <a:cs typeface="Calibri"/>
              </a:rPr>
              <a:t>ένα </a:t>
            </a:r>
            <a:r>
              <a:rPr sz="1400" spc="-5" dirty="0">
                <a:latin typeface="Calibri"/>
                <a:cs typeface="Calibri"/>
              </a:rPr>
              <a:t>drop-down list </a:t>
            </a:r>
            <a:r>
              <a:rPr sz="1400" spc="-15" dirty="0">
                <a:latin typeface="Calibri"/>
                <a:cs typeface="Calibri"/>
              </a:rPr>
              <a:t>το </a:t>
            </a:r>
            <a:r>
              <a:rPr sz="1400" b="1" spc="-5" dirty="0">
                <a:latin typeface="Calibri"/>
                <a:cs typeface="Calibri"/>
              </a:rPr>
              <a:t>Document </a:t>
            </a:r>
            <a:r>
              <a:rPr sz="1400" b="1" spc="-20" dirty="0">
                <a:latin typeface="Calibri"/>
                <a:cs typeface="Calibri"/>
              </a:rPr>
              <a:t>Type </a:t>
            </a:r>
            <a:r>
              <a:rPr sz="1400" spc="-20" dirty="0">
                <a:latin typeface="Calibri"/>
                <a:cs typeface="Calibri"/>
              </a:rPr>
              <a:t>και </a:t>
            </a:r>
            <a:r>
              <a:rPr sz="1400" spc="-10" dirty="0">
                <a:latin typeface="Calibri"/>
                <a:cs typeface="Calibri"/>
              </a:rPr>
              <a:t>πατά </a:t>
            </a:r>
            <a:r>
              <a:rPr sz="1400" b="1" dirty="0">
                <a:latin typeface="Calibri"/>
                <a:cs typeface="Calibri"/>
              </a:rPr>
              <a:t>Upload. </a:t>
            </a:r>
            <a:r>
              <a:rPr sz="1400" spc="-5" dirty="0">
                <a:latin typeface="Calibri"/>
                <a:cs typeface="Calibri"/>
              </a:rPr>
              <a:t>Επαναλαμβάνει τη </a:t>
            </a:r>
            <a:r>
              <a:rPr sz="1400" spc="-10" dirty="0">
                <a:latin typeface="Calibri"/>
                <a:cs typeface="Calibri"/>
              </a:rPr>
              <a:t>διαδικασία </a:t>
            </a:r>
            <a:r>
              <a:rPr sz="1400" dirty="0">
                <a:latin typeface="Calibri"/>
                <a:cs typeface="Calibri"/>
              </a:rPr>
              <a:t>για </a:t>
            </a:r>
            <a:r>
              <a:rPr sz="1400" spc="-10" dirty="0">
                <a:latin typeface="Calibri"/>
                <a:cs typeface="Calibri"/>
              </a:rPr>
              <a:t>κάθε </a:t>
            </a:r>
            <a:r>
              <a:rPr sz="1400" spc="-5" dirty="0">
                <a:latin typeface="Calibri"/>
                <a:cs typeface="Calibri"/>
              </a:rPr>
              <a:t> αρχείο</a:t>
            </a:r>
            <a:r>
              <a:rPr sz="1400" spc="-10" dirty="0">
                <a:latin typeface="Calibri"/>
                <a:cs typeface="Calibri"/>
              </a:rPr>
              <a:t> </a:t>
            </a:r>
            <a:r>
              <a:rPr sz="1400" dirty="0">
                <a:latin typeface="Calibri"/>
                <a:cs typeface="Calibri"/>
              </a:rPr>
              <a:t>που</a:t>
            </a:r>
            <a:r>
              <a:rPr sz="1400" spc="-15" dirty="0">
                <a:latin typeface="Calibri"/>
                <a:cs typeface="Calibri"/>
              </a:rPr>
              <a:t> </a:t>
            </a:r>
            <a:r>
              <a:rPr sz="1400" spc="-5" dirty="0">
                <a:latin typeface="Calibri"/>
                <a:cs typeface="Calibri"/>
              </a:rPr>
              <a:t>επιθυμεί</a:t>
            </a:r>
            <a:r>
              <a:rPr sz="1400" spc="15" dirty="0">
                <a:latin typeface="Calibri"/>
                <a:cs typeface="Calibri"/>
              </a:rPr>
              <a:t> </a:t>
            </a:r>
            <a:r>
              <a:rPr sz="1400" dirty="0">
                <a:latin typeface="Calibri"/>
                <a:cs typeface="Calibri"/>
              </a:rPr>
              <a:t>να</a:t>
            </a:r>
            <a:r>
              <a:rPr sz="1400" spc="-15" dirty="0">
                <a:latin typeface="Calibri"/>
                <a:cs typeface="Calibri"/>
              </a:rPr>
              <a:t> </a:t>
            </a:r>
            <a:r>
              <a:rPr sz="1400" spc="-5" dirty="0">
                <a:latin typeface="Calibri"/>
                <a:cs typeface="Calibri"/>
              </a:rPr>
              <a:t>αναρτήσει</a:t>
            </a:r>
            <a:endParaRPr sz="1400" dirty="0">
              <a:latin typeface="Calibri"/>
              <a:cs typeface="Calibri"/>
            </a:endParaRPr>
          </a:p>
        </p:txBody>
      </p:sp>
      <p:grpSp>
        <p:nvGrpSpPr>
          <p:cNvPr id="4" name="object 4"/>
          <p:cNvGrpSpPr/>
          <p:nvPr/>
        </p:nvGrpSpPr>
        <p:grpSpPr>
          <a:xfrm>
            <a:off x="252984" y="2148839"/>
            <a:ext cx="11576685" cy="4615180"/>
            <a:chOff x="252984" y="2148839"/>
            <a:chExt cx="11576685" cy="4615180"/>
          </a:xfrm>
        </p:grpSpPr>
        <p:pic>
          <p:nvPicPr>
            <p:cNvPr id="5" name="object 5"/>
            <p:cNvPicPr/>
            <p:nvPr/>
          </p:nvPicPr>
          <p:blipFill>
            <a:blip r:embed="rId2" cstate="print"/>
            <a:stretch>
              <a:fillRect/>
            </a:stretch>
          </p:blipFill>
          <p:spPr>
            <a:xfrm>
              <a:off x="252984" y="2148839"/>
              <a:ext cx="6885432" cy="2680716"/>
            </a:xfrm>
            <a:prstGeom prst="rect">
              <a:avLst/>
            </a:prstGeom>
          </p:spPr>
        </p:pic>
        <p:pic>
          <p:nvPicPr>
            <p:cNvPr id="6" name="object 6"/>
            <p:cNvPicPr/>
            <p:nvPr/>
          </p:nvPicPr>
          <p:blipFill>
            <a:blip r:embed="rId3" cstate="print"/>
            <a:stretch>
              <a:fillRect/>
            </a:stretch>
          </p:blipFill>
          <p:spPr>
            <a:xfrm>
              <a:off x="6702551" y="4991098"/>
              <a:ext cx="5126736" cy="1772410"/>
            </a:xfrm>
            <a:prstGeom prst="rect">
              <a:avLst/>
            </a:prstGeom>
          </p:spPr>
        </p:pic>
      </p:grpSp>
      <p:sp>
        <p:nvSpPr>
          <p:cNvPr id="7" name="object 7"/>
          <p:cNvSpPr txBox="1"/>
          <p:nvPr/>
        </p:nvSpPr>
        <p:spPr>
          <a:xfrm>
            <a:off x="331419" y="5310632"/>
            <a:ext cx="5804535" cy="1092835"/>
          </a:xfrm>
          <a:prstGeom prst="rect">
            <a:avLst/>
          </a:prstGeom>
        </p:spPr>
        <p:txBody>
          <a:bodyPr vert="horz" wrap="square" lIns="0" tIns="12700" rIns="0" bIns="0" rtlCol="0">
            <a:spAutoFit/>
          </a:bodyPr>
          <a:lstStyle/>
          <a:p>
            <a:pPr marL="12700" marR="106680">
              <a:lnSpc>
                <a:spcPct val="100000"/>
              </a:lnSpc>
              <a:spcBef>
                <a:spcPts val="100"/>
              </a:spcBef>
            </a:pPr>
            <a:r>
              <a:rPr sz="1400" dirty="0">
                <a:latin typeface="Calibri"/>
                <a:cs typeface="Calibri"/>
              </a:rPr>
              <a:t>Κάθε</a:t>
            </a:r>
            <a:r>
              <a:rPr sz="1400" spc="5" dirty="0">
                <a:latin typeface="Calibri"/>
                <a:cs typeface="Calibri"/>
              </a:rPr>
              <a:t> </a:t>
            </a:r>
            <a:r>
              <a:rPr sz="1400" spc="-10" dirty="0">
                <a:latin typeface="Calibri"/>
                <a:cs typeface="Calibri"/>
              </a:rPr>
              <a:t>αρχείο</a:t>
            </a:r>
            <a:r>
              <a:rPr sz="1400" spc="5" dirty="0">
                <a:latin typeface="Calibri"/>
                <a:cs typeface="Calibri"/>
              </a:rPr>
              <a:t> </a:t>
            </a:r>
            <a:r>
              <a:rPr sz="1400" spc="-10" dirty="0">
                <a:latin typeface="Calibri"/>
                <a:cs typeface="Calibri"/>
              </a:rPr>
              <a:t>επιτρέπεται</a:t>
            </a:r>
            <a:r>
              <a:rPr sz="1400" spc="-5" dirty="0">
                <a:latin typeface="Calibri"/>
                <a:cs typeface="Calibri"/>
              </a:rPr>
              <a:t> </a:t>
            </a:r>
            <a:r>
              <a:rPr sz="1400" dirty="0">
                <a:latin typeface="Calibri"/>
                <a:cs typeface="Calibri"/>
              </a:rPr>
              <a:t>να</a:t>
            </a:r>
            <a:r>
              <a:rPr sz="1400" spc="-5" dirty="0">
                <a:latin typeface="Calibri"/>
                <a:cs typeface="Calibri"/>
              </a:rPr>
              <a:t> έχει </a:t>
            </a:r>
            <a:r>
              <a:rPr sz="1400" spc="-15" dirty="0">
                <a:latin typeface="Calibri"/>
                <a:cs typeface="Calibri"/>
              </a:rPr>
              <a:t>χωρητικότητα</a:t>
            </a:r>
            <a:r>
              <a:rPr sz="1400" spc="10" dirty="0">
                <a:latin typeface="Calibri"/>
                <a:cs typeface="Calibri"/>
              </a:rPr>
              <a:t> </a:t>
            </a:r>
            <a:r>
              <a:rPr sz="1400" b="1" dirty="0">
                <a:latin typeface="Calibri"/>
                <a:cs typeface="Calibri"/>
              </a:rPr>
              <a:t>μέχρι</a:t>
            </a:r>
            <a:r>
              <a:rPr sz="1400" b="1" spc="-40" dirty="0">
                <a:latin typeface="Calibri"/>
                <a:cs typeface="Calibri"/>
              </a:rPr>
              <a:t> </a:t>
            </a:r>
            <a:r>
              <a:rPr sz="1400" b="1" spc="-20" dirty="0">
                <a:latin typeface="Calibri"/>
                <a:cs typeface="Calibri"/>
              </a:rPr>
              <a:t>και</a:t>
            </a:r>
            <a:r>
              <a:rPr sz="1400" b="1" spc="5" dirty="0">
                <a:latin typeface="Calibri"/>
                <a:cs typeface="Calibri"/>
              </a:rPr>
              <a:t> </a:t>
            </a:r>
            <a:r>
              <a:rPr sz="1400" b="1" dirty="0">
                <a:latin typeface="Calibri"/>
                <a:cs typeface="Calibri"/>
              </a:rPr>
              <a:t>20</a:t>
            </a:r>
            <a:r>
              <a:rPr sz="1400" b="1" spc="5" dirty="0">
                <a:latin typeface="Calibri"/>
                <a:cs typeface="Calibri"/>
              </a:rPr>
              <a:t> </a:t>
            </a:r>
            <a:r>
              <a:rPr sz="1400" b="1" dirty="0">
                <a:latin typeface="Calibri"/>
                <a:cs typeface="Calibri"/>
              </a:rPr>
              <a:t>Mb</a:t>
            </a:r>
            <a:r>
              <a:rPr sz="1400" dirty="0">
                <a:latin typeface="Calibri"/>
                <a:cs typeface="Calibri"/>
              </a:rPr>
              <a:t>.</a:t>
            </a:r>
            <a:r>
              <a:rPr sz="1400" spc="-5" dirty="0">
                <a:latin typeface="Calibri"/>
                <a:cs typeface="Calibri"/>
              </a:rPr>
              <a:t> </a:t>
            </a:r>
            <a:r>
              <a:rPr sz="1400" u="sng" spc="-5" dirty="0">
                <a:uFill>
                  <a:solidFill>
                    <a:srgbClr val="000000"/>
                  </a:solidFill>
                </a:uFill>
                <a:latin typeface="Calibri"/>
                <a:cs typeface="Calibri"/>
              </a:rPr>
              <a:t>Δεν</a:t>
            </a:r>
            <a:r>
              <a:rPr sz="1400" u="sng" spc="-15" dirty="0">
                <a:uFill>
                  <a:solidFill>
                    <a:srgbClr val="000000"/>
                  </a:solidFill>
                </a:uFill>
                <a:latin typeface="Calibri"/>
                <a:cs typeface="Calibri"/>
              </a:rPr>
              <a:t> </a:t>
            </a:r>
            <a:r>
              <a:rPr sz="1400" u="sng" spc="-10" dirty="0">
                <a:uFill>
                  <a:solidFill>
                    <a:srgbClr val="000000"/>
                  </a:solidFill>
                </a:uFill>
                <a:latin typeface="Calibri"/>
                <a:cs typeface="Calibri"/>
              </a:rPr>
              <a:t>υπάρχει, </a:t>
            </a:r>
            <a:r>
              <a:rPr sz="1400" spc="-300" dirty="0">
                <a:latin typeface="Calibri"/>
                <a:cs typeface="Calibri"/>
              </a:rPr>
              <a:t> </a:t>
            </a:r>
            <a:r>
              <a:rPr sz="1400" u="sng" spc="-5" dirty="0">
                <a:uFill>
                  <a:solidFill>
                    <a:srgbClr val="000000"/>
                  </a:solidFill>
                </a:uFill>
                <a:latin typeface="Calibri"/>
                <a:cs typeface="Calibri"/>
              </a:rPr>
              <a:t>όμως,</a:t>
            </a:r>
            <a:r>
              <a:rPr sz="1400" u="sng" spc="-10" dirty="0">
                <a:uFill>
                  <a:solidFill>
                    <a:srgbClr val="000000"/>
                  </a:solidFill>
                </a:uFill>
                <a:latin typeface="Calibri"/>
                <a:cs typeface="Calibri"/>
              </a:rPr>
              <a:t> ανώτατος</a:t>
            </a:r>
            <a:r>
              <a:rPr sz="1400" u="sng" spc="-5" dirty="0">
                <a:uFill>
                  <a:solidFill>
                    <a:srgbClr val="000000"/>
                  </a:solidFill>
                </a:uFill>
                <a:latin typeface="Calibri"/>
                <a:cs typeface="Calibri"/>
              </a:rPr>
              <a:t> </a:t>
            </a:r>
            <a:r>
              <a:rPr sz="1400" u="sng" spc="-10" dirty="0">
                <a:uFill>
                  <a:solidFill>
                    <a:srgbClr val="000000"/>
                  </a:solidFill>
                </a:uFill>
                <a:latin typeface="Calibri"/>
                <a:cs typeface="Calibri"/>
              </a:rPr>
              <a:t>αριθμός</a:t>
            </a:r>
            <a:r>
              <a:rPr sz="1400" u="sng" spc="5" dirty="0">
                <a:uFill>
                  <a:solidFill>
                    <a:srgbClr val="000000"/>
                  </a:solidFill>
                </a:uFill>
                <a:latin typeface="Calibri"/>
                <a:cs typeface="Calibri"/>
              </a:rPr>
              <a:t> </a:t>
            </a:r>
            <a:r>
              <a:rPr sz="1400" u="sng" spc="-5" dirty="0">
                <a:uFill>
                  <a:solidFill>
                    <a:srgbClr val="000000"/>
                  </a:solidFill>
                </a:uFill>
                <a:latin typeface="Calibri"/>
                <a:cs typeface="Calibri"/>
              </a:rPr>
              <a:t>επιτρεπόμενων</a:t>
            </a:r>
            <a:r>
              <a:rPr sz="1400" u="sng" spc="-50" dirty="0">
                <a:uFill>
                  <a:solidFill>
                    <a:srgbClr val="000000"/>
                  </a:solidFill>
                </a:uFill>
                <a:latin typeface="Calibri"/>
                <a:cs typeface="Calibri"/>
              </a:rPr>
              <a:t> </a:t>
            </a:r>
            <a:r>
              <a:rPr sz="1400" u="sng" spc="-5" dirty="0">
                <a:uFill>
                  <a:solidFill>
                    <a:srgbClr val="000000"/>
                  </a:solidFill>
                </a:uFill>
                <a:latin typeface="Calibri"/>
                <a:cs typeface="Calibri"/>
              </a:rPr>
              <a:t>αρχείων</a:t>
            </a:r>
            <a:r>
              <a:rPr sz="1400" spc="-5" dirty="0">
                <a:latin typeface="Calibri"/>
                <a:cs typeface="Calibri"/>
              </a:rPr>
              <a:t>.</a:t>
            </a:r>
            <a:endParaRPr sz="1400" dirty="0">
              <a:latin typeface="Calibri"/>
              <a:cs typeface="Calibri"/>
            </a:endParaRPr>
          </a:p>
          <a:p>
            <a:pPr>
              <a:lnSpc>
                <a:spcPct val="100000"/>
              </a:lnSpc>
              <a:spcBef>
                <a:spcPts val="35"/>
              </a:spcBef>
            </a:pPr>
            <a:endParaRPr sz="1350" dirty="0">
              <a:latin typeface="Calibri"/>
              <a:cs typeface="Calibri"/>
            </a:endParaRPr>
          </a:p>
          <a:p>
            <a:pPr marL="12700" marR="5080">
              <a:lnSpc>
                <a:spcPct val="100000"/>
              </a:lnSpc>
            </a:pPr>
            <a:r>
              <a:rPr sz="1400" spc="-5" dirty="0">
                <a:latin typeface="Calibri"/>
                <a:cs typeface="Calibri"/>
              </a:rPr>
              <a:t>Εάν στο drop-down list </a:t>
            </a:r>
            <a:r>
              <a:rPr sz="1400" dirty="0">
                <a:latin typeface="Calibri"/>
                <a:cs typeface="Calibri"/>
              </a:rPr>
              <a:t>ο χρήστης </a:t>
            </a:r>
            <a:r>
              <a:rPr sz="1400" spc="-5" dirty="0">
                <a:latin typeface="Calibri"/>
                <a:cs typeface="Calibri"/>
              </a:rPr>
              <a:t>δεν εντοπίζει τον τύπο του αρχείου </a:t>
            </a:r>
            <a:r>
              <a:rPr sz="1400" spc="5" dirty="0">
                <a:latin typeface="Calibri"/>
                <a:cs typeface="Calibri"/>
              </a:rPr>
              <a:t>που </a:t>
            </a:r>
            <a:r>
              <a:rPr sz="1400" dirty="0">
                <a:latin typeface="Calibri"/>
                <a:cs typeface="Calibri"/>
              </a:rPr>
              <a:t>θέλει </a:t>
            </a:r>
            <a:r>
              <a:rPr sz="1400" spc="-305" dirty="0">
                <a:latin typeface="Calibri"/>
                <a:cs typeface="Calibri"/>
              </a:rPr>
              <a:t> </a:t>
            </a:r>
            <a:r>
              <a:rPr sz="1400" dirty="0">
                <a:latin typeface="Calibri"/>
                <a:cs typeface="Calibri"/>
              </a:rPr>
              <a:t>να</a:t>
            </a:r>
            <a:r>
              <a:rPr sz="1400" spc="-20" dirty="0">
                <a:latin typeface="Calibri"/>
                <a:cs typeface="Calibri"/>
              </a:rPr>
              <a:t> </a:t>
            </a:r>
            <a:r>
              <a:rPr sz="1400" spc="-5" dirty="0">
                <a:latin typeface="Calibri"/>
                <a:cs typeface="Calibri"/>
              </a:rPr>
              <a:t>αναρτήσει,</a:t>
            </a:r>
            <a:r>
              <a:rPr sz="1400" spc="-10" dirty="0">
                <a:latin typeface="Calibri"/>
                <a:cs typeface="Calibri"/>
              </a:rPr>
              <a:t> </a:t>
            </a:r>
            <a:r>
              <a:rPr sz="1400" spc="-5" dirty="0">
                <a:latin typeface="Calibri"/>
                <a:cs typeface="Calibri"/>
              </a:rPr>
              <a:t>επιλέγει</a:t>
            </a:r>
            <a:r>
              <a:rPr sz="1400" spc="15" dirty="0">
                <a:latin typeface="Calibri"/>
                <a:cs typeface="Calibri"/>
              </a:rPr>
              <a:t> </a:t>
            </a:r>
            <a:r>
              <a:rPr sz="1400" spc="-15" dirty="0">
                <a:latin typeface="Calibri"/>
                <a:cs typeface="Calibri"/>
              </a:rPr>
              <a:t>“Other”.</a:t>
            </a:r>
            <a:endParaRPr sz="1400" dirty="0">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00024" y="878742"/>
            <a:ext cx="11522075" cy="321242"/>
          </a:xfrm>
          <a:prstGeom prst="rect">
            <a:avLst/>
          </a:prstGeom>
        </p:spPr>
        <p:txBody>
          <a:bodyPr vert="horz" wrap="square" lIns="0" tIns="13335" rIns="0" bIns="0" rtlCol="0">
            <a:spAutoFit/>
          </a:bodyPr>
          <a:lstStyle/>
          <a:p>
            <a:pPr marL="12700">
              <a:lnSpc>
                <a:spcPct val="100000"/>
              </a:lnSpc>
              <a:spcBef>
                <a:spcPts val="105"/>
              </a:spcBef>
            </a:pPr>
            <a:r>
              <a:rPr sz="2000" b="1" u="heavy" dirty="0" err="1">
                <a:uFill>
                  <a:solidFill>
                    <a:srgbClr val="000000"/>
                  </a:solidFill>
                </a:uFill>
                <a:latin typeface="Calibri"/>
                <a:cs typeface="Calibri"/>
              </a:rPr>
              <a:t>Ανάρτηση</a:t>
            </a:r>
            <a:r>
              <a:rPr lang="el-GR" sz="2000" b="1" u="heavy" dirty="0">
                <a:uFill>
                  <a:solidFill>
                    <a:srgbClr val="000000"/>
                  </a:solidFill>
                </a:uFill>
                <a:latin typeface="Calibri"/>
                <a:cs typeface="Calibri"/>
              </a:rPr>
              <a:t> Επιπλέον</a:t>
            </a:r>
            <a:r>
              <a:rPr sz="2000" b="1" u="heavy" spc="-50" dirty="0">
                <a:uFill>
                  <a:solidFill>
                    <a:srgbClr val="000000"/>
                  </a:solidFill>
                </a:uFill>
                <a:latin typeface="Calibri"/>
                <a:cs typeface="Calibri"/>
              </a:rPr>
              <a:t> </a:t>
            </a:r>
            <a:r>
              <a:rPr sz="2000" b="1" u="heavy" spc="-5" dirty="0" err="1">
                <a:uFill>
                  <a:solidFill>
                    <a:srgbClr val="000000"/>
                  </a:solidFill>
                </a:uFill>
                <a:latin typeface="Calibri"/>
                <a:cs typeface="Calibri"/>
              </a:rPr>
              <a:t>Εντύ</a:t>
            </a:r>
            <a:r>
              <a:rPr sz="2000" b="1" u="heavy" spc="-5" dirty="0">
                <a:uFill>
                  <a:solidFill>
                    <a:srgbClr val="000000"/>
                  </a:solidFill>
                </a:uFill>
                <a:latin typeface="Calibri"/>
                <a:cs typeface="Calibri"/>
              </a:rPr>
              <a:t>πων</a:t>
            </a:r>
            <a:r>
              <a:rPr lang="el-GR" sz="2000" b="1" u="heavy" spc="-5" dirty="0">
                <a:uFill>
                  <a:solidFill>
                    <a:srgbClr val="000000"/>
                  </a:solidFill>
                </a:uFill>
                <a:latin typeface="Calibri"/>
                <a:cs typeface="Calibri"/>
              </a:rPr>
              <a:t> και Αποθήκευση</a:t>
            </a:r>
            <a:r>
              <a:rPr sz="2000" b="1" spc="-5" dirty="0">
                <a:latin typeface="Calibri"/>
                <a:cs typeface="Calibri"/>
              </a:rPr>
              <a:t>:</a:t>
            </a:r>
            <a:endParaRPr lang="en-GB" sz="2000" b="1" spc="-5" dirty="0">
              <a:latin typeface="Calibri"/>
              <a:cs typeface="Calibri"/>
            </a:endParaRPr>
          </a:p>
        </p:txBody>
      </p:sp>
      <p:pic>
        <p:nvPicPr>
          <p:cNvPr id="3074" name="Picture 2">
            <a:extLst>
              <a:ext uri="{FF2B5EF4-FFF2-40B4-BE49-F238E27FC236}">
                <a16:creationId xmlns:a16="http://schemas.microsoft.com/office/drawing/2014/main" id="{9862B050-D895-FCB7-D175-D033B3DB97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25" y="1537200"/>
            <a:ext cx="7167576" cy="287356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E1767003-5F7B-A445-A6E0-14B133838DD2}"/>
              </a:ext>
            </a:extLst>
          </p:cNvPr>
          <p:cNvCxnSpPr>
            <a:cxnSpLocks/>
          </p:cNvCxnSpPr>
          <p:nvPr/>
        </p:nvCxnSpPr>
        <p:spPr>
          <a:xfrm>
            <a:off x="7543800" y="25908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159ED-FBB2-30C2-6425-EADE3D42ECC1}"/>
              </a:ext>
            </a:extLst>
          </p:cNvPr>
          <p:cNvSpPr txBox="1"/>
          <p:nvPr/>
        </p:nvSpPr>
        <p:spPr>
          <a:xfrm>
            <a:off x="8185094" y="2450762"/>
            <a:ext cx="1981200" cy="523220"/>
          </a:xfrm>
          <a:prstGeom prst="rect">
            <a:avLst/>
          </a:prstGeom>
          <a:noFill/>
        </p:spPr>
        <p:txBody>
          <a:bodyPr wrap="square" rtlCol="0">
            <a:spAutoFit/>
          </a:bodyPr>
          <a:lstStyle/>
          <a:p>
            <a:r>
              <a:rPr lang="el-GR" sz="1400" spc="-10" dirty="0">
                <a:latin typeface="Calibri"/>
                <a:cs typeface="Calibri"/>
              </a:rPr>
              <a:t>Επαναλάβετε για όσα έντυπα χρειάζεται </a:t>
            </a:r>
            <a:endParaRPr lang="en-GB" sz="1400" spc="-10" dirty="0">
              <a:latin typeface="Calibri"/>
              <a:cs typeface="Calibri"/>
            </a:endParaRPr>
          </a:p>
        </p:txBody>
      </p:sp>
      <p:pic>
        <p:nvPicPr>
          <p:cNvPr id="3076" name="Picture 4">
            <a:extLst>
              <a:ext uri="{FF2B5EF4-FFF2-40B4-BE49-F238E27FC236}">
                <a16:creationId xmlns:a16="http://schemas.microsoft.com/office/drawing/2014/main" id="{77974947-1F9E-87F0-888D-CF60873429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23" y="4495800"/>
            <a:ext cx="4629171" cy="215304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BC92B288-B625-A2AC-5624-7AEB41E9BF30}"/>
              </a:ext>
            </a:extLst>
          </p:cNvPr>
          <p:cNvCxnSpPr>
            <a:cxnSpLocks/>
          </p:cNvCxnSpPr>
          <p:nvPr/>
        </p:nvCxnSpPr>
        <p:spPr>
          <a:xfrm>
            <a:off x="4929194" y="46482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C558F4-DE49-3129-F05D-399E39656DD3}"/>
              </a:ext>
            </a:extLst>
          </p:cNvPr>
          <p:cNvSpPr txBox="1"/>
          <p:nvPr/>
        </p:nvSpPr>
        <p:spPr>
          <a:xfrm>
            <a:off x="5512290" y="4508957"/>
            <a:ext cx="5557409" cy="738664"/>
          </a:xfrm>
          <a:prstGeom prst="rect">
            <a:avLst/>
          </a:prstGeom>
          <a:noFill/>
        </p:spPr>
        <p:txBody>
          <a:bodyPr wrap="square" rtlCol="0">
            <a:spAutoFit/>
          </a:bodyPr>
          <a:lstStyle/>
          <a:p>
            <a:r>
              <a:rPr lang="el-GR" sz="1400" spc="-10" dirty="0">
                <a:latin typeface="Calibri"/>
                <a:cs typeface="Calibri"/>
              </a:rPr>
              <a:t>Μόλις αναρτήσετε όλα τα έντυπα</a:t>
            </a:r>
            <a:r>
              <a:rPr lang="en-GB" sz="1400" spc="-10" dirty="0">
                <a:latin typeface="Calibri"/>
                <a:cs typeface="Calibri"/>
              </a:rPr>
              <a:t>, </a:t>
            </a:r>
            <a:r>
              <a:rPr lang="el-GR" sz="1400" spc="-10" dirty="0">
                <a:latin typeface="Calibri"/>
                <a:cs typeface="Calibri"/>
              </a:rPr>
              <a:t>οριστικοποιήστε το ανέβασμά τους, πατώντας το </a:t>
            </a:r>
            <a:r>
              <a:rPr lang="en-GB" sz="1400" spc="-10" dirty="0">
                <a:latin typeface="Calibri"/>
                <a:cs typeface="Calibri"/>
              </a:rPr>
              <a:t>Update button. </a:t>
            </a:r>
            <a:r>
              <a:rPr lang="el-GR" sz="1400" spc="-10" dirty="0">
                <a:latin typeface="Calibri"/>
                <a:cs typeface="Calibri"/>
              </a:rPr>
              <a:t>Εάν δεν το πατήσετε, τα αρχεία δε θα αποθηκευτούν στο </a:t>
            </a:r>
            <a:r>
              <a:rPr lang="en-GB" sz="1400" spc="-10" dirty="0">
                <a:latin typeface="Calibri"/>
                <a:cs typeface="Calibri"/>
              </a:rPr>
              <a:t>Organisation Registration system</a:t>
            </a:r>
          </a:p>
        </p:txBody>
      </p:sp>
    </p:spTree>
    <p:extLst>
      <p:ext uri="{BB962C8B-B14F-4D97-AF65-F5344CB8AC3E}">
        <p14:creationId xmlns:p14="http://schemas.microsoft.com/office/powerpoint/2010/main" val="1757781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000" y="89661"/>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91464" y="903224"/>
            <a:ext cx="11112500" cy="953135"/>
          </a:xfrm>
          <a:prstGeom prst="rect">
            <a:avLst/>
          </a:prstGeom>
        </p:spPr>
        <p:txBody>
          <a:bodyPr vert="horz" wrap="square" lIns="0" tIns="13335" rIns="0" bIns="0" rtlCol="0">
            <a:spAutoFit/>
          </a:bodyPr>
          <a:lstStyle/>
          <a:p>
            <a:pPr marL="12700">
              <a:lnSpc>
                <a:spcPct val="100000"/>
              </a:lnSpc>
              <a:spcBef>
                <a:spcPts val="105"/>
              </a:spcBef>
            </a:pPr>
            <a:r>
              <a:rPr sz="2000" b="1" u="heavy" spc="-5" dirty="0">
                <a:uFill>
                  <a:solidFill>
                    <a:srgbClr val="000000"/>
                  </a:solidFill>
                </a:uFill>
                <a:latin typeface="Calibri"/>
                <a:cs typeface="Calibri"/>
              </a:rPr>
              <a:t>Επικαιροποίηση</a:t>
            </a:r>
            <a:r>
              <a:rPr sz="2000" b="1" u="heavy" spc="-40" dirty="0">
                <a:uFill>
                  <a:solidFill>
                    <a:srgbClr val="000000"/>
                  </a:solidFill>
                </a:uFill>
                <a:latin typeface="Calibri"/>
                <a:cs typeface="Calibri"/>
              </a:rPr>
              <a:t> </a:t>
            </a:r>
            <a:r>
              <a:rPr sz="2000" b="1" u="heavy" spc="-5" dirty="0">
                <a:uFill>
                  <a:solidFill>
                    <a:srgbClr val="000000"/>
                  </a:solidFill>
                </a:uFill>
                <a:latin typeface="Calibri"/>
                <a:cs typeface="Calibri"/>
              </a:rPr>
              <a:t>εντύπων</a:t>
            </a:r>
            <a:r>
              <a:rPr sz="2000" b="1" spc="-5" dirty="0">
                <a:latin typeface="Calibri"/>
                <a:cs typeface="Calibri"/>
              </a:rPr>
              <a:t>:</a:t>
            </a:r>
            <a:endParaRPr sz="2000">
              <a:latin typeface="Calibri"/>
              <a:cs typeface="Calibri"/>
            </a:endParaRPr>
          </a:p>
          <a:p>
            <a:pPr marL="12700" marR="5080">
              <a:lnSpc>
                <a:spcPct val="105700"/>
              </a:lnSpc>
              <a:spcBef>
                <a:spcPts val="1340"/>
              </a:spcBef>
            </a:pPr>
            <a:r>
              <a:rPr sz="1400" dirty="0">
                <a:latin typeface="Calibri"/>
                <a:cs typeface="Calibri"/>
              </a:rPr>
              <a:t>Για</a:t>
            </a:r>
            <a:r>
              <a:rPr sz="1400" spc="5" dirty="0">
                <a:latin typeface="Calibri"/>
                <a:cs typeface="Calibri"/>
              </a:rPr>
              <a:t> </a:t>
            </a:r>
            <a:r>
              <a:rPr sz="1400" dirty="0">
                <a:latin typeface="Calibri"/>
                <a:cs typeface="Calibri"/>
              </a:rPr>
              <a:t>να </a:t>
            </a:r>
            <a:r>
              <a:rPr sz="1400" spc="-5" dirty="0">
                <a:latin typeface="Calibri"/>
                <a:cs typeface="Calibri"/>
              </a:rPr>
              <a:t>αναρτήσει</a:t>
            </a:r>
            <a:r>
              <a:rPr sz="1400" spc="10" dirty="0">
                <a:latin typeface="Calibri"/>
                <a:cs typeface="Calibri"/>
              </a:rPr>
              <a:t> </a:t>
            </a:r>
            <a:r>
              <a:rPr sz="1400" dirty="0">
                <a:latin typeface="Calibri"/>
                <a:cs typeface="Calibri"/>
              </a:rPr>
              <a:t>ο</a:t>
            </a:r>
            <a:r>
              <a:rPr sz="1400" spc="5" dirty="0">
                <a:latin typeface="Calibri"/>
                <a:cs typeface="Calibri"/>
              </a:rPr>
              <a:t> </a:t>
            </a:r>
            <a:r>
              <a:rPr sz="1400" dirty="0">
                <a:latin typeface="Calibri"/>
                <a:cs typeface="Calibri"/>
              </a:rPr>
              <a:t>χρήστης</a:t>
            </a:r>
            <a:r>
              <a:rPr sz="1400" spc="-5" dirty="0">
                <a:latin typeface="Calibri"/>
                <a:cs typeface="Calibri"/>
              </a:rPr>
              <a:t> </a:t>
            </a:r>
            <a:r>
              <a:rPr sz="1400" dirty="0">
                <a:latin typeface="Calibri"/>
                <a:cs typeface="Calibri"/>
              </a:rPr>
              <a:t>μία</a:t>
            </a:r>
            <a:r>
              <a:rPr sz="1400" spc="10" dirty="0">
                <a:latin typeface="Calibri"/>
                <a:cs typeface="Calibri"/>
              </a:rPr>
              <a:t> </a:t>
            </a:r>
            <a:r>
              <a:rPr sz="1400" dirty="0">
                <a:latin typeface="Calibri"/>
                <a:cs typeface="Calibri"/>
              </a:rPr>
              <a:t>πιο</a:t>
            </a:r>
            <a:r>
              <a:rPr sz="1400" spc="10" dirty="0">
                <a:latin typeface="Calibri"/>
                <a:cs typeface="Calibri"/>
              </a:rPr>
              <a:t> </a:t>
            </a:r>
            <a:r>
              <a:rPr sz="1400" spc="-5" dirty="0">
                <a:latin typeface="Calibri"/>
                <a:cs typeface="Calibri"/>
              </a:rPr>
              <a:t>επικαιροποιημένη</a:t>
            </a:r>
            <a:r>
              <a:rPr sz="1400" spc="-10" dirty="0">
                <a:latin typeface="Calibri"/>
                <a:cs typeface="Calibri"/>
              </a:rPr>
              <a:t> εκδοχή</a:t>
            </a:r>
            <a:r>
              <a:rPr sz="1400" spc="-5" dirty="0">
                <a:latin typeface="Calibri"/>
                <a:cs typeface="Calibri"/>
              </a:rPr>
              <a:t> ενός </a:t>
            </a:r>
            <a:r>
              <a:rPr sz="1400" dirty="0">
                <a:latin typeface="Calibri"/>
                <a:cs typeface="Calibri"/>
              </a:rPr>
              <a:t>εντύπου,</a:t>
            </a:r>
            <a:r>
              <a:rPr sz="1400" spc="-10" dirty="0">
                <a:latin typeface="Calibri"/>
                <a:cs typeface="Calibri"/>
              </a:rPr>
              <a:t> </a:t>
            </a:r>
            <a:r>
              <a:rPr sz="1400" spc="-5" dirty="0">
                <a:latin typeface="Calibri"/>
                <a:cs typeface="Calibri"/>
              </a:rPr>
              <a:t>επιλέγει</a:t>
            </a:r>
            <a:r>
              <a:rPr sz="1400" spc="5" dirty="0">
                <a:latin typeface="Calibri"/>
                <a:cs typeface="Calibri"/>
              </a:rPr>
              <a:t> </a:t>
            </a:r>
            <a:r>
              <a:rPr sz="1400" spc="-10" dirty="0">
                <a:latin typeface="Calibri"/>
                <a:cs typeface="Calibri"/>
              </a:rPr>
              <a:t>το</a:t>
            </a:r>
            <a:r>
              <a:rPr sz="1400" spc="-5" dirty="0">
                <a:latin typeface="Calibri"/>
                <a:cs typeface="Calibri"/>
              </a:rPr>
              <a:t> </a:t>
            </a:r>
            <a:r>
              <a:rPr sz="1400" spc="-10" dirty="0">
                <a:latin typeface="Calibri"/>
                <a:cs typeface="Calibri"/>
              </a:rPr>
              <a:t>εικονίδιο</a:t>
            </a:r>
            <a:r>
              <a:rPr sz="1400" spc="20" dirty="0">
                <a:latin typeface="Calibri"/>
                <a:cs typeface="Calibri"/>
              </a:rPr>
              <a:t> </a:t>
            </a:r>
            <a:r>
              <a:rPr sz="1400" b="1" dirty="0">
                <a:latin typeface="Calibri"/>
                <a:cs typeface="Calibri"/>
              </a:rPr>
              <a:t>Add</a:t>
            </a:r>
            <a:r>
              <a:rPr sz="1400" b="1" spc="-5" dirty="0">
                <a:latin typeface="Calibri"/>
                <a:cs typeface="Calibri"/>
              </a:rPr>
              <a:t> new</a:t>
            </a:r>
            <a:r>
              <a:rPr sz="1400" b="1" spc="-25" dirty="0">
                <a:latin typeface="Calibri"/>
                <a:cs typeface="Calibri"/>
              </a:rPr>
              <a:t> </a:t>
            </a:r>
            <a:r>
              <a:rPr sz="1400" b="1" spc="-5" dirty="0">
                <a:latin typeface="Calibri"/>
                <a:cs typeface="Calibri"/>
              </a:rPr>
              <a:t>document</a:t>
            </a:r>
            <a:r>
              <a:rPr sz="1400" b="1" spc="-25" dirty="0">
                <a:latin typeface="Calibri"/>
                <a:cs typeface="Calibri"/>
              </a:rPr>
              <a:t> </a:t>
            </a:r>
            <a:r>
              <a:rPr sz="1400" b="1" spc="-5" dirty="0">
                <a:latin typeface="Calibri"/>
                <a:cs typeface="Calibri"/>
              </a:rPr>
              <a:t>version</a:t>
            </a:r>
            <a:r>
              <a:rPr sz="1400" b="1" spc="-15" dirty="0">
                <a:latin typeface="Calibri"/>
                <a:cs typeface="Calibri"/>
              </a:rPr>
              <a:t> </a:t>
            </a:r>
            <a:r>
              <a:rPr sz="1400" spc="-20" dirty="0">
                <a:latin typeface="Calibri"/>
                <a:cs typeface="Calibri"/>
              </a:rPr>
              <a:t>και</a:t>
            </a:r>
            <a:r>
              <a:rPr sz="1400" spc="10" dirty="0">
                <a:latin typeface="Calibri"/>
                <a:cs typeface="Calibri"/>
              </a:rPr>
              <a:t> </a:t>
            </a:r>
            <a:r>
              <a:rPr sz="1400" spc="-15" dirty="0">
                <a:latin typeface="Calibri"/>
                <a:cs typeface="Calibri"/>
              </a:rPr>
              <a:t>ακολουθεί</a:t>
            </a:r>
            <a:r>
              <a:rPr sz="1400" spc="30" dirty="0">
                <a:latin typeface="Calibri"/>
                <a:cs typeface="Calibri"/>
              </a:rPr>
              <a:t> </a:t>
            </a:r>
            <a:r>
              <a:rPr sz="1400" spc="-5" dirty="0">
                <a:latin typeface="Calibri"/>
                <a:cs typeface="Calibri"/>
              </a:rPr>
              <a:t>τις</a:t>
            </a:r>
            <a:r>
              <a:rPr sz="1400" dirty="0">
                <a:latin typeface="Calibri"/>
                <a:cs typeface="Calibri"/>
              </a:rPr>
              <a:t> </a:t>
            </a:r>
            <a:r>
              <a:rPr sz="1400" spc="-10" dirty="0">
                <a:latin typeface="Calibri"/>
                <a:cs typeface="Calibri"/>
              </a:rPr>
              <a:t>οδηγίες </a:t>
            </a:r>
            <a:r>
              <a:rPr sz="1400" spc="-5" dirty="0">
                <a:latin typeface="Calibri"/>
                <a:cs typeface="Calibri"/>
              </a:rPr>
              <a:t> </a:t>
            </a:r>
            <a:r>
              <a:rPr sz="1400" spc="-10" dirty="0">
                <a:latin typeface="Calibri"/>
                <a:cs typeface="Calibri"/>
              </a:rPr>
              <a:t>του </a:t>
            </a:r>
            <a:r>
              <a:rPr sz="1400" spc="-5" dirty="0">
                <a:latin typeface="Calibri"/>
                <a:cs typeface="Calibri"/>
              </a:rPr>
              <a:t>συστήματος.</a:t>
            </a:r>
            <a:endParaRPr sz="1400">
              <a:latin typeface="Calibri"/>
              <a:cs typeface="Calibri"/>
            </a:endParaRPr>
          </a:p>
        </p:txBody>
      </p:sp>
      <p:grpSp>
        <p:nvGrpSpPr>
          <p:cNvPr id="4" name="object 4"/>
          <p:cNvGrpSpPr/>
          <p:nvPr/>
        </p:nvGrpSpPr>
        <p:grpSpPr>
          <a:xfrm>
            <a:off x="423672" y="2034539"/>
            <a:ext cx="5675630" cy="4612005"/>
            <a:chOff x="423672" y="2034539"/>
            <a:chExt cx="5675630" cy="4612005"/>
          </a:xfrm>
        </p:grpSpPr>
        <p:pic>
          <p:nvPicPr>
            <p:cNvPr id="5" name="object 5"/>
            <p:cNvPicPr/>
            <p:nvPr/>
          </p:nvPicPr>
          <p:blipFill>
            <a:blip r:embed="rId2" cstate="print"/>
            <a:stretch>
              <a:fillRect/>
            </a:stretch>
          </p:blipFill>
          <p:spPr>
            <a:xfrm>
              <a:off x="423672" y="2034539"/>
              <a:ext cx="4030979" cy="917448"/>
            </a:xfrm>
            <a:prstGeom prst="rect">
              <a:avLst/>
            </a:prstGeom>
          </p:spPr>
        </p:pic>
        <p:pic>
          <p:nvPicPr>
            <p:cNvPr id="6" name="object 6"/>
            <p:cNvPicPr/>
            <p:nvPr/>
          </p:nvPicPr>
          <p:blipFill>
            <a:blip r:embed="rId3" cstate="print"/>
            <a:stretch>
              <a:fillRect/>
            </a:stretch>
          </p:blipFill>
          <p:spPr>
            <a:xfrm>
              <a:off x="423672" y="4018788"/>
              <a:ext cx="5675376" cy="2627376"/>
            </a:xfrm>
            <a:prstGeom prst="rect">
              <a:avLst/>
            </a:prstGeom>
          </p:spPr>
        </p:pic>
      </p:grpSp>
      <p:sp>
        <p:nvSpPr>
          <p:cNvPr id="7" name="object 7"/>
          <p:cNvSpPr txBox="1"/>
          <p:nvPr/>
        </p:nvSpPr>
        <p:spPr>
          <a:xfrm>
            <a:off x="399084" y="3284346"/>
            <a:ext cx="11367135" cy="452755"/>
          </a:xfrm>
          <a:prstGeom prst="rect">
            <a:avLst/>
          </a:prstGeom>
        </p:spPr>
        <p:txBody>
          <a:bodyPr vert="horz" wrap="square" lIns="0" tIns="13335" rIns="0" bIns="0" rtlCol="0">
            <a:spAutoFit/>
          </a:bodyPr>
          <a:lstStyle/>
          <a:p>
            <a:pPr marL="12700" marR="5080">
              <a:lnSpc>
                <a:spcPct val="100000"/>
              </a:lnSpc>
              <a:spcBef>
                <a:spcPts val="105"/>
              </a:spcBef>
            </a:pPr>
            <a:r>
              <a:rPr sz="1400" spc="-5" dirty="0">
                <a:latin typeface="Calibri"/>
                <a:cs typeface="Calibri"/>
              </a:rPr>
              <a:t>Οι</a:t>
            </a:r>
            <a:r>
              <a:rPr sz="1400" spc="25" dirty="0">
                <a:latin typeface="Calibri"/>
                <a:cs typeface="Calibri"/>
              </a:rPr>
              <a:t> </a:t>
            </a:r>
            <a:r>
              <a:rPr sz="1400" spc="-5" dirty="0">
                <a:latin typeface="Calibri"/>
                <a:cs typeface="Calibri"/>
              </a:rPr>
              <a:t>προηγούμενες</a:t>
            </a:r>
            <a:r>
              <a:rPr sz="1400" spc="30" dirty="0">
                <a:latin typeface="Calibri"/>
                <a:cs typeface="Calibri"/>
              </a:rPr>
              <a:t> </a:t>
            </a:r>
            <a:r>
              <a:rPr sz="1400" spc="-10" dirty="0">
                <a:latin typeface="Calibri"/>
                <a:cs typeface="Calibri"/>
              </a:rPr>
              <a:t>εκδοχές</a:t>
            </a:r>
            <a:r>
              <a:rPr sz="1400" spc="30" dirty="0">
                <a:latin typeface="Calibri"/>
                <a:cs typeface="Calibri"/>
              </a:rPr>
              <a:t> </a:t>
            </a:r>
            <a:r>
              <a:rPr sz="1400" spc="-10" dirty="0">
                <a:latin typeface="Calibri"/>
                <a:cs typeface="Calibri"/>
              </a:rPr>
              <a:t>του</a:t>
            </a:r>
            <a:r>
              <a:rPr sz="1400" spc="35" dirty="0">
                <a:latin typeface="Calibri"/>
                <a:cs typeface="Calibri"/>
              </a:rPr>
              <a:t> </a:t>
            </a:r>
            <a:r>
              <a:rPr sz="1400" spc="-5" dirty="0">
                <a:latin typeface="Calibri"/>
                <a:cs typeface="Calibri"/>
              </a:rPr>
              <a:t>εντύπου</a:t>
            </a:r>
            <a:r>
              <a:rPr sz="1400" spc="15" dirty="0">
                <a:latin typeface="Calibri"/>
                <a:cs typeface="Calibri"/>
              </a:rPr>
              <a:t> </a:t>
            </a:r>
            <a:r>
              <a:rPr sz="1400" spc="-10" dirty="0">
                <a:latin typeface="Calibri"/>
                <a:cs typeface="Calibri"/>
              </a:rPr>
              <a:t>είναι</a:t>
            </a:r>
            <a:r>
              <a:rPr sz="1400" spc="30" dirty="0">
                <a:latin typeface="Calibri"/>
                <a:cs typeface="Calibri"/>
              </a:rPr>
              <a:t> </a:t>
            </a:r>
            <a:r>
              <a:rPr sz="1400" spc="-5" dirty="0">
                <a:latin typeface="Calibri"/>
                <a:cs typeface="Calibri"/>
              </a:rPr>
              <a:t>προσβάσιμες</a:t>
            </a:r>
            <a:r>
              <a:rPr sz="1400" spc="45" dirty="0">
                <a:latin typeface="Calibri"/>
                <a:cs typeface="Calibri"/>
              </a:rPr>
              <a:t> </a:t>
            </a:r>
            <a:r>
              <a:rPr sz="1400" spc="-20" dirty="0">
                <a:latin typeface="Calibri"/>
                <a:cs typeface="Calibri"/>
              </a:rPr>
              <a:t>και</a:t>
            </a:r>
            <a:r>
              <a:rPr sz="1400" spc="35" dirty="0">
                <a:latin typeface="Calibri"/>
                <a:cs typeface="Calibri"/>
              </a:rPr>
              <a:t> </a:t>
            </a:r>
            <a:r>
              <a:rPr sz="1400" dirty="0">
                <a:latin typeface="Calibri"/>
                <a:cs typeface="Calibri"/>
              </a:rPr>
              <a:t>εμφανίζονται</a:t>
            </a:r>
            <a:r>
              <a:rPr sz="1400" spc="10" dirty="0">
                <a:latin typeface="Calibri"/>
                <a:cs typeface="Calibri"/>
              </a:rPr>
              <a:t> </a:t>
            </a:r>
            <a:r>
              <a:rPr sz="1400" spc="-5" dirty="0">
                <a:latin typeface="Calibri"/>
                <a:cs typeface="Calibri"/>
              </a:rPr>
              <a:t>με</a:t>
            </a:r>
            <a:r>
              <a:rPr sz="1400" spc="35" dirty="0">
                <a:latin typeface="Calibri"/>
                <a:cs typeface="Calibri"/>
              </a:rPr>
              <a:t> </a:t>
            </a:r>
            <a:r>
              <a:rPr sz="1400" spc="-10" dirty="0">
                <a:latin typeface="Calibri"/>
                <a:cs typeface="Calibri"/>
              </a:rPr>
              <a:t>το</a:t>
            </a:r>
            <a:r>
              <a:rPr sz="1400" spc="35" dirty="0">
                <a:latin typeface="Calibri"/>
                <a:cs typeface="Calibri"/>
              </a:rPr>
              <a:t> </a:t>
            </a:r>
            <a:r>
              <a:rPr sz="1400" spc="-10" dirty="0">
                <a:latin typeface="Calibri"/>
                <a:cs typeface="Calibri"/>
              </a:rPr>
              <a:t>πάτημα</a:t>
            </a:r>
            <a:r>
              <a:rPr sz="1400" spc="30" dirty="0">
                <a:latin typeface="Calibri"/>
                <a:cs typeface="Calibri"/>
              </a:rPr>
              <a:t> </a:t>
            </a:r>
            <a:r>
              <a:rPr sz="1400" spc="-10" dirty="0">
                <a:latin typeface="Calibri"/>
                <a:cs typeface="Calibri"/>
              </a:rPr>
              <a:t>του</a:t>
            </a:r>
            <a:r>
              <a:rPr sz="1400" spc="30" dirty="0">
                <a:latin typeface="Calibri"/>
                <a:cs typeface="Calibri"/>
              </a:rPr>
              <a:t> </a:t>
            </a:r>
            <a:r>
              <a:rPr sz="1400" dirty="0">
                <a:latin typeface="Calibri"/>
                <a:cs typeface="Calibri"/>
              </a:rPr>
              <a:t>μπλε</a:t>
            </a:r>
            <a:r>
              <a:rPr sz="1400" spc="20" dirty="0">
                <a:latin typeface="Calibri"/>
                <a:cs typeface="Calibri"/>
              </a:rPr>
              <a:t> </a:t>
            </a:r>
            <a:r>
              <a:rPr sz="1400" spc="-10" dirty="0">
                <a:latin typeface="Calibri"/>
                <a:cs typeface="Calibri"/>
              </a:rPr>
              <a:t>τόξου,</a:t>
            </a:r>
            <a:r>
              <a:rPr sz="1400" spc="30" dirty="0">
                <a:latin typeface="Calibri"/>
                <a:cs typeface="Calibri"/>
              </a:rPr>
              <a:t> </a:t>
            </a:r>
            <a:r>
              <a:rPr sz="1400" spc="-5" dirty="0">
                <a:latin typeface="Calibri"/>
                <a:cs typeface="Calibri"/>
              </a:rPr>
              <a:t>που</a:t>
            </a:r>
            <a:r>
              <a:rPr sz="1400" spc="25" dirty="0">
                <a:latin typeface="Calibri"/>
                <a:cs typeface="Calibri"/>
              </a:rPr>
              <a:t> </a:t>
            </a:r>
            <a:r>
              <a:rPr sz="1400" spc="-5" dirty="0">
                <a:latin typeface="Calibri"/>
                <a:cs typeface="Calibri"/>
              </a:rPr>
              <a:t>εμφανίζεται</a:t>
            </a:r>
            <a:r>
              <a:rPr sz="1400" spc="25" dirty="0">
                <a:latin typeface="Calibri"/>
                <a:cs typeface="Calibri"/>
              </a:rPr>
              <a:t> </a:t>
            </a:r>
            <a:r>
              <a:rPr sz="1400" spc="-15" dirty="0">
                <a:latin typeface="Calibri"/>
                <a:cs typeface="Calibri"/>
              </a:rPr>
              <a:t>κάτω</a:t>
            </a:r>
            <a:r>
              <a:rPr sz="1400" spc="30" dirty="0">
                <a:latin typeface="Calibri"/>
                <a:cs typeface="Calibri"/>
              </a:rPr>
              <a:t> </a:t>
            </a:r>
            <a:r>
              <a:rPr sz="1400" dirty="0">
                <a:latin typeface="Calibri"/>
                <a:cs typeface="Calibri"/>
              </a:rPr>
              <a:t>από</a:t>
            </a:r>
            <a:r>
              <a:rPr sz="1400" spc="25" dirty="0">
                <a:latin typeface="Calibri"/>
                <a:cs typeface="Calibri"/>
              </a:rPr>
              <a:t> </a:t>
            </a:r>
            <a:r>
              <a:rPr sz="1400" spc="-15" dirty="0">
                <a:latin typeface="Calibri"/>
                <a:cs typeface="Calibri"/>
              </a:rPr>
              <a:t>την</a:t>
            </a:r>
            <a:r>
              <a:rPr sz="1400" spc="45" dirty="0">
                <a:latin typeface="Calibri"/>
                <a:cs typeface="Calibri"/>
              </a:rPr>
              <a:t> </a:t>
            </a:r>
            <a:r>
              <a:rPr sz="1400" spc="-5" dirty="0">
                <a:latin typeface="Calibri"/>
                <a:cs typeface="Calibri"/>
              </a:rPr>
              <a:t>στήλη </a:t>
            </a:r>
            <a:r>
              <a:rPr sz="1400" dirty="0">
                <a:latin typeface="Calibri"/>
                <a:cs typeface="Calibri"/>
              </a:rPr>
              <a:t> “Document”</a:t>
            </a:r>
            <a:r>
              <a:rPr sz="1400" spc="5" dirty="0">
                <a:latin typeface="Calibri"/>
                <a:cs typeface="Calibri"/>
              </a:rPr>
              <a:t> </a:t>
            </a:r>
            <a:r>
              <a:rPr sz="1400" spc="-5" dirty="0">
                <a:latin typeface="Calibri"/>
                <a:cs typeface="Calibri"/>
              </a:rPr>
              <a:t>για </a:t>
            </a:r>
            <a:r>
              <a:rPr sz="1400" spc="-15" dirty="0">
                <a:latin typeface="Calibri"/>
                <a:cs typeface="Calibri"/>
              </a:rPr>
              <a:t>κάθε</a:t>
            </a:r>
            <a:r>
              <a:rPr sz="1400" spc="15" dirty="0">
                <a:latin typeface="Calibri"/>
                <a:cs typeface="Calibri"/>
              </a:rPr>
              <a:t> </a:t>
            </a:r>
            <a:r>
              <a:rPr sz="1400" dirty="0">
                <a:latin typeface="Calibri"/>
                <a:cs typeface="Calibri"/>
              </a:rPr>
              <a:t>έντυπο</a:t>
            </a:r>
            <a:r>
              <a:rPr sz="1400" spc="-20" dirty="0">
                <a:latin typeface="Calibri"/>
                <a:cs typeface="Calibri"/>
              </a:rPr>
              <a:t> </a:t>
            </a:r>
            <a:r>
              <a:rPr sz="1400" dirty="0">
                <a:latin typeface="Calibri"/>
                <a:cs typeface="Calibri"/>
              </a:rPr>
              <a:t>που</a:t>
            </a:r>
            <a:r>
              <a:rPr sz="1400" spc="-20" dirty="0">
                <a:latin typeface="Calibri"/>
                <a:cs typeface="Calibri"/>
              </a:rPr>
              <a:t> </a:t>
            </a:r>
            <a:r>
              <a:rPr sz="1400" spc="-5" dirty="0">
                <a:latin typeface="Calibri"/>
                <a:cs typeface="Calibri"/>
              </a:rPr>
              <a:t>διαθέτει</a:t>
            </a:r>
            <a:r>
              <a:rPr sz="1400" spc="30" dirty="0">
                <a:latin typeface="Calibri"/>
                <a:cs typeface="Calibri"/>
              </a:rPr>
              <a:t> </a:t>
            </a:r>
            <a:r>
              <a:rPr sz="1400" spc="-5" dirty="0">
                <a:latin typeface="Calibri"/>
                <a:cs typeface="Calibri"/>
              </a:rPr>
              <a:t>περισσότερες</a:t>
            </a:r>
            <a:r>
              <a:rPr sz="1400" spc="-15" dirty="0">
                <a:latin typeface="Calibri"/>
                <a:cs typeface="Calibri"/>
              </a:rPr>
              <a:t> </a:t>
            </a:r>
            <a:r>
              <a:rPr sz="1400" spc="-5" dirty="0">
                <a:latin typeface="Calibri"/>
                <a:cs typeface="Calibri"/>
              </a:rPr>
              <a:t>από </a:t>
            </a:r>
            <a:r>
              <a:rPr sz="1400" dirty="0">
                <a:latin typeface="Calibri"/>
                <a:cs typeface="Calibri"/>
              </a:rPr>
              <a:t>μία </a:t>
            </a:r>
            <a:r>
              <a:rPr sz="1400" spc="-10" dirty="0">
                <a:latin typeface="Calibri"/>
                <a:cs typeface="Calibri"/>
              </a:rPr>
              <a:t>εκδοχές</a:t>
            </a:r>
            <a:endParaRPr sz="140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607" y="91516"/>
            <a:ext cx="8115934"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1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152400" y="762000"/>
            <a:ext cx="11658600" cy="5899692"/>
          </a:xfrm>
          <a:prstGeom prst="rect">
            <a:avLst/>
          </a:prstGeom>
        </p:spPr>
        <p:txBody>
          <a:bodyPr vert="horz" wrap="square" lIns="0" tIns="13335" rIns="0" bIns="0" rtlCol="0">
            <a:spAutoFit/>
          </a:bodyPr>
          <a:lstStyle/>
          <a:p>
            <a:pPr marL="386080" marR="127635" indent="-353695" algn="just">
              <a:lnSpc>
                <a:spcPct val="100000"/>
              </a:lnSpc>
              <a:spcBef>
                <a:spcPts val="105"/>
              </a:spcBef>
              <a:buFont typeface="Wingdings"/>
              <a:buChar char=""/>
              <a:tabLst>
                <a:tab pos="386080" algn="l"/>
              </a:tabLst>
            </a:pPr>
            <a:r>
              <a:rPr b="1" spc="-5" dirty="0">
                <a:latin typeface="Calibri"/>
                <a:cs typeface="Calibri"/>
              </a:rPr>
              <a:t>Απαιτούμενα Έντυπα: </a:t>
            </a:r>
            <a:r>
              <a:rPr dirty="0">
                <a:latin typeface="Calibri"/>
                <a:cs typeface="Calibri"/>
              </a:rPr>
              <a:t>Για να </a:t>
            </a:r>
            <a:r>
              <a:rPr spc="-5" dirty="0">
                <a:latin typeface="Calibri"/>
                <a:cs typeface="Calibri"/>
              </a:rPr>
              <a:t>θεωρείται </a:t>
            </a:r>
            <a:r>
              <a:rPr spc="-10" dirty="0">
                <a:latin typeface="Calibri"/>
                <a:cs typeface="Calibri"/>
              </a:rPr>
              <a:t>ολοκληρωμένη </a:t>
            </a:r>
            <a:r>
              <a:rPr dirty="0">
                <a:latin typeface="Calibri"/>
                <a:cs typeface="Calibri"/>
              </a:rPr>
              <a:t>η </a:t>
            </a:r>
            <a:r>
              <a:rPr spc="-5" dirty="0">
                <a:latin typeface="Calibri"/>
                <a:cs typeface="Calibri"/>
              </a:rPr>
              <a:t>εγγραφή </a:t>
            </a:r>
            <a:r>
              <a:rPr dirty="0">
                <a:latin typeface="Calibri"/>
                <a:cs typeface="Calibri"/>
              </a:rPr>
              <a:t>ενός </a:t>
            </a:r>
            <a:r>
              <a:rPr spc="-5" dirty="0">
                <a:latin typeface="Calibri"/>
                <a:cs typeface="Calibri"/>
              </a:rPr>
              <a:t>οργανισμού </a:t>
            </a:r>
            <a:r>
              <a:rPr spc="5" dirty="0">
                <a:latin typeface="Calibri"/>
                <a:cs typeface="Calibri"/>
              </a:rPr>
              <a:t>στο </a:t>
            </a:r>
            <a:r>
              <a:rPr spc="-5" dirty="0">
                <a:latin typeface="Calibri"/>
                <a:cs typeface="Calibri"/>
              </a:rPr>
              <a:t>ORS </a:t>
            </a:r>
            <a:r>
              <a:rPr spc="-20" dirty="0">
                <a:latin typeface="Calibri"/>
                <a:cs typeface="Calibri"/>
              </a:rPr>
              <a:t>και </a:t>
            </a:r>
            <a:r>
              <a:rPr dirty="0">
                <a:latin typeface="Calibri"/>
                <a:cs typeface="Calibri"/>
              </a:rPr>
              <a:t>να </a:t>
            </a:r>
            <a:r>
              <a:rPr spc="5" dirty="0">
                <a:latin typeface="Calibri"/>
                <a:cs typeface="Calibri"/>
              </a:rPr>
              <a:t> </a:t>
            </a:r>
            <a:r>
              <a:rPr dirty="0">
                <a:latin typeface="Calibri"/>
                <a:cs typeface="Calibri"/>
              </a:rPr>
              <a:t>μπορεί να </a:t>
            </a:r>
            <a:r>
              <a:rPr spc="-5" dirty="0">
                <a:latin typeface="Calibri"/>
                <a:cs typeface="Calibri"/>
              </a:rPr>
              <a:t>γίνει επικύρωση </a:t>
            </a:r>
            <a:r>
              <a:rPr spc="-10" dirty="0">
                <a:latin typeface="Calibri"/>
                <a:cs typeface="Calibri"/>
              </a:rPr>
              <a:t>των </a:t>
            </a:r>
            <a:r>
              <a:rPr spc="-5" dirty="0">
                <a:latin typeface="Calibri"/>
                <a:cs typeface="Calibri"/>
              </a:rPr>
              <a:t>στοιχείων από </a:t>
            </a:r>
            <a:r>
              <a:rPr spc="-15" dirty="0">
                <a:latin typeface="Calibri"/>
                <a:cs typeface="Calibri"/>
              </a:rPr>
              <a:t>την </a:t>
            </a:r>
            <a:r>
              <a:rPr dirty="0">
                <a:latin typeface="Calibri"/>
                <a:cs typeface="Calibri"/>
              </a:rPr>
              <a:t>Εθνική </a:t>
            </a:r>
            <a:r>
              <a:rPr spc="-5" dirty="0">
                <a:latin typeface="Calibri"/>
                <a:cs typeface="Calibri"/>
              </a:rPr>
              <a:t>Υπηρεσία (=Certification), </a:t>
            </a:r>
            <a:r>
              <a:rPr dirty="0">
                <a:latin typeface="Calibri"/>
                <a:cs typeface="Calibri"/>
              </a:rPr>
              <a:t>θα </a:t>
            </a:r>
            <a:r>
              <a:rPr spc="-5" dirty="0">
                <a:latin typeface="Calibri"/>
                <a:cs typeface="Calibri"/>
              </a:rPr>
              <a:t>πρέπει </a:t>
            </a:r>
            <a:r>
              <a:rPr dirty="0">
                <a:latin typeface="Calibri"/>
                <a:cs typeface="Calibri"/>
              </a:rPr>
              <a:t>- </a:t>
            </a:r>
            <a:r>
              <a:rPr b="1" spc="-5" dirty="0">
                <a:latin typeface="Calibri"/>
                <a:cs typeface="Calibri"/>
              </a:rPr>
              <a:t>μετά </a:t>
            </a:r>
            <a:r>
              <a:rPr b="1" spc="-440" dirty="0">
                <a:latin typeface="Calibri"/>
                <a:cs typeface="Calibri"/>
              </a:rPr>
              <a:t> </a:t>
            </a:r>
            <a:r>
              <a:rPr b="1" dirty="0">
                <a:latin typeface="Calibri"/>
                <a:cs typeface="Calibri"/>
              </a:rPr>
              <a:t>από</a:t>
            </a:r>
            <a:r>
              <a:rPr b="1" spc="-10" dirty="0">
                <a:latin typeface="Calibri"/>
                <a:cs typeface="Calibri"/>
              </a:rPr>
              <a:t> την</a:t>
            </a:r>
            <a:r>
              <a:rPr b="1" spc="-20" dirty="0">
                <a:latin typeface="Calibri"/>
                <a:cs typeface="Calibri"/>
              </a:rPr>
              <a:t> </a:t>
            </a:r>
            <a:r>
              <a:rPr b="1" dirty="0">
                <a:latin typeface="Calibri"/>
                <a:cs typeface="Calibri"/>
              </a:rPr>
              <a:t>απόκτηση</a:t>
            </a:r>
            <a:r>
              <a:rPr b="1" spc="-15" dirty="0">
                <a:latin typeface="Calibri"/>
                <a:cs typeface="Calibri"/>
              </a:rPr>
              <a:t> </a:t>
            </a:r>
            <a:r>
              <a:rPr b="1" dirty="0">
                <a:latin typeface="Calibri"/>
                <a:cs typeface="Calibri"/>
              </a:rPr>
              <a:t>OID</a:t>
            </a:r>
            <a:r>
              <a:rPr b="1" spc="-10" dirty="0">
                <a:latin typeface="Calibri"/>
                <a:cs typeface="Calibri"/>
              </a:rPr>
              <a:t> </a:t>
            </a:r>
            <a:r>
              <a:rPr dirty="0">
                <a:latin typeface="Calibri"/>
                <a:cs typeface="Calibri"/>
              </a:rPr>
              <a:t>-</a:t>
            </a:r>
            <a:r>
              <a:rPr spc="-10" dirty="0">
                <a:latin typeface="Calibri"/>
                <a:cs typeface="Calibri"/>
              </a:rPr>
              <a:t> </a:t>
            </a:r>
            <a:r>
              <a:rPr dirty="0">
                <a:latin typeface="Calibri"/>
                <a:cs typeface="Calibri"/>
              </a:rPr>
              <a:t>να</a:t>
            </a:r>
            <a:r>
              <a:rPr spc="5" dirty="0">
                <a:latin typeface="Calibri"/>
                <a:cs typeface="Calibri"/>
              </a:rPr>
              <a:t> </a:t>
            </a:r>
            <a:r>
              <a:rPr dirty="0">
                <a:latin typeface="Calibri"/>
                <a:cs typeface="Calibri"/>
              </a:rPr>
              <a:t>αναρτηθούν</a:t>
            </a:r>
            <a:r>
              <a:rPr spc="-40" dirty="0">
                <a:latin typeface="Calibri"/>
                <a:cs typeface="Calibri"/>
              </a:rPr>
              <a:t> </a:t>
            </a:r>
            <a:r>
              <a:rPr spc="5" dirty="0">
                <a:latin typeface="Calibri"/>
                <a:cs typeface="Calibri"/>
              </a:rPr>
              <a:t>στο</a:t>
            </a:r>
            <a:r>
              <a:rPr spc="-25" dirty="0">
                <a:latin typeface="Calibri"/>
                <a:cs typeface="Calibri"/>
              </a:rPr>
              <a:t> </a:t>
            </a:r>
            <a:r>
              <a:rPr dirty="0">
                <a:latin typeface="Calibri"/>
                <a:cs typeface="Calibri"/>
              </a:rPr>
              <a:t>σύστημα</a:t>
            </a:r>
            <a:r>
              <a:rPr spc="-35" dirty="0">
                <a:latin typeface="Calibri"/>
                <a:cs typeface="Calibri"/>
              </a:rPr>
              <a:t> </a:t>
            </a:r>
            <a:r>
              <a:rPr spc="-5" dirty="0">
                <a:latin typeface="Calibri"/>
                <a:cs typeface="Calibri"/>
              </a:rPr>
              <a:t>τα </a:t>
            </a:r>
            <a:r>
              <a:rPr spc="-15" dirty="0">
                <a:latin typeface="Calibri"/>
                <a:cs typeface="Calibri"/>
              </a:rPr>
              <a:t>ακόλουθα </a:t>
            </a:r>
            <a:r>
              <a:rPr spc="-10" dirty="0">
                <a:latin typeface="Calibri"/>
                <a:cs typeface="Calibri"/>
              </a:rPr>
              <a:t>έντυπα:</a:t>
            </a:r>
            <a:endParaRPr dirty="0">
              <a:latin typeface="Calibri"/>
              <a:cs typeface="Calibri"/>
            </a:endParaRPr>
          </a:p>
          <a:p>
            <a:pPr algn="just">
              <a:lnSpc>
                <a:spcPct val="100000"/>
              </a:lnSpc>
              <a:spcBef>
                <a:spcPts val="10"/>
              </a:spcBef>
            </a:pPr>
            <a:endParaRPr sz="1600" dirty="0">
              <a:latin typeface="Calibri"/>
              <a:cs typeface="Calibri"/>
            </a:endParaRPr>
          </a:p>
          <a:p>
            <a:pPr marL="294640" indent="-262255" algn="just">
              <a:lnSpc>
                <a:spcPct val="100000"/>
              </a:lnSpc>
              <a:buFont typeface="Wingdings"/>
              <a:buChar char=""/>
              <a:tabLst>
                <a:tab pos="294005" algn="l"/>
                <a:tab pos="294640" algn="l"/>
              </a:tabLst>
            </a:pPr>
            <a:r>
              <a:rPr sz="1800" b="1" u="heavy" spc="-10" dirty="0">
                <a:uFill>
                  <a:solidFill>
                    <a:srgbClr val="000000"/>
                  </a:solidFill>
                </a:uFill>
                <a:latin typeface="Calibri"/>
                <a:cs typeface="Calibri"/>
              </a:rPr>
              <a:t>Όλοι</a:t>
            </a:r>
            <a:r>
              <a:rPr sz="1800" b="1" u="heavy" spc="-30" dirty="0">
                <a:uFill>
                  <a:solidFill>
                    <a:srgbClr val="000000"/>
                  </a:solidFill>
                </a:uFill>
                <a:latin typeface="Calibri"/>
                <a:cs typeface="Calibri"/>
              </a:rPr>
              <a:t> </a:t>
            </a:r>
            <a:r>
              <a:rPr sz="1800" b="1" u="heavy" dirty="0">
                <a:uFill>
                  <a:solidFill>
                    <a:srgbClr val="000000"/>
                  </a:solidFill>
                </a:uFill>
                <a:latin typeface="Calibri"/>
                <a:cs typeface="Calibri"/>
              </a:rPr>
              <a:t>οι</a:t>
            </a:r>
            <a:r>
              <a:rPr sz="1800" b="1" u="heavy" spc="-25" dirty="0">
                <a:uFill>
                  <a:solidFill>
                    <a:srgbClr val="000000"/>
                  </a:solidFill>
                </a:uFill>
                <a:latin typeface="Calibri"/>
                <a:cs typeface="Calibri"/>
              </a:rPr>
              <a:t> </a:t>
            </a:r>
            <a:r>
              <a:rPr sz="1800" b="1" u="heavy" spc="-5" dirty="0">
                <a:uFill>
                  <a:solidFill>
                    <a:srgbClr val="000000"/>
                  </a:solidFill>
                </a:uFill>
                <a:latin typeface="Calibri"/>
                <a:cs typeface="Calibri"/>
              </a:rPr>
              <a:t>οργανισμοί:</a:t>
            </a:r>
            <a:endParaRPr sz="1800" dirty="0">
              <a:latin typeface="Calibri"/>
              <a:cs typeface="Calibri"/>
            </a:endParaRPr>
          </a:p>
          <a:p>
            <a:pPr marL="300355" indent="-268605" algn="just">
              <a:lnSpc>
                <a:spcPct val="100000"/>
              </a:lnSpc>
              <a:spcBef>
                <a:spcPts val="1570"/>
              </a:spcBef>
              <a:buFont typeface="Wingdings"/>
              <a:buChar char=""/>
              <a:tabLst>
                <a:tab pos="300990" algn="l"/>
              </a:tabLst>
            </a:pPr>
            <a:r>
              <a:rPr sz="1600" b="1" dirty="0">
                <a:latin typeface="Calibri"/>
                <a:cs typeface="Calibri"/>
              </a:rPr>
              <a:t>Έντυπο</a:t>
            </a:r>
            <a:r>
              <a:rPr sz="1600" b="1" spc="-10" dirty="0">
                <a:latin typeface="Calibri"/>
                <a:cs typeface="Calibri"/>
              </a:rPr>
              <a:t> </a:t>
            </a:r>
            <a:r>
              <a:rPr sz="1600" b="1" spc="-5" dirty="0">
                <a:latin typeface="Calibri"/>
                <a:cs typeface="Calibri"/>
              </a:rPr>
              <a:t>νομικής</a:t>
            </a:r>
            <a:r>
              <a:rPr sz="1600" b="1" spc="5" dirty="0">
                <a:latin typeface="Calibri"/>
                <a:cs typeface="Calibri"/>
              </a:rPr>
              <a:t> </a:t>
            </a:r>
            <a:r>
              <a:rPr sz="1600" b="1" spc="-10" dirty="0">
                <a:latin typeface="Calibri"/>
                <a:cs typeface="Calibri"/>
              </a:rPr>
              <a:t>οντότητας</a:t>
            </a:r>
            <a:r>
              <a:rPr sz="1600" b="1" spc="15" dirty="0">
                <a:latin typeface="Calibri"/>
                <a:cs typeface="Calibri"/>
              </a:rPr>
              <a:t> </a:t>
            </a:r>
            <a:r>
              <a:rPr sz="1600" spc="-10" dirty="0">
                <a:latin typeface="Calibri"/>
                <a:cs typeface="Calibri"/>
              </a:rPr>
              <a:t>για</a:t>
            </a:r>
            <a:r>
              <a:rPr sz="1600" spc="10" dirty="0">
                <a:solidFill>
                  <a:srgbClr val="0462C1"/>
                </a:solidFill>
                <a:latin typeface="Calibri"/>
                <a:cs typeface="Calibri"/>
              </a:rPr>
              <a:t> </a:t>
            </a:r>
            <a:r>
              <a:rPr sz="1600" u="heavy" spc="-10" dirty="0">
                <a:solidFill>
                  <a:srgbClr val="0462C1"/>
                </a:solidFill>
                <a:uFill>
                  <a:solidFill>
                    <a:srgbClr val="0462C1"/>
                  </a:solidFill>
                </a:uFill>
                <a:latin typeface="Calibri"/>
                <a:cs typeface="Calibri"/>
                <a:hlinkClick r:id="rId3"/>
              </a:rPr>
              <a:t>ΔΗΜΟΣΙΟΥΣ</a:t>
            </a:r>
            <a:r>
              <a:rPr sz="1600" spc="25" dirty="0">
                <a:solidFill>
                  <a:srgbClr val="0462C1"/>
                </a:solidFill>
                <a:latin typeface="Calibri"/>
                <a:cs typeface="Calibri"/>
                <a:hlinkClick r:id="rId3"/>
              </a:rPr>
              <a:t> </a:t>
            </a:r>
            <a:r>
              <a:rPr sz="1600" spc="-5" dirty="0">
                <a:latin typeface="Calibri"/>
                <a:cs typeface="Calibri"/>
              </a:rPr>
              <a:t>ή</a:t>
            </a:r>
            <a:r>
              <a:rPr sz="1600" spc="5" dirty="0">
                <a:solidFill>
                  <a:srgbClr val="0462C1"/>
                </a:solidFill>
                <a:latin typeface="Calibri"/>
                <a:cs typeface="Calibri"/>
              </a:rPr>
              <a:t> </a:t>
            </a:r>
            <a:r>
              <a:rPr sz="1600" u="heavy" spc="-20" dirty="0">
                <a:solidFill>
                  <a:srgbClr val="0462C1"/>
                </a:solidFill>
                <a:uFill>
                  <a:solidFill>
                    <a:srgbClr val="0462C1"/>
                  </a:solidFill>
                </a:uFill>
                <a:latin typeface="Calibri"/>
                <a:cs typeface="Calibri"/>
                <a:hlinkClick r:id="rId4"/>
              </a:rPr>
              <a:t>ΙΔΙΩΤΙΚΟΥΣ</a:t>
            </a:r>
            <a:r>
              <a:rPr sz="1600" spc="10" dirty="0">
                <a:solidFill>
                  <a:srgbClr val="0462C1"/>
                </a:solidFill>
                <a:latin typeface="Calibri"/>
                <a:cs typeface="Calibri"/>
                <a:hlinkClick r:id="rId4"/>
              </a:rPr>
              <a:t> </a:t>
            </a:r>
            <a:r>
              <a:rPr sz="1600" spc="-10" dirty="0">
                <a:latin typeface="Calibri"/>
                <a:cs typeface="Calibri"/>
              </a:rPr>
              <a:t>οργανισμούς</a:t>
            </a:r>
            <a:endParaRPr sz="1600" dirty="0">
              <a:latin typeface="Calibri"/>
              <a:cs typeface="Calibri"/>
            </a:endParaRPr>
          </a:p>
          <a:p>
            <a:pPr marL="300355" marR="5080" indent="7620" algn="just">
              <a:lnSpc>
                <a:spcPct val="99700"/>
              </a:lnSpc>
              <a:spcBef>
                <a:spcPts val="15"/>
              </a:spcBef>
            </a:pPr>
            <a:r>
              <a:rPr sz="1600" spc="-5" dirty="0">
                <a:latin typeface="Calibri"/>
                <a:cs typeface="Calibri"/>
              </a:rPr>
              <a:t>Συνοδεύεται</a:t>
            </a:r>
            <a:r>
              <a:rPr sz="1600" spc="5" dirty="0">
                <a:latin typeface="Calibri"/>
                <a:cs typeface="Calibri"/>
              </a:rPr>
              <a:t> </a:t>
            </a:r>
            <a:r>
              <a:rPr sz="1600" spc="-10" dirty="0">
                <a:latin typeface="Calibri"/>
                <a:cs typeface="Calibri"/>
              </a:rPr>
              <a:t>από</a:t>
            </a:r>
            <a:r>
              <a:rPr sz="1600" spc="35" dirty="0">
                <a:latin typeface="Calibri"/>
                <a:cs typeface="Calibri"/>
              </a:rPr>
              <a:t> </a:t>
            </a:r>
            <a:r>
              <a:rPr sz="1600" spc="-10" dirty="0">
                <a:latin typeface="Calibri"/>
                <a:cs typeface="Calibri"/>
              </a:rPr>
              <a:t>τα</a:t>
            </a:r>
            <a:r>
              <a:rPr sz="1600" spc="35" dirty="0">
                <a:latin typeface="Calibri"/>
                <a:cs typeface="Calibri"/>
              </a:rPr>
              <a:t> </a:t>
            </a:r>
            <a:r>
              <a:rPr sz="1600" spc="-15" dirty="0">
                <a:latin typeface="Calibri"/>
                <a:cs typeface="Calibri"/>
              </a:rPr>
              <a:t>απαραίτητα</a:t>
            </a:r>
            <a:r>
              <a:rPr sz="1600" spc="60" dirty="0">
                <a:latin typeface="Calibri"/>
                <a:cs typeface="Calibri"/>
              </a:rPr>
              <a:t> </a:t>
            </a:r>
            <a:r>
              <a:rPr sz="1600" spc="-10" dirty="0">
                <a:latin typeface="Calibri"/>
                <a:cs typeface="Calibri"/>
              </a:rPr>
              <a:t>αποδεικτικά</a:t>
            </a:r>
            <a:r>
              <a:rPr sz="1600" spc="25" dirty="0">
                <a:latin typeface="Calibri"/>
                <a:cs typeface="Calibri"/>
              </a:rPr>
              <a:t> </a:t>
            </a:r>
            <a:r>
              <a:rPr sz="1600" spc="-10" dirty="0">
                <a:latin typeface="Calibri"/>
                <a:cs typeface="Calibri"/>
              </a:rPr>
              <a:t>(όπου</a:t>
            </a:r>
            <a:r>
              <a:rPr sz="1600" spc="25" dirty="0">
                <a:latin typeface="Calibri"/>
                <a:cs typeface="Calibri"/>
              </a:rPr>
              <a:t> </a:t>
            </a:r>
            <a:r>
              <a:rPr sz="1600" spc="-5" dirty="0">
                <a:latin typeface="Calibri"/>
                <a:cs typeface="Calibri"/>
              </a:rPr>
              <a:t>ισχύει)</a:t>
            </a:r>
            <a:r>
              <a:rPr sz="1600" spc="25" dirty="0">
                <a:latin typeface="Calibri"/>
                <a:cs typeface="Calibri"/>
              </a:rPr>
              <a:t> </a:t>
            </a:r>
            <a:r>
              <a:rPr sz="1600" spc="-5" dirty="0">
                <a:latin typeface="Wingdings"/>
                <a:cs typeface="Wingdings"/>
              </a:rPr>
              <a:t></a:t>
            </a:r>
            <a:r>
              <a:rPr lang="el-GR" sz="1600" spc="-10" dirty="0">
                <a:latin typeface="Calibri"/>
                <a:cs typeface="Calibri"/>
              </a:rPr>
              <a:t>	Πιστοποιητικό Σύστασης της Εταιρείας/Εγγραφής Σωματείου ή Ιδρύματος (</a:t>
            </a:r>
            <a:r>
              <a:rPr lang="el-GR" sz="1600" spc="-10" dirty="0" err="1">
                <a:latin typeface="Calibri"/>
                <a:cs typeface="Calibri"/>
              </a:rPr>
              <a:t>εκδοθέν</a:t>
            </a:r>
            <a:r>
              <a:rPr lang="el-GR" sz="1600" spc="-10" dirty="0">
                <a:latin typeface="Calibri"/>
                <a:cs typeface="Calibri"/>
              </a:rPr>
              <a:t> από τον οικείο Έφορο Εταιρειών/Έπαρχο, φέροντας σφραγίδα, ημερομηνία και υπογραφή).</a:t>
            </a:r>
            <a:r>
              <a:rPr lang="en-GB" sz="1600" spc="-10" dirty="0">
                <a:latin typeface="Calibri"/>
                <a:cs typeface="Calibri"/>
              </a:rPr>
              <a:t> </a:t>
            </a:r>
            <a:r>
              <a:rPr lang="el-GR" sz="1600" spc="-10" dirty="0">
                <a:latin typeface="Calibri"/>
                <a:cs typeface="Calibri"/>
              </a:rPr>
              <a:t>Στην περίπτωση των ΜΚΟ/ιδρυμάτων/σωματείων που συστάθηκαν πριν την 01.01.201</a:t>
            </a:r>
            <a:r>
              <a:rPr lang="en-GB" sz="1600" spc="-10" dirty="0">
                <a:latin typeface="Calibri"/>
                <a:cs typeface="Calibri"/>
              </a:rPr>
              <a:t>8</a:t>
            </a:r>
            <a:r>
              <a:rPr lang="el-GR" sz="1600" spc="-10" dirty="0">
                <a:latin typeface="Calibri"/>
                <a:cs typeface="Calibri"/>
              </a:rPr>
              <a:t>,</a:t>
            </a:r>
            <a:r>
              <a:rPr lang="en-GB" sz="1600" spc="-10" dirty="0">
                <a:latin typeface="Calibri"/>
                <a:cs typeface="Calibri"/>
              </a:rPr>
              <a:t> </a:t>
            </a:r>
            <a:r>
              <a:rPr lang="el-GR" sz="1600" spc="-10" dirty="0">
                <a:latin typeface="Calibri"/>
                <a:cs typeface="Calibri"/>
              </a:rPr>
              <a:t>απαιτείται </a:t>
            </a:r>
            <a:r>
              <a:rPr lang="el-GR" sz="1600" spc="-10" dirty="0" err="1">
                <a:latin typeface="Calibri"/>
                <a:cs typeface="Calibri"/>
              </a:rPr>
              <a:t>Επικαιροποιημένο</a:t>
            </a:r>
            <a:r>
              <a:rPr lang="el-GR" sz="1600" spc="-10" dirty="0">
                <a:latin typeface="Calibri"/>
                <a:cs typeface="Calibri"/>
              </a:rPr>
              <a:t> Καταστατικό (</a:t>
            </a:r>
            <a:r>
              <a:rPr lang="el-GR" sz="1600" spc="-10" dirty="0" err="1">
                <a:latin typeface="Calibri"/>
                <a:cs typeface="Calibri"/>
              </a:rPr>
              <a:t>εκδοθέν</a:t>
            </a:r>
            <a:r>
              <a:rPr lang="el-GR" sz="1600" spc="-10" dirty="0">
                <a:latin typeface="Calibri"/>
                <a:cs typeface="Calibri"/>
              </a:rPr>
              <a:t> από τον οικείο Έφορο Σωματείων και Ιδρυμάτων/Έπαρχο, φέροντας σφραγίδα, και με ημερομηνία μεταγενέστερη της 01.01.2018). Σε περίπτωση που δεν έχει ολοκληρωθεί η διαδικασία αξιολόγησης του </a:t>
            </a:r>
            <a:r>
              <a:rPr lang="el-GR" sz="1600" spc="-10" dirty="0" err="1">
                <a:latin typeface="Calibri"/>
                <a:cs typeface="Calibri"/>
              </a:rPr>
              <a:t>επικαιροποιημένου</a:t>
            </a:r>
            <a:r>
              <a:rPr lang="el-GR" sz="1600" spc="-10" dirty="0">
                <a:latin typeface="Calibri"/>
                <a:cs typeface="Calibri"/>
              </a:rPr>
              <a:t> καταστατικού, ο </a:t>
            </a:r>
            <a:r>
              <a:rPr lang="el-GR" sz="1600" spc="-10" dirty="0" err="1">
                <a:latin typeface="Calibri"/>
                <a:cs typeface="Calibri"/>
              </a:rPr>
              <a:t>αιτητής</a:t>
            </a:r>
            <a:r>
              <a:rPr lang="el-GR" sz="1600" spc="-10" dirty="0">
                <a:latin typeface="Calibri"/>
                <a:cs typeface="Calibri"/>
              </a:rPr>
              <a:t> καλείται να προσκομίσει βεβαίωση από τον οικείο Έφορο ότι έχει υποβάλει σχετικό αίτημα για </a:t>
            </a:r>
            <a:r>
              <a:rPr lang="el-GR" sz="1600" spc="-10" dirty="0" err="1">
                <a:latin typeface="Calibri"/>
                <a:cs typeface="Calibri"/>
              </a:rPr>
              <a:t>επικαιροποίηση</a:t>
            </a:r>
            <a:r>
              <a:rPr lang="el-GR" sz="1600" spc="-10" dirty="0">
                <a:latin typeface="Calibri"/>
                <a:cs typeface="Calibri"/>
              </a:rPr>
              <a:t> του καταστατικού το οποίο είναι ακόμα υπό αξιολόγηση. </a:t>
            </a:r>
          </a:p>
          <a:p>
            <a:pPr algn="just">
              <a:lnSpc>
                <a:spcPct val="100000"/>
              </a:lnSpc>
              <a:spcBef>
                <a:spcPts val="30"/>
              </a:spcBef>
            </a:pPr>
            <a:endParaRPr sz="1200" dirty="0">
              <a:latin typeface="Calibri"/>
              <a:cs typeface="Calibri"/>
            </a:endParaRPr>
          </a:p>
          <a:p>
            <a:pPr marL="299085" indent="-287020" algn="just">
              <a:lnSpc>
                <a:spcPct val="100000"/>
              </a:lnSpc>
              <a:buSzPct val="111111"/>
              <a:buFont typeface="Wingdings"/>
              <a:buChar char=""/>
              <a:tabLst>
                <a:tab pos="299085" algn="l"/>
                <a:tab pos="299720" algn="l"/>
              </a:tabLst>
            </a:pPr>
            <a:r>
              <a:rPr sz="1800" b="1" u="heavy" dirty="0">
                <a:uFill>
                  <a:solidFill>
                    <a:srgbClr val="000000"/>
                  </a:solidFill>
                </a:uFill>
                <a:latin typeface="Calibri"/>
                <a:cs typeface="Calibri"/>
              </a:rPr>
              <a:t>Μόνο</a:t>
            </a:r>
            <a:r>
              <a:rPr sz="1800" b="1" u="heavy" spc="-30" dirty="0">
                <a:uFill>
                  <a:solidFill>
                    <a:srgbClr val="000000"/>
                  </a:solidFill>
                </a:uFill>
                <a:latin typeface="Calibri"/>
                <a:cs typeface="Calibri"/>
              </a:rPr>
              <a:t> </a:t>
            </a:r>
            <a:r>
              <a:rPr sz="1800" b="1" u="heavy" dirty="0">
                <a:uFill>
                  <a:solidFill>
                    <a:srgbClr val="000000"/>
                  </a:solidFill>
                </a:uFill>
                <a:latin typeface="Calibri"/>
                <a:cs typeface="Calibri"/>
              </a:rPr>
              <a:t>οι</a:t>
            </a:r>
            <a:r>
              <a:rPr sz="1800" b="1" u="heavy" spc="-20" dirty="0">
                <a:uFill>
                  <a:solidFill>
                    <a:srgbClr val="000000"/>
                  </a:solidFill>
                </a:uFill>
                <a:latin typeface="Calibri"/>
                <a:cs typeface="Calibri"/>
              </a:rPr>
              <a:t> </a:t>
            </a:r>
            <a:r>
              <a:rPr sz="1800" b="1" u="heavy" dirty="0">
                <a:uFill>
                  <a:solidFill>
                    <a:srgbClr val="000000"/>
                  </a:solidFill>
                </a:uFill>
                <a:latin typeface="Calibri"/>
                <a:cs typeface="Calibri"/>
              </a:rPr>
              <a:t>συντονιστές</a:t>
            </a:r>
            <a:r>
              <a:rPr sz="1800" b="1" dirty="0">
                <a:latin typeface="Calibri"/>
                <a:cs typeface="Calibri"/>
              </a:rPr>
              <a:t>:</a:t>
            </a:r>
            <a:endParaRPr sz="1800" dirty="0">
              <a:latin typeface="Calibri"/>
              <a:cs typeface="Calibri"/>
            </a:endParaRPr>
          </a:p>
          <a:p>
            <a:pPr marL="317500" indent="-285115" algn="just">
              <a:lnSpc>
                <a:spcPct val="100000"/>
              </a:lnSpc>
              <a:spcBef>
                <a:spcPts val="1385"/>
              </a:spcBef>
              <a:buClr>
                <a:srgbClr val="000000"/>
              </a:buClr>
              <a:buFont typeface="Wingdings"/>
              <a:buChar char=""/>
              <a:tabLst>
                <a:tab pos="317500" algn="l"/>
              </a:tabLst>
            </a:pPr>
            <a:r>
              <a:rPr sz="1600" u="heavy" spc="-30" dirty="0">
                <a:solidFill>
                  <a:srgbClr val="0462C1"/>
                </a:solidFill>
                <a:uFill>
                  <a:solidFill>
                    <a:srgbClr val="0462C1"/>
                  </a:solidFill>
                </a:uFill>
                <a:latin typeface="Calibri"/>
                <a:cs typeface="Calibri"/>
                <a:hlinkClick r:id="rId5"/>
              </a:rPr>
              <a:t>ΔΕΛΤΙΟ</a:t>
            </a:r>
            <a:r>
              <a:rPr sz="1600" u="heavy" spc="-15" dirty="0">
                <a:solidFill>
                  <a:srgbClr val="0462C1"/>
                </a:solidFill>
                <a:uFill>
                  <a:solidFill>
                    <a:srgbClr val="0462C1"/>
                  </a:solidFill>
                </a:uFill>
                <a:latin typeface="Calibri"/>
                <a:cs typeface="Calibri"/>
                <a:hlinkClick r:id="rId5"/>
              </a:rPr>
              <a:t> </a:t>
            </a:r>
            <a:r>
              <a:rPr sz="1600" u="heavy" spc="-20" dirty="0">
                <a:solidFill>
                  <a:srgbClr val="0462C1"/>
                </a:solidFill>
                <a:uFill>
                  <a:solidFill>
                    <a:srgbClr val="0462C1"/>
                  </a:solidFill>
                </a:uFill>
                <a:latin typeface="Calibri"/>
                <a:cs typeface="Calibri"/>
                <a:hlinkClick r:id="rId5"/>
              </a:rPr>
              <a:t>ΤΡΑΠΕΖΙΚΩΝ</a:t>
            </a:r>
            <a:r>
              <a:rPr sz="1600" u="heavy" spc="25" dirty="0">
                <a:solidFill>
                  <a:srgbClr val="0462C1"/>
                </a:solidFill>
                <a:uFill>
                  <a:solidFill>
                    <a:srgbClr val="0462C1"/>
                  </a:solidFill>
                </a:uFill>
                <a:latin typeface="Calibri"/>
                <a:cs typeface="Calibri"/>
                <a:hlinkClick r:id="rId5"/>
              </a:rPr>
              <a:t> </a:t>
            </a:r>
            <a:r>
              <a:rPr sz="1600" u="heavy" spc="-15" dirty="0">
                <a:solidFill>
                  <a:srgbClr val="0462C1"/>
                </a:solidFill>
                <a:uFill>
                  <a:solidFill>
                    <a:srgbClr val="0462C1"/>
                  </a:solidFill>
                </a:uFill>
                <a:latin typeface="Calibri"/>
                <a:cs typeface="Calibri"/>
                <a:hlinkClick r:id="rId5"/>
              </a:rPr>
              <a:t>ΣΤΟΙΧΕΙΩΝ</a:t>
            </a:r>
            <a:endParaRPr sz="1600" dirty="0">
              <a:latin typeface="Calibri"/>
              <a:cs typeface="Calibri"/>
            </a:endParaRPr>
          </a:p>
          <a:p>
            <a:pPr marL="307975" algn="just">
              <a:lnSpc>
                <a:spcPct val="100000"/>
              </a:lnSpc>
            </a:pPr>
            <a:r>
              <a:rPr sz="1600" spc="-5" dirty="0">
                <a:latin typeface="Calibri"/>
                <a:cs typeface="Calibri"/>
              </a:rPr>
              <a:t>Ο</a:t>
            </a:r>
            <a:r>
              <a:rPr sz="1600" spc="10" dirty="0">
                <a:latin typeface="Calibri"/>
                <a:cs typeface="Calibri"/>
              </a:rPr>
              <a:t> </a:t>
            </a:r>
            <a:r>
              <a:rPr sz="1600" spc="-5" dirty="0">
                <a:latin typeface="Calibri"/>
                <a:cs typeface="Calibri"/>
              </a:rPr>
              <a:t>συντονιστής</a:t>
            </a:r>
            <a:r>
              <a:rPr sz="1600" spc="10" dirty="0">
                <a:latin typeface="Calibri"/>
                <a:cs typeface="Calibri"/>
              </a:rPr>
              <a:t> </a:t>
            </a:r>
            <a:r>
              <a:rPr sz="1600" spc="-10" dirty="0">
                <a:latin typeface="Calibri"/>
                <a:cs typeface="Calibri"/>
              </a:rPr>
              <a:t>λαμβάνει</a:t>
            </a:r>
            <a:r>
              <a:rPr sz="1600" spc="10" dirty="0">
                <a:latin typeface="Calibri"/>
                <a:cs typeface="Calibri"/>
              </a:rPr>
              <a:t> </a:t>
            </a:r>
            <a:r>
              <a:rPr sz="1600" spc="-20" dirty="0">
                <a:latin typeface="Calibri"/>
                <a:cs typeface="Calibri"/>
              </a:rPr>
              <a:t>την</a:t>
            </a:r>
            <a:r>
              <a:rPr sz="1600" spc="20" dirty="0">
                <a:latin typeface="Calibri"/>
                <a:cs typeface="Calibri"/>
              </a:rPr>
              <a:t> </a:t>
            </a:r>
            <a:r>
              <a:rPr sz="1600" spc="-10" dirty="0">
                <a:latin typeface="Calibri"/>
                <a:cs typeface="Calibri"/>
              </a:rPr>
              <a:t>επιχορήγηση</a:t>
            </a:r>
            <a:r>
              <a:rPr sz="1600" spc="25" dirty="0">
                <a:latin typeface="Calibri"/>
                <a:cs typeface="Calibri"/>
              </a:rPr>
              <a:t> </a:t>
            </a:r>
            <a:r>
              <a:rPr sz="1600" spc="-5" dirty="0">
                <a:latin typeface="Calibri"/>
                <a:cs typeface="Calibri"/>
              </a:rPr>
              <a:t>από</a:t>
            </a:r>
            <a:r>
              <a:rPr sz="1600" spc="30" dirty="0">
                <a:latin typeface="Calibri"/>
                <a:cs typeface="Calibri"/>
              </a:rPr>
              <a:t> </a:t>
            </a:r>
            <a:r>
              <a:rPr sz="1600" spc="-20" dirty="0">
                <a:latin typeface="Calibri"/>
                <a:cs typeface="Calibri"/>
              </a:rPr>
              <a:t>την</a:t>
            </a:r>
            <a:r>
              <a:rPr sz="1600" spc="15" dirty="0">
                <a:latin typeface="Calibri"/>
                <a:cs typeface="Calibri"/>
              </a:rPr>
              <a:t> </a:t>
            </a:r>
            <a:r>
              <a:rPr sz="1600" spc="-5" dirty="0">
                <a:latin typeface="Calibri"/>
                <a:cs typeface="Calibri"/>
              </a:rPr>
              <a:t>ΕΥ</a:t>
            </a:r>
            <a:r>
              <a:rPr sz="1600" spc="5" dirty="0">
                <a:latin typeface="Calibri"/>
                <a:cs typeface="Calibri"/>
              </a:rPr>
              <a:t> </a:t>
            </a:r>
            <a:r>
              <a:rPr sz="1600" spc="-5" dirty="0">
                <a:latin typeface="Calibri"/>
                <a:cs typeface="Calibri"/>
              </a:rPr>
              <a:t>της</a:t>
            </a:r>
            <a:r>
              <a:rPr sz="1600" spc="30" dirty="0">
                <a:latin typeface="Calibri"/>
                <a:cs typeface="Calibri"/>
              </a:rPr>
              <a:t> </a:t>
            </a:r>
            <a:r>
              <a:rPr sz="1600" spc="-10" dirty="0">
                <a:latin typeface="Calibri"/>
                <a:cs typeface="Calibri"/>
              </a:rPr>
              <a:t>χώρας</a:t>
            </a:r>
            <a:r>
              <a:rPr sz="1600" spc="20" dirty="0">
                <a:latin typeface="Calibri"/>
                <a:cs typeface="Calibri"/>
              </a:rPr>
              <a:t> </a:t>
            </a:r>
            <a:r>
              <a:rPr sz="1600" spc="-10" dirty="0">
                <a:latin typeface="Calibri"/>
                <a:cs typeface="Calibri"/>
              </a:rPr>
              <a:t>του</a:t>
            </a:r>
            <a:r>
              <a:rPr sz="1600" spc="10" dirty="0">
                <a:latin typeface="Calibri"/>
                <a:cs typeface="Calibri"/>
              </a:rPr>
              <a:t> </a:t>
            </a:r>
            <a:r>
              <a:rPr sz="1600" spc="-25" dirty="0">
                <a:latin typeface="Calibri"/>
                <a:cs typeface="Calibri"/>
              </a:rPr>
              <a:t>και</a:t>
            </a:r>
            <a:r>
              <a:rPr sz="1600" spc="20" dirty="0">
                <a:latin typeface="Calibri"/>
                <a:cs typeface="Calibri"/>
              </a:rPr>
              <a:t> </a:t>
            </a:r>
            <a:r>
              <a:rPr sz="1600" spc="-10" dirty="0">
                <a:latin typeface="Calibri"/>
                <a:cs typeface="Calibri"/>
              </a:rPr>
              <a:t>αναλαμβάνει</a:t>
            </a:r>
            <a:r>
              <a:rPr sz="1600" spc="30" dirty="0">
                <a:latin typeface="Calibri"/>
                <a:cs typeface="Calibri"/>
              </a:rPr>
              <a:t> </a:t>
            </a:r>
            <a:r>
              <a:rPr sz="1600" spc="-5" dirty="0">
                <a:latin typeface="Calibri"/>
                <a:cs typeface="Calibri"/>
              </a:rPr>
              <a:t>να</a:t>
            </a:r>
            <a:r>
              <a:rPr sz="1600" dirty="0">
                <a:latin typeface="Calibri"/>
                <a:cs typeface="Calibri"/>
              </a:rPr>
              <a:t> </a:t>
            </a:r>
            <a:r>
              <a:rPr sz="1600" spc="-5" dirty="0">
                <a:latin typeface="Calibri"/>
                <a:cs typeface="Calibri"/>
              </a:rPr>
              <a:t>τη</a:t>
            </a:r>
            <a:r>
              <a:rPr sz="1600" spc="10" dirty="0">
                <a:latin typeface="Calibri"/>
                <a:cs typeface="Calibri"/>
              </a:rPr>
              <a:t> </a:t>
            </a:r>
            <a:r>
              <a:rPr sz="1600" spc="-10" dirty="0">
                <a:latin typeface="Calibri"/>
                <a:cs typeface="Calibri"/>
              </a:rPr>
              <a:t>διαμοιράσει</a:t>
            </a:r>
            <a:r>
              <a:rPr sz="1600" spc="15" dirty="0">
                <a:latin typeface="Calibri"/>
                <a:cs typeface="Calibri"/>
              </a:rPr>
              <a:t> </a:t>
            </a:r>
            <a:r>
              <a:rPr sz="1600" spc="-5" dirty="0">
                <a:latin typeface="Calibri"/>
                <a:cs typeface="Calibri"/>
              </a:rPr>
              <a:t>υπό</a:t>
            </a:r>
            <a:r>
              <a:rPr sz="1600" spc="15" dirty="0">
                <a:latin typeface="Calibri"/>
                <a:cs typeface="Calibri"/>
              </a:rPr>
              <a:t> </a:t>
            </a:r>
            <a:r>
              <a:rPr sz="1600" spc="-10" dirty="0">
                <a:latin typeface="Calibri"/>
                <a:cs typeface="Calibri"/>
              </a:rPr>
              <a:t>μορφή</a:t>
            </a:r>
            <a:endParaRPr sz="1600" dirty="0">
              <a:latin typeface="Calibri"/>
              <a:cs typeface="Calibri"/>
            </a:endParaRPr>
          </a:p>
          <a:p>
            <a:pPr marL="300355" algn="just">
              <a:lnSpc>
                <a:spcPct val="100000"/>
              </a:lnSpc>
              <a:spcBef>
                <a:spcPts val="5"/>
              </a:spcBef>
            </a:pPr>
            <a:r>
              <a:rPr sz="1600" spc="-10" dirty="0">
                <a:latin typeface="Calibri"/>
                <a:cs typeface="Calibri"/>
              </a:rPr>
              <a:t>εμβασμάτων</a:t>
            </a:r>
            <a:r>
              <a:rPr sz="1600" spc="15" dirty="0">
                <a:latin typeface="Calibri"/>
                <a:cs typeface="Calibri"/>
              </a:rPr>
              <a:t> </a:t>
            </a:r>
            <a:r>
              <a:rPr sz="1600" spc="-5" dirty="0">
                <a:latin typeface="Calibri"/>
                <a:cs typeface="Calibri"/>
              </a:rPr>
              <a:t>στους</a:t>
            </a:r>
            <a:r>
              <a:rPr sz="1600" spc="25" dirty="0">
                <a:latin typeface="Calibri"/>
                <a:cs typeface="Calibri"/>
              </a:rPr>
              <a:t> </a:t>
            </a:r>
            <a:r>
              <a:rPr sz="1600" spc="-10" dirty="0">
                <a:latin typeface="Calibri"/>
                <a:cs typeface="Calibri"/>
              </a:rPr>
              <a:t>υπόλοιπους</a:t>
            </a:r>
            <a:r>
              <a:rPr sz="1600" spc="10" dirty="0">
                <a:latin typeface="Calibri"/>
                <a:cs typeface="Calibri"/>
              </a:rPr>
              <a:t> </a:t>
            </a:r>
            <a:r>
              <a:rPr sz="1600" spc="-5" dirty="0">
                <a:latin typeface="Calibri"/>
                <a:cs typeface="Calibri"/>
              </a:rPr>
              <a:t>εταίρους,</a:t>
            </a:r>
            <a:r>
              <a:rPr sz="1600" spc="20" dirty="0">
                <a:latin typeface="Calibri"/>
                <a:cs typeface="Calibri"/>
              </a:rPr>
              <a:t> </a:t>
            </a:r>
            <a:r>
              <a:rPr sz="1600" spc="-5" dirty="0">
                <a:latin typeface="Calibri"/>
                <a:cs typeface="Calibri"/>
              </a:rPr>
              <a:t>βάσει</a:t>
            </a:r>
            <a:r>
              <a:rPr sz="1600" spc="-10" dirty="0">
                <a:latin typeface="Calibri"/>
                <a:cs typeface="Calibri"/>
              </a:rPr>
              <a:t> του</a:t>
            </a:r>
            <a:r>
              <a:rPr sz="1600" spc="10" dirty="0">
                <a:latin typeface="Calibri"/>
                <a:cs typeface="Calibri"/>
              </a:rPr>
              <a:t> </a:t>
            </a:r>
            <a:r>
              <a:rPr sz="1600" spc="-5" dirty="0">
                <a:latin typeface="Calibri"/>
                <a:cs typeface="Calibri"/>
              </a:rPr>
              <a:t>συμφωνηθέντος</a:t>
            </a:r>
            <a:r>
              <a:rPr sz="1600" spc="-10" dirty="0">
                <a:latin typeface="Calibri"/>
                <a:cs typeface="Calibri"/>
              </a:rPr>
              <a:t> Προγράμματος</a:t>
            </a:r>
            <a:r>
              <a:rPr sz="1600" spc="60" dirty="0">
                <a:latin typeface="Calibri"/>
                <a:cs typeface="Calibri"/>
              </a:rPr>
              <a:t> </a:t>
            </a:r>
            <a:r>
              <a:rPr sz="1600" spc="-10" dirty="0">
                <a:latin typeface="Calibri"/>
                <a:cs typeface="Calibri"/>
              </a:rPr>
              <a:t>Εργασίας</a:t>
            </a:r>
            <a:endParaRPr sz="1600" dirty="0">
              <a:latin typeface="Calibri"/>
              <a:cs typeface="Calibri"/>
            </a:endParaRPr>
          </a:p>
          <a:p>
            <a:pPr marL="307975" algn="just">
              <a:lnSpc>
                <a:spcPct val="100000"/>
              </a:lnSpc>
            </a:pPr>
            <a:r>
              <a:rPr sz="1600" spc="-10" dirty="0">
                <a:latin typeface="Calibri"/>
                <a:cs typeface="Calibri"/>
              </a:rPr>
              <a:t>Όσον</a:t>
            </a:r>
            <a:r>
              <a:rPr sz="1600" spc="15" dirty="0">
                <a:latin typeface="Calibri"/>
                <a:cs typeface="Calibri"/>
              </a:rPr>
              <a:t> </a:t>
            </a:r>
            <a:r>
              <a:rPr sz="1600" spc="-10" dirty="0">
                <a:latin typeface="Calibri"/>
                <a:cs typeface="Calibri"/>
              </a:rPr>
              <a:t>αφορά</a:t>
            </a:r>
            <a:r>
              <a:rPr sz="1600" spc="25" dirty="0">
                <a:latin typeface="Calibri"/>
                <a:cs typeface="Calibri"/>
              </a:rPr>
              <a:t> </a:t>
            </a:r>
            <a:r>
              <a:rPr sz="1600" spc="-10" dirty="0">
                <a:latin typeface="Calibri"/>
                <a:cs typeface="Calibri"/>
              </a:rPr>
              <a:t>τα</a:t>
            </a:r>
            <a:r>
              <a:rPr sz="1600" spc="20" dirty="0">
                <a:latin typeface="Calibri"/>
                <a:cs typeface="Calibri"/>
              </a:rPr>
              <a:t> </a:t>
            </a:r>
            <a:r>
              <a:rPr sz="1600" spc="-10" dirty="0">
                <a:latin typeface="Calibri"/>
                <a:cs typeface="Calibri"/>
              </a:rPr>
              <a:t>δημόσια</a:t>
            </a:r>
            <a:r>
              <a:rPr sz="1600" spc="25" dirty="0">
                <a:latin typeface="Calibri"/>
                <a:cs typeface="Calibri"/>
              </a:rPr>
              <a:t> </a:t>
            </a:r>
            <a:r>
              <a:rPr sz="1600" spc="-5" dirty="0">
                <a:latin typeface="Calibri"/>
                <a:cs typeface="Calibri"/>
              </a:rPr>
              <a:t>σχολεία,</a:t>
            </a:r>
            <a:r>
              <a:rPr sz="1600" spc="15" dirty="0">
                <a:latin typeface="Calibri"/>
                <a:cs typeface="Calibri"/>
              </a:rPr>
              <a:t> </a:t>
            </a:r>
            <a:r>
              <a:rPr sz="1600" spc="-10" dirty="0">
                <a:latin typeface="Calibri"/>
                <a:cs typeface="Calibri"/>
              </a:rPr>
              <a:t>το</a:t>
            </a:r>
            <a:r>
              <a:rPr sz="1600" spc="10" dirty="0">
                <a:latin typeface="Calibri"/>
                <a:cs typeface="Calibri"/>
              </a:rPr>
              <a:t> </a:t>
            </a:r>
            <a:r>
              <a:rPr sz="1600" dirty="0">
                <a:latin typeface="Calibri"/>
                <a:cs typeface="Calibri"/>
              </a:rPr>
              <a:t>έντυπο</a:t>
            </a:r>
            <a:r>
              <a:rPr sz="1600" spc="10" dirty="0">
                <a:latin typeface="Calibri"/>
                <a:cs typeface="Calibri"/>
              </a:rPr>
              <a:t> </a:t>
            </a:r>
            <a:r>
              <a:rPr sz="1600" spc="-5" dirty="0">
                <a:latin typeface="Calibri"/>
                <a:cs typeface="Calibri"/>
              </a:rPr>
              <a:t>συμπληρώνεται </a:t>
            </a:r>
            <a:r>
              <a:rPr sz="1600" spc="-10" dirty="0">
                <a:latin typeface="Calibri"/>
                <a:cs typeface="Calibri"/>
              </a:rPr>
              <a:t>από</a:t>
            </a:r>
            <a:r>
              <a:rPr sz="1600" spc="25" dirty="0">
                <a:latin typeface="Calibri"/>
                <a:cs typeface="Calibri"/>
              </a:rPr>
              <a:t> </a:t>
            </a:r>
            <a:r>
              <a:rPr sz="1600" spc="-5" dirty="0">
                <a:latin typeface="Calibri"/>
                <a:cs typeface="Calibri"/>
              </a:rPr>
              <a:t>τις</a:t>
            </a:r>
            <a:r>
              <a:rPr sz="1600" spc="5" dirty="0">
                <a:latin typeface="Calibri"/>
                <a:cs typeface="Calibri"/>
              </a:rPr>
              <a:t> </a:t>
            </a:r>
            <a:r>
              <a:rPr sz="1600" spc="-15" dirty="0">
                <a:latin typeface="Calibri"/>
                <a:cs typeface="Calibri"/>
              </a:rPr>
              <a:t>Σχολικές</a:t>
            </a:r>
            <a:r>
              <a:rPr sz="1600" spc="25" dirty="0">
                <a:latin typeface="Calibri"/>
                <a:cs typeface="Calibri"/>
              </a:rPr>
              <a:t> </a:t>
            </a:r>
            <a:r>
              <a:rPr sz="1600" spc="-5" dirty="0">
                <a:latin typeface="Calibri"/>
                <a:cs typeface="Calibri"/>
              </a:rPr>
              <a:t>Εφορείες</a:t>
            </a:r>
            <a:r>
              <a:rPr sz="1600" dirty="0">
                <a:latin typeface="Calibri"/>
                <a:cs typeface="Calibri"/>
              </a:rPr>
              <a:t> στις</a:t>
            </a:r>
            <a:r>
              <a:rPr sz="1600" spc="5" dirty="0">
                <a:latin typeface="Calibri"/>
                <a:cs typeface="Calibri"/>
              </a:rPr>
              <a:t> </a:t>
            </a:r>
            <a:r>
              <a:rPr sz="1600" spc="-5" dirty="0">
                <a:latin typeface="Calibri"/>
                <a:cs typeface="Calibri"/>
              </a:rPr>
              <a:t>οποίες</a:t>
            </a:r>
            <a:r>
              <a:rPr sz="1600" spc="25" dirty="0">
                <a:latin typeface="Calibri"/>
                <a:cs typeface="Calibri"/>
              </a:rPr>
              <a:t> </a:t>
            </a:r>
            <a:r>
              <a:rPr sz="1600" spc="-10" dirty="0">
                <a:latin typeface="Calibri"/>
                <a:cs typeface="Calibri"/>
              </a:rPr>
              <a:t>υπάγονται</a:t>
            </a:r>
            <a:endParaRPr sz="1600" dirty="0">
              <a:latin typeface="Calibri"/>
              <a:cs typeface="Calibri"/>
            </a:endParaRPr>
          </a:p>
          <a:p>
            <a:pPr algn="just">
              <a:lnSpc>
                <a:spcPct val="100000"/>
              </a:lnSpc>
              <a:spcBef>
                <a:spcPts val="25"/>
              </a:spcBef>
            </a:pPr>
            <a:endParaRPr sz="1550" dirty="0">
              <a:latin typeface="Calibri"/>
              <a:cs typeface="Calibri"/>
            </a:endParaRPr>
          </a:p>
          <a:p>
            <a:pPr marL="317500" indent="-285115" algn="just">
              <a:lnSpc>
                <a:spcPct val="100000"/>
              </a:lnSpc>
              <a:buFont typeface="Wingdings"/>
              <a:buChar char=""/>
              <a:tabLst>
                <a:tab pos="317500" algn="l"/>
              </a:tabLst>
            </a:pPr>
            <a:r>
              <a:rPr sz="1600" b="1" u="heavy" spc="-5" dirty="0">
                <a:uFill>
                  <a:solidFill>
                    <a:srgbClr val="000000"/>
                  </a:solidFill>
                </a:uFill>
                <a:latin typeface="Calibri"/>
                <a:cs typeface="Calibri"/>
              </a:rPr>
              <a:t>ΕΝΤΥΠΑ</a:t>
            </a:r>
            <a:r>
              <a:rPr sz="1600" b="1" u="heavy" spc="10" dirty="0">
                <a:uFill>
                  <a:solidFill>
                    <a:srgbClr val="000000"/>
                  </a:solidFill>
                </a:uFill>
                <a:latin typeface="Calibri"/>
                <a:cs typeface="Calibri"/>
              </a:rPr>
              <a:t> </a:t>
            </a:r>
            <a:r>
              <a:rPr sz="1600" b="1" u="heavy" spc="-10" dirty="0">
                <a:uFill>
                  <a:solidFill>
                    <a:srgbClr val="000000"/>
                  </a:solidFill>
                </a:uFill>
                <a:latin typeface="Calibri"/>
                <a:cs typeface="Calibri"/>
              </a:rPr>
              <a:t>ΓΙΑ</a:t>
            </a:r>
            <a:r>
              <a:rPr sz="1600" b="1" u="heavy" spc="20" dirty="0">
                <a:uFill>
                  <a:solidFill>
                    <a:srgbClr val="000000"/>
                  </a:solidFill>
                </a:uFill>
                <a:latin typeface="Calibri"/>
                <a:cs typeface="Calibri"/>
              </a:rPr>
              <a:t> </a:t>
            </a:r>
            <a:r>
              <a:rPr sz="1600" b="1" u="heavy" spc="-20" dirty="0">
                <a:uFill>
                  <a:solidFill>
                    <a:srgbClr val="000000"/>
                  </a:solidFill>
                </a:uFill>
                <a:latin typeface="Calibri"/>
                <a:cs typeface="Calibri"/>
              </a:rPr>
              <a:t>ΕΛΕΓΧΟ</a:t>
            </a:r>
            <a:r>
              <a:rPr sz="1600" b="1" u="heavy" spc="15" dirty="0">
                <a:uFill>
                  <a:solidFill>
                    <a:srgbClr val="000000"/>
                  </a:solidFill>
                </a:uFill>
                <a:latin typeface="Calibri"/>
                <a:cs typeface="Calibri"/>
              </a:rPr>
              <a:t> </a:t>
            </a:r>
            <a:r>
              <a:rPr sz="1600" b="1" u="heavy" spc="-20" dirty="0">
                <a:uFill>
                  <a:solidFill>
                    <a:srgbClr val="000000"/>
                  </a:solidFill>
                </a:uFill>
                <a:latin typeface="Calibri"/>
                <a:cs typeface="Calibri"/>
              </a:rPr>
              <a:t>ΧΡΗΜΑΤΟΟΙΚΟΝΟΜΙΚΗΣ</a:t>
            </a:r>
            <a:r>
              <a:rPr sz="1600" b="1" u="heavy" spc="75" dirty="0">
                <a:uFill>
                  <a:solidFill>
                    <a:srgbClr val="000000"/>
                  </a:solidFill>
                </a:uFill>
                <a:latin typeface="Calibri"/>
                <a:cs typeface="Calibri"/>
              </a:rPr>
              <a:t> </a:t>
            </a:r>
            <a:r>
              <a:rPr sz="1600" b="1" u="heavy" spc="-20" dirty="0">
                <a:uFill>
                  <a:solidFill>
                    <a:srgbClr val="000000"/>
                  </a:solidFill>
                </a:uFill>
                <a:latin typeface="Calibri"/>
                <a:cs typeface="Calibri"/>
              </a:rPr>
              <a:t>ΙΚΑΝΟΤΗΤΑΣ</a:t>
            </a:r>
            <a:r>
              <a:rPr sz="1600" b="1" spc="-20" dirty="0">
                <a:latin typeface="Calibri"/>
                <a:cs typeface="Calibri"/>
              </a:rPr>
              <a:t>:</a:t>
            </a:r>
            <a:r>
              <a:rPr sz="1600" b="1" spc="15" dirty="0">
                <a:latin typeface="Calibri"/>
                <a:cs typeface="Calibri"/>
              </a:rPr>
              <a:t> </a:t>
            </a:r>
            <a:r>
              <a:rPr sz="1600" spc="-10" dirty="0">
                <a:latin typeface="Calibri"/>
                <a:cs typeface="Calibri"/>
              </a:rPr>
              <a:t>Λογαριασμός</a:t>
            </a:r>
            <a:r>
              <a:rPr sz="1600" spc="55" dirty="0">
                <a:latin typeface="Calibri"/>
                <a:cs typeface="Calibri"/>
              </a:rPr>
              <a:t> </a:t>
            </a:r>
            <a:r>
              <a:rPr sz="1600" spc="-10" dirty="0">
                <a:latin typeface="Calibri"/>
                <a:cs typeface="Calibri"/>
              </a:rPr>
              <a:t>κερδών</a:t>
            </a:r>
            <a:r>
              <a:rPr sz="1600" dirty="0">
                <a:latin typeface="Calibri"/>
                <a:cs typeface="Calibri"/>
              </a:rPr>
              <a:t> </a:t>
            </a:r>
            <a:r>
              <a:rPr sz="1600" spc="-25" dirty="0">
                <a:latin typeface="Calibri"/>
                <a:cs typeface="Calibri"/>
              </a:rPr>
              <a:t>και</a:t>
            </a:r>
            <a:r>
              <a:rPr sz="1600" spc="20" dirty="0">
                <a:latin typeface="Calibri"/>
                <a:cs typeface="Calibri"/>
              </a:rPr>
              <a:t> </a:t>
            </a:r>
            <a:r>
              <a:rPr sz="1600" spc="-5" dirty="0">
                <a:latin typeface="Calibri"/>
                <a:cs typeface="Calibri"/>
              </a:rPr>
              <a:t>ζημιών,</a:t>
            </a:r>
            <a:r>
              <a:rPr sz="1600" spc="15" dirty="0">
                <a:latin typeface="Calibri"/>
                <a:cs typeface="Calibri"/>
              </a:rPr>
              <a:t> </a:t>
            </a:r>
            <a:r>
              <a:rPr sz="1600" spc="-10" dirty="0">
                <a:latin typeface="Calibri"/>
                <a:cs typeface="Calibri"/>
              </a:rPr>
              <a:t>ισολογισμός</a:t>
            </a:r>
            <a:r>
              <a:rPr sz="1600" spc="25" dirty="0">
                <a:latin typeface="Calibri"/>
                <a:cs typeface="Calibri"/>
              </a:rPr>
              <a:t> </a:t>
            </a:r>
            <a:r>
              <a:rPr sz="1600" spc="-10" dirty="0">
                <a:latin typeface="Calibri"/>
                <a:cs typeface="Calibri"/>
              </a:rPr>
              <a:t>του</a:t>
            </a:r>
            <a:r>
              <a:rPr sz="1600" spc="15" dirty="0">
                <a:latin typeface="Calibri"/>
                <a:cs typeface="Calibri"/>
              </a:rPr>
              <a:t> </a:t>
            </a:r>
            <a:r>
              <a:rPr sz="1600" spc="-5" dirty="0">
                <a:latin typeface="Calibri"/>
                <a:cs typeface="Calibri"/>
              </a:rPr>
              <a:t>τελευταίου</a:t>
            </a:r>
            <a:endParaRPr sz="1600" dirty="0">
              <a:latin typeface="Calibri"/>
              <a:cs typeface="Calibri"/>
            </a:endParaRPr>
          </a:p>
          <a:p>
            <a:pPr marL="317500" algn="just">
              <a:lnSpc>
                <a:spcPct val="100000"/>
              </a:lnSpc>
              <a:spcBef>
                <a:spcPts val="5"/>
              </a:spcBef>
            </a:pPr>
            <a:r>
              <a:rPr sz="1600" spc="-15" dirty="0">
                <a:latin typeface="Calibri"/>
                <a:cs typeface="Calibri"/>
              </a:rPr>
              <a:t>οικονομικού</a:t>
            </a:r>
            <a:r>
              <a:rPr sz="1600" spc="10" dirty="0">
                <a:latin typeface="Calibri"/>
                <a:cs typeface="Calibri"/>
              </a:rPr>
              <a:t> </a:t>
            </a:r>
            <a:r>
              <a:rPr sz="1600" spc="-5" dirty="0">
                <a:latin typeface="Calibri"/>
                <a:cs typeface="Calibri"/>
              </a:rPr>
              <a:t>έτους</a:t>
            </a:r>
            <a:r>
              <a:rPr sz="1600" spc="5" dirty="0">
                <a:latin typeface="Calibri"/>
                <a:cs typeface="Calibri"/>
              </a:rPr>
              <a:t> </a:t>
            </a:r>
            <a:r>
              <a:rPr sz="1600" spc="-5" dirty="0">
                <a:latin typeface="Calibri"/>
                <a:cs typeface="Calibri"/>
              </a:rPr>
              <a:t>που</a:t>
            </a:r>
            <a:r>
              <a:rPr sz="1600" spc="10" dirty="0">
                <a:latin typeface="Calibri"/>
                <a:cs typeface="Calibri"/>
              </a:rPr>
              <a:t> </a:t>
            </a:r>
            <a:r>
              <a:rPr sz="1600" spc="-5" dirty="0">
                <a:latin typeface="Calibri"/>
                <a:cs typeface="Calibri"/>
              </a:rPr>
              <a:t>έχει</a:t>
            </a:r>
            <a:r>
              <a:rPr sz="1600" dirty="0">
                <a:latin typeface="Calibri"/>
                <a:cs typeface="Calibri"/>
              </a:rPr>
              <a:t> </a:t>
            </a:r>
            <a:r>
              <a:rPr sz="1600" spc="-5" dirty="0">
                <a:latin typeface="Calibri"/>
                <a:cs typeface="Calibri"/>
              </a:rPr>
              <a:t>κλείσει</a:t>
            </a:r>
            <a:r>
              <a:rPr sz="1600" spc="-25" dirty="0">
                <a:latin typeface="Calibri"/>
                <a:cs typeface="Calibri"/>
              </a:rPr>
              <a:t> </a:t>
            </a:r>
            <a:r>
              <a:rPr sz="1600" spc="-10" dirty="0">
                <a:latin typeface="Calibri"/>
                <a:cs typeface="Calibri"/>
              </a:rPr>
              <a:t>λογιστικά</a:t>
            </a:r>
            <a:r>
              <a:rPr sz="1600" spc="5" dirty="0">
                <a:latin typeface="Calibri"/>
                <a:cs typeface="Calibri"/>
              </a:rPr>
              <a:t> </a:t>
            </a:r>
            <a:r>
              <a:rPr sz="1600" spc="-25" dirty="0">
                <a:latin typeface="Calibri"/>
                <a:cs typeface="Calibri"/>
              </a:rPr>
              <a:t>και</a:t>
            </a:r>
            <a:r>
              <a:rPr sz="1600" spc="15" dirty="0">
                <a:latin typeface="Calibri"/>
                <a:cs typeface="Calibri"/>
              </a:rPr>
              <a:t> </a:t>
            </a:r>
            <a:r>
              <a:rPr sz="1600" spc="-10" dirty="0">
                <a:latin typeface="Calibri"/>
                <a:cs typeface="Calibri"/>
              </a:rPr>
              <a:t>άλλα</a:t>
            </a:r>
            <a:r>
              <a:rPr sz="1600" spc="15" dirty="0">
                <a:latin typeface="Calibri"/>
                <a:cs typeface="Calibri"/>
              </a:rPr>
              <a:t> </a:t>
            </a:r>
            <a:r>
              <a:rPr sz="1600" dirty="0">
                <a:latin typeface="Calibri"/>
                <a:cs typeface="Calibri"/>
              </a:rPr>
              <a:t>έντυπα</a:t>
            </a:r>
            <a:r>
              <a:rPr sz="1600" spc="-25" dirty="0">
                <a:latin typeface="Calibri"/>
                <a:cs typeface="Calibri"/>
              </a:rPr>
              <a:t> </a:t>
            </a:r>
            <a:r>
              <a:rPr sz="1600" spc="-5" dirty="0">
                <a:latin typeface="Calibri"/>
                <a:cs typeface="Calibri"/>
              </a:rPr>
              <a:t>που</a:t>
            </a:r>
            <a:r>
              <a:rPr sz="1600" spc="10" dirty="0">
                <a:latin typeface="Calibri"/>
                <a:cs typeface="Calibri"/>
              </a:rPr>
              <a:t> </a:t>
            </a:r>
            <a:r>
              <a:rPr sz="1600" spc="-5" dirty="0">
                <a:latin typeface="Calibri"/>
                <a:cs typeface="Calibri"/>
              </a:rPr>
              <a:t>ενδέχεται να</a:t>
            </a:r>
            <a:r>
              <a:rPr sz="1600" dirty="0">
                <a:latin typeface="Calibri"/>
                <a:cs typeface="Calibri"/>
              </a:rPr>
              <a:t> </a:t>
            </a:r>
            <a:r>
              <a:rPr sz="1600" spc="-10" dirty="0">
                <a:latin typeface="Calibri"/>
                <a:cs typeface="Calibri"/>
              </a:rPr>
              <a:t>ζητηθούν</a:t>
            </a:r>
            <a:r>
              <a:rPr sz="1600" spc="35" dirty="0">
                <a:latin typeface="Calibri"/>
                <a:cs typeface="Calibri"/>
              </a:rPr>
              <a:t> </a:t>
            </a:r>
            <a:r>
              <a:rPr sz="1600" spc="-5" dirty="0">
                <a:latin typeface="Calibri"/>
                <a:cs typeface="Calibri"/>
              </a:rPr>
              <a:t>από</a:t>
            </a:r>
            <a:r>
              <a:rPr sz="1600" spc="25" dirty="0">
                <a:latin typeface="Calibri"/>
                <a:cs typeface="Calibri"/>
              </a:rPr>
              <a:t> </a:t>
            </a:r>
            <a:r>
              <a:rPr sz="1600" spc="-20" dirty="0">
                <a:latin typeface="Calibri"/>
                <a:cs typeface="Calibri"/>
              </a:rPr>
              <a:t>την</a:t>
            </a:r>
            <a:r>
              <a:rPr sz="1600" spc="15" dirty="0">
                <a:latin typeface="Calibri"/>
                <a:cs typeface="Calibri"/>
              </a:rPr>
              <a:t> </a:t>
            </a:r>
            <a:r>
              <a:rPr sz="1600" spc="-85" dirty="0">
                <a:latin typeface="Calibri"/>
                <a:cs typeface="Calibri"/>
              </a:rPr>
              <a:t>Ε.Υ.</a:t>
            </a:r>
            <a:endParaRPr sz="1600" dirty="0">
              <a:latin typeface="Calibri"/>
              <a:cs typeface="Calibri"/>
            </a:endParaRPr>
          </a:p>
          <a:p>
            <a:pPr marL="315595" indent="-283845" algn="just">
              <a:lnSpc>
                <a:spcPct val="100000"/>
              </a:lnSpc>
              <a:spcBef>
                <a:spcPts val="10"/>
              </a:spcBef>
              <a:buFont typeface="Wingdings"/>
              <a:buChar char=""/>
              <a:tabLst>
                <a:tab pos="316230" algn="l"/>
              </a:tabLst>
            </a:pPr>
            <a:r>
              <a:rPr sz="1600" spc="-5" dirty="0">
                <a:latin typeface="Calibri"/>
                <a:cs typeface="Calibri"/>
              </a:rPr>
              <a:t>Μόνο</a:t>
            </a:r>
            <a:r>
              <a:rPr sz="1600" spc="10" dirty="0">
                <a:latin typeface="Calibri"/>
                <a:cs typeface="Calibri"/>
              </a:rPr>
              <a:t> </a:t>
            </a:r>
            <a:r>
              <a:rPr sz="1600" spc="-10" dirty="0">
                <a:latin typeface="Calibri"/>
                <a:cs typeface="Calibri"/>
              </a:rPr>
              <a:t>για</a:t>
            </a:r>
            <a:r>
              <a:rPr sz="1600" spc="15" dirty="0">
                <a:latin typeface="Calibri"/>
                <a:cs typeface="Calibri"/>
              </a:rPr>
              <a:t> </a:t>
            </a:r>
            <a:r>
              <a:rPr sz="1600" spc="-10" dirty="0">
                <a:latin typeface="Calibri"/>
                <a:cs typeface="Calibri"/>
              </a:rPr>
              <a:t>αιτούντες</a:t>
            </a:r>
            <a:r>
              <a:rPr sz="1600" spc="20" dirty="0">
                <a:latin typeface="Calibri"/>
                <a:cs typeface="Calibri"/>
              </a:rPr>
              <a:t> </a:t>
            </a:r>
            <a:r>
              <a:rPr sz="1600" spc="-10" dirty="0">
                <a:latin typeface="Calibri"/>
                <a:cs typeface="Calibri"/>
              </a:rPr>
              <a:t>ιδιωτικού </a:t>
            </a:r>
            <a:r>
              <a:rPr sz="1600" spc="-15" dirty="0">
                <a:latin typeface="Calibri"/>
                <a:cs typeface="Calibri"/>
              </a:rPr>
              <a:t>δικαίου</a:t>
            </a:r>
            <a:r>
              <a:rPr sz="1600" spc="10" dirty="0">
                <a:latin typeface="Calibri"/>
                <a:cs typeface="Calibri"/>
              </a:rPr>
              <a:t> </a:t>
            </a:r>
            <a:r>
              <a:rPr sz="1600" spc="-5" dirty="0">
                <a:latin typeface="Calibri"/>
                <a:cs typeface="Calibri"/>
              </a:rPr>
              <a:t>που</a:t>
            </a:r>
            <a:r>
              <a:rPr sz="1600" spc="15" dirty="0">
                <a:latin typeface="Calibri"/>
                <a:cs typeface="Calibri"/>
              </a:rPr>
              <a:t> </a:t>
            </a:r>
            <a:r>
              <a:rPr sz="1600" spc="-15" dirty="0">
                <a:latin typeface="Calibri"/>
                <a:cs typeface="Calibri"/>
              </a:rPr>
              <a:t>διεκδικούν</a:t>
            </a:r>
            <a:r>
              <a:rPr sz="1600" spc="-10" dirty="0">
                <a:latin typeface="Calibri"/>
                <a:cs typeface="Calibri"/>
              </a:rPr>
              <a:t> χρηματοδότηση</a:t>
            </a:r>
            <a:r>
              <a:rPr sz="1600" spc="65" dirty="0">
                <a:latin typeface="Calibri"/>
                <a:cs typeface="Calibri"/>
              </a:rPr>
              <a:t> </a:t>
            </a:r>
            <a:r>
              <a:rPr sz="1600" spc="-5" dirty="0">
                <a:latin typeface="Calibri"/>
                <a:cs typeface="Calibri"/>
              </a:rPr>
              <a:t>πέραν</a:t>
            </a:r>
            <a:r>
              <a:rPr sz="1600" spc="5" dirty="0">
                <a:latin typeface="Calibri"/>
                <a:cs typeface="Calibri"/>
              </a:rPr>
              <a:t> </a:t>
            </a:r>
            <a:r>
              <a:rPr sz="1600" spc="-10" dirty="0">
                <a:latin typeface="Calibri"/>
                <a:cs typeface="Calibri"/>
              </a:rPr>
              <a:t>των</a:t>
            </a:r>
            <a:r>
              <a:rPr sz="1600" dirty="0">
                <a:latin typeface="Calibri"/>
                <a:cs typeface="Calibri"/>
              </a:rPr>
              <a:t> </a:t>
            </a:r>
            <a:r>
              <a:rPr sz="1600" spc="-5" dirty="0">
                <a:latin typeface="Calibri"/>
                <a:cs typeface="Calibri"/>
              </a:rPr>
              <a:t>60</a:t>
            </a:r>
            <a:r>
              <a:rPr sz="1600" spc="20" dirty="0">
                <a:latin typeface="Calibri"/>
                <a:cs typeface="Calibri"/>
              </a:rPr>
              <a:t> </a:t>
            </a:r>
            <a:r>
              <a:rPr sz="1600" spc="-10" dirty="0">
                <a:latin typeface="Calibri"/>
                <a:cs typeface="Calibri"/>
              </a:rPr>
              <a:t>000</a:t>
            </a:r>
            <a:r>
              <a:rPr sz="1600" spc="20" dirty="0">
                <a:latin typeface="Calibri"/>
                <a:cs typeface="Calibri"/>
              </a:rPr>
              <a:t> </a:t>
            </a:r>
            <a:r>
              <a:rPr sz="1600" spc="-10" dirty="0">
                <a:latin typeface="Calibri"/>
                <a:cs typeface="Calibri"/>
              </a:rPr>
              <a:t>Ευρώ</a:t>
            </a:r>
            <a:endParaRPr sz="1600"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68" y="70485"/>
            <a:ext cx="94151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ΧΩΡΕΣ</a:t>
            </a:r>
            <a:r>
              <a:rPr sz="2800" spc="-15" dirty="0">
                <a:solidFill>
                  <a:srgbClr val="FFFFFF"/>
                </a:solidFill>
              </a:rPr>
              <a:t> </a:t>
            </a:r>
            <a:r>
              <a:rPr sz="2800" spc="-30" dirty="0">
                <a:solidFill>
                  <a:srgbClr val="FFFFFF"/>
                </a:solidFill>
              </a:rPr>
              <a:t>ΠΟΥ</a:t>
            </a:r>
            <a:r>
              <a:rPr sz="2800" spc="-10" dirty="0">
                <a:solidFill>
                  <a:srgbClr val="FFFFFF"/>
                </a:solidFill>
              </a:rPr>
              <a:t> </a:t>
            </a:r>
            <a:r>
              <a:rPr sz="2800" spc="-15" dirty="0">
                <a:solidFill>
                  <a:srgbClr val="FFFFFF"/>
                </a:solidFill>
              </a:rPr>
              <a:t>ΜΠΟΡΟΥΝ</a:t>
            </a:r>
            <a:r>
              <a:rPr sz="2800" spc="-10" dirty="0">
                <a:solidFill>
                  <a:srgbClr val="FFFFFF"/>
                </a:solidFill>
              </a:rPr>
              <a:t> </a:t>
            </a:r>
            <a:r>
              <a:rPr sz="2800" spc="-5" dirty="0">
                <a:solidFill>
                  <a:srgbClr val="FFFFFF"/>
                </a:solidFill>
              </a:rPr>
              <a:t>ΝΑ</a:t>
            </a:r>
            <a:r>
              <a:rPr sz="2800" spc="25" dirty="0">
                <a:solidFill>
                  <a:srgbClr val="FFFFFF"/>
                </a:solidFill>
              </a:rPr>
              <a:t> </a:t>
            </a:r>
            <a:r>
              <a:rPr sz="2800" spc="-20" dirty="0">
                <a:solidFill>
                  <a:srgbClr val="FFFFFF"/>
                </a:solidFill>
              </a:rPr>
              <a:t>ΣΥΜΜΕΤΕΧΟΥΝ</a:t>
            </a:r>
            <a:r>
              <a:rPr lang="el-GR" sz="2800" spc="-20" dirty="0">
                <a:solidFill>
                  <a:srgbClr val="FFFFFF"/>
                </a:solidFill>
              </a:rPr>
              <a:t> ΣΤΟ ΠΡΟΓΡΑΜΜΑ</a:t>
            </a:r>
            <a:endParaRPr sz="2800" dirty="0"/>
          </a:p>
        </p:txBody>
      </p:sp>
      <p:sp>
        <p:nvSpPr>
          <p:cNvPr id="3" name="object 3"/>
          <p:cNvSpPr txBox="1"/>
          <p:nvPr/>
        </p:nvSpPr>
        <p:spPr>
          <a:xfrm>
            <a:off x="457200" y="1108172"/>
            <a:ext cx="11277600" cy="4990469"/>
          </a:xfrm>
          <a:prstGeom prst="rect">
            <a:avLst/>
          </a:prstGeom>
        </p:spPr>
        <p:txBody>
          <a:bodyPr vert="horz" wrap="square" lIns="0" tIns="12065" rIns="0" bIns="0" rtlCol="0">
            <a:spAutoFit/>
          </a:bodyPr>
          <a:lstStyle/>
          <a:p>
            <a:pPr marL="355600" indent="-342900">
              <a:lnSpc>
                <a:spcPct val="100000"/>
              </a:lnSpc>
              <a:spcBef>
                <a:spcPts val="95"/>
              </a:spcBef>
              <a:buFont typeface="Wingdings" panose="05000000000000000000" pitchFamily="2" charset="2"/>
              <a:buChar char="q"/>
              <a:tabLst>
                <a:tab pos="354965" algn="l"/>
                <a:tab pos="355600" algn="l"/>
              </a:tabLst>
            </a:pPr>
            <a:r>
              <a:rPr lang="el-GR" sz="2200" b="1" spc="-5" dirty="0">
                <a:latin typeface="Calibri"/>
                <a:cs typeface="Calibri"/>
              </a:rPr>
              <a:t>Χώρες που μπορούν να </a:t>
            </a:r>
            <a:r>
              <a:rPr lang="el-GR" sz="2200" b="1" u="sng" spc="-5" dirty="0">
                <a:latin typeface="Calibri"/>
                <a:cs typeface="Calibri"/>
              </a:rPr>
              <a:t>συμμετέχουν πλήρως σε όλες τις δράσεις</a:t>
            </a:r>
            <a:r>
              <a:rPr lang="el-GR" sz="2200" b="1" spc="-5" dirty="0">
                <a:latin typeface="Calibri"/>
                <a:cs typeface="Calibri"/>
              </a:rPr>
              <a:t> του Προγράμματος:</a:t>
            </a:r>
          </a:p>
          <a:p>
            <a:pPr marL="355600" indent="-342900">
              <a:lnSpc>
                <a:spcPct val="100000"/>
              </a:lnSpc>
              <a:spcBef>
                <a:spcPts val="95"/>
              </a:spcBef>
              <a:buFont typeface="Wingdings"/>
              <a:buChar char=""/>
              <a:tabLst>
                <a:tab pos="354965" algn="l"/>
                <a:tab pos="355600" algn="l"/>
              </a:tabLst>
            </a:pPr>
            <a:endParaRPr lang="el-GR" sz="2200" b="1" spc="-5" dirty="0">
              <a:latin typeface="Calibri"/>
              <a:cs typeface="Calibri"/>
            </a:endParaRPr>
          </a:p>
          <a:p>
            <a:pPr marL="355600" indent="-342900">
              <a:lnSpc>
                <a:spcPct val="100000"/>
              </a:lnSpc>
              <a:spcBef>
                <a:spcPts val="95"/>
              </a:spcBef>
              <a:buFont typeface="Wingdings"/>
              <a:buChar char=""/>
              <a:tabLst>
                <a:tab pos="354965" algn="l"/>
                <a:tab pos="355600" algn="l"/>
              </a:tabLst>
            </a:pPr>
            <a:r>
              <a:rPr lang="el-GR" sz="2000" b="1" spc="-5" dirty="0">
                <a:latin typeface="Calibri"/>
                <a:cs typeface="Calibri"/>
              </a:rPr>
              <a:t>Οι</a:t>
            </a:r>
            <a:r>
              <a:rPr sz="2000" b="1" dirty="0">
                <a:latin typeface="Calibri"/>
                <a:cs typeface="Calibri"/>
              </a:rPr>
              <a:t> </a:t>
            </a:r>
            <a:r>
              <a:rPr sz="2000" b="1" spc="-5" dirty="0">
                <a:latin typeface="Calibri"/>
                <a:cs typeface="Calibri"/>
              </a:rPr>
              <a:t>27 Χώρες</a:t>
            </a:r>
            <a:r>
              <a:rPr sz="2000" b="1" spc="10" dirty="0">
                <a:latin typeface="Calibri"/>
                <a:cs typeface="Calibri"/>
              </a:rPr>
              <a:t> </a:t>
            </a:r>
            <a:r>
              <a:rPr sz="2000" b="1" spc="-5" dirty="0">
                <a:latin typeface="Calibri"/>
                <a:cs typeface="Calibri"/>
              </a:rPr>
              <a:t>–</a:t>
            </a:r>
            <a:r>
              <a:rPr sz="2000" b="1" dirty="0">
                <a:latin typeface="Calibri"/>
                <a:cs typeface="Calibri"/>
              </a:rPr>
              <a:t> </a:t>
            </a:r>
            <a:r>
              <a:rPr sz="2000" b="1" spc="-5" dirty="0" err="1">
                <a:latin typeface="Calibri"/>
                <a:cs typeface="Calibri"/>
              </a:rPr>
              <a:t>Κράτη</a:t>
            </a:r>
            <a:r>
              <a:rPr sz="2000" b="1" spc="10" dirty="0">
                <a:latin typeface="Calibri"/>
                <a:cs typeface="Calibri"/>
              </a:rPr>
              <a:t> </a:t>
            </a:r>
            <a:r>
              <a:rPr lang="el-GR" sz="2000" b="1" spc="-10" dirty="0">
                <a:latin typeface="Calibri"/>
                <a:cs typeface="Calibri"/>
              </a:rPr>
              <a:t>Μέλη</a:t>
            </a:r>
            <a:r>
              <a:rPr sz="2000" b="1" spc="25" dirty="0">
                <a:latin typeface="Calibri"/>
                <a:cs typeface="Calibri"/>
              </a:rPr>
              <a:t> </a:t>
            </a:r>
            <a:r>
              <a:rPr lang="el-GR" sz="2000" b="1" spc="-5" dirty="0">
                <a:latin typeface="Calibri"/>
                <a:cs typeface="Calibri"/>
              </a:rPr>
              <a:t>της</a:t>
            </a:r>
            <a:r>
              <a:rPr sz="2000" b="1" spc="15" dirty="0">
                <a:latin typeface="Calibri"/>
                <a:cs typeface="Calibri"/>
              </a:rPr>
              <a:t> </a:t>
            </a:r>
            <a:r>
              <a:rPr lang="el-GR" sz="2000" b="1" spc="-10" dirty="0" err="1">
                <a:latin typeface="Calibri"/>
                <a:cs typeface="Calibri"/>
              </a:rPr>
              <a:t>Ευρω</a:t>
            </a:r>
            <a:r>
              <a:rPr sz="2000" b="1" spc="-10" dirty="0">
                <a:latin typeface="Calibri"/>
                <a:cs typeface="Calibri"/>
              </a:rPr>
              <a:t>πα</a:t>
            </a:r>
            <a:r>
              <a:rPr sz="2000" b="1" spc="-10" dirty="0" err="1">
                <a:latin typeface="Calibri"/>
                <a:cs typeface="Calibri"/>
              </a:rPr>
              <a:t>ϊκής</a:t>
            </a:r>
            <a:r>
              <a:rPr sz="2000" b="1" spc="30" dirty="0">
                <a:latin typeface="Calibri"/>
                <a:cs typeface="Calibri"/>
              </a:rPr>
              <a:t> </a:t>
            </a:r>
            <a:r>
              <a:rPr sz="2000" b="1" spc="-5" dirty="0">
                <a:latin typeface="Calibri"/>
                <a:cs typeface="Calibri"/>
              </a:rPr>
              <a:t>Ένωσης</a:t>
            </a:r>
            <a:endParaRPr sz="2000" dirty="0">
              <a:latin typeface="Calibri"/>
              <a:cs typeface="Calibri"/>
            </a:endParaRPr>
          </a:p>
          <a:p>
            <a:pPr marL="355600" indent="-342900">
              <a:lnSpc>
                <a:spcPct val="100000"/>
              </a:lnSpc>
              <a:spcBef>
                <a:spcPts val="1750"/>
              </a:spcBef>
              <a:buFont typeface="Wingdings"/>
              <a:buChar char=""/>
              <a:tabLst>
                <a:tab pos="354965" algn="l"/>
                <a:tab pos="355600" algn="l"/>
              </a:tabLst>
            </a:pPr>
            <a:r>
              <a:rPr sz="2000" b="1" spc="-10" dirty="0">
                <a:latin typeface="Calibri"/>
                <a:cs typeface="Calibri"/>
              </a:rPr>
              <a:t>Τρίτες</a:t>
            </a:r>
            <a:r>
              <a:rPr sz="2000" b="1" spc="5" dirty="0">
                <a:latin typeface="Calibri"/>
                <a:cs typeface="Calibri"/>
              </a:rPr>
              <a:t> </a:t>
            </a:r>
            <a:r>
              <a:rPr sz="2000" b="1" spc="-5" dirty="0">
                <a:latin typeface="Calibri"/>
                <a:cs typeface="Calibri"/>
              </a:rPr>
              <a:t>Χώρες,</a:t>
            </a:r>
            <a:r>
              <a:rPr sz="2000" b="1" spc="20" dirty="0">
                <a:latin typeface="Calibri"/>
                <a:cs typeface="Calibri"/>
              </a:rPr>
              <a:t> </a:t>
            </a:r>
            <a:r>
              <a:rPr sz="2000" b="1" spc="-5" dirty="0">
                <a:latin typeface="Calibri"/>
                <a:cs typeface="Calibri"/>
              </a:rPr>
              <a:t>συνδεδεμένες</a:t>
            </a:r>
            <a:r>
              <a:rPr sz="2000" b="1" spc="65" dirty="0">
                <a:latin typeface="Calibri"/>
                <a:cs typeface="Calibri"/>
              </a:rPr>
              <a:t> </a:t>
            </a:r>
            <a:r>
              <a:rPr sz="2000" b="1" spc="-5" dirty="0">
                <a:latin typeface="Calibri"/>
                <a:cs typeface="Calibri"/>
              </a:rPr>
              <a:t>με</a:t>
            </a:r>
            <a:r>
              <a:rPr sz="2000" b="1" spc="5" dirty="0">
                <a:latin typeface="Calibri"/>
                <a:cs typeface="Calibri"/>
              </a:rPr>
              <a:t> </a:t>
            </a:r>
            <a:r>
              <a:rPr sz="2000" b="1" spc="-5" dirty="0">
                <a:latin typeface="Calibri"/>
                <a:cs typeface="Calibri"/>
              </a:rPr>
              <a:t>το</a:t>
            </a:r>
            <a:r>
              <a:rPr sz="2000" b="1" dirty="0">
                <a:latin typeface="Calibri"/>
                <a:cs typeface="Calibri"/>
              </a:rPr>
              <a:t> </a:t>
            </a:r>
            <a:r>
              <a:rPr sz="2000" b="1" spc="-10" dirty="0">
                <a:latin typeface="Calibri"/>
                <a:cs typeface="Calibri"/>
              </a:rPr>
              <a:t>Πρόγραμμα:</a:t>
            </a:r>
            <a:endParaRPr sz="2000" dirty="0">
              <a:latin typeface="Calibri"/>
              <a:cs typeface="Calibri"/>
            </a:endParaRPr>
          </a:p>
          <a:p>
            <a:pPr>
              <a:lnSpc>
                <a:spcPct val="100000"/>
              </a:lnSpc>
              <a:spcBef>
                <a:spcPts val="20"/>
              </a:spcBef>
            </a:pPr>
            <a:endParaRPr sz="2150" dirty="0">
              <a:latin typeface="Calibri"/>
              <a:cs typeface="Calibri"/>
            </a:endParaRPr>
          </a:p>
          <a:p>
            <a:pPr marL="299085" indent="-287020">
              <a:lnSpc>
                <a:spcPct val="100000"/>
              </a:lnSpc>
              <a:spcBef>
                <a:spcPts val="5"/>
              </a:spcBef>
              <a:buFont typeface="Wingdings"/>
              <a:buChar char=""/>
              <a:tabLst>
                <a:tab pos="299720" algn="l"/>
              </a:tabLst>
            </a:pPr>
            <a:r>
              <a:rPr dirty="0">
                <a:latin typeface="Calibri"/>
                <a:cs typeface="Calibri"/>
              </a:rPr>
              <a:t>Ισλανδία</a:t>
            </a:r>
          </a:p>
          <a:p>
            <a:pPr marL="299085" indent="-287020">
              <a:lnSpc>
                <a:spcPct val="100000"/>
              </a:lnSpc>
              <a:buFont typeface="Wingdings"/>
              <a:buChar char=""/>
              <a:tabLst>
                <a:tab pos="299720" algn="l"/>
              </a:tabLst>
            </a:pPr>
            <a:r>
              <a:rPr spc="-5" dirty="0">
                <a:latin typeface="Calibri"/>
                <a:cs typeface="Calibri"/>
              </a:rPr>
              <a:t>Λίχτενστάιν</a:t>
            </a:r>
            <a:endParaRPr dirty="0">
              <a:latin typeface="Calibri"/>
              <a:cs typeface="Calibri"/>
            </a:endParaRPr>
          </a:p>
          <a:p>
            <a:pPr marL="299085" indent="-287020">
              <a:lnSpc>
                <a:spcPct val="100000"/>
              </a:lnSpc>
              <a:buFont typeface="Wingdings"/>
              <a:buChar char=""/>
              <a:tabLst>
                <a:tab pos="299720" algn="l"/>
              </a:tabLst>
            </a:pPr>
            <a:r>
              <a:rPr dirty="0">
                <a:latin typeface="Calibri"/>
                <a:cs typeface="Calibri"/>
              </a:rPr>
              <a:t>Νορβηγία</a:t>
            </a:r>
          </a:p>
          <a:p>
            <a:pPr marL="299085" indent="-287020">
              <a:lnSpc>
                <a:spcPct val="100000"/>
              </a:lnSpc>
              <a:buFont typeface="Wingdings"/>
              <a:buChar char=""/>
              <a:tabLst>
                <a:tab pos="299720" algn="l"/>
              </a:tabLst>
            </a:pPr>
            <a:r>
              <a:rPr spc="-5" dirty="0">
                <a:latin typeface="Calibri"/>
                <a:cs typeface="Calibri"/>
              </a:rPr>
              <a:t>Τουρκία</a:t>
            </a:r>
            <a:endParaRPr dirty="0">
              <a:latin typeface="Calibri"/>
              <a:cs typeface="Calibri"/>
            </a:endParaRPr>
          </a:p>
          <a:p>
            <a:pPr marL="299085" indent="-287020">
              <a:lnSpc>
                <a:spcPct val="100000"/>
              </a:lnSpc>
              <a:buFont typeface="Wingdings"/>
              <a:buChar char=""/>
              <a:tabLst>
                <a:tab pos="299720" algn="l"/>
              </a:tabLst>
            </a:pPr>
            <a:r>
              <a:rPr dirty="0">
                <a:latin typeface="Calibri"/>
                <a:cs typeface="Calibri"/>
              </a:rPr>
              <a:t>Βόρεια</a:t>
            </a:r>
            <a:r>
              <a:rPr spc="-60" dirty="0">
                <a:latin typeface="Calibri"/>
                <a:cs typeface="Calibri"/>
              </a:rPr>
              <a:t> </a:t>
            </a:r>
            <a:r>
              <a:rPr dirty="0">
                <a:latin typeface="Calibri"/>
                <a:cs typeface="Calibri"/>
              </a:rPr>
              <a:t>Μακεδονία</a:t>
            </a:r>
          </a:p>
          <a:p>
            <a:pPr marL="299085" indent="-287020">
              <a:lnSpc>
                <a:spcPct val="100000"/>
              </a:lnSpc>
              <a:spcBef>
                <a:spcPts val="5"/>
              </a:spcBef>
              <a:buFont typeface="Wingdings"/>
              <a:buChar char=""/>
              <a:tabLst>
                <a:tab pos="299720" algn="l"/>
              </a:tabLst>
            </a:pPr>
            <a:r>
              <a:rPr dirty="0">
                <a:latin typeface="Calibri"/>
                <a:cs typeface="Calibri"/>
              </a:rPr>
              <a:t>Σερβία</a:t>
            </a:r>
          </a:p>
          <a:p>
            <a:pPr marL="355600" indent="-342900">
              <a:lnSpc>
                <a:spcPct val="100000"/>
              </a:lnSpc>
              <a:spcBef>
                <a:spcPts val="1995"/>
              </a:spcBef>
              <a:buFont typeface="Wingdings" panose="05000000000000000000" pitchFamily="2" charset="2"/>
              <a:buChar char="q"/>
            </a:pPr>
            <a:r>
              <a:rPr lang="el-GR" sz="2200" b="1" spc="-5" dirty="0">
                <a:latin typeface="Calibri"/>
                <a:cs typeface="Calibri"/>
              </a:rPr>
              <a:t>Χώρες που μπορούν να </a:t>
            </a:r>
            <a:r>
              <a:rPr lang="el-GR" sz="2200" b="1" u="sng" spc="-5" dirty="0">
                <a:latin typeface="Calibri"/>
                <a:cs typeface="Calibri"/>
              </a:rPr>
              <a:t>συμμετέχουν σε κάποιες μόνο Δράσεις</a:t>
            </a:r>
            <a:r>
              <a:rPr lang="el-GR" sz="2200" b="1" spc="-5" dirty="0">
                <a:latin typeface="Calibri"/>
                <a:cs typeface="Calibri"/>
              </a:rPr>
              <a:t>:</a:t>
            </a:r>
          </a:p>
          <a:p>
            <a:pPr marL="355600" indent="-342900">
              <a:lnSpc>
                <a:spcPct val="100000"/>
              </a:lnSpc>
              <a:spcBef>
                <a:spcPts val="1995"/>
              </a:spcBef>
              <a:buFont typeface="Wingdings" panose="05000000000000000000" pitchFamily="2" charset="2"/>
              <a:buChar char="§"/>
            </a:pPr>
            <a:r>
              <a:rPr lang="el-GR" sz="2000" b="1" spc="-10" dirty="0">
                <a:latin typeface="Calibri"/>
                <a:cs typeface="Calibri"/>
              </a:rPr>
              <a:t>Τρίτες Χώρες, μη συνδεδεμένες με το Πρόγραμμα: </a:t>
            </a:r>
            <a:r>
              <a:rPr lang="el-GR" sz="2000" spc="-10" dirty="0">
                <a:latin typeface="Calibri"/>
                <a:cs typeface="Calibri"/>
              </a:rPr>
              <a:t>Λ</a:t>
            </a:r>
            <a:r>
              <a:rPr sz="2000" spc="-10" dirty="0">
                <a:latin typeface="Calibri"/>
                <a:cs typeface="Calibri"/>
              </a:rPr>
              <a:t>αμβ</a:t>
            </a:r>
            <a:r>
              <a:rPr sz="2000" spc="-10" dirty="0" err="1">
                <a:latin typeface="Calibri"/>
                <a:cs typeface="Calibri"/>
              </a:rPr>
              <a:t>άνουν</a:t>
            </a:r>
            <a:r>
              <a:rPr sz="2000" spc="-10" dirty="0">
                <a:latin typeface="Calibri"/>
                <a:cs typeface="Calibri"/>
              </a:rPr>
              <a:t> </a:t>
            </a:r>
            <a:r>
              <a:rPr sz="2000" spc="-10" dirty="0" err="1">
                <a:latin typeface="Calibri"/>
                <a:cs typeface="Calibri"/>
              </a:rPr>
              <a:t>μέρος</a:t>
            </a:r>
            <a:r>
              <a:rPr sz="2000" spc="-10" dirty="0">
                <a:latin typeface="Calibri"/>
                <a:cs typeface="Calibri"/>
              </a:rPr>
              <a:t> </a:t>
            </a:r>
            <a:r>
              <a:rPr lang="el-GR" sz="2000" spc="-10" dirty="0">
                <a:latin typeface="Calibri"/>
                <a:cs typeface="Calibri"/>
              </a:rPr>
              <a:t>στο Πρόγραμμα </a:t>
            </a:r>
            <a:r>
              <a:rPr sz="2000" spc="-10" dirty="0" err="1">
                <a:latin typeface="Calibri"/>
                <a:cs typeface="Calibri"/>
              </a:rPr>
              <a:t>μόνο</a:t>
            </a:r>
            <a:r>
              <a:rPr lang="el-GR" sz="2000" spc="-10" dirty="0">
                <a:latin typeface="Calibri"/>
                <a:cs typeface="Calibri"/>
              </a:rPr>
              <a:t> σε δεόντως αιτιολογημένες περιπτώσεις και όταν είναι αποδεδειγμένα προς το συμφέρον της Ένωσης</a:t>
            </a:r>
            <a:endParaRPr sz="2000" spc="-10" dirty="0">
              <a:latin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275" y="100660"/>
            <a:ext cx="814895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ORS</a:t>
            </a:r>
            <a:r>
              <a:rPr sz="2800" spc="-5" dirty="0">
                <a:solidFill>
                  <a:srgbClr val="FFFFFF"/>
                </a:solidFill>
              </a:rPr>
              <a:t> –</a:t>
            </a:r>
            <a:r>
              <a:rPr sz="2800" spc="10" dirty="0">
                <a:solidFill>
                  <a:srgbClr val="FFFFFF"/>
                </a:solidFill>
              </a:rPr>
              <a:t> </a:t>
            </a:r>
            <a:r>
              <a:rPr sz="2800" spc="-10" dirty="0">
                <a:solidFill>
                  <a:srgbClr val="FFFFFF"/>
                </a:solidFill>
              </a:rPr>
              <a:t>ΣΗΜΑΝΤΙΚΕΣ</a:t>
            </a:r>
            <a:r>
              <a:rPr sz="2800" spc="60" dirty="0">
                <a:solidFill>
                  <a:srgbClr val="FFFFFF"/>
                </a:solidFill>
              </a:rPr>
              <a:t> </a:t>
            </a:r>
            <a:r>
              <a:rPr sz="2800" spc="-5" dirty="0">
                <a:solidFill>
                  <a:srgbClr val="FFFFFF"/>
                </a:solidFill>
              </a:rPr>
              <a:t>ΔΙΕΥΚΡΙΝΙΣΕΙΣ</a:t>
            </a:r>
            <a:endParaRPr sz="2800" dirty="0"/>
          </a:p>
        </p:txBody>
      </p:sp>
      <p:pic>
        <p:nvPicPr>
          <p:cNvPr id="3" name="object 3"/>
          <p:cNvPicPr/>
          <p:nvPr/>
        </p:nvPicPr>
        <p:blipFill>
          <a:blip r:embed="rId2" cstate="print"/>
          <a:stretch>
            <a:fillRect/>
          </a:stretch>
        </p:blipFill>
        <p:spPr>
          <a:xfrm>
            <a:off x="1043686" y="1804035"/>
            <a:ext cx="2781935" cy="3598799"/>
          </a:xfrm>
          <a:prstGeom prst="rect">
            <a:avLst/>
          </a:prstGeom>
        </p:spPr>
      </p:pic>
      <p:sp>
        <p:nvSpPr>
          <p:cNvPr id="4" name="object 4"/>
          <p:cNvSpPr txBox="1"/>
          <p:nvPr/>
        </p:nvSpPr>
        <p:spPr>
          <a:xfrm>
            <a:off x="2359532" y="2666745"/>
            <a:ext cx="765175" cy="605155"/>
          </a:xfrm>
          <a:prstGeom prst="rect">
            <a:avLst/>
          </a:prstGeom>
        </p:spPr>
        <p:txBody>
          <a:bodyPr vert="horz" wrap="square" lIns="0" tIns="13335" rIns="0" bIns="0" rtlCol="0">
            <a:spAutoFit/>
          </a:bodyPr>
          <a:lstStyle/>
          <a:p>
            <a:pPr marL="12700">
              <a:lnSpc>
                <a:spcPct val="100000"/>
              </a:lnSpc>
              <a:spcBef>
                <a:spcPts val="105"/>
              </a:spcBef>
            </a:pPr>
            <a:r>
              <a:rPr sz="3800" dirty="0">
                <a:solidFill>
                  <a:srgbClr val="404040"/>
                </a:solidFill>
                <a:latin typeface="Calibri"/>
                <a:cs typeface="Calibri"/>
              </a:rPr>
              <a:t>OID</a:t>
            </a:r>
            <a:endParaRPr sz="3800">
              <a:latin typeface="Calibri"/>
              <a:cs typeface="Calibri"/>
            </a:endParaRPr>
          </a:p>
        </p:txBody>
      </p:sp>
      <p:sp>
        <p:nvSpPr>
          <p:cNvPr id="5" name="object 5"/>
          <p:cNvSpPr txBox="1"/>
          <p:nvPr/>
        </p:nvSpPr>
        <p:spPr>
          <a:xfrm>
            <a:off x="1438402" y="4169409"/>
            <a:ext cx="1481455" cy="391160"/>
          </a:xfrm>
          <a:prstGeom prst="rect">
            <a:avLst/>
          </a:prstGeom>
        </p:spPr>
        <p:txBody>
          <a:bodyPr vert="horz" wrap="square" lIns="0" tIns="12700" rIns="0" bIns="0" rtlCol="0">
            <a:spAutoFit/>
          </a:bodyPr>
          <a:lstStyle/>
          <a:p>
            <a:pPr marL="12700">
              <a:lnSpc>
                <a:spcPct val="100000"/>
              </a:lnSpc>
              <a:spcBef>
                <a:spcPts val="100"/>
              </a:spcBef>
            </a:pPr>
            <a:r>
              <a:rPr sz="2400" spc="50" dirty="0">
                <a:latin typeface="Verdana"/>
                <a:cs typeface="Verdana"/>
              </a:rPr>
              <a:t>Web</a:t>
            </a:r>
            <a:r>
              <a:rPr sz="2400" spc="-204" dirty="0">
                <a:latin typeface="Verdana"/>
                <a:cs typeface="Verdana"/>
              </a:rPr>
              <a:t> </a:t>
            </a:r>
            <a:r>
              <a:rPr sz="2400" spc="-95" dirty="0">
                <a:latin typeface="Verdana"/>
                <a:cs typeface="Verdana"/>
              </a:rPr>
              <a:t>form</a:t>
            </a:r>
            <a:endParaRPr sz="2400">
              <a:latin typeface="Verdana"/>
              <a:cs typeface="Verdana"/>
            </a:endParaRPr>
          </a:p>
        </p:txBody>
      </p:sp>
      <p:grpSp>
        <p:nvGrpSpPr>
          <p:cNvPr id="6" name="object 6"/>
          <p:cNvGrpSpPr/>
          <p:nvPr/>
        </p:nvGrpSpPr>
        <p:grpSpPr>
          <a:xfrm>
            <a:off x="5286755" y="1298194"/>
            <a:ext cx="4761230" cy="5003800"/>
            <a:chOff x="5286755" y="1298194"/>
            <a:chExt cx="4761230" cy="5003800"/>
          </a:xfrm>
        </p:grpSpPr>
        <p:sp>
          <p:nvSpPr>
            <p:cNvPr id="7" name="object 7"/>
            <p:cNvSpPr/>
            <p:nvPr/>
          </p:nvSpPr>
          <p:spPr>
            <a:xfrm>
              <a:off x="5286755" y="1304544"/>
              <a:ext cx="4761230" cy="0"/>
            </a:xfrm>
            <a:custGeom>
              <a:avLst/>
              <a:gdLst/>
              <a:ahLst/>
              <a:cxnLst/>
              <a:rect l="l" t="t" r="r" b="b"/>
              <a:pathLst>
                <a:path w="4761230">
                  <a:moveTo>
                    <a:pt x="0" y="0"/>
                  </a:moveTo>
                  <a:lnTo>
                    <a:pt x="4760976" y="0"/>
                  </a:lnTo>
                </a:path>
              </a:pathLst>
            </a:custGeom>
            <a:ln w="12700">
              <a:solidFill>
                <a:srgbClr val="4471C4"/>
              </a:solidFill>
            </a:ln>
          </p:spPr>
          <p:txBody>
            <a:bodyPr wrap="square" lIns="0" tIns="0" rIns="0" bIns="0" rtlCol="0"/>
            <a:lstStyle/>
            <a:p>
              <a:endParaRPr/>
            </a:p>
          </p:txBody>
        </p:sp>
        <p:sp>
          <p:nvSpPr>
            <p:cNvPr id="8" name="object 8"/>
            <p:cNvSpPr/>
            <p:nvPr/>
          </p:nvSpPr>
          <p:spPr>
            <a:xfrm>
              <a:off x="5503163" y="2554224"/>
              <a:ext cx="3641090" cy="3741420"/>
            </a:xfrm>
            <a:custGeom>
              <a:avLst/>
              <a:gdLst/>
              <a:ahLst/>
              <a:cxnLst/>
              <a:rect l="l" t="t" r="r" b="b"/>
              <a:pathLst>
                <a:path w="3641090" h="3741420">
                  <a:moveTo>
                    <a:pt x="0" y="0"/>
                  </a:moveTo>
                  <a:lnTo>
                    <a:pt x="3640836" y="0"/>
                  </a:lnTo>
                </a:path>
                <a:path w="3641090" h="3741420">
                  <a:moveTo>
                    <a:pt x="0" y="1322832"/>
                  </a:moveTo>
                  <a:lnTo>
                    <a:pt x="3640836" y="1322832"/>
                  </a:lnTo>
                </a:path>
                <a:path w="3641090" h="3741420">
                  <a:moveTo>
                    <a:pt x="0" y="3741420"/>
                  </a:moveTo>
                  <a:lnTo>
                    <a:pt x="3640836" y="3741420"/>
                  </a:lnTo>
                </a:path>
              </a:pathLst>
            </a:custGeom>
            <a:ln w="12700">
              <a:solidFill>
                <a:srgbClr val="C0C8E3"/>
              </a:solidFill>
            </a:ln>
          </p:spPr>
          <p:txBody>
            <a:bodyPr wrap="square" lIns="0" tIns="0" rIns="0" bIns="0" rtlCol="0"/>
            <a:lstStyle/>
            <a:p>
              <a:endParaRPr/>
            </a:p>
          </p:txBody>
        </p:sp>
      </p:grpSp>
      <p:sp>
        <p:nvSpPr>
          <p:cNvPr id="9" name="object 9"/>
          <p:cNvSpPr txBox="1"/>
          <p:nvPr/>
        </p:nvSpPr>
        <p:spPr>
          <a:xfrm>
            <a:off x="5564504" y="1409827"/>
            <a:ext cx="4229735" cy="948055"/>
          </a:xfrm>
          <a:prstGeom prst="rect">
            <a:avLst/>
          </a:prstGeom>
        </p:spPr>
        <p:txBody>
          <a:bodyPr vert="horz" wrap="square" lIns="0" tIns="12065" rIns="0" bIns="0" rtlCol="0">
            <a:spAutoFit/>
          </a:bodyPr>
          <a:lstStyle/>
          <a:p>
            <a:pPr marL="12700">
              <a:lnSpc>
                <a:spcPts val="2530"/>
              </a:lnSpc>
              <a:spcBef>
                <a:spcPts val="95"/>
              </a:spcBef>
            </a:pPr>
            <a:r>
              <a:rPr sz="2200" spc="-10" dirty="0">
                <a:latin typeface="Calibri"/>
                <a:cs typeface="Calibri"/>
              </a:rPr>
              <a:t>Αλλαγές</a:t>
            </a:r>
            <a:r>
              <a:rPr sz="2200" spc="-20" dirty="0">
                <a:latin typeface="Calibri"/>
                <a:cs typeface="Calibri"/>
              </a:rPr>
              <a:t> </a:t>
            </a:r>
            <a:r>
              <a:rPr sz="2200" spc="-5" dirty="0">
                <a:latin typeface="Calibri"/>
                <a:cs typeface="Calibri"/>
              </a:rPr>
              <a:t>στα </a:t>
            </a:r>
            <a:r>
              <a:rPr sz="2200" spc="-10" dirty="0">
                <a:latin typeface="Calibri"/>
                <a:cs typeface="Calibri"/>
              </a:rPr>
              <a:t>στοιχεία</a:t>
            </a:r>
            <a:r>
              <a:rPr sz="2200" spc="5" dirty="0">
                <a:latin typeface="Calibri"/>
                <a:cs typeface="Calibri"/>
              </a:rPr>
              <a:t> </a:t>
            </a:r>
            <a:r>
              <a:rPr sz="2200" spc="-5" dirty="0">
                <a:latin typeface="Calibri"/>
                <a:cs typeface="Calibri"/>
              </a:rPr>
              <a:t>ενός</a:t>
            </a:r>
            <a:endParaRPr sz="2200">
              <a:latin typeface="Calibri"/>
              <a:cs typeface="Calibri"/>
            </a:endParaRPr>
          </a:p>
          <a:p>
            <a:pPr marL="12700">
              <a:lnSpc>
                <a:spcPts val="2435"/>
              </a:lnSpc>
            </a:pPr>
            <a:r>
              <a:rPr sz="2200" spc="-10" dirty="0">
                <a:latin typeface="Calibri"/>
                <a:cs typeface="Calibri"/>
              </a:rPr>
              <a:t>οργανισμού</a:t>
            </a:r>
            <a:r>
              <a:rPr sz="2200" spc="-5" dirty="0">
                <a:latin typeface="Calibri"/>
                <a:cs typeface="Calibri"/>
              </a:rPr>
              <a:t> </a:t>
            </a:r>
            <a:r>
              <a:rPr sz="2200" spc="-10" dirty="0">
                <a:latin typeface="Calibri"/>
                <a:cs typeface="Calibri"/>
              </a:rPr>
              <a:t>γίνονται</a:t>
            </a:r>
            <a:r>
              <a:rPr sz="2200" dirty="0">
                <a:latin typeface="Calibri"/>
                <a:cs typeface="Calibri"/>
              </a:rPr>
              <a:t> </a:t>
            </a:r>
            <a:r>
              <a:rPr sz="2200" spc="-5" dirty="0">
                <a:latin typeface="Calibri"/>
                <a:cs typeface="Calibri"/>
              </a:rPr>
              <a:t>μόνο</a:t>
            </a:r>
            <a:r>
              <a:rPr sz="2200" dirty="0">
                <a:latin typeface="Calibri"/>
                <a:cs typeface="Calibri"/>
              </a:rPr>
              <a:t> </a:t>
            </a:r>
            <a:r>
              <a:rPr sz="2200" spc="-5" dirty="0">
                <a:latin typeface="Calibri"/>
                <a:cs typeface="Calibri"/>
              </a:rPr>
              <a:t>στο</a:t>
            </a:r>
            <a:r>
              <a:rPr sz="2200" spc="15" dirty="0">
                <a:latin typeface="Calibri"/>
                <a:cs typeface="Calibri"/>
              </a:rPr>
              <a:t> </a:t>
            </a:r>
            <a:r>
              <a:rPr sz="2200" spc="-20" dirty="0">
                <a:latin typeface="Calibri"/>
                <a:cs typeface="Calibri"/>
              </a:rPr>
              <a:t>ORS</a:t>
            </a:r>
            <a:r>
              <a:rPr sz="2200" spc="5" dirty="0">
                <a:latin typeface="Calibri"/>
                <a:cs typeface="Calibri"/>
              </a:rPr>
              <a:t> </a:t>
            </a:r>
            <a:r>
              <a:rPr sz="2200" spc="-5" dirty="0">
                <a:latin typeface="Calibri"/>
                <a:cs typeface="Calibri"/>
              </a:rPr>
              <a:t>–</a:t>
            </a:r>
            <a:endParaRPr sz="2200">
              <a:latin typeface="Calibri"/>
              <a:cs typeface="Calibri"/>
            </a:endParaRPr>
          </a:p>
          <a:p>
            <a:pPr marL="12700">
              <a:lnSpc>
                <a:spcPts val="2300"/>
              </a:lnSpc>
            </a:pPr>
            <a:r>
              <a:rPr sz="2000" dirty="0">
                <a:latin typeface="Calibri"/>
                <a:cs typeface="Calibri"/>
              </a:rPr>
              <a:t>Η</a:t>
            </a:r>
            <a:r>
              <a:rPr sz="2000" spc="-15" dirty="0">
                <a:latin typeface="Calibri"/>
                <a:cs typeface="Calibri"/>
              </a:rPr>
              <a:t> </a:t>
            </a:r>
            <a:r>
              <a:rPr sz="2000" spc="-5" dirty="0">
                <a:latin typeface="Calibri"/>
                <a:cs typeface="Calibri"/>
              </a:rPr>
              <a:t>αίτηση</a:t>
            </a:r>
            <a:r>
              <a:rPr sz="2000" spc="-35" dirty="0">
                <a:latin typeface="Calibri"/>
                <a:cs typeface="Calibri"/>
              </a:rPr>
              <a:t> </a:t>
            </a:r>
            <a:r>
              <a:rPr sz="2000" dirty="0">
                <a:latin typeface="Calibri"/>
                <a:cs typeface="Calibri"/>
              </a:rPr>
              <a:t>αντλεί</a:t>
            </a:r>
            <a:r>
              <a:rPr sz="2000" spc="-30" dirty="0">
                <a:latin typeface="Calibri"/>
                <a:cs typeface="Calibri"/>
              </a:rPr>
              <a:t> </a:t>
            </a:r>
            <a:r>
              <a:rPr sz="2000" spc="-5" dirty="0">
                <a:latin typeface="Calibri"/>
                <a:cs typeface="Calibri"/>
              </a:rPr>
              <a:t>τα</a:t>
            </a:r>
            <a:r>
              <a:rPr sz="2000" spc="-10" dirty="0">
                <a:latin typeface="Calibri"/>
                <a:cs typeface="Calibri"/>
              </a:rPr>
              <a:t> </a:t>
            </a:r>
            <a:r>
              <a:rPr sz="2000" spc="-5" dirty="0">
                <a:latin typeface="Calibri"/>
                <a:cs typeface="Calibri"/>
              </a:rPr>
              <a:t>στοιχεία</a:t>
            </a:r>
            <a:r>
              <a:rPr sz="2000" spc="-35" dirty="0">
                <a:latin typeface="Calibri"/>
                <a:cs typeface="Calibri"/>
              </a:rPr>
              <a:t> </a:t>
            </a:r>
            <a:r>
              <a:rPr sz="2000" spc="-5" dirty="0">
                <a:latin typeface="Calibri"/>
                <a:cs typeface="Calibri"/>
              </a:rPr>
              <a:t>από</a:t>
            </a:r>
            <a:r>
              <a:rPr sz="2000" spc="-10" dirty="0">
                <a:latin typeface="Calibri"/>
                <a:cs typeface="Calibri"/>
              </a:rPr>
              <a:t> </a:t>
            </a:r>
            <a:r>
              <a:rPr sz="2000" spc="-5" dirty="0">
                <a:latin typeface="Calibri"/>
                <a:cs typeface="Calibri"/>
              </a:rPr>
              <a:t>το ORS</a:t>
            </a:r>
            <a:endParaRPr sz="2000">
              <a:latin typeface="Calibri"/>
              <a:cs typeface="Calibri"/>
            </a:endParaRPr>
          </a:p>
        </p:txBody>
      </p:sp>
      <p:sp>
        <p:nvSpPr>
          <p:cNvPr id="10" name="object 10"/>
          <p:cNvSpPr txBox="1"/>
          <p:nvPr/>
        </p:nvSpPr>
        <p:spPr>
          <a:xfrm>
            <a:off x="5570601" y="2650617"/>
            <a:ext cx="3382010" cy="974725"/>
          </a:xfrm>
          <a:prstGeom prst="rect">
            <a:avLst/>
          </a:prstGeom>
        </p:spPr>
        <p:txBody>
          <a:bodyPr vert="horz" wrap="square" lIns="0" tIns="40005" rIns="0" bIns="0" rtlCol="0">
            <a:spAutoFit/>
          </a:bodyPr>
          <a:lstStyle/>
          <a:p>
            <a:pPr marL="12700" marR="5080">
              <a:lnSpc>
                <a:spcPct val="91600"/>
              </a:lnSpc>
              <a:spcBef>
                <a:spcPts val="315"/>
              </a:spcBef>
            </a:pPr>
            <a:r>
              <a:rPr sz="2200" spc="-10" dirty="0">
                <a:latin typeface="Calibri"/>
                <a:cs typeface="Calibri"/>
              </a:rPr>
              <a:t>Προηγούμενη </a:t>
            </a:r>
            <a:r>
              <a:rPr sz="2200" spc="-5" dirty="0">
                <a:latin typeface="Calibri"/>
                <a:cs typeface="Calibri"/>
              </a:rPr>
              <a:t>εγγραφή </a:t>
            </a:r>
            <a:r>
              <a:rPr sz="2200" spc="-10" dirty="0">
                <a:latin typeface="Calibri"/>
                <a:cs typeface="Calibri"/>
              </a:rPr>
              <a:t>του </a:t>
            </a:r>
            <a:r>
              <a:rPr sz="2200" spc="-5" dirty="0">
                <a:latin typeface="Calibri"/>
                <a:cs typeface="Calibri"/>
              </a:rPr>
              <a:t> </a:t>
            </a:r>
            <a:r>
              <a:rPr sz="2200" spc="-10" dirty="0">
                <a:latin typeface="Calibri"/>
                <a:cs typeface="Calibri"/>
              </a:rPr>
              <a:t>ίδιου </a:t>
            </a:r>
            <a:r>
              <a:rPr sz="2200" spc="-5" dirty="0">
                <a:latin typeface="Calibri"/>
                <a:cs typeface="Calibri"/>
              </a:rPr>
              <a:t>οργανισμού δεν μπορεί </a:t>
            </a:r>
            <a:r>
              <a:rPr sz="2200" spc="-484" dirty="0">
                <a:latin typeface="Calibri"/>
                <a:cs typeface="Calibri"/>
              </a:rPr>
              <a:t> </a:t>
            </a:r>
            <a:r>
              <a:rPr sz="2200" spc="-5" dirty="0">
                <a:latin typeface="Calibri"/>
                <a:cs typeface="Calibri"/>
              </a:rPr>
              <a:t>να</a:t>
            </a:r>
            <a:r>
              <a:rPr sz="2200" dirty="0">
                <a:latin typeface="Calibri"/>
                <a:cs typeface="Calibri"/>
              </a:rPr>
              <a:t> </a:t>
            </a:r>
            <a:r>
              <a:rPr sz="2200" spc="-10" dirty="0">
                <a:latin typeface="Calibri"/>
                <a:cs typeface="Calibri"/>
              </a:rPr>
              <a:t>διαγραφεί</a:t>
            </a:r>
            <a:endParaRPr sz="2200">
              <a:latin typeface="Calibri"/>
              <a:cs typeface="Calibri"/>
            </a:endParaRPr>
          </a:p>
        </p:txBody>
      </p:sp>
      <p:sp>
        <p:nvSpPr>
          <p:cNvPr id="11" name="object 11"/>
          <p:cNvSpPr txBox="1"/>
          <p:nvPr/>
        </p:nvSpPr>
        <p:spPr>
          <a:xfrm>
            <a:off x="5575553" y="4045077"/>
            <a:ext cx="3667760" cy="2203450"/>
          </a:xfrm>
          <a:prstGeom prst="rect">
            <a:avLst/>
          </a:prstGeom>
        </p:spPr>
        <p:txBody>
          <a:bodyPr vert="horz" wrap="square" lIns="0" tIns="12065" rIns="0" bIns="0" rtlCol="0">
            <a:spAutoFit/>
          </a:bodyPr>
          <a:lstStyle/>
          <a:p>
            <a:pPr marL="12700">
              <a:lnSpc>
                <a:spcPts val="2530"/>
              </a:lnSpc>
              <a:spcBef>
                <a:spcPts val="95"/>
              </a:spcBef>
            </a:pPr>
            <a:r>
              <a:rPr sz="2200" spc="-5" dirty="0">
                <a:latin typeface="Calibri"/>
                <a:cs typeface="Calibri"/>
              </a:rPr>
              <a:t>Οι</a:t>
            </a:r>
            <a:r>
              <a:rPr sz="2200" spc="-25" dirty="0">
                <a:latin typeface="Calibri"/>
                <a:cs typeface="Calibri"/>
              </a:rPr>
              <a:t> </a:t>
            </a:r>
            <a:r>
              <a:rPr sz="2200" spc="-15" dirty="0">
                <a:latin typeface="Calibri"/>
                <a:cs typeface="Calibri"/>
              </a:rPr>
              <a:t>Εθνικές</a:t>
            </a:r>
            <a:r>
              <a:rPr sz="2200" spc="10" dirty="0">
                <a:latin typeface="Calibri"/>
                <a:cs typeface="Calibri"/>
              </a:rPr>
              <a:t> </a:t>
            </a:r>
            <a:r>
              <a:rPr sz="2200" spc="-10" dirty="0">
                <a:latin typeface="Calibri"/>
                <a:cs typeface="Calibri"/>
              </a:rPr>
              <a:t>Υπηρεσίες</a:t>
            </a:r>
            <a:endParaRPr sz="2200">
              <a:latin typeface="Calibri"/>
              <a:cs typeface="Calibri"/>
            </a:endParaRPr>
          </a:p>
          <a:p>
            <a:pPr marL="12700" marR="5080">
              <a:lnSpc>
                <a:spcPct val="91600"/>
              </a:lnSpc>
              <a:spcBef>
                <a:spcPts val="115"/>
              </a:spcBef>
            </a:pPr>
            <a:r>
              <a:rPr sz="2200" spc="-10" dirty="0">
                <a:latin typeface="Calibri"/>
                <a:cs typeface="Calibri"/>
              </a:rPr>
              <a:t>πραγματοποιούν </a:t>
            </a:r>
            <a:r>
              <a:rPr sz="2200" spc="-5" dirty="0">
                <a:latin typeface="Calibri"/>
                <a:cs typeface="Calibri"/>
              </a:rPr>
              <a:t>έλεγχο για </a:t>
            </a:r>
            <a:r>
              <a:rPr sz="2200" spc="-25" dirty="0">
                <a:latin typeface="Calibri"/>
                <a:cs typeface="Calibri"/>
              </a:rPr>
              <a:t>την </a:t>
            </a:r>
            <a:r>
              <a:rPr sz="2200" spc="-484" dirty="0">
                <a:latin typeface="Calibri"/>
                <a:cs typeface="Calibri"/>
              </a:rPr>
              <a:t> </a:t>
            </a:r>
            <a:r>
              <a:rPr sz="2200" spc="-10" dirty="0">
                <a:latin typeface="Calibri"/>
                <a:cs typeface="Calibri"/>
              </a:rPr>
              <a:t>ορθότητα/εγκυρότητα</a:t>
            </a:r>
            <a:r>
              <a:rPr sz="2200" spc="20" dirty="0">
                <a:latin typeface="Calibri"/>
                <a:cs typeface="Calibri"/>
              </a:rPr>
              <a:t> </a:t>
            </a:r>
            <a:r>
              <a:rPr sz="2200" spc="-15" dirty="0">
                <a:latin typeface="Calibri"/>
                <a:cs typeface="Calibri"/>
              </a:rPr>
              <a:t>των </a:t>
            </a:r>
            <a:r>
              <a:rPr sz="2200" spc="-10" dirty="0">
                <a:latin typeface="Calibri"/>
                <a:cs typeface="Calibri"/>
              </a:rPr>
              <a:t> </a:t>
            </a:r>
            <a:r>
              <a:rPr sz="2200" spc="-15" dirty="0">
                <a:latin typeface="Calibri"/>
                <a:cs typeface="Calibri"/>
              </a:rPr>
              <a:t>στοιχείων</a:t>
            </a:r>
            <a:r>
              <a:rPr sz="2200" spc="20" dirty="0">
                <a:latin typeface="Calibri"/>
                <a:cs typeface="Calibri"/>
              </a:rPr>
              <a:t> </a:t>
            </a:r>
            <a:r>
              <a:rPr sz="2200" spc="-30" dirty="0">
                <a:latin typeface="Calibri"/>
                <a:cs typeface="Calibri"/>
              </a:rPr>
              <a:t>και</a:t>
            </a:r>
            <a:r>
              <a:rPr sz="2200" spc="-5" dirty="0">
                <a:latin typeface="Calibri"/>
                <a:cs typeface="Calibri"/>
              </a:rPr>
              <a:t> </a:t>
            </a:r>
            <a:r>
              <a:rPr sz="2200" spc="-15" dirty="0">
                <a:latin typeface="Calibri"/>
                <a:cs typeface="Calibri"/>
              </a:rPr>
              <a:t>αρχείων</a:t>
            </a:r>
            <a:r>
              <a:rPr sz="2200" spc="35" dirty="0">
                <a:latin typeface="Calibri"/>
                <a:cs typeface="Calibri"/>
              </a:rPr>
              <a:t> </a:t>
            </a:r>
            <a:r>
              <a:rPr sz="2200" spc="-5" dirty="0">
                <a:latin typeface="Calibri"/>
                <a:cs typeface="Calibri"/>
              </a:rPr>
              <a:t>που </a:t>
            </a:r>
            <a:r>
              <a:rPr sz="2200" dirty="0">
                <a:latin typeface="Calibri"/>
                <a:cs typeface="Calibri"/>
              </a:rPr>
              <a:t> </a:t>
            </a:r>
            <a:r>
              <a:rPr sz="2200" spc="-15" dirty="0">
                <a:latin typeface="Calibri"/>
                <a:cs typeface="Calibri"/>
              </a:rPr>
              <a:t>παρέχονται</a:t>
            </a:r>
            <a:r>
              <a:rPr sz="2200" spc="10" dirty="0">
                <a:latin typeface="Calibri"/>
                <a:cs typeface="Calibri"/>
              </a:rPr>
              <a:t> </a:t>
            </a:r>
            <a:r>
              <a:rPr sz="2200" spc="-10" dirty="0">
                <a:latin typeface="Calibri"/>
                <a:cs typeface="Calibri"/>
              </a:rPr>
              <a:t>μέσω</a:t>
            </a:r>
            <a:r>
              <a:rPr sz="2200" spc="-5" dirty="0">
                <a:latin typeface="Calibri"/>
                <a:cs typeface="Calibri"/>
              </a:rPr>
              <a:t> </a:t>
            </a:r>
            <a:r>
              <a:rPr sz="2200" spc="-10" dirty="0">
                <a:latin typeface="Calibri"/>
                <a:cs typeface="Calibri"/>
              </a:rPr>
              <a:t>του</a:t>
            </a:r>
            <a:r>
              <a:rPr sz="2200" spc="5" dirty="0">
                <a:latin typeface="Calibri"/>
                <a:cs typeface="Calibri"/>
              </a:rPr>
              <a:t> </a:t>
            </a:r>
            <a:r>
              <a:rPr sz="2200" spc="-20" dirty="0">
                <a:latin typeface="Calibri"/>
                <a:cs typeface="Calibri"/>
              </a:rPr>
              <a:t>ORS</a:t>
            </a:r>
            <a:r>
              <a:rPr sz="2200" spc="5" dirty="0">
                <a:latin typeface="Calibri"/>
                <a:cs typeface="Calibri"/>
              </a:rPr>
              <a:t> </a:t>
            </a:r>
            <a:r>
              <a:rPr sz="2200" spc="-35" dirty="0">
                <a:latin typeface="Calibri"/>
                <a:cs typeface="Calibri"/>
              </a:rPr>
              <a:t>και</a:t>
            </a:r>
            <a:endParaRPr sz="2200">
              <a:latin typeface="Calibri"/>
              <a:cs typeface="Calibri"/>
            </a:endParaRPr>
          </a:p>
          <a:p>
            <a:pPr marL="12700">
              <a:lnSpc>
                <a:spcPts val="2305"/>
              </a:lnSpc>
            </a:pPr>
            <a:r>
              <a:rPr sz="2200" spc="-10" dirty="0">
                <a:latin typeface="Calibri"/>
                <a:cs typeface="Calibri"/>
              </a:rPr>
              <a:t>προχωρούν</a:t>
            </a:r>
            <a:r>
              <a:rPr sz="2200" dirty="0">
                <a:latin typeface="Calibri"/>
                <a:cs typeface="Calibri"/>
              </a:rPr>
              <a:t> </a:t>
            </a:r>
            <a:r>
              <a:rPr sz="2200" spc="-5" dirty="0">
                <a:latin typeface="Calibri"/>
                <a:cs typeface="Calibri"/>
              </a:rPr>
              <a:t>σε</a:t>
            </a:r>
            <a:r>
              <a:rPr sz="2200" spc="-15" dirty="0">
                <a:latin typeface="Calibri"/>
                <a:cs typeface="Calibri"/>
              </a:rPr>
              <a:t> επικύρωση</a:t>
            </a:r>
            <a:r>
              <a:rPr sz="2200" spc="30" dirty="0">
                <a:latin typeface="Calibri"/>
                <a:cs typeface="Calibri"/>
              </a:rPr>
              <a:t> </a:t>
            </a:r>
            <a:r>
              <a:rPr sz="2200" spc="-10" dirty="0">
                <a:latin typeface="Calibri"/>
                <a:cs typeface="Calibri"/>
              </a:rPr>
              <a:t>του</a:t>
            </a:r>
            <a:endParaRPr sz="2200">
              <a:latin typeface="Calibri"/>
              <a:cs typeface="Calibri"/>
            </a:endParaRPr>
          </a:p>
          <a:p>
            <a:pPr marL="12700">
              <a:lnSpc>
                <a:spcPts val="2535"/>
              </a:lnSpc>
            </a:pPr>
            <a:r>
              <a:rPr sz="2200" spc="-10" dirty="0">
                <a:latin typeface="Calibri"/>
                <a:cs typeface="Calibri"/>
              </a:rPr>
              <a:t>οργανισμού (=Certification)</a:t>
            </a:r>
            <a:endParaRPr sz="22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sz="2400" b="1" spc="-5" dirty="0">
                <a:solidFill>
                  <a:srgbClr val="1EA192"/>
                </a:solidFill>
                <a:latin typeface="Calibri"/>
                <a:cs typeface="Calibri"/>
              </a:rPr>
              <a:t>Συνεργασίας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Τεχνικές Οδηγίες</a:t>
            </a:r>
          </a:p>
          <a:p>
            <a:pPr marL="480059" marR="38100" algn="ctr">
              <a:lnSpc>
                <a:spcPct val="100000"/>
              </a:lnSpc>
            </a:pPr>
            <a:r>
              <a:rPr lang="el-GR" sz="2400" b="1" spc="-5" dirty="0">
                <a:latin typeface="Calibri"/>
                <a:cs typeface="Calibri"/>
              </a:rPr>
              <a:t>Συμπλήρωση και Υποβολή Διαδικτυακής Αίτησης</a:t>
            </a:r>
            <a:endParaRPr sz="2400" dirty="0">
              <a:latin typeface="Calibri"/>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8732194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3260" y="83007"/>
            <a:ext cx="39903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endParaRPr sz="2800" dirty="0"/>
          </a:p>
        </p:txBody>
      </p:sp>
      <p:sp>
        <p:nvSpPr>
          <p:cNvPr id="3" name="object 3"/>
          <p:cNvSpPr txBox="1"/>
          <p:nvPr/>
        </p:nvSpPr>
        <p:spPr>
          <a:xfrm>
            <a:off x="618540" y="1201673"/>
            <a:ext cx="9606280" cy="4477385"/>
          </a:xfrm>
          <a:prstGeom prst="rect">
            <a:avLst/>
          </a:prstGeom>
        </p:spPr>
        <p:txBody>
          <a:bodyPr vert="horz" wrap="square" lIns="0" tIns="12065" rIns="0" bIns="0" rtlCol="0">
            <a:spAutoFit/>
          </a:bodyPr>
          <a:lstStyle/>
          <a:p>
            <a:pPr marL="299085" indent="-287020">
              <a:lnSpc>
                <a:spcPct val="100000"/>
              </a:lnSpc>
              <a:spcBef>
                <a:spcPts val="95"/>
              </a:spcBef>
              <a:buClr>
                <a:srgbClr val="000000"/>
              </a:buClr>
              <a:buFont typeface="Wingdings"/>
              <a:buChar char=""/>
              <a:tabLst>
                <a:tab pos="299720" algn="l"/>
              </a:tabLst>
            </a:pPr>
            <a:r>
              <a:rPr sz="2200" b="1" u="heavy" spc="-10" dirty="0">
                <a:solidFill>
                  <a:srgbClr val="0462C1"/>
                </a:solidFill>
                <a:uFill>
                  <a:solidFill>
                    <a:srgbClr val="0462C1"/>
                  </a:solidFill>
                </a:uFill>
                <a:latin typeface="Calibri"/>
                <a:cs typeface="Calibri"/>
                <a:hlinkClick r:id="rId2"/>
              </a:rPr>
              <a:t>Erasmus+</a:t>
            </a:r>
            <a:r>
              <a:rPr sz="2200" b="1" u="heavy" spc="20" dirty="0">
                <a:solidFill>
                  <a:srgbClr val="0462C1"/>
                </a:solidFill>
                <a:uFill>
                  <a:solidFill>
                    <a:srgbClr val="0462C1"/>
                  </a:solidFill>
                </a:uFill>
                <a:latin typeface="Calibri"/>
                <a:cs typeface="Calibri"/>
                <a:hlinkClick r:id="rId2"/>
              </a:rPr>
              <a:t> </a:t>
            </a:r>
            <a:r>
              <a:rPr sz="2200" b="1" u="heavy" spc="-10" dirty="0">
                <a:solidFill>
                  <a:srgbClr val="0462C1"/>
                </a:solidFill>
                <a:uFill>
                  <a:solidFill>
                    <a:srgbClr val="0462C1"/>
                  </a:solidFill>
                </a:uFill>
                <a:latin typeface="Calibri"/>
                <a:cs typeface="Calibri"/>
                <a:hlinkClick r:id="rId2"/>
              </a:rPr>
              <a:t>and</a:t>
            </a:r>
            <a:r>
              <a:rPr sz="2200" b="1" u="heavy" spc="5" dirty="0">
                <a:solidFill>
                  <a:srgbClr val="0462C1"/>
                </a:solidFill>
                <a:uFill>
                  <a:solidFill>
                    <a:srgbClr val="0462C1"/>
                  </a:solidFill>
                </a:uFill>
                <a:latin typeface="Calibri"/>
                <a:cs typeface="Calibri"/>
                <a:hlinkClick r:id="rId2"/>
              </a:rPr>
              <a:t> </a:t>
            </a:r>
            <a:r>
              <a:rPr sz="2200" b="1" u="heavy" spc="-10" dirty="0">
                <a:solidFill>
                  <a:srgbClr val="0462C1"/>
                </a:solidFill>
                <a:uFill>
                  <a:solidFill>
                    <a:srgbClr val="0462C1"/>
                  </a:solidFill>
                </a:uFill>
                <a:latin typeface="Calibri"/>
                <a:cs typeface="Calibri"/>
                <a:hlinkClick r:id="rId2"/>
              </a:rPr>
              <a:t>European</a:t>
            </a:r>
            <a:r>
              <a:rPr sz="2200" b="1" u="heavy" spc="35" dirty="0">
                <a:solidFill>
                  <a:srgbClr val="0462C1"/>
                </a:solidFill>
                <a:uFill>
                  <a:solidFill>
                    <a:srgbClr val="0462C1"/>
                  </a:solidFill>
                </a:uFill>
                <a:latin typeface="Calibri"/>
                <a:cs typeface="Calibri"/>
                <a:hlinkClick r:id="rId2"/>
              </a:rPr>
              <a:t> </a:t>
            </a:r>
            <a:r>
              <a:rPr sz="2200" b="1" u="heavy" spc="-5" dirty="0">
                <a:solidFill>
                  <a:srgbClr val="0462C1"/>
                </a:solidFill>
                <a:uFill>
                  <a:solidFill>
                    <a:srgbClr val="0462C1"/>
                  </a:solidFill>
                </a:uFill>
                <a:latin typeface="Calibri"/>
                <a:cs typeface="Calibri"/>
                <a:hlinkClick r:id="rId2"/>
              </a:rPr>
              <a:t>Solidarity </a:t>
            </a:r>
            <a:r>
              <a:rPr sz="2200" b="1" u="heavy" spc="-10" dirty="0">
                <a:solidFill>
                  <a:srgbClr val="0462C1"/>
                </a:solidFill>
                <a:uFill>
                  <a:solidFill>
                    <a:srgbClr val="0462C1"/>
                  </a:solidFill>
                </a:uFill>
                <a:latin typeface="Calibri"/>
                <a:cs typeface="Calibri"/>
                <a:hlinkClick r:id="rId2"/>
              </a:rPr>
              <a:t>Corps</a:t>
            </a:r>
            <a:r>
              <a:rPr sz="2200" b="1" u="heavy" spc="20" dirty="0">
                <a:solidFill>
                  <a:srgbClr val="0462C1"/>
                </a:solidFill>
                <a:uFill>
                  <a:solidFill>
                    <a:srgbClr val="0462C1"/>
                  </a:solidFill>
                </a:uFill>
                <a:latin typeface="Calibri"/>
                <a:cs typeface="Calibri"/>
                <a:hlinkClick r:id="rId2"/>
              </a:rPr>
              <a:t> </a:t>
            </a:r>
            <a:r>
              <a:rPr sz="2200" b="1" u="heavy" spc="-15" dirty="0">
                <a:solidFill>
                  <a:srgbClr val="0462C1"/>
                </a:solidFill>
                <a:uFill>
                  <a:solidFill>
                    <a:srgbClr val="0462C1"/>
                  </a:solidFill>
                </a:uFill>
                <a:latin typeface="Calibri"/>
                <a:cs typeface="Calibri"/>
                <a:hlinkClick r:id="rId2"/>
              </a:rPr>
              <a:t>Platform</a:t>
            </a:r>
            <a:r>
              <a:rPr sz="2200" b="1" spc="70" dirty="0">
                <a:solidFill>
                  <a:srgbClr val="0462C1"/>
                </a:solidFill>
                <a:latin typeface="Calibri"/>
                <a:cs typeface="Calibri"/>
                <a:hlinkClick r:id="rId2"/>
              </a:rPr>
              <a:t> </a:t>
            </a:r>
            <a:r>
              <a:rPr sz="2200" b="1" spc="-5" dirty="0">
                <a:solidFill>
                  <a:srgbClr val="404040"/>
                </a:solidFill>
                <a:latin typeface="Calibri"/>
                <a:cs typeface="Calibri"/>
              </a:rPr>
              <a:t>-</a:t>
            </a:r>
            <a:r>
              <a:rPr sz="2200" b="1" spc="10" dirty="0">
                <a:solidFill>
                  <a:srgbClr val="404040"/>
                </a:solidFill>
                <a:latin typeface="Calibri"/>
                <a:cs typeface="Calibri"/>
              </a:rPr>
              <a:t> </a:t>
            </a:r>
            <a:r>
              <a:rPr sz="2200" b="1" spc="-5" dirty="0">
                <a:solidFill>
                  <a:srgbClr val="404040"/>
                </a:solidFill>
                <a:latin typeface="Calibri"/>
                <a:cs typeface="Calibri"/>
              </a:rPr>
              <a:t>“Single</a:t>
            </a:r>
            <a:r>
              <a:rPr sz="2200" b="1" spc="5" dirty="0">
                <a:solidFill>
                  <a:srgbClr val="404040"/>
                </a:solidFill>
                <a:latin typeface="Calibri"/>
                <a:cs typeface="Calibri"/>
              </a:rPr>
              <a:t> </a:t>
            </a:r>
            <a:r>
              <a:rPr sz="2200" b="1" spc="-10" dirty="0">
                <a:solidFill>
                  <a:srgbClr val="404040"/>
                </a:solidFill>
                <a:latin typeface="Calibri"/>
                <a:cs typeface="Calibri"/>
              </a:rPr>
              <a:t>Entry</a:t>
            </a:r>
            <a:r>
              <a:rPr sz="2200" b="1" spc="20" dirty="0">
                <a:solidFill>
                  <a:srgbClr val="404040"/>
                </a:solidFill>
                <a:latin typeface="Calibri"/>
                <a:cs typeface="Calibri"/>
              </a:rPr>
              <a:t> </a:t>
            </a:r>
            <a:r>
              <a:rPr sz="2200" b="1" spc="-10" dirty="0">
                <a:solidFill>
                  <a:srgbClr val="404040"/>
                </a:solidFill>
                <a:latin typeface="Calibri"/>
                <a:cs typeface="Calibri"/>
              </a:rPr>
              <a:t>Point”</a:t>
            </a:r>
            <a:r>
              <a:rPr sz="2200" b="1" spc="40" dirty="0">
                <a:solidFill>
                  <a:srgbClr val="404040"/>
                </a:solidFill>
                <a:latin typeface="Calibri"/>
                <a:cs typeface="Calibri"/>
              </a:rPr>
              <a:t> </a:t>
            </a:r>
            <a:r>
              <a:rPr sz="2200" b="1" spc="-5" dirty="0">
                <a:solidFill>
                  <a:srgbClr val="404040"/>
                </a:solidFill>
                <a:latin typeface="Calibri"/>
                <a:cs typeface="Calibri"/>
              </a:rPr>
              <a:t>για:</a:t>
            </a:r>
            <a:endParaRPr sz="2200" dirty="0">
              <a:latin typeface="Calibri"/>
              <a:cs typeface="Calibri"/>
            </a:endParaRPr>
          </a:p>
          <a:p>
            <a:pPr>
              <a:lnSpc>
                <a:spcPct val="100000"/>
              </a:lnSpc>
              <a:spcBef>
                <a:spcPts val="5"/>
              </a:spcBef>
            </a:pPr>
            <a:endParaRPr sz="2950" dirty="0">
              <a:latin typeface="Calibri"/>
              <a:cs typeface="Calibri"/>
            </a:endParaRPr>
          </a:p>
          <a:p>
            <a:pPr marL="299085" indent="-287020">
              <a:lnSpc>
                <a:spcPct val="100000"/>
              </a:lnSpc>
              <a:buFont typeface="Wingdings"/>
              <a:buChar char=""/>
              <a:tabLst>
                <a:tab pos="299085" algn="l"/>
                <a:tab pos="299720" algn="l"/>
              </a:tabLst>
            </a:pPr>
            <a:r>
              <a:rPr sz="2000" spc="-5" dirty="0">
                <a:solidFill>
                  <a:srgbClr val="404040"/>
                </a:solidFill>
                <a:latin typeface="Calibri"/>
                <a:cs typeface="Calibri"/>
              </a:rPr>
              <a:t>Εγγραφή</a:t>
            </a:r>
            <a:r>
              <a:rPr sz="2000" spc="-45" dirty="0">
                <a:solidFill>
                  <a:srgbClr val="404040"/>
                </a:solidFill>
                <a:latin typeface="Calibri"/>
                <a:cs typeface="Calibri"/>
              </a:rPr>
              <a:t> </a:t>
            </a:r>
            <a:r>
              <a:rPr sz="2000" spc="-5" dirty="0">
                <a:solidFill>
                  <a:srgbClr val="404040"/>
                </a:solidFill>
                <a:latin typeface="Calibri"/>
                <a:cs typeface="Calibri"/>
              </a:rPr>
              <a:t>νέων οργανισμών</a:t>
            </a:r>
            <a:r>
              <a:rPr sz="2000" spc="-45" dirty="0">
                <a:solidFill>
                  <a:srgbClr val="404040"/>
                </a:solidFill>
                <a:latin typeface="Calibri"/>
                <a:cs typeface="Calibri"/>
              </a:rPr>
              <a:t> </a:t>
            </a:r>
            <a:r>
              <a:rPr sz="2000" spc="5" dirty="0">
                <a:solidFill>
                  <a:srgbClr val="404040"/>
                </a:solidFill>
                <a:latin typeface="Calibri"/>
                <a:cs typeface="Calibri"/>
              </a:rPr>
              <a:t>στο</a:t>
            </a:r>
            <a:r>
              <a:rPr sz="2000" spc="-20" dirty="0">
                <a:solidFill>
                  <a:srgbClr val="404040"/>
                </a:solidFill>
                <a:latin typeface="Calibri"/>
                <a:cs typeface="Calibri"/>
              </a:rPr>
              <a:t> </a:t>
            </a:r>
            <a:r>
              <a:rPr sz="2000" spc="-5" dirty="0">
                <a:solidFill>
                  <a:srgbClr val="404040"/>
                </a:solidFill>
                <a:latin typeface="Calibri"/>
                <a:cs typeface="Calibri"/>
              </a:rPr>
              <a:t>ORS</a:t>
            </a:r>
            <a:r>
              <a:rPr sz="2000" spc="-15" dirty="0">
                <a:solidFill>
                  <a:srgbClr val="404040"/>
                </a:solidFill>
                <a:latin typeface="Calibri"/>
                <a:cs typeface="Calibri"/>
              </a:rPr>
              <a:t> </a:t>
            </a:r>
            <a:r>
              <a:rPr sz="2000" dirty="0">
                <a:solidFill>
                  <a:srgbClr val="404040"/>
                </a:solidFill>
                <a:latin typeface="Calibri"/>
                <a:cs typeface="Calibri"/>
              </a:rPr>
              <a:t>- Απόκτηση</a:t>
            </a:r>
            <a:r>
              <a:rPr sz="2000" spc="-35" dirty="0">
                <a:solidFill>
                  <a:srgbClr val="404040"/>
                </a:solidFill>
                <a:latin typeface="Calibri"/>
                <a:cs typeface="Calibri"/>
              </a:rPr>
              <a:t> </a:t>
            </a:r>
            <a:r>
              <a:rPr sz="2000" spc="-5" dirty="0">
                <a:solidFill>
                  <a:srgbClr val="404040"/>
                </a:solidFill>
                <a:latin typeface="Calibri"/>
                <a:cs typeface="Calibri"/>
              </a:rPr>
              <a:t>OID</a:t>
            </a:r>
            <a:endParaRPr sz="2000" dirty="0">
              <a:latin typeface="Calibri"/>
              <a:cs typeface="Calibri"/>
            </a:endParaRPr>
          </a:p>
          <a:p>
            <a:pPr>
              <a:lnSpc>
                <a:spcPct val="100000"/>
              </a:lnSpc>
              <a:spcBef>
                <a:spcPts val="20"/>
              </a:spcBef>
              <a:buClr>
                <a:srgbClr val="404040"/>
              </a:buClr>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10" dirty="0">
                <a:solidFill>
                  <a:srgbClr val="404040"/>
                </a:solidFill>
                <a:latin typeface="Calibri"/>
                <a:cs typeface="Calibri"/>
              </a:rPr>
              <a:t>Επικαιροποίηση</a:t>
            </a:r>
            <a:r>
              <a:rPr sz="2000" spc="-40" dirty="0">
                <a:solidFill>
                  <a:srgbClr val="404040"/>
                </a:solidFill>
                <a:latin typeface="Calibri"/>
                <a:cs typeface="Calibri"/>
              </a:rPr>
              <a:t> </a:t>
            </a:r>
            <a:r>
              <a:rPr sz="2000" spc="-5" dirty="0">
                <a:solidFill>
                  <a:srgbClr val="404040"/>
                </a:solidFill>
                <a:latin typeface="Calibri"/>
                <a:cs typeface="Calibri"/>
              </a:rPr>
              <a:t>στοιχείων</a:t>
            </a:r>
            <a:r>
              <a:rPr sz="2000" spc="-30" dirty="0">
                <a:solidFill>
                  <a:srgbClr val="404040"/>
                </a:solidFill>
                <a:latin typeface="Calibri"/>
                <a:cs typeface="Calibri"/>
              </a:rPr>
              <a:t> </a:t>
            </a:r>
            <a:r>
              <a:rPr sz="2000" spc="-5" dirty="0">
                <a:solidFill>
                  <a:srgbClr val="404040"/>
                </a:solidFill>
                <a:latin typeface="Calibri"/>
                <a:cs typeface="Calibri"/>
              </a:rPr>
              <a:t>εγγραφής</a:t>
            </a:r>
            <a:r>
              <a:rPr sz="2000" spc="-25" dirty="0">
                <a:solidFill>
                  <a:srgbClr val="404040"/>
                </a:solidFill>
                <a:latin typeface="Calibri"/>
                <a:cs typeface="Calibri"/>
              </a:rPr>
              <a:t> </a:t>
            </a:r>
            <a:r>
              <a:rPr sz="2000" spc="-5" dirty="0">
                <a:solidFill>
                  <a:srgbClr val="404040"/>
                </a:solidFill>
                <a:latin typeface="Calibri"/>
                <a:cs typeface="Calibri"/>
              </a:rPr>
              <a:t>οργανισμών</a:t>
            </a:r>
            <a:r>
              <a:rPr sz="2000" spc="-30" dirty="0">
                <a:solidFill>
                  <a:srgbClr val="404040"/>
                </a:solidFill>
                <a:latin typeface="Calibri"/>
                <a:cs typeface="Calibri"/>
              </a:rPr>
              <a:t> </a:t>
            </a:r>
            <a:r>
              <a:rPr sz="2000" dirty="0">
                <a:solidFill>
                  <a:srgbClr val="404040"/>
                </a:solidFill>
                <a:latin typeface="Calibri"/>
                <a:cs typeface="Calibri"/>
              </a:rPr>
              <a:t>που</a:t>
            </a:r>
            <a:r>
              <a:rPr sz="2000" spc="-15" dirty="0">
                <a:solidFill>
                  <a:srgbClr val="404040"/>
                </a:solidFill>
                <a:latin typeface="Calibri"/>
                <a:cs typeface="Calibri"/>
              </a:rPr>
              <a:t> </a:t>
            </a:r>
            <a:r>
              <a:rPr sz="2000" spc="-5" dirty="0">
                <a:solidFill>
                  <a:srgbClr val="404040"/>
                </a:solidFill>
                <a:latin typeface="Calibri"/>
                <a:cs typeface="Calibri"/>
              </a:rPr>
              <a:t>είναι</a:t>
            </a:r>
            <a:r>
              <a:rPr sz="2000" dirty="0">
                <a:solidFill>
                  <a:srgbClr val="404040"/>
                </a:solidFill>
                <a:latin typeface="Calibri"/>
                <a:cs typeface="Calibri"/>
              </a:rPr>
              <a:t> </a:t>
            </a:r>
            <a:r>
              <a:rPr sz="2000" spc="-15" dirty="0">
                <a:solidFill>
                  <a:srgbClr val="404040"/>
                </a:solidFill>
                <a:latin typeface="Calibri"/>
                <a:cs typeface="Calibri"/>
              </a:rPr>
              <a:t>κάτοχοι</a:t>
            </a:r>
            <a:r>
              <a:rPr sz="2000" spc="-25" dirty="0">
                <a:solidFill>
                  <a:srgbClr val="404040"/>
                </a:solidFill>
                <a:latin typeface="Calibri"/>
                <a:cs typeface="Calibri"/>
              </a:rPr>
              <a:t> </a:t>
            </a:r>
            <a:r>
              <a:rPr sz="2000" dirty="0">
                <a:solidFill>
                  <a:srgbClr val="404040"/>
                </a:solidFill>
                <a:latin typeface="Calibri"/>
                <a:cs typeface="Calibri"/>
              </a:rPr>
              <a:t>OID</a:t>
            </a:r>
            <a:endParaRPr sz="2000" dirty="0">
              <a:latin typeface="Calibri"/>
              <a:cs typeface="Calibri"/>
            </a:endParaRPr>
          </a:p>
          <a:p>
            <a:pPr>
              <a:lnSpc>
                <a:spcPct val="100000"/>
              </a:lnSpc>
              <a:spcBef>
                <a:spcPts val="15"/>
              </a:spcBef>
              <a:buClr>
                <a:srgbClr val="404040"/>
              </a:buClr>
              <a:buFont typeface="Wingdings"/>
              <a:buChar char=""/>
            </a:pPr>
            <a:endParaRPr sz="1950" dirty="0">
              <a:latin typeface="Calibri"/>
              <a:cs typeface="Calibri"/>
            </a:endParaRPr>
          </a:p>
          <a:p>
            <a:pPr marL="299085" indent="-287020">
              <a:lnSpc>
                <a:spcPct val="100000"/>
              </a:lnSpc>
              <a:spcBef>
                <a:spcPts val="5"/>
              </a:spcBef>
              <a:buFont typeface="Wingdings"/>
              <a:buChar char=""/>
              <a:tabLst>
                <a:tab pos="299085" algn="l"/>
                <a:tab pos="299720" algn="l"/>
              </a:tabLst>
            </a:pPr>
            <a:r>
              <a:rPr sz="2000" spc="-5" dirty="0">
                <a:solidFill>
                  <a:srgbClr val="404040"/>
                </a:solidFill>
                <a:latin typeface="Calibri"/>
                <a:cs typeface="Calibri"/>
              </a:rPr>
              <a:t>Πρόσβαση</a:t>
            </a:r>
            <a:r>
              <a:rPr sz="2000" spc="-40" dirty="0">
                <a:solidFill>
                  <a:srgbClr val="404040"/>
                </a:solidFill>
                <a:latin typeface="Calibri"/>
                <a:cs typeface="Calibri"/>
              </a:rPr>
              <a:t> </a:t>
            </a:r>
            <a:r>
              <a:rPr sz="2000" spc="5" dirty="0">
                <a:solidFill>
                  <a:srgbClr val="404040"/>
                </a:solidFill>
                <a:latin typeface="Calibri"/>
                <a:cs typeface="Calibri"/>
              </a:rPr>
              <a:t>στις</a:t>
            </a:r>
            <a:r>
              <a:rPr sz="2000" spc="-10" dirty="0">
                <a:solidFill>
                  <a:srgbClr val="404040"/>
                </a:solidFill>
                <a:latin typeface="Calibri"/>
                <a:cs typeface="Calibri"/>
              </a:rPr>
              <a:t> ευκαιρίες</a:t>
            </a:r>
            <a:r>
              <a:rPr sz="2000" spc="-15" dirty="0">
                <a:solidFill>
                  <a:srgbClr val="404040"/>
                </a:solidFill>
                <a:latin typeface="Calibri"/>
                <a:cs typeface="Calibri"/>
              </a:rPr>
              <a:t> </a:t>
            </a:r>
            <a:r>
              <a:rPr sz="2000" spc="-5" dirty="0">
                <a:solidFill>
                  <a:srgbClr val="404040"/>
                </a:solidFill>
                <a:latin typeface="Calibri"/>
                <a:cs typeface="Calibri"/>
              </a:rPr>
              <a:t>χρηματοδότησης</a:t>
            </a:r>
            <a:r>
              <a:rPr sz="2000" spc="-35" dirty="0">
                <a:solidFill>
                  <a:srgbClr val="404040"/>
                </a:solidFill>
                <a:latin typeface="Calibri"/>
                <a:cs typeface="Calibri"/>
              </a:rPr>
              <a:t> </a:t>
            </a:r>
            <a:r>
              <a:rPr sz="2000" dirty="0">
                <a:solidFill>
                  <a:srgbClr val="404040"/>
                </a:solidFill>
                <a:latin typeface="Calibri"/>
                <a:cs typeface="Calibri"/>
              </a:rPr>
              <a:t>που</a:t>
            </a:r>
            <a:r>
              <a:rPr sz="2000" spc="-5" dirty="0">
                <a:solidFill>
                  <a:srgbClr val="404040"/>
                </a:solidFill>
                <a:latin typeface="Calibri"/>
                <a:cs typeface="Calibri"/>
              </a:rPr>
              <a:t> </a:t>
            </a:r>
            <a:r>
              <a:rPr sz="2000" spc="-10" dirty="0">
                <a:solidFill>
                  <a:srgbClr val="404040"/>
                </a:solidFill>
                <a:latin typeface="Calibri"/>
                <a:cs typeface="Calibri"/>
              </a:rPr>
              <a:t>παρέχει</a:t>
            </a:r>
            <a:r>
              <a:rPr sz="2000" spc="-15" dirty="0">
                <a:solidFill>
                  <a:srgbClr val="404040"/>
                </a:solidFill>
                <a:latin typeface="Calibri"/>
                <a:cs typeface="Calibri"/>
              </a:rPr>
              <a:t> </a:t>
            </a:r>
            <a:r>
              <a:rPr sz="2000" spc="-5" dirty="0">
                <a:solidFill>
                  <a:srgbClr val="404040"/>
                </a:solidFill>
                <a:latin typeface="Calibri"/>
                <a:cs typeface="Calibri"/>
              </a:rPr>
              <a:t>το</a:t>
            </a:r>
            <a:r>
              <a:rPr sz="2000" spc="-20" dirty="0">
                <a:solidFill>
                  <a:srgbClr val="404040"/>
                </a:solidFill>
                <a:latin typeface="Calibri"/>
                <a:cs typeface="Calibri"/>
              </a:rPr>
              <a:t> </a:t>
            </a:r>
            <a:r>
              <a:rPr sz="2000" spc="-5" dirty="0">
                <a:solidFill>
                  <a:srgbClr val="404040"/>
                </a:solidFill>
                <a:latin typeface="Calibri"/>
                <a:cs typeface="Calibri"/>
              </a:rPr>
              <a:t>Πρόγραμμα</a:t>
            </a:r>
            <a:r>
              <a:rPr sz="2000" spc="-25" dirty="0">
                <a:solidFill>
                  <a:srgbClr val="404040"/>
                </a:solidFill>
                <a:latin typeface="Calibri"/>
                <a:cs typeface="Calibri"/>
              </a:rPr>
              <a:t> </a:t>
            </a:r>
            <a:r>
              <a:rPr sz="2000" dirty="0">
                <a:solidFill>
                  <a:srgbClr val="404040"/>
                </a:solidFill>
                <a:latin typeface="Calibri"/>
                <a:cs typeface="Calibri"/>
              </a:rPr>
              <a:t>-</a:t>
            </a:r>
            <a:r>
              <a:rPr sz="2000" spc="5" dirty="0">
                <a:solidFill>
                  <a:srgbClr val="404040"/>
                </a:solidFill>
                <a:latin typeface="Calibri"/>
                <a:cs typeface="Calibri"/>
              </a:rPr>
              <a:t> </a:t>
            </a:r>
            <a:r>
              <a:rPr sz="2000" dirty="0">
                <a:solidFill>
                  <a:srgbClr val="404040"/>
                </a:solidFill>
                <a:latin typeface="Calibri"/>
                <a:cs typeface="Calibri"/>
              </a:rPr>
              <a:t>Συμπλήρωση</a:t>
            </a:r>
            <a:r>
              <a:rPr sz="2000" spc="-35" dirty="0">
                <a:solidFill>
                  <a:srgbClr val="404040"/>
                </a:solidFill>
                <a:latin typeface="Calibri"/>
                <a:cs typeface="Calibri"/>
              </a:rPr>
              <a:t> </a:t>
            </a:r>
            <a:r>
              <a:rPr sz="2000" spc="-25" dirty="0">
                <a:solidFill>
                  <a:srgbClr val="404040"/>
                </a:solidFill>
                <a:latin typeface="Calibri"/>
                <a:cs typeface="Calibri"/>
              </a:rPr>
              <a:t>και</a:t>
            </a:r>
            <a:endParaRPr sz="2000" dirty="0">
              <a:latin typeface="Calibri"/>
              <a:cs typeface="Calibri"/>
            </a:endParaRPr>
          </a:p>
          <a:p>
            <a:pPr marL="299085">
              <a:lnSpc>
                <a:spcPct val="100000"/>
              </a:lnSpc>
            </a:pPr>
            <a:r>
              <a:rPr sz="2000" spc="-5" dirty="0">
                <a:solidFill>
                  <a:srgbClr val="404040"/>
                </a:solidFill>
                <a:latin typeface="Calibri"/>
                <a:cs typeface="Calibri"/>
              </a:rPr>
              <a:t>Υποβολή</a:t>
            </a:r>
            <a:r>
              <a:rPr sz="2000" spc="-50" dirty="0">
                <a:solidFill>
                  <a:srgbClr val="404040"/>
                </a:solidFill>
                <a:latin typeface="Calibri"/>
                <a:cs typeface="Calibri"/>
              </a:rPr>
              <a:t> </a:t>
            </a:r>
            <a:r>
              <a:rPr sz="2000" spc="-10" dirty="0">
                <a:solidFill>
                  <a:srgbClr val="404040"/>
                </a:solidFill>
                <a:latin typeface="Calibri"/>
                <a:cs typeface="Calibri"/>
              </a:rPr>
              <a:t>Διαδικτυακών</a:t>
            </a:r>
            <a:r>
              <a:rPr sz="2000" spc="-20" dirty="0">
                <a:solidFill>
                  <a:srgbClr val="404040"/>
                </a:solidFill>
                <a:latin typeface="Calibri"/>
                <a:cs typeface="Calibri"/>
              </a:rPr>
              <a:t> </a:t>
            </a:r>
            <a:r>
              <a:rPr sz="2000" spc="-5" dirty="0">
                <a:solidFill>
                  <a:srgbClr val="404040"/>
                </a:solidFill>
                <a:latin typeface="Calibri"/>
                <a:cs typeface="Calibri"/>
              </a:rPr>
              <a:t>Αιτήσεων</a:t>
            </a:r>
            <a:endParaRPr sz="2000" dirty="0">
              <a:latin typeface="Calibri"/>
              <a:cs typeface="Calibri"/>
            </a:endParaRPr>
          </a:p>
          <a:p>
            <a:pPr>
              <a:lnSpc>
                <a:spcPct val="100000"/>
              </a:lnSpc>
              <a:spcBef>
                <a:spcPts val="20"/>
              </a:spcBef>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err="1">
                <a:solidFill>
                  <a:srgbClr val="404040"/>
                </a:solidFill>
                <a:latin typeface="Calibri"/>
                <a:cs typeface="Calibri"/>
              </a:rPr>
              <a:t>Δι</a:t>
            </a:r>
            <a:r>
              <a:rPr sz="2000" spc="-5" dirty="0">
                <a:solidFill>
                  <a:srgbClr val="404040"/>
                </a:solidFill>
                <a:latin typeface="Calibri"/>
                <a:cs typeface="Calibri"/>
              </a:rPr>
              <a:t>αχείριση</a:t>
            </a:r>
            <a:r>
              <a:rPr sz="2000" spc="-40" dirty="0">
                <a:solidFill>
                  <a:srgbClr val="404040"/>
                </a:solidFill>
                <a:latin typeface="Calibri"/>
                <a:cs typeface="Calibri"/>
              </a:rPr>
              <a:t> </a:t>
            </a:r>
            <a:r>
              <a:rPr lang="el-GR" sz="2000" spc="-40" dirty="0">
                <a:solidFill>
                  <a:srgbClr val="404040"/>
                </a:solidFill>
                <a:latin typeface="Calibri"/>
                <a:cs typeface="Calibri"/>
              </a:rPr>
              <a:t>και Υποβολή Εκθέσεων</a:t>
            </a:r>
            <a:endParaRPr sz="2000" dirty="0">
              <a:latin typeface="Calibri"/>
              <a:cs typeface="Calibri"/>
            </a:endParaRPr>
          </a:p>
          <a:p>
            <a:pPr>
              <a:lnSpc>
                <a:spcPct val="100000"/>
              </a:lnSpc>
              <a:spcBef>
                <a:spcPts val="20"/>
              </a:spcBef>
              <a:buClr>
                <a:srgbClr val="404040"/>
              </a:buClr>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a:solidFill>
                  <a:srgbClr val="404040"/>
                </a:solidFill>
                <a:latin typeface="Calibri"/>
                <a:cs typeface="Calibri"/>
              </a:rPr>
              <a:t>Πρόσβαση</a:t>
            </a:r>
            <a:r>
              <a:rPr sz="2000" spc="-45" dirty="0">
                <a:solidFill>
                  <a:srgbClr val="404040"/>
                </a:solidFill>
                <a:latin typeface="Calibri"/>
                <a:cs typeface="Calibri"/>
              </a:rPr>
              <a:t> </a:t>
            </a:r>
            <a:r>
              <a:rPr sz="2000" dirty="0">
                <a:solidFill>
                  <a:srgbClr val="404040"/>
                </a:solidFill>
                <a:latin typeface="Calibri"/>
                <a:cs typeface="Calibri"/>
              </a:rPr>
              <a:t>σε</a:t>
            </a:r>
            <a:r>
              <a:rPr sz="2000" spc="-5" dirty="0">
                <a:solidFill>
                  <a:srgbClr val="404040"/>
                </a:solidFill>
                <a:latin typeface="Calibri"/>
                <a:cs typeface="Calibri"/>
              </a:rPr>
              <a:t> εγκεκριμένα</a:t>
            </a:r>
            <a:r>
              <a:rPr sz="2000" spc="-25" dirty="0">
                <a:solidFill>
                  <a:srgbClr val="404040"/>
                </a:solidFill>
                <a:latin typeface="Calibri"/>
                <a:cs typeface="Calibri"/>
              </a:rPr>
              <a:t> </a:t>
            </a:r>
            <a:r>
              <a:rPr sz="2000" spc="-5" dirty="0">
                <a:solidFill>
                  <a:srgbClr val="404040"/>
                </a:solidFill>
                <a:latin typeface="Calibri"/>
                <a:cs typeface="Calibri"/>
              </a:rPr>
              <a:t>ανοικτά</a:t>
            </a:r>
            <a:r>
              <a:rPr sz="2000" spc="-20" dirty="0">
                <a:solidFill>
                  <a:srgbClr val="404040"/>
                </a:solidFill>
                <a:latin typeface="Calibri"/>
                <a:cs typeface="Calibri"/>
              </a:rPr>
              <a:t> και</a:t>
            </a:r>
            <a:r>
              <a:rPr sz="2000" dirty="0">
                <a:solidFill>
                  <a:srgbClr val="404040"/>
                </a:solidFill>
                <a:latin typeface="Calibri"/>
                <a:cs typeface="Calibri"/>
              </a:rPr>
              <a:t> κλειστά</a:t>
            </a:r>
            <a:r>
              <a:rPr sz="2000" spc="-15" dirty="0">
                <a:solidFill>
                  <a:srgbClr val="404040"/>
                </a:solidFill>
                <a:latin typeface="Calibri"/>
                <a:cs typeface="Calibri"/>
              </a:rPr>
              <a:t> </a:t>
            </a:r>
            <a:r>
              <a:rPr sz="2000" spc="-10" dirty="0">
                <a:solidFill>
                  <a:srgbClr val="404040"/>
                </a:solidFill>
                <a:latin typeface="Calibri"/>
                <a:cs typeface="Calibri"/>
              </a:rPr>
              <a:t>Σχέδια </a:t>
            </a:r>
            <a:r>
              <a:rPr sz="2000" spc="-5" dirty="0">
                <a:solidFill>
                  <a:srgbClr val="404040"/>
                </a:solidFill>
                <a:latin typeface="Calibri"/>
                <a:cs typeface="Calibri"/>
              </a:rPr>
              <a:t>(Project</a:t>
            </a:r>
            <a:r>
              <a:rPr sz="2000" spc="5" dirty="0">
                <a:solidFill>
                  <a:srgbClr val="404040"/>
                </a:solidFill>
                <a:latin typeface="Calibri"/>
                <a:cs typeface="Calibri"/>
              </a:rPr>
              <a:t> </a:t>
            </a:r>
            <a:r>
              <a:rPr sz="2000" spc="-5" dirty="0">
                <a:solidFill>
                  <a:srgbClr val="404040"/>
                </a:solidFill>
                <a:latin typeface="Calibri"/>
                <a:cs typeface="Calibri"/>
              </a:rPr>
              <a:t>Results</a:t>
            </a:r>
            <a:r>
              <a:rPr sz="2000" spc="15" dirty="0">
                <a:solidFill>
                  <a:srgbClr val="404040"/>
                </a:solidFill>
                <a:latin typeface="Calibri"/>
                <a:cs typeface="Calibri"/>
              </a:rPr>
              <a:t> </a:t>
            </a:r>
            <a:r>
              <a:rPr sz="2000" spc="-10" dirty="0">
                <a:solidFill>
                  <a:srgbClr val="404040"/>
                </a:solidFill>
                <a:latin typeface="Calibri"/>
                <a:cs typeface="Calibri"/>
              </a:rPr>
              <a:t>Platform)</a:t>
            </a:r>
            <a:endParaRPr sz="2000" dirty="0">
              <a:latin typeface="Calibri"/>
              <a:cs typeface="Calibri"/>
            </a:endParaRPr>
          </a:p>
          <a:p>
            <a:pPr>
              <a:lnSpc>
                <a:spcPct val="100000"/>
              </a:lnSpc>
              <a:spcBef>
                <a:spcPts val="20"/>
              </a:spcBef>
              <a:buClr>
                <a:srgbClr val="404040"/>
              </a:buClr>
              <a:buFont typeface="Wingdings"/>
              <a:buChar char=""/>
            </a:pPr>
            <a:endParaRPr sz="1950" dirty="0">
              <a:latin typeface="Calibri"/>
              <a:cs typeface="Calibri"/>
            </a:endParaRPr>
          </a:p>
          <a:p>
            <a:pPr marL="299085" indent="-287020">
              <a:lnSpc>
                <a:spcPct val="100000"/>
              </a:lnSpc>
              <a:buFont typeface="Wingdings"/>
              <a:buChar char=""/>
              <a:tabLst>
                <a:tab pos="299085" algn="l"/>
                <a:tab pos="299720" algn="l"/>
              </a:tabLst>
            </a:pPr>
            <a:r>
              <a:rPr sz="2000" spc="-5" dirty="0">
                <a:solidFill>
                  <a:srgbClr val="404040"/>
                </a:solidFill>
                <a:latin typeface="Calibri"/>
                <a:cs typeface="Calibri"/>
              </a:rPr>
              <a:t>Πρόσβαση</a:t>
            </a:r>
            <a:r>
              <a:rPr sz="2000" spc="-45" dirty="0">
                <a:solidFill>
                  <a:srgbClr val="404040"/>
                </a:solidFill>
                <a:latin typeface="Calibri"/>
                <a:cs typeface="Calibri"/>
              </a:rPr>
              <a:t> </a:t>
            </a:r>
            <a:r>
              <a:rPr sz="2000" dirty="0">
                <a:solidFill>
                  <a:srgbClr val="404040"/>
                </a:solidFill>
                <a:latin typeface="Calibri"/>
                <a:cs typeface="Calibri"/>
              </a:rPr>
              <a:t>στους</a:t>
            </a:r>
            <a:r>
              <a:rPr sz="2000" spc="-10" dirty="0">
                <a:solidFill>
                  <a:srgbClr val="404040"/>
                </a:solidFill>
                <a:latin typeface="Calibri"/>
                <a:cs typeface="Calibri"/>
              </a:rPr>
              <a:t> Οδηγούς </a:t>
            </a:r>
            <a:r>
              <a:rPr sz="2000" dirty="0">
                <a:solidFill>
                  <a:srgbClr val="404040"/>
                </a:solidFill>
                <a:latin typeface="Calibri"/>
                <a:cs typeface="Calibri"/>
              </a:rPr>
              <a:t>που</a:t>
            </a:r>
            <a:r>
              <a:rPr sz="2000" spc="-15" dirty="0">
                <a:solidFill>
                  <a:srgbClr val="404040"/>
                </a:solidFill>
                <a:latin typeface="Calibri"/>
                <a:cs typeface="Calibri"/>
              </a:rPr>
              <a:t> </a:t>
            </a:r>
            <a:r>
              <a:rPr sz="2000" spc="-5" dirty="0">
                <a:solidFill>
                  <a:srgbClr val="404040"/>
                </a:solidFill>
                <a:latin typeface="Calibri"/>
                <a:cs typeface="Calibri"/>
              </a:rPr>
              <a:t>αφορούν</a:t>
            </a:r>
            <a:r>
              <a:rPr sz="2000" spc="-15" dirty="0">
                <a:solidFill>
                  <a:srgbClr val="404040"/>
                </a:solidFill>
                <a:latin typeface="Calibri"/>
                <a:cs typeface="Calibri"/>
              </a:rPr>
              <a:t> </a:t>
            </a:r>
            <a:r>
              <a:rPr sz="2000" spc="-5" dirty="0">
                <a:solidFill>
                  <a:srgbClr val="404040"/>
                </a:solidFill>
                <a:latin typeface="Calibri"/>
                <a:cs typeface="Calibri"/>
              </a:rPr>
              <a:t>τους</a:t>
            </a:r>
            <a:r>
              <a:rPr sz="2000" spc="10" dirty="0">
                <a:solidFill>
                  <a:srgbClr val="404040"/>
                </a:solidFill>
                <a:latin typeface="Calibri"/>
                <a:cs typeface="Calibri"/>
              </a:rPr>
              <a:t> </a:t>
            </a:r>
            <a:r>
              <a:rPr sz="2000" spc="-10" dirty="0">
                <a:solidFill>
                  <a:srgbClr val="404040"/>
                </a:solidFill>
                <a:latin typeface="Calibri"/>
                <a:cs typeface="Calibri"/>
              </a:rPr>
              <a:t>αιτητές</a:t>
            </a:r>
            <a:r>
              <a:rPr sz="2000" spc="-20" dirty="0">
                <a:solidFill>
                  <a:srgbClr val="404040"/>
                </a:solidFill>
                <a:latin typeface="Calibri"/>
                <a:cs typeface="Calibri"/>
              </a:rPr>
              <a:t> και</a:t>
            </a:r>
            <a:r>
              <a:rPr sz="2000" spc="-5" dirty="0">
                <a:solidFill>
                  <a:srgbClr val="404040"/>
                </a:solidFill>
                <a:latin typeface="Calibri"/>
                <a:cs typeface="Calibri"/>
              </a:rPr>
              <a:t> τους</a:t>
            </a:r>
            <a:r>
              <a:rPr sz="2000" spc="5" dirty="0">
                <a:solidFill>
                  <a:srgbClr val="404040"/>
                </a:solidFill>
                <a:latin typeface="Calibri"/>
                <a:cs typeface="Calibri"/>
              </a:rPr>
              <a:t> </a:t>
            </a:r>
            <a:r>
              <a:rPr sz="2000" spc="-15" dirty="0">
                <a:solidFill>
                  <a:srgbClr val="404040"/>
                </a:solidFill>
                <a:latin typeface="Calibri"/>
                <a:cs typeface="Calibri"/>
              </a:rPr>
              <a:t>δικαιούχους</a:t>
            </a:r>
            <a:endParaRPr sz="2000" dirty="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415" y="83007"/>
            <a:ext cx="54152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r>
              <a:rPr sz="2800" spc="-15" dirty="0">
                <a:solidFill>
                  <a:srgbClr val="FFFFFF"/>
                </a:solidFill>
              </a:rPr>
              <a:t> </a:t>
            </a:r>
            <a:r>
              <a:rPr sz="2800" spc="-5" dirty="0">
                <a:solidFill>
                  <a:srgbClr val="FFFFFF"/>
                </a:solidFill>
              </a:rPr>
              <a:t>-</a:t>
            </a:r>
            <a:r>
              <a:rPr sz="2800" spc="5" dirty="0">
                <a:solidFill>
                  <a:srgbClr val="FFFFFF"/>
                </a:solidFill>
              </a:rPr>
              <a:t> </a:t>
            </a:r>
            <a:r>
              <a:rPr sz="2800" spc="-65" dirty="0">
                <a:solidFill>
                  <a:srgbClr val="FFFFFF"/>
                </a:solidFill>
              </a:rPr>
              <a:t>LAYOUT</a:t>
            </a:r>
            <a:endParaRPr sz="2800" dirty="0"/>
          </a:p>
        </p:txBody>
      </p:sp>
      <p:sp>
        <p:nvSpPr>
          <p:cNvPr id="3" name="object 3"/>
          <p:cNvSpPr txBox="1"/>
          <p:nvPr/>
        </p:nvSpPr>
        <p:spPr>
          <a:xfrm>
            <a:off x="9520173" y="2333955"/>
            <a:ext cx="1333500" cy="1123315"/>
          </a:xfrm>
          <a:prstGeom prst="rect">
            <a:avLst/>
          </a:prstGeom>
        </p:spPr>
        <p:txBody>
          <a:bodyPr vert="horz" wrap="square" lIns="0" tIns="12700" rIns="0" bIns="0" rtlCol="0">
            <a:spAutoFit/>
          </a:bodyPr>
          <a:lstStyle/>
          <a:p>
            <a:pPr marL="241300" indent="-228600">
              <a:lnSpc>
                <a:spcPct val="100000"/>
              </a:lnSpc>
              <a:spcBef>
                <a:spcPts val="100"/>
              </a:spcBef>
              <a:buAutoNum type="arabicPeriod"/>
              <a:tabLst>
                <a:tab pos="241300" algn="l"/>
              </a:tabLst>
            </a:pPr>
            <a:r>
              <a:rPr sz="1800" spc="-55" dirty="0">
                <a:solidFill>
                  <a:srgbClr val="FF0000"/>
                </a:solidFill>
                <a:latin typeface="Calibri"/>
                <a:cs typeface="Calibri"/>
              </a:rPr>
              <a:t>Top</a:t>
            </a:r>
            <a:r>
              <a:rPr sz="1800" spc="-45" dirty="0">
                <a:solidFill>
                  <a:srgbClr val="FF0000"/>
                </a:solidFill>
                <a:latin typeface="Calibri"/>
                <a:cs typeface="Calibri"/>
              </a:rPr>
              <a:t> </a:t>
            </a:r>
            <a:r>
              <a:rPr sz="1800" dirty="0">
                <a:solidFill>
                  <a:srgbClr val="FF0000"/>
                </a:solidFill>
                <a:latin typeface="Calibri"/>
                <a:cs typeface="Calibri"/>
              </a:rPr>
              <a:t>Bar</a:t>
            </a:r>
            <a:endParaRPr sz="1800">
              <a:latin typeface="Calibri"/>
              <a:cs typeface="Calibri"/>
            </a:endParaRPr>
          </a:p>
          <a:p>
            <a:pPr marL="241300" indent="-228600">
              <a:lnSpc>
                <a:spcPct val="100000"/>
              </a:lnSpc>
              <a:spcBef>
                <a:spcPts val="5"/>
              </a:spcBef>
              <a:buAutoNum type="arabicPeriod"/>
              <a:tabLst>
                <a:tab pos="241300" algn="l"/>
              </a:tabLst>
            </a:pPr>
            <a:r>
              <a:rPr sz="1800" spc="-5" dirty="0">
                <a:solidFill>
                  <a:srgbClr val="FF0000"/>
                </a:solidFill>
                <a:latin typeface="Calibri"/>
                <a:cs typeface="Calibri"/>
              </a:rPr>
              <a:t>Main</a:t>
            </a:r>
            <a:r>
              <a:rPr sz="1800" spc="-65" dirty="0">
                <a:solidFill>
                  <a:srgbClr val="FF0000"/>
                </a:solidFill>
                <a:latin typeface="Calibri"/>
                <a:cs typeface="Calibri"/>
              </a:rPr>
              <a:t> </a:t>
            </a:r>
            <a:r>
              <a:rPr sz="1800" dirty="0">
                <a:solidFill>
                  <a:srgbClr val="FF0000"/>
                </a:solidFill>
                <a:latin typeface="Calibri"/>
                <a:cs typeface="Calibri"/>
              </a:rPr>
              <a:t>Menu</a:t>
            </a:r>
            <a:endParaRPr sz="1800">
              <a:latin typeface="Calibri"/>
              <a:cs typeface="Calibri"/>
            </a:endParaRPr>
          </a:p>
          <a:p>
            <a:pPr marL="241300" indent="-228600">
              <a:lnSpc>
                <a:spcPct val="100000"/>
              </a:lnSpc>
              <a:buAutoNum type="arabicPeriod"/>
              <a:tabLst>
                <a:tab pos="241300" algn="l"/>
              </a:tabLst>
            </a:pPr>
            <a:r>
              <a:rPr sz="1800" spc="-25" dirty="0">
                <a:solidFill>
                  <a:srgbClr val="FF0000"/>
                </a:solidFill>
                <a:latin typeface="Calibri"/>
                <a:cs typeface="Calibri"/>
              </a:rPr>
              <a:t>Work</a:t>
            </a:r>
            <a:r>
              <a:rPr sz="1800" spc="-45" dirty="0">
                <a:solidFill>
                  <a:srgbClr val="FF0000"/>
                </a:solidFill>
                <a:latin typeface="Calibri"/>
                <a:cs typeface="Calibri"/>
              </a:rPr>
              <a:t> </a:t>
            </a:r>
            <a:r>
              <a:rPr sz="1800" spc="-10" dirty="0">
                <a:solidFill>
                  <a:srgbClr val="FF0000"/>
                </a:solidFill>
                <a:latin typeface="Calibri"/>
                <a:cs typeface="Calibri"/>
              </a:rPr>
              <a:t>area</a:t>
            </a:r>
            <a:endParaRPr sz="1800">
              <a:latin typeface="Calibri"/>
              <a:cs typeface="Calibri"/>
            </a:endParaRPr>
          </a:p>
          <a:p>
            <a:pPr marL="241300" indent="-228600">
              <a:lnSpc>
                <a:spcPct val="100000"/>
              </a:lnSpc>
              <a:buAutoNum type="arabicPeriod"/>
              <a:tabLst>
                <a:tab pos="241300" algn="l"/>
              </a:tabLst>
            </a:pPr>
            <a:r>
              <a:rPr sz="1800" spc="-15" dirty="0">
                <a:solidFill>
                  <a:srgbClr val="FF0000"/>
                </a:solidFill>
                <a:latin typeface="Calibri"/>
                <a:cs typeface="Calibri"/>
              </a:rPr>
              <a:t>Footer</a:t>
            </a:r>
            <a:endParaRPr sz="1800">
              <a:latin typeface="Calibri"/>
              <a:cs typeface="Calibri"/>
            </a:endParaRPr>
          </a:p>
        </p:txBody>
      </p:sp>
      <p:pic>
        <p:nvPicPr>
          <p:cNvPr id="4" name="object 4"/>
          <p:cNvPicPr/>
          <p:nvPr/>
        </p:nvPicPr>
        <p:blipFill>
          <a:blip r:embed="rId2" cstate="print"/>
          <a:stretch>
            <a:fillRect/>
          </a:stretch>
        </p:blipFill>
        <p:spPr>
          <a:xfrm>
            <a:off x="316991" y="769618"/>
            <a:ext cx="8836152" cy="601522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634" y="77850"/>
            <a:ext cx="56146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 </a:t>
            </a:r>
            <a:r>
              <a:rPr sz="2800" spc="-5" dirty="0">
                <a:solidFill>
                  <a:srgbClr val="FFFFFF"/>
                </a:solidFill>
              </a:rPr>
              <a:t>–</a:t>
            </a:r>
            <a:r>
              <a:rPr sz="2800" spc="10" dirty="0">
                <a:solidFill>
                  <a:srgbClr val="FFFFFF"/>
                </a:solidFill>
              </a:rPr>
              <a:t> </a:t>
            </a:r>
            <a:r>
              <a:rPr sz="2800" spc="-35" dirty="0">
                <a:solidFill>
                  <a:srgbClr val="FFFFFF"/>
                </a:solidFill>
              </a:rPr>
              <a:t>TOP</a:t>
            </a:r>
            <a:r>
              <a:rPr sz="2800" spc="-5" dirty="0">
                <a:solidFill>
                  <a:srgbClr val="FFFFFF"/>
                </a:solidFill>
              </a:rPr>
              <a:t> </a:t>
            </a:r>
            <a:r>
              <a:rPr sz="2800" spc="-15" dirty="0">
                <a:solidFill>
                  <a:srgbClr val="FFFFFF"/>
                </a:solidFill>
              </a:rPr>
              <a:t>BAR</a:t>
            </a:r>
            <a:endParaRPr sz="2800" dirty="0"/>
          </a:p>
        </p:txBody>
      </p:sp>
      <p:sp>
        <p:nvSpPr>
          <p:cNvPr id="3" name="object 3"/>
          <p:cNvSpPr txBox="1"/>
          <p:nvPr/>
        </p:nvSpPr>
        <p:spPr>
          <a:xfrm>
            <a:off x="618540" y="3663372"/>
            <a:ext cx="10725785" cy="2447465"/>
          </a:xfrm>
          <a:prstGeom prst="rect">
            <a:avLst/>
          </a:prstGeom>
        </p:spPr>
        <p:txBody>
          <a:bodyPr vert="horz" wrap="square" lIns="0" tIns="112395" rIns="0" bIns="0" rtlCol="0">
            <a:spAutoFit/>
          </a:bodyPr>
          <a:lstStyle/>
          <a:p>
            <a:pPr marL="342900" indent="-330835">
              <a:lnSpc>
                <a:spcPct val="100000"/>
              </a:lnSpc>
              <a:spcBef>
                <a:spcPts val="885"/>
              </a:spcBef>
              <a:buAutoNum type="arabicPeriod"/>
              <a:tabLst>
                <a:tab pos="342900" algn="l"/>
                <a:tab pos="343535" algn="l"/>
              </a:tabLst>
            </a:pPr>
            <a:r>
              <a:rPr sz="1800" spc="-10" dirty="0">
                <a:solidFill>
                  <a:srgbClr val="FF0000"/>
                </a:solidFill>
                <a:latin typeface="Calibri"/>
                <a:cs typeface="Calibri"/>
              </a:rPr>
              <a:t>Navigation </a:t>
            </a:r>
            <a:r>
              <a:rPr sz="1800" spc="-15" dirty="0">
                <a:solidFill>
                  <a:srgbClr val="FF0000"/>
                </a:solidFill>
                <a:latin typeface="Calibri"/>
                <a:cs typeface="Calibri"/>
              </a:rPr>
              <a:t>Path</a:t>
            </a:r>
            <a:r>
              <a:rPr sz="1800" dirty="0">
                <a:solidFill>
                  <a:srgbClr val="FF0000"/>
                </a:solidFill>
                <a:latin typeface="Calibri"/>
                <a:cs typeface="Calibri"/>
              </a:rPr>
              <a:t> &amp;</a:t>
            </a:r>
            <a:r>
              <a:rPr sz="1800" spc="-10" dirty="0">
                <a:solidFill>
                  <a:srgbClr val="FF0000"/>
                </a:solidFill>
                <a:latin typeface="Calibri"/>
                <a:cs typeface="Calibri"/>
              </a:rPr>
              <a:t> </a:t>
            </a:r>
            <a:r>
              <a:rPr sz="1800" spc="-5" dirty="0">
                <a:solidFill>
                  <a:srgbClr val="FF0000"/>
                </a:solidFill>
                <a:latin typeface="Calibri"/>
                <a:cs typeface="Calibri"/>
              </a:rPr>
              <a:t>Επιστροφή</a:t>
            </a:r>
            <a:r>
              <a:rPr sz="1800" spc="15" dirty="0">
                <a:solidFill>
                  <a:srgbClr val="FF0000"/>
                </a:solidFill>
                <a:latin typeface="Calibri"/>
                <a:cs typeface="Calibri"/>
              </a:rPr>
              <a:t> </a:t>
            </a:r>
            <a:r>
              <a:rPr sz="1800" spc="-5" dirty="0">
                <a:solidFill>
                  <a:srgbClr val="FF0000"/>
                </a:solidFill>
                <a:latin typeface="Calibri"/>
                <a:cs typeface="Calibri"/>
              </a:rPr>
              <a:t>στην </a:t>
            </a:r>
            <a:r>
              <a:rPr sz="1800" spc="-10" dirty="0">
                <a:solidFill>
                  <a:srgbClr val="FF0000"/>
                </a:solidFill>
                <a:latin typeface="Calibri"/>
                <a:cs typeface="Calibri"/>
              </a:rPr>
              <a:t>αρχική</a:t>
            </a:r>
            <a:r>
              <a:rPr sz="1800" spc="-5" dirty="0">
                <a:solidFill>
                  <a:srgbClr val="FF0000"/>
                </a:solidFill>
                <a:latin typeface="Calibri"/>
                <a:cs typeface="Calibri"/>
              </a:rPr>
              <a:t> </a:t>
            </a:r>
            <a:r>
              <a:rPr sz="1800" spc="-10" dirty="0">
                <a:solidFill>
                  <a:srgbClr val="FF0000"/>
                </a:solidFill>
                <a:latin typeface="Calibri"/>
                <a:cs typeface="Calibri"/>
              </a:rPr>
              <a:t>σελίδα</a:t>
            </a:r>
            <a:endParaRPr sz="1800" dirty="0">
              <a:latin typeface="Calibri"/>
              <a:cs typeface="Calibri"/>
            </a:endParaRPr>
          </a:p>
          <a:p>
            <a:pPr marL="355600" indent="-342900">
              <a:lnSpc>
                <a:spcPts val="2055"/>
              </a:lnSpc>
              <a:spcBef>
                <a:spcPts val="795"/>
              </a:spcBef>
              <a:buAutoNum type="arabicPeriod"/>
              <a:tabLst>
                <a:tab pos="354965" algn="l"/>
                <a:tab pos="355600" algn="l"/>
              </a:tabLst>
            </a:pPr>
            <a:r>
              <a:rPr sz="1800" spc="-15" dirty="0">
                <a:solidFill>
                  <a:srgbClr val="FF0000"/>
                </a:solidFill>
                <a:latin typeface="Calibri"/>
                <a:cs typeface="Calibri"/>
              </a:rPr>
              <a:t>Register:</a:t>
            </a:r>
            <a:r>
              <a:rPr sz="1800" spc="25" dirty="0">
                <a:solidFill>
                  <a:srgbClr val="FF0000"/>
                </a:solidFill>
                <a:latin typeface="Calibri"/>
                <a:cs typeface="Calibri"/>
              </a:rPr>
              <a:t> </a:t>
            </a:r>
            <a:r>
              <a:rPr sz="1800" spc="-10" dirty="0">
                <a:solidFill>
                  <a:srgbClr val="FF0000"/>
                </a:solidFill>
                <a:latin typeface="Calibri"/>
                <a:cs typeface="Calibri"/>
              </a:rPr>
              <a:t>Εγγραφή</a:t>
            </a:r>
            <a:r>
              <a:rPr sz="1800" dirty="0">
                <a:solidFill>
                  <a:srgbClr val="FF0000"/>
                </a:solidFill>
                <a:latin typeface="Calibri"/>
                <a:cs typeface="Calibri"/>
              </a:rPr>
              <a:t> -</a:t>
            </a:r>
            <a:r>
              <a:rPr sz="1800" spc="15" dirty="0">
                <a:solidFill>
                  <a:srgbClr val="FF0000"/>
                </a:solidFill>
                <a:latin typeface="Calibri"/>
                <a:cs typeface="Calibri"/>
              </a:rPr>
              <a:t> </a:t>
            </a:r>
            <a:r>
              <a:rPr sz="1800" spc="-5" dirty="0">
                <a:solidFill>
                  <a:srgbClr val="FF0000"/>
                </a:solidFill>
                <a:latin typeface="Calibri"/>
                <a:cs typeface="Calibri"/>
              </a:rPr>
              <a:t>απόκτηση</a:t>
            </a:r>
            <a:r>
              <a:rPr sz="1800" spc="5" dirty="0">
                <a:solidFill>
                  <a:srgbClr val="FF0000"/>
                </a:solidFill>
                <a:latin typeface="Calibri"/>
                <a:cs typeface="Calibri"/>
              </a:rPr>
              <a:t> </a:t>
            </a:r>
            <a:r>
              <a:rPr sz="1800" spc="-5" dirty="0">
                <a:solidFill>
                  <a:srgbClr val="FF0000"/>
                </a:solidFill>
                <a:latin typeface="Calibri"/>
                <a:cs typeface="Calibri"/>
              </a:rPr>
              <a:t>EU Login</a:t>
            </a:r>
            <a:r>
              <a:rPr sz="1800" spc="20" dirty="0">
                <a:solidFill>
                  <a:srgbClr val="FF0000"/>
                </a:solidFill>
                <a:latin typeface="Calibri"/>
                <a:cs typeface="Calibri"/>
              </a:rPr>
              <a:t> </a:t>
            </a:r>
            <a:r>
              <a:rPr sz="1800" spc="-10" dirty="0">
                <a:solidFill>
                  <a:srgbClr val="FF0000"/>
                </a:solidFill>
                <a:latin typeface="Calibri"/>
                <a:cs typeface="Calibri"/>
              </a:rPr>
              <a:t>Account</a:t>
            </a:r>
            <a:r>
              <a:rPr sz="1800" spc="20" dirty="0">
                <a:solidFill>
                  <a:srgbClr val="FF0000"/>
                </a:solidFill>
                <a:latin typeface="Calibri"/>
                <a:cs typeface="Calibri"/>
              </a:rPr>
              <a:t> </a:t>
            </a:r>
            <a:r>
              <a:rPr sz="1800" dirty="0">
                <a:solidFill>
                  <a:srgbClr val="FF0000"/>
                </a:solidFill>
                <a:latin typeface="Calibri"/>
                <a:cs typeface="Calibri"/>
              </a:rPr>
              <a:t>/</a:t>
            </a:r>
            <a:r>
              <a:rPr sz="1800" spc="15" dirty="0">
                <a:solidFill>
                  <a:srgbClr val="FF0000"/>
                </a:solidFill>
                <a:latin typeface="Calibri"/>
                <a:cs typeface="Calibri"/>
              </a:rPr>
              <a:t> </a:t>
            </a:r>
            <a:r>
              <a:rPr sz="1800" spc="-5" dirty="0">
                <a:solidFill>
                  <a:srgbClr val="FF0000"/>
                </a:solidFill>
                <a:latin typeface="Calibri"/>
                <a:cs typeface="Calibri"/>
              </a:rPr>
              <a:t>Login:</a:t>
            </a:r>
            <a:r>
              <a:rPr sz="1800" spc="35" dirty="0">
                <a:solidFill>
                  <a:srgbClr val="FF0000"/>
                </a:solidFill>
                <a:latin typeface="Calibri"/>
                <a:cs typeface="Calibri"/>
              </a:rPr>
              <a:t> </a:t>
            </a:r>
            <a:r>
              <a:rPr sz="1800" spc="-10" dirty="0">
                <a:solidFill>
                  <a:srgbClr val="FF0000"/>
                </a:solidFill>
                <a:latin typeface="Calibri"/>
                <a:cs typeface="Calibri"/>
              </a:rPr>
              <a:t>Σύνδεση</a:t>
            </a:r>
            <a:r>
              <a:rPr sz="1800" spc="15"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15" dirty="0">
                <a:solidFill>
                  <a:srgbClr val="FF0000"/>
                </a:solidFill>
                <a:latin typeface="Calibri"/>
                <a:cs typeface="Calibri"/>
              </a:rPr>
              <a:t>Πλατφόρμα</a:t>
            </a:r>
            <a:r>
              <a:rPr sz="1800" spc="50" dirty="0">
                <a:solidFill>
                  <a:srgbClr val="FF0000"/>
                </a:solidFill>
                <a:latin typeface="Calibri"/>
                <a:cs typeface="Calibri"/>
              </a:rPr>
              <a:t> </a:t>
            </a:r>
            <a:r>
              <a:rPr sz="1800" spc="-5" dirty="0">
                <a:solidFill>
                  <a:srgbClr val="FF0000"/>
                </a:solidFill>
                <a:latin typeface="Calibri"/>
                <a:cs typeface="Calibri"/>
              </a:rPr>
              <a:t>με</a:t>
            </a:r>
            <a:r>
              <a:rPr sz="1800" spc="25" dirty="0">
                <a:solidFill>
                  <a:srgbClr val="FF0000"/>
                </a:solidFill>
                <a:latin typeface="Calibri"/>
                <a:cs typeface="Calibri"/>
              </a:rPr>
              <a:t> </a:t>
            </a:r>
            <a:r>
              <a:rPr sz="1800" spc="-10" dirty="0">
                <a:solidFill>
                  <a:srgbClr val="FF0000"/>
                </a:solidFill>
                <a:latin typeface="Calibri"/>
                <a:cs typeface="Calibri"/>
              </a:rPr>
              <a:t>τα</a:t>
            </a:r>
            <a:r>
              <a:rPr sz="1800" spc="10" dirty="0">
                <a:solidFill>
                  <a:srgbClr val="FF0000"/>
                </a:solidFill>
                <a:latin typeface="Calibri"/>
                <a:cs typeface="Calibri"/>
              </a:rPr>
              <a:t> </a:t>
            </a:r>
            <a:r>
              <a:rPr sz="1800" spc="-5" dirty="0">
                <a:solidFill>
                  <a:srgbClr val="FF0000"/>
                </a:solidFill>
                <a:latin typeface="Calibri"/>
                <a:cs typeface="Calibri"/>
              </a:rPr>
              <a:t>στοιχεία</a:t>
            </a:r>
            <a:r>
              <a:rPr sz="1800" spc="25" dirty="0">
                <a:solidFill>
                  <a:srgbClr val="FF0000"/>
                </a:solidFill>
                <a:latin typeface="Calibri"/>
                <a:cs typeface="Calibri"/>
              </a:rPr>
              <a:t> </a:t>
            </a:r>
            <a:r>
              <a:rPr sz="1800" spc="-10" dirty="0">
                <a:solidFill>
                  <a:srgbClr val="FF0000"/>
                </a:solidFill>
                <a:latin typeface="Calibri"/>
                <a:cs typeface="Calibri"/>
              </a:rPr>
              <a:t>του</a:t>
            </a:r>
            <a:r>
              <a:rPr sz="1800" spc="30" dirty="0">
                <a:solidFill>
                  <a:srgbClr val="FF0000"/>
                </a:solidFill>
                <a:latin typeface="Calibri"/>
                <a:cs typeface="Calibri"/>
              </a:rPr>
              <a:t> </a:t>
            </a:r>
            <a:r>
              <a:rPr sz="1800" spc="-5" dirty="0">
                <a:solidFill>
                  <a:srgbClr val="FF0000"/>
                </a:solidFill>
                <a:latin typeface="Calibri"/>
                <a:cs typeface="Calibri"/>
              </a:rPr>
              <a:t>EU</a:t>
            </a:r>
            <a:r>
              <a:rPr sz="1800" dirty="0">
                <a:solidFill>
                  <a:srgbClr val="FF0000"/>
                </a:solidFill>
                <a:latin typeface="Calibri"/>
                <a:cs typeface="Calibri"/>
              </a:rPr>
              <a:t> </a:t>
            </a:r>
            <a:r>
              <a:rPr sz="1800" spc="-5" dirty="0">
                <a:solidFill>
                  <a:srgbClr val="FF0000"/>
                </a:solidFill>
                <a:latin typeface="Calibri"/>
                <a:cs typeface="Calibri"/>
              </a:rPr>
              <a:t>Login</a:t>
            </a:r>
            <a:endParaRPr sz="1800" dirty="0">
              <a:latin typeface="Calibri"/>
              <a:cs typeface="Calibri"/>
            </a:endParaRPr>
          </a:p>
          <a:p>
            <a:pPr marL="354965">
              <a:lnSpc>
                <a:spcPts val="2055"/>
              </a:lnSpc>
            </a:pPr>
            <a:r>
              <a:rPr sz="1800" spc="-10" dirty="0">
                <a:solidFill>
                  <a:srgbClr val="FF0000"/>
                </a:solidFill>
                <a:latin typeface="Calibri"/>
                <a:cs typeface="Calibri"/>
              </a:rPr>
              <a:t>Account</a:t>
            </a:r>
            <a:endParaRPr sz="1800" dirty="0">
              <a:latin typeface="Calibri"/>
              <a:cs typeface="Calibri"/>
            </a:endParaRPr>
          </a:p>
          <a:p>
            <a:pPr marL="342900" indent="-330835">
              <a:lnSpc>
                <a:spcPct val="100000"/>
              </a:lnSpc>
              <a:spcBef>
                <a:spcPts val="780"/>
              </a:spcBef>
              <a:buAutoNum type="arabicPeriod" startAt="3"/>
              <a:tabLst>
                <a:tab pos="342900" algn="l"/>
                <a:tab pos="343535" algn="l"/>
              </a:tabLst>
            </a:pPr>
            <a:r>
              <a:rPr sz="1800" spc="-15" dirty="0">
                <a:solidFill>
                  <a:srgbClr val="FF0000"/>
                </a:solidFill>
                <a:latin typeface="Calibri"/>
                <a:cs typeface="Calibri"/>
              </a:rPr>
              <a:t>Εικόνα</a:t>
            </a:r>
            <a:r>
              <a:rPr sz="1800" spc="15" dirty="0">
                <a:solidFill>
                  <a:srgbClr val="FF0000"/>
                </a:solidFill>
                <a:latin typeface="Calibri"/>
                <a:cs typeface="Calibri"/>
              </a:rPr>
              <a:t> </a:t>
            </a:r>
            <a:r>
              <a:rPr sz="1800" spc="-5" dirty="0">
                <a:solidFill>
                  <a:srgbClr val="FF0000"/>
                </a:solidFill>
                <a:latin typeface="Calibri"/>
                <a:cs typeface="Calibri"/>
              </a:rPr>
              <a:t>Προφίλ</a:t>
            </a:r>
            <a:r>
              <a:rPr sz="1800" spc="35" dirty="0">
                <a:solidFill>
                  <a:srgbClr val="FF0000"/>
                </a:solidFill>
                <a:latin typeface="Calibri"/>
                <a:cs typeface="Calibri"/>
              </a:rPr>
              <a:t> </a:t>
            </a:r>
            <a:r>
              <a:rPr sz="1800" spc="-10" dirty="0">
                <a:solidFill>
                  <a:srgbClr val="FF0000"/>
                </a:solidFill>
                <a:latin typeface="Calibri"/>
                <a:cs typeface="Calibri"/>
              </a:rPr>
              <a:t>(ενεργοποιείται</a:t>
            </a:r>
            <a:r>
              <a:rPr sz="1800" spc="70" dirty="0">
                <a:solidFill>
                  <a:srgbClr val="FF0000"/>
                </a:solidFill>
                <a:latin typeface="Calibri"/>
                <a:cs typeface="Calibri"/>
              </a:rPr>
              <a:t> </a:t>
            </a:r>
            <a:r>
              <a:rPr sz="1800" spc="-10" dirty="0">
                <a:solidFill>
                  <a:srgbClr val="FF0000"/>
                </a:solidFill>
                <a:latin typeface="Calibri"/>
                <a:cs typeface="Calibri"/>
              </a:rPr>
              <a:t>μετά</a:t>
            </a:r>
            <a:r>
              <a:rPr sz="1800" spc="20" dirty="0">
                <a:solidFill>
                  <a:srgbClr val="FF0000"/>
                </a:solidFill>
                <a:latin typeface="Calibri"/>
                <a:cs typeface="Calibri"/>
              </a:rPr>
              <a:t> </a:t>
            </a:r>
            <a:r>
              <a:rPr sz="1800" spc="-5" dirty="0">
                <a:solidFill>
                  <a:srgbClr val="FF0000"/>
                </a:solidFill>
                <a:latin typeface="Calibri"/>
                <a:cs typeface="Calibri"/>
              </a:rPr>
              <a:t>τη</a:t>
            </a:r>
            <a:r>
              <a:rPr sz="1800" spc="5" dirty="0">
                <a:solidFill>
                  <a:srgbClr val="FF0000"/>
                </a:solidFill>
                <a:latin typeface="Calibri"/>
                <a:cs typeface="Calibri"/>
              </a:rPr>
              <a:t> </a:t>
            </a:r>
            <a:r>
              <a:rPr sz="1800" spc="-5" dirty="0">
                <a:solidFill>
                  <a:srgbClr val="FF0000"/>
                </a:solidFill>
                <a:latin typeface="Calibri"/>
                <a:cs typeface="Calibri"/>
              </a:rPr>
              <a:t>σύνδεση</a:t>
            </a:r>
            <a:r>
              <a:rPr sz="1800" spc="20"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10" dirty="0">
                <a:solidFill>
                  <a:srgbClr val="FF0000"/>
                </a:solidFill>
                <a:latin typeface="Calibri"/>
                <a:cs typeface="Calibri"/>
              </a:rPr>
              <a:t>Πλατφόρμα):</a:t>
            </a:r>
            <a:r>
              <a:rPr sz="1800" spc="95" dirty="0">
                <a:solidFill>
                  <a:srgbClr val="FF0000"/>
                </a:solidFill>
                <a:latin typeface="Calibri"/>
                <a:cs typeface="Calibri"/>
              </a:rPr>
              <a:t> </a:t>
            </a:r>
            <a:r>
              <a:rPr sz="1800" spc="-20" dirty="0">
                <a:solidFill>
                  <a:srgbClr val="FF0000"/>
                </a:solidFill>
                <a:latin typeface="Calibri"/>
                <a:cs typeface="Calibri"/>
              </a:rPr>
              <a:t>Website</a:t>
            </a:r>
            <a:r>
              <a:rPr sz="1800" spc="5" dirty="0">
                <a:solidFill>
                  <a:srgbClr val="FF0000"/>
                </a:solidFill>
                <a:latin typeface="Calibri"/>
                <a:cs typeface="Calibri"/>
              </a:rPr>
              <a:t> </a:t>
            </a:r>
            <a:r>
              <a:rPr sz="1800" spc="-5" dirty="0">
                <a:solidFill>
                  <a:srgbClr val="FF0000"/>
                </a:solidFill>
                <a:latin typeface="Calibri"/>
                <a:cs typeface="Calibri"/>
              </a:rPr>
              <a:t>Feedback</a:t>
            </a:r>
            <a:r>
              <a:rPr sz="1800" spc="5" dirty="0">
                <a:solidFill>
                  <a:srgbClr val="FF0000"/>
                </a:solidFill>
                <a:latin typeface="Calibri"/>
                <a:cs typeface="Calibri"/>
              </a:rPr>
              <a:t> </a:t>
            </a:r>
            <a:r>
              <a:rPr sz="1800" dirty="0">
                <a:solidFill>
                  <a:srgbClr val="FF0000"/>
                </a:solidFill>
                <a:latin typeface="Calibri"/>
                <a:cs typeface="Calibri"/>
              </a:rPr>
              <a:t>&amp;</a:t>
            </a:r>
            <a:r>
              <a:rPr sz="1800" spc="5" dirty="0">
                <a:solidFill>
                  <a:srgbClr val="FF0000"/>
                </a:solidFill>
                <a:latin typeface="Calibri"/>
                <a:cs typeface="Calibri"/>
              </a:rPr>
              <a:t> </a:t>
            </a:r>
            <a:r>
              <a:rPr sz="1800" spc="-5" dirty="0">
                <a:solidFill>
                  <a:srgbClr val="FF0000"/>
                </a:solidFill>
                <a:latin typeface="Calibri"/>
                <a:cs typeface="Calibri"/>
              </a:rPr>
              <a:t>Αποσύνδεση</a:t>
            </a:r>
            <a:endParaRPr sz="1800" dirty="0">
              <a:latin typeface="Calibri"/>
              <a:cs typeface="Calibri"/>
            </a:endParaRPr>
          </a:p>
          <a:p>
            <a:pPr marL="355600" indent="-342900">
              <a:lnSpc>
                <a:spcPct val="100000"/>
              </a:lnSpc>
              <a:spcBef>
                <a:spcPts val="805"/>
              </a:spcBef>
              <a:buAutoNum type="arabicPeriod" startAt="3"/>
              <a:tabLst>
                <a:tab pos="354965" algn="l"/>
                <a:tab pos="355600" algn="l"/>
              </a:tabLst>
            </a:pPr>
            <a:r>
              <a:rPr sz="1800" spc="-5" dirty="0">
                <a:solidFill>
                  <a:srgbClr val="FF0000"/>
                </a:solidFill>
                <a:latin typeface="Calibri"/>
                <a:cs typeface="Calibri"/>
              </a:rPr>
              <a:t>Προεπιλεγμένη</a:t>
            </a:r>
            <a:r>
              <a:rPr sz="1800" spc="45" dirty="0">
                <a:solidFill>
                  <a:srgbClr val="FF0000"/>
                </a:solidFill>
                <a:latin typeface="Calibri"/>
                <a:cs typeface="Calibri"/>
              </a:rPr>
              <a:t> </a:t>
            </a:r>
            <a:r>
              <a:rPr sz="1800" spc="-15" dirty="0">
                <a:solidFill>
                  <a:srgbClr val="FF0000"/>
                </a:solidFill>
                <a:latin typeface="Calibri"/>
                <a:cs typeface="Calibri"/>
              </a:rPr>
              <a:t>γλώσσα:</a:t>
            </a:r>
            <a:r>
              <a:rPr sz="1800" spc="20" dirty="0">
                <a:solidFill>
                  <a:srgbClr val="FF0000"/>
                </a:solidFill>
                <a:latin typeface="Calibri"/>
                <a:cs typeface="Calibri"/>
              </a:rPr>
              <a:t> </a:t>
            </a:r>
            <a:r>
              <a:rPr sz="1800" spc="-20" dirty="0">
                <a:solidFill>
                  <a:srgbClr val="FF0000"/>
                </a:solidFill>
                <a:latin typeface="Calibri"/>
                <a:cs typeface="Calibri"/>
              </a:rPr>
              <a:t>Αγγλικά</a:t>
            </a:r>
            <a:r>
              <a:rPr sz="1800" spc="15" dirty="0">
                <a:solidFill>
                  <a:srgbClr val="FF0000"/>
                </a:solidFill>
                <a:latin typeface="Calibri"/>
                <a:cs typeface="Calibri"/>
              </a:rPr>
              <a:t> </a:t>
            </a:r>
            <a:r>
              <a:rPr sz="1800" dirty="0">
                <a:solidFill>
                  <a:srgbClr val="FF0000"/>
                </a:solidFill>
                <a:latin typeface="Wingdings"/>
                <a:cs typeface="Wingdings"/>
              </a:rPr>
              <a:t></a:t>
            </a:r>
            <a:r>
              <a:rPr sz="1800" spc="-35" dirty="0">
                <a:solidFill>
                  <a:srgbClr val="FF0000"/>
                </a:solidFill>
                <a:latin typeface="Times New Roman"/>
                <a:cs typeface="Times New Roman"/>
              </a:rPr>
              <a:t> </a:t>
            </a:r>
            <a:r>
              <a:rPr sz="1800" spc="-10" dirty="0">
                <a:solidFill>
                  <a:srgbClr val="FF0000"/>
                </a:solidFill>
                <a:latin typeface="Calibri"/>
                <a:cs typeface="Calibri"/>
              </a:rPr>
              <a:t>Mπορείτε</a:t>
            </a:r>
            <a:r>
              <a:rPr sz="1800" spc="3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spc="-5" dirty="0">
                <a:solidFill>
                  <a:srgbClr val="FF0000"/>
                </a:solidFill>
                <a:latin typeface="Calibri"/>
                <a:cs typeface="Calibri"/>
              </a:rPr>
              <a:t>επιλέξετε</a:t>
            </a:r>
            <a:r>
              <a:rPr sz="1800" spc="70" dirty="0">
                <a:solidFill>
                  <a:srgbClr val="FF0000"/>
                </a:solidFill>
                <a:latin typeface="Calibri"/>
                <a:cs typeface="Calibri"/>
              </a:rPr>
              <a:t> </a:t>
            </a:r>
            <a:r>
              <a:rPr sz="1800" spc="-5" dirty="0">
                <a:solidFill>
                  <a:srgbClr val="FF0000"/>
                </a:solidFill>
                <a:latin typeface="Calibri"/>
                <a:cs typeface="Calibri"/>
              </a:rPr>
              <a:t>άλλη</a:t>
            </a:r>
            <a:r>
              <a:rPr sz="1800" spc="10" dirty="0">
                <a:solidFill>
                  <a:srgbClr val="FF0000"/>
                </a:solidFill>
                <a:latin typeface="Calibri"/>
                <a:cs typeface="Calibri"/>
              </a:rPr>
              <a:t> </a:t>
            </a:r>
            <a:r>
              <a:rPr sz="1800" spc="-15" dirty="0">
                <a:solidFill>
                  <a:srgbClr val="FF0000"/>
                </a:solidFill>
                <a:latin typeface="Calibri"/>
                <a:cs typeface="Calibri"/>
              </a:rPr>
              <a:t>γλώσσα</a:t>
            </a:r>
            <a:r>
              <a:rPr lang="el-GR" sz="1800" spc="-15" dirty="0">
                <a:solidFill>
                  <a:srgbClr val="FF0000"/>
                </a:solidFill>
                <a:latin typeface="Calibri"/>
                <a:cs typeface="Calibri"/>
              </a:rPr>
              <a:t>, η οποία θα φαίνεται και σε όλες τις μελλοντικές συνδέσεις με την Πλατφόρμα</a:t>
            </a:r>
            <a:endParaRPr sz="1800" dirty="0">
              <a:latin typeface="Calibri"/>
              <a:cs typeface="Calibri"/>
            </a:endParaRPr>
          </a:p>
          <a:p>
            <a:pPr marL="355600" indent="-342900">
              <a:lnSpc>
                <a:spcPct val="100000"/>
              </a:lnSpc>
              <a:spcBef>
                <a:spcPts val="765"/>
              </a:spcBef>
              <a:buAutoNum type="arabicPeriod" startAt="3"/>
              <a:tabLst>
                <a:tab pos="354965" algn="l"/>
                <a:tab pos="355600" algn="l"/>
              </a:tabLst>
            </a:pPr>
            <a:r>
              <a:rPr sz="1800" spc="-5" dirty="0">
                <a:solidFill>
                  <a:srgbClr val="FF0000"/>
                </a:solidFill>
                <a:latin typeface="Calibri"/>
                <a:cs typeface="Calibri"/>
              </a:rPr>
              <a:t>Ειδοποιήσεις</a:t>
            </a:r>
            <a:r>
              <a:rPr sz="1800" spc="20" dirty="0">
                <a:solidFill>
                  <a:srgbClr val="FF0000"/>
                </a:solidFill>
                <a:latin typeface="Calibri"/>
                <a:cs typeface="Calibri"/>
              </a:rPr>
              <a:t> </a:t>
            </a:r>
            <a:r>
              <a:rPr sz="1800" spc="-15" dirty="0">
                <a:solidFill>
                  <a:srgbClr val="FF0000"/>
                </a:solidFill>
                <a:latin typeface="Calibri"/>
                <a:cs typeface="Calibri"/>
              </a:rPr>
              <a:t>γενικού</a:t>
            </a:r>
            <a:r>
              <a:rPr sz="1800" spc="25" dirty="0">
                <a:solidFill>
                  <a:srgbClr val="FF0000"/>
                </a:solidFill>
                <a:latin typeface="Calibri"/>
                <a:cs typeface="Calibri"/>
              </a:rPr>
              <a:t> </a:t>
            </a:r>
            <a:r>
              <a:rPr sz="1800" spc="-5" dirty="0">
                <a:solidFill>
                  <a:srgbClr val="FF0000"/>
                </a:solidFill>
                <a:latin typeface="Calibri"/>
                <a:cs typeface="Calibri"/>
              </a:rPr>
              <a:t>ενδιαφέροντος</a:t>
            </a:r>
            <a:r>
              <a:rPr sz="1800" spc="40" dirty="0">
                <a:solidFill>
                  <a:srgbClr val="FF0000"/>
                </a:solidFill>
                <a:latin typeface="Calibri"/>
                <a:cs typeface="Calibri"/>
              </a:rPr>
              <a:t> </a:t>
            </a:r>
            <a:r>
              <a:rPr sz="1800" spc="-5" dirty="0">
                <a:solidFill>
                  <a:srgbClr val="FF0000"/>
                </a:solidFill>
                <a:latin typeface="Calibri"/>
                <a:cs typeface="Calibri"/>
              </a:rPr>
              <a:t>προς </a:t>
            </a:r>
            <a:r>
              <a:rPr sz="1800" spc="-10" dirty="0">
                <a:solidFill>
                  <a:srgbClr val="FF0000"/>
                </a:solidFill>
                <a:latin typeface="Calibri"/>
                <a:cs typeface="Calibri"/>
              </a:rPr>
              <a:t>τους</a:t>
            </a:r>
            <a:r>
              <a:rPr sz="1800" spc="15" dirty="0">
                <a:solidFill>
                  <a:srgbClr val="FF0000"/>
                </a:solidFill>
                <a:latin typeface="Calibri"/>
                <a:cs typeface="Calibri"/>
              </a:rPr>
              <a:t> </a:t>
            </a:r>
            <a:r>
              <a:rPr sz="1800" spc="-5" dirty="0">
                <a:solidFill>
                  <a:srgbClr val="FF0000"/>
                </a:solidFill>
                <a:latin typeface="Calibri"/>
                <a:cs typeface="Calibri"/>
              </a:rPr>
              <a:t>χρήστες</a:t>
            </a:r>
            <a:endParaRPr sz="1800" dirty="0">
              <a:latin typeface="Calibri"/>
              <a:cs typeface="Calibri"/>
            </a:endParaRPr>
          </a:p>
        </p:txBody>
      </p:sp>
      <p:pic>
        <p:nvPicPr>
          <p:cNvPr id="4" name="object 4"/>
          <p:cNvPicPr/>
          <p:nvPr/>
        </p:nvPicPr>
        <p:blipFill>
          <a:blip r:embed="rId2" cstate="print"/>
          <a:stretch>
            <a:fillRect/>
          </a:stretch>
        </p:blipFill>
        <p:spPr>
          <a:xfrm>
            <a:off x="12192" y="762000"/>
            <a:ext cx="10564367" cy="2667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542" y="77850"/>
            <a:ext cx="66147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ΚΥΡΙΩΣ</a:t>
            </a:r>
            <a:r>
              <a:rPr sz="2800" spc="10" dirty="0">
                <a:solidFill>
                  <a:srgbClr val="FFFFFF"/>
                </a:solidFill>
              </a:rPr>
              <a:t> </a:t>
            </a:r>
            <a:r>
              <a:rPr sz="2800" spc="-20" dirty="0">
                <a:solidFill>
                  <a:srgbClr val="FFFFFF"/>
                </a:solidFill>
              </a:rPr>
              <a:t>ΜΕΝΟΥ</a:t>
            </a:r>
            <a:endParaRPr sz="2800" dirty="0"/>
          </a:p>
        </p:txBody>
      </p:sp>
      <p:sp>
        <p:nvSpPr>
          <p:cNvPr id="3" name="object 3"/>
          <p:cNvSpPr txBox="1"/>
          <p:nvPr/>
        </p:nvSpPr>
        <p:spPr>
          <a:xfrm>
            <a:off x="3520821" y="686536"/>
            <a:ext cx="8137779" cy="6294031"/>
          </a:xfrm>
          <a:prstGeom prst="rect">
            <a:avLst/>
          </a:prstGeom>
        </p:spPr>
        <p:txBody>
          <a:bodyPr vert="horz" wrap="square" lIns="0" tIns="119380" rIns="0" bIns="0" rtlCol="0">
            <a:spAutoFit/>
          </a:bodyPr>
          <a:lstStyle/>
          <a:p>
            <a:pPr marL="349250" indent="-337185">
              <a:lnSpc>
                <a:spcPct val="100000"/>
              </a:lnSpc>
              <a:spcBef>
                <a:spcPts val="940"/>
              </a:spcBef>
              <a:buAutoNum type="arabicPeriod"/>
              <a:tabLst>
                <a:tab pos="349250" algn="l"/>
                <a:tab pos="349885" algn="l"/>
              </a:tabLst>
            </a:pPr>
            <a:r>
              <a:rPr sz="1400" b="1" dirty="0">
                <a:solidFill>
                  <a:srgbClr val="FF0000"/>
                </a:solidFill>
                <a:latin typeface="Calibri"/>
                <a:cs typeface="Calibri"/>
              </a:rPr>
              <a:t>HOME</a:t>
            </a:r>
            <a:r>
              <a:rPr sz="1400" dirty="0">
                <a:solidFill>
                  <a:srgbClr val="FF0000"/>
                </a:solidFill>
                <a:latin typeface="Calibri"/>
                <a:cs typeface="Calibri"/>
              </a:rPr>
              <a:t>:</a:t>
            </a:r>
            <a:r>
              <a:rPr sz="1400" spc="-5" dirty="0">
                <a:solidFill>
                  <a:srgbClr val="FF0000"/>
                </a:solidFill>
                <a:latin typeface="Calibri"/>
                <a:cs typeface="Calibri"/>
              </a:rPr>
              <a:t> Επιστροφή</a:t>
            </a:r>
            <a:r>
              <a:rPr sz="1400" spc="-35" dirty="0">
                <a:solidFill>
                  <a:srgbClr val="FF0000"/>
                </a:solidFill>
                <a:latin typeface="Calibri"/>
                <a:cs typeface="Calibri"/>
              </a:rPr>
              <a:t> </a:t>
            </a:r>
            <a:r>
              <a:rPr sz="1400" spc="-10" dirty="0">
                <a:solidFill>
                  <a:srgbClr val="FF0000"/>
                </a:solidFill>
                <a:latin typeface="Calibri"/>
                <a:cs typeface="Calibri"/>
              </a:rPr>
              <a:t>στην </a:t>
            </a:r>
            <a:r>
              <a:rPr sz="1400" spc="-5" dirty="0">
                <a:solidFill>
                  <a:srgbClr val="FF0000"/>
                </a:solidFill>
                <a:latin typeface="Calibri"/>
                <a:cs typeface="Calibri"/>
              </a:rPr>
              <a:t>αρχική </a:t>
            </a:r>
            <a:r>
              <a:rPr sz="1400" spc="-10" dirty="0">
                <a:solidFill>
                  <a:srgbClr val="FF0000"/>
                </a:solidFill>
                <a:latin typeface="Calibri"/>
                <a:cs typeface="Calibri"/>
              </a:rPr>
              <a:t>σελίδα</a:t>
            </a:r>
            <a:endParaRPr sz="1400" dirty="0">
              <a:latin typeface="Calibri"/>
              <a:cs typeface="Calibri"/>
            </a:endParaRPr>
          </a:p>
          <a:p>
            <a:pPr marL="355600" indent="-342900">
              <a:lnSpc>
                <a:spcPct val="100000"/>
              </a:lnSpc>
              <a:spcBef>
                <a:spcPts val="840"/>
              </a:spcBef>
              <a:buAutoNum type="arabicPeriod"/>
              <a:tabLst>
                <a:tab pos="354965" algn="l"/>
                <a:tab pos="355600" algn="l"/>
              </a:tabLst>
            </a:pPr>
            <a:r>
              <a:rPr sz="1400" b="1" spc="-15" dirty="0">
                <a:solidFill>
                  <a:srgbClr val="FF0000"/>
                </a:solidFill>
                <a:latin typeface="Calibri"/>
                <a:cs typeface="Calibri"/>
              </a:rPr>
              <a:t>ORGANISATIONS:</a:t>
            </a:r>
            <a:endParaRPr sz="1400" dirty="0">
              <a:latin typeface="Calibri"/>
              <a:cs typeface="Calibri"/>
            </a:endParaRPr>
          </a:p>
          <a:p>
            <a:pPr marL="355600" indent="-342900">
              <a:lnSpc>
                <a:spcPct val="100000"/>
              </a:lnSpc>
              <a:buFont typeface="Wingdings"/>
              <a:buChar char=""/>
              <a:tabLst>
                <a:tab pos="354965" algn="l"/>
                <a:tab pos="355600" algn="l"/>
              </a:tabLst>
            </a:pPr>
            <a:r>
              <a:rPr sz="1400" b="1" spc="-5" dirty="0">
                <a:solidFill>
                  <a:srgbClr val="FF0000"/>
                </a:solidFill>
                <a:latin typeface="Calibri"/>
                <a:cs typeface="Calibri"/>
              </a:rPr>
              <a:t>Search</a:t>
            </a:r>
            <a:r>
              <a:rPr sz="1400" b="1" spc="-25" dirty="0">
                <a:solidFill>
                  <a:srgbClr val="FF0000"/>
                </a:solidFill>
                <a:latin typeface="Calibri"/>
                <a:cs typeface="Calibri"/>
              </a:rPr>
              <a:t> </a:t>
            </a:r>
            <a:r>
              <a:rPr sz="1400" b="1" spc="-10" dirty="0">
                <a:solidFill>
                  <a:srgbClr val="FF0000"/>
                </a:solidFill>
                <a:latin typeface="Calibri"/>
                <a:cs typeface="Calibri"/>
              </a:rPr>
              <a:t>for </a:t>
            </a:r>
            <a:r>
              <a:rPr sz="1400" b="1" dirty="0">
                <a:solidFill>
                  <a:srgbClr val="FF0000"/>
                </a:solidFill>
                <a:latin typeface="Calibri"/>
                <a:cs typeface="Calibri"/>
              </a:rPr>
              <a:t>an</a:t>
            </a:r>
            <a:r>
              <a:rPr sz="1400" b="1" spc="-10" dirty="0">
                <a:solidFill>
                  <a:srgbClr val="FF0000"/>
                </a:solidFill>
                <a:latin typeface="Calibri"/>
                <a:cs typeface="Calibri"/>
              </a:rPr>
              <a:t> </a:t>
            </a:r>
            <a:r>
              <a:rPr sz="1400" b="1" spc="-5" dirty="0">
                <a:solidFill>
                  <a:srgbClr val="FF0000"/>
                </a:solidFill>
                <a:latin typeface="Calibri"/>
                <a:cs typeface="Calibri"/>
              </a:rPr>
              <a:t>Organisation</a:t>
            </a:r>
            <a:r>
              <a:rPr sz="1400" spc="-5" dirty="0">
                <a:solidFill>
                  <a:srgbClr val="FF0000"/>
                </a:solidFill>
                <a:latin typeface="Calibri"/>
                <a:cs typeface="Calibri"/>
              </a:rPr>
              <a:t>:</a:t>
            </a:r>
            <a:r>
              <a:rPr sz="1400" spc="-40" dirty="0">
                <a:solidFill>
                  <a:srgbClr val="FF0000"/>
                </a:solidFill>
                <a:latin typeface="Calibri"/>
                <a:cs typeface="Calibri"/>
              </a:rPr>
              <a:t> </a:t>
            </a:r>
            <a:r>
              <a:rPr sz="1400" spc="-5" dirty="0">
                <a:solidFill>
                  <a:srgbClr val="FF0000"/>
                </a:solidFill>
                <a:latin typeface="Calibri"/>
                <a:cs typeface="Calibri"/>
              </a:rPr>
              <a:t>Αναζήτηση</a:t>
            </a:r>
            <a:r>
              <a:rPr sz="1400" spc="-25" dirty="0">
                <a:solidFill>
                  <a:srgbClr val="FF0000"/>
                </a:solidFill>
                <a:latin typeface="Calibri"/>
                <a:cs typeface="Calibri"/>
              </a:rPr>
              <a:t> </a:t>
            </a:r>
            <a:r>
              <a:rPr sz="1400" spc="-5" dirty="0">
                <a:solidFill>
                  <a:srgbClr val="FF0000"/>
                </a:solidFill>
                <a:latin typeface="Calibri"/>
                <a:cs typeface="Calibri"/>
              </a:rPr>
              <a:t>οργανισμών</a:t>
            </a:r>
            <a:r>
              <a:rPr sz="1400" spc="-10" dirty="0">
                <a:solidFill>
                  <a:srgbClr val="FF0000"/>
                </a:solidFill>
                <a:latin typeface="Calibri"/>
                <a:cs typeface="Calibri"/>
              </a:rPr>
              <a:t> </a:t>
            </a:r>
            <a:r>
              <a:rPr sz="1400" dirty="0">
                <a:solidFill>
                  <a:srgbClr val="FF0000"/>
                </a:solidFill>
                <a:latin typeface="Calibri"/>
                <a:cs typeface="Calibri"/>
              </a:rPr>
              <a:t>που</a:t>
            </a:r>
            <a:r>
              <a:rPr sz="1400" spc="-5" dirty="0">
                <a:solidFill>
                  <a:srgbClr val="FF0000"/>
                </a:solidFill>
                <a:latin typeface="Calibri"/>
                <a:cs typeface="Calibri"/>
              </a:rPr>
              <a:t> </a:t>
            </a:r>
            <a:r>
              <a:rPr sz="1400" spc="-10" dirty="0">
                <a:solidFill>
                  <a:srgbClr val="FF0000"/>
                </a:solidFill>
                <a:latin typeface="Calibri"/>
                <a:cs typeface="Calibri"/>
              </a:rPr>
              <a:t>είναι</a:t>
            </a:r>
            <a:r>
              <a:rPr sz="1400" spc="5" dirty="0">
                <a:solidFill>
                  <a:srgbClr val="FF0000"/>
                </a:solidFill>
                <a:latin typeface="Calibri"/>
                <a:cs typeface="Calibri"/>
              </a:rPr>
              <a:t> </a:t>
            </a:r>
            <a:r>
              <a:rPr sz="1400" spc="-15" dirty="0">
                <a:solidFill>
                  <a:srgbClr val="FF0000"/>
                </a:solidFill>
                <a:latin typeface="Calibri"/>
                <a:cs typeface="Calibri"/>
              </a:rPr>
              <a:t>κάτοχοι</a:t>
            </a:r>
            <a:r>
              <a:rPr sz="1400" spc="5" dirty="0">
                <a:solidFill>
                  <a:srgbClr val="FF0000"/>
                </a:solidFill>
                <a:latin typeface="Calibri"/>
                <a:cs typeface="Calibri"/>
              </a:rPr>
              <a:t> </a:t>
            </a:r>
            <a:r>
              <a:rPr sz="1400" spc="-5" dirty="0">
                <a:solidFill>
                  <a:srgbClr val="FF0000"/>
                </a:solidFill>
                <a:latin typeface="Calibri"/>
                <a:cs typeface="Calibri"/>
              </a:rPr>
              <a:t>OID</a:t>
            </a:r>
            <a:endParaRPr sz="1400" dirty="0">
              <a:latin typeface="Calibri"/>
              <a:cs typeface="Calibri"/>
            </a:endParaRPr>
          </a:p>
          <a:p>
            <a:pPr marL="355600" indent="-342900">
              <a:lnSpc>
                <a:spcPct val="100000"/>
              </a:lnSpc>
              <a:buFont typeface="Wingdings"/>
              <a:buChar char=""/>
              <a:tabLst>
                <a:tab pos="354965" algn="l"/>
                <a:tab pos="355600" algn="l"/>
              </a:tabLst>
            </a:pPr>
            <a:r>
              <a:rPr sz="1400" b="1" spc="-10" dirty="0">
                <a:solidFill>
                  <a:srgbClr val="FF0000"/>
                </a:solidFill>
                <a:latin typeface="Calibri"/>
                <a:cs typeface="Calibri"/>
              </a:rPr>
              <a:t>Register</a:t>
            </a:r>
            <a:r>
              <a:rPr sz="1400" b="1" spc="-35" dirty="0">
                <a:solidFill>
                  <a:srgbClr val="FF0000"/>
                </a:solidFill>
                <a:latin typeface="Calibri"/>
                <a:cs typeface="Calibri"/>
              </a:rPr>
              <a:t> </a:t>
            </a:r>
            <a:r>
              <a:rPr sz="1400" b="1" spc="-15" dirty="0">
                <a:solidFill>
                  <a:srgbClr val="FF0000"/>
                </a:solidFill>
                <a:latin typeface="Calibri"/>
                <a:cs typeface="Calibri"/>
              </a:rPr>
              <a:t>my</a:t>
            </a:r>
            <a:r>
              <a:rPr sz="1400" b="1" spc="-5" dirty="0">
                <a:solidFill>
                  <a:srgbClr val="FF0000"/>
                </a:solidFill>
                <a:latin typeface="Calibri"/>
                <a:cs typeface="Calibri"/>
              </a:rPr>
              <a:t> Organisation</a:t>
            </a:r>
            <a:r>
              <a:rPr sz="1400" spc="-5" dirty="0">
                <a:solidFill>
                  <a:srgbClr val="FF0000"/>
                </a:solidFill>
                <a:latin typeface="Calibri"/>
                <a:cs typeface="Calibri"/>
              </a:rPr>
              <a:t>:</a:t>
            </a:r>
            <a:r>
              <a:rPr sz="1400" spc="-40" dirty="0">
                <a:solidFill>
                  <a:srgbClr val="FF0000"/>
                </a:solidFill>
                <a:latin typeface="Calibri"/>
                <a:cs typeface="Calibri"/>
              </a:rPr>
              <a:t> </a:t>
            </a:r>
            <a:r>
              <a:rPr sz="1400" spc="-5" dirty="0">
                <a:solidFill>
                  <a:srgbClr val="FF0000"/>
                </a:solidFill>
                <a:latin typeface="Calibri"/>
                <a:cs typeface="Calibri"/>
              </a:rPr>
              <a:t>Εγγραφή</a:t>
            </a:r>
            <a:r>
              <a:rPr sz="1400" spc="5" dirty="0">
                <a:solidFill>
                  <a:srgbClr val="FF0000"/>
                </a:solidFill>
                <a:latin typeface="Calibri"/>
                <a:cs typeface="Calibri"/>
              </a:rPr>
              <a:t> </a:t>
            </a:r>
            <a:r>
              <a:rPr sz="1400" spc="-5" dirty="0">
                <a:solidFill>
                  <a:srgbClr val="FF0000"/>
                </a:solidFill>
                <a:latin typeface="Calibri"/>
                <a:cs typeface="Calibri"/>
              </a:rPr>
              <a:t>νέων</a:t>
            </a:r>
            <a:r>
              <a:rPr sz="1400" spc="-20" dirty="0">
                <a:solidFill>
                  <a:srgbClr val="FF0000"/>
                </a:solidFill>
                <a:latin typeface="Calibri"/>
                <a:cs typeface="Calibri"/>
              </a:rPr>
              <a:t> </a:t>
            </a:r>
            <a:r>
              <a:rPr sz="1400" spc="-5" dirty="0">
                <a:solidFill>
                  <a:srgbClr val="FF0000"/>
                </a:solidFill>
                <a:latin typeface="Calibri"/>
                <a:cs typeface="Calibri"/>
              </a:rPr>
              <a:t>οργανισμών</a:t>
            </a:r>
            <a:r>
              <a:rPr sz="1400" dirty="0">
                <a:solidFill>
                  <a:srgbClr val="FF0000"/>
                </a:solidFill>
                <a:latin typeface="Calibri"/>
                <a:cs typeface="Calibri"/>
              </a:rPr>
              <a:t> </a:t>
            </a:r>
            <a:r>
              <a:rPr sz="1400" spc="-10" dirty="0">
                <a:solidFill>
                  <a:srgbClr val="FF0000"/>
                </a:solidFill>
                <a:latin typeface="Calibri"/>
                <a:cs typeface="Calibri"/>
              </a:rPr>
              <a:t>(απαιτεί</a:t>
            </a:r>
            <a:r>
              <a:rPr sz="1400" spc="20" dirty="0">
                <a:solidFill>
                  <a:srgbClr val="FF0000"/>
                </a:solidFill>
                <a:latin typeface="Calibri"/>
                <a:cs typeface="Calibri"/>
              </a:rPr>
              <a:t> </a:t>
            </a:r>
            <a:r>
              <a:rPr sz="1400" spc="-5" dirty="0">
                <a:solidFill>
                  <a:srgbClr val="FF0000"/>
                </a:solidFill>
                <a:latin typeface="Calibri"/>
                <a:cs typeface="Calibri"/>
              </a:rPr>
              <a:t>σύνδεση)</a:t>
            </a:r>
            <a:endParaRPr sz="1400" dirty="0">
              <a:latin typeface="Calibri"/>
              <a:cs typeface="Calibri"/>
            </a:endParaRPr>
          </a:p>
          <a:p>
            <a:pPr marL="355600" indent="-342900">
              <a:lnSpc>
                <a:spcPct val="100000"/>
              </a:lnSpc>
              <a:buFont typeface="Wingdings"/>
              <a:buChar char=""/>
              <a:tabLst>
                <a:tab pos="354965" algn="l"/>
                <a:tab pos="355600" algn="l"/>
              </a:tabLst>
            </a:pPr>
            <a:r>
              <a:rPr sz="1400" b="1" spc="-5" dirty="0">
                <a:solidFill>
                  <a:srgbClr val="FF0000"/>
                </a:solidFill>
                <a:latin typeface="Calibri"/>
                <a:cs typeface="Calibri"/>
              </a:rPr>
              <a:t>My</a:t>
            </a:r>
            <a:r>
              <a:rPr sz="1400" b="1" spc="-10" dirty="0">
                <a:solidFill>
                  <a:srgbClr val="FF0000"/>
                </a:solidFill>
                <a:latin typeface="Calibri"/>
                <a:cs typeface="Calibri"/>
              </a:rPr>
              <a:t> </a:t>
            </a:r>
            <a:r>
              <a:rPr sz="1400" b="1" spc="-5" dirty="0">
                <a:solidFill>
                  <a:srgbClr val="FF0000"/>
                </a:solidFill>
                <a:latin typeface="Calibri"/>
                <a:cs typeface="Calibri"/>
              </a:rPr>
              <a:t>organisations</a:t>
            </a:r>
            <a:r>
              <a:rPr sz="1400" spc="-5" dirty="0">
                <a:solidFill>
                  <a:srgbClr val="FF0000"/>
                </a:solidFill>
                <a:latin typeface="Calibri"/>
                <a:cs typeface="Calibri"/>
              </a:rPr>
              <a:t>:</a:t>
            </a:r>
            <a:r>
              <a:rPr sz="1400" spc="-40" dirty="0">
                <a:solidFill>
                  <a:srgbClr val="FF0000"/>
                </a:solidFill>
                <a:latin typeface="Calibri"/>
                <a:cs typeface="Calibri"/>
              </a:rPr>
              <a:t> </a:t>
            </a:r>
            <a:r>
              <a:rPr sz="1400" spc="-5" dirty="0">
                <a:solidFill>
                  <a:srgbClr val="FF0000"/>
                </a:solidFill>
                <a:latin typeface="Calibri"/>
                <a:cs typeface="Calibri"/>
              </a:rPr>
              <a:t>Λίστα</a:t>
            </a:r>
            <a:r>
              <a:rPr sz="1400" spc="15" dirty="0">
                <a:solidFill>
                  <a:srgbClr val="FF0000"/>
                </a:solidFill>
                <a:latin typeface="Calibri"/>
                <a:cs typeface="Calibri"/>
              </a:rPr>
              <a:t> </a:t>
            </a:r>
            <a:r>
              <a:rPr sz="1400" spc="-5" dirty="0">
                <a:solidFill>
                  <a:srgbClr val="FF0000"/>
                </a:solidFill>
                <a:latin typeface="Calibri"/>
                <a:cs typeface="Calibri"/>
              </a:rPr>
              <a:t>οργανισμών</a:t>
            </a:r>
            <a:r>
              <a:rPr sz="1400" spc="-10" dirty="0">
                <a:solidFill>
                  <a:srgbClr val="FF0000"/>
                </a:solidFill>
                <a:latin typeface="Calibri"/>
                <a:cs typeface="Calibri"/>
              </a:rPr>
              <a:t> </a:t>
            </a:r>
            <a:r>
              <a:rPr sz="1400" spc="-5" dirty="0">
                <a:solidFill>
                  <a:srgbClr val="FF0000"/>
                </a:solidFill>
                <a:latin typeface="Calibri"/>
                <a:cs typeface="Calibri"/>
              </a:rPr>
              <a:t>συνδεδεμένων</a:t>
            </a:r>
            <a:r>
              <a:rPr sz="1400" dirty="0">
                <a:solidFill>
                  <a:srgbClr val="FF0000"/>
                </a:solidFill>
                <a:latin typeface="Calibri"/>
                <a:cs typeface="Calibri"/>
              </a:rPr>
              <a:t> </a:t>
            </a:r>
            <a:r>
              <a:rPr sz="1400" spc="-5" dirty="0">
                <a:solidFill>
                  <a:srgbClr val="FF0000"/>
                </a:solidFill>
                <a:latin typeface="Calibri"/>
                <a:cs typeface="Calibri"/>
              </a:rPr>
              <a:t>με</a:t>
            </a:r>
            <a:r>
              <a:rPr sz="1400" spc="10" dirty="0">
                <a:solidFill>
                  <a:srgbClr val="FF0000"/>
                </a:solidFill>
                <a:latin typeface="Calibri"/>
                <a:cs typeface="Calibri"/>
              </a:rPr>
              <a:t> </a:t>
            </a:r>
            <a:r>
              <a:rPr sz="1400" spc="-10" dirty="0">
                <a:solidFill>
                  <a:srgbClr val="FF0000"/>
                </a:solidFill>
                <a:latin typeface="Calibri"/>
                <a:cs typeface="Calibri"/>
              </a:rPr>
              <a:t>τον</a:t>
            </a:r>
            <a:r>
              <a:rPr sz="1400" spc="-20" dirty="0">
                <a:solidFill>
                  <a:srgbClr val="FF0000"/>
                </a:solidFill>
                <a:latin typeface="Calibri"/>
                <a:cs typeface="Calibri"/>
              </a:rPr>
              <a:t> </a:t>
            </a:r>
            <a:r>
              <a:rPr sz="1400" dirty="0">
                <a:solidFill>
                  <a:srgbClr val="FF0000"/>
                </a:solidFill>
                <a:latin typeface="Calibri"/>
                <a:cs typeface="Calibri"/>
              </a:rPr>
              <a:t>χρήστη</a:t>
            </a:r>
            <a:r>
              <a:rPr sz="1400" spc="-15" dirty="0">
                <a:solidFill>
                  <a:srgbClr val="FF0000"/>
                </a:solidFill>
                <a:latin typeface="Calibri"/>
                <a:cs typeface="Calibri"/>
              </a:rPr>
              <a:t> </a:t>
            </a:r>
            <a:r>
              <a:rPr sz="1400" spc="-10" dirty="0">
                <a:solidFill>
                  <a:srgbClr val="FF0000"/>
                </a:solidFill>
                <a:latin typeface="Calibri"/>
                <a:cs typeface="Calibri"/>
              </a:rPr>
              <a:t>(απαιτεί</a:t>
            </a:r>
            <a:r>
              <a:rPr sz="1400" spc="20" dirty="0">
                <a:solidFill>
                  <a:srgbClr val="FF0000"/>
                </a:solidFill>
                <a:latin typeface="Calibri"/>
                <a:cs typeface="Calibri"/>
              </a:rPr>
              <a:t> </a:t>
            </a:r>
            <a:r>
              <a:rPr sz="1400" spc="-5" dirty="0">
                <a:solidFill>
                  <a:srgbClr val="FF0000"/>
                </a:solidFill>
                <a:latin typeface="Calibri"/>
                <a:cs typeface="Calibri"/>
              </a:rPr>
              <a:t>σύνδεση)</a:t>
            </a:r>
            <a:endParaRPr sz="1400" dirty="0">
              <a:latin typeface="Calibri"/>
              <a:cs typeface="Calibri"/>
            </a:endParaRPr>
          </a:p>
          <a:p>
            <a:pPr marL="355600" indent="-342900">
              <a:lnSpc>
                <a:spcPct val="100000"/>
              </a:lnSpc>
              <a:spcBef>
                <a:spcPts val="830"/>
              </a:spcBef>
              <a:buAutoNum type="arabicPeriod" startAt="3"/>
              <a:tabLst>
                <a:tab pos="354965" algn="l"/>
                <a:tab pos="355600" algn="l"/>
              </a:tabLst>
            </a:pPr>
            <a:r>
              <a:rPr sz="1400" b="1" spc="-5" dirty="0">
                <a:solidFill>
                  <a:srgbClr val="FF0000"/>
                </a:solidFill>
                <a:latin typeface="Calibri"/>
                <a:cs typeface="Calibri"/>
              </a:rPr>
              <a:t>OPPORTUNITIES</a:t>
            </a:r>
            <a:r>
              <a:rPr sz="1400" spc="-5" dirty="0">
                <a:solidFill>
                  <a:srgbClr val="FF0000"/>
                </a:solidFill>
                <a:latin typeface="Calibri"/>
                <a:cs typeface="Calibri"/>
              </a:rPr>
              <a:t>:</a:t>
            </a:r>
            <a:r>
              <a:rPr sz="1400" spc="5" dirty="0">
                <a:solidFill>
                  <a:srgbClr val="FF0000"/>
                </a:solidFill>
                <a:latin typeface="Calibri"/>
                <a:cs typeface="Calibri"/>
              </a:rPr>
              <a:t> </a:t>
            </a:r>
            <a:r>
              <a:rPr sz="1400" spc="-5" dirty="0">
                <a:solidFill>
                  <a:srgbClr val="FF0000"/>
                </a:solidFill>
                <a:latin typeface="Calibri"/>
                <a:cs typeface="Calibri"/>
              </a:rPr>
              <a:t>Πρόσβαση</a:t>
            </a:r>
            <a:r>
              <a:rPr sz="1400" dirty="0">
                <a:solidFill>
                  <a:srgbClr val="FF0000"/>
                </a:solidFill>
                <a:latin typeface="Calibri"/>
                <a:cs typeface="Calibri"/>
              </a:rPr>
              <a:t> στις</a:t>
            </a:r>
            <a:r>
              <a:rPr sz="1400" spc="5" dirty="0">
                <a:solidFill>
                  <a:srgbClr val="FF0000"/>
                </a:solidFill>
                <a:latin typeface="Calibri"/>
                <a:cs typeface="Calibri"/>
              </a:rPr>
              <a:t> </a:t>
            </a:r>
            <a:r>
              <a:rPr sz="1400" spc="-5" dirty="0">
                <a:solidFill>
                  <a:srgbClr val="FF0000"/>
                </a:solidFill>
                <a:latin typeface="Calibri"/>
                <a:cs typeface="Calibri"/>
              </a:rPr>
              <a:t>ηλεκτρονικές</a:t>
            </a:r>
            <a:r>
              <a:rPr sz="1400" spc="-25" dirty="0">
                <a:solidFill>
                  <a:srgbClr val="FF0000"/>
                </a:solidFill>
                <a:latin typeface="Calibri"/>
                <a:cs typeface="Calibri"/>
              </a:rPr>
              <a:t> </a:t>
            </a:r>
            <a:r>
              <a:rPr sz="1400" spc="-10" dirty="0">
                <a:solidFill>
                  <a:srgbClr val="FF0000"/>
                </a:solidFill>
                <a:latin typeface="Calibri"/>
                <a:cs typeface="Calibri"/>
              </a:rPr>
              <a:t>αιτήσεις</a:t>
            </a:r>
            <a:r>
              <a:rPr sz="1400" spc="5" dirty="0">
                <a:solidFill>
                  <a:srgbClr val="FF0000"/>
                </a:solidFill>
                <a:latin typeface="Calibri"/>
                <a:cs typeface="Calibri"/>
              </a:rPr>
              <a:t> </a:t>
            </a:r>
            <a:r>
              <a:rPr sz="1400" spc="-5" dirty="0">
                <a:solidFill>
                  <a:srgbClr val="FF0000"/>
                </a:solidFill>
                <a:latin typeface="Calibri"/>
                <a:cs typeface="Calibri"/>
              </a:rPr>
              <a:t>των</a:t>
            </a:r>
            <a:r>
              <a:rPr sz="1400" spc="-10" dirty="0">
                <a:solidFill>
                  <a:srgbClr val="FF0000"/>
                </a:solidFill>
                <a:latin typeface="Calibri"/>
                <a:cs typeface="Calibri"/>
              </a:rPr>
              <a:t> </a:t>
            </a:r>
            <a:r>
              <a:rPr sz="1400" spc="-5" dirty="0">
                <a:solidFill>
                  <a:srgbClr val="FF0000"/>
                </a:solidFill>
                <a:latin typeface="Calibri"/>
                <a:cs typeface="Calibri"/>
              </a:rPr>
              <a:t>ανοικτών</a:t>
            </a:r>
            <a:r>
              <a:rPr sz="1400" spc="-35" dirty="0">
                <a:solidFill>
                  <a:srgbClr val="FF0000"/>
                </a:solidFill>
                <a:latin typeface="Calibri"/>
                <a:cs typeface="Calibri"/>
              </a:rPr>
              <a:t> </a:t>
            </a:r>
            <a:r>
              <a:rPr sz="1400" spc="-5" dirty="0">
                <a:solidFill>
                  <a:srgbClr val="FF0000"/>
                </a:solidFill>
                <a:latin typeface="Calibri"/>
                <a:cs typeface="Calibri"/>
              </a:rPr>
              <a:t>Προσκλήσεων</a:t>
            </a:r>
            <a:endParaRPr sz="1400" dirty="0">
              <a:latin typeface="Calibri"/>
              <a:cs typeface="Calibri"/>
            </a:endParaRPr>
          </a:p>
          <a:p>
            <a:pPr marL="355600" indent="-342900">
              <a:lnSpc>
                <a:spcPts val="1595"/>
              </a:lnSpc>
              <a:spcBef>
                <a:spcPts val="825"/>
              </a:spcBef>
              <a:buAutoNum type="arabicPeriod" startAt="3"/>
              <a:tabLst>
                <a:tab pos="354965" algn="l"/>
                <a:tab pos="355600" algn="l"/>
              </a:tabLst>
            </a:pPr>
            <a:r>
              <a:rPr sz="1400" b="1" spc="-15" dirty="0">
                <a:solidFill>
                  <a:srgbClr val="FF0000"/>
                </a:solidFill>
                <a:latin typeface="Calibri"/>
                <a:cs typeface="Calibri"/>
              </a:rPr>
              <a:t>APPLICATIONS</a:t>
            </a:r>
            <a:r>
              <a:rPr sz="1400" b="1" spc="-20" dirty="0">
                <a:solidFill>
                  <a:srgbClr val="FF0000"/>
                </a:solidFill>
                <a:latin typeface="Calibri"/>
                <a:cs typeface="Calibri"/>
              </a:rPr>
              <a:t> </a:t>
            </a:r>
            <a:r>
              <a:rPr sz="1400" spc="-10" dirty="0">
                <a:solidFill>
                  <a:srgbClr val="FF0000"/>
                </a:solidFill>
                <a:latin typeface="Calibri"/>
                <a:cs typeface="Calibri"/>
              </a:rPr>
              <a:t>(απαιτεί</a:t>
            </a:r>
            <a:r>
              <a:rPr sz="1400" spc="15" dirty="0">
                <a:solidFill>
                  <a:srgbClr val="FF0000"/>
                </a:solidFill>
                <a:latin typeface="Calibri"/>
                <a:cs typeface="Calibri"/>
              </a:rPr>
              <a:t> </a:t>
            </a:r>
            <a:r>
              <a:rPr sz="1400" spc="-5" dirty="0">
                <a:solidFill>
                  <a:srgbClr val="FF0000"/>
                </a:solidFill>
                <a:latin typeface="Calibri"/>
                <a:cs typeface="Calibri"/>
              </a:rPr>
              <a:t>σύνδεση):</a:t>
            </a:r>
            <a:endParaRPr sz="1400" dirty="0">
              <a:latin typeface="Calibri"/>
              <a:cs typeface="Calibri"/>
            </a:endParaRPr>
          </a:p>
          <a:p>
            <a:pPr marL="375285" indent="-363220">
              <a:lnSpc>
                <a:spcPts val="1510"/>
              </a:lnSpc>
              <a:buFont typeface="Wingdings"/>
              <a:buChar char=""/>
              <a:tabLst>
                <a:tab pos="375285" algn="l"/>
                <a:tab pos="375920" algn="l"/>
              </a:tabLst>
            </a:pPr>
            <a:r>
              <a:rPr sz="1400" b="1" dirty="0">
                <a:solidFill>
                  <a:srgbClr val="FF0000"/>
                </a:solidFill>
                <a:latin typeface="Calibri"/>
                <a:cs typeface="Calibri"/>
              </a:rPr>
              <a:t>My</a:t>
            </a:r>
            <a:r>
              <a:rPr sz="1400" b="1" spc="-10" dirty="0">
                <a:solidFill>
                  <a:srgbClr val="FF0000"/>
                </a:solidFill>
                <a:latin typeface="Calibri"/>
                <a:cs typeface="Calibri"/>
              </a:rPr>
              <a:t> </a:t>
            </a:r>
            <a:r>
              <a:rPr sz="1400" b="1" dirty="0">
                <a:solidFill>
                  <a:srgbClr val="FF0000"/>
                </a:solidFill>
                <a:latin typeface="Calibri"/>
                <a:cs typeface="Calibri"/>
              </a:rPr>
              <a:t>applications:</a:t>
            </a:r>
            <a:r>
              <a:rPr sz="1400" b="1" spc="-30" dirty="0">
                <a:solidFill>
                  <a:srgbClr val="FF0000"/>
                </a:solidFill>
                <a:latin typeface="Calibri"/>
                <a:cs typeface="Calibri"/>
              </a:rPr>
              <a:t> </a:t>
            </a:r>
            <a:r>
              <a:rPr sz="1400" spc="-5" dirty="0">
                <a:solidFill>
                  <a:srgbClr val="FF0000"/>
                </a:solidFill>
                <a:latin typeface="Calibri"/>
                <a:cs typeface="Calibri"/>
              </a:rPr>
              <a:t>Διαχείριση</a:t>
            </a:r>
            <a:r>
              <a:rPr sz="1400" spc="5" dirty="0">
                <a:solidFill>
                  <a:srgbClr val="FF0000"/>
                </a:solidFill>
                <a:latin typeface="Calibri"/>
                <a:cs typeface="Calibri"/>
              </a:rPr>
              <a:t> </a:t>
            </a:r>
            <a:r>
              <a:rPr sz="1400" spc="-10" dirty="0">
                <a:solidFill>
                  <a:srgbClr val="FF0000"/>
                </a:solidFill>
                <a:latin typeface="Calibri"/>
                <a:cs typeface="Calibri"/>
              </a:rPr>
              <a:t>αιτήσεων</a:t>
            </a:r>
            <a:r>
              <a:rPr sz="1400" dirty="0">
                <a:solidFill>
                  <a:srgbClr val="FF0000"/>
                </a:solidFill>
                <a:latin typeface="Calibri"/>
                <a:cs typeface="Calibri"/>
              </a:rPr>
              <a:t> </a:t>
            </a:r>
            <a:r>
              <a:rPr sz="1400" spc="-10" dirty="0">
                <a:solidFill>
                  <a:srgbClr val="FF0000"/>
                </a:solidFill>
                <a:latin typeface="Calibri"/>
                <a:cs typeface="Calibri"/>
              </a:rPr>
              <a:t>(draft</a:t>
            </a:r>
            <a:r>
              <a:rPr sz="1400" spc="15" dirty="0">
                <a:solidFill>
                  <a:srgbClr val="FF0000"/>
                </a:solidFill>
                <a:latin typeface="Calibri"/>
                <a:cs typeface="Calibri"/>
              </a:rPr>
              <a:t> </a:t>
            </a:r>
            <a:r>
              <a:rPr sz="1400" dirty="0">
                <a:solidFill>
                  <a:srgbClr val="FF0000"/>
                </a:solidFill>
                <a:latin typeface="Calibri"/>
                <a:cs typeface="Calibri"/>
              </a:rPr>
              <a:t>ή</a:t>
            </a:r>
            <a:r>
              <a:rPr sz="1400" spc="-10" dirty="0">
                <a:solidFill>
                  <a:srgbClr val="FF0000"/>
                </a:solidFill>
                <a:latin typeface="Calibri"/>
                <a:cs typeface="Calibri"/>
              </a:rPr>
              <a:t> submitted)</a:t>
            </a:r>
            <a:r>
              <a:rPr sz="1400" spc="40" dirty="0">
                <a:solidFill>
                  <a:srgbClr val="FF0000"/>
                </a:solidFill>
                <a:latin typeface="Calibri"/>
                <a:cs typeface="Calibri"/>
              </a:rPr>
              <a:t> </a:t>
            </a:r>
            <a:r>
              <a:rPr sz="1400" dirty="0">
                <a:solidFill>
                  <a:srgbClr val="FF0000"/>
                </a:solidFill>
                <a:latin typeface="Calibri"/>
                <a:cs typeface="Calibri"/>
              </a:rPr>
              <a:t>που</a:t>
            </a:r>
            <a:r>
              <a:rPr sz="1400" spc="-20" dirty="0">
                <a:solidFill>
                  <a:srgbClr val="FF0000"/>
                </a:solidFill>
                <a:latin typeface="Calibri"/>
                <a:cs typeface="Calibri"/>
              </a:rPr>
              <a:t> </a:t>
            </a:r>
            <a:r>
              <a:rPr sz="1400" spc="-5" dirty="0">
                <a:solidFill>
                  <a:srgbClr val="FF0000"/>
                </a:solidFill>
                <a:latin typeface="Calibri"/>
                <a:cs typeface="Calibri"/>
              </a:rPr>
              <a:t>έχει</a:t>
            </a:r>
            <a:r>
              <a:rPr sz="1400" spc="10" dirty="0">
                <a:solidFill>
                  <a:srgbClr val="FF0000"/>
                </a:solidFill>
                <a:latin typeface="Calibri"/>
                <a:cs typeface="Calibri"/>
              </a:rPr>
              <a:t> </a:t>
            </a:r>
            <a:r>
              <a:rPr sz="1400" spc="-5" dirty="0">
                <a:solidFill>
                  <a:srgbClr val="FF0000"/>
                </a:solidFill>
                <a:latin typeface="Calibri"/>
                <a:cs typeface="Calibri"/>
              </a:rPr>
              <a:t>δημιουργήσει</a:t>
            </a:r>
            <a:r>
              <a:rPr sz="1400" spc="5" dirty="0">
                <a:solidFill>
                  <a:srgbClr val="FF0000"/>
                </a:solidFill>
                <a:latin typeface="Calibri"/>
                <a:cs typeface="Calibri"/>
              </a:rPr>
              <a:t> </a:t>
            </a:r>
            <a:r>
              <a:rPr sz="1400" dirty="0">
                <a:solidFill>
                  <a:srgbClr val="FF0000"/>
                </a:solidFill>
                <a:latin typeface="Calibri"/>
                <a:cs typeface="Calibri"/>
              </a:rPr>
              <a:t>ο</a:t>
            </a:r>
            <a:r>
              <a:rPr sz="1400" spc="305" dirty="0">
                <a:solidFill>
                  <a:srgbClr val="FF0000"/>
                </a:solidFill>
                <a:latin typeface="Calibri"/>
                <a:cs typeface="Calibri"/>
              </a:rPr>
              <a:t> </a:t>
            </a:r>
            <a:r>
              <a:rPr sz="1400" spc="-5" dirty="0">
                <a:solidFill>
                  <a:srgbClr val="FF0000"/>
                </a:solidFill>
                <a:latin typeface="Calibri"/>
                <a:cs typeface="Calibri"/>
              </a:rPr>
              <a:t>χρήστης</a:t>
            </a:r>
            <a:endParaRPr sz="1400" dirty="0">
              <a:latin typeface="Calibri"/>
              <a:cs typeface="Calibri"/>
            </a:endParaRPr>
          </a:p>
          <a:p>
            <a:pPr marL="375285" indent="-363220">
              <a:lnSpc>
                <a:spcPts val="1595"/>
              </a:lnSpc>
              <a:buFont typeface="Wingdings"/>
              <a:buChar char=""/>
              <a:tabLst>
                <a:tab pos="375285" algn="l"/>
                <a:tab pos="375920" algn="l"/>
              </a:tabLst>
            </a:pPr>
            <a:r>
              <a:rPr sz="1400" b="1" dirty="0">
                <a:solidFill>
                  <a:srgbClr val="FF0000"/>
                </a:solidFill>
                <a:latin typeface="Calibri"/>
                <a:cs typeface="Calibri"/>
              </a:rPr>
              <a:t>My</a:t>
            </a:r>
            <a:r>
              <a:rPr sz="1400" b="1" spc="-15" dirty="0">
                <a:solidFill>
                  <a:srgbClr val="FF0000"/>
                </a:solidFill>
                <a:latin typeface="Calibri"/>
                <a:cs typeface="Calibri"/>
              </a:rPr>
              <a:t> </a:t>
            </a:r>
            <a:r>
              <a:rPr sz="1400" b="1" spc="-5" dirty="0">
                <a:solidFill>
                  <a:srgbClr val="FF0000"/>
                </a:solidFill>
                <a:latin typeface="Calibri"/>
                <a:cs typeface="Calibri"/>
              </a:rPr>
              <a:t>contacts:</a:t>
            </a:r>
            <a:r>
              <a:rPr sz="1400" b="1" spc="-30" dirty="0">
                <a:solidFill>
                  <a:srgbClr val="FF0000"/>
                </a:solidFill>
                <a:latin typeface="Calibri"/>
                <a:cs typeface="Calibri"/>
              </a:rPr>
              <a:t> </a:t>
            </a:r>
            <a:r>
              <a:rPr sz="1400" spc="-5" dirty="0">
                <a:solidFill>
                  <a:srgbClr val="FF0000"/>
                </a:solidFill>
                <a:latin typeface="Calibri"/>
                <a:cs typeface="Calibri"/>
              </a:rPr>
              <a:t>Διαχείριση</a:t>
            </a:r>
            <a:r>
              <a:rPr sz="1400" spc="5" dirty="0">
                <a:solidFill>
                  <a:srgbClr val="FF0000"/>
                </a:solidFill>
                <a:latin typeface="Calibri"/>
                <a:cs typeface="Calibri"/>
              </a:rPr>
              <a:t> </a:t>
            </a:r>
            <a:r>
              <a:rPr sz="1400" spc="-5" dirty="0">
                <a:solidFill>
                  <a:srgbClr val="FF0000"/>
                </a:solidFill>
                <a:latin typeface="Calibri"/>
                <a:cs typeface="Calibri"/>
              </a:rPr>
              <a:t>ατόμων</a:t>
            </a:r>
            <a:r>
              <a:rPr sz="1400" spc="-15" dirty="0">
                <a:solidFill>
                  <a:srgbClr val="FF0000"/>
                </a:solidFill>
                <a:latin typeface="Calibri"/>
                <a:cs typeface="Calibri"/>
              </a:rPr>
              <a:t> </a:t>
            </a:r>
            <a:r>
              <a:rPr sz="1400" spc="-5" dirty="0">
                <a:solidFill>
                  <a:srgbClr val="FF0000"/>
                </a:solidFill>
                <a:latin typeface="Calibri"/>
                <a:cs typeface="Calibri"/>
              </a:rPr>
              <a:t>επαφής του</a:t>
            </a:r>
            <a:r>
              <a:rPr sz="1400" spc="-10" dirty="0">
                <a:solidFill>
                  <a:srgbClr val="FF0000"/>
                </a:solidFill>
                <a:latin typeface="Calibri"/>
                <a:cs typeface="Calibri"/>
              </a:rPr>
              <a:t> </a:t>
            </a:r>
            <a:r>
              <a:rPr sz="1400" dirty="0">
                <a:solidFill>
                  <a:srgbClr val="FF0000"/>
                </a:solidFill>
                <a:latin typeface="Calibri"/>
                <a:cs typeface="Calibri"/>
              </a:rPr>
              <a:t>χρήστη</a:t>
            </a:r>
            <a:r>
              <a:rPr lang="el-GR" sz="1400" dirty="0">
                <a:solidFill>
                  <a:srgbClr val="FF0000"/>
                </a:solidFill>
                <a:latin typeface="Calibri"/>
                <a:cs typeface="Calibri"/>
              </a:rPr>
              <a:t> (είτε αντλούνται από τις αιτήσεις με τις οποίες είναι συνδεδεμένος είτε καταχωρούνται απευθείας από τον χρήστη στο σημείο αυτό)</a:t>
            </a:r>
            <a:endParaRPr sz="1400" dirty="0">
              <a:latin typeface="Calibri"/>
              <a:cs typeface="Calibri"/>
            </a:endParaRPr>
          </a:p>
          <a:p>
            <a:pPr marL="12700">
              <a:lnSpc>
                <a:spcPct val="100000"/>
              </a:lnSpc>
              <a:spcBef>
                <a:spcPts val="840"/>
              </a:spcBef>
              <a:tabLst>
                <a:tab pos="354965" algn="l"/>
              </a:tabLst>
            </a:pPr>
            <a:r>
              <a:rPr sz="1400" b="1" dirty="0">
                <a:solidFill>
                  <a:srgbClr val="FF0000"/>
                </a:solidFill>
                <a:latin typeface="Calibri"/>
                <a:cs typeface="Calibri"/>
              </a:rPr>
              <a:t>5.	</a:t>
            </a:r>
            <a:r>
              <a:rPr sz="1400" b="1" spc="-10" dirty="0">
                <a:solidFill>
                  <a:srgbClr val="FF0000"/>
                </a:solidFill>
                <a:latin typeface="Calibri"/>
                <a:cs typeface="Calibri"/>
              </a:rPr>
              <a:t>PROJECTS:</a:t>
            </a:r>
            <a:endParaRPr sz="1400" dirty="0">
              <a:latin typeface="Calibri"/>
              <a:cs typeface="Calibri"/>
            </a:endParaRPr>
          </a:p>
          <a:p>
            <a:pPr marL="370205" marR="118110" indent="-358140">
              <a:lnSpc>
                <a:spcPts val="1520"/>
              </a:lnSpc>
              <a:spcBef>
                <a:spcPts val="1015"/>
              </a:spcBef>
              <a:buFont typeface="Wingdings"/>
              <a:buChar char=""/>
              <a:tabLst>
                <a:tab pos="370205" algn="l"/>
                <a:tab pos="370840" algn="l"/>
              </a:tabLst>
            </a:pPr>
            <a:r>
              <a:rPr sz="1400" b="1" dirty="0">
                <a:solidFill>
                  <a:srgbClr val="FF0000"/>
                </a:solidFill>
                <a:latin typeface="Calibri"/>
                <a:cs typeface="Calibri"/>
              </a:rPr>
              <a:t>My</a:t>
            </a:r>
            <a:r>
              <a:rPr sz="1400" b="1" spc="-10" dirty="0">
                <a:solidFill>
                  <a:srgbClr val="FF0000"/>
                </a:solidFill>
                <a:latin typeface="Calibri"/>
                <a:cs typeface="Calibri"/>
              </a:rPr>
              <a:t> </a:t>
            </a:r>
            <a:r>
              <a:rPr sz="1400" b="1" dirty="0">
                <a:solidFill>
                  <a:srgbClr val="FF0000"/>
                </a:solidFill>
                <a:latin typeface="Calibri"/>
                <a:cs typeface="Calibri"/>
              </a:rPr>
              <a:t>projects:</a:t>
            </a:r>
            <a:r>
              <a:rPr sz="1400" b="1" spc="-30" dirty="0">
                <a:solidFill>
                  <a:srgbClr val="FF0000"/>
                </a:solidFill>
                <a:latin typeface="Calibri"/>
                <a:cs typeface="Calibri"/>
              </a:rPr>
              <a:t> </a:t>
            </a:r>
            <a:r>
              <a:rPr sz="1400" spc="-5" dirty="0">
                <a:solidFill>
                  <a:srgbClr val="FF0000"/>
                </a:solidFill>
                <a:latin typeface="Calibri"/>
                <a:cs typeface="Calibri"/>
              </a:rPr>
              <a:t>Διαχείριση</a:t>
            </a:r>
            <a:r>
              <a:rPr sz="1400" spc="20" dirty="0">
                <a:solidFill>
                  <a:srgbClr val="FF0000"/>
                </a:solidFill>
                <a:latin typeface="Calibri"/>
                <a:cs typeface="Calibri"/>
              </a:rPr>
              <a:t> </a:t>
            </a:r>
            <a:r>
              <a:rPr sz="1400" spc="-10" dirty="0">
                <a:solidFill>
                  <a:srgbClr val="FF0000"/>
                </a:solidFill>
                <a:latin typeface="Calibri"/>
                <a:cs typeface="Calibri"/>
              </a:rPr>
              <a:t>Σχεδίων </a:t>
            </a:r>
            <a:r>
              <a:rPr sz="1400" dirty="0">
                <a:solidFill>
                  <a:srgbClr val="FF0000"/>
                </a:solidFill>
                <a:latin typeface="Calibri"/>
                <a:cs typeface="Calibri"/>
              </a:rPr>
              <a:t>που</a:t>
            </a:r>
            <a:r>
              <a:rPr sz="1400" spc="-20" dirty="0">
                <a:solidFill>
                  <a:srgbClr val="FF0000"/>
                </a:solidFill>
                <a:latin typeface="Calibri"/>
                <a:cs typeface="Calibri"/>
              </a:rPr>
              <a:t> </a:t>
            </a:r>
            <a:r>
              <a:rPr sz="1400" spc="-10" dirty="0">
                <a:solidFill>
                  <a:srgbClr val="FF0000"/>
                </a:solidFill>
                <a:latin typeface="Calibri"/>
                <a:cs typeface="Calibri"/>
              </a:rPr>
              <a:t>εγκρίθηκαν</a:t>
            </a:r>
            <a:r>
              <a:rPr sz="1400" spc="10" dirty="0">
                <a:solidFill>
                  <a:srgbClr val="FF0000"/>
                </a:solidFill>
                <a:latin typeface="Calibri"/>
                <a:cs typeface="Calibri"/>
              </a:rPr>
              <a:t> </a:t>
            </a:r>
            <a:r>
              <a:rPr sz="1400" spc="-5" dirty="0">
                <a:solidFill>
                  <a:srgbClr val="FF0000"/>
                </a:solidFill>
                <a:latin typeface="Calibri"/>
                <a:cs typeface="Calibri"/>
              </a:rPr>
              <a:t>από</a:t>
            </a:r>
            <a:r>
              <a:rPr sz="1400" dirty="0">
                <a:solidFill>
                  <a:srgbClr val="FF0000"/>
                </a:solidFill>
                <a:latin typeface="Calibri"/>
                <a:cs typeface="Calibri"/>
              </a:rPr>
              <a:t> </a:t>
            </a:r>
            <a:r>
              <a:rPr sz="1400" spc="-10" dirty="0">
                <a:solidFill>
                  <a:srgbClr val="FF0000"/>
                </a:solidFill>
                <a:latin typeface="Calibri"/>
                <a:cs typeface="Calibri"/>
              </a:rPr>
              <a:t>το </a:t>
            </a:r>
            <a:r>
              <a:rPr sz="1400" spc="-5" dirty="0">
                <a:solidFill>
                  <a:srgbClr val="FF0000"/>
                </a:solidFill>
                <a:latin typeface="Calibri"/>
                <a:cs typeface="Calibri"/>
              </a:rPr>
              <a:t>2021</a:t>
            </a:r>
            <a:r>
              <a:rPr sz="1400" spc="15" dirty="0">
                <a:solidFill>
                  <a:srgbClr val="FF0000"/>
                </a:solidFill>
                <a:latin typeface="Calibri"/>
                <a:cs typeface="Calibri"/>
              </a:rPr>
              <a:t> </a:t>
            </a:r>
            <a:r>
              <a:rPr sz="1400" spc="-10" dirty="0">
                <a:solidFill>
                  <a:srgbClr val="FF0000"/>
                </a:solidFill>
                <a:latin typeface="Calibri"/>
                <a:cs typeface="Calibri"/>
              </a:rPr>
              <a:t>κι</a:t>
            </a:r>
            <a:r>
              <a:rPr sz="1400" spc="-5" dirty="0">
                <a:solidFill>
                  <a:srgbClr val="FF0000"/>
                </a:solidFill>
                <a:latin typeface="Calibri"/>
                <a:cs typeface="Calibri"/>
              </a:rPr>
              <a:t> </a:t>
            </a:r>
            <a:r>
              <a:rPr sz="1400" spc="-10" dirty="0">
                <a:solidFill>
                  <a:srgbClr val="FF0000"/>
                </a:solidFill>
                <a:latin typeface="Calibri"/>
                <a:cs typeface="Calibri"/>
              </a:rPr>
              <a:t>έπειτα,</a:t>
            </a:r>
            <a:r>
              <a:rPr sz="1400" dirty="0">
                <a:solidFill>
                  <a:srgbClr val="FF0000"/>
                </a:solidFill>
                <a:latin typeface="Calibri"/>
                <a:cs typeface="Calibri"/>
              </a:rPr>
              <a:t> με </a:t>
            </a:r>
            <a:r>
              <a:rPr sz="1400" spc="-10" dirty="0">
                <a:solidFill>
                  <a:srgbClr val="FF0000"/>
                </a:solidFill>
                <a:latin typeface="Calibri"/>
                <a:cs typeface="Calibri"/>
              </a:rPr>
              <a:t>τα</a:t>
            </a:r>
            <a:r>
              <a:rPr sz="1400" dirty="0">
                <a:solidFill>
                  <a:srgbClr val="FF0000"/>
                </a:solidFill>
                <a:latin typeface="Calibri"/>
                <a:cs typeface="Calibri"/>
              </a:rPr>
              <a:t> οποία</a:t>
            </a:r>
            <a:r>
              <a:rPr sz="1400" spc="-5" dirty="0">
                <a:solidFill>
                  <a:srgbClr val="FF0000"/>
                </a:solidFill>
                <a:latin typeface="Calibri"/>
                <a:cs typeface="Calibri"/>
              </a:rPr>
              <a:t> </a:t>
            </a:r>
            <a:r>
              <a:rPr sz="1400" dirty="0">
                <a:solidFill>
                  <a:srgbClr val="FF0000"/>
                </a:solidFill>
                <a:latin typeface="Calibri"/>
                <a:cs typeface="Calibri"/>
              </a:rPr>
              <a:t>ο</a:t>
            </a:r>
            <a:r>
              <a:rPr sz="1400" spc="-10" dirty="0">
                <a:solidFill>
                  <a:srgbClr val="FF0000"/>
                </a:solidFill>
                <a:latin typeface="Calibri"/>
                <a:cs typeface="Calibri"/>
              </a:rPr>
              <a:t> </a:t>
            </a:r>
            <a:r>
              <a:rPr sz="1400" dirty="0">
                <a:solidFill>
                  <a:srgbClr val="FF0000"/>
                </a:solidFill>
                <a:latin typeface="Calibri"/>
                <a:cs typeface="Calibri"/>
              </a:rPr>
              <a:t>χρήστης</a:t>
            </a:r>
            <a:r>
              <a:rPr sz="1400" spc="-15" dirty="0">
                <a:solidFill>
                  <a:srgbClr val="FF0000"/>
                </a:solidFill>
                <a:latin typeface="Calibri"/>
                <a:cs typeface="Calibri"/>
              </a:rPr>
              <a:t> </a:t>
            </a:r>
            <a:r>
              <a:rPr sz="1400" spc="-10" dirty="0">
                <a:solidFill>
                  <a:srgbClr val="FF0000"/>
                </a:solidFill>
                <a:latin typeface="Calibri"/>
                <a:cs typeface="Calibri"/>
              </a:rPr>
              <a:t>είναι </a:t>
            </a:r>
            <a:r>
              <a:rPr sz="1400" spc="-300" dirty="0">
                <a:solidFill>
                  <a:srgbClr val="FF0000"/>
                </a:solidFill>
                <a:latin typeface="Calibri"/>
                <a:cs typeface="Calibri"/>
              </a:rPr>
              <a:t> </a:t>
            </a:r>
            <a:r>
              <a:rPr sz="1400" spc="-5" dirty="0">
                <a:solidFill>
                  <a:srgbClr val="FF0000"/>
                </a:solidFill>
                <a:latin typeface="Calibri"/>
                <a:cs typeface="Calibri"/>
              </a:rPr>
              <a:t>συνδεδεμένος</a:t>
            </a:r>
            <a:r>
              <a:rPr sz="1400" spc="5" dirty="0">
                <a:solidFill>
                  <a:srgbClr val="FF0000"/>
                </a:solidFill>
                <a:latin typeface="Calibri"/>
                <a:cs typeface="Calibri"/>
              </a:rPr>
              <a:t> </a:t>
            </a:r>
            <a:r>
              <a:rPr sz="1400" spc="-10" dirty="0">
                <a:solidFill>
                  <a:srgbClr val="FF0000"/>
                </a:solidFill>
                <a:latin typeface="Calibri"/>
                <a:cs typeface="Calibri"/>
              </a:rPr>
              <a:t>(είτε</a:t>
            </a:r>
            <a:r>
              <a:rPr sz="1400" spc="-5" dirty="0">
                <a:solidFill>
                  <a:srgbClr val="FF0000"/>
                </a:solidFill>
                <a:latin typeface="Calibri"/>
                <a:cs typeface="Calibri"/>
              </a:rPr>
              <a:t> ως</a:t>
            </a:r>
            <a:r>
              <a:rPr sz="1400" spc="-10" dirty="0">
                <a:solidFill>
                  <a:srgbClr val="FF0000"/>
                </a:solidFill>
                <a:latin typeface="Calibri"/>
                <a:cs typeface="Calibri"/>
              </a:rPr>
              <a:t> άτομο</a:t>
            </a:r>
            <a:r>
              <a:rPr sz="1400" dirty="0">
                <a:solidFill>
                  <a:srgbClr val="FF0000"/>
                </a:solidFill>
                <a:latin typeface="Calibri"/>
                <a:cs typeface="Calibri"/>
              </a:rPr>
              <a:t> </a:t>
            </a:r>
            <a:r>
              <a:rPr sz="1400" spc="-5" dirty="0">
                <a:solidFill>
                  <a:srgbClr val="FF0000"/>
                </a:solidFill>
                <a:latin typeface="Calibri"/>
                <a:cs typeface="Calibri"/>
              </a:rPr>
              <a:t>επαφής </a:t>
            </a:r>
            <a:r>
              <a:rPr sz="1400" spc="-10" dirty="0">
                <a:solidFill>
                  <a:srgbClr val="FF0000"/>
                </a:solidFill>
                <a:latin typeface="Calibri"/>
                <a:cs typeface="Calibri"/>
              </a:rPr>
              <a:t>είτε</a:t>
            </a:r>
            <a:r>
              <a:rPr sz="1400" spc="-5" dirty="0">
                <a:solidFill>
                  <a:srgbClr val="FF0000"/>
                </a:solidFill>
                <a:latin typeface="Calibri"/>
                <a:cs typeface="Calibri"/>
              </a:rPr>
              <a:t> ως</a:t>
            </a:r>
            <a:r>
              <a:rPr sz="1400" spc="-10" dirty="0">
                <a:solidFill>
                  <a:srgbClr val="FF0000"/>
                </a:solidFill>
                <a:latin typeface="Calibri"/>
                <a:cs typeface="Calibri"/>
              </a:rPr>
              <a:t> </a:t>
            </a:r>
            <a:r>
              <a:rPr sz="1400" spc="-5" dirty="0">
                <a:solidFill>
                  <a:srgbClr val="FF0000"/>
                </a:solidFill>
                <a:latin typeface="Calibri"/>
                <a:cs typeface="Calibri"/>
              </a:rPr>
              <a:t>νόμιμος</a:t>
            </a:r>
            <a:r>
              <a:rPr sz="1400" dirty="0">
                <a:solidFill>
                  <a:srgbClr val="FF0000"/>
                </a:solidFill>
                <a:latin typeface="Calibri"/>
                <a:cs typeface="Calibri"/>
              </a:rPr>
              <a:t> </a:t>
            </a:r>
            <a:r>
              <a:rPr sz="1400" spc="-5" dirty="0">
                <a:solidFill>
                  <a:srgbClr val="FF0000"/>
                </a:solidFill>
                <a:latin typeface="Calibri"/>
                <a:cs typeface="Calibri"/>
              </a:rPr>
              <a:t>εκπρόσωπος)</a:t>
            </a:r>
            <a:r>
              <a:rPr sz="1400" dirty="0">
                <a:solidFill>
                  <a:srgbClr val="FF0000"/>
                </a:solidFill>
                <a:latin typeface="Calibri"/>
                <a:cs typeface="Calibri"/>
              </a:rPr>
              <a:t> </a:t>
            </a:r>
            <a:r>
              <a:rPr sz="1400" spc="-10" dirty="0">
                <a:solidFill>
                  <a:srgbClr val="FF0000"/>
                </a:solidFill>
                <a:latin typeface="Wingdings"/>
                <a:cs typeface="Wingdings"/>
              </a:rPr>
              <a:t></a:t>
            </a:r>
            <a:r>
              <a:rPr sz="1400" spc="-10" dirty="0">
                <a:solidFill>
                  <a:srgbClr val="FF0000"/>
                </a:solidFill>
                <a:latin typeface="Calibri"/>
                <a:cs typeface="Calibri"/>
              </a:rPr>
              <a:t>απαιτεί</a:t>
            </a:r>
            <a:r>
              <a:rPr sz="1400" dirty="0">
                <a:solidFill>
                  <a:srgbClr val="FF0000"/>
                </a:solidFill>
                <a:latin typeface="Calibri"/>
                <a:cs typeface="Calibri"/>
              </a:rPr>
              <a:t> </a:t>
            </a:r>
            <a:r>
              <a:rPr sz="1400" spc="-10" dirty="0">
                <a:solidFill>
                  <a:srgbClr val="FF0000"/>
                </a:solidFill>
                <a:latin typeface="Calibri"/>
                <a:cs typeface="Calibri"/>
              </a:rPr>
              <a:t>σύνδεση</a:t>
            </a:r>
            <a:endParaRPr sz="1400" dirty="0">
              <a:latin typeface="Calibri"/>
              <a:cs typeface="Calibri"/>
            </a:endParaRPr>
          </a:p>
          <a:p>
            <a:pPr marL="373380" indent="-361315">
              <a:lnSpc>
                <a:spcPct val="100000"/>
              </a:lnSpc>
              <a:spcBef>
                <a:spcPts val="795"/>
              </a:spcBef>
              <a:buFont typeface="Wingdings"/>
              <a:buChar char=""/>
              <a:tabLst>
                <a:tab pos="373380" algn="l"/>
                <a:tab pos="374015" algn="l"/>
              </a:tabLst>
            </a:pPr>
            <a:r>
              <a:rPr sz="1400" b="1" spc="-5" dirty="0">
                <a:solidFill>
                  <a:srgbClr val="FF0000"/>
                </a:solidFill>
                <a:latin typeface="Calibri"/>
                <a:cs typeface="Calibri"/>
              </a:rPr>
              <a:t>Project</a:t>
            </a:r>
            <a:r>
              <a:rPr sz="1400" b="1" spc="-25" dirty="0">
                <a:solidFill>
                  <a:srgbClr val="FF0000"/>
                </a:solidFill>
                <a:latin typeface="Calibri"/>
                <a:cs typeface="Calibri"/>
              </a:rPr>
              <a:t> </a:t>
            </a:r>
            <a:r>
              <a:rPr sz="1400" b="1" spc="-5" dirty="0">
                <a:solidFill>
                  <a:srgbClr val="FF0000"/>
                </a:solidFill>
                <a:latin typeface="Calibri"/>
                <a:cs typeface="Calibri"/>
              </a:rPr>
              <a:t>Results:</a:t>
            </a:r>
            <a:r>
              <a:rPr sz="1400" b="1" spc="5" dirty="0">
                <a:solidFill>
                  <a:srgbClr val="FF0000"/>
                </a:solidFill>
                <a:latin typeface="Calibri"/>
                <a:cs typeface="Calibri"/>
              </a:rPr>
              <a:t> </a:t>
            </a:r>
            <a:r>
              <a:rPr sz="1400" spc="-5" dirty="0">
                <a:solidFill>
                  <a:srgbClr val="FF0000"/>
                </a:solidFill>
                <a:latin typeface="Calibri"/>
                <a:cs typeface="Calibri"/>
              </a:rPr>
              <a:t>Πρόσβαση</a:t>
            </a:r>
            <a:r>
              <a:rPr sz="1400" spc="5" dirty="0">
                <a:solidFill>
                  <a:srgbClr val="FF0000"/>
                </a:solidFill>
                <a:latin typeface="Calibri"/>
                <a:cs typeface="Calibri"/>
              </a:rPr>
              <a:t> </a:t>
            </a:r>
            <a:r>
              <a:rPr sz="1400" spc="-10" dirty="0">
                <a:solidFill>
                  <a:srgbClr val="FF0000"/>
                </a:solidFill>
                <a:latin typeface="Calibri"/>
                <a:cs typeface="Calibri"/>
              </a:rPr>
              <a:t>στην</a:t>
            </a:r>
            <a:r>
              <a:rPr sz="1400" spc="5" dirty="0">
                <a:solidFill>
                  <a:srgbClr val="FF0000"/>
                </a:solidFill>
                <a:latin typeface="Calibri"/>
                <a:cs typeface="Calibri"/>
              </a:rPr>
              <a:t> </a:t>
            </a:r>
            <a:r>
              <a:rPr sz="1400" spc="-10" dirty="0">
                <a:solidFill>
                  <a:srgbClr val="FF0000"/>
                </a:solidFill>
                <a:latin typeface="Calibri"/>
                <a:cs typeface="Calibri"/>
              </a:rPr>
              <a:t>Πλατφόρμα</a:t>
            </a:r>
            <a:r>
              <a:rPr sz="1400" spc="20" dirty="0">
                <a:solidFill>
                  <a:srgbClr val="FF0000"/>
                </a:solidFill>
                <a:latin typeface="Calibri"/>
                <a:cs typeface="Calibri"/>
              </a:rPr>
              <a:t> </a:t>
            </a:r>
            <a:r>
              <a:rPr sz="1400" spc="-5" dirty="0">
                <a:solidFill>
                  <a:srgbClr val="FF0000"/>
                </a:solidFill>
                <a:latin typeface="Calibri"/>
                <a:cs typeface="Calibri"/>
              </a:rPr>
              <a:t>Διάδοσης</a:t>
            </a:r>
            <a:r>
              <a:rPr sz="1400" dirty="0">
                <a:solidFill>
                  <a:srgbClr val="FF0000"/>
                </a:solidFill>
                <a:latin typeface="Calibri"/>
                <a:cs typeface="Calibri"/>
              </a:rPr>
              <a:t> </a:t>
            </a:r>
            <a:r>
              <a:rPr sz="1400" spc="-10" dirty="0">
                <a:solidFill>
                  <a:srgbClr val="FF0000"/>
                </a:solidFill>
                <a:latin typeface="Calibri"/>
                <a:cs typeface="Calibri"/>
              </a:rPr>
              <a:t>Αποτελεσμάτων</a:t>
            </a:r>
            <a:r>
              <a:rPr sz="1400" spc="5" dirty="0">
                <a:solidFill>
                  <a:srgbClr val="FF0000"/>
                </a:solidFill>
                <a:latin typeface="Calibri"/>
                <a:cs typeface="Calibri"/>
              </a:rPr>
              <a:t> </a:t>
            </a:r>
            <a:r>
              <a:rPr sz="1400" spc="-5" dirty="0">
                <a:solidFill>
                  <a:srgbClr val="FF0000"/>
                </a:solidFill>
                <a:latin typeface="Calibri"/>
                <a:cs typeface="Calibri"/>
              </a:rPr>
              <a:t>των</a:t>
            </a:r>
            <a:r>
              <a:rPr sz="1400" spc="-15" dirty="0">
                <a:solidFill>
                  <a:srgbClr val="FF0000"/>
                </a:solidFill>
                <a:latin typeface="Calibri"/>
                <a:cs typeface="Calibri"/>
              </a:rPr>
              <a:t> </a:t>
            </a:r>
            <a:r>
              <a:rPr sz="1400" spc="-10" dirty="0">
                <a:solidFill>
                  <a:srgbClr val="FF0000"/>
                </a:solidFill>
                <a:latin typeface="Calibri"/>
                <a:cs typeface="Calibri"/>
              </a:rPr>
              <a:t>Σχεδίων</a:t>
            </a:r>
            <a:endParaRPr sz="1400" dirty="0">
              <a:latin typeface="Calibri"/>
              <a:cs typeface="Calibri"/>
            </a:endParaRPr>
          </a:p>
          <a:p>
            <a:pPr marL="373380" indent="-361315">
              <a:lnSpc>
                <a:spcPts val="1595"/>
              </a:lnSpc>
              <a:spcBef>
                <a:spcPts val="840"/>
              </a:spcBef>
              <a:buFont typeface="Wingdings"/>
              <a:buChar char=""/>
              <a:tabLst>
                <a:tab pos="373380" algn="l"/>
                <a:tab pos="374015" algn="l"/>
              </a:tabLst>
            </a:pPr>
            <a:r>
              <a:rPr sz="1400" b="1" spc="-10" dirty="0">
                <a:solidFill>
                  <a:srgbClr val="FF0000"/>
                </a:solidFill>
                <a:latin typeface="Calibri"/>
                <a:cs typeface="Calibri"/>
              </a:rPr>
              <a:t>Past </a:t>
            </a:r>
            <a:r>
              <a:rPr sz="1400" b="1" spc="-5" dirty="0">
                <a:solidFill>
                  <a:srgbClr val="FF0000"/>
                </a:solidFill>
                <a:latin typeface="Calibri"/>
                <a:cs typeface="Calibri"/>
              </a:rPr>
              <a:t>Programmes</a:t>
            </a:r>
            <a:r>
              <a:rPr sz="1400" b="1" spc="-35" dirty="0">
                <a:solidFill>
                  <a:srgbClr val="FF0000"/>
                </a:solidFill>
                <a:latin typeface="Calibri"/>
                <a:cs typeface="Calibri"/>
              </a:rPr>
              <a:t> </a:t>
            </a:r>
            <a:r>
              <a:rPr sz="1400" b="1" spc="-10" dirty="0">
                <a:solidFill>
                  <a:srgbClr val="FF0000"/>
                </a:solidFill>
                <a:latin typeface="Calibri"/>
                <a:cs typeface="Calibri"/>
              </a:rPr>
              <a:t>(2007-2020):</a:t>
            </a:r>
            <a:r>
              <a:rPr sz="1400" b="1" spc="50" dirty="0">
                <a:solidFill>
                  <a:srgbClr val="FF0000"/>
                </a:solidFill>
                <a:latin typeface="Calibri"/>
                <a:cs typeface="Calibri"/>
              </a:rPr>
              <a:t> </a:t>
            </a:r>
            <a:r>
              <a:rPr sz="1400" spc="-5" dirty="0">
                <a:solidFill>
                  <a:srgbClr val="FF0000"/>
                </a:solidFill>
                <a:latin typeface="Calibri"/>
                <a:cs typeface="Calibri"/>
              </a:rPr>
              <a:t>Διαχείριση</a:t>
            </a:r>
            <a:r>
              <a:rPr sz="1400" spc="5" dirty="0">
                <a:solidFill>
                  <a:srgbClr val="FF0000"/>
                </a:solidFill>
                <a:latin typeface="Calibri"/>
                <a:cs typeface="Calibri"/>
              </a:rPr>
              <a:t> </a:t>
            </a:r>
            <a:r>
              <a:rPr sz="1400" spc="-10" dirty="0">
                <a:solidFill>
                  <a:srgbClr val="FF0000"/>
                </a:solidFill>
                <a:latin typeface="Calibri"/>
                <a:cs typeface="Calibri"/>
              </a:rPr>
              <a:t>Σχεδίων </a:t>
            </a:r>
            <a:r>
              <a:rPr sz="1400" dirty="0">
                <a:solidFill>
                  <a:srgbClr val="FF0000"/>
                </a:solidFill>
                <a:latin typeface="Calibri"/>
                <a:cs typeface="Calibri"/>
              </a:rPr>
              <a:t>που </a:t>
            </a:r>
            <a:r>
              <a:rPr sz="1400" spc="-10" dirty="0">
                <a:solidFill>
                  <a:srgbClr val="FF0000"/>
                </a:solidFill>
                <a:latin typeface="Calibri"/>
                <a:cs typeface="Calibri"/>
              </a:rPr>
              <a:t>εγκρίθηκαν</a:t>
            </a:r>
            <a:r>
              <a:rPr sz="1400" dirty="0">
                <a:solidFill>
                  <a:srgbClr val="FF0000"/>
                </a:solidFill>
                <a:latin typeface="Calibri"/>
                <a:cs typeface="Calibri"/>
              </a:rPr>
              <a:t> </a:t>
            </a:r>
            <a:r>
              <a:rPr sz="1400" spc="-5" dirty="0">
                <a:solidFill>
                  <a:srgbClr val="FF0000"/>
                </a:solidFill>
                <a:latin typeface="Calibri"/>
                <a:cs typeface="Calibri"/>
              </a:rPr>
              <a:t>πριν </a:t>
            </a:r>
            <a:r>
              <a:rPr sz="1400" dirty="0">
                <a:solidFill>
                  <a:srgbClr val="FF0000"/>
                </a:solidFill>
                <a:latin typeface="Calibri"/>
                <a:cs typeface="Calibri"/>
              </a:rPr>
              <a:t>από</a:t>
            </a:r>
            <a:r>
              <a:rPr sz="1400" spc="-10" dirty="0">
                <a:solidFill>
                  <a:srgbClr val="FF0000"/>
                </a:solidFill>
                <a:latin typeface="Calibri"/>
                <a:cs typeface="Calibri"/>
              </a:rPr>
              <a:t> το</a:t>
            </a:r>
            <a:r>
              <a:rPr sz="1400" spc="5" dirty="0">
                <a:solidFill>
                  <a:srgbClr val="FF0000"/>
                </a:solidFill>
                <a:latin typeface="Calibri"/>
                <a:cs typeface="Calibri"/>
              </a:rPr>
              <a:t> </a:t>
            </a:r>
            <a:r>
              <a:rPr sz="1400" spc="-10" dirty="0">
                <a:solidFill>
                  <a:srgbClr val="FF0000"/>
                </a:solidFill>
                <a:latin typeface="Calibri"/>
                <a:cs typeface="Calibri"/>
              </a:rPr>
              <a:t>2021,</a:t>
            </a:r>
            <a:r>
              <a:rPr sz="1400" spc="25" dirty="0">
                <a:solidFill>
                  <a:srgbClr val="FF0000"/>
                </a:solidFill>
                <a:latin typeface="Calibri"/>
                <a:cs typeface="Calibri"/>
              </a:rPr>
              <a:t> </a:t>
            </a:r>
            <a:r>
              <a:rPr sz="1400" spc="-5" dirty="0">
                <a:solidFill>
                  <a:srgbClr val="FF0000"/>
                </a:solidFill>
                <a:latin typeface="Calibri"/>
                <a:cs typeface="Calibri"/>
              </a:rPr>
              <a:t>με </a:t>
            </a:r>
            <a:r>
              <a:rPr sz="1400" spc="-10" dirty="0">
                <a:solidFill>
                  <a:srgbClr val="FF0000"/>
                </a:solidFill>
                <a:latin typeface="Calibri"/>
                <a:cs typeface="Calibri"/>
              </a:rPr>
              <a:t>τα</a:t>
            </a:r>
            <a:r>
              <a:rPr sz="1400" spc="5" dirty="0">
                <a:solidFill>
                  <a:srgbClr val="FF0000"/>
                </a:solidFill>
                <a:latin typeface="Calibri"/>
                <a:cs typeface="Calibri"/>
              </a:rPr>
              <a:t> </a:t>
            </a:r>
            <a:r>
              <a:rPr sz="1400" dirty="0">
                <a:solidFill>
                  <a:srgbClr val="FF0000"/>
                </a:solidFill>
                <a:latin typeface="Calibri"/>
                <a:cs typeface="Calibri"/>
              </a:rPr>
              <a:t>οποία</a:t>
            </a:r>
            <a:r>
              <a:rPr sz="1400" spc="-5" dirty="0">
                <a:solidFill>
                  <a:srgbClr val="FF0000"/>
                </a:solidFill>
                <a:latin typeface="Calibri"/>
                <a:cs typeface="Calibri"/>
              </a:rPr>
              <a:t> </a:t>
            </a:r>
            <a:r>
              <a:rPr sz="1400" dirty="0">
                <a:solidFill>
                  <a:srgbClr val="FF0000"/>
                </a:solidFill>
                <a:latin typeface="Calibri"/>
                <a:cs typeface="Calibri"/>
              </a:rPr>
              <a:t>ο</a:t>
            </a:r>
            <a:endParaRPr sz="1400" dirty="0">
              <a:latin typeface="Calibri"/>
              <a:cs typeface="Calibri"/>
            </a:endParaRPr>
          </a:p>
          <a:p>
            <a:pPr marL="373380">
              <a:lnSpc>
                <a:spcPts val="1595"/>
              </a:lnSpc>
            </a:pPr>
            <a:r>
              <a:rPr sz="1400" dirty="0">
                <a:solidFill>
                  <a:srgbClr val="FF0000"/>
                </a:solidFill>
                <a:latin typeface="Calibri"/>
                <a:cs typeface="Calibri"/>
              </a:rPr>
              <a:t>χρήστης</a:t>
            </a:r>
            <a:r>
              <a:rPr sz="1400" spc="-15" dirty="0">
                <a:solidFill>
                  <a:srgbClr val="FF0000"/>
                </a:solidFill>
                <a:latin typeface="Calibri"/>
                <a:cs typeface="Calibri"/>
              </a:rPr>
              <a:t> </a:t>
            </a:r>
            <a:r>
              <a:rPr sz="1400" spc="-10" dirty="0">
                <a:solidFill>
                  <a:srgbClr val="FF0000"/>
                </a:solidFill>
                <a:latin typeface="Calibri"/>
                <a:cs typeface="Calibri"/>
              </a:rPr>
              <a:t>είναι</a:t>
            </a:r>
            <a:r>
              <a:rPr sz="1400" spc="5" dirty="0">
                <a:solidFill>
                  <a:srgbClr val="FF0000"/>
                </a:solidFill>
                <a:latin typeface="Calibri"/>
                <a:cs typeface="Calibri"/>
              </a:rPr>
              <a:t> </a:t>
            </a:r>
            <a:r>
              <a:rPr sz="1400" spc="-5" dirty="0">
                <a:solidFill>
                  <a:srgbClr val="FF0000"/>
                </a:solidFill>
                <a:latin typeface="Calibri"/>
                <a:cs typeface="Calibri"/>
              </a:rPr>
              <a:t>συνδεδεμένος</a:t>
            </a:r>
            <a:r>
              <a:rPr sz="1400" spc="10" dirty="0">
                <a:solidFill>
                  <a:srgbClr val="FF0000"/>
                </a:solidFill>
                <a:latin typeface="Calibri"/>
                <a:cs typeface="Calibri"/>
              </a:rPr>
              <a:t> </a:t>
            </a:r>
            <a:r>
              <a:rPr sz="1400" spc="-10" dirty="0">
                <a:solidFill>
                  <a:srgbClr val="FF0000"/>
                </a:solidFill>
                <a:latin typeface="Calibri"/>
                <a:cs typeface="Calibri"/>
              </a:rPr>
              <a:t>(είτε</a:t>
            </a:r>
            <a:r>
              <a:rPr sz="1400" dirty="0">
                <a:solidFill>
                  <a:srgbClr val="FF0000"/>
                </a:solidFill>
                <a:latin typeface="Calibri"/>
                <a:cs typeface="Calibri"/>
              </a:rPr>
              <a:t> </a:t>
            </a:r>
            <a:r>
              <a:rPr sz="1400" spc="-5" dirty="0">
                <a:solidFill>
                  <a:srgbClr val="FF0000"/>
                </a:solidFill>
                <a:latin typeface="Calibri"/>
                <a:cs typeface="Calibri"/>
              </a:rPr>
              <a:t>ως </a:t>
            </a:r>
            <a:r>
              <a:rPr sz="1400" spc="-10" dirty="0">
                <a:solidFill>
                  <a:srgbClr val="FF0000"/>
                </a:solidFill>
                <a:latin typeface="Calibri"/>
                <a:cs typeface="Calibri"/>
              </a:rPr>
              <a:t>άτομο</a:t>
            </a:r>
            <a:r>
              <a:rPr sz="1400" dirty="0">
                <a:solidFill>
                  <a:srgbClr val="FF0000"/>
                </a:solidFill>
                <a:latin typeface="Calibri"/>
                <a:cs typeface="Calibri"/>
              </a:rPr>
              <a:t> </a:t>
            </a:r>
            <a:r>
              <a:rPr sz="1400" spc="-5" dirty="0">
                <a:solidFill>
                  <a:srgbClr val="FF0000"/>
                </a:solidFill>
                <a:latin typeface="Calibri"/>
                <a:cs typeface="Calibri"/>
              </a:rPr>
              <a:t>επαφής</a:t>
            </a:r>
            <a:r>
              <a:rPr sz="1400" dirty="0">
                <a:solidFill>
                  <a:srgbClr val="FF0000"/>
                </a:solidFill>
                <a:latin typeface="Calibri"/>
                <a:cs typeface="Calibri"/>
              </a:rPr>
              <a:t> </a:t>
            </a:r>
            <a:r>
              <a:rPr sz="1400" spc="-10" dirty="0">
                <a:solidFill>
                  <a:srgbClr val="FF0000"/>
                </a:solidFill>
                <a:latin typeface="Calibri"/>
                <a:cs typeface="Calibri"/>
              </a:rPr>
              <a:t>είτε </a:t>
            </a:r>
            <a:r>
              <a:rPr sz="1400" spc="-5" dirty="0">
                <a:solidFill>
                  <a:srgbClr val="FF0000"/>
                </a:solidFill>
                <a:latin typeface="Calibri"/>
                <a:cs typeface="Calibri"/>
              </a:rPr>
              <a:t>ως</a:t>
            </a:r>
            <a:r>
              <a:rPr sz="1400" spc="10" dirty="0">
                <a:solidFill>
                  <a:srgbClr val="FF0000"/>
                </a:solidFill>
                <a:latin typeface="Calibri"/>
                <a:cs typeface="Calibri"/>
              </a:rPr>
              <a:t> </a:t>
            </a:r>
            <a:r>
              <a:rPr sz="1400" spc="-5" dirty="0">
                <a:solidFill>
                  <a:srgbClr val="FF0000"/>
                </a:solidFill>
                <a:latin typeface="Calibri"/>
                <a:cs typeface="Calibri"/>
              </a:rPr>
              <a:t>νόμιμος</a:t>
            </a:r>
            <a:r>
              <a:rPr sz="1400" spc="-10" dirty="0">
                <a:solidFill>
                  <a:srgbClr val="FF0000"/>
                </a:solidFill>
                <a:latin typeface="Calibri"/>
                <a:cs typeface="Calibri"/>
              </a:rPr>
              <a:t> </a:t>
            </a:r>
            <a:r>
              <a:rPr sz="1400" spc="-5" dirty="0">
                <a:solidFill>
                  <a:srgbClr val="FF0000"/>
                </a:solidFill>
                <a:latin typeface="Calibri"/>
                <a:cs typeface="Calibri"/>
              </a:rPr>
              <a:t>εκπρόσωπος)</a:t>
            </a:r>
            <a:r>
              <a:rPr sz="1400" spc="25" dirty="0">
                <a:solidFill>
                  <a:srgbClr val="FF0000"/>
                </a:solidFill>
                <a:latin typeface="Calibri"/>
                <a:cs typeface="Calibri"/>
              </a:rPr>
              <a:t> </a:t>
            </a:r>
            <a:r>
              <a:rPr sz="1400" spc="-10" dirty="0">
                <a:solidFill>
                  <a:srgbClr val="FF0000"/>
                </a:solidFill>
                <a:latin typeface="Wingdings"/>
                <a:cs typeface="Wingdings"/>
              </a:rPr>
              <a:t></a:t>
            </a:r>
            <a:r>
              <a:rPr sz="1400" spc="-10" dirty="0">
                <a:solidFill>
                  <a:srgbClr val="FF0000"/>
                </a:solidFill>
                <a:latin typeface="Calibri"/>
                <a:cs typeface="Calibri"/>
              </a:rPr>
              <a:t>απαιτεί</a:t>
            </a:r>
            <a:r>
              <a:rPr sz="1400" spc="5" dirty="0">
                <a:solidFill>
                  <a:srgbClr val="FF0000"/>
                </a:solidFill>
                <a:latin typeface="Calibri"/>
                <a:cs typeface="Calibri"/>
              </a:rPr>
              <a:t> </a:t>
            </a:r>
            <a:r>
              <a:rPr sz="1400" spc="-10" dirty="0">
                <a:solidFill>
                  <a:srgbClr val="FF0000"/>
                </a:solidFill>
                <a:latin typeface="Calibri"/>
                <a:cs typeface="Calibri"/>
              </a:rPr>
              <a:t>σύνδεση</a:t>
            </a:r>
            <a:endParaRPr sz="1400" dirty="0">
              <a:latin typeface="Calibri"/>
              <a:cs typeface="Calibri"/>
            </a:endParaRPr>
          </a:p>
          <a:p>
            <a:pPr marL="12700">
              <a:lnSpc>
                <a:spcPct val="100000"/>
              </a:lnSpc>
              <a:spcBef>
                <a:spcPts val="830"/>
              </a:spcBef>
              <a:tabLst>
                <a:tab pos="388620" algn="l"/>
              </a:tabLst>
            </a:pPr>
            <a:r>
              <a:rPr sz="1400" b="1" dirty="0">
                <a:solidFill>
                  <a:srgbClr val="FF0000"/>
                </a:solidFill>
                <a:latin typeface="Calibri"/>
                <a:cs typeface="Calibri"/>
              </a:rPr>
              <a:t>6.	</a:t>
            </a:r>
            <a:r>
              <a:rPr sz="1400" b="1" spc="-15" dirty="0">
                <a:solidFill>
                  <a:srgbClr val="FF0000"/>
                </a:solidFill>
                <a:latin typeface="Calibri"/>
                <a:cs typeface="Calibri"/>
              </a:rPr>
              <a:t>SUPPORT:</a:t>
            </a:r>
            <a:endParaRPr sz="1400" dirty="0">
              <a:latin typeface="Calibri"/>
              <a:cs typeface="Calibri"/>
            </a:endParaRPr>
          </a:p>
          <a:p>
            <a:pPr marL="370205" marR="165735" indent="-358140">
              <a:lnSpc>
                <a:spcPts val="1510"/>
              </a:lnSpc>
              <a:spcBef>
                <a:spcPts val="1019"/>
              </a:spcBef>
              <a:buFont typeface="Wingdings"/>
              <a:buChar char=""/>
              <a:tabLst>
                <a:tab pos="370205" algn="l"/>
                <a:tab pos="370840" algn="l"/>
              </a:tabLst>
            </a:pPr>
            <a:r>
              <a:rPr sz="1400" b="1" dirty="0">
                <a:solidFill>
                  <a:srgbClr val="FF0000"/>
                </a:solidFill>
                <a:latin typeface="Calibri"/>
                <a:cs typeface="Calibri"/>
              </a:rPr>
              <a:t>Guides</a:t>
            </a:r>
            <a:r>
              <a:rPr sz="1400" dirty="0">
                <a:solidFill>
                  <a:srgbClr val="FF0000"/>
                </a:solidFill>
                <a:latin typeface="Calibri"/>
                <a:cs typeface="Calibri"/>
              </a:rPr>
              <a:t>:</a:t>
            </a:r>
            <a:r>
              <a:rPr sz="1400" spc="-30" dirty="0">
                <a:solidFill>
                  <a:srgbClr val="FF0000"/>
                </a:solidFill>
                <a:latin typeface="Calibri"/>
                <a:cs typeface="Calibri"/>
              </a:rPr>
              <a:t> </a:t>
            </a:r>
            <a:r>
              <a:rPr sz="1400" spc="-5" dirty="0">
                <a:solidFill>
                  <a:srgbClr val="FF0000"/>
                </a:solidFill>
                <a:latin typeface="Calibri"/>
                <a:cs typeface="Calibri"/>
              </a:rPr>
              <a:t>Πρόσβαση</a:t>
            </a:r>
            <a:r>
              <a:rPr sz="1400" spc="10" dirty="0">
                <a:solidFill>
                  <a:srgbClr val="FF0000"/>
                </a:solidFill>
                <a:latin typeface="Calibri"/>
                <a:cs typeface="Calibri"/>
              </a:rPr>
              <a:t> </a:t>
            </a:r>
            <a:r>
              <a:rPr sz="1400" spc="-5" dirty="0">
                <a:solidFill>
                  <a:srgbClr val="FF0000"/>
                </a:solidFill>
                <a:latin typeface="Calibri"/>
                <a:cs typeface="Calibri"/>
              </a:rPr>
              <a:t>στους</a:t>
            </a:r>
            <a:r>
              <a:rPr sz="1400" spc="10" dirty="0">
                <a:solidFill>
                  <a:srgbClr val="FF0000"/>
                </a:solidFill>
                <a:latin typeface="Calibri"/>
                <a:cs typeface="Calibri"/>
              </a:rPr>
              <a:t> </a:t>
            </a:r>
            <a:r>
              <a:rPr sz="1400" spc="-10" dirty="0">
                <a:solidFill>
                  <a:srgbClr val="FF0000"/>
                </a:solidFill>
                <a:latin typeface="Calibri"/>
                <a:cs typeface="Calibri"/>
              </a:rPr>
              <a:t>Οδηγούς</a:t>
            </a:r>
            <a:r>
              <a:rPr sz="1400" dirty="0">
                <a:solidFill>
                  <a:srgbClr val="FF0000"/>
                </a:solidFill>
                <a:latin typeface="Calibri"/>
                <a:cs typeface="Calibri"/>
              </a:rPr>
              <a:t> </a:t>
            </a:r>
            <a:r>
              <a:rPr sz="1400" spc="-5" dirty="0">
                <a:solidFill>
                  <a:srgbClr val="FF0000"/>
                </a:solidFill>
                <a:latin typeface="Calibri"/>
                <a:cs typeface="Calibri"/>
              </a:rPr>
              <a:t>για</a:t>
            </a:r>
            <a:r>
              <a:rPr sz="1400" spc="25" dirty="0">
                <a:solidFill>
                  <a:srgbClr val="FF0000"/>
                </a:solidFill>
                <a:latin typeface="Calibri"/>
                <a:cs typeface="Calibri"/>
              </a:rPr>
              <a:t> </a:t>
            </a:r>
            <a:r>
              <a:rPr sz="1400" spc="-15" dirty="0">
                <a:solidFill>
                  <a:srgbClr val="FF0000"/>
                </a:solidFill>
                <a:latin typeface="Calibri"/>
                <a:cs typeface="Calibri"/>
              </a:rPr>
              <a:t>αιτητές</a:t>
            </a:r>
            <a:r>
              <a:rPr sz="1400" spc="15" dirty="0">
                <a:solidFill>
                  <a:srgbClr val="FF0000"/>
                </a:solidFill>
                <a:latin typeface="Calibri"/>
                <a:cs typeface="Calibri"/>
              </a:rPr>
              <a:t> </a:t>
            </a:r>
            <a:r>
              <a:rPr sz="1400" spc="-5" dirty="0">
                <a:solidFill>
                  <a:srgbClr val="FF0000"/>
                </a:solidFill>
                <a:latin typeface="Calibri"/>
                <a:cs typeface="Calibri"/>
              </a:rPr>
              <a:t>παρούσας</a:t>
            </a:r>
            <a:r>
              <a:rPr sz="1400" dirty="0">
                <a:solidFill>
                  <a:srgbClr val="FF0000"/>
                </a:solidFill>
                <a:latin typeface="Calibri"/>
                <a:cs typeface="Calibri"/>
              </a:rPr>
              <a:t> </a:t>
            </a:r>
            <a:r>
              <a:rPr sz="1400" spc="-5" dirty="0">
                <a:solidFill>
                  <a:srgbClr val="FF0000"/>
                </a:solidFill>
                <a:latin typeface="Calibri"/>
                <a:cs typeface="Calibri"/>
              </a:rPr>
              <a:t>Προγραμματικής</a:t>
            </a:r>
            <a:r>
              <a:rPr sz="1400" spc="5" dirty="0">
                <a:solidFill>
                  <a:srgbClr val="FF0000"/>
                </a:solidFill>
                <a:latin typeface="Calibri"/>
                <a:cs typeface="Calibri"/>
              </a:rPr>
              <a:t> </a:t>
            </a:r>
            <a:r>
              <a:rPr sz="1400" spc="-20" dirty="0">
                <a:solidFill>
                  <a:srgbClr val="FF0000"/>
                </a:solidFill>
                <a:latin typeface="Calibri"/>
                <a:cs typeface="Calibri"/>
              </a:rPr>
              <a:t>και</a:t>
            </a:r>
            <a:r>
              <a:rPr sz="1400" spc="10" dirty="0">
                <a:solidFill>
                  <a:srgbClr val="FF0000"/>
                </a:solidFill>
                <a:latin typeface="Calibri"/>
                <a:cs typeface="Calibri"/>
              </a:rPr>
              <a:t> </a:t>
            </a:r>
            <a:r>
              <a:rPr sz="1400" spc="-10" dirty="0">
                <a:solidFill>
                  <a:srgbClr val="FF0000"/>
                </a:solidFill>
                <a:latin typeface="Calibri"/>
                <a:cs typeface="Calibri"/>
              </a:rPr>
              <a:t>δικαιούχους</a:t>
            </a:r>
            <a:r>
              <a:rPr sz="1400" spc="30" dirty="0">
                <a:solidFill>
                  <a:srgbClr val="FF0000"/>
                </a:solidFill>
                <a:latin typeface="Calibri"/>
                <a:cs typeface="Calibri"/>
              </a:rPr>
              <a:t> </a:t>
            </a:r>
            <a:r>
              <a:rPr sz="1400" spc="-10" dirty="0">
                <a:solidFill>
                  <a:srgbClr val="FF0000"/>
                </a:solidFill>
                <a:latin typeface="Calibri"/>
                <a:cs typeface="Calibri"/>
              </a:rPr>
              <a:t>Σχεδίων </a:t>
            </a:r>
            <a:r>
              <a:rPr sz="1400" spc="-305" dirty="0">
                <a:solidFill>
                  <a:srgbClr val="FF0000"/>
                </a:solidFill>
                <a:latin typeface="Calibri"/>
                <a:cs typeface="Calibri"/>
              </a:rPr>
              <a:t> </a:t>
            </a:r>
            <a:r>
              <a:rPr sz="1400" spc="-5" dirty="0">
                <a:solidFill>
                  <a:srgbClr val="FF0000"/>
                </a:solidFill>
                <a:latin typeface="Calibri"/>
                <a:cs typeface="Calibri"/>
              </a:rPr>
              <a:t>παρούσας</a:t>
            </a:r>
            <a:r>
              <a:rPr sz="1400" dirty="0">
                <a:solidFill>
                  <a:srgbClr val="FF0000"/>
                </a:solidFill>
                <a:latin typeface="Calibri"/>
                <a:cs typeface="Calibri"/>
              </a:rPr>
              <a:t> </a:t>
            </a:r>
            <a:r>
              <a:rPr sz="1400" spc="-20" dirty="0">
                <a:solidFill>
                  <a:srgbClr val="FF0000"/>
                </a:solidFill>
                <a:latin typeface="Calibri"/>
                <a:cs typeface="Calibri"/>
              </a:rPr>
              <a:t>και</a:t>
            </a:r>
            <a:r>
              <a:rPr sz="1400" dirty="0">
                <a:solidFill>
                  <a:srgbClr val="FF0000"/>
                </a:solidFill>
                <a:latin typeface="Calibri"/>
                <a:cs typeface="Calibri"/>
              </a:rPr>
              <a:t> </a:t>
            </a:r>
            <a:r>
              <a:rPr sz="1400" spc="-5" dirty="0">
                <a:solidFill>
                  <a:srgbClr val="FF0000"/>
                </a:solidFill>
                <a:latin typeface="Calibri"/>
                <a:cs typeface="Calibri"/>
              </a:rPr>
              <a:t>προηγούμενης</a:t>
            </a:r>
            <a:r>
              <a:rPr sz="1400" spc="-45" dirty="0">
                <a:solidFill>
                  <a:srgbClr val="FF0000"/>
                </a:solidFill>
                <a:latin typeface="Calibri"/>
                <a:cs typeface="Calibri"/>
              </a:rPr>
              <a:t> </a:t>
            </a:r>
            <a:r>
              <a:rPr sz="1400" spc="-5" dirty="0">
                <a:solidFill>
                  <a:srgbClr val="FF0000"/>
                </a:solidFill>
                <a:latin typeface="Calibri"/>
                <a:cs typeface="Calibri"/>
              </a:rPr>
              <a:t>Προγραμματικής</a:t>
            </a:r>
            <a:endParaRPr sz="1400" dirty="0">
              <a:latin typeface="Calibri"/>
              <a:cs typeface="Calibri"/>
            </a:endParaRPr>
          </a:p>
          <a:p>
            <a:pPr marL="360045" indent="-347980">
              <a:lnSpc>
                <a:spcPct val="100000"/>
              </a:lnSpc>
              <a:spcBef>
                <a:spcPts val="819"/>
              </a:spcBef>
              <a:buFont typeface="Wingdings"/>
              <a:buChar char=""/>
              <a:tabLst>
                <a:tab pos="360045" algn="l"/>
                <a:tab pos="360680" algn="l"/>
              </a:tabLst>
            </a:pPr>
            <a:r>
              <a:rPr sz="1400" b="1" spc="-5" dirty="0">
                <a:solidFill>
                  <a:srgbClr val="FF0000"/>
                </a:solidFill>
                <a:latin typeface="Calibri"/>
                <a:cs typeface="Calibri"/>
              </a:rPr>
              <a:t>Erasmus+:</a:t>
            </a:r>
            <a:r>
              <a:rPr sz="1400" b="1" spc="-20" dirty="0">
                <a:solidFill>
                  <a:srgbClr val="FF0000"/>
                </a:solidFill>
                <a:latin typeface="Calibri"/>
                <a:cs typeface="Calibri"/>
              </a:rPr>
              <a:t> </a:t>
            </a:r>
            <a:r>
              <a:rPr sz="1400" b="1" spc="-5" dirty="0">
                <a:solidFill>
                  <a:srgbClr val="FF0000"/>
                </a:solidFill>
                <a:latin typeface="Calibri"/>
                <a:cs typeface="Calibri"/>
              </a:rPr>
              <a:t>List</a:t>
            </a:r>
            <a:r>
              <a:rPr sz="1400" b="1" spc="5" dirty="0">
                <a:solidFill>
                  <a:srgbClr val="FF0000"/>
                </a:solidFill>
                <a:latin typeface="Calibri"/>
                <a:cs typeface="Calibri"/>
              </a:rPr>
              <a:t> </a:t>
            </a:r>
            <a:r>
              <a:rPr sz="1400" b="1" dirty="0">
                <a:solidFill>
                  <a:srgbClr val="FF0000"/>
                </a:solidFill>
                <a:latin typeface="Calibri"/>
                <a:cs typeface="Calibri"/>
              </a:rPr>
              <a:t>of</a:t>
            </a:r>
            <a:r>
              <a:rPr sz="1400" b="1" spc="-15" dirty="0">
                <a:solidFill>
                  <a:srgbClr val="FF0000"/>
                </a:solidFill>
                <a:latin typeface="Calibri"/>
                <a:cs typeface="Calibri"/>
              </a:rPr>
              <a:t> </a:t>
            </a:r>
            <a:r>
              <a:rPr sz="1400" b="1" dirty="0">
                <a:solidFill>
                  <a:srgbClr val="FF0000"/>
                </a:solidFill>
                <a:latin typeface="Calibri"/>
                <a:cs typeface="Calibri"/>
              </a:rPr>
              <a:t>National</a:t>
            </a:r>
            <a:r>
              <a:rPr sz="1400" b="1" spc="-30" dirty="0">
                <a:solidFill>
                  <a:srgbClr val="FF0000"/>
                </a:solidFill>
                <a:latin typeface="Calibri"/>
                <a:cs typeface="Calibri"/>
              </a:rPr>
              <a:t> </a:t>
            </a:r>
            <a:r>
              <a:rPr sz="1400" b="1" spc="-5" dirty="0">
                <a:solidFill>
                  <a:srgbClr val="FF0000"/>
                </a:solidFill>
                <a:latin typeface="Calibri"/>
                <a:cs typeface="Calibri"/>
              </a:rPr>
              <a:t>Agencies</a:t>
            </a:r>
            <a:r>
              <a:rPr sz="1400" spc="-5" dirty="0">
                <a:solidFill>
                  <a:srgbClr val="FF0000"/>
                </a:solidFill>
                <a:latin typeface="Calibri"/>
                <a:cs typeface="Calibri"/>
              </a:rPr>
              <a:t>:</a:t>
            </a:r>
            <a:r>
              <a:rPr sz="1400" spc="-20" dirty="0">
                <a:solidFill>
                  <a:srgbClr val="FF0000"/>
                </a:solidFill>
                <a:latin typeface="Calibri"/>
                <a:cs typeface="Calibri"/>
              </a:rPr>
              <a:t> </a:t>
            </a:r>
            <a:r>
              <a:rPr sz="1400" spc="-5" dirty="0">
                <a:solidFill>
                  <a:srgbClr val="FF0000"/>
                </a:solidFill>
                <a:latin typeface="Calibri"/>
                <a:cs typeface="Calibri"/>
              </a:rPr>
              <a:t>Στοιχεία</a:t>
            </a:r>
            <a:r>
              <a:rPr sz="1400" spc="-10" dirty="0">
                <a:solidFill>
                  <a:srgbClr val="FF0000"/>
                </a:solidFill>
                <a:latin typeface="Calibri"/>
                <a:cs typeface="Calibri"/>
              </a:rPr>
              <a:t> επικοινωνίας</a:t>
            </a:r>
            <a:r>
              <a:rPr sz="1400" spc="-25" dirty="0">
                <a:solidFill>
                  <a:srgbClr val="FF0000"/>
                </a:solidFill>
                <a:latin typeface="Calibri"/>
                <a:cs typeface="Calibri"/>
              </a:rPr>
              <a:t> </a:t>
            </a:r>
            <a:r>
              <a:rPr sz="1400" spc="-10" dirty="0">
                <a:solidFill>
                  <a:srgbClr val="FF0000"/>
                </a:solidFill>
                <a:latin typeface="Calibri"/>
                <a:cs typeface="Calibri"/>
              </a:rPr>
              <a:t>Εθνικών</a:t>
            </a:r>
            <a:r>
              <a:rPr sz="1400" spc="-5" dirty="0">
                <a:solidFill>
                  <a:srgbClr val="FF0000"/>
                </a:solidFill>
                <a:latin typeface="Calibri"/>
                <a:cs typeface="Calibri"/>
              </a:rPr>
              <a:t> Υπηρεσιών</a:t>
            </a:r>
            <a:endParaRPr sz="1400" dirty="0">
              <a:latin typeface="Calibri"/>
              <a:cs typeface="Calibri"/>
            </a:endParaRPr>
          </a:p>
          <a:p>
            <a:pPr marL="355600" indent="-342900">
              <a:lnSpc>
                <a:spcPct val="100000"/>
              </a:lnSpc>
              <a:spcBef>
                <a:spcPts val="830"/>
              </a:spcBef>
              <a:buAutoNum type="arabicPeriod" startAt="7"/>
              <a:tabLst>
                <a:tab pos="354965" algn="l"/>
                <a:tab pos="355600" algn="l"/>
              </a:tabLst>
            </a:pPr>
            <a:r>
              <a:rPr sz="1400" b="1" spc="-5" dirty="0">
                <a:solidFill>
                  <a:srgbClr val="FF0000"/>
                </a:solidFill>
                <a:latin typeface="Calibri"/>
                <a:cs typeface="Calibri"/>
              </a:rPr>
              <a:t>RESOURCES</a:t>
            </a:r>
            <a:r>
              <a:rPr sz="1400" spc="-5" dirty="0">
                <a:solidFill>
                  <a:srgbClr val="FF0000"/>
                </a:solidFill>
                <a:latin typeface="Calibri"/>
                <a:cs typeface="Calibri"/>
              </a:rPr>
              <a:t>:</a:t>
            </a:r>
            <a:r>
              <a:rPr sz="1400" spc="-15" dirty="0">
                <a:solidFill>
                  <a:srgbClr val="FF0000"/>
                </a:solidFill>
                <a:latin typeface="Calibri"/>
                <a:cs typeface="Calibri"/>
              </a:rPr>
              <a:t> </a:t>
            </a:r>
            <a:r>
              <a:rPr sz="1400" spc="-5" dirty="0">
                <a:solidFill>
                  <a:srgbClr val="FF0000"/>
                </a:solidFill>
                <a:latin typeface="Calibri"/>
                <a:cs typeface="Calibri"/>
              </a:rPr>
              <a:t>Πρόσβαση</a:t>
            </a:r>
            <a:r>
              <a:rPr sz="1400" dirty="0">
                <a:solidFill>
                  <a:srgbClr val="FF0000"/>
                </a:solidFill>
                <a:latin typeface="Calibri"/>
                <a:cs typeface="Calibri"/>
              </a:rPr>
              <a:t> σε</a:t>
            </a:r>
            <a:r>
              <a:rPr sz="1400" spc="-20" dirty="0">
                <a:solidFill>
                  <a:srgbClr val="FF0000"/>
                </a:solidFill>
                <a:latin typeface="Calibri"/>
                <a:cs typeface="Calibri"/>
              </a:rPr>
              <a:t> </a:t>
            </a:r>
            <a:r>
              <a:rPr sz="1400" dirty="0">
                <a:solidFill>
                  <a:srgbClr val="FF0000"/>
                </a:solidFill>
                <a:latin typeface="Calibri"/>
                <a:cs typeface="Calibri"/>
              </a:rPr>
              <a:t>επιπλέον</a:t>
            </a:r>
            <a:r>
              <a:rPr sz="1400" spc="-10" dirty="0">
                <a:solidFill>
                  <a:srgbClr val="FF0000"/>
                </a:solidFill>
                <a:latin typeface="Calibri"/>
                <a:cs typeface="Calibri"/>
              </a:rPr>
              <a:t> </a:t>
            </a:r>
            <a:r>
              <a:rPr sz="1400" spc="-5" dirty="0">
                <a:solidFill>
                  <a:srgbClr val="FF0000"/>
                </a:solidFill>
                <a:latin typeface="Calibri"/>
                <a:cs typeface="Calibri"/>
              </a:rPr>
              <a:t>χρήσιμες</a:t>
            </a:r>
            <a:r>
              <a:rPr sz="1400" spc="-15" dirty="0">
                <a:solidFill>
                  <a:srgbClr val="FF0000"/>
                </a:solidFill>
                <a:latin typeface="Calibri"/>
                <a:cs typeface="Calibri"/>
              </a:rPr>
              <a:t> </a:t>
            </a:r>
            <a:r>
              <a:rPr sz="1400" spc="-10" dirty="0">
                <a:solidFill>
                  <a:srgbClr val="FF0000"/>
                </a:solidFill>
                <a:latin typeface="Calibri"/>
                <a:cs typeface="Calibri"/>
              </a:rPr>
              <a:t>πηγές</a:t>
            </a:r>
            <a:r>
              <a:rPr lang="el-GR" sz="1400" spc="-10" dirty="0">
                <a:solidFill>
                  <a:srgbClr val="FF0000"/>
                </a:solidFill>
                <a:latin typeface="Calibri"/>
                <a:cs typeface="Calibri"/>
              </a:rPr>
              <a:t>, όπως σύνδεσμοι σε επίσημη πληροφόρηση για το </a:t>
            </a:r>
            <a:r>
              <a:rPr lang="en-GB" sz="1400" spc="-10" dirty="0">
                <a:solidFill>
                  <a:srgbClr val="FF0000"/>
                </a:solidFill>
                <a:latin typeface="Calibri"/>
                <a:cs typeface="Calibri"/>
              </a:rPr>
              <a:t>Erasmus+</a:t>
            </a:r>
            <a:r>
              <a:rPr lang="el-GR" sz="1400" spc="-10" dirty="0">
                <a:solidFill>
                  <a:srgbClr val="FF0000"/>
                </a:solidFill>
                <a:latin typeface="Calibri"/>
                <a:cs typeface="Calibri"/>
              </a:rPr>
              <a:t> κτλ.</a:t>
            </a:r>
            <a:endParaRPr lang="en-GB" sz="1400" spc="-10" dirty="0">
              <a:solidFill>
                <a:srgbClr val="FF0000"/>
              </a:solidFill>
              <a:latin typeface="Calibri"/>
              <a:cs typeface="Calibri"/>
            </a:endParaRPr>
          </a:p>
          <a:p>
            <a:pPr marL="355600" indent="-342900">
              <a:lnSpc>
                <a:spcPct val="100000"/>
              </a:lnSpc>
              <a:spcBef>
                <a:spcPts val="830"/>
              </a:spcBef>
              <a:buAutoNum type="arabicPeriod" startAt="7"/>
              <a:tabLst>
                <a:tab pos="354965" algn="l"/>
                <a:tab pos="355600" algn="l"/>
              </a:tabLst>
            </a:pPr>
            <a:r>
              <a:rPr lang="en-GB" sz="1400" b="1" spc="-10" dirty="0">
                <a:solidFill>
                  <a:srgbClr val="FF0000"/>
                </a:solidFill>
                <a:latin typeface="Calibri"/>
                <a:cs typeface="Calibri"/>
              </a:rPr>
              <a:t>TOOLS:</a:t>
            </a:r>
            <a:r>
              <a:rPr lang="en-GB" sz="1400" b="1" spc="275" dirty="0">
                <a:solidFill>
                  <a:srgbClr val="FF0000"/>
                </a:solidFill>
                <a:latin typeface="Calibri"/>
                <a:cs typeface="Calibri"/>
              </a:rPr>
              <a:t> </a:t>
            </a:r>
            <a:r>
              <a:rPr lang="el-GR" sz="1400" spc="-5" dirty="0">
                <a:solidFill>
                  <a:srgbClr val="FF0000"/>
                </a:solidFill>
                <a:latin typeface="Calibri"/>
                <a:cs typeface="Calibri"/>
              </a:rPr>
              <a:t>Διαχείριση</a:t>
            </a:r>
            <a:r>
              <a:rPr lang="el-GR" sz="1400" spc="-10" dirty="0">
                <a:solidFill>
                  <a:srgbClr val="FF0000"/>
                </a:solidFill>
                <a:latin typeface="Calibri"/>
                <a:cs typeface="Calibri"/>
              </a:rPr>
              <a:t> </a:t>
            </a:r>
            <a:r>
              <a:rPr lang="el-GR" sz="1400" spc="-5" dirty="0">
                <a:solidFill>
                  <a:srgbClr val="FF0000"/>
                </a:solidFill>
                <a:latin typeface="Calibri"/>
                <a:cs typeface="Calibri"/>
              </a:rPr>
              <a:t>ειδοποιήσεων</a:t>
            </a:r>
            <a:endParaRPr lang="el-GR" sz="1400" dirty="0">
              <a:latin typeface="Calibri"/>
              <a:cs typeface="Calibri"/>
            </a:endParaRPr>
          </a:p>
        </p:txBody>
      </p:sp>
      <p:pic>
        <p:nvPicPr>
          <p:cNvPr id="4" name="object 4"/>
          <p:cNvPicPr/>
          <p:nvPr/>
        </p:nvPicPr>
        <p:blipFill>
          <a:blip r:embed="rId3" cstate="print"/>
          <a:stretch>
            <a:fillRect/>
          </a:stretch>
        </p:blipFill>
        <p:spPr>
          <a:xfrm>
            <a:off x="111252" y="780286"/>
            <a:ext cx="3051048" cy="602437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8" y="89661"/>
            <a:ext cx="54305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OPPORTUNITIES</a:t>
            </a:r>
            <a:endParaRPr sz="2800" dirty="0"/>
          </a:p>
        </p:txBody>
      </p:sp>
      <p:sp>
        <p:nvSpPr>
          <p:cNvPr id="3" name="object 3"/>
          <p:cNvSpPr txBox="1"/>
          <p:nvPr/>
        </p:nvSpPr>
        <p:spPr>
          <a:xfrm>
            <a:off x="493572" y="1034922"/>
            <a:ext cx="5656580" cy="958215"/>
          </a:xfrm>
          <a:prstGeom prst="rect">
            <a:avLst/>
          </a:prstGeom>
        </p:spPr>
        <p:txBody>
          <a:bodyPr vert="horz" wrap="square" lIns="0" tIns="12700" rIns="0" bIns="0" rtlCol="0">
            <a:spAutoFit/>
          </a:bodyPr>
          <a:lstStyle/>
          <a:p>
            <a:pPr marL="469900" indent="-457834">
              <a:lnSpc>
                <a:spcPct val="100000"/>
              </a:lnSpc>
              <a:spcBef>
                <a:spcPts val="100"/>
              </a:spcBef>
              <a:buAutoNum type="arabicPeriod"/>
              <a:tabLst>
                <a:tab pos="469900" algn="l"/>
                <a:tab pos="470534" algn="l"/>
              </a:tabLst>
            </a:pPr>
            <a:r>
              <a:rPr sz="1800" dirty="0">
                <a:solidFill>
                  <a:srgbClr val="FF0000"/>
                </a:solidFill>
                <a:latin typeface="Calibri"/>
                <a:cs typeface="Calibri"/>
              </a:rPr>
              <a:t>Από</a:t>
            </a:r>
            <a:r>
              <a:rPr sz="1800" spc="-5" dirty="0">
                <a:solidFill>
                  <a:srgbClr val="FF0000"/>
                </a:solidFill>
                <a:latin typeface="Calibri"/>
                <a:cs typeface="Calibri"/>
              </a:rPr>
              <a:t> το</a:t>
            </a:r>
            <a:r>
              <a:rPr sz="1800" dirty="0">
                <a:solidFill>
                  <a:srgbClr val="FF0000"/>
                </a:solidFill>
                <a:latin typeface="Calibri"/>
                <a:cs typeface="Calibri"/>
              </a:rPr>
              <a:t> </a:t>
            </a:r>
            <a:r>
              <a:rPr sz="1800" spc="-15" dirty="0">
                <a:solidFill>
                  <a:srgbClr val="FF0000"/>
                </a:solidFill>
                <a:latin typeface="Calibri"/>
                <a:cs typeface="Calibri"/>
              </a:rPr>
              <a:t>κυρίως</a:t>
            </a:r>
            <a:r>
              <a:rPr sz="1800" spc="10" dirty="0">
                <a:solidFill>
                  <a:srgbClr val="FF0000"/>
                </a:solidFill>
                <a:latin typeface="Calibri"/>
                <a:cs typeface="Calibri"/>
              </a:rPr>
              <a:t> </a:t>
            </a:r>
            <a:r>
              <a:rPr sz="1800" spc="-5" dirty="0">
                <a:solidFill>
                  <a:srgbClr val="FF0000"/>
                </a:solidFill>
                <a:latin typeface="Calibri"/>
                <a:cs typeface="Calibri"/>
              </a:rPr>
              <a:t>μενού</a:t>
            </a:r>
            <a:r>
              <a:rPr sz="1800" spc="10" dirty="0">
                <a:solidFill>
                  <a:srgbClr val="FF0000"/>
                </a:solidFill>
                <a:latin typeface="Calibri"/>
                <a:cs typeface="Calibri"/>
              </a:rPr>
              <a:t> </a:t>
            </a:r>
            <a:r>
              <a:rPr sz="1800" dirty="0">
                <a:solidFill>
                  <a:srgbClr val="FF0000"/>
                </a:solidFill>
                <a:latin typeface="Calibri"/>
                <a:cs typeface="Calibri"/>
              </a:rPr>
              <a:t>ο χρήστης</a:t>
            </a:r>
            <a:r>
              <a:rPr sz="1800" spc="-25" dirty="0">
                <a:solidFill>
                  <a:srgbClr val="FF0000"/>
                </a:solidFill>
                <a:latin typeface="Calibri"/>
                <a:cs typeface="Calibri"/>
              </a:rPr>
              <a:t> </a:t>
            </a:r>
            <a:r>
              <a:rPr sz="1800" spc="-5" dirty="0">
                <a:solidFill>
                  <a:srgbClr val="FF0000"/>
                </a:solidFill>
                <a:latin typeface="Calibri"/>
                <a:cs typeface="Calibri"/>
              </a:rPr>
              <a:t>επιλέγει</a:t>
            </a:r>
            <a:r>
              <a:rPr sz="1800" spc="60" dirty="0">
                <a:solidFill>
                  <a:srgbClr val="FF0000"/>
                </a:solidFill>
                <a:latin typeface="Calibri"/>
                <a:cs typeface="Calibri"/>
              </a:rPr>
              <a:t> </a:t>
            </a:r>
            <a:r>
              <a:rPr sz="1800" b="1" spc="-5" dirty="0">
                <a:solidFill>
                  <a:srgbClr val="FF0000"/>
                </a:solidFill>
                <a:latin typeface="Calibri"/>
                <a:cs typeface="Calibri"/>
              </a:rPr>
              <a:t>Opportunities</a:t>
            </a:r>
            <a:endParaRPr sz="1800">
              <a:latin typeface="Calibri"/>
              <a:cs typeface="Calibri"/>
            </a:endParaRPr>
          </a:p>
          <a:p>
            <a:pPr>
              <a:lnSpc>
                <a:spcPct val="100000"/>
              </a:lnSpc>
              <a:spcBef>
                <a:spcPts val="30"/>
              </a:spcBef>
              <a:buClr>
                <a:srgbClr val="FF0000"/>
              </a:buClr>
              <a:buFont typeface="Calibri"/>
              <a:buAutoNum type="arabicPeriod"/>
            </a:pPr>
            <a:endParaRPr sz="2450">
              <a:latin typeface="Calibri"/>
              <a:cs typeface="Calibri"/>
            </a:endParaRPr>
          </a:p>
          <a:p>
            <a:pPr marL="447040" indent="-434975">
              <a:lnSpc>
                <a:spcPct val="100000"/>
              </a:lnSpc>
              <a:buAutoNum type="arabicPeriod"/>
              <a:tabLst>
                <a:tab pos="447040" algn="l"/>
                <a:tab pos="447675" algn="l"/>
              </a:tabLst>
            </a:pPr>
            <a:r>
              <a:rPr sz="1800" dirty="0">
                <a:solidFill>
                  <a:srgbClr val="FF0000"/>
                </a:solidFill>
                <a:latin typeface="Calibri"/>
                <a:cs typeface="Calibri"/>
              </a:rPr>
              <a:t>Στη</a:t>
            </a:r>
            <a:r>
              <a:rPr sz="1800" spc="-15" dirty="0">
                <a:solidFill>
                  <a:srgbClr val="FF0000"/>
                </a:solidFill>
                <a:latin typeface="Calibri"/>
                <a:cs typeface="Calibri"/>
              </a:rPr>
              <a:t> </a:t>
            </a:r>
            <a:r>
              <a:rPr sz="1800" spc="-5" dirty="0">
                <a:solidFill>
                  <a:srgbClr val="FF0000"/>
                </a:solidFill>
                <a:latin typeface="Calibri"/>
                <a:cs typeface="Calibri"/>
              </a:rPr>
              <a:t>συνέχεια,</a:t>
            </a:r>
            <a:r>
              <a:rPr sz="1800" spc="15" dirty="0">
                <a:solidFill>
                  <a:srgbClr val="FF0000"/>
                </a:solidFill>
                <a:latin typeface="Calibri"/>
                <a:cs typeface="Calibri"/>
              </a:rPr>
              <a:t> </a:t>
            </a:r>
            <a:r>
              <a:rPr sz="1800" spc="-5" dirty="0">
                <a:solidFill>
                  <a:srgbClr val="FF0000"/>
                </a:solidFill>
                <a:latin typeface="Calibri"/>
                <a:cs typeface="Calibri"/>
              </a:rPr>
              <a:t>επιλέγει</a:t>
            </a:r>
            <a:r>
              <a:rPr sz="1800" spc="40" dirty="0">
                <a:solidFill>
                  <a:srgbClr val="FF0000"/>
                </a:solidFill>
                <a:latin typeface="Calibri"/>
                <a:cs typeface="Calibri"/>
              </a:rPr>
              <a:t> </a:t>
            </a:r>
            <a:r>
              <a:rPr sz="1800" b="1" spc="-5" dirty="0">
                <a:solidFill>
                  <a:srgbClr val="FF0000"/>
                </a:solidFill>
                <a:latin typeface="Calibri"/>
                <a:cs typeface="Calibri"/>
              </a:rPr>
              <a:t>Erasmus+</a:t>
            </a:r>
            <a:endParaRPr sz="1800">
              <a:latin typeface="Calibri"/>
              <a:cs typeface="Calibri"/>
            </a:endParaRPr>
          </a:p>
        </p:txBody>
      </p:sp>
      <p:pic>
        <p:nvPicPr>
          <p:cNvPr id="4" name="object 4"/>
          <p:cNvPicPr/>
          <p:nvPr/>
        </p:nvPicPr>
        <p:blipFill>
          <a:blip r:embed="rId2" cstate="print"/>
          <a:stretch>
            <a:fillRect/>
          </a:stretch>
        </p:blipFill>
        <p:spPr>
          <a:xfrm>
            <a:off x="539495" y="2479548"/>
            <a:ext cx="8766048" cy="359359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517" y="66878"/>
            <a:ext cx="67925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LIST</a:t>
            </a:r>
            <a:r>
              <a:rPr sz="2800" spc="10" dirty="0">
                <a:solidFill>
                  <a:srgbClr val="FFFFFF"/>
                </a:solidFill>
              </a:rPr>
              <a:t> </a:t>
            </a:r>
            <a:r>
              <a:rPr sz="2800" spc="-5" dirty="0">
                <a:solidFill>
                  <a:srgbClr val="FFFFFF"/>
                </a:solidFill>
              </a:rPr>
              <a:t>OF </a:t>
            </a:r>
            <a:r>
              <a:rPr sz="2800" spc="-35" dirty="0">
                <a:solidFill>
                  <a:srgbClr val="FFFFFF"/>
                </a:solidFill>
              </a:rPr>
              <a:t>AVAILABLE</a:t>
            </a:r>
            <a:r>
              <a:rPr sz="2800" spc="10" dirty="0">
                <a:solidFill>
                  <a:srgbClr val="FFFFFF"/>
                </a:solidFill>
              </a:rPr>
              <a:t> </a:t>
            </a:r>
            <a:r>
              <a:rPr sz="2800" spc="-10" dirty="0">
                <a:solidFill>
                  <a:srgbClr val="FFFFFF"/>
                </a:solidFill>
              </a:rPr>
              <a:t>CALLS</a:t>
            </a:r>
            <a:endParaRPr sz="2800" dirty="0"/>
          </a:p>
        </p:txBody>
      </p:sp>
      <p:sp>
        <p:nvSpPr>
          <p:cNvPr id="3" name="object 3"/>
          <p:cNvSpPr txBox="1"/>
          <p:nvPr/>
        </p:nvSpPr>
        <p:spPr>
          <a:xfrm>
            <a:off x="9681718" y="1647888"/>
            <a:ext cx="2350135" cy="3648075"/>
          </a:xfrm>
          <a:prstGeom prst="rect">
            <a:avLst/>
          </a:prstGeom>
        </p:spPr>
        <p:txBody>
          <a:bodyPr vert="horz" wrap="square" lIns="0" tIns="67945" rIns="0" bIns="0" rtlCol="0">
            <a:spAutoFit/>
          </a:bodyPr>
          <a:lstStyle/>
          <a:p>
            <a:pPr marL="287020" indent="-287020">
              <a:lnSpc>
                <a:spcPct val="100000"/>
              </a:lnSpc>
              <a:spcBef>
                <a:spcPts val="535"/>
              </a:spcBef>
              <a:buAutoNum type="arabicPeriod"/>
              <a:tabLst>
                <a:tab pos="287655" algn="l"/>
              </a:tabLst>
            </a:pPr>
            <a:r>
              <a:rPr sz="1800" spc="-10" dirty="0">
                <a:solidFill>
                  <a:srgbClr val="FF0000"/>
                </a:solidFill>
                <a:latin typeface="Calibri"/>
                <a:cs typeface="Calibri"/>
              </a:rPr>
              <a:t>Επιλογές</a:t>
            </a:r>
            <a:r>
              <a:rPr sz="1800" spc="15" dirty="0">
                <a:solidFill>
                  <a:srgbClr val="FF0000"/>
                </a:solidFill>
                <a:latin typeface="Calibri"/>
                <a:cs typeface="Calibri"/>
              </a:rPr>
              <a:t> </a:t>
            </a:r>
            <a:r>
              <a:rPr sz="1800" spc="-20" dirty="0">
                <a:solidFill>
                  <a:srgbClr val="FF0000"/>
                </a:solidFill>
                <a:latin typeface="Calibri"/>
                <a:cs typeface="Calibri"/>
              </a:rPr>
              <a:t>φίλτρων</a:t>
            </a:r>
            <a:r>
              <a:rPr sz="1800" spc="30" dirty="0">
                <a:solidFill>
                  <a:srgbClr val="FF0000"/>
                </a:solidFill>
                <a:latin typeface="Calibri"/>
                <a:cs typeface="Calibri"/>
              </a:rPr>
              <a:t> </a:t>
            </a:r>
            <a:r>
              <a:rPr sz="1800" spc="-5" dirty="0">
                <a:solidFill>
                  <a:srgbClr val="FF0000"/>
                </a:solidFill>
                <a:latin typeface="Calibri"/>
                <a:cs typeface="Calibri"/>
              </a:rPr>
              <a:t>για</a:t>
            </a:r>
            <a:endParaRPr sz="1800">
              <a:latin typeface="Calibri"/>
              <a:cs typeface="Calibri"/>
            </a:endParaRPr>
          </a:p>
          <a:p>
            <a:pPr marL="255904" marR="246379" algn="ctr">
              <a:lnSpc>
                <a:spcPct val="120000"/>
              </a:lnSpc>
            </a:pPr>
            <a:r>
              <a:rPr sz="1800" spc="-5" dirty="0">
                <a:solidFill>
                  <a:srgbClr val="FF0000"/>
                </a:solidFill>
                <a:latin typeface="Calibri"/>
                <a:cs typeface="Calibri"/>
              </a:rPr>
              <a:t>εμφάνιση </a:t>
            </a:r>
            <a:r>
              <a:rPr sz="1800" spc="-10" dirty="0">
                <a:solidFill>
                  <a:srgbClr val="FF0000"/>
                </a:solidFill>
                <a:latin typeface="Calibri"/>
                <a:cs typeface="Calibri"/>
              </a:rPr>
              <a:t>μόνο </a:t>
            </a:r>
            <a:r>
              <a:rPr sz="1800" spc="-15" dirty="0">
                <a:solidFill>
                  <a:srgbClr val="FF0000"/>
                </a:solidFill>
                <a:latin typeface="Calibri"/>
                <a:cs typeface="Calibri"/>
              </a:rPr>
              <a:t>των </a:t>
            </a:r>
            <a:r>
              <a:rPr sz="1800" spc="-395" dirty="0">
                <a:solidFill>
                  <a:srgbClr val="FF0000"/>
                </a:solidFill>
                <a:latin typeface="Calibri"/>
                <a:cs typeface="Calibri"/>
              </a:rPr>
              <a:t> </a:t>
            </a:r>
            <a:r>
              <a:rPr sz="1800" spc="-15" dirty="0">
                <a:solidFill>
                  <a:srgbClr val="FF0000"/>
                </a:solidFill>
                <a:latin typeface="Calibri"/>
                <a:cs typeface="Calibri"/>
              </a:rPr>
              <a:t>ευκαιριών</a:t>
            </a:r>
            <a:r>
              <a:rPr sz="1800" spc="30" dirty="0">
                <a:solidFill>
                  <a:srgbClr val="FF0000"/>
                </a:solidFill>
                <a:latin typeface="Calibri"/>
                <a:cs typeface="Calibri"/>
              </a:rPr>
              <a:t> </a:t>
            </a:r>
            <a:r>
              <a:rPr sz="1800" dirty="0">
                <a:solidFill>
                  <a:srgbClr val="FF0000"/>
                </a:solidFill>
                <a:latin typeface="Calibri"/>
                <a:cs typeface="Calibri"/>
              </a:rPr>
              <a:t>που</a:t>
            </a:r>
            <a:endParaRPr sz="1800">
              <a:latin typeface="Calibri"/>
              <a:cs typeface="Calibri"/>
            </a:endParaRPr>
          </a:p>
          <a:p>
            <a:pPr algn="ctr">
              <a:lnSpc>
                <a:spcPct val="100000"/>
              </a:lnSpc>
              <a:spcBef>
                <a:spcPts val="434"/>
              </a:spcBef>
            </a:pPr>
            <a:r>
              <a:rPr sz="1800" spc="-5" dirty="0">
                <a:solidFill>
                  <a:srgbClr val="FF0000"/>
                </a:solidFill>
                <a:latin typeface="Calibri"/>
                <a:cs typeface="Calibri"/>
              </a:rPr>
              <a:t>ενδιαφέρουν</a:t>
            </a:r>
            <a:r>
              <a:rPr sz="1800" dirty="0">
                <a:solidFill>
                  <a:srgbClr val="FF0000"/>
                </a:solidFill>
                <a:latin typeface="Calibri"/>
                <a:cs typeface="Calibri"/>
              </a:rPr>
              <a:t> </a:t>
            </a:r>
            <a:r>
              <a:rPr sz="1800" spc="-10" dirty="0">
                <a:solidFill>
                  <a:srgbClr val="FF0000"/>
                </a:solidFill>
                <a:latin typeface="Calibri"/>
                <a:cs typeface="Calibri"/>
              </a:rPr>
              <a:t>τον</a:t>
            </a:r>
            <a:r>
              <a:rPr sz="1800" spc="-25" dirty="0">
                <a:solidFill>
                  <a:srgbClr val="FF0000"/>
                </a:solidFill>
                <a:latin typeface="Calibri"/>
                <a:cs typeface="Calibri"/>
              </a:rPr>
              <a:t> </a:t>
            </a:r>
            <a:r>
              <a:rPr sz="1800" dirty="0">
                <a:solidFill>
                  <a:srgbClr val="FF0000"/>
                </a:solidFill>
                <a:latin typeface="Calibri"/>
                <a:cs typeface="Calibri"/>
              </a:rPr>
              <a:t>χρήστη</a:t>
            </a:r>
            <a:endParaRPr sz="1800">
              <a:latin typeface="Calibri"/>
              <a:cs typeface="Calibri"/>
            </a:endParaRPr>
          </a:p>
          <a:p>
            <a:pPr>
              <a:lnSpc>
                <a:spcPct val="100000"/>
              </a:lnSpc>
              <a:spcBef>
                <a:spcPts val="30"/>
              </a:spcBef>
            </a:pPr>
            <a:endParaRPr sz="2100">
              <a:latin typeface="Calibri"/>
              <a:cs typeface="Calibri"/>
            </a:endParaRPr>
          </a:p>
          <a:p>
            <a:pPr marL="121920" marR="111760" indent="10160">
              <a:lnSpc>
                <a:spcPct val="120000"/>
              </a:lnSpc>
              <a:buAutoNum type="arabicPeriod" startAt="2"/>
              <a:tabLst>
                <a:tab pos="358775" algn="l"/>
              </a:tabLst>
            </a:pPr>
            <a:r>
              <a:rPr sz="1800" spc="-5" dirty="0">
                <a:solidFill>
                  <a:srgbClr val="FF0000"/>
                </a:solidFill>
                <a:latin typeface="Calibri"/>
                <a:cs typeface="Calibri"/>
              </a:rPr>
              <a:t>Εμφάνιση</a:t>
            </a:r>
            <a:r>
              <a:rPr sz="1800" spc="-10" dirty="0">
                <a:solidFill>
                  <a:srgbClr val="FF0000"/>
                </a:solidFill>
                <a:latin typeface="Calibri"/>
                <a:cs typeface="Calibri"/>
              </a:rPr>
              <a:t> </a:t>
            </a:r>
            <a:r>
              <a:rPr sz="1800" spc="-20" dirty="0">
                <a:solidFill>
                  <a:srgbClr val="FF0000"/>
                </a:solidFill>
                <a:latin typeface="Calibri"/>
                <a:cs typeface="Calibri"/>
              </a:rPr>
              <a:t>όλων</a:t>
            </a:r>
            <a:r>
              <a:rPr sz="1800" spc="-10" dirty="0">
                <a:solidFill>
                  <a:srgbClr val="FF0000"/>
                </a:solidFill>
                <a:latin typeface="Calibri"/>
                <a:cs typeface="Calibri"/>
              </a:rPr>
              <a:t> </a:t>
            </a:r>
            <a:r>
              <a:rPr sz="1800" spc="-15" dirty="0">
                <a:solidFill>
                  <a:srgbClr val="FF0000"/>
                </a:solidFill>
                <a:latin typeface="Calibri"/>
                <a:cs typeface="Calibri"/>
              </a:rPr>
              <a:t>των </a:t>
            </a:r>
            <a:r>
              <a:rPr sz="1800" spc="-395" dirty="0">
                <a:solidFill>
                  <a:srgbClr val="FF0000"/>
                </a:solidFill>
                <a:latin typeface="Calibri"/>
                <a:cs typeface="Calibri"/>
              </a:rPr>
              <a:t> </a:t>
            </a:r>
            <a:r>
              <a:rPr sz="1800" spc="-10" dirty="0">
                <a:solidFill>
                  <a:srgbClr val="FF0000"/>
                </a:solidFill>
                <a:latin typeface="Calibri"/>
                <a:cs typeface="Calibri"/>
              </a:rPr>
              <a:t>ανοικτών/επικείμενων</a:t>
            </a:r>
            <a:endParaRPr sz="1800">
              <a:latin typeface="Calibri"/>
              <a:cs typeface="Calibri"/>
            </a:endParaRPr>
          </a:p>
          <a:p>
            <a:pPr marL="184785" marR="176530" indent="1270" algn="ctr">
              <a:lnSpc>
                <a:spcPct val="120000"/>
              </a:lnSpc>
            </a:pPr>
            <a:r>
              <a:rPr sz="1800" spc="-5" dirty="0">
                <a:solidFill>
                  <a:srgbClr val="FF0000"/>
                </a:solidFill>
                <a:latin typeface="Calibri"/>
                <a:cs typeface="Calibri"/>
              </a:rPr>
              <a:t>Προσκλήσεων</a:t>
            </a:r>
            <a:r>
              <a:rPr sz="1800" spc="10" dirty="0">
                <a:solidFill>
                  <a:srgbClr val="FF0000"/>
                </a:solidFill>
                <a:latin typeface="Calibri"/>
                <a:cs typeface="Calibri"/>
              </a:rPr>
              <a:t> </a:t>
            </a:r>
            <a:r>
              <a:rPr sz="1800" dirty="0">
                <a:solidFill>
                  <a:srgbClr val="FF0000"/>
                </a:solidFill>
                <a:latin typeface="Calibri"/>
                <a:cs typeface="Calibri"/>
              </a:rPr>
              <a:t>που </a:t>
            </a:r>
            <a:r>
              <a:rPr sz="1800" spc="5" dirty="0">
                <a:solidFill>
                  <a:srgbClr val="FF0000"/>
                </a:solidFill>
                <a:latin typeface="Calibri"/>
                <a:cs typeface="Calibri"/>
              </a:rPr>
              <a:t> </a:t>
            </a:r>
            <a:r>
              <a:rPr sz="1800" spc="-10" dirty="0">
                <a:solidFill>
                  <a:srgbClr val="FF0000"/>
                </a:solidFill>
                <a:latin typeface="Calibri"/>
                <a:cs typeface="Calibri"/>
              </a:rPr>
              <a:t>ανταποκρίνονται</a:t>
            </a:r>
            <a:r>
              <a:rPr sz="1800" spc="25" dirty="0">
                <a:solidFill>
                  <a:srgbClr val="FF0000"/>
                </a:solidFill>
                <a:latin typeface="Calibri"/>
                <a:cs typeface="Calibri"/>
              </a:rPr>
              <a:t> </a:t>
            </a:r>
            <a:r>
              <a:rPr sz="1800" dirty="0">
                <a:solidFill>
                  <a:srgbClr val="FF0000"/>
                </a:solidFill>
                <a:latin typeface="Calibri"/>
                <a:cs typeface="Calibri"/>
              </a:rPr>
              <a:t>στα </a:t>
            </a:r>
            <a:r>
              <a:rPr sz="1800" spc="-390" dirty="0">
                <a:solidFill>
                  <a:srgbClr val="FF0000"/>
                </a:solidFill>
                <a:latin typeface="Calibri"/>
                <a:cs typeface="Calibri"/>
              </a:rPr>
              <a:t> </a:t>
            </a:r>
            <a:r>
              <a:rPr sz="1800" spc="-15" dirty="0">
                <a:solidFill>
                  <a:srgbClr val="FF0000"/>
                </a:solidFill>
                <a:latin typeface="Calibri"/>
                <a:cs typeface="Calibri"/>
              </a:rPr>
              <a:t>φίλτρα</a:t>
            </a:r>
            <a:r>
              <a:rPr sz="1800" spc="1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10" dirty="0">
                <a:solidFill>
                  <a:srgbClr val="FF0000"/>
                </a:solidFill>
                <a:latin typeface="Calibri"/>
                <a:cs typeface="Calibri"/>
              </a:rPr>
              <a:t>έχουν</a:t>
            </a:r>
            <a:endParaRPr sz="1800">
              <a:latin typeface="Calibri"/>
              <a:cs typeface="Calibri"/>
            </a:endParaRPr>
          </a:p>
          <a:p>
            <a:pPr marL="5080" algn="ctr">
              <a:lnSpc>
                <a:spcPct val="100000"/>
              </a:lnSpc>
              <a:spcBef>
                <a:spcPts val="434"/>
              </a:spcBef>
            </a:pPr>
            <a:r>
              <a:rPr sz="1800" spc="-5" dirty="0">
                <a:solidFill>
                  <a:srgbClr val="FF0000"/>
                </a:solidFill>
                <a:latin typeface="Calibri"/>
                <a:cs typeface="Calibri"/>
              </a:rPr>
              <a:t>επιλεγεί</a:t>
            </a:r>
            <a:endParaRPr sz="1800">
              <a:latin typeface="Calibri"/>
              <a:cs typeface="Calibri"/>
            </a:endParaRPr>
          </a:p>
        </p:txBody>
      </p:sp>
      <p:pic>
        <p:nvPicPr>
          <p:cNvPr id="4" name="object 4"/>
          <p:cNvPicPr/>
          <p:nvPr/>
        </p:nvPicPr>
        <p:blipFill>
          <a:blip r:embed="rId2" cstate="print"/>
          <a:stretch>
            <a:fillRect/>
          </a:stretch>
        </p:blipFill>
        <p:spPr>
          <a:xfrm>
            <a:off x="185928" y="1456944"/>
            <a:ext cx="9368028" cy="452170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062" y="23875"/>
            <a:ext cx="505841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CALL</a:t>
            </a:r>
            <a:r>
              <a:rPr sz="2800" spc="5" dirty="0">
                <a:solidFill>
                  <a:srgbClr val="FFFFFF"/>
                </a:solidFill>
              </a:rPr>
              <a:t> </a:t>
            </a:r>
            <a:r>
              <a:rPr sz="2800" spc="-35" dirty="0">
                <a:solidFill>
                  <a:srgbClr val="FFFFFF"/>
                </a:solidFill>
              </a:rPr>
              <a:t>DETAILS</a:t>
            </a:r>
            <a:endParaRPr sz="2800" dirty="0"/>
          </a:p>
        </p:txBody>
      </p:sp>
      <p:sp>
        <p:nvSpPr>
          <p:cNvPr id="3" name="object 3"/>
          <p:cNvSpPr txBox="1"/>
          <p:nvPr/>
        </p:nvSpPr>
        <p:spPr>
          <a:xfrm>
            <a:off x="193954" y="4568697"/>
            <a:ext cx="10206355" cy="222377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0000"/>
                </a:solidFill>
                <a:latin typeface="Calibri"/>
                <a:cs typeface="Calibri"/>
              </a:rPr>
              <a:t>Η</a:t>
            </a:r>
            <a:r>
              <a:rPr sz="1800" spc="5" dirty="0">
                <a:solidFill>
                  <a:srgbClr val="FF0000"/>
                </a:solidFill>
                <a:latin typeface="Calibri"/>
                <a:cs typeface="Calibri"/>
              </a:rPr>
              <a:t> </a:t>
            </a:r>
            <a:r>
              <a:rPr sz="1800" spc="-20" dirty="0">
                <a:solidFill>
                  <a:srgbClr val="FF0000"/>
                </a:solidFill>
                <a:latin typeface="Calibri"/>
                <a:cs typeface="Calibri"/>
              </a:rPr>
              <a:t>κάθε</a:t>
            </a:r>
            <a:r>
              <a:rPr sz="1800" spc="20" dirty="0">
                <a:solidFill>
                  <a:srgbClr val="FF0000"/>
                </a:solidFill>
                <a:latin typeface="Calibri"/>
                <a:cs typeface="Calibri"/>
              </a:rPr>
              <a:t> </a:t>
            </a:r>
            <a:r>
              <a:rPr sz="1800" spc="-15" dirty="0">
                <a:solidFill>
                  <a:srgbClr val="FF0000"/>
                </a:solidFill>
                <a:latin typeface="Calibri"/>
                <a:cs typeface="Calibri"/>
              </a:rPr>
              <a:t>ευκαιρία</a:t>
            </a:r>
            <a:r>
              <a:rPr sz="1800" spc="30" dirty="0">
                <a:solidFill>
                  <a:srgbClr val="FF0000"/>
                </a:solidFill>
                <a:latin typeface="Calibri"/>
                <a:cs typeface="Calibri"/>
              </a:rPr>
              <a:t> </a:t>
            </a:r>
            <a:r>
              <a:rPr sz="1800" spc="-10" dirty="0">
                <a:solidFill>
                  <a:srgbClr val="FF0000"/>
                </a:solidFill>
                <a:latin typeface="Calibri"/>
                <a:cs typeface="Calibri"/>
              </a:rPr>
              <a:t>εμφανίζεται</a:t>
            </a:r>
            <a:r>
              <a:rPr sz="1800" spc="70" dirty="0">
                <a:solidFill>
                  <a:srgbClr val="FF0000"/>
                </a:solidFill>
                <a:latin typeface="Calibri"/>
                <a:cs typeface="Calibri"/>
              </a:rPr>
              <a:t> </a:t>
            </a:r>
            <a:r>
              <a:rPr sz="1800" spc="-5" dirty="0">
                <a:solidFill>
                  <a:srgbClr val="FF0000"/>
                </a:solidFill>
                <a:latin typeface="Calibri"/>
                <a:cs typeface="Calibri"/>
              </a:rPr>
              <a:t>με</a:t>
            </a:r>
            <a:r>
              <a:rPr sz="1800" spc="5" dirty="0">
                <a:solidFill>
                  <a:srgbClr val="FF0000"/>
                </a:solidFill>
                <a:latin typeface="Calibri"/>
                <a:cs typeface="Calibri"/>
              </a:rPr>
              <a:t> </a:t>
            </a:r>
            <a:r>
              <a:rPr sz="1800" spc="-5" dirty="0">
                <a:solidFill>
                  <a:srgbClr val="FF0000"/>
                </a:solidFill>
                <a:latin typeface="Calibri"/>
                <a:cs typeface="Calibri"/>
              </a:rPr>
              <a:t>τη</a:t>
            </a:r>
            <a:r>
              <a:rPr sz="1800" spc="5" dirty="0">
                <a:solidFill>
                  <a:srgbClr val="FF0000"/>
                </a:solidFill>
                <a:latin typeface="Calibri"/>
                <a:cs typeface="Calibri"/>
              </a:rPr>
              <a:t> </a:t>
            </a:r>
            <a:r>
              <a:rPr sz="1800" spc="-10" dirty="0">
                <a:solidFill>
                  <a:srgbClr val="FF0000"/>
                </a:solidFill>
                <a:latin typeface="Calibri"/>
                <a:cs typeface="Calibri"/>
              </a:rPr>
              <a:t>μορφή</a:t>
            </a:r>
            <a:r>
              <a:rPr sz="1800" dirty="0">
                <a:solidFill>
                  <a:srgbClr val="FF0000"/>
                </a:solidFill>
                <a:latin typeface="Calibri"/>
                <a:cs typeface="Calibri"/>
              </a:rPr>
              <a:t> </a:t>
            </a:r>
            <a:r>
              <a:rPr sz="1800" spc="-20" dirty="0">
                <a:solidFill>
                  <a:srgbClr val="FF0000"/>
                </a:solidFill>
                <a:latin typeface="Calibri"/>
                <a:cs typeface="Calibri"/>
              </a:rPr>
              <a:t>κάρτας,</a:t>
            </a:r>
            <a:r>
              <a:rPr sz="1800" spc="25"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οποία</a:t>
            </a:r>
            <a:r>
              <a:rPr sz="1800" spc="25" dirty="0">
                <a:solidFill>
                  <a:srgbClr val="FF0000"/>
                </a:solidFill>
                <a:latin typeface="Calibri"/>
                <a:cs typeface="Calibri"/>
              </a:rPr>
              <a:t> </a:t>
            </a:r>
            <a:r>
              <a:rPr sz="1800" spc="-5" dirty="0">
                <a:solidFill>
                  <a:srgbClr val="FF0000"/>
                </a:solidFill>
                <a:latin typeface="Calibri"/>
                <a:cs typeface="Calibri"/>
              </a:rPr>
              <a:t>περιλαμβάνει</a:t>
            </a:r>
            <a:r>
              <a:rPr sz="1800" spc="70" dirty="0">
                <a:solidFill>
                  <a:srgbClr val="FF0000"/>
                </a:solidFill>
                <a:latin typeface="Calibri"/>
                <a:cs typeface="Calibri"/>
              </a:rPr>
              <a:t> </a:t>
            </a:r>
            <a:r>
              <a:rPr sz="1800" spc="-15" dirty="0">
                <a:solidFill>
                  <a:srgbClr val="FF0000"/>
                </a:solidFill>
                <a:latin typeface="Calibri"/>
                <a:cs typeface="Calibri"/>
              </a:rPr>
              <a:t>την</a:t>
            </a:r>
            <a:r>
              <a:rPr sz="1800" dirty="0">
                <a:solidFill>
                  <a:srgbClr val="FF0000"/>
                </a:solidFill>
                <a:latin typeface="Calibri"/>
                <a:cs typeface="Calibri"/>
              </a:rPr>
              <a:t> </a:t>
            </a:r>
            <a:r>
              <a:rPr sz="1800" spc="-5" dirty="0">
                <a:solidFill>
                  <a:srgbClr val="FF0000"/>
                </a:solidFill>
                <a:latin typeface="Calibri"/>
                <a:cs typeface="Calibri"/>
              </a:rPr>
              <a:t>εξής</a:t>
            </a:r>
            <a:r>
              <a:rPr sz="1800" spc="5" dirty="0">
                <a:solidFill>
                  <a:srgbClr val="FF0000"/>
                </a:solidFill>
                <a:latin typeface="Calibri"/>
                <a:cs typeface="Calibri"/>
              </a:rPr>
              <a:t> </a:t>
            </a:r>
            <a:r>
              <a:rPr sz="1800" dirty="0">
                <a:solidFill>
                  <a:srgbClr val="FF0000"/>
                </a:solidFill>
                <a:latin typeface="Calibri"/>
                <a:cs typeface="Calibri"/>
              </a:rPr>
              <a:t>πληροφόρηση:</a:t>
            </a:r>
            <a:endParaRPr sz="1800" dirty="0">
              <a:latin typeface="Calibri"/>
              <a:cs typeface="Calibri"/>
            </a:endParaRPr>
          </a:p>
          <a:p>
            <a:pPr>
              <a:lnSpc>
                <a:spcPct val="100000"/>
              </a:lnSpc>
              <a:spcBef>
                <a:spcPts val="20"/>
              </a:spcBef>
            </a:pPr>
            <a:endParaRPr sz="1750" dirty="0">
              <a:latin typeface="Calibri"/>
              <a:cs typeface="Calibri"/>
            </a:endParaRPr>
          </a:p>
          <a:p>
            <a:pPr marL="238125" indent="-226060">
              <a:lnSpc>
                <a:spcPct val="100000"/>
              </a:lnSpc>
              <a:buAutoNum type="arabicPeriod"/>
              <a:tabLst>
                <a:tab pos="238760" algn="l"/>
              </a:tabLst>
            </a:pPr>
            <a:r>
              <a:rPr sz="1800" spc="-15" dirty="0">
                <a:solidFill>
                  <a:srgbClr val="FF0000"/>
                </a:solidFill>
                <a:latin typeface="Calibri"/>
                <a:cs typeface="Calibri"/>
              </a:rPr>
              <a:t>Τίτλος</a:t>
            </a:r>
            <a:r>
              <a:rPr sz="1800" spc="15" dirty="0">
                <a:solidFill>
                  <a:srgbClr val="FF0000"/>
                </a:solidFill>
                <a:latin typeface="Calibri"/>
                <a:cs typeface="Calibri"/>
              </a:rPr>
              <a:t> </a:t>
            </a:r>
            <a:r>
              <a:rPr sz="1800" spc="-15" dirty="0">
                <a:solidFill>
                  <a:srgbClr val="FF0000"/>
                </a:solidFill>
                <a:latin typeface="Calibri"/>
                <a:cs typeface="Calibri"/>
              </a:rPr>
              <a:t>ευκαιρίας,</a:t>
            </a:r>
            <a:r>
              <a:rPr sz="1800" spc="45" dirty="0">
                <a:solidFill>
                  <a:srgbClr val="FF0000"/>
                </a:solidFill>
                <a:latin typeface="Calibri"/>
                <a:cs typeface="Calibri"/>
              </a:rPr>
              <a:t> </a:t>
            </a:r>
            <a:r>
              <a:rPr sz="1800" spc="-10" dirty="0">
                <a:solidFill>
                  <a:srgbClr val="FF0000"/>
                </a:solidFill>
                <a:latin typeface="Calibri"/>
                <a:cs typeface="Calibri"/>
              </a:rPr>
              <a:t>Κωδικοποίηση</a:t>
            </a:r>
            <a:r>
              <a:rPr sz="1800" spc="5" dirty="0">
                <a:solidFill>
                  <a:srgbClr val="FF0000"/>
                </a:solidFill>
                <a:latin typeface="Calibri"/>
                <a:cs typeface="Calibri"/>
              </a:rPr>
              <a:t> </a:t>
            </a:r>
            <a:r>
              <a:rPr sz="1800" spc="-5" dirty="0">
                <a:solidFill>
                  <a:srgbClr val="FF0000"/>
                </a:solidFill>
                <a:latin typeface="Calibri"/>
                <a:cs typeface="Calibri"/>
              </a:rPr>
              <a:t>αίτησης,</a:t>
            </a:r>
            <a:r>
              <a:rPr sz="1800" spc="10" dirty="0">
                <a:solidFill>
                  <a:srgbClr val="FF0000"/>
                </a:solidFill>
                <a:latin typeface="Calibri"/>
                <a:cs typeface="Calibri"/>
              </a:rPr>
              <a:t> </a:t>
            </a:r>
            <a:r>
              <a:rPr sz="1800" spc="-5" dirty="0">
                <a:solidFill>
                  <a:srgbClr val="FF0000"/>
                </a:solidFill>
                <a:latin typeface="Calibri"/>
                <a:cs typeface="Calibri"/>
              </a:rPr>
              <a:t>Πρόσκληση</a:t>
            </a:r>
            <a:r>
              <a:rPr sz="1800" spc="10" dirty="0">
                <a:solidFill>
                  <a:srgbClr val="FF0000"/>
                </a:solidFill>
                <a:latin typeface="Calibri"/>
                <a:cs typeface="Calibri"/>
              </a:rPr>
              <a:t> </a:t>
            </a:r>
            <a:r>
              <a:rPr sz="1800" spc="-10" dirty="0">
                <a:solidFill>
                  <a:srgbClr val="FF0000"/>
                </a:solidFill>
                <a:latin typeface="Calibri"/>
                <a:cs typeface="Calibri"/>
              </a:rPr>
              <a:t>(έτος),</a:t>
            </a:r>
            <a:r>
              <a:rPr sz="1800" spc="40" dirty="0">
                <a:solidFill>
                  <a:srgbClr val="FF0000"/>
                </a:solidFill>
                <a:latin typeface="Calibri"/>
                <a:cs typeface="Calibri"/>
              </a:rPr>
              <a:t> </a:t>
            </a:r>
            <a:r>
              <a:rPr sz="1800" spc="-5" dirty="0">
                <a:solidFill>
                  <a:srgbClr val="FF0000"/>
                </a:solidFill>
                <a:latin typeface="Calibri"/>
                <a:cs typeface="Calibri"/>
              </a:rPr>
              <a:t>Δράση,</a:t>
            </a:r>
            <a:r>
              <a:rPr sz="1800" spc="-10" dirty="0">
                <a:solidFill>
                  <a:srgbClr val="FF0000"/>
                </a:solidFill>
                <a:latin typeface="Calibri"/>
                <a:cs typeface="Calibri"/>
              </a:rPr>
              <a:t> </a:t>
            </a:r>
            <a:r>
              <a:rPr sz="1800" spc="-35" dirty="0">
                <a:solidFill>
                  <a:srgbClr val="FF0000"/>
                </a:solidFill>
                <a:latin typeface="Calibri"/>
                <a:cs typeface="Calibri"/>
              </a:rPr>
              <a:t>Τομέας</a:t>
            </a:r>
            <a:endParaRPr sz="1800" dirty="0">
              <a:latin typeface="Calibri"/>
              <a:cs typeface="Calibri"/>
            </a:endParaRPr>
          </a:p>
          <a:p>
            <a:pPr marL="238125" indent="-226060">
              <a:lnSpc>
                <a:spcPct val="100000"/>
              </a:lnSpc>
              <a:spcBef>
                <a:spcPts val="5"/>
              </a:spcBef>
              <a:buAutoNum type="arabicPeriod"/>
              <a:tabLst>
                <a:tab pos="238760" algn="l"/>
              </a:tabLst>
            </a:pPr>
            <a:r>
              <a:rPr sz="1800" spc="-10" dirty="0">
                <a:solidFill>
                  <a:srgbClr val="FF0000"/>
                </a:solidFill>
                <a:latin typeface="Calibri"/>
                <a:cs typeface="Calibri"/>
              </a:rPr>
              <a:t>Απεικόνιση</a:t>
            </a:r>
            <a:endParaRPr sz="1800" dirty="0">
              <a:latin typeface="Calibri"/>
              <a:cs typeface="Calibri"/>
            </a:endParaRPr>
          </a:p>
          <a:p>
            <a:pPr marL="238125" indent="-226060">
              <a:lnSpc>
                <a:spcPct val="100000"/>
              </a:lnSpc>
              <a:buAutoNum type="arabicPeriod"/>
              <a:tabLst>
                <a:tab pos="238760" algn="l"/>
              </a:tabLst>
            </a:pPr>
            <a:r>
              <a:rPr sz="1800" spc="-5" dirty="0">
                <a:solidFill>
                  <a:srgbClr val="FF0000"/>
                </a:solidFill>
                <a:latin typeface="Calibri"/>
                <a:cs typeface="Calibri"/>
              </a:rPr>
              <a:t>Σύντομη</a:t>
            </a:r>
            <a:r>
              <a:rPr sz="1800" dirty="0">
                <a:solidFill>
                  <a:srgbClr val="FF0000"/>
                </a:solidFill>
                <a:latin typeface="Calibri"/>
                <a:cs typeface="Calibri"/>
              </a:rPr>
              <a:t> </a:t>
            </a:r>
            <a:r>
              <a:rPr sz="1800" spc="-10" dirty="0">
                <a:solidFill>
                  <a:srgbClr val="FF0000"/>
                </a:solidFill>
                <a:latin typeface="Calibri"/>
                <a:cs typeface="Calibri"/>
              </a:rPr>
              <a:t>περιγραφή</a:t>
            </a:r>
            <a:r>
              <a:rPr sz="1800" spc="15" dirty="0">
                <a:solidFill>
                  <a:srgbClr val="FF0000"/>
                </a:solidFill>
                <a:latin typeface="Calibri"/>
                <a:cs typeface="Calibri"/>
              </a:rPr>
              <a:t> </a:t>
            </a:r>
            <a:r>
              <a:rPr sz="1800" spc="-5" dirty="0">
                <a:solidFill>
                  <a:srgbClr val="FF0000"/>
                </a:solidFill>
                <a:latin typeface="Calibri"/>
                <a:cs typeface="Calibri"/>
              </a:rPr>
              <a:t>της</a:t>
            </a:r>
            <a:r>
              <a:rPr sz="1800" spc="-15" dirty="0">
                <a:solidFill>
                  <a:srgbClr val="FF0000"/>
                </a:solidFill>
                <a:latin typeface="Calibri"/>
                <a:cs typeface="Calibri"/>
              </a:rPr>
              <a:t> ευκαιρίας</a:t>
            </a:r>
            <a:endParaRPr sz="1800" dirty="0">
              <a:latin typeface="Calibri"/>
              <a:cs typeface="Calibri"/>
            </a:endParaRPr>
          </a:p>
          <a:p>
            <a:pPr marL="238125" indent="-226060">
              <a:lnSpc>
                <a:spcPct val="100000"/>
              </a:lnSpc>
              <a:buAutoNum type="arabicPeriod"/>
              <a:tabLst>
                <a:tab pos="238760" algn="l"/>
              </a:tabLst>
            </a:pPr>
            <a:r>
              <a:rPr sz="1800" spc="-5" dirty="0">
                <a:solidFill>
                  <a:srgbClr val="FF0000"/>
                </a:solidFill>
                <a:latin typeface="Calibri"/>
                <a:cs typeface="Calibri"/>
              </a:rPr>
              <a:t>Κατα</a:t>
            </a:r>
            <a:r>
              <a:rPr sz="1800" spc="-5" dirty="0" err="1">
                <a:solidFill>
                  <a:srgbClr val="FF0000"/>
                </a:solidFill>
                <a:latin typeface="Calibri"/>
                <a:cs typeface="Calibri"/>
              </a:rPr>
              <a:t>ληκτική</a:t>
            </a:r>
            <a:r>
              <a:rPr sz="1800" spc="30" dirty="0">
                <a:solidFill>
                  <a:srgbClr val="FF0000"/>
                </a:solidFill>
                <a:latin typeface="Calibri"/>
                <a:cs typeface="Calibri"/>
              </a:rPr>
              <a:t> </a:t>
            </a:r>
            <a:r>
              <a:rPr sz="1800" spc="-10" dirty="0" err="1">
                <a:solidFill>
                  <a:srgbClr val="FF0000"/>
                </a:solidFill>
                <a:latin typeface="Calibri"/>
                <a:cs typeface="Calibri"/>
              </a:rPr>
              <a:t>ημερομηνί</a:t>
            </a:r>
            <a:r>
              <a:rPr sz="1800" spc="-10" dirty="0">
                <a:solidFill>
                  <a:srgbClr val="FF0000"/>
                </a:solidFill>
                <a:latin typeface="Calibri"/>
                <a:cs typeface="Calibri"/>
              </a:rPr>
              <a:t>α</a:t>
            </a:r>
            <a:r>
              <a:rPr lang="en-GB" sz="1800" spc="-10" dirty="0">
                <a:solidFill>
                  <a:srgbClr val="FF0000"/>
                </a:solidFill>
                <a:latin typeface="Calibri"/>
                <a:cs typeface="Calibri"/>
              </a:rPr>
              <a:t> </a:t>
            </a:r>
            <a:r>
              <a:rPr lang="el-GR" sz="1800" spc="-10" dirty="0">
                <a:solidFill>
                  <a:srgbClr val="FF0000"/>
                </a:solidFill>
                <a:latin typeface="Calibri"/>
                <a:cs typeface="Calibri"/>
              </a:rPr>
              <a:t>και ώρα</a:t>
            </a:r>
            <a:r>
              <a:rPr sz="1800" spc="20"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5" dirty="0">
                <a:solidFill>
                  <a:srgbClr val="FF0000"/>
                </a:solidFill>
                <a:latin typeface="Calibri"/>
                <a:cs typeface="Calibri"/>
              </a:rPr>
              <a:t>υποβολή</a:t>
            </a:r>
            <a:r>
              <a:rPr sz="1800" spc="35" dirty="0">
                <a:solidFill>
                  <a:srgbClr val="FF0000"/>
                </a:solidFill>
                <a:latin typeface="Calibri"/>
                <a:cs typeface="Calibri"/>
              </a:rPr>
              <a:t> </a:t>
            </a:r>
            <a:r>
              <a:rPr sz="1800" spc="-10" dirty="0">
                <a:solidFill>
                  <a:srgbClr val="FF0000"/>
                </a:solidFill>
                <a:latin typeface="Calibri"/>
                <a:cs typeface="Calibri"/>
              </a:rPr>
              <a:t>αιτήσεων</a:t>
            </a:r>
            <a:r>
              <a:rPr sz="1800" spc="35"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10" dirty="0">
                <a:solidFill>
                  <a:srgbClr val="FF0000"/>
                </a:solidFill>
                <a:latin typeface="Calibri"/>
                <a:cs typeface="Calibri"/>
              </a:rPr>
              <a:t>αριθμός</a:t>
            </a:r>
            <a:r>
              <a:rPr sz="1800" spc="15" dirty="0">
                <a:solidFill>
                  <a:srgbClr val="FF0000"/>
                </a:solidFill>
                <a:latin typeface="Calibri"/>
                <a:cs typeface="Calibri"/>
              </a:rPr>
              <a:t> </a:t>
            </a:r>
            <a:r>
              <a:rPr sz="1800" spc="-10" dirty="0">
                <a:solidFill>
                  <a:srgbClr val="FF0000"/>
                </a:solidFill>
                <a:latin typeface="Calibri"/>
                <a:cs typeface="Calibri"/>
              </a:rPr>
              <a:t>ημερών</a:t>
            </a:r>
            <a:r>
              <a:rPr sz="1800" spc="25" dirty="0">
                <a:solidFill>
                  <a:srgbClr val="FF0000"/>
                </a:solidFill>
                <a:latin typeface="Calibri"/>
                <a:cs typeface="Calibri"/>
              </a:rPr>
              <a:t> </a:t>
            </a:r>
            <a:r>
              <a:rPr sz="1800" dirty="0">
                <a:solidFill>
                  <a:srgbClr val="FF0000"/>
                </a:solidFill>
                <a:latin typeface="Calibri"/>
                <a:cs typeface="Calibri"/>
              </a:rPr>
              <a:t>που</a:t>
            </a:r>
            <a:r>
              <a:rPr sz="1800" spc="30" dirty="0">
                <a:solidFill>
                  <a:srgbClr val="FF0000"/>
                </a:solidFill>
                <a:latin typeface="Calibri"/>
                <a:cs typeface="Calibri"/>
              </a:rPr>
              <a:t> </a:t>
            </a:r>
            <a:r>
              <a:rPr sz="1800" spc="-10" dirty="0">
                <a:solidFill>
                  <a:srgbClr val="FF0000"/>
                </a:solidFill>
                <a:latin typeface="Calibri"/>
                <a:cs typeface="Calibri"/>
              </a:rPr>
              <a:t>απομένουν</a:t>
            </a:r>
            <a:endParaRPr sz="1800" dirty="0">
              <a:latin typeface="Calibri"/>
              <a:cs typeface="Calibri"/>
            </a:endParaRPr>
          </a:p>
          <a:p>
            <a:pPr marL="238125" indent="-226060">
              <a:lnSpc>
                <a:spcPct val="100000"/>
              </a:lnSpc>
              <a:buAutoNum type="arabicPeriod"/>
              <a:tabLst>
                <a:tab pos="238760" algn="l"/>
              </a:tabLst>
            </a:pPr>
            <a:r>
              <a:rPr sz="1800" dirty="0">
                <a:solidFill>
                  <a:srgbClr val="FF0000"/>
                </a:solidFill>
                <a:latin typeface="Calibri"/>
                <a:cs typeface="Calibri"/>
              </a:rPr>
              <a:t>Apply</a:t>
            </a:r>
            <a:r>
              <a:rPr sz="1800" spc="10" dirty="0">
                <a:solidFill>
                  <a:srgbClr val="FF0000"/>
                </a:solidFill>
                <a:latin typeface="Calibri"/>
                <a:cs typeface="Calibri"/>
              </a:rPr>
              <a:t> </a:t>
            </a:r>
            <a:r>
              <a:rPr sz="1800" spc="-5" dirty="0">
                <a:solidFill>
                  <a:srgbClr val="FF0000"/>
                </a:solidFill>
                <a:latin typeface="Calibri"/>
                <a:cs typeface="Calibri"/>
              </a:rPr>
              <a:t>(για</a:t>
            </a:r>
            <a:r>
              <a:rPr sz="1800" spc="25" dirty="0">
                <a:solidFill>
                  <a:srgbClr val="FF0000"/>
                </a:solidFill>
                <a:latin typeface="Calibri"/>
                <a:cs typeface="Calibri"/>
              </a:rPr>
              <a:t> </a:t>
            </a:r>
            <a:r>
              <a:rPr sz="1800" spc="-10" dirty="0">
                <a:solidFill>
                  <a:srgbClr val="FF0000"/>
                </a:solidFill>
                <a:latin typeface="Calibri"/>
                <a:cs typeface="Calibri"/>
              </a:rPr>
              <a:t>ανοικτές</a:t>
            </a:r>
            <a:r>
              <a:rPr sz="1800" spc="30" dirty="0">
                <a:solidFill>
                  <a:srgbClr val="FF0000"/>
                </a:solidFill>
                <a:latin typeface="Calibri"/>
                <a:cs typeface="Calibri"/>
              </a:rPr>
              <a:t> </a:t>
            </a:r>
            <a:r>
              <a:rPr sz="1800" spc="-5" dirty="0">
                <a:solidFill>
                  <a:srgbClr val="FF0000"/>
                </a:solidFill>
                <a:latin typeface="Calibri"/>
                <a:cs typeface="Calibri"/>
              </a:rPr>
              <a:t>Προσκλήσεις)</a:t>
            </a:r>
            <a:r>
              <a:rPr sz="1800" spc="35" dirty="0">
                <a:solidFill>
                  <a:srgbClr val="FF0000"/>
                </a:solidFill>
                <a:latin typeface="Calibri"/>
                <a:cs typeface="Calibri"/>
              </a:rPr>
              <a:t> </a:t>
            </a:r>
            <a:r>
              <a:rPr sz="1800" dirty="0">
                <a:solidFill>
                  <a:srgbClr val="FF0000"/>
                </a:solidFill>
                <a:latin typeface="Calibri"/>
                <a:cs typeface="Calibri"/>
              </a:rPr>
              <a:t>/</a:t>
            </a:r>
            <a:r>
              <a:rPr sz="1800" spc="25" dirty="0">
                <a:solidFill>
                  <a:srgbClr val="FF0000"/>
                </a:solidFill>
                <a:latin typeface="Calibri"/>
                <a:cs typeface="Calibri"/>
              </a:rPr>
              <a:t> </a:t>
            </a:r>
            <a:r>
              <a:rPr sz="1800" spc="-5" dirty="0">
                <a:solidFill>
                  <a:srgbClr val="FF0000"/>
                </a:solidFill>
                <a:latin typeface="Calibri"/>
                <a:cs typeface="Calibri"/>
              </a:rPr>
              <a:t>Upcoming</a:t>
            </a:r>
            <a:r>
              <a:rPr sz="1800" spc="15" dirty="0">
                <a:solidFill>
                  <a:srgbClr val="FF0000"/>
                </a:solidFill>
                <a:latin typeface="Calibri"/>
                <a:cs typeface="Calibri"/>
              </a:rPr>
              <a:t> </a:t>
            </a:r>
            <a:r>
              <a:rPr sz="1800" spc="-5" dirty="0">
                <a:solidFill>
                  <a:srgbClr val="FF0000"/>
                </a:solidFill>
                <a:latin typeface="Calibri"/>
                <a:cs typeface="Calibri"/>
              </a:rPr>
              <a:t>(για</a:t>
            </a:r>
            <a:r>
              <a:rPr sz="1800" spc="25" dirty="0">
                <a:solidFill>
                  <a:srgbClr val="FF0000"/>
                </a:solidFill>
                <a:latin typeface="Calibri"/>
                <a:cs typeface="Calibri"/>
              </a:rPr>
              <a:t> </a:t>
            </a:r>
            <a:r>
              <a:rPr sz="1800" spc="-5" dirty="0">
                <a:solidFill>
                  <a:srgbClr val="FF0000"/>
                </a:solidFill>
                <a:latin typeface="Calibri"/>
                <a:cs typeface="Calibri"/>
              </a:rPr>
              <a:t>επικείμενες</a:t>
            </a:r>
            <a:r>
              <a:rPr sz="1800" spc="65" dirty="0">
                <a:solidFill>
                  <a:srgbClr val="FF0000"/>
                </a:solidFill>
                <a:latin typeface="Calibri"/>
                <a:cs typeface="Calibri"/>
              </a:rPr>
              <a:t> </a:t>
            </a:r>
            <a:r>
              <a:rPr sz="1800" spc="-5" dirty="0">
                <a:solidFill>
                  <a:srgbClr val="FF0000"/>
                </a:solidFill>
                <a:latin typeface="Calibri"/>
                <a:cs typeface="Calibri"/>
              </a:rPr>
              <a:t>Προσκλήσεις</a:t>
            </a:r>
            <a:r>
              <a:rPr sz="1800" spc="25" dirty="0">
                <a:solidFill>
                  <a:srgbClr val="FF0000"/>
                </a:solidFill>
                <a:latin typeface="Calibri"/>
                <a:cs typeface="Calibri"/>
              </a:rPr>
              <a:t> </a:t>
            </a:r>
            <a:r>
              <a:rPr sz="1800" dirty="0">
                <a:solidFill>
                  <a:srgbClr val="FF0000"/>
                </a:solidFill>
                <a:latin typeface="Calibri"/>
                <a:cs typeface="Calibri"/>
              </a:rPr>
              <a:t>που</a:t>
            </a:r>
            <a:r>
              <a:rPr sz="1800" spc="10"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10" dirty="0">
                <a:solidFill>
                  <a:srgbClr val="FF0000"/>
                </a:solidFill>
                <a:latin typeface="Calibri"/>
                <a:cs typeface="Calibri"/>
              </a:rPr>
              <a:t>έχουν</a:t>
            </a:r>
            <a:r>
              <a:rPr sz="1800" spc="15" dirty="0">
                <a:solidFill>
                  <a:srgbClr val="FF0000"/>
                </a:solidFill>
                <a:latin typeface="Calibri"/>
                <a:cs typeface="Calibri"/>
              </a:rPr>
              <a:t> </a:t>
            </a:r>
            <a:r>
              <a:rPr sz="1800" spc="-20" dirty="0">
                <a:solidFill>
                  <a:srgbClr val="FF0000"/>
                </a:solidFill>
                <a:latin typeface="Calibri"/>
                <a:cs typeface="Calibri"/>
              </a:rPr>
              <a:t>ακόμη</a:t>
            </a:r>
            <a:r>
              <a:rPr sz="1800" spc="5" dirty="0">
                <a:solidFill>
                  <a:srgbClr val="FF0000"/>
                </a:solidFill>
                <a:latin typeface="Calibri"/>
                <a:cs typeface="Calibri"/>
              </a:rPr>
              <a:t> </a:t>
            </a:r>
            <a:r>
              <a:rPr sz="1800" spc="-10" dirty="0">
                <a:solidFill>
                  <a:srgbClr val="FF0000"/>
                </a:solidFill>
                <a:latin typeface="Calibri"/>
                <a:cs typeface="Calibri"/>
              </a:rPr>
              <a:t>ανοίξει)</a:t>
            </a:r>
            <a:endParaRPr sz="1800" dirty="0">
              <a:latin typeface="Calibri"/>
              <a:cs typeface="Calibri"/>
            </a:endParaRPr>
          </a:p>
          <a:p>
            <a:pPr marL="238125" indent="-226060">
              <a:lnSpc>
                <a:spcPct val="100000"/>
              </a:lnSpc>
              <a:spcBef>
                <a:spcPts val="25"/>
              </a:spcBef>
              <a:buAutoNum type="arabicPeriod"/>
              <a:tabLst>
                <a:tab pos="238760" algn="l"/>
              </a:tabLst>
            </a:pPr>
            <a:r>
              <a:rPr sz="1800" spc="-10" dirty="0">
                <a:solidFill>
                  <a:srgbClr val="FF0000"/>
                </a:solidFill>
                <a:latin typeface="Calibri"/>
                <a:cs typeface="Calibri"/>
              </a:rPr>
              <a:t>Status </a:t>
            </a:r>
            <a:r>
              <a:rPr sz="1800" dirty="0">
                <a:solidFill>
                  <a:srgbClr val="FF0000"/>
                </a:solidFill>
                <a:latin typeface="Calibri"/>
                <a:cs typeface="Calibri"/>
              </a:rPr>
              <a:t>Bar</a:t>
            </a:r>
            <a:r>
              <a:rPr sz="1800" spc="-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spc="-10" dirty="0">
                <a:solidFill>
                  <a:srgbClr val="FF0000"/>
                </a:solidFill>
                <a:latin typeface="Calibri"/>
                <a:cs typeface="Calibri"/>
              </a:rPr>
              <a:t>Πράσινο</a:t>
            </a:r>
            <a:r>
              <a:rPr sz="1800" spc="30"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10" dirty="0">
                <a:solidFill>
                  <a:srgbClr val="FF0000"/>
                </a:solidFill>
                <a:latin typeface="Calibri"/>
                <a:cs typeface="Calibri"/>
              </a:rPr>
              <a:t>ανοικτές</a:t>
            </a:r>
            <a:r>
              <a:rPr sz="1800" spc="25" dirty="0">
                <a:solidFill>
                  <a:srgbClr val="FF0000"/>
                </a:solidFill>
                <a:latin typeface="Calibri"/>
                <a:cs typeface="Calibri"/>
              </a:rPr>
              <a:t> </a:t>
            </a:r>
            <a:r>
              <a:rPr sz="1800" spc="-5" dirty="0">
                <a:solidFill>
                  <a:srgbClr val="FF0000"/>
                </a:solidFill>
                <a:latin typeface="Calibri"/>
                <a:cs typeface="Calibri"/>
              </a:rPr>
              <a:t>Προσκλήσεις</a:t>
            </a:r>
            <a:r>
              <a:rPr sz="1800" spc="40" dirty="0">
                <a:solidFill>
                  <a:srgbClr val="FF0000"/>
                </a:solidFill>
                <a:latin typeface="Calibri"/>
                <a:cs typeface="Calibri"/>
              </a:rPr>
              <a:t> </a:t>
            </a:r>
            <a:r>
              <a:rPr sz="1800" spc="-25" dirty="0">
                <a:solidFill>
                  <a:srgbClr val="FF0000"/>
                </a:solidFill>
                <a:latin typeface="Calibri"/>
                <a:cs typeface="Calibri"/>
              </a:rPr>
              <a:t>και</a:t>
            </a:r>
            <a:r>
              <a:rPr sz="1800" spc="5" dirty="0">
                <a:solidFill>
                  <a:srgbClr val="FF0000"/>
                </a:solidFill>
                <a:latin typeface="Calibri"/>
                <a:cs typeface="Calibri"/>
              </a:rPr>
              <a:t> </a:t>
            </a:r>
            <a:r>
              <a:rPr sz="1800" spc="-15" dirty="0">
                <a:solidFill>
                  <a:srgbClr val="FF0000"/>
                </a:solidFill>
                <a:latin typeface="Calibri"/>
                <a:cs typeface="Calibri"/>
              </a:rPr>
              <a:t>κίτρινο</a:t>
            </a:r>
            <a:r>
              <a:rPr sz="1800" spc="15"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5" dirty="0">
                <a:solidFill>
                  <a:srgbClr val="FF0000"/>
                </a:solidFill>
                <a:latin typeface="Calibri"/>
                <a:cs typeface="Calibri"/>
              </a:rPr>
              <a:t>επικείμενες</a:t>
            </a:r>
            <a:endParaRPr sz="1800" dirty="0">
              <a:latin typeface="Calibri"/>
              <a:cs typeface="Calibri"/>
            </a:endParaRPr>
          </a:p>
        </p:txBody>
      </p:sp>
      <p:pic>
        <p:nvPicPr>
          <p:cNvPr id="4" name="object 4"/>
          <p:cNvPicPr/>
          <p:nvPr/>
        </p:nvPicPr>
        <p:blipFill>
          <a:blip r:embed="rId2" cstate="print"/>
          <a:stretch>
            <a:fillRect/>
          </a:stretch>
        </p:blipFill>
        <p:spPr>
          <a:xfrm>
            <a:off x="3331464" y="748283"/>
            <a:ext cx="5308091" cy="368350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59562"/>
            <a:ext cx="103771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30" dirty="0">
                <a:solidFill>
                  <a:srgbClr val="FFFFFF"/>
                </a:solidFill>
              </a:rPr>
              <a:t> </a:t>
            </a:r>
            <a:r>
              <a:rPr sz="2800" spc="-10" dirty="0">
                <a:solidFill>
                  <a:srgbClr val="FFFFFF"/>
                </a:solidFill>
              </a:rPr>
              <a:t>ΠΡΟΫΠΟΘΕΣΕΙΣ</a:t>
            </a:r>
            <a:r>
              <a:rPr sz="2800" spc="-30" dirty="0">
                <a:solidFill>
                  <a:srgbClr val="FFFFFF"/>
                </a:solidFill>
              </a:rPr>
              <a:t> </a:t>
            </a:r>
            <a:r>
              <a:rPr sz="2800" spc="-5" dirty="0">
                <a:solidFill>
                  <a:srgbClr val="FFFFFF"/>
                </a:solidFill>
              </a:rPr>
              <a:t>ΓΙΑ</a:t>
            </a:r>
            <a:r>
              <a:rPr sz="2800" spc="25" dirty="0">
                <a:solidFill>
                  <a:srgbClr val="FFFFFF"/>
                </a:solidFill>
              </a:rPr>
              <a:t> </a:t>
            </a:r>
            <a:r>
              <a:rPr sz="2800" spc="-10" dirty="0">
                <a:solidFill>
                  <a:srgbClr val="FFFFFF"/>
                </a:solidFill>
              </a:rPr>
              <a:t>ΥΠΟΒΟΛΗ </a:t>
            </a:r>
            <a:r>
              <a:rPr sz="2800" spc="-5" dirty="0">
                <a:solidFill>
                  <a:srgbClr val="FFFFFF"/>
                </a:solidFill>
              </a:rPr>
              <a:t>ΑΙΤΗΣΗΣ</a:t>
            </a:r>
            <a:endParaRPr sz="2800" dirty="0"/>
          </a:p>
        </p:txBody>
      </p:sp>
      <p:sp>
        <p:nvSpPr>
          <p:cNvPr id="3" name="object 3"/>
          <p:cNvSpPr txBox="1"/>
          <p:nvPr/>
        </p:nvSpPr>
        <p:spPr>
          <a:xfrm>
            <a:off x="412191" y="1502410"/>
            <a:ext cx="11514455" cy="3378835"/>
          </a:xfrm>
          <a:prstGeom prst="rect">
            <a:avLst/>
          </a:prstGeom>
        </p:spPr>
        <p:txBody>
          <a:bodyPr vert="horz" wrap="square" lIns="0" tIns="12065" rIns="0" bIns="0" rtlCol="0">
            <a:spAutoFit/>
          </a:bodyPr>
          <a:lstStyle/>
          <a:p>
            <a:pPr marL="355600" marR="5715" indent="-342900">
              <a:lnSpc>
                <a:spcPct val="100000"/>
              </a:lnSpc>
              <a:spcBef>
                <a:spcPts val="95"/>
              </a:spcBef>
              <a:buFont typeface="Wingdings"/>
              <a:buChar char=""/>
              <a:tabLst>
                <a:tab pos="355600" algn="l"/>
              </a:tabLst>
            </a:pPr>
            <a:r>
              <a:rPr sz="2200" spc="-5" dirty="0">
                <a:solidFill>
                  <a:srgbClr val="FF0000"/>
                </a:solidFill>
                <a:latin typeface="Calibri"/>
                <a:cs typeface="Calibri"/>
              </a:rPr>
              <a:t>Οι</a:t>
            </a:r>
            <a:r>
              <a:rPr sz="2200" spc="400" dirty="0">
                <a:solidFill>
                  <a:srgbClr val="FF0000"/>
                </a:solidFill>
                <a:latin typeface="Calibri"/>
                <a:cs typeface="Calibri"/>
              </a:rPr>
              <a:t> </a:t>
            </a:r>
            <a:r>
              <a:rPr sz="2200" spc="-10" dirty="0">
                <a:solidFill>
                  <a:srgbClr val="FF0000"/>
                </a:solidFill>
                <a:latin typeface="Calibri"/>
                <a:cs typeface="Calibri"/>
              </a:rPr>
              <a:t>διαδικτυακές</a:t>
            </a:r>
            <a:r>
              <a:rPr sz="2200" spc="409" dirty="0">
                <a:solidFill>
                  <a:srgbClr val="FF0000"/>
                </a:solidFill>
                <a:latin typeface="Calibri"/>
                <a:cs typeface="Calibri"/>
              </a:rPr>
              <a:t> </a:t>
            </a:r>
            <a:r>
              <a:rPr sz="2200" spc="-10" dirty="0">
                <a:solidFill>
                  <a:srgbClr val="FF0000"/>
                </a:solidFill>
                <a:latin typeface="Calibri"/>
                <a:cs typeface="Calibri"/>
              </a:rPr>
              <a:t>αιτήσεις</a:t>
            </a:r>
            <a:r>
              <a:rPr sz="2200" spc="420" dirty="0">
                <a:solidFill>
                  <a:srgbClr val="FF0000"/>
                </a:solidFill>
                <a:latin typeface="Calibri"/>
                <a:cs typeface="Calibri"/>
              </a:rPr>
              <a:t> </a:t>
            </a:r>
            <a:r>
              <a:rPr sz="2200" spc="-15" dirty="0">
                <a:solidFill>
                  <a:srgbClr val="FF0000"/>
                </a:solidFill>
                <a:latin typeface="Calibri"/>
                <a:cs typeface="Calibri"/>
              </a:rPr>
              <a:t>απαιτούν</a:t>
            </a:r>
            <a:r>
              <a:rPr sz="2200" spc="400" dirty="0">
                <a:solidFill>
                  <a:srgbClr val="FF0000"/>
                </a:solidFill>
                <a:latin typeface="Calibri"/>
                <a:cs typeface="Calibri"/>
              </a:rPr>
              <a:t> </a:t>
            </a:r>
            <a:r>
              <a:rPr sz="2200" b="1" spc="-10" dirty="0">
                <a:solidFill>
                  <a:srgbClr val="FF0000"/>
                </a:solidFill>
                <a:latin typeface="Calibri"/>
                <a:cs typeface="Calibri"/>
              </a:rPr>
              <a:t>σύνδεση</a:t>
            </a:r>
            <a:r>
              <a:rPr sz="2200" b="1" spc="430" dirty="0">
                <a:solidFill>
                  <a:srgbClr val="FF0000"/>
                </a:solidFill>
                <a:latin typeface="Calibri"/>
                <a:cs typeface="Calibri"/>
              </a:rPr>
              <a:t> </a:t>
            </a:r>
            <a:r>
              <a:rPr sz="2200" b="1" spc="-5" dirty="0">
                <a:solidFill>
                  <a:srgbClr val="FF0000"/>
                </a:solidFill>
                <a:latin typeface="Calibri"/>
                <a:cs typeface="Calibri"/>
              </a:rPr>
              <a:t>μεγάλης</a:t>
            </a:r>
            <a:r>
              <a:rPr sz="2200" b="1" spc="420" dirty="0">
                <a:solidFill>
                  <a:srgbClr val="FF0000"/>
                </a:solidFill>
                <a:latin typeface="Calibri"/>
                <a:cs typeface="Calibri"/>
              </a:rPr>
              <a:t> </a:t>
            </a:r>
            <a:r>
              <a:rPr sz="2200" b="1" spc="-10" dirty="0">
                <a:solidFill>
                  <a:srgbClr val="FF0000"/>
                </a:solidFill>
                <a:latin typeface="Calibri"/>
                <a:cs typeface="Calibri"/>
              </a:rPr>
              <a:t>ταχύτητας</a:t>
            </a:r>
            <a:r>
              <a:rPr sz="2200" b="1" spc="405" dirty="0">
                <a:solidFill>
                  <a:srgbClr val="FF0000"/>
                </a:solidFill>
                <a:latin typeface="Calibri"/>
                <a:cs typeface="Calibri"/>
              </a:rPr>
              <a:t> </a:t>
            </a:r>
            <a:r>
              <a:rPr sz="2200" b="1" dirty="0">
                <a:solidFill>
                  <a:srgbClr val="FF0000"/>
                </a:solidFill>
                <a:latin typeface="Calibri"/>
                <a:cs typeface="Calibri"/>
              </a:rPr>
              <a:t>στο</a:t>
            </a:r>
            <a:r>
              <a:rPr sz="2200" b="1" spc="415" dirty="0">
                <a:solidFill>
                  <a:srgbClr val="FF0000"/>
                </a:solidFill>
                <a:latin typeface="Calibri"/>
                <a:cs typeface="Calibri"/>
              </a:rPr>
              <a:t> </a:t>
            </a:r>
            <a:r>
              <a:rPr sz="2200" b="1" spc="-5" dirty="0">
                <a:solidFill>
                  <a:srgbClr val="FF0000"/>
                </a:solidFill>
                <a:latin typeface="Calibri"/>
                <a:cs typeface="Calibri"/>
              </a:rPr>
              <a:t>διαδίκτυο</a:t>
            </a:r>
            <a:r>
              <a:rPr sz="2200" b="1" spc="400" dirty="0">
                <a:solidFill>
                  <a:srgbClr val="FF0000"/>
                </a:solidFill>
                <a:latin typeface="Calibri"/>
                <a:cs typeface="Calibri"/>
              </a:rPr>
              <a:t> </a:t>
            </a:r>
            <a:r>
              <a:rPr sz="2200" spc="-30" dirty="0">
                <a:solidFill>
                  <a:srgbClr val="FF0000"/>
                </a:solidFill>
                <a:latin typeface="Calibri"/>
                <a:cs typeface="Calibri"/>
              </a:rPr>
              <a:t>και</a:t>
            </a:r>
            <a:r>
              <a:rPr sz="2200" spc="409" dirty="0">
                <a:solidFill>
                  <a:srgbClr val="FF0000"/>
                </a:solidFill>
                <a:latin typeface="Calibri"/>
                <a:cs typeface="Calibri"/>
              </a:rPr>
              <a:t> </a:t>
            </a:r>
            <a:r>
              <a:rPr sz="2200" dirty="0">
                <a:solidFill>
                  <a:srgbClr val="FF0000"/>
                </a:solidFill>
                <a:latin typeface="Calibri"/>
                <a:cs typeface="Calibri"/>
              </a:rPr>
              <a:t>δεν</a:t>
            </a:r>
            <a:r>
              <a:rPr sz="2200" spc="415" dirty="0">
                <a:solidFill>
                  <a:srgbClr val="FF0000"/>
                </a:solidFill>
                <a:latin typeface="Calibri"/>
                <a:cs typeface="Calibri"/>
              </a:rPr>
              <a:t> </a:t>
            </a:r>
            <a:r>
              <a:rPr sz="2200" spc="-15" dirty="0">
                <a:solidFill>
                  <a:srgbClr val="FF0000"/>
                </a:solidFill>
                <a:latin typeface="Calibri"/>
                <a:cs typeface="Calibri"/>
              </a:rPr>
              <a:t>είναι </a:t>
            </a:r>
            <a:r>
              <a:rPr sz="2200" spc="-484" dirty="0">
                <a:solidFill>
                  <a:srgbClr val="FF0000"/>
                </a:solidFill>
                <a:latin typeface="Calibri"/>
                <a:cs typeface="Calibri"/>
              </a:rPr>
              <a:t> </a:t>
            </a:r>
            <a:r>
              <a:rPr sz="2200" spc="-15" dirty="0">
                <a:solidFill>
                  <a:srgbClr val="FF0000"/>
                </a:solidFill>
                <a:latin typeface="Calibri"/>
                <a:cs typeface="Calibri"/>
              </a:rPr>
              <a:t>εφικτό</a:t>
            </a:r>
            <a:r>
              <a:rPr sz="2200" spc="20" dirty="0">
                <a:solidFill>
                  <a:srgbClr val="FF0000"/>
                </a:solidFill>
                <a:latin typeface="Calibri"/>
                <a:cs typeface="Calibri"/>
              </a:rPr>
              <a:t> </a:t>
            </a:r>
            <a:r>
              <a:rPr sz="2200" spc="-5" dirty="0">
                <a:solidFill>
                  <a:srgbClr val="FF0000"/>
                </a:solidFill>
                <a:latin typeface="Calibri"/>
                <a:cs typeface="Calibri"/>
              </a:rPr>
              <a:t>να</a:t>
            </a:r>
            <a:r>
              <a:rPr sz="2200" spc="10" dirty="0">
                <a:solidFill>
                  <a:srgbClr val="FF0000"/>
                </a:solidFill>
                <a:latin typeface="Calibri"/>
                <a:cs typeface="Calibri"/>
              </a:rPr>
              <a:t> </a:t>
            </a:r>
            <a:r>
              <a:rPr sz="2200" spc="-10" dirty="0">
                <a:solidFill>
                  <a:srgbClr val="FF0000"/>
                </a:solidFill>
                <a:latin typeface="Calibri"/>
                <a:cs typeface="Calibri"/>
              </a:rPr>
              <a:t>τύχουν</a:t>
            </a:r>
            <a:r>
              <a:rPr sz="2200" spc="-5" dirty="0">
                <a:solidFill>
                  <a:srgbClr val="FF0000"/>
                </a:solidFill>
                <a:latin typeface="Calibri"/>
                <a:cs typeface="Calibri"/>
              </a:rPr>
              <a:t> </a:t>
            </a:r>
            <a:r>
              <a:rPr sz="2200" spc="-10" dirty="0">
                <a:solidFill>
                  <a:srgbClr val="FF0000"/>
                </a:solidFill>
                <a:latin typeface="Calibri"/>
                <a:cs typeface="Calibri"/>
              </a:rPr>
              <a:t>επεξεργασίας</a:t>
            </a:r>
            <a:r>
              <a:rPr sz="2200" spc="45" dirty="0">
                <a:solidFill>
                  <a:srgbClr val="FF0000"/>
                </a:solidFill>
                <a:latin typeface="Calibri"/>
                <a:cs typeface="Calibri"/>
              </a:rPr>
              <a:t> </a:t>
            </a:r>
            <a:r>
              <a:rPr sz="2200" spc="-5" dirty="0">
                <a:solidFill>
                  <a:srgbClr val="FF0000"/>
                </a:solidFill>
                <a:latin typeface="Calibri"/>
                <a:cs typeface="Calibri"/>
              </a:rPr>
              <a:t>εκτός</a:t>
            </a:r>
            <a:r>
              <a:rPr sz="2200" spc="-15" dirty="0">
                <a:solidFill>
                  <a:srgbClr val="FF0000"/>
                </a:solidFill>
                <a:latin typeface="Calibri"/>
                <a:cs typeface="Calibri"/>
              </a:rPr>
              <a:t> </a:t>
            </a:r>
            <a:r>
              <a:rPr sz="2200" spc="-10" dirty="0">
                <a:solidFill>
                  <a:srgbClr val="FF0000"/>
                </a:solidFill>
                <a:latin typeface="Calibri"/>
                <a:cs typeface="Calibri"/>
              </a:rPr>
              <a:t>διαδικτύου</a:t>
            </a:r>
            <a:endParaRPr sz="2200">
              <a:latin typeface="Calibri"/>
              <a:cs typeface="Calibri"/>
            </a:endParaRPr>
          </a:p>
          <a:p>
            <a:pPr>
              <a:lnSpc>
                <a:spcPct val="100000"/>
              </a:lnSpc>
              <a:buClr>
                <a:srgbClr val="FF0000"/>
              </a:buClr>
              <a:buFont typeface="Wingdings"/>
              <a:buChar char=""/>
            </a:pPr>
            <a:endParaRPr sz="2200">
              <a:latin typeface="Calibri"/>
              <a:cs typeface="Calibri"/>
            </a:endParaRPr>
          </a:p>
          <a:p>
            <a:pPr>
              <a:lnSpc>
                <a:spcPct val="100000"/>
              </a:lnSpc>
              <a:spcBef>
                <a:spcPts val="35"/>
              </a:spcBef>
              <a:buClr>
                <a:srgbClr val="FF0000"/>
              </a:buClr>
              <a:buFont typeface="Wingdings"/>
              <a:buChar char=""/>
            </a:pPr>
            <a:endParaRPr sz="2100">
              <a:latin typeface="Calibri"/>
              <a:cs typeface="Calibri"/>
            </a:endParaRPr>
          </a:p>
          <a:p>
            <a:pPr marL="355600" marR="5715" indent="-342900">
              <a:lnSpc>
                <a:spcPct val="100000"/>
              </a:lnSpc>
              <a:buFont typeface="Wingdings"/>
              <a:buChar char=""/>
              <a:tabLst>
                <a:tab pos="355600" algn="l"/>
                <a:tab pos="2058035" algn="l"/>
                <a:tab pos="3830320" algn="l"/>
                <a:tab pos="5107305" algn="l"/>
                <a:tab pos="6576695" algn="l"/>
                <a:tab pos="7110730" algn="l"/>
                <a:tab pos="8431530" algn="l"/>
                <a:tab pos="8956040" algn="l"/>
                <a:tab pos="9500235" algn="l"/>
                <a:tab pos="11126470" algn="l"/>
              </a:tabLst>
            </a:pPr>
            <a:r>
              <a:rPr sz="2200" b="1" spc="-5" dirty="0">
                <a:solidFill>
                  <a:srgbClr val="FF0000"/>
                </a:solidFill>
                <a:latin typeface="Calibri"/>
                <a:cs typeface="Calibri"/>
              </a:rPr>
              <a:t>Α</a:t>
            </a:r>
            <a:r>
              <a:rPr sz="2200" b="1" spc="-30" dirty="0">
                <a:solidFill>
                  <a:srgbClr val="FF0000"/>
                </a:solidFill>
                <a:latin typeface="Calibri"/>
                <a:cs typeface="Calibri"/>
              </a:rPr>
              <a:t>π</a:t>
            </a:r>
            <a:r>
              <a:rPr sz="2200" b="1" dirty="0">
                <a:solidFill>
                  <a:srgbClr val="FF0000"/>
                </a:solidFill>
                <a:latin typeface="Calibri"/>
                <a:cs typeface="Calibri"/>
              </a:rPr>
              <a:t>α</a:t>
            </a:r>
            <a:r>
              <a:rPr sz="2200" b="1" spc="-45" dirty="0">
                <a:solidFill>
                  <a:srgbClr val="FF0000"/>
                </a:solidFill>
                <a:latin typeface="Calibri"/>
                <a:cs typeface="Calibri"/>
              </a:rPr>
              <a:t>ι</a:t>
            </a:r>
            <a:r>
              <a:rPr sz="2200" b="1" spc="-20" dirty="0">
                <a:solidFill>
                  <a:srgbClr val="FF0000"/>
                </a:solidFill>
                <a:latin typeface="Calibri"/>
                <a:cs typeface="Calibri"/>
              </a:rPr>
              <a:t>τ</a:t>
            </a:r>
            <a:r>
              <a:rPr sz="2200" b="1" spc="-5" dirty="0">
                <a:solidFill>
                  <a:srgbClr val="FF0000"/>
                </a:solidFill>
                <a:latin typeface="Calibri"/>
                <a:cs typeface="Calibri"/>
              </a:rPr>
              <a:t>ο</a:t>
            </a:r>
            <a:r>
              <a:rPr sz="2200" b="1" spc="5" dirty="0">
                <a:solidFill>
                  <a:srgbClr val="FF0000"/>
                </a:solidFill>
                <a:latin typeface="Calibri"/>
                <a:cs typeface="Calibri"/>
              </a:rPr>
              <a:t>ύ</a:t>
            </a:r>
            <a:r>
              <a:rPr sz="2200" b="1" dirty="0">
                <a:solidFill>
                  <a:srgbClr val="FF0000"/>
                </a:solidFill>
                <a:latin typeface="Calibri"/>
                <a:cs typeface="Calibri"/>
              </a:rPr>
              <a:t>ν</a:t>
            </a:r>
            <a:r>
              <a:rPr sz="2200" b="1" spc="-30" dirty="0">
                <a:solidFill>
                  <a:srgbClr val="FF0000"/>
                </a:solidFill>
                <a:latin typeface="Calibri"/>
                <a:cs typeface="Calibri"/>
              </a:rPr>
              <a:t>τ</a:t>
            </a:r>
            <a:r>
              <a:rPr sz="2200" b="1" spc="-5" dirty="0">
                <a:solidFill>
                  <a:srgbClr val="FF0000"/>
                </a:solidFill>
                <a:latin typeface="Calibri"/>
                <a:cs typeface="Calibri"/>
              </a:rPr>
              <a:t>αι,</a:t>
            </a:r>
            <a:r>
              <a:rPr sz="2200" b="1" dirty="0">
                <a:solidFill>
                  <a:srgbClr val="FF0000"/>
                </a:solidFill>
                <a:latin typeface="Calibri"/>
                <a:cs typeface="Calibri"/>
              </a:rPr>
              <a:t>	</a:t>
            </a:r>
            <a:r>
              <a:rPr sz="2200" b="1" spc="-5" dirty="0">
                <a:solidFill>
                  <a:srgbClr val="FF0000"/>
                </a:solidFill>
                <a:latin typeface="Calibri"/>
                <a:cs typeface="Calibri"/>
              </a:rPr>
              <a:t>επιπ</a:t>
            </a:r>
            <a:r>
              <a:rPr sz="2200" b="1" dirty="0">
                <a:solidFill>
                  <a:srgbClr val="FF0000"/>
                </a:solidFill>
                <a:latin typeface="Calibri"/>
                <a:cs typeface="Calibri"/>
              </a:rPr>
              <a:t>ρ</a:t>
            </a:r>
            <a:r>
              <a:rPr sz="2200" b="1" spc="-5" dirty="0">
                <a:solidFill>
                  <a:srgbClr val="FF0000"/>
                </a:solidFill>
                <a:latin typeface="Calibri"/>
                <a:cs typeface="Calibri"/>
              </a:rPr>
              <a:t>όσ</a:t>
            </a:r>
            <a:r>
              <a:rPr sz="2200" b="1" spc="5" dirty="0">
                <a:solidFill>
                  <a:srgbClr val="FF0000"/>
                </a:solidFill>
                <a:latin typeface="Calibri"/>
                <a:cs typeface="Calibri"/>
              </a:rPr>
              <a:t>θ</a:t>
            </a:r>
            <a:r>
              <a:rPr sz="2200" b="1" spc="-5" dirty="0">
                <a:solidFill>
                  <a:srgbClr val="FF0000"/>
                </a:solidFill>
                <a:latin typeface="Calibri"/>
                <a:cs typeface="Calibri"/>
              </a:rPr>
              <a:t>ε</a:t>
            </a:r>
            <a:r>
              <a:rPr sz="2200" b="1" spc="-15" dirty="0">
                <a:solidFill>
                  <a:srgbClr val="FF0000"/>
                </a:solidFill>
                <a:latin typeface="Calibri"/>
                <a:cs typeface="Calibri"/>
              </a:rPr>
              <a:t>τ</a:t>
            </a:r>
            <a:r>
              <a:rPr sz="2200" b="1" spc="-5" dirty="0">
                <a:solidFill>
                  <a:srgbClr val="FF0000"/>
                </a:solidFill>
                <a:latin typeface="Calibri"/>
                <a:cs typeface="Calibri"/>
              </a:rPr>
              <a:t>α,</a:t>
            </a:r>
            <a:r>
              <a:rPr sz="2200" b="1" dirty="0">
                <a:solidFill>
                  <a:srgbClr val="FF0000"/>
                </a:solidFill>
                <a:latin typeface="Calibri"/>
                <a:cs typeface="Calibri"/>
              </a:rPr>
              <a:t>	</a:t>
            </a:r>
            <a:r>
              <a:rPr sz="2200" b="1" spc="5" dirty="0">
                <a:solidFill>
                  <a:srgbClr val="FF0000"/>
                </a:solidFill>
                <a:latin typeface="Calibri"/>
                <a:cs typeface="Calibri"/>
              </a:rPr>
              <a:t>σ</a:t>
            </a:r>
            <a:r>
              <a:rPr sz="2200" b="1" spc="-10" dirty="0">
                <a:solidFill>
                  <a:srgbClr val="FF0000"/>
                </a:solidFill>
                <a:latin typeface="Calibri"/>
                <a:cs typeface="Calibri"/>
              </a:rPr>
              <a:t>υσ</a:t>
            </a:r>
            <a:r>
              <a:rPr sz="2200" b="1" spc="-30" dirty="0">
                <a:solidFill>
                  <a:srgbClr val="FF0000"/>
                </a:solidFill>
                <a:latin typeface="Calibri"/>
                <a:cs typeface="Calibri"/>
              </a:rPr>
              <a:t>κ</a:t>
            </a:r>
            <a:r>
              <a:rPr sz="2200" b="1" spc="5" dirty="0">
                <a:solidFill>
                  <a:srgbClr val="FF0000"/>
                </a:solidFill>
                <a:latin typeface="Calibri"/>
                <a:cs typeface="Calibri"/>
              </a:rPr>
              <a:t>ε</a:t>
            </a:r>
            <a:r>
              <a:rPr sz="2200" b="1" spc="-35" dirty="0">
                <a:solidFill>
                  <a:srgbClr val="FF0000"/>
                </a:solidFill>
                <a:latin typeface="Calibri"/>
                <a:cs typeface="Calibri"/>
              </a:rPr>
              <a:t>υ</a:t>
            </a:r>
            <a:r>
              <a:rPr sz="2200" b="1" spc="5" dirty="0">
                <a:solidFill>
                  <a:srgbClr val="FF0000"/>
                </a:solidFill>
                <a:latin typeface="Calibri"/>
                <a:cs typeface="Calibri"/>
              </a:rPr>
              <a:t>έ</a:t>
            </a:r>
            <a:r>
              <a:rPr sz="2200" b="1" spc="-5" dirty="0">
                <a:solidFill>
                  <a:srgbClr val="FF0000"/>
                </a:solidFill>
                <a:latin typeface="Calibri"/>
                <a:cs typeface="Calibri"/>
              </a:rPr>
              <a:t>ς</a:t>
            </a:r>
            <a:r>
              <a:rPr sz="2200" b="1" dirty="0">
                <a:solidFill>
                  <a:srgbClr val="FF0000"/>
                </a:solidFill>
                <a:latin typeface="Calibri"/>
                <a:cs typeface="Calibri"/>
              </a:rPr>
              <a:t>	</a:t>
            </a:r>
            <a:r>
              <a:rPr sz="2200" b="1" spc="-5" dirty="0">
                <a:solidFill>
                  <a:srgbClr val="FF0000"/>
                </a:solidFill>
                <a:latin typeface="Calibri"/>
                <a:cs typeface="Calibri"/>
              </a:rPr>
              <a:t>εκτ</a:t>
            </a:r>
            <a:r>
              <a:rPr sz="2200" b="1" spc="5" dirty="0">
                <a:solidFill>
                  <a:srgbClr val="FF0000"/>
                </a:solidFill>
                <a:latin typeface="Calibri"/>
                <a:cs typeface="Calibri"/>
              </a:rPr>
              <a:t>ύ</a:t>
            </a:r>
            <a:r>
              <a:rPr sz="2200" b="1" spc="-30" dirty="0">
                <a:solidFill>
                  <a:srgbClr val="FF0000"/>
                </a:solidFill>
                <a:latin typeface="Calibri"/>
                <a:cs typeface="Calibri"/>
              </a:rPr>
              <a:t>π</a:t>
            </a:r>
            <a:r>
              <a:rPr sz="2200" b="1" spc="-5" dirty="0">
                <a:solidFill>
                  <a:srgbClr val="FF0000"/>
                </a:solidFill>
                <a:latin typeface="Calibri"/>
                <a:cs typeface="Calibri"/>
              </a:rPr>
              <a:t>ωσ</a:t>
            </a:r>
            <a:r>
              <a:rPr sz="2200" b="1" spc="10" dirty="0">
                <a:solidFill>
                  <a:srgbClr val="FF0000"/>
                </a:solidFill>
                <a:latin typeface="Calibri"/>
                <a:cs typeface="Calibri"/>
              </a:rPr>
              <a:t>η</a:t>
            </a:r>
            <a:r>
              <a:rPr sz="2200" b="1" spc="-5" dirty="0">
                <a:solidFill>
                  <a:srgbClr val="FF0000"/>
                </a:solidFill>
                <a:latin typeface="Calibri"/>
                <a:cs typeface="Calibri"/>
              </a:rPr>
              <a:t>ς</a:t>
            </a:r>
            <a:r>
              <a:rPr sz="2200" b="1" dirty="0">
                <a:solidFill>
                  <a:srgbClr val="FF0000"/>
                </a:solidFill>
                <a:latin typeface="Calibri"/>
                <a:cs typeface="Calibri"/>
              </a:rPr>
              <a:t>	</a:t>
            </a:r>
            <a:r>
              <a:rPr sz="2200" b="1" spc="-75" dirty="0">
                <a:solidFill>
                  <a:srgbClr val="FF0000"/>
                </a:solidFill>
                <a:latin typeface="Calibri"/>
                <a:cs typeface="Calibri"/>
              </a:rPr>
              <a:t>κ</a:t>
            </a:r>
            <a:r>
              <a:rPr sz="2200" b="1" spc="-5" dirty="0">
                <a:solidFill>
                  <a:srgbClr val="FF0000"/>
                </a:solidFill>
                <a:latin typeface="Calibri"/>
                <a:cs typeface="Calibri"/>
              </a:rPr>
              <a:t>αι</a:t>
            </a:r>
            <a:r>
              <a:rPr sz="2200" b="1" dirty="0">
                <a:solidFill>
                  <a:srgbClr val="FF0000"/>
                </a:solidFill>
                <a:latin typeface="Calibri"/>
                <a:cs typeface="Calibri"/>
              </a:rPr>
              <a:t>	</a:t>
            </a:r>
            <a:r>
              <a:rPr sz="2200" b="1" spc="-10" dirty="0">
                <a:solidFill>
                  <a:srgbClr val="FF0000"/>
                </a:solidFill>
                <a:latin typeface="Calibri"/>
                <a:cs typeface="Calibri"/>
              </a:rPr>
              <a:t>σά</a:t>
            </a:r>
            <a:r>
              <a:rPr sz="2200" b="1" spc="5" dirty="0">
                <a:solidFill>
                  <a:srgbClr val="FF0000"/>
                </a:solidFill>
                <a:latin typeface="Calibri"/>
                <a:cs typeface="Calibri"/>
              </a:rPr>
              <a:t>ρ</a:t>
            </a:r>
            <a:r>
              <a:rPr sz="2200" b="1" spc="-5" dirty="0">
                <a:solidFill>
                  <a:srgbClr val="FF0000"/>
                </a:solidFill>
                <a:latin typeface="Calibri"/>
                <a:cs typeface="Calibri"/>
              </a:rPr>
              <a:t>ω</a:t>
            </a:r>
            <a:r>
              <a:rPr sz="2200" b="1" spc="5" dirty="0">
                <a:solidFill>
                  <a:srgbClr val="FF0000"/>
                </a:solidFill>
                <a:latin typeface="Calibri"/>
                <a:cs typeface="Calibri"/>
              </a:rPr>
              <a:t>σ</a:t>
            </a:r>
            <a:r>
              <a:rPr sz="2200" b="1" spc="-5" dirty="0">
                <a:solidFill>
                  <a:srgbClr val="FF0000"/>
                </a:solidFill>
                <a:latin typeface="Calibri"/>
                <a:cs typeface="Calibri"/>
              </a:rPr>
              <a:t>ης</a:t>
            </a:r>
            <a:r>
              <a:rPr sz="2200" spc="-5" dirty="0">
                <a:solidFill>
                  <a:srgbClr val="FF0000"/>
                </a:solidFill>
                <a:latin typeface="Calibri"/>
                <a:cs typeface="Calibri"/>
              </a:rPr>
              <a:t>,</a:t>
            </a:r>
            <a:r>
              <a:rPr sz="2200" dirty="0">
                <a:solidFill>
                  <a:srgbClr val="FF0000"/>
                </a:solidFill>
                <a:latin typeface="Calibri"/>
                <a:cs typeface="Calibri"/>
              </a:rPr>
              <a:t>	</a:t>
            </a:r>
            <a:r>
              <a:rPr sz="2200" spc="-10" dirty="0">
                <a:solidFill>
                  <a:srgbClr val="FF0000"/>
                </a:solidFill>
                <a:latin typeface="Calibri"/>
                <a:cs typeface="Calibri"/>
              </a:rPr>
              <a:t>γι</a:t>
            </a:r>
            <a:r>
              <a:rPr sz="2200" spc="-5" dirty="0">
                <a:solidFill>
                  <a:srgbClr val="FF0000"/>
                </a:solidFill>
                <a:latin typeface="Calibri"/>
                <a:cs typeface="Calibri"/>
              </a:rPr>
              <a:t>α</a:t>
            </a:r>
            <a:r>
              <a:rPr sz="2200" dirty="0">
                <a:solidFill>
                  <a:srgbClr val="FF0000"/>
                </a:solidFill>
                <a:latin typeface="Calibri"/>
                <a:cs typeface="Calibri"/>
              </a:rPr>
              <a:t>	</a:t>
            </a:r>
            <a:r>
              <a:rPr sz="2200" spc="5" dirty="0">
                <a:solidFill>
                  <a:srgbClr val="FF0000"/>
                </a:solidFill>
                <a:latin typeface="Calibri"/>
                <a:cs typeface="Calibri"/>
              </a:rPr>
              <a:t>τ</a:t>
            </a:r>
            <a:r>
              <a:rPr sz="2200" spc="-60" dirty="0">
                <a:solidFill>
                  <a:srgbClr val="FF0000"/>
                </a:solidFill>
                <a:latin typeface="Calibri"/>
                <a:cs typeface="Calibri"/>
              </a:rPr>
              <a:t>η</a:t>
            </a:r>
            <a:r>
              <a:rPr sz="2200" spc="-5" dirty="0">
                <a:solidFill>
                  <a:srgbClr val="FF0000"/>
                </a:solidFill>
                <a:latin typeface="Calibri"/>
                <a:cs typeface="Calibri"/>
              </a:rPr>
              <a:t>ν</a:t>
            </a:r>
            <a:r>
              <a:rPr sz="2200" dirty="0">
                <a:solidFill>
                  <a:srgbClr val="FF0000"/>
                </a:solidFill>
                <a:latin typeface="Calibri"/>
                <a:cs typeface="Calibri"/>
              </a:rPr>
              <a:t>	</a:t>
            </a:r>
            <a:r>
              <a:rPr sz="2200" spc="-10" dirty="0">
                <a:solidFill>
                  <a:srgbClr val="FF0000"/>
                </a:solidFill>
                <a:latin typeface="Calibri"/>
                <a:cs typeface="Calibri"/>
              </a:rPr>
              <a:t>ο</a:t>
            </a:r>
            <a:r>
              <a:rPr sz="2200" spc="-35" dirty="0">
                <a:solidFill>
                  <a:srgbClr val="FF0000"/>
                </a:solidFill>
                <a:latin typeface="Calibri"/>
                <a:cs typeface="Calibri"/>
              </a:rPr>
              <a:t>λ</a:t>
            </a:r>
            <a:r>
              <a:rPr sz="2200" spc="-5" dirty="0">
                <a:solidFill>
                  <a:srgbClr val="FF0000"/>
                </a:solidFill>
                <a:latin typeface="Calibri"/>
                <a:cs typeface="Calibri"/>
              </a:rPr>
              <a:t>οκλή</a:t>
            </a:r>
            <a:r>
              <a:rPr sz="2200" dirty="0">
                <a:solidFill>
                  <a:srgbClr val="FF0000"/>
                </a:solidFill>
                <a:latin typeface="Calibri"/>
                <a:cs typeface="Calibri"/>
              </a:rPr>
              <a:t>ρ</a:t>
            </a:r>
            <a:r>
              <a:rPr sz="2200" spc="-10" dirty="0">
                <a:solidFill>
                  <a:srgbClr val="FF0000"/>
                </a:solidFill>
                <a:latin typeface="Calibri"/>
                <a:cs typeface="Calibri"/>
              </a:rPr>
              <a:t>ωσ</a:t>
            </a:r>
            <a:r>
              <a:rPr sz="2200" spc="-5" dirty="0">
                <a:solidFill>
                  <a:srgbClr val="FF0000"/>
                </a:solidFill>
                <a:latin typeface="Calibri"/>
                <a:cs typeface="Calibri"/>
              </a:rPr>
              <a:t>η</a:t>
            </a:r>
            <a:r>
              <a:rPr sz="2200" dirty="0">
                <a:solidFill>
                  <a:srgbClr val="FF0000"/>
                </a:solidFill>
                <a:latin typeface="Calibri"/>
                <a:cs typeface="Calibri"/>
              </a:rPr>
              <a:t>	</a:t>
            </a:r>
            <a:r>
              <a:rPr sz="2200" spc="5" dirty="0">
                <a:solidFill>
                  <a:srgbClr val="FF0000"/>
                </a:solidFill>
                <a:latin typeface="Calibri"/>
                <a:cs typeface="Calibri"/>
              </a:rPr>
              <a:t>τ</a:t>
            </a:r>
            <a:r>
              <a:rPr sz="2200" spc="-10" dirty="0">
                <a:solidFill>
                  <a:srgbClr val="FF0000"/>
                </a:solidFill>
                <a:latin typeface="Calibri"/>
                <a:cs typeface="Calibri"/>
              </a:rPr>
              <a:t>ης  </a:t>
            </a:r>
            <a:r>
              <a:rPr sz="2200" spc="-15" dirty="0">
                <a:solidFill>
                  <a:srgbClr val="FF0000"/>
                </a:solidFill>
                <a:latin typeface="Calibri"/>
                <a:cs typeface="Calibri"/>
              </a:rPr>
              <a:t>διαδικασίας</a:t>
            </a:r>
            <a:r>
              <a:rPr sz="2200" spc="10" dirty="0">
                <a:solidFill>
                  <a:srgbClr val="FF0000"/>
                </a:solidFill>
                <a:latin typeface="Calibri"/>
                <a:cs typeface="Calibri"/>
              </a:rPr>
              <a:t> </a:t>
            </a:r>
            <a:r>
              <a:rPr sz="2200" spc="-5" dirty="0">
                <a:solidFill>
                  <a:srgbClr val="FF0000"/>
                </a:solidFill>
                <a:latin typeface="Calibri"/>
                <a:cs typeface="Calibri"/>
              </a:rPr>
              <a:t>υποβολής</a:t>
            </a:r>
            <a:endParaRPr sz="2200">
              <a:latin typeface="Calibri"/>
              <a:cs typeface="Calibri"/>
            </a:endParaRPr>
          </a:p>
          <a:p>
            <a:pPr>
              <a:lnSpc>
                <a:spcPct val="100000"/>
              </a:lnSpc>
              <a:buClr>
                <a:srgbClr val="FF0000"/>
              </a:buClr>
              <a:buFont typeface="Wingdings"/>
              <a:buChar char=""/>
            </a:pPr>
            <a:endParaRPr sz="2200">
              <a:latin typeface="Calibri"/>
              <a:cs typeface="Calibri"/>
            </a:endParaRPr>
          </a:p>
          <a:p>
            <a:pPr>
              <a:lnSpc>
                <a:spcPct val="100000"/>
              </a:lnSpc>
              <a:spcBef>
                <a:spcPts val="30"/>
              </a:spcBef>
              <a:buClr>
                <a:srgbClr val="FF0000"/>
              </a:buClr>
              <a:buFont typeface="Wingdings"/>
              <a:buChar char=""/>
            </a:pPr>
            <a:endParaRPr sz="2100">
              <a:latin typeface="Calibri"/>
              <a:cs typeface="Calibri"/>
            </a:endParaRPr>
          </a:p>
          <a:p>
            <a:pPr marL="355600" marR="5080" indent="-342900">
              <a:lnSpc>
                <a:spcPct val="100000"/>
              </a:lnSpc>
              <a:buFont typeface="Wingdings"/>
              <a:buChar char=""/>
              <a:tabLst>
                <a:tab pos="355600" algn="l"/>
                <a:tab pos="1736089" algn="l"/>
                <a:tab pos="3042285" algn="l"/>
                <a:tab pos="4530090" algn="l"/>
                <a:tab pos="5130165" algn="l"/>
                <a:tab pos="6249035" algn="l"/>
                <a:tab pos="7021830" algn="l"/>
                <a:tab pos="8471535" algn="l"/>
                <a:tab pos="9454515" algn="l"/>
                <a:tab pos="10617200" algn="l"/>
                <a:tab pos="11123295" algn="l"/>
              </a:tabLst>
            </a:pPr>
            <a:r>
              <a:rPr sz="2200" b="1" spc="-5" dirty="0">
                <a:solidFill>
                  <a:srgbClr val="FF0000"/>
                </a:solidFill>
                <a:latin typeface="Calibri"/>
                <a:cs typeface="Calibri"/>
              </a:rPr>
              <a:t>Α</a:t>
            </a:r>
            <a:r>
              <a:rPr sz="2200" b="1" spc="-30" dirty="0">
                <a:solidFill>
                  <a:srgbClr val="FF0000"/>
                </a:solidFill>
                <a:latin typeface="Calibri"/>
                <a:cs typeface="Calibri"/>
              </a:rPr>
              <a:t>π</a:t>
            </a:r>
            <a:r>
              <a:rPr sz="2200" b="1" dirty="0">
                <a:solidFill>
                  <a:srgbClr val="FF0000"/>
                </a:solidFill>
                <a:latin typeface="Calibri"/>
                <a:cs typeface="Calibri"/>
              </a:rPr>
              <a:t>α</a:t>
            </a:r>
            <a:r>
              <a:rPr sz="2200" b="1" spc="-45" dirty="0">
                <a:solidFill>
                  <a:srgbClr val="FF0000"/>
                </a:solidFill>
                <a:latin typeface="Calibri"/>
                <a:cs typeface="Calibri"/>
              </a:rPr>
              <a:t>ι</a:t>
            </a:r>
            <a:r>
              <a:rPr sz="2200" b="1" spc="-5" dirty="0">
                <a:solidFill>
                  <a:srgbClr val="FF0000"/>
                </a:solidFill>
                <a:latin typeface="Calibri"/>
                <a:cs typeface="Calibri"/>
              </a:rPr>
              <a:t>τε</a:t>
            </a:r>
            <a:r>
              <a:rPr sz="2200" b="1" spc="-30" dirty="0">
                <a:solidFill>
                  <a:srgbClr val="FF0000"/>
                </a:solidFill>
                <a:latin typeface="Calibri"/>
                <a:cs typeface="Calibri"/>
              </a:rPr>
              <a:t>ίτ</a:t>
            </a:r>
            <a:r>
              <a:rPr sz="2200" b="1" spc="-5" dirty="0">
                <a:solidFill>
                  <a:srgbClr val="FF0000"/>
                </a:solidFill>
                <a:latin typeface="Calibri"/>
                <a:cs typeface="Calibri"/>
              </a:rPr>
              <a:t>αι</a:t>
            </a:r>
            <a:r>
              <a:rPr sz="2200" b="1" dirty="0">
                <a:solidFill>
                  <a:srgbClr val="FF0000"/>
                </a:solidFill>
                <a:latin typeface="Calibri"/>
                <a:cs typeface="Calibri"/>
              </a:rPr>
              <a:t>	</a:t>
            </a:r>
            <a:r>
              <a:rPr sz="2200" b="1" spc="-20" dirty="0">
                <a:solidFill>
                  <a:srgbClr val="FF0000"/>
                </a:solidFill>
                <a:latin typeface="Calibri"/>
                <a:cs typeface="Calibri"/>
              </a:rPr>
              <a:t>λ</a:t>
            </a:r>
            <a:r>
              <a:rPr sz="2200" b="1" spc="-5" dirty="0">
                <a:solidFill>
                  <a:srgbClr val="FF0000"/>
                </a:solidFill>
                <a:latin typeface="Calibri"/>
                <a:cs typeface="Calibri"/>
              </a:rPr>
              <a:t>ογισμι</a:t>
            </a:r>
            <a:r>
              <a:rPr sz="2200" b="1" spc="-65" dirty="0">
                <a:solidFill>
                  <a:srgbClr val="FF0000"/>
                </a:solidFill>
                <a:latin typeface="Calibri"/>
                <a:cs typeface="Calibri"/>
              </a:rPr>
              <a:t>κ</a:t>
            </a:r>
            <a:r>
              <a:rPr sz="2200" b="1" spc="-5" dirty="0">
                <a:solidFill>
                  <a:srgbClr val="FF0000"/>
                </a:solidFill>
                <a:latin typeface="Calibri"/>
                <a:cs typeface="Calibri"/>
              </a:rPr>
              <a:t>ό</a:t>
            </a:r>
            <a:r>
              <a:rPr sz="2200" b="1" dirty="0">
                <a:solidFill>
                  <a:srgbClr val="FF0000"/>
                </a:solidFill>
                <a:latin typeface="Calibri"/>
                <a:cs typeface="Calibri"/>
              </a:rPr>
              <a:t>	</a:t>
            </a:r>
            <a:r>
              <a:rPr sz="2200" b="1" spc="-5" dirty="0">
                <a:solidFill>
                  <a:srgbClr val="FF0000"/>
                </a:solidFill>
                <a:latin typeface="Calibri"/>
                <a:cs typeface="Calibri"/>
              </a:rPr>
              <a:t>α</a:t>
            </a:r>
            <a:r>
              <a:rPr sz="2200" b="1" dirty="0">
                <a:solidFill>
                  <a:srgbClr val="FF0000"/>
                </a:solidFill>
                <a:latin typeface="Calibri"/>
                <a:cs typeface="Calibri"/>
              </a:rPr>
              <a:t>ν</a:t>
            </a:r>
            <a:r>
              <a:rPr sz="2200" b="1" spc="-20" dirty="0">
                <a:solidFill>
                  <a:srgbClr val="FF0000"/>
                </a:solidFill>
                <a:latin typeface="Calibri"/>
                <a:cs typeface="Calibri"/>
              </a:rPr>
              <a:t>ά</a:t>
            </a:r>
            <a:r>
              <a:rPr sz="2200" b="1" spc="5" dirty="0">
                <a:solidFill>
                  <a:srgbClr val="FF0000"/>
                </a:solidFill>
                <a:latin typeface="Calibri"/>
                <a:cs typeface="Calibri"/>
              </a:rPr>
              <a:t>γ</a:t>
            </a:r>
            <a:r>
              <a:rPr sz="2200" b="1" spc="-25" dirty="0">
                <a:solidFill>
                  <a:srgbClr val="FF0000"/>
                </a:solidFill>
                <a:latin typeface="Calibri"/>
                <a:cs typeface="Calibri"/>
              </a:rPr>
              <a:t>ν</a:t>
            </a:r>
            <a:r>
              <a:rPr sz="2200" b="1" spc="-5" dirty="0">
                <a:solidFill>
                  <a:srgbClr val="FF0000"/>
                </a:solidFill>
                <a:latin typeface="Calibri"/>
                <a:cs typeface="Calibri"/>
              </a:rPr>
              <a:t>ωσ</a:t>
            </a:r>
            <a:r>
              <a:rPr sz="2200" b="1" spc="10" dirty="0">
                <a:solidFill>
                  <a:srgbClr val="FF0000"/>
                </a:solidFill>
                <a:latin typeface="Calibri"/>
                <a:cs typeface="Calibri"/>
              </a:rPr>
              <a:t>η</a:t>
            </a:r>
            <a:r>
              <a:rPr sz="2200" b="1" spc="-5" dirty="0">
                <a:solidFill>
                  <a:srgbClr val="FF0000"/>
                </a:solidFill>
                <a:latin typeface="Calibri"/>
                <a:cs typeface="Calibri"/>
              </a:rPr>
              <a:t>ς</a:t>
            </a:r>
            <a:r>
              <a:rPr sz="2200" b="1" dirty="0">
                <a:solidFill>
                  <a:srgbClr val="FF0000"/>
                </a:solidFill>
                <a:latin typeface="Calibri"/>
                <a:cs typeface="Calibri"/>
              </a:rPr>
              <a:t>	PD</a:t>
            </a:r>
            <a:r>
              <a:rPr sz="2200" b="1" spc="-5" dirty="0">
                <a:solidFill>
                  <a:srgbClr val="FF0000"/>
                </a:solidFill>
                <a:latin typeface="Calibri"/>
                <a:cs typeface="Calibri"/>
              </a:rPr>
              <a:t>F</a:t>
            </a:r>
            <a:r>
              <a:rPr sz="2200" b="1" dirty="0">
                <a:solidFill>
                  <a:srgbClr val="FF0000"/>
                </a:solidFill>
                <a:latin typeface="Calibri"/>
                <a:cs typeface="Calibri"/>
              </a:rPr>
              <a:t>	</a:t>
            </a:r>
            <a:r>
              <a:rPr sz="2200" b="1" spc="-5" dirty="0">
                <a:solidFill>
                  <a:srgbClr val="FF0000"/>
                </a:solidFill>
                <a:latin typeface="Calibri"/>
                <a:cs typeface="Calibri"/>
              </a:rPr>
              <a:t>α</a:t>
            </a:r>
            <a:r>
              <a:rPr sz="2200" b="1" spc="-20" dirty="0">
                <a:solidFill>
                  <a:srgbClr val="FF0000"/>
                </a:solidFill>
                <a:latin typeface="Calibri"/>
                <a:cs typeface="Calibri"/>
              </a:rPr>
              <a:t>ρ</a:t>
            </a:r>
            <a:r>
              <a:rPr sz="2200" b="1" spc="-25" dirty="0">
                <a:solidFill>
                  <a:srgbClr val="FF0000"/>
                </a:solidFill>
                <a:latin typeface="Calibri"/>
                <a:cs typeface="Calibri"/>
              </a:rPr>
              <a:t>χ</a:t>
            </a:r>
            <a:r>
              <a:rPr sz="2200" b="1" spc="-5" dirty="0">
                <a:solidFill>
                  <a:srgbClr val="FF0000"/>
                </a:solidFill>
                <a:latin typeface="Calibri"/>
                <a:cs typeface="Calibri"/>
              </a:rPr>
              <a:t>είων</a:t>
            </a:r>
            <a:r>
              <a:rPr sz="2200" b="1" dirty="0">
                <a:solidFill>
                  <a:srgbClr val="FF0000"/>
                </a:solidFill>
                <a:latin typeface="Calibri"/>
                <a:cs typeface="Calibri"/>
              </a:rPr>
              <a:t>	</a:t>
            </a:r>
            <a:r>
              <a:rPr sz="2200" spc="-5" dirty="0">
                <a:solidFill>
                  <a:srgbClr val="FF0000"/>
                </a:solidFill>
                <a:latin typeface="Calibri"/>
                <a:cs typeface="Calibri"/>
              </a:rPr>
              <a:t>(</a:t>
            </a:r>
            <a:r>
              <a:rPr sz="2200" spc="-80" dirty="0">
                <a:solidFill>
                  <a:srgbClr val="FF0000"/>
                </a:solidFill>
                <a:latin typeface="Calibri"/>
                <a:cs typeface="Calibri"/>
              </a:rPr>
              <a:t>κ</a:t>
            </a:r>
            <a:r>
              <a:rPr sz="2200" spc="-10" dirty="0">
                <a:solidFill>
                  <a:srgbClr val="FF0000"/>
                </a:solidFill>
                <a:latin typeface="Calibri"/>
                <a:cs typeface="Calibri"/>
              </a:rPr>
              <a:t>α</a:t>
            </a:r>
            <a:r>
              <a:rPr sz="2200" spc="-15" dirty="0">
                <a:solidFill>
                  <a:srgbClr val="FF0000"/>
                </a:solidFill>
                <a:latin typeface="Calibri"/>
                <a:cs typeface="Calibri"/>
              </a:rPr>
              <a:t>τ</a:t>
            </a:r>
            <a:r>
              <a:rPr sz="2200" spc="-5" dirty="0">
                <a:solidFill>
                  <a:srgbClr val="FF0000"/>
                </a:solidFill>
                <a:latin typeface="Calibri"/>
                <a:cs typeface="Calibri"/>
              </a:rPr>
              <a:t>ά</a:t>
            </a:r>
            <a:r>
              <a:rPr sz="2200" dirty="0">
                <a:solidFill>
                  <a:srgbClr val="FF0000"/>
                </a:solidFill>
                <a:latin typeface="Calibri"/>
                <a:cs typeface="Calibri"/>
              </a:rPr>
              <a:t>	</a:t>
            </a:r>
            <a:r>
              <a:rPr sz="2200" spc="-5" dirty="0">
                <a:solidFill>
                  <a:srgbClr val="FF0000"/>
                </a:solidFill>
                <a:latin typeface="Calibri"/>
                <a:cs typeface="Calibri"/>
              </a:rPr>
              <a:t>προτί</a:t>
            </a:r>
            <a:r>
              <a:rPr sz="2200" spc="10" dirty="0">
                <a:solidFill>
                  <a:srgbClr val="FF0000"/>
                </a:solidFill>
                <a:latin typeface="Calibri"/>
                <a:cs typeface="Calibri"/>
              </a:rPr>
              <a:t>μ</a:t>
            </a:r>
            <a:r>
              <a:rPr sz="2200" dirty="0">
                <a:solidFill>
                  <a:srgbClr val="FF0000"/>
                </a:solidFill>
                <a:latin typeface="Calibri"/>
                <a:cs typeface="Calibri"/>
              </a:rPr>
              <a:t>ησ</a:t>
            </a:r>
            <a:r>
              <a:rPr sz="2200" spc="-10" dirty="0">
                <a:solidFill>
                  <a:srgbClr val="FF0000"/>
                </a:solidFill>
                <a:latin typeface="Calibri"/>
                <a:cs typeface="Calibri"/>
              </a:rPr>
              <a:t>η</a:t>
            </a:r>
            <a:r>
              <a:rPr sz="2200" spc="-5" dirty="0">
                <a:solidFill>
                  <a:srgbClr val="FF0000"/>
                </a:solidFill>
                <a:latin typeface="Calibri"/>
                <a:cs typeface="Calibri"/>
              </a:rPr>
              <a:t>,</a:t>
            </a:r>
            <a:r>
              <a:rPr sz="2200" dirty="0">
                <a:solidFill>
                  <a:srgbClr val="FF0000"/>
                </a:solidFill>
                <a:latin typeface="Calibri"/>
                <a:cs typeface="Calibri"/>
              </a:rPr>
              <a:t>	</a:t>
            </a:r>
            <a:r>
              <a:rPr sz="2200" spc="-180" dirty="0">
                <a:solidFill>
                  <a:srgbClr val="FF0000"/>
                </a:solidFill>
                <a:latin typeface="Calibri"/>
                <a:cs typeface="Calibri"/>
              </a:rPr>
              <a:t>“</a:t>
            </a:r>
            <a:r>
              <a:rPr sz="2200" spc="-5" dirty="0">
                <a:solidFill>
                  <a:srgbClr val="FF0000"/>
                </a:solidFill>
                <a:latin typeface="Calibri"/>
                <a:cs typeface="Calibri"/>
              </a:rPr>
              <a:t>Adobe</a:t>
            </a:r>
            <a:r>
              <a:rPr sz="2200" dirty="0">
                <a:solidFill>
                  <a:srgbClr val="FF0000"/>
                </a:solidFill>
                <a:latin typeface="Calibri"/>
                <a:cs typeface="Calibri"/>
              </a:rPr>
              <a:t>	</a:t>
            </a:r>
            <a:r>
              <a:rPr sz="2200" spc="-45" dirty="0">
                <a:solidFill>
                  <a:srgbClr val="FF0000"/>
                </a:solidFill>
                <a:latin typeface="Calibri"/>
                <a:cs typeface="Calibri"/>
              </a:rPr>
              <a:t>R</a:t>
            </a:r>
            <a:r>
              <a:rPr sz="2200" spc="-5" dirty="0">
                <a:solidFill>
                  <a:srgbClr val="FF0000"/>
                </a:solidFill>
                <a:latin typeface="Calibri"/>
                <a:cs typeface="Calibri"/>
              </a:rPr>
              <a:t>eade</a:t>
            </a:r>
            <a:r>
              <a:rPr sz="2200" spc="90" dirty="0">
                <a:solidFill>
                  <a:srgbClr val="FF0000"/>
                </a:solidFill>
                <a:latin typeface="Calibri"/>
                <a:cs typeface="Calibri"/>
              </a:rPr>
              <a:t>r</a:t>
            </a:r>
            <a:r>
              <a:rPr sz="2200" spc="-10" dirty="0">
                <a:solidFill>
                  <a:srgbClr val="FF0000"/>
                </a:solidFill>
                <a:latin typeface="Calibri"/>
                <a:cs typeface="Calibri"/>
              </a:rPr>
              <a:t>”</a:t>
            </a:r>
            <a:r>
              <a:rPr sz="2200" spc="-5" dirty="0">
                <a:solidFill>
                  <a:srgbClr val="FF0000"/>
                </a:solidFill>
                <a:latin typeface="Calibri"/>
                <a:cs typeface="Calibri"/>
              </a:rPr>
              <a:t>)</a:t>
            </a:r>
            <a:r>
              <a:rPr sz="2200" dirty="0">
                <a:solidFill>
                  <a:srgbClr val="FF0000"/>
                </a:solidFill>
                <a:latin typeface="Calibri"/>
                <a:cs typeface="Calibri"/>
              </a:rPr>
              <a:t>	</a:t>
            </a:r>
            <a:r>
              <a:rPr sz="2200" spc="-10" dirty="0">
                <a:solidFill>
                  <a:srgbClr val="FF0000"/>
                </a:solidFill>
                <a:latin typeface="Calibri"/>
                <a:cs typeface="Calibri"/>
              </a:rPr>
              <a:t>γ</a:t>
            </a:r>
            <a:r>
              <a:rPr sz="2200" spc="5" dirty="0">
                <a:solidFill>
                  <a:srgbClr val="FF0000"/>
                </a:solidFill>
                <a:latin typeface="Calibri"/>
                <a:cs typeface="Calibri"/>
              </a:rPr>
              <a:t>ι</a:t>
            </a:r>
            <a:r>
              <a:rPr sz="2200" spc="-5" dirty="0">
                <a:solidFill>
                  <a:srgbClr val="FF0000"/>
                </a:solidFill>
                <a:latin typeface="Calibri"/>
                <a:cs typeface="Calibri"/>
              </a:rPr>
              <a:t>α</a:t>
            </a:r>
            <a:r>
              <a:rPr sz="2200" dirty="0">
                <a:solidFill>
                  <a:srgbClr val="FF0000"/>
                </a:solidFill>
                <a:latin typeface="Calibri"/>
                <a:cs typeface="Calibri"/>
              </a:rPr>
              <a:t>	</a:t>
            </a:r>
            <a:r>
              <a:rPr sz="2200" spc="5" dirty="0">
                <a:solidFill>
                  <a:srgbClr val="FF0000"/>
                </a:solidFill>
                <a:latin typeface="Calibri"/>
                <a:cs typeface="Calibri"/>
              </a:rPr>
              <a:t>τ</a:t>
            </a:r>
            <a:r>
              <a:rPr sz="2200" spc="-60" dirty="0">
                <a:solidFill>
                  <a:srgbClr val="FF0000"/>
                </a:solidFill>
                <a:latin typeface="Calibri"/>
                <a:cs typeface="Calibri"/>
              </a:rPr>
              <a:t>η</a:t>
            </a:r>
            <a:r>
              <a:rPr sz="2200" spc="-5" dirty="0">
                <a:solidFill>
                  <a:srgbClr val="FF0000"/>
                </a:solidFill>
                <a:latin typeface="Calibri"/>
                <a:cs typeface="Calibri"/>
              </a:rPr>
              <a:t>ν  </a:t>
            </a:r>
            <a:r>
              <a:rPr sz="2200" spc="-15" dirty="0">
                <a:solidFill>
                  <a:srgbClr val="FF0000"/>
                </a:solidFill>
                <a:latin typeface="Calibri"/>
                <a:cs typeface="Calibri"/>
              </a:rPr>
              <a:t>εκτύπωση</a:t>
            </a:r>
            <a:r>
              <a:rPr sz="2200" spc="45" dirty="0">
                <a:solidFill>
                  <a:srgbClr val="FF0000"/>
                </a:solidFill>
                <a:latin typeface="Calibri"/>
                <a:cs typeface="Calibri"/>
              </a:rPr>
              <a:t> </a:t>
            </a:r>
            <a:r>
              <a:rPr sz="2200" spc="-30" dirty="0">
                <a:solidFill>
                  <a:srgbClr val="FF0000"/>
                </a:solidFill>
                <a:latin typeface="Calibri"/>
                <a:cs typeface="Calibri"/>
              </a:rPr>
              <a:t>και</a:t>
            </a:r>
            <a:r>
              <a:rPr sz="2200" spc="15" dirty="0">
                <a:solidFill>
                  <a:srgbClr val="FF0000"/>
                </a:solidFill>
                <a:latin typeface="Calibri"/>
                <a:cs typeface="Calibri"/>
              </a:rPr>
              <a:t> </a:t>
            </a:r>
            <a:r>
              <a:rPr sz="2200" spc="-5" dirty="0">
                <a:solidFill>
                  <a:srgbClr val="FF0000"/>
                </a:solidFill>
                <a:latin typeface="Calibri"/>
                <a:cs typeface="Calibri"/>
              </a:rPr>
              <a:t>σάρωση</a:t>
            </a:r>
            <a:r>
              <a:rPr sz="2200" spc="40" dirty="0">
                <a:solidFill>
                  <a:srgbClr val="FF0000"/>
                </a:solidFill>
                <a:latin typeface="Calibri"/>
                <a:cs typeface="Calibri"/>
              </a:rPr>
              <a:t> </a:t>
            </a:r>
            <a:r>
              <a:rPr sz="2200" spc="-10" dirty="0">
                <a:solidFill>
                  <a:srgbClr val="FF0000"/>
                </a:solidFill>
                <a:latin typeface="Calibri"/>
                <a:cs typeface="Calibri"/>
              </a:rPr>
              <a:t>του “Declaration</a:t>
            </a:r>
            <a:r>
              <a:rPr sz="2200" spc="-5" dirty="0">
                <a:solidFill>
                  <a:srgbClr val="FF0000"/>
                </a:solidFill>
                <a:latin typeface="Calibri"/>
                <a:cs typeface="Calibri"/>
              </a:rPr>
              <a:t> </a:t>
            </a:r>
            <a:r>
              <a:rPr sz="2200" dirty="0">
                <a:solidFill>
                  <a:srgbClr val="FF0000"/>
                </a:solidFill>
                <a:latin typeface="Calibri"/>
                <a:cs typeface="Calibri"/>
              </a:rPr>
              <a:t>of</a:t>
            </a:r>
            <a:r>
              <a:rPr sz="2200" spc="-5" dirty="0">
                <a:solidFill>
                  <a:srgbClr val="FF0000"/>
                </a:solidFill>
                <a:latin typeface="Calibri"/>
                <a:cs typeface="Calibri"/>
              </a:rPr>
              <a:t> </a:t>
            </a:r>
            <a:r>
              <a:rPr sz="2200" spc="5" dirty="0">
                <a:solidFill>
                  <a:srgbClr val="FF0000"/>
                </a:solidFill>
                <a:latin typeface="Calibri"/>
                <a:cs typeface="Calibri"/>
              </a:rPr>
              <a:t>Honour”</a:t>
            </a:r>
            <a:endParaRPr sz="22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 y="70485"/>
            <a:ext cx="498157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ΔΙΑΧΕΙΡΙΣΗ</a:t>
            </a:r>
            <a:r>
              <a:rPr sz="2800" spc="-20" dirty="0">
                <a:solidFill>
                  <a:srgbClr val="FFFFFF"/>
                </a:solidFill>
              </a:rPr>
              <a:t> </a:t>
            </a:r>
            <a:r>
              <a:rPr sz="2800" spc="-55" dirty="0">
                <a:solidFill>
                  <a:srgbClr val="FFFFFF"/>
                </a:solidFill>
              </a:rPr>
              <a:t>ΤΟΥ</a:t>
            </a:r>
            <a:r>
              <a:rPr sz="2800" spc="-45" dirty="0">
                <a:solidFill>
                  <a:srgbClr val="FFFFFF"/>
                </a:solidFill>
              </a:rPr>
              <a:t> ΠΡΟΓΡΑΜΜΑΤΟΣ</a:t>
            </a:r>
            <a:endParaRPr sz="2800" dirty="0"/>
          </a:p>
        </p:txBody>
      </p:sp>
      <p:sp>
        <p:nvSpPr>
          <p:cNvPr id="3" name="object 3"/>
          <p:cNvSpPr txBox="1"/>
          <p:nvPr/>
        </p:nvSpPr>
        <p:spPr>
          <a:xfrm>
            <a:off x="685800" y="1371600"/>
            <a:ext cx="7238998" cy="3695242"/>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5600" algn="l"/>
              </a:tabLst>
            </a:pPr>
            <a:r>
              <a:rPr sz="2200" b="1" spc="-5" dirty="0">
                <a:latin typeface="Calibri"/>
                <a:cs typeface="Calibri"/>
              </a:rPr>
              <a:t>Η</a:t>
            </a:r>
            <a:r>
              <a:rPr sz="2200" b="1" dirty="0">
                <a:latin typeface="Calibri"/>
                <a:cs typeface="Calibri"/>
              </a:rPr>
              <a:t> </a:t>
            </a:r>
            <a:r>
              <a:rPr sz="2200" b="1" spc="-5" dirty="0">
                <a:latin typeface="Calibri"/>
                <a:cs typeface="Calibri"/>
              </a:rPr>
              <a:t>διαχείριση</a:t>
            </a:r>
            <a:r>
              <a:rPr sz="2200" b="1" spc="30" dirty="0">
                <a:latin typeface="Calibri"/>
                <a:cs typeface="Calibri"/>
              </a:rPr>
              <a:t> </a:t>
            </a:r>
            <a:r>
              <a:rPr sz="2200" b="1" spc="-5" dirty="0">
                <a:latin typeface="Calibri"/>
                <a:cs typeface="Calibri"/>
              </a:rPr>
              <a:t>του</a:t>
            </a:r>
            <a:r>
              <a:rPr sz="2200" b="1" spc="25" dirty="0">
                <a:latin typeface="Calibri"/>
                <a:cs typeface="Calibri"/>
              </a:rPr>
              <a:t> </a:t>
            </a:r>
            <a:r>
              <a:rPr sz="2200" b="1" spc="-10" dirty="0">
                <a:latin typeface="Calibri"/>
                <a:cs typeface="Calibri"/>
              </a:rPr>
              <a:t>Προγράμματος</a:t>
            </a:r>
            <a:r>
              <a:rPr sz="2200" b="1" spc="35" dirty="0">
                <a:latin typeface="Calibri"/>
                <a:cs typeface="Calibri"/>
              </a:rPr>
              <a:t> </a:t>
            </a:r>
            <a:r>
              <a:rPr sz="2200" b="1" spc="-10" dirty="0">
                <a:latin typeface="Calibri"/>
                <a:cs typeface="Calibri"/>
              </a:rPr>
              <a:t>γίνεται</a:t>
            </a:r>
            <a:r>
              <a:rPr sz="2200" b="1" spc="15" dirty="0">
                <a:latin typeface="Calibri"/>
                <a:cs typeface="Calibri"/>
              </a:rPr>
              <a:t> </a:t>
            </a:r>
            <a:r>
              <a:rPr sz="2200" b="1" spc="-5" dirty="0">
                <a:latin typeface="Calibri"/>
                <a:cs typeface="Calibri"/>
              </a:rPr>
              <a:t>σε</a:t>
            </a:r>
            <a:r>
              <a:rPr sz="2200" b="1" spc="5" dirty="0">
                <a:latin typeface="Calibri"/>
                <a:cs typeface="Calibri"/>
              </a:rPr>
              <a:t> </a:t>
            </a:r>
            <a:r>
              <a:rPr sz="2200" b="1" spc="-10" dirty="0">
                <a:latin typeface="Calibri"/>
                <a:cs typeface="Calibri"/>
              </a:rPr>
              <a:t>δύο</a:t>
            </a:r>
            <a:r>
              <a:rPr sz="2200" b="1" spc="35" dirty="0">
                <a:latin typeface="Calibri"/>
                <a:cs typeface="Calibri"/>
              </a:rPr>
              <a:t> </a:t>
            </a:r>
            <a:r>
              <a:rPr sz="2200" b="1" spc="-5" dirty="0">
                <a:latin typeface="Calibri"/>
                <a:cs typeface="Calibri"/>
              </a:rPr>
              <a:t>επίπεδα:</a:t>
            </a:r>
            <a:endParaRPr sz="2200" dirty="0">
              <a:latin typeface="Calibri"/>
              <a:cs typeface="Calibri"/>
            </a:endParaRPr>
          </a:p>
          <a:p>
            <a:pPr marL="355600" indent="-342900">
              <a:lnSpc>
                <a:spcPct val="100000"/>
              </a:lnSpc>
              <a:spcBef>
                <a:spcPts val="2240"/>
              </a:spcBef>
              <a:buFont typeface="Wingdings" panose="05000000000000000000" pitchFamily="2" charset="2"/>
              <a:buChar char="§"/>
              <a:tabLst>
                <a:tab pos="354965" algn="l"/>
                <a:tab pos="355600" algn="l"/>
              </a:tabLst>
            </a:pPr>
            <a:r>
              <a:rPr sz="2000" b="1" spc="-5" dirty="0" err="1">
                <a:latin typeface="Calibri"/>
                <a:cs typeface="Calibri"/>
              </a:rPr>
              <a:t>Κεντρικές</a:t>
            </a:r>
            <a:r>
              <a:rPr sz="2000" b="1" spc="-25" dirty="0">
                <a:latin typeface="Calibri"/>
                <a:cs typeface="Calibri"/>
              </a:rPr>
              <a:t> </a:t>
            </a:r>
            <a:r>
              <a:rPr sz="2000" b="1" spc="-5" dirty="0">
                <a:latin typeface="Calibri"/>
                <a:cs typeface="Calibri"/>
              </a:rPr>
              <a:t>Δράσεις:</a:t>
            </a:r>
            <a:endParaRPr sz="2000" dirty="0">
              <a:latin typeface="Calibri"/>
              <a:cs typeface="Calibri"/>
            </a:endParaRPr>
          </a:p>
          <a:p>
            <a:pPr>
              <a:lnSpc>
                <a:spcPct val="100000"/>
              </a:lnSpc>
              <a:spcBef>
                <a:spcPts val="15"/>
              </a:spcBef>
              <a:buFont typeface="Wingdings"/>
              <a:buChar char=""/>
            </a:pPr>
            <a:endParaRPr sz="1950" dirty="0">
              <a:latin typeface="Calibri"/>
              <a:cs typeface="Calibri"/>
            </a:endParaRPr>
          </a:p>
          <a:p>
            <a:pPr marL="12700">
              <a:lnSpc>
                <a:spcPct val="100000"/>
              </a:lnSpc>
            </a:pPr>
            <a:r>
              <a:rPr sz="2000" u="heavy" dirty="0">
                <a:uFill>
                  <a:solidFill>
                    <a:srgbClr val="000000"/>
                  </a:solidFill>
                </a:uFill>
                <a:latin typeface="Calibri"/>
                <a:cs typeface="Calibri"/>
              </a:rPr>
              <a:t>Εκτελεστικός</a:t>
            </a:r>
            <a:r>
              <a:rPr sz="2000" u="heavy" spc="-35" dirty="0">
                <a:uFill>
                  <a:solidFill>
                    <a:srgbClr val="000000"/>
                  </a:solidFill>
                </a:uFill>
                <a:latin typeface="Calibri"/>
                <a:cs typeface="Calibri"/>
              </a:rPr>
              <a:t> </a:t>
            </a:r>
            <a:r>
              <a:rPr sz="2000" u="heavy" spc="-5" dirty="0">
                <a:uFill>
                  <a:solidFill>
                    <a:srgbClr val="000000"/>
                  </a:solidFill>
                </a:uFill>
                <a:latin typeface="Calibri"/>
                <a:cs typeface="Calibri"/>
              </a:rPr>
              <a:t>Φορέας</a:t>
            </a:r>
            <a:r>
              <a:rPr sz="2000" u="heavy" spc="-20" dirty="0">
                <a:uFill>
                  <a:solidFill>
                    <a:srgbClr val="000000"/>
                  </a:solidFill>
                </a:uFill>
                <a:latin typeface="Calibri"/>
                <a:cs typeface="Calibri"/>
              </a:rPr>
              <a:t> </a:t>
            </a:r>
            <a:r>
              <a:rPr sz="2000" u="heavy" dirty="0">
                <a:uFill>
                  <a:solidFill>
                    <a:srgbClr val="000000"/>
                  </a:solidFill>
                </a:uFill>
                <a:latin typeface="Calibri"/>
                <a:cs typeface="Calibri"/>
              </a:rPr>
              <a:t>Εκπαίδευσης</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και</a:t>
            </a:r>
            <a:r>
              <a:rPr sz="2000" u="heavy" spc="-5" dirty="0">
                <a:uFill>
                  <a:solidFill>
                    <a:srgbClr val="000000"/>
                  </a:solidFill>
                </a:uFill>
                <a:latin typeface="Calibri"/>
                <a:cs typeface="Calibri"/>
              </a:rPr>
              <a:t> Πολιτισμού</a:t>
            </a:r>
            <a:endParaRPr sz="2000" dirty="0">
              <a:latin typeface="Calibri"/>
              <a:cs typeface="Calibri"/>
            </a:endParaRPr>
          </a:p>
          <a:p>
            <a:pPr marL="12700">
              <a:lnSpc>
                <a:spcPct val="100000"/>
              </a:lnSpc>
              <a:spcBef>
                <a:spcPts val="5"/>
              </a:spcBef>
            </a:pPr>
            <a:r>
              <a:rPr sz="2000" spc="-5" dirty="0">
                <a:latin typeface="Calibri"/>
                <a:cs typeface="Calibri"/>
              </a:rPr>
              <a:t>(European</a:t>
            </a:r>
            <a:r>
              <a:rPr sz="2000" spc="-10" dirty="0">
                <a:latin typeface="Calibri"/>
                <a:cs typeface="Calibri"/>
              </a:rPr>
              <a:t> </a:t>
            </a:r>
            <a:r>
              <a:rPr sz="2000" dirty="0">
                <a:latin typeface="Calibri"/>
                <a:cs typeface="Calibri"/>
              </a:rPr>
              <a:t>Education</a:t>
            </a:r>
            <a:r>
              <a:rPr sz="2000" spc="-20" dirty="0">
                <a:latin typeface="Calibri"/>
                <a:cs typeface="Calibri"/>
              </a:rPr>
              <a:t> </a:t>
            </a:r>
            <a:r>
              <a:rPr sz="2000" dirty="0">
                <a:latin typeface="Calibri"/>
                <a:cs typeface="Calibri"/>
              </a:rPr>
              <a:t>And</a:t>
            </a:r>
            <a:r>
              <a:rPr sz="2000" spc="-10" dirty="0">
                <a:latin typeface="Calibri"/>
                <a:cs typeface="Calibri"/>
              </a:rPr>
              <a:t> </a:t>
            </a:r>
            <a:r>
              <a:rPr sz="2000" spc="-5" dirty="0">
                <a:latin typeface="Calibri"/>
                <a:cs typeface="Calibri"/>
              </a:rPr>
              <a:t>Culture Executive</a:t>
            </a:r>
            <a:r>
              <a:rPr sz="2000" spc="15" dirty="0">
                <a:latin typeface="Calibri"/>
                <a:cs typeface="Calibri"/>
              </a:rPr>
              <a:t> </a:t>
            </a:r>
            <a:r>
              <a:rPr sz="2000" dirty="0">
                <a:latin typeface="Calibri"/>
                <a:cs typeface="Calibri"/>
              </a:rPr>
              <a:t>Agency</a:t>
            </a:r>
            <a:r>
              <a:rPr sz="2000" spc="-30"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EACEA)</a:t>
            </a:r>
          </a:p>
          <a:p>
            <a:pPr>
              <a:lnSpc>
                <a:spcPct val="100000"/>
              </a:lnSpc>
            </a:pPr>
            <a:endParaRPr lang="en-GB" sz="2000" dirty="0">
              <a:latin typeface="Calibri"/>
              <a:cs typeface="Calibri"/>
            </a:endParaRPr>
          </a:p>
          <a:p>
            <a:pPr>
              <a:lnSpc>
                <a:spcPct val="100000"/>
              </a:lnSpc>
            </a:pPr>
            <a:endParaRPr sz="2000" dirty="0">
              <a:latin typeface="Calibri"/>
              <a:cs typeface="Calibri"/>
            </a:endParaRPr>
          </a:p>
          <a:p>
            <a:pPr marL="355600" indent="-342900">
              <a:lnSpc>
                <a:spcPct val="100000"/>
              </a:lnSpc>
              <a:buFont typeface="Wingdings"/>
              <a:buChar char=""/>
              <a:tabLst>
                <a:tab pos="354965" algn="l"/>
                <a:tab pos="355600" algn="l"/>
              </a:tabLst>
            </a:pPr>
            <a:r>
              <a:rPr sz="2000" b="1" dirty="0">
                <a:latin typeface="Calibri"/>
                <a:cs typeface="Calibri"/>
              </a:rPr>
              <a:t>Απ</a:t>
            </a:r>
            <a:r>
              <a:rPr sz="2000" b="1" dirty="0" err="1">
                <a:latin typeface="Calibri"/>
                <a:cs typeface="Calibri"/>
              </a:rPr>
              <a:t>οκεντρωμένες</a:t>
            </a:r>
            <a:r>
              <a:rPr sz="2000" b="1" spc="-65" dirty="0">
                <a:latin typeface="Calibri"/>
                <a:cs typeface="Calibri"/>
              </a:rPr>
              <a:t> </a:t>
            </a:r>
            <a:r>
              <a:rPr sz="2000" b="1" spc="-5" dirty="0">
                <a:latin typeface="Calibri"/>
                <a:cs typeface="Calibri"/>
              </a:rPr>
              <a:t>Δράσεις:</a:t>
            </a:r>
            <a:endParaRPr sz="2000" dirty="0">
              <a:latin typeface="Calibri"/>
              <a:cs typeface="Calibri"/>
            </a:endParaRPr>
          </a:p>
          <a:p>
            <a:pPr>
              <a:lnSpc>
                <a:spcPct val="100000"/>
              </a:lnSpc>
              <a:spcBef>
                <a:spcPts val="20"/>
              </a:spcBef>
            </a:pPr>
            <a:endParaRPr sz="1950" dirty="0">
              <a:latin typeface="Calibri"/>
              <a:cs typeface="Calibri"/>
            </a:endParaRPr>
          </a:p>
          <a:p>
            <a:pPr marL="12700">
              <a:lnSpc>
                <a:spcPct val="100000"/>
              </a:lnSpc>
            </a:pPr>
            <a:r>
              <a:rPr sz="2000" u="heavy" dirty="0">
                <a:uFill>
                  <a:solidFill>
                    <a:srgbClr val="000000"/>
                  </a:solidFill>
                </a:uFill>
                <a:latin typeface="Calibri"/>
                <a:cs typeface="Calibri"/>
              </a:rPr>
              <a:t>Εθνικές</a:t>
            </a:r>
            <a:r>
              <a:rPr sz="2000" u="heavy" spc="-15" dirty="0">
                <a:uFill>
                  <a:solidFill>
                    <a:srgbClr val="000000"/>
                  </a:solidFill>
                </a:uFill>
                <a:latin typeface="Calibri"/>
                <a:cs typeface="Calibri"/>
              </a:rPr>
              <a:t> </a:t>
            </a:r>
            <a:r>
              <a:rPr sz="2000" u="heavy" spc="-5" dirty="0">
                <a:uFill>
                  <a:solidFill>
                    <a:srgbClr val="000000"/>
                  </a:solidFill>
                </a:uFill>
                <a:latin typeface="Calibri"/>
                <a:cs typeface="Calibri"/>
              </a:rPr>
              <a:t>Υπηρεσίες</a:t>
            </a:r>
            <a:r>
              <a:rPr sz="2000" spc="-10" dirty="0">
                <a:latin typeface="Calibri"/>
                <a:cs typeface="Calibri"/>
              </a:rPr>
              <a:t> </a:t>
            </a:r>
            <a:r>
              <a:rPr sz="2000" dirty="0">
                <a:latin typeface="Calibri"/>
                <a:cs typeface="Calibri"/>
              </a:rPr>
              <a:t>στις</a:t>
            </a:r>
            <a:r>
              <a:rPr sz="2000" spc="-10" dirty="0">
                <a:latin typeface="Calibri"/>
                <a:cs typeface="Calibri"/>
              </a:rPr>
              <a:t> </a:t>
            </a:r>
            <a:r>
              <a:rPr sz="2000" spc="-5" dirty="0">
                <a:latin typeface="Calibri"/>
                <a:cs typeface="Calibri"/>
              </a:rPr>
              <a:t>διάφορες</a:t>
            </a:r>
            <a:r>
              <a:rPr sz="2000" spc="-15" dirty="0">
                <a:latin typeface="Calibri"/>
                <a:cs typeface="Calibri"/>
              </a:rPr>
              <a:t> </a:t>
            </a:r>
            <a:r>
              <a:rPr sz="2000" u="heavy" spc="-5" dirty="0" err="1">
                <a:uFill>
                  <a:solidFill>
                    <a:srgbClr val="000000"/>
                  </a:solidFill>
                </a:uFill>
                <a:latin typeface="Calibri"/>
                <a:cs typeface="Calibri"/>
              </a:rPr>
              <a:t>Χώρες</a:t>
            </a:r>
            <a:r>
              <a:rPr sz="2000" u="heavy" spc="-10" dirty="0">
                <a:uFill>
                  <a:solidFill>
                    <a:srgbClr val="000000"/>
                  </a:solidFill>
                </a:uFill>
                <a:latin typeface="Calibri"/>
                <a:cs typeface="Calibri"/>
              </a:rPr>
              <a:t> </a:t>
            </a:r>
            <a:r>
              <a:rPr lang="el-GR" sz="2000" u="heavy" spc="-5" dirty="0">
                <a:uFill>
                  <a:solidFill>
                    <a:srgbClr val="000000"/>
                  </a:solidFill>
                </a:uFill>
                <a:latin typeface="Calibri"/>
                <a:cs typeface="Calibri"/>
              </a:rPr>
              <a:t>που συμμετέχουν πλήρως στο Πρόγραμμα</a:t>
            </a:r>
            <a:endParaRPr sz="2000" dirty="0">
              <a:latin typeface="Calibri"/>
              <a:cs typeface="Calibri"/>
            </a:endParaRPr>
          </a:p>
        </p:txBody>
      </p:sp>
      <p:pic>
        <p:nvPicPr>
          <p:cNvPr id="1026" name="Picture 2" descr="The European, Education and Culture Executive Agency (EACEA) is organising  an Info-session on Erasmus+ Capacity Building in Higher Education (CBHE) –  2022 Call for proposals, focusing on what is new and on">
            <a:extLst>
              <a:ext uri="{FF2B5EF4-FFF2-40B4-BE49-F238E27FC236}">
                <a16:creationId xmlns:a16="http://schemas.microsoft.com/office/drawing/2014/main" id="{197C4A25-FBCF-F952-6101-0B43306614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796" y="1981200"/>
            <a:ext cx="3003335" cy="16693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List of National Agencies around Europe – Erasmus is easy">
            <a:extLst>
              <a:ext uri="{FF2B5EF4-FFF2-40B4-BE49-F238E27FC236}">
                <a16:creationId xmlns:a16="http://schemas.microsoft.com/office/drawing/2014/main" id="{B4B3294F-A46E-388A-7339-05B601A326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9279" y="3962400"/>
            <a:ext cx="1774371" cy="1472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740" y="86994"/>
            <a:ext cx="7247890"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spc="-5" dirty="0">
                <a:solidFill>
                  <a:srgbClr val="FFFFFF"/>
                </a:solidFill>
              </a:rPr>
              <a:t> </a:t>
            </a:r>
            <a:r>
              <a:rPr sz="2800" spc="-40" dirty="0">
                <a:solidFill>
                  <a:srgbClr val="FFFFFF"/>
                </a:solidFill>
              </a:rPr>
              <a:t>TO</a:t>
            </a:r>
            <a:r>
              <a:rPr sz="2800" spc="-5" dirty="0">
                <a:solidFill>
                  <a:srgbClr val="FFFFFF"/>
                </a:solidFill>
              </a:rPr>
              <a:t> AN</a:t>
            </a:r>
            <a:r>
              <a:rPr sz="2800" spc="5" dirty="0">
                <a:solidFill>
                  <a:srgbClr val="FFFFFF"/>
                </a:solidFill>
              </a:rPr>
              <a:t> </a:t>
            </a:r>
            <a:r>
              <a:rPr sz="2800" spc="-10" dirty="0">
                <a:solidFill>
                  <a:srgbClr val="FFFFFF"/>
                </a:solidFill>
              </a:rPr>
              <a:t>OPPORTUNITY</a:t>
            </a:r>
            <a:endParaRPr sz="2800" dirty="0"/>
          </a:p>
        </p:txBody>
      </p:sp>
      <p:grpSp>
        <p:nvGrpSpPr>
          <p:cNvPr id="3" name="object 3"/>
          <p:cNvGrpSpPr/>
          <p:nvPr/>
        </p:nvGrpSpPr>
        <p:grpSpPr>
          <a:xfrm>
            <a:off x="562355" y="943355"/>
            <a:ext cx="11390630" cy="5707380"/>
            <a:chOff x="562355" y="943355"/>
            <a:chExt cx="11390630" cy="5707380"/>
          </a:xfrm>
        </p:grpSpPr>
        <p:pic>
          <p:nvPicPr>
            <p:cNvPr id="4" name="object 4"/>
            <p:cNvPicPr/>
            <p:nvPr/>
          </p:nvPicPr>
          <p:blipFill>
            <a:blip r:embed="rId2" cstate="print"/>
            <a:stretch>
              <a:fillRect/>
            </a:stretch>
          </p:blipFill>
          <p:spPr>
            <a:xfrm>
              <a:off x="562355" y="943355"/>
              <a:ext cx="3122675" cy="1046988"/>
            </a:xfrm>
            <a:prstGeom prst="rect">
              <a:avLst/>
            </a:prstGeom>
          </p:spPr>
        </p:pic>
        <p:pic>
          <p:nvPicPr>
            <p:cNvPr id="5" name="object 5"/>
            <p:cNvPicPr/>
            <p:nvPr/>
          </p:nvPicPr>
          <p:blipFill>
            <a:blip r:embed="rId3" cstate="print"/>
            <a:stretch>
              <a:fillRect/>
            </a:stretch>
          </p:blipFill>
          <p:spPr>
            <a:xfrm>
              <a:off x="6473952" y="5286755"/>
              <a:ext cx="5314188" cy="1363980"/>
            </a:xfrm>
            <a:prstGeom prst="rect">
              <a:avLst/>
            </a:prstGeom>
          </p:spPr>
        </p:pic>
        <p:pic>
          <p:nvPicPr>
            <p:cNvPr id="6" name="object 6"/>
            <p:cNvPicPr/>
            <p:nvPr/>
          </p:nvPicPr>
          <p:blipFill>
            <a:blip r:embed="rId4" cstate="print"/>
            <a:stretch>
              <a:fillRect/>
            </a:stretch>
          </p:blipFill>
          <p:spPr>
            <a:xfrm>
              <a:off x="9774936" y="1927859"/>
              <a:ext cx="2177796" cy="2929128"/>
            </a:xfrm>
            <a:prstGeom prst="rect">
              <a:avLst/>
            </a:prstGeom>
          </p:spPr>
        </p:pic>
      </p:grpSp>
      <p:sp>
        <p:nvSpPr>
          <p:cNvPr id="7" name="object 7"/>
          <p:cNvSpPr txBox="1"/>
          <p:nvPr/>
        </p:nvSpPr>
        <p:spPr>
          <a:xfrm>
            <a:off x="3764026" y="1096136"/>
            <a:ext cx="7084059" cy="299720"/>
          </a:xfrm>
          <a:prstGeom prst="rect">
            <a:avLst/>
          </a:prstGeom>
        </p:spPr>
        <p:txBody>
          <a:bodyPr vert="horz" wrap="square" lIns="0" tIns="12700" rIns="0" bIns="0" rtlCol="0">
            <a:spAutoFit/>
          </a:bodyPr>
          <a:lstStyle/>
          <a:p>
            <a:pPr marL="12700">
              <a:lnSpc>
                <a:spcPct val="100000"/>
              </a:lnSpc>
              <a:spcBef>
                <a:spcPts val="100"/>
              </a:spcBef>
              <a:tabLst>
                <a:tab pos="355600" algn="l"/>
              </a:tabLst>
            </a:pPr>
            <a:r>
              <a:rPr sz="1800" dirty="0">
                <a:solidFill>
                  <a:srgbClr val="FF0000"/>
                </a:solidFill>
                <a:latin typeface="Calibri"/>
                <a:cs typeface="Calibri"/>
              </a:rPr>
              <a:t>1.	Ο</a:t>
            </a:r>
            <a:r>
              <a:rPr sz="1800" spc="-10" dirty="0">
                <a:solidFill>
                  <a:srgbClr val="FF0000"/>
                </a:solidFill>
                <a:latin typeface="Calibri"/>
                <a:cs typeface="Calibri"/>
              </a:rPr>
              <a:t> </a:t>
            </a:r>
            <a:r>
              <a:rPr sz="1800" dirty="0">
                <a:solidFill>
                  <a:srgbClr val="FF0000"/>
                </a:solidFill>
                <a:latin typeface="Calibri"/>
                <a:cs typeface="Calibri"/>
              </a:rPr>
              <a:t>χρήστης</a:t>
            </a:r>
            <a:r>
              <a:rPr sz="1800" spc="-20" dirty="0">
                <a:solidFill>
                  <a:srgbClr val="FF0000"/>
                </a:solidFill>
                <a:latin typeface="Calibri"/>
                <a:cs typeface="Calibri"/>
              </a:rPr>
              <a:t> </a:t>
            </a:r>
            <a:r>
              <a:rPr sz="1800" spc="-5" dirty="0">
                <a:solidFill>
                  <a:srgbClr val="FF0000"/>
                </a:solidFill>
                <a:latin typeface="Calibri"/>
                <a:cs typeface="Calibri"/>
              </a:rPr>
              <a:t>επιλέγει</a:t>
            </a:r>
            <a:r>
              <a:rPr sz="1800" spc="60" dirty="0">
                <a:solidFill>
                  <a:srgbClr val="FF0000"/>
                </a:solidFill>
                <a:latin typeface="Calibri"/>
                <a:cs typeface="Calibri"/>
              </a:rPr>
              <a:t> </a:t>
            </a:r>
            <a:r>
              <a:rPr sz="1800" b="1" dirty="0">
                <a:solidFill>
                  <a:srgbClr val="FF0000"/>
                </a:solidFill>
                <a:latin typeface="Calibri"/>
                <a:cs typeface="Calibri"/>
              </a:rPr>
              <a:t>Apply</a:t>
            </a:r>
            <a:r>
              <a:rPr sz="1800" b="1" spc="-20" dirty="0">
                <a:solidFill>
                  <a:srgbClr val="FF0000"/>
                </a:solidFill>
                <a:latin typeface="Calibri"/>
                <a:cs typeface="Calibri"/>
              </a:rPr>
              <a:t> </a:t>
            </a:r>
            <a:r>
              <a:rPr sz="1800" spc="-5" dirty="0">
                <a:solidFill>
                  <a:srgbClr val="FF0000"/>
                </a:solidFill>
                <a:latin typeface="Calibri"/>
                <a:cs typeface="Calibri"/>
              </a:rPr>
              <a:t>στην</a:t>
            </a:r>
            <a:r>
              <a:rPr sz="1800" dirty="0">
                <a:solidFill>
                  <a:srgbClr val="FF0000"/>
                </a:solidFill>
                <a:latin typeface="Calibri"/>
                <a:cs typeface="Calibri"/>
              </a:rPr>
              <a:t> </a:t>
            </a:r>
            <a:r>
              <a:rPr sz="1800" spc="-25" dirty="0">
                <a:solidFill>
                  <a:srgbClr val="FF0000"/>
                </a:solidFill>
                <a:latin typeface="Calibri"/>
                <a:cs typeface="Calibri"/>
              </a:rPr>
              <a:t>κάρτα</a:t>
            </a:r>
            <a:r>
              <a:rPr sz="1800" spc="20" dirty="0">
                <a:solidFill>
                  <a:srgbClr val="FF0000"/>
                </a:solidFill>
                <a:latin typeface="Calibri"/>
                <a:cs typeface="Calibri"/>
              </a:rPr>
              <a:t> </a:t>
            </a:r>
            <a:r>
              <a:rPr sz="1800" spc="-5" dirty="0">
                <a:solidFill>
                  <a:srgbClr val="FF0000"/>
                </a:solidFill>
                <a:latin typeface="Calibri"/>
                <a:cs typeface="Calibri"/>
              </a:rPr>
              <a:t>της</a:t>
            </a:r>
            <a:r>
              <a:rPr sz="1800" spc="5" dirty="0">
                <a:solidFill>
                  <a:srgbClr val="FF0000"/>
                </a:solidFill>
                <a:latin typeface="Calibri"/>
                <a:cs typeface="Calibri"/>
              </a:rPr>
              <a:t> </a:t>
            </a:r>
            <a:r>
              <a:rPr sz="1800" spc="-15" dirty="0">
                <a:solidFill>
                  <a:srgbClr val="FF0000"/>
                </a:solidFill>
                <a:latin typeface="Calibri"/>
                <a:cs typeface="Calibri"/>
              </a:rPr>
              <a:t>ευκαιρίας</a:t>
            </a:r>
            <a:r>
              <a:rPr sz="1800" spc="20" dirty="0">
                <a:solidFill>
                  <a:srgbClr val="FF0000"/>
                </a:solidFill>
                <a:latin typeface="Calibri"/>
                <a:cs typeface="Calibri"/>
              </a:rPr>
              <a:t> </a:t>
            </a:r>
            <a:r>
              <a:rPr sz="1800" dirty="0">
                <a:solidFill>
                  <a:srgbClr val="FF0000"/>
                </a:solidFill>
                <a:latin typeface="Calibri"/>
                <a:cs typeface="Calibri"/>
              </a:rPr>
              <a:t>που</a:t>
            </a:r>
            <a:r>
              <a:rPr sz="1800" spc="20" dirty="0">
                <a:solidFill>
                  <a:srgbClr val="FF0000"/>
                </a:solidFill>
                <a:latin typeface="Calibri"/>
                <a:cs typeface="Calibri"/>
              </a:rPr>
              <a:t> </a:t>
            </a:r>
            <a:r>
              <a:rPr sz="1800" spc="-10" dirty="0">
                <a:solidFill>
                  <a:srgbClr val="FF0000"/>
                </a:solidFill>
                <a:latin typeface="Calibri"/>
                <a:cs typeface="Calibri"/>
              </a:rPr>
              <a:t>τον</a:t>
            </a:r>
            <a:r>
              <a:rPr sz="1800" spc="5" dirty="0">
                <a:solidFill>
                  <a:srgbClr val="FF0000"/>
                </a:solidFill>
                <a:latin typeface="Calibri"/>
                <a:cs typeface="Calibri"/>
              </a:rPr>
              <a:t> </a:t>
            </a:r>
            <a:r>
              <a:rPr sz="1800" spc="-5" dirty="0">
                <a:solidFill>
                  <a:srgbClr val="FF0000"/>
                </a:solidFill>
                <a:latin typeface="Calibri"/>
                <a:cs typeface="Calibri"/>
              </a:rPr>
              <a:t>ενδιαφέρει</a:t>
            </a:r>
            <a:endParaRPr sz="1800">
              <a:latin typeface="Calibri"/>
              <a:cs typeface="Calibri"/>
            </a:endParaRPr>
          </a:p>
        </p:txBody>
      </p:sp>
      <p:sp>
        <p:nvSpPr>
          <p:cNvPr id="8" name="object 8"/>
          <p:cNvSpPr txBox="1"/>
          <p:nvPr/>
        </p:nvSpPr>
        <p:spPr>
          <a:xfrm>
            <a:off x="217119" y="2639695"/>
            <a:ext cx="8583930" cy="139763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FF0000"/>
                </a:solidFill>
                <a:latin typeface="Calibri"/>
                <a:cs typeface="Calibri"/>
              </a:rPr>
              <a:t>2. </a:t>
            </a:r>
            <a:r>
              <a:rPr sz="1800" b="1" dirty="0">
                <a:solidFill>
                  <a:srgbClr val="FF0000"/>
                </a:solidFill>
                <a:latin typeface="Calibri"/>
                <a:cs typeface="Calibri"/>
              </a:rPr>
              <a:t>Εάν ο </a:t>
            </a:r>
            <a:r>
              <a:rPr sz="1800" b="1" spc="-5" dirty="0">
                <a:solidFill>
                  <a:srgbClr val="FF0000"/>
                </a:solidFill>
                <a:latin typeface="Calibri"/>
                <a:cs typeface="Calibri"/>
              </a:rPr>
              <a:t>χρήστης </a:t>
            </a:r>
            <a:r>
              <a:rPr sz="1800" b="1" dirty="0">
                <a:solidFill>
                  <a:srgbClr val="FF0000"/>
                </a:solidFill>
                <a:latin typeface="Calibri"/>
                <a:cs typeface="Calibri"/>
              </a:rPr>
              <a:t>δεν </a:t>
            </a:r>
            <a:r>
              <a:rPr sz="1800" b="1" spc="-5" dirty="0">
                <a:solidFill>
                  <a:srgbClr val="FF0000"/>
                </a:solidFill>
                <a:latin typeface="Calibri"/>
                <a:cs typeface="Calibri"/>
              </a:rPr>
              <a:t>είναι συνδεδεμένος </a:t>
            </a:r>
            <a:r>
              <a:rPr sz="1800" b="1" dirty="0">
                <a:solidFill>
                  <a:srgbClr val="FF0000"/>
                </a:solidFill>
                <a:latin typeface="Calibri"/>
                <a:cs typeface="Calibri"/>
              </a:rPr>
              <a:t>με </a:t>
            </a:r>
            <a:r>
              <a:rPr sz="1800" b="1" spc="-10" dirty="0">
                <a:solidFill>
                  <a:srgbClr val="FF0000"/>
                </a:solidFill>
                <a:latin typeface="Calibri"/>
                <a:cs typeface="Calibri"/>
              </a:rPr>
              <a:t>την </a:t>
            </a:r>
            <a:r>
              <a:rPr sz="1800" b="1" spc="-5" dirty="0">
                <a:solidFill>
                  <a:srgbClr val="FF0000"/>
                </a:solidFill>
                <a:latin typeface="Calibri"/>
                <a:cs typeface="Calibri"/>
              </a:rPr>
              <a:t>Πλατφόρμα</a:t>
            </a:r>
            <a:r>
              <a:rPr sz="1800" spc="-5" dirty="0">
                <a:solidFill>
                  <a:srgbClr val="FF0000"/>
                </a:solidFill>
                <a:latin typeface="Calibri"/>
                <a:cs typeface="Calibri"/>
              </a:rPr>
              <a:t>, </a:t>
            </a:r>
            <a:r>
              <a:rPr sz="1800" spc="-10" dirty="0">
                <a:solidFill>
                  <a:srgbClr val="FF0000"/>
                </a:solidFill>
                <a:latin typeface="Calibri"/>
                <a:cs typeface="Calibri"/>
              </a:rPr>
              <a:t>λαμβάνει error </a:t>
            </a:r>
            <a:r>
              <a:rPr sz="1800" spc="-5" dirty="0">
                <a:solidFill>
                  <a:srgbClr val="FF0000"/>
                </a:solidFill>
                <a:latin typeface="Calibri"/>
                <a:cs typeface="Calibri"/>
              </a:rPr>
              <a:t>message </a:t>
            </a:r>
            <a:r>
              <a:rPr sz="1800" spc="-25" dirty="0">
                <a:solidFill>
                  <a:srgbClr val="FF0000"/>
                </a:solidFill>
                <a:latin typeface="Calibri"/>
                <a:cs typeface="Calibri"/>
              </a:rPr>
              <a:t>και </a:t>
            </a:r>
            <a:r>
              <a:rPr sz="1800" spc="-20" dirty="0">
                <a:solidFill>
                  <a:srgbClr val="FF0000"/>
                </a:solidFill>
                <a:latin typeface="Calibri"/>
                <a:cs typeface="Calibri"/>
              </a:rPr>
              <a:t> </a:t>
            </a:r>
            <a:r>
              <a:rPr sz="1800" spc="-5" dirty="0">
                <a:solidFill>
                  <a:srgbClr val="FF0000"/>
                </a:solidFill>
                <a:latin typeface="Calibri"/>
                <a:cs typeface="Calibri"/>
              </a:rPr>
              <a:t>ανακατευθύνεται στην </a:t>
            </a:r>
            <a:r>
              <a:rPr sz="1800" dirty="0">
                <a:solidFill>
                  <a:srgbClr val="FF0000"/>
                </a:solidFill>
                <a:latin typeface="Calibri"/>
                <a:cs typeface="Calibri"/>
              </a:rPr>
              <a:t>οθόνη </a:t>
            </a:r>
            <a:r>
              <a:rPr sz="1800" spc="-10" dirty="0">
                <a:solidFill>
                  <a:srgbClr val="FF0000"/>
                </a:solidFill>
                <a:latin typeface="Calibri"/>
                <a:cs typeface="Calibri"/>
              </a:rPr>
              <a:t>του </a:t>
            </a:r>
            <a:r>
              <a:rPr sz="1800" spc="-5" dirty="0">
                <a:solidFill>
                  <a:srgbClr val="FF0000"/>
                </a:solidFill>
                <a:latin typeface="Calibri"/>
                <a:cs typeface="Calibri"/>
              </a:rPr>
              <a:t>EU Login </a:t>
            </a:r>
            <a:r>
              <a:rPr sz="1800" dirty="0">
                <a:solidFill>
                  <a:srgbClr val="FF0000"/>
                </a:solidFill>
                <a:latin typeface="Calibri"/>
                <a:cs typeface="Calibri"/>
              </a:rPr>
              <a:t>όπου </a:t>
            </a:r>
            <a:r>
              <a:rPr sz="1800" spc="-10" dirty="0">
                <a:solidFill>
                  <a:srgbClr val="FF0000"/>
                </a:solidFill>
                <a:latin typeface="Calibri"/>
                <a:cs typeface="Calibri"/>
              </a:rPr>
              <a:t>είτε </a:t>
            </a:r>
            <a:r>
              <a:rPr sz="1800" dirty="0">
                <a:solidFill>
                  <a:srgbClr val="FF0000"/>
                </a:solidFill>
                <a:latin typeface="Calibri"/>
                <a:cs typeface="Calibri"/>
              </a:rPr>
              <a:t>θα </a:t>
            </a:r>
            <a:r>
              <a:rPr sz="1800" spc="-15" dirty="0">
                <a:solidFill>
                  <a:srgbClr val="FF0000"/>
                </a:solidFill>
                <a:latin typeface="Calibri"/>
                <a:cs typeface="Calibri"/>
              </a:rPr>
              <a:t>καταχωρήσει</a:t>
            </a:r>
            <a:r>
              <a:rPr sz="1800" spc="-10" dirty="0">
                <a:solidFill>
                  <a:srgbClr val="FF0000"/>
                </a:solidFill>
                <a:latin typeface="Calibri"/>
                <a:cs typeface="Calibri"/>
              </a:rPr>
              <a:t> τα </a:t>
            </a:r>
            <a:r>
              <a:rPr sz="1800" spc="-5" dirty="0">
                <a:solidFill>
                  <a:srgbClr val="FF0000"/>
                </a:solidFill>
                <a:latin typeface="Calibri"/>
                <a:cs typeface="Calibri"/>
              </a:rPr>
              <a:t>στοιχεία </a:t>
            </a:r>
            <a:r>
              <a:rPr sz="1800" dirty="0">
                <a:solidFill>
                  <a:srgbClr val="FF0000"/>
                </a:solidFill>
                <a:latin typeface="Calibri"/>
                <a:cs typeface="Calibri"/>
              </a:rPr>
              <a:t>του </a:t>
            </a:r>
            <a:r>
              <a:rPr sz="1800" spc="5" dirty="0">
                <a:solidFill>
                  <a:srgbClr val="FF0000"/>
                </a:solidFill>
                <a:latin typeface="Calibri"/>
                <a:cs typeface="Calibri"/>
              </a:rPr>
              <a:t> </a:t>
            </a:r>
            <a:r>
              <a:rPr sz="1800" spc="-10" dirty="0">
                <a:solidFill>
                  <a:srgbClr val="FF0000"/>
                </a:solidFill>
                <a:latin typeface="Calibri"/>
                <a:cs typeface="Calibri"/>
              </a:rPr>
              <a:t>λογαριασμού</a:t>
            </a:r>
            <a:r>
              <a:rPr sz="1800" spc="-5" dirty="0">
                <a:solidFill>
                  <a:srgbClr val="FF0000"/>
                </a:solidFill>
                <a:latin typeface="Calibri"/>
                <a:cs typeface="Calibri"/>
              </a:rPr>
              <a:t> του (εφόσον </a:t>
            </a:r>
            <a:r>
              <a:rPr sz="1800" dirty="0">
                <a:solidFill>
                  <a:srgbClr val="FF0000"/>
                </a:solidFill>
                <a:latin typeface="Calibri"/>
                <a:cs typeface="Calibri"/>
              </a:rPr>
              <a:t>ήδη </a:t>
            </a:r>
            <a:r>
              <a:rPr sz="1800" spc="-5" dirty="0">
                <a:solidFill>
                  <a:srgbClr val="FF0000"/>
                </a:solidFill>
                <a:latin typeface="Calibri"/>
                <a:cs typeface="Calibri"/>
              </a:rPr>
              <a:t>διαθέτει</a:t>
            </a:r>
            <a:r>
              <a:rPr sz="1800" dirty="0">
                <a:solidFill>
                  <a:srgbClr val="FF0000"/>
                </a:solidFill>
                <a:latin typeface="Calibri"/>
                <a:cs typeface="Calibri"/>
              </a:rPr>
              <a:t> </a:t>
            </a:r>
            <a:r>
              <a:rPr sz="1800" spc="-5" dirty="0">
                <a:solidFill>
                  <a:srgbClr val="FF0000"/>
                </a:solidFill>
                <a:latin typeface="Calibri"/>
                <a:cs typeface="Calibri"/>
              </a:rPr>
              <a:t>λογαριασμό) </a:t>
            </a:r>
            <a:r>
              <a:rPr sz="1800" spc="-10" dirty="0">
                <a:solidFill>
                  <a:srgbClr val="FF0000"/>
                </a:solidFill>
                <a:latin typeface="Calibri"/>
                <a:cs typeface="Calibri"/>
              </a:rPr>
              <a:t>είτε</a:t>
            </a:r>
            <a:r>
              <a:rPr sz="1800" spc="-5" dirty="0">
                <a:solidFill>
                  <a:srgbClr val="FF0000"/>
                </a:solidFill>
                <a:latin typeface="Calibri"/>
                <a:cs typeface="Calibri"/>
              </a:rPr>
              <a:t> </a:t>
            </a:r>
            <a:r>
              <a:rPr sz="1800" dirty="0">
                <a:solidFill>
                  <a:srgbClr val="FF0000"/>
                </a:solidFill>
                <a:latin typeface="Calibri"/>
                <a:cs typeface="Calibri"/>
              </a:rPr>
              <a:t>θα </a:t>
            </a:r>
            <a:r>
              <a:rPr sz="1800" spc="-5" dirty="0">
                <a:solidFill>
                  <a:srgbClr val="FF0000"/>
                </a:solidFill>
                <a:latin typeface="Calibri"/>
                <a:cs typeface="Calibri"/>
              </a:rPr>
              <a:t>δημιουργήσει</a:t>
            </a:r>
            <a:r>
              <a:rPr sz="1800" spc="395" dirty="0">
                <a:solidFill>
                  <a:srgbClr val="FF0000"/>
                </a:solidFill>
                <a:latin typeface="Calibri"/>
                <a:cs typeface="Calibri"/>
              </a:rPr>
              <a:t> </a:t>
            </a:r>
            <a:r>
              <a:rPr sz="1800" spc="-10" dirty="0">
                <a:solidFill>
                  <a:srgbClr val="FF0000"/>
                </a:solidFill>
                <a:latin typeface="Calibri"/>
                <a:cs typeface="Calibri"/>
              </a:rPr>
              <a:t>λογαριασμό. </a:t>
            </a:r>
            <a:r>
              <a:rPr sz="1800" spc="-5" dirty="0">
                <a:solidFill>
                  <a:srgbClr val="FF0000"/>
                </a:solidFill>
                <a:latin typeface="Calibri"/>
                <a:cs typeface="Calibri"/>
              </a:rPr>
              <a:t> Με</a:t>
            </a:r>
            <a:r>
              <a:rPr sz="180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15" dirty="0">
                <a:solidFill>
                  <a:srgbClr val="FF0000"/>
                </a:solidFill>
                <a:latin typeface="Calibri"/>
                <a:cs typeface="Calibri"/>
              </a:rPr>
              <a:t>καταχώρηση</a:t>
            </a:r>
            <a:r>
              <a:rPr sz="1800" spc="-10" dirty="0">
                <a:solidFill>
                  <a:srgbClr val="FF0000"/>
                </a:solidFill>
                <a:latin typeface="Calibri"/>
                <a:cs typeface="Calibri"/>
              </a:rPr>
              <a:t> </a:t>
            </a:r>
            <a:r>
              <a:rPr sz="1800" spc="-15" dirty="0">
                <a:solidFill>
                  <a:srgbClr val="FF0000"/>
                </a:solidFill>
                <a:latin typeface="Calibri"/>
                <a:cs typeface="Calibri"/>
              </a:rPr>
              <a:t>των</a:t>
            </a:r>
            <a:r>
              <a:rPr sz="1800" spc="-10" dirty="0">
                <a:solidFill>
                  <a:srgbClr val="FF0000"/>
                </a:solidFill>
                <a:latin typeface="Calibri"/>
                <a:cs typeface="Calibri"/>
              </a:rPr>
              <a:t> </a:t>
            </a:r>
            <a:r>
              <a:rPr sz="1800" spc="-5" dirty="0">
                <a:solidFill>
                  <a:srgbClr val="FF0000"/>
                </a:solidFill>
                <a:latin typeface="Calibri"/>
                <a:cs typeface="Calibri"/>
              </a:rPr>
              <a:t>στοιχείων</a:t>
            </a:r>
            <a:r>
              <a:rPr sz="1800" dirty="0">
                <a:solidFill>
                  <a:srgbClr val="FF0000"/>
                </a:solidFill>
                <a:latin typeface="Calibri"/>
                <a:cs typeface="Calibri"/>
              </a:rPr>
              <a:t> </a:t>
            </a:r>
            <a:r>
              <a:rPr sz="1800" spc="-10" dirty="0">
                <a:solidFill>
                  <a:srgbClr val="FF0000"/>
                </a:solidFill>
                <a:latin typeface="Calibri"/>
                <a:cs typeface="Calibri"/>
              </a:rPr>
              <a:t>του</a:t>
            </a:r>
            <a:r>
              <a:rPr sz="1800" spc="-5" dirty="0">
                <a:solidFill>
                  <a:srgbClr val="FF0000"/>
                </a:solidFill>
                <a:latin typeface="Calibri"/>
                <a:cs typeface="Calibri"/>
              </a:rPr>
              <a:t> </a:t>
            </a:r>
            <a:r>
              <a:rPr sz="1800" spc="-10" dirty="0">
                <a:solidFill>
                  <a:srgbClr val="FF0000"/>
                </a:solidFill>
                <a:latin typeface="Calibri"/>
                <a:cs typeface="Calibri"/>
              </a:rPr>
              <a:t>λογαριασμού,</a:t>
            </a:r>
            <a:r>
              <a:rPr sz="1800" spc="-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dirty="0">
                <a:solidFill>
                  <a:srgbClr val="FF0000"/>
                </a:solidFill>
                <a:latin typeface="Calibri"/>
                <a:cs typeface="Calibri"/>
              </a:rPr>
              <a:t>χρήστης</a:t>
            </a:r>
            <a:r>
              <a:rPr sz="1800" spc="5" dirty="0">
                <a:solidFill>
                  <a:srgbClr val="FF0000"/>
                </a:solidFill>
                <a:latin typeface="Calibri"/>
                <a:cs typeface="Calibri"/>
              </a:rPr>
              <a:t> </a:t>
            </a:r>
            <a:r>
              <a:rPr sz="1800" dirty="0">
                <a:solidFill>
                  <a:srgbClr val="FF0000"/>
                </a:solidFill>
                <a:latin typeface="Calibri"/>
                <a:cs typeface="Calibri"/>
              </a:rPr>
              <a:t>θα</a:t>
            </a:r>
            <a:r>
              <a:rPr sz="1800" spc="5" dirty="0">
                <a:solidFill>
                  <a:srgbClr val="FF0000"/>
                </a:solidFill>
                <a:latin typeface="Calibri"/>
                <a:cs typeface="Calibri"/>
              </a:rPr>
              <a:t> </a:t>
            </a:r>
            <a:r>
              <a:rPr sz="1800" spc="-5" dirty="0">
                <a:solidFill>
                  <a:srgbClr val="FF0000"/>
                </a:solidFill>
                <a:latin typeface="Calibri"/>
                <a:cs typeface="Calibri"/>
              </a:rPr>
              <a:t>προχωρήσει</a:t>
            </a:r>
            <a:r>
              <a:rPr sz="1800" dirty="0">
                <a:solidFill>
                  <a:srgbClr val="FF0000"/>
                </a:solidFill>
                <a:latin typeface="Calibri"/>
                <a:cs typeface="Calibri"/>
              </a:rPr>
              <a:t> </a:t>
            </a:r>
            <a:r>
              <a:rPr sz="1800" spc="-5" dirty="0">
                <a:solidFill>
                  <a:srgbClr val="FF0000"/>
                </a:solidFill>
                <a:latin typeface="Calibri"/>
                <a:cs typeface="Calibri"/>
              </a:rPr>
              <a:t>στην </a:t>
            </a:r>
            <a:r>
              <a:rPr sz="1800" dirty="0">
                <a:solidFill>
                  <a:srgbClr val="FF0000"/>
                </a:solidFill>
                <a:latin typeface="Calibri"/>
                <a:cs typeface="Calibri"/>
              </a:rPr>
              <a:t> </a:t>
            </a:r>
            <a:r>
              <a:rPr sz="1800" spc="-10" dirty="0">
                <a:solidFill>
                  <a:srgbClr val="FF0000"/>
                </a:solidFill>
                <a:latin typeface="Calibri"/>
                <a:cs typeface="Calibri"/>
              </a:rPr>
              <a:t>αίτηση</a:t>
            </a:r>
            <a:endParaRPr sz="1800">
              <a:latin typeface="Calibri"/>
              <a:cs typeface="Calibri"/>
            </a:endParaRPr>
          </a:p>
        </p:txBody>
      </p:sp>
      <p:sp>
        <p:nvSpPr>
          <p:cNvPr id="9" name="object 9"/>
          <p:cNvSpPr txBox="1"/>
          <p:nvPr/>
        </p:nvSpPr>
        <p:spPr>
          <a:xfrm>
            <a:off x="264668" y="5115509"/>
            <a:ext cx="5820410" cy="1397819"/>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FF0000"/>
                </a:solidFill>
                <a:latin typeface="Calibri"/>
                <a:cs typeface="Calibri"/>
              </a:rPr>
              <a:t>3α.</a:t>
            </a:r>
            <a:r>
              <a:rPr sz="1800" dirty="0">
                <a:solidFill>
                  <a:srgbClr val="FF0000"/>
                </a:solidFill>
                <a:latin typeface="Calibri"/>
                <a:cs typeface="Calibri"/>
              </a:rPr>
              <a:t> </a:t>
            </a:r>
            <a:r>
              <a:rPr sz="1800" b="1" dirty="0" err="1">
                <a:solidFill>
                  <a:srgbClr val="FF0000"/>
                </a:solidFill>
                <a:latin typeface="Calibri"/>
                <a:cs typeface="Calibri"/>
              </a:rPr>
              <a:t>Εάν</a:t>
            </a:r>
            <a:r>
              <a:rPr sz="1800" b="1" spc="5" dirty="0">
                <a:solidFill>
                  <a:srgbClr val="FF0000"/>
                </a:solidFill>
                <a:latin typeface="Calibri"/>
                <a:cs typeface="Calibri"/>
              </a:rPr>
              <a:t> </a:t>
            </a:r>
            <a:r>
              <a:rPr sz="1800" b="1" dirty="0" err="1">
                <a:solidFill>
                  <a:srgbClr val="FF0000"/>
                </a:solidFill>
                <a:latin typeface="Calibri"/>
                <a:cs typeface="Calibri"/>
              </a:rPr>
              <a:t>ήδη</a:t>
            </a:r>
            <a:r>
              <a:rPr sz="1800" b="1" spc="5" dirty="0">
                <a:solidFill>
                  <a:srgbClr val="FF0000"/>
                </a:solidFill>
                <a:latin typeface="Calibri"/>
                <a:cs typeface="Calibri"/>
              </a:rPr>
              <a:t> </a:t>
            </a:r>
            <a:r>
              <a:rPr lang="el-GR" b="1" spc="-5" dirty="0">
                <a:solidFill>
                  <a:srgbClr val="FF0000"/>
                </a:solidFill>
                <a:latin typeface="Calibri"/>
                <a:cs typeface="Calibri"/>
              </a:rPr>
              <a:t>υπάρχει μία καταχωρημένη </a:t>
            </a:r>
            <a:r>
              <a:rPr lang="en-GB" b="1" spc="-5" dirty="0">
                <a:solidFill>
                  <a:srgbClr val="FF0000"/>
                </a:solidFill>
                <a:latin typeface="Calibri"/>
                <a:cs typeface="Calibri"/>
              </a:rPr>
              <a:t>draft </a:t>
            </a:r>
            <a:r>
              <a:rPr lang="el-GR" b="1" spc="-5" dirty="0">
                <a:solidFill>
                  <a:srgbClr val="FF0000"/>
                </a:solidFill>
                <a:latin typeface="Calibri"/>
                <a:cs typeface="Calibri"/>
              </a:rPr>
              <a:t>αίτηση </a:t>
            </a:r>
            <a:r>
              <a:rPr sz="1800" b="1" spc="-10" dirty="0" err="1">
                <a:solidFill>
                  <a:srgbClr val="FF0000"/>
                </a:solidFill>
                <a:latin typeface="Calibri"/>
                <a:cs typeface="Calibri"/>
              </a:rPr>
              <a:t>γι</a:t>
            </a:r>
            <a:r>
              <a:rPr sz="1800" b="1" spc="-10" dirty="0">
                <a:solidFill>
                  <a:srgbClr val="FF0000"/>
                </a:solidFill>
                <a:latin typeface="Calibri"/>
                <a:cs typeface="Calibri"/>
              </a:rPr>
              <a:t>α</a:t>
            </a:r>
            <a:r>
              <a:rPr sz="1800" b="1" spc="-5" dirty="0">
                <a:solidFill>
                  <a:srgbClr val="FF0000"/>
                </a:solidFill>
                <a:latin typeface="Calibri"/>
                <a:cs typeface="Calibri"/>
              </a:rPr>
              <a:t> </a:t>
            </a:r>
            <a:r>
              <a:rPr sz="1800" b="1" dirty="0">
                <a:solidFill>
                  <a:srgbClr val="FF0000"/>
                </a:solidFill>
                <a:latin typeface="Calibri"/>
                <a:cs typeface="Calibri"/>
              </a:rPr>
              <a:t>τη </a:t>
            </a:r>
            <a:r>
              <a:rPr sz="1800" b="1" spc="5" dirty="0">
                <a:solidFill>
                  <a:srgbClr val="FF0000"/>
                </a:solidFill>
                <a:latin typeface="Calibri"/>
                <a:cs typeface="Calibri"/>
              </a:rPr>
              <a:t> </a:t>
            </a:r>
            <a:r>
              <a:rPr sz="1800" b="1" spc="-10" dirty="0">
                <a:solidFill>
                  <a:srgbClr val="FF0000"/>
                </a:solidFill>
                <a:latin typeface="Calibri"/>
                <a:cs typeface="Calibri"/>
              </a:rPr>
              <a:t>συγκεκριμένη</a:t>
            </a:r>
            <a:r>
              <a:rPr sz="1800" b="1" spc="-5" dirty="0">
                <a:solidFill>
                  <a:srgbClr val="FF0000"/>
                </a:solidFill>
                <a:latin typeface="Calibri"/>
                <a:cs typeface="Calibri"/>
              </a:rPr>
              <a:t> </a:t>
            </a:r>
            <a:r>
              <a:rPr sz="1800" b="1" spc="-10" dirty="0">
                <a:solidFill>
                  <a:srgbClr val="FF0000"/>
                </a:solidFill>
                <a:latin typeface="Calibri"/>
                <a:cs typeface="Calibri"/>
              </a:rPr>
              <a:t>ευκαιρία</a:t>
            </a:r>
            <a:r>
              <a:rPr sz="1800" spc="-10" dirty="0">
                <a:solidFill>
                  <a:srgbClr val="FF0000"/>
                </a:solidFill>
                <a:latin typeface="Calibri"/>
                <a:cs typeface="Calibri"/>
              </a:rPr>
              <a:t>,</a:t>
            </a:r>
            <a:r>
              <a:rPr sz="1800" spc="-5" dirty="0">
                <a:solidFill>
                  <a:srgbClr val="FF0000"/>
                </a:solidFill>
                <a:latin typeface="Calibri"/>
                <a:cs typeface="Calibri"/>
              </a:rPr>
              <a:t> </a:t>
            </a:r>
            <a:r>
              <a:rPr lang="el-GR" sz="1800" spc="-5" dirty="0">
                <a:solidFill>
                  <a:srgbClr val="FF0000"/>
                </a:solidFill>
                <a:latin typeface="Calibri"/>
                <a:cs typeface="Calibri"/>
              </a:rPr>
              <a:t>ο χρήστης </a:t>
            </a:r>
            <a:r>
              <a:rPr sz="1800" dirty="0">
                <a:solidFill>
                  <a:srgbClr val="FF0000"/>
                </a:solidFill>
                <a:latin typeface="Calibri"/>
                <a:cs typeface="Calibri"/>
              </a:rPr>
              <a:t>θα</a:t>
            </a:r>
            <a:r>
              <a:rPr sz="1800" spc="5" dirty="0">
                <a:solidFill>
                  <a:srgbClr val="FF0000"/>
                </a:solidFill>
                <a:latin typeface="Calibri"/>
                <a:cs typeface="Calibri"/>
              </a:rPr>
              <a:t> </a:t>
            </a:r>
            <a:r>
              <a:rPr sz="1800" spc="-5" dirty="0">
                <a:solidFill>
                  <a:srgbClr val="FF0000"/>
                </a:solidFill>
                <a:latin typeface="Calibri"/>
                <a:cs typeface="Calibri"/>
              </a:rPr>
              <a:t>λάβει</a:t>
            </a:r>
            <a:r>
              <a:rPr sz="180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5" dirty="0">
                <a:solidFill>
                  <a:srgbClr val="FF0000"/>
                </a:solidFill>
                <a:latin typeface="Calibri"/>
                <a:cs typeface="Calibri"/>
              </a:rPr>
              <a:t>ειδοποίηση</a:t>
            </a:r>
            <a:r>
              <a:rPr sz="1800" dirty="0">
                <a:solidFill>
                  <a:srgbClr val="FF0000"/>
                </a:solidFill>
                <a:latin typeface="Calibri"/>
                <a:cs typeface="Calibri"/>
              </a:rPr>
              <a:t> </a:t>
            </a:r>
            <a:r>
              <a:rPr sz="1800" spc="-15" dirty="0">
                <a:solidFill>
                  <a:srgbClr val="FF0000"/>
                </a:solidFill>
                <a:latin typeface="Calibri"/>
                <a:cs typeface="Calibri"/>
              </a:rPr>
              <a:t>“Draft </a:t>
            </a:r>
            <a:r>
              <a:rPr sz="1800" spc="-10" dirty="0">
                <a:solidFill>
                  <a:srgbClr val="FF0000"/>
                </a:solidFill>
                <a:latin typeface="Calibri"/>
                <a:cs typeface="Calibri"/>
              </a:rPr>
              <a:t> </a:t>
            </a:r>
            <a:r>
              <a:rPr sz="1800" spc="-5" dirty="0">
                <a:solidFill>
                  <a:srgbClr val="FF0000"/>
                </a:solidFill>
                <a:latin typeface="Calibri"/>
                <a:cs typeface="Calibri"/>
              </a:rPr>
              <a:t>application already </a:t>
            </a:r>
            <a:r>
              <a:rPr sz="1800" spc="-10" dirty="0">
                <a:solidFill>
                  <a:srgbClr val="FF0000"/>
                </a:solidFill>
                <a:latin typeface="Calibri"/>
                <a:cs typeface="Calibri"/>
              </a:rPr>
              <a:t>exists” </a:t>
            </a:r>
            <a:r>
              <a:rPr sz="1800" spc="-25" dirty="0">
                <a:solidFill>
                  <a:srgbClr val="FF0000"/>
                </a:solidFill>
                <a:latin typeface="Calibri"/>
                <a:cs typeface="Calibri"/>
              </a:rPr>
              <a:t>και</a:t>
            </a:r>
            <a:r>
              <a:rPr sz="1800" spc="355" dirty="0">
                <a:solidFill>
                  <a:srgbClr val="FF0000"/>
                </a:solidFill>
                <a:latin typeface="Calibri"/>
                <a:cs typeface="Calibri"/>
              </a:rPr>
              <a:t> </a:t>
            </a:r>
            <a:r>
              <a:rPr sz="1800" dirty="0">
                <a:solidFill>
                  <a:srgbClr val="FF0000"/>
                </a:solidFill>
                <a:latin typeface="Calibri"/>
                <a:cs typeface="Calibri"/>
              </a:rPr>
              <a:t>θα επιλέξει </a:t>
            </a:r>
            <a:r>
              <a:rPr sz="1800" spc="-15" dirty="0">
                <a:solidFill>
                  <a:srgbClr val="FF0000"/>
                </a:solidFill>
                <a:latin typeface="Calibri"/>
                <a:cs typeface="Calibri"/>
              </a:rPr>
              <a:t>κατά </a:t>
            </a:r>
            <a:r>
              <a:rPr sz="1800" dirty="0">
                <a:solidFill>
                  <a:srgbClr val="FF0000"/>
                </a:solidFill>
                <a:latin typeface="Calibri"/>
                <a:cs typeface="Calibri"/>
              </a:rPr>
              <a:t>πόσον θέλει </a:t>
            </a:r>
            <a:r>
              <a:rPr sz="1800" spc="5" dirty="0">
                <a:solidFill>
                  <a:srgbClr val="FF0000"/>
                </a:solidFill>
                <a:latin typeface="Calibri"/>
                <a:cs typeface="Calibri"/>
              </a:rPr>
              <a:t> </a:t>
            </a:r>
            <a:r>
              <a:rPr sz="1800" spc="-5" dirty="0">
                <a:solidFill>
                  <a:srgbClr val="FF0000"/>
                </a:solidFill>
                <a:latin typeface="Calibri"/>
                <a:cs typeface="Calibri"/>
              </a:rPr>
              <a:t>να</a:t>
            </a:r>
            <a:r>
              <a:rPr sz="1800" dirty="0">
                <a:solidFill>
                  <a:srgbClr val="FF0000"/>
                </a:solidFill>
                <a:latin typeface="Calibri"/>
                <a:cs typeface="Calibri"/>
              </a:rPr>
              <a:t> συνεχίσει</a:t>
            </a:r>
            <a:r>
              <a:rPr sz="1800" spc="5" dirty="0">
                <a:solidFill>
                  <a:srgbClr val="FF0000"/>
                </a:solidFill>
                <a:latin typeface="Calibri"/>
                <a:cs typeface="Calibri"/>
              </a:rPr>
              <a:t> </a:t>
            </a:r>
            <a:r>
              <a:rPr sz="1800" spc="-5" dirty="0">
                <a:solidFill>
                  <a:srgbClr val="FF0000"/>
                </a:solidFill>
                <a:latin typeface="Calibri"/>
                <a:cs typeface="Calibri"/>
              </a:rPr>
              <a:t>με</a:t>
            </a:r>
            <a:r>
              <a:rPr sz="1800" dirty="0">
                <a:solidFill>
                  <a:srgbClr val="FF0000"/>
                </a:solidFill>
                <a:latin typeface="Calibri"/>
                <a:cs typeface="Calibri"/>
              </a:rPr>
              <a:t> </a:t>
            </a:r>
            <a:r>
              <a:rPr sz="1800" spc="-5" dirty="0">
                <a:solidFill>
                  <a:srgbClr val="FF0000"/>
                </a:solidFill>
                <a:latin typeface="Calibri"/>
                <a:cs typeface="Calibri"/>
              </a:rPr>
              <a:t>τη</a:t>
            </a:r>
            <a:r>
              <a:rPr sz="1800" dirty="0">
                <a:solidFill>
                  <a:srgbClr val="FF0000"/>
                </a:solidFill>
                <a:latin typeface="Calibri"/>
                <a:cs typeface="Calibri"/>
              </a:rPr>
              <a:t> </a:t>
            </a:r>
            <a:r>
              <a:rPr sz="1800" spc="-5" dirty="0">
                <a:solidFill>
                  <a:srgbClr val="FF0000"/>
                </a:solidFill>
                <a:latin typeface="Calibri"/>
                <a:cs typeface="Calibri"/>
              </a:rPr>
              <a:t>συμπλήρωση</a:t>
            </a:r>
            <a:r>
              <a:rPr sz="1800"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αίτησης</a:t>
            </a:r>
            <a:r>
              <a:rPr sz="1800" spc="-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5" dirty="0">
                <a:solidFill>
                  <a:srgbClr val="FF0000"/>
                </a:solidFill>
                <a:latin typeface="Calibri"/>
                <a:cs typeface="Calibri"/>
              </a:rPr>
              <a:t>ήδη </a:t>
            </a:r>
            <a:r>
              <a:rPr sz="1800" dirty="0">
                <a:solidFill>
                  <a:srgbClr val="FF0000"/>
                </a:solidFill>
                <a:latin typeface="Calibri"/>
                <a:cs typeface="Calibri"/>
              </a:rPr>
              <a:t> </a:t>
            </a:r>
            <a:r>
              <a:rPr sz="1800" spc="-5" dirty="0">
                <a:solidFill>
                  <a:srgbClr val="FF0000"/>
                </a:solidFill>
                <a:latin typeface="Calibri"/>
                <a:cs typeface="Calibri"/>
              </a:rPr>
              <a:t>υφίσταται</a:t>
            </a:r>
            <a:r>
              <a:rPr sz="1800" spc="40"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5" dirty="0">
                <a:solidFill>
                  <a:srgbClr val="FF0000"/>
                </a:solidFill>
                <a:latin typeface="Calibri"/>
                <a:cs typeface="Calibri"/>
              </a:rPr>
              <a:t>δημιουργήσει</a:t>
            </a:r>
            <a:r>
              <a:rPr sz="1800" spc="15" dirty="0">
                <a:solidFill>
                  <a:srgbClr val="FF0000"/>
                </a:solidFill>
                <a:latin typeface="Calibri"/>
                <a:cs typeface="Calibri"/>
              </a:rPr>
              <a:t> </a:t>
            </a:r>
            <a:r>
              <a:rPr sz="1800" spc="-15" dirty="0">
                <a:solidFill>
                  <a:srgbClr val="FF0000"/>
                </a:solidFill>
                <a:latin typeface="Calibri"/>
                <a:cs typeface="Calibri"/>
              </a:rPr>
              <a:t>καινούρια</a:t>
            </a:r>
            <a:endParaRPr sz="1800" dirty="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 y="79324"/>
            <a:ext cx="7247255"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dirty="0">
                <a:solidFill>
                  <a:srgbClr val="FFFFFF"/>
                </a:solidFill>
              </a:rPr>
              <a:t> </a:t>
            </a:r>
            <a:r>
              <a:rPr sz="2800" spc="-45" dirty="0">
                <a:solidFill>
                  <a:srgbClr val="FFFFFF"/>
                </a:solidFill>
              </a:rPr>
              <a:t>TO</a:t>
            </a:r>
            <a:r>
              <a:rPr sz="2800" spc="-10" dirty="0">
                <a:solidFill>
                  <a:srgbClr val="FFFFFF"/>
                </a:solidFill>
              </a:rPr>
              <a:t> </a:t>
            </a:r>
            <a:r>
              <a:rPr sz="2800" spc="-5" dirty="0">
                <a:solidFill>
                  <a:srgbClr val="FFFFFF"/>
                </a:solidFill>
              </a:rPr>
              <a:t>AN</a:t>
            </a:r>
            <a:r>
              <a:rPr sz="2800" dirty="0">
                <a:solidFill>
                  <a:srgbClr val="FFFFFF"/>
                </a:solidFill>
              </a:rPr>
              <a:t> </a:t>
            </a:r>
            <a:r>
              <a:rPr sz="2800" spc="-10" dirty="0">
                <a:solidFill>
                  <a:srgbClr val="FFFFFF"/>
                </a:solidFill>
              </a:rPr>
              <a:t>OPPORTUNITY</a:t>
            </a:r>
            <a:endParaRPr sz="2800" dirty="0"/>
          </a:p>
        </p:txBody>
      </p:sp>
      <p:pic>
        <p:nvPicPr>
          <p:cNvPr id="3" name="object 3"/>
          <p:cNvPicPr/>
          <p:nvPr/>
        </p:nvPicPr>
        <p:blipFill>
          <a:blip r:embed="rId2" cstate="print"/>
          <a:stretch>
            <a:fillRect/>
          </a:stretch>
        </p:blipFill>
        <p:spPr>
          <a:xfrm>
            <a:off x="681227" y="3211067"/>
            <a:ext cx="8161020" cy="3352800"/>
          </a:xfrm>
          <a:prstGeom prst="rect">
            <a:avLst/>
          </a:prstGeom>
        </p:spPr>
      </p:pic>
      <p:sp>
        <p:nvSpPr>
          <p:cNvPr id="4" name="object 4"/>
          <p:cNvSpPr txBox="1"/>
          <p:nvPr/>
        </p:nvSpPr>
        <p:spPr>
          <a:xfrm>
            <a:off x="680415" y="1063244"/>
            <a:ext cx="10750550" cy="1623060"/>
          </a:xfrm>
          <a:prstGeom prst="rect">
            <a:avLst/>
          </a:prstGeom>
        </p:spPr>
        <p:txBody>
          <a:bodyPr vert="horz" wrap="square" lIns="0" tIns="12700" rIns="0" bIns="0" rtlCol="0">
            <a:spAutoFit/>
          </a:bodyPr>
          <a:lstStyle/>
          <a:p>
            <a:pPr marL="22860" marR="5080">
              <a:lnSpc>
                <a:spcPct val="100000"/>
              </a:lnSpc>
              <a:spcBef>
                <a:spcPts val="100"/>
              </a:spcBef>
            </a:pPr>
            <a:r>
              <a:rPr sz="1800" spc="-5" dirty="0">
                <a:solidFill>
                  <a:srgbClr val="FF0000"/>
                </a:solidFill>
                <a:latin typeface="Calibri"/>
                <a:cs typeface="Calibri"/>
              </a:rPr>
              <a:t>3β.</a:t>
            </a:r>
            <a:r>
              <a:rPr sz="1800" spc="365" dirty="0">
                <a:solidFill>
                  <a:srgbClr val="FF0000"/>
                </a:solidFill>
                <a:latin typeface="Calibri"/>
                <a:cs typeface="Calibri"/>
              </a:rPr>
              <a:t> </a:t>
            </a:r>
            <a:r>
              <a:rPr sz="1800" b="1" dirty="0">
                <a:solidFill>
                  <a:srgbClr val="FF0000"/>
                </a:solidFill>
                <a:latin typeface="Calibri"/>
                <a:cs typeface="Calibri"/>
              </a:rPr>
              <a:t>Εάν</a:t>
            </a:r>
            <a:r>
              <a:rPr sz="1800" b="1" spc="370" dirty="0">
                <a:solidFill>
                  <a:srgbClr val="FF0000"/>
                </a:solidFill>
                <a:latin typeface="Calibri"/>
                <a:cs typeface="Calibri"/>
              </a:rPr>
              <a:t> </a:t>
            </a:r>
            <a:r>
              <a:rPr sz="1800" b="1" dirty="0">
                <a:solidFill>
                  <a:srgbClr val="FF0000"/>
                </a:solidFill>
                <a:latin typeface="Calibri"/>
                <a:cs typeface="Calibri"/>
              </a:rPr>
              <a:t>δεν</a:t>
            </a:r>
            <a:r>
              <a:rPr sz="1800" b="1" spc="370" dirty="0">
                <a:solidFill>
                  <a:srgbClr val="FF0000"/>
                </a:solidFill>
                <a:latin typeface="Calibri"/>
                <a:cs typeface="Calibri"/>
              </a:rPr>
              <a:t> </a:t>
            </a:r>
            <a:r>
              <a:rPr sz="1800" b="1" spc="-10" dirty="0">
                <a:solidFill>
                  <a:srgbClr val="FF0000"/>
                </a:solidFill>
                <a:latin typeface="Calibri"/>
                <a:cs typeface="Calibri"/>
              </a:rPr>
              <a:t>υπάρχει</a:t>
            </a:r>
            <a:r>
              <a:rPr sz="1800" b="1" spc="370" dirty="0">
                <a:solidFill>
                  <a:srgbClr val="FF0000"/>
                </a:solidFill>
                <a:latin typeface="Calibri"/>
                <a:cs typeface="Calibri"/>
              </a:rPr>
              <a:t> </a:t>
            </a:r>
            <a:r>
              <a:rPr sz="1800" b="1" spc="-15" dirty="0">
                <a:solidFill>
                  <a:srgbClr val="FF0000"/>
                </a:solidFill>
                <a:latin typeface="Calibri"/>
                <a:cs typeface="Calibri"/>
              </a:rPr>
              <a:t>κα</a:t>
            </a:r>
            <a:r>
              <a:rPr sz="1800" b="1" spc="-15" dirty="0" err="1">
                <a:solidFill>
                  <a:srgbClr val="FF0000"/>
                </a:solidFill>
                <a:latin typeface="Calibri"/>
                <a:cs typeface="Calibri"/>
              </a:rPr>
              <a:t>μί</a:t>
            </a:r>
            <a:r>
              <a:rPr sz="1800" b="1" spc="-15" dirty="0">
                <a:solidFill>
                  <a:srgbClr val="FF0000"/>
                </a:solidFill>
                <a:latin typeface="Calibri"/>
                <a:cs typeface="Calibri"/>
              </a:rPr>
              <a:t>α</a:t>
            </a:r>
            <a:r>
              <a:rPr sz="1800" b="1" spc="365" dirty="0">
                <a:solidFill>
                  <a:srgbClr val="FF0000"/>
                </a:solidFill>
                <a:latin typeface="Calibri"/>
                <a:cs typeface="Calibri"/>
              </a:rPr>
              <a:t> </a:t>
            </a:r>
            <a:r>
              <a:rPr sz="1800" b="1" spc="-10" dirty="0">
                <a:solidFill>
                  <a:srgbClr val="FF0000"/>
                </a:solidFill>
                <a:latin typeface="Calibri"/>
                <a:cs typeface="Calibri"/>
              </a:rPr>
              <a:t>καταχωρημένη</a:t>
            </a:r>
            <a:r>
              <a:rPr sz="1800" b="1" spc="370" dirty="0">
                <a:solidFill>
                  <a:srgbClr val="FF0000"/>
                </a:solidFill>
                <a:latin typeface="Calibri"/>
                <a:cs typeface="Calibri"/>
              </a:rPr>
              <a:t> </a:t>
            </a:r>
            <a:r>
              <a:rPr lang="en-GB" sz="1800" b="1" spc="-5" dirty="0">
                <a:solidFill>
                  <a:srgbClr val="FF0000"/>
                </a:solidFill>
                <a:latin typeface="Calibri"/>
                <a:cs typeface="Calibri"/>
              </a:rPr>
              <a:t>draft </a:t>
            </a:r>
            <a:r>
              <a:rPr sz="1800" b="1" spc="-10" dirty="0">
                <a:solidFill>
                  <a:srgbClr val="FF0000"/>
                </a:solidFill>
                <a:latin typeface="Calibri"/>
                <a:cs typeface="Calibri"/>
              </a:rPr>
              <a:t>α</a:t>
            </a:r>
            <a:r>
              <a:rPr sz="1800" b="1" spc="-10" dirty="0" err="1">
                <a:solidFill>
                  <a:srgbClr val="FF0000"/>
                </a:solidFill>
                <a:latin typeface="Calibri"/>
                <a:cs typeface="Calibri"/>
              </a:rPr>
              <a:t>ίτηση</a:t>
            </a:r>
            <a:r>
              <a:rPr sz="1800" b="1" spc="365" dirty="0">
                <a:solidFill>
                  <a:srgbClr val="FF0000"/>
                </a:solidFill>
                <a:latin typeface="Calibri"/>
                <a:cs typeface="Calibri"/>
              </a:rPr>
              <a:t> </a:t>
            </a:r>
            <a:r>
              <a:rPr sz="1800" b="1" spc="-5" dirty="0">
                <a:solidFill>
                  <a:srgbClr val="FF0000"/>
                </a:solidFill>
                <a:latin typeface="Calibri"/>
                <a:cs typeface="Calibri"/>
              </a:rPr>
              <a:t>για</a:t>
            </a:r>
            <a:r>
              <a:rPr sz="1800" b="1" spc="365" dirty="0">
                <a:solidFill>
                  <a:srgbClr val="FF0000"/>
                </a:solidFill>
                <a:latin typeface="Calibri"/>
                <a:cs typeface="Calibri"/>
              </a:rPr>
              <a:t> </a:t>
            </a:r>
            <a:r>
              <a:rPr sz="1800" b="1" dirty="0">
                <a:solidFill>
                  <a:srgbClr val="FF0000"/>
                </a:solidFill>
                <a:latin typeface="Calibri"/>
                <a:cs typeface="Calibri"/>
              </a:rPr>
              <a:t>τη</a:t>
            </a:r>
            <a:r>
              <a:rPr sz="1800" b="1" spc="370" dirty="0">
                <a:solidFill>
                  <a:srgbClr val="FF0000"/>
                </a:solidFill>
                <a:latin typeface="Calibri"/>
                <a:cs typeface="Calibri"/>
              </a:rPr>
              <a:t> </a:t>
            </a:r>
            <a:r>
              <a:rPr sz="1800" b="1" spc="-10" dirty="0">
                <a:solidFill>
                  <a:srgbClr val="FF0000"/>
                </a:solidFill>
                <a:latin typeface="Calibri"/>
                <a:cs typeface="Calibri"/>
              </a:rPr>
              <a:t>συγκεκριμένη</a:t>
            </a:r>
            <a:r>
              <a:rPr sz="1800" b="1" spc="355" dirty="0">
                <a:solidFill>
                  <a:srgbClr val="FF0000"/>
                </a:solidFill>
                <a:latin typeface="Calibri"/>
                <a:cs typeface="Calibri"/>
              </a:rPr>
              <a:t> </a:t>
            </a:r>
            <a:r>
              <a:rPr sz="1800" b="1" spc="-10" dirty="0">
                <a:solidFill>
                  <a:srgbClr val="FF0000"/>
                </a:solidFill>
                <a:latin typeface="Calibri"/>
                <a:cs typeface="Calibri"/>
              </a:rPr>
              <a:t>ευκαιρία,</a:t>
            </a:r>
            <a:r>
              <a:rPr sz="1800" b="1" spc="365" dirty="0">
                <a:solidFill>
                  <a:srgbClr val="FF0000"/>
                </a:solidFill>
                <a:latin typeface="Calibri"/>
                <a:cs typeface="Calibri"/>
              </a:rPr>
              <a:t> </a:t>
            </a:r>
            <a:r>
              <a:rPr sz="1800" spc="-10" dirty="0">
                <a:solidFill>
                  <a:srgbClr val="FF0000"/>
                </a:solidFill>
                <a:latin typeface="Calibri"/>
                <a:cs typeface="Calibri"/>
              </a:rPr>
              <a:t>μόλις </a:t>
            </a:r>
            <a:r>
              <a:rPr sz="1800" spc="-390" dirty="0">
                <a:solidFill>
                  <a:srgbClr val="FF0000"/>
                </a:solidFill>
                <a:latin typeface="Calibri"/>
                <a:cs typeface="Calibri"/>
              </a:rPr>
              <a:t> </a:t>
            </a:r>
            <a:r>
              <a:rPr sz="1800" spc="-5" dirty="0">
                <a:solidFill>
                  <a:srgbClr val="FF0000"/>
                </a:solidFill>
                <a:latin typeface="Calibri"/>
                <a:cs typeface="Calibri"/>
              </a:rPr>
              <a:t>πατηθεί</a:t>
            </a:r>
            <a:r>
              <a:rPr sz="1800" spc="25" dirty="0">
                <a:solidFill>
                  <a:srgbClr val="FF0000"/>
                </a:solidFill>
                <a:latin typeface="Calibri"/>
                <a:cs typeface="Calibri"/>
              </a:rPr>
              <a:t> </a:t>
            </a:r>
            <a:r>
              <a:rPr sz="1800" spc="-10" dirty="0">
                <a:solidFill>
                  <a:srgbClr val="FF0000"/>
                </a:solidFill>
                <a:latin typeface="Calibri"/>
                <a:cs typeface="Calibri"/>
              </a:rPr>
              <a:t>το</a:t>
            </a:r>
            <a:r>
              <a:rPr sz="1800" spc="15" dirty="0">
                <a:solidFill>
                  <a:srgbClr val="FF0000"/>
                </a:solidFill>
                <a:latin typeface="Calibri"/>
                <a:cs typeface="Calibri"/>
              </a:rPr>
              <a:t> </a:t>
            </a:r>
            <a:r>
              <a:rPr sz="1800" spc="-25" dirty="0">
                <a:solidFill>
                  <a:srgbClr val="FF0000"/>
                </a:solidFill>
                <a:latin typeface="Calibri"/>
                <a:cs typeface="Calibri"/>
              </a:rPr>
              <a:t>Apply,</a:t>
            </a:r>
            <a:r>
              <a:rPr sz="1800" spc="10" dirty="0">
                <a:solidFill>
                  <a:srgbClr val="FF0000"/>
                </a:solidFill>
                <a:latin typeface="Calibri"/>
                <a:cs typeface="Calibri"/>
              </a:rPr>
              <a:t> </a:t>
            </a:r>
            <a:r>
              <a:rPr sz="1800" spc="-10" dirty="0">
                <a:solidFill>
                  <a:srgbClr val="FF0000"/>
                </a:solidFill>
                <a:latin typeface="Calibri"/>
                <a:cs typeface="Calibri"/>
              </a:rPr>
              <a:t>δημιουργείται</a:t>
            </a:r>
            <a:r>
              <a:rPr sz="1800" spc="40" dirty="0">
                <a:solidFill>
                  <a:srgbClr val="FF0000"/>
                </a:solidFill>
                <a:latin typeface="Calibri"/>
                <a:cs typeface="Calibri"/>
              </a:rPr>
              <a:t> </a:t>
            </a:r>
            <a:r>
              <a:rPr sz="1800" spc="-5" dirty="0">
                <a:solidFill>
                  <a:srgbClr val="FF0000"/>
                </a:solidFill>
                <a:latin typeface="Calibri"/>
                <a:cs typeface="Calibri"/>
              </a:rPr>
              <a:t>μία</a:t>
            </a:r>
            <a:r>
              <a:rPr sz="1800" spc="25" dirty="0">
                <a:solidFill>
                  <a:srgbClr val="FF0000"/>
                </a:solidFill>
                <a:latin typeface="Calibri"/>
                <a:cs typeface="Calibri"/>
              </a:rPr>
              <a:t> </a:t>
            </a:r>
            <a:r>
              <a:rPr sz="1800" spc="-15" dirty="0">
                <a:solidFill>
                  <a:srgbClr val="FF0000"/>
                </a:solidFill>
                <a:latin typeface="Calibri"/>
                <a:cs typeface="Calibri"/>
              </a:rPr>
              <a:t>καινούρια</a:t>
            </a:r>
            <a:r>
              <a:rPr sz="1800" spc="35"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spc="-25" dirty="0">
                <a:solidFill>
                  <a:srgbClr val="FF0000"/>
                </a:solidFill>
                <a:latin typeface="Calibri"/>
                <a:cs typeface="Calibri"/>
              </a:rPr>
              <a:t>και</a:t>
            </a:r>
            <a:r>
              <a:rPr sz="1800" spc="25" dirty="0">
                <a:solidFill>
                  <a:srgbClr val="FF0000"/>
                </a:solidFill>
                <a:latin typeface="Calibri"/>
                <a:cs typeface="Calibri"/>
              </a:rPr>
              <a:t> </a:t>
            </a:r>
            <a:r>
              <a:rPr sz="1800" spc="-5" dirty="0">
                <a:solidFill>
                  <a:srgbClr val="FF0000"/>
                </a:solidFill>
                <a:latin typeface="Calibri"/>
                <a:cs typeface="Calibri"/>
              </a:rPr>
              <a:t>απευθείας</a:t>
            </a:r>
            <a:r>
              <a:rPr sz="1800" spc="45" dirty="0">
                <a:solidFill>
                  <a:srgbClr val="FF0000"/>
                </a:solidFill>
                <a:latin typeface="Calibri"/>
                <a:cs typeface="Calibri"/>
              </a:rPr>
              <a:t> </a:t>
            </a:r>
            <a:r>
              <a:rPr sz="1800" spc="-10" dirty="0">
                <a:solidFill>
                  <a:srgbClr val="FF0000"/>
                </a:solidFill>
                <a:latin typeface="Calibri"/>
                <a:cs typeface="Calibri"/>
              </a:rPr>
              <a:t>εμφανίζεται</a:t>
            </a:r>
            <a:r>
              <a:rPr sz="1800" spc="60"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οθόνη</a:t>
            </a:r>
            <a:r>
              <a:rPr sz="1800" spc="25" dirty="0">
                <a:solidFill>
                  <a:srgbClr val="FF0000"/>
                </a:solidFill>
                <a:latin typeface="Calibri"/>
                <a:cs typeface="Calibri"/>
              </a:rPr>
              <a:t> </a:t>
            </a:r>
            <a:r>
              <a:rPr sz="1800" spc="-20" dirty="0">
                <a:solidFill>
                  <a:srgbClr val="FF0000"/>
                </a:solidFill>
                <a:latin typeface="Calibri"/>
                <a:cs typeface="Calibri"/>
              </a:rPr>
              <a:t>“Application</a:t>
            </a:r>
            <a:r>
              <a:rPr sz="1800" spc="10" dirty="0">
                <a:solidFill>
                  <a:srgbClr val="FF0000"/>
                </a:solidFill>
                <a:latin typeface="Calibri"/>
                <a:cs typeface="Calibri"/>
              </a:rPr>
              <a:t> </a:t>
            </a:r>
            <a:r>
              <a:rPr sz="1800" spc="-10" dirty="0">
                <a:solidFill>
                  <a:srgbClr val="FF0000"/>
                </a:solidFill>
                <a:latin typeface="Calibri"/>
                <a:cs typeface="Calibri"/>
              </a:rPr>
              <a:t>Details”</a:t>
            </a:r>
            <a:endParaRPr sz="1800" dirty="0">
              <a:latin typeface="Calibri"/>
              <a:cs typeface="Calibri"/>
            </a:endParaRPr>
          </a:p>
          <a:p>
            <a:pPr>
              <a:lnSpc>
                <a:spcPct val="100000"/>
              </a:lnSpc>
            </a:pPr>
            <a:endParaRPr sz="1800" dirty="0">
              <a:latin typeface="Calibri"/>
              <a:cs typeface="Calibri"/>
            </a:endParaRPr>
          </a:p>
          <a:p>
            <a:pPr>
              <a:lnSpc>
                <a:spcPct val="100000"/>
              </a:lnSpc>
              <a:spcBef>
                <a:spcPts val="30"/>
              </a:spcBef>
            </a:pPr>
            <a:endParaRPr sz="1400" dirty="0">
              <a:latin typeface="Calibri"/>
              <a:cs typeface="Calibri"/>
            </a:endParaRPr>
          </a:p>
          <a:p>
            <a:pPr marL="12700" marR="15240">
              <a:lnSpc>
                <a:spcPct val="100000"/>
              </a:lnSpc>
            </a:pPr>
            <a:r>
              <a:rPr sz="1800" spc="-5" dirty="0">
                <a:solidFill>
                  <a:srgbClr val="FF0000"/>
                </a:solidFill>
                <a:latin typeface="Calibri"/>
                <a:cs typeface="Calibri"/>
              </a:rPr>
              <a:t>3γ.</a:t>
            </a:r>
            <a:r>
              <a:rPr sz="1800" spc="85" dirty="0">
                <a:solidFill>
                  <a:srgbClr val="FF0000"/>
                </a:solidFill>
                <a:latin typeface="Calibri"/>
                <a:cs typeface="Calibri"/>
              </a:rPr>
              <a:t> </a:t>
            </a:r>
            <a:r>
              <a:rPr sz="1800" b="1" dirty="0">
                <a:solidFill>
                  <a:srgbClr val="FF0000"/>
                </a:solidFill>
                <a:latin typeface="Calibri"/>
                <a:cs typeface="Calibri"/>
              </a:rPr>
              <a:t>Εάν</a:t>
            </a:r>
            <a:r>
              <a:rPr sz="1800" b="1" spc="85" dirty="0">
                <a:solidFill>
                  <a:srgbClr val="FF0000"/>
                </a:solidFill>
                <a:latin typeface="Calibri"/>
                <a:cs typeface="Calibri"/>
              </a:rPr>
              <a:t> </a:t>
            </a:r>
            <a:r>
              <a:rPr sz="1800" b="1" spc="-10" dirty="0">
                <a:solidFill>
                  <a:srgbClr val="FF0000"/>
                </a:solidFill>
                <a:latin typeface="Calibri"/>
                <a:cs typeface="Calibri"/>
              </a:rPr>
              <a:t>υπάρχουν</a:t>
            </a:r>
            <a:r>
              <a:rPr sz="1800" b="1" spc="90" dirty="0">
                <a:solidFill>
                  <a:srgbClr val="FF0000"/>
                </a:solidFill>
                <a:latin typeface="Calibri"/>
                <a:cs typeface="Calibri"/>
              </a:rPr>
              <a:t> </a:t>
            </a:r>
            <a:r>
              <a:rPr sz="1800" b="1" dirty="0" err="1">
                <a:solidFill>
                  <a:srgbClr val="FF0000"/>
                </a:solidFill>
                <a:latin typeface="Calibri"/>
                <a:cs typeface="Calibri"/>
              </a:rPr>
              <a:t>δύο</a:t>
            </a:r>
            <a:r>
              <a:rPr sz="1800" b="1" spc="80" dirty="0">
                <a:solidFill>
                  <a:srgbClr val="FF0000"/>
                </a:solidFill>
                <a:latin typeface="Calibri"/>
                <a:cs typeface="Calibri"/>
              </a:rPr>
              <a:t> </a:t>
            </a:r>
            <a:r>
              <a:rPr sz="1800" b="1" spc="-10" dirty="0">
                <a:solidFill>
                  <a:srgbClr val="FF0000"/>
                </a:solidFill>
                <a:latin typeface="Calibri"/>
                <a:cs typeface="Calibri"/>
              </a:rPr>
              <a:t>κατα</a:t>
            </a:r>
            <a:r>
              <a:rPr sz="1800" b="1" spc="-10" dirty="0" err="1">
                <a:solidFill>
                  <a:srgbClr val="FF0000"/>
                </a:solidFill>
                <a:latin typeface="Calibri"/>
                <a:cs typeface="Calibri"/>
              </a:rPr>
              <a:t>χωρημένες</a:t>
            </a:r>
            <a:r>
              <a:rPr sz="1800" b="1" spc="100" dirty="0">
                <a:solidFill>
                  <a:srgbClr val="FF0000"/>
                </a:solidFill>
                <a:latin typeface="Calibri"/>
                <a:cs typeface="Calibri"/>
              </a:rPr>
              <a:t> </a:t>
            </a:r>
            <a:r>
              <a:rPr lang="en-GB" sz="1800" b="1" spc="-5" dirty="0">
                <a:solidFill>
                  <a:srgbClr val="FF0000"/>
                </a:solidFill>
                <a:latin typeface="Calibri"/>
                <a:cs typeface="Calibri"/>
              </a:rPr>
              <a:t>draft </a:t>
            </a:r>
            <a:r>
              <a:rPr sz="1800" b="1" spc="-5" dirty="0">
                <a:solidFill>
                  <a:srgbClr val="FF0000"/>
                </a:solidFill>
                <a:latin typeface="Calibri"/>
                <a:cs typeface="Calibri"/>
              </a:rPr>
              <a:t>α</a:t>
            </a:r>
            <a:r>
              <a:rPr sz="1800" b="1" spc="-5" dirty="0" err="1">
                <a:solidFill>
                  <a:srgbClr val="FF0000"/>
                </a:solidFill>
                <a:latin typeface="Calibri"/>
                <a:cs typeface="Calibri"/>
              </a:rPr>
              <a:t>ιτήσεις</a:t>
            </a:r>
            <a:r>
              <a:rPr sz="1800" b="1" spc="85" dirty="0">
                <a:solidFill>
                  <a:srgbClr val="FF0000"/>
                </a:solidFill>
                <a:latin typeface="Calibri"/>
                <a:cs typeface="Calibri"/>
              </a:rPr>
              <a:t> </a:t>
            </a:r>
            <a:r>
              <a:rPr sz="1800" b="1" spc="-5" dirty="0">
                <a:solidFill>
                  <a:srgbClr val="FF0000"/>
                </a:solidFill>
                <a:latin typeface="Calibri"/>
                <a:cs typeface="Calibri"/>
              </a:rPr>
              <a:t>για</a:t>
            </a:r>
            <a:r>
              <a:rPr sz="1800" b="1" spc="85" dirty="0">
                <a:solidFill>
                  <a:srgbClr val="FF0000"/>
                </a:solidFill>
                <a:latin typeface="Calibri"/>
                <a:cs typeface="Calibri"/>
              </a:rPr>
              <a:t> </a:t>
            </a:r>
            <a:r>
              <a:rPr sz="1800" b="1" dirty="0">
                <a:solidFill>
                  <a:srgbClr val="FF0000"/>
                </a:solidFill>
                <a:latin typeface="Calibri"/>
                <a:cs typeface="Calibri"/>
              </a:rPr>
              <a:t>τη</a:t>
            </a:r>
            <a:r>
              <a:rPr sz="1800" b="1" spc="80" dirty="0">
                <a:solidFill>
                  <a:srgbClr val="FF0000"/>
                </a:solidFill>
                <a:latin typeface="Calibri"/>
                <a:cs typeface="Calibri"/>
              </a:rPr>
              <a:t> </a:t>
            </a:r>
            <a:r>
              <a:rPr sz="1800" b="1" spc="-10" dirty="0">
                <a:solidFill>
                  <a:srgbClr val="FF0000"/>
                </a:solidFill>
                <a:latin typeface="Calibri"/>
                <a:cs typeface="Calibri"/>
              </a:rPr>
              <a:t>συγκεκριμένη</a:t>
            </a:r>
            <a:r>
              <a:rPr sz="1800" b="1" spc="90" dirty="0">
                <a:solidFill>
                  <a:srgbClr val="FF0000"/>
                </a:solidFill>
                <a:latin typeface="Calibri"/>
                <a:cs typeface="Calibri"/>
              </a:rPr>
              <a:t> </a:t>
            </a:r>
            <a:r>
              <a:rPr sz="1800" b="1" spc="-10" dirty="0">
                <a:solidFill>
                  <a:srgbClr val="FF0000"/>
                </a:solidFill>
                <a:latin typeface="Calibri"/>
                <a:cs typeface="Calibri"/>
              </a:rPr>
              <a:t>ευκαιρία,</a:t>
            </a:r>
            <a:r>
              <a:rPr sz="1800" b="1" spc="95" dirty="0">
                <a:solidFill>
                  <a:srgbClr val="FF0000"/>
                </a:solidFill>
                <a:latin typeface="Calibri"/>
                <a:cs typeface="Calibri"/>
              </a:rPr>
              <a:t> </a:t>
            </a:r>
            <a:r>
              <a:rPr sz="1800" spc="-15" dirty="0">
                <a:solidFill>
                  <a:srgbClr val="FF0000"/>
                </a:solidFill>
                <a:latin typeface="Calibri"/>
                <a:cs typeface="Calibri"/>
              </a:rPr>
              <a:t>μόλις </a:t>
            </a:r>
            <a:r>
              <a:rPr sz="1800" spc="-395" dirty="0">
                <a:solidFill>
                  <a:srgbClr val="FF0000"/>
                </a:solidFill>
                <a:latin typeface="Calibri"/>
                <a:cs typeface="Calibri"/>
              </a:rPr>
              <a:t> </a:t>
            </a:r>
            <a:r>
              <a:rPr sz="1800" spc="-5" dirty="0">
                <a:solidFill>
                  <a:srgbClr val="FF0000"/>
                </a:solidFill>
                <a:latin typeface="Calibri"/>
                <a:cs typeface="Calibri"/>
              </a:rPr>
              <a:t>πατηθεί</a:t>
            </a:r>
            <a:r>
              <a:rPr sz="1800" spc="25" dirty="0">
                <a:solidFill>
                  <a:srgbClr val="FF0000"/>
                </a:solidFill>
                <a:latin typeface="Calibri"/>
                <a:cs typeface="Calibri"/>
              </a:rPr>
              <a:t> </a:t>
            </a:r>
            <a:r>
              <a:rPr sz="1800" spc="-10" dirty="0">
                <a:solidFill>
                  <a:srgbClr val="FF0000"/>
                </a:solidFill>
                <a:latin typeface="Calibri"/>
                <a:cs typeface="Calibri"/>
              </a:rPr>
              <a:t>το</a:t>
            </a:r>
            <a:r>
              <a:rPr sz="1800" spc="15" dirty="0">
                <a:solidFill>
                  <a:srgbClr val="FF0000"/>
                </a:solidFill>
                <a:latin typeface="Calibri"/>
                <a:cs typeface="Calibri"/>
              </a:rPr>
              <a:t> </a:t>
            </a:r>
            <a:r>
              <a:rPr sz="1800" spc="-25" dirty="0">
                <a:solidFill>
                  <a:srgbClr val="FF0000"/>
                </a:solidFill>
                <a:latin typeface="Calibri"/>
                <a:cs typeface="Calibri"/>
              </a:rPr>
              <a:t>Apply,</a:t>
            </a:r>
            <a:r>
              <a:rPr sz="1800" spc="10" dirty="0">
                <a:solidFill>
                  <a:srgbClr val="FF0000"/>
                </a:solidFill>
                <a:latin typeface="Calibri"/>
                <a:cs typeface="Calibri"/>
              </a:rPr>
              <a:t> </a:t>
            </a:r>
            <a:r>
              <a:rPr sz="1800" spc="-10" dirty="0">
                <a:solidFill>
                  <a:srgbClr val="FF0000"/>
                </a:solidFill>
                <a:latin typeface="Calibri"/>
                <a:cs typeface="Calibri"/>
              </a:rPr>
              <a:t>δημιουργείται</a:t>
            </a:r>
            <a:r>
              <a:rPr sz="1800" spc="40" dirty="0">
                <a:solidFill>
                  <a:srgbClr val="FF0000"/>
                </a:solidFill>
                <a:latin typeface="Calibri"/>
                <a:cs typeface="Calibri"/>
              </a:rPr>
              <a:t> </a:t>
            </a:r>
            <a:r>
              <a:rPr sz="1800" spc="-5" dirty="0">
                <a:solidFill>
                  <a:srgbClr val="FF0000"/>
                </a:solidFill>
                <a:latin typeface="Calibri"/>
                <a:cs typeface="Calibri"/>
              </a:rPr>
              <a:t>μία</a:t>
            </a:r>
            <a:r>
              <a:rPr sz="1800" spc="25" dirty="0">
                <a:solidFill>
                  <a:srgbClr val="FF0000"/>
                </a:solidFill>
                <a:latin typeface="Calibri"/>
                <a:cs typeface="Calibri"/>
              </a:rPr>
              <a:t> </a:t>
            </a:r>
            <a:r>
              <a:rPr sz="1800" spc="-15" dirty="0">
                <a:solidFill>
                  <a:srgbClr val="FF0000"/>
                </a:solidFill>
                <a:latin typeface="Calibri"/>
                <a:cs typeface="Calibri"/>
              </a:rPr>
              <a:t>καινούρια</a:t>
            </a:r>
            <a:r>
              <a:rPr sz="1800" spc="35"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spc="-25" dirty="0">
                <a:solidFill>
                  <a:srgbClr val="FF0000"/>
                </a:solidFill>
                <a:latin typeface="Calibri"/>
                <a:cs typeface="Calibri"/>
              </a:rPr>
              <a:t>και</a:t>
            </a:r>
            <a:r>
              <a:rPr sz="1800" spc="25" dirty="0">
                <a:solidFill>
                  <a:srgbClr val="FF0000"/>
                </a:solidFill>
                <a:latin typeface="Calibri"/>
                <a:cs typeface="Calibri"/>
              </a:rPr>
              <a:t> </a:t>
            </a:r>
            <a:r>
              <a:rPr sz="1800" spc="-5" dirty="0">
                <a:solidFill>
                  <a:srgbClr val="FF0000"/>
                </a:solidFill>
                <a:latin typeface="Calibri"/>
                <a:cs typeface="Calibri"/>
              </a:rPr>
              <a:t>απευθείας</a:t>
            </a:r>
            <a:r>
              <a:rPr sz="1800" spc="45" dirty="0">
                <a:solidFill>
                  <a:srgbClr val="FF0000"/>
                </a:solidFill>
                <a:latin typeface="Calibri"/>
                <a:cs typeface="Calibri"/>
              </a:rPr>
              <a:t> </a:t>
            </a:r>
            <a:r>
              <a:rPr sz="1800" spc="-10" dirty="0">
                <a:solidFill>
                  <a:srgbClr val="FF0000"/>
                </a:solidFill>
                <a:latin typeface="Calibri"/>
                <a:cs typeface="Calibri"/>
              </a:rPr>
              <a:t>εμφανίζεται</a:t>
            </a:r>
            <a:r>
              <a:rPr sz="1800" spc="60"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οθόνη</a:t>
            </a:r>
            <a:r>
              <a:rPr sz="1800" spc="25" dirty="0">
                <a:solidFill>
                  <a:srgbClr val="FF0000"/>
                </a:solidFill>
                <a:latin typeface="Calibri"/>
                <a:cs typeface="Calibri"/>
              </a:rPr>
              <a:t> </a:t>
            </a:r>
            <a:r>
              <a:rPr sz="1800" spc="-20" dirty="0">
                <a:solidFill>
                  <a:srgbClr val="FF0000"/>
                </a:solidFill>
                <a:latin typeface="Calibri"/>
                <a:cs typeface="Calibri"/>
              </a:rPr>
              <a:t>“Application</a:t>
            </a:r>
            <a:r>
              <a:rPr sz="1800" spc="10" dirty="0">
                <a:solidFill>
                  <a:srgbClr val="FF0000"/>
                </a:solidFill>
                <a:latin typeface="Calibri"/>
                <a:cs typeface="Calibri"/>
              </a:rPr>
              <a:t> </a:t>
            </a:r>
            <a:r>
              <a:rPr sz="1800" spc="-10" dirty="0">
                <a:solidFill>
                  <a:srgbClr val="FF0000"/>
                </a:solidFill>
                <a:latin typeface="Calibri"/>
                <a:cs typeface="Calibri"/>
              </a:rPr>
              <a:t>Details”</a:t>
            </a:r>
            <a:endParaRPr sz="1800" dirty="0">
              <a:latin typeface="Calibri"/>
              <a:cs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6179" y="41910"/>
            <a:ext cx="631634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30" dirty="0">
                <a:solidFill>
                  <a:srgbClr val="FFFFFF"/>
                </a:solidFill>
              </a:rPr>
              <a:t> </a:t>
            </a:r>
            <a:r>
              <a:rPr sz="2800" spc="-35" dirty="0">
                <a:solidFill>
                  <a:srgbClr val="FFFFFF"/>
                </a:solidFill>
              </a:rPr>
              <a:t>DETAILS</a:t>
            </a:r>
            <a:endParaRPr sz="2800" dirty="0"/>
          </a:p>
        </p:txBody>
      </p:sp>
      <p:grpSp>
        <p:nvGrpSpPr>
          <p:cNvPr id="4" name="object 4"/>
          <p:cNvGrpSpPr/>
          <p:nvPr/>
        </p:nvGrpSpPr>
        <p:grpSpPr>
          <a:xfrm>
            <a:off x="522731" y="2519172"/>
            <a:ext cx="571500" cy="879475"/>
            <a:chOff x="522731" y="2519172"/>
            <a:chExt cx="571500" cy="879475"/>
          </a:xfrm>
        </p:grpSpPr>
        <p:pic>
          <p:nvPicPr>
            <p:cNvPr id="5" name="object 5"/>
            <p:cNvPicPr/>
            <p:nvPr/>
          </p:nvPicPr>
          <p:blipFill>
            <a:blip r:embed="rId2" cstate="print"/>
            <a:stretch>
              <a:fillRect/>
            </a:stretch>
          </p:blipFill>
          <p:spPr>
            <a:xfrm>
              <a:off x="522731" y="2519172"/>
              <a:ext cx="323088" cy="364236"/>
            </a:xfrm>
            <a:prstGeom prst="rect">
              <a:avLst/>
            </a:prstGeom>
          </p:spPr>
        </p:pic>
        <p:pic>
          <p:nvPicPr>
            <p:cNvPr id="6" name="object 6"/>
            <p:cNvPicPr/>
            <p:nvPr/>
          </p:nvPicPr>
          <p:blipFill>
            <a:blip r:embed="rId3" cstate="print"/>
            <a:stretch>
              <a:fillRect/>
            </a:stretch>
          </p:blipFill>
          <p:spPr>
            <a:xfrm>
              <a:off x="522731" y="2903220"/>
              <a:ext cx="571500" cy="495300"/>
            </a:xfrm>
            <a:prstGeom prst="rect">
              <a:avLst/>
            </a:prstGeom>
          </p:spPr>
        </p:pic>
      </p:grpSp>
      <p:sp>
        <p:nvSpPr>
          <p:cNvPr id="7" name="object 7"/>
          <p:cNvSpPr txBox="1"/>
          <p:nvPr/>
        </p:nvSpPr>
        <p:spPr>
          <a:xfrm>
            <a:off x="210413" y="828879"/>
            <a:ext cx="11458856" cy="5580117"/>
          </a:xfrm>
          <a:prstGeom prst="rect">
            <a:avLst/>
          </a:prstGeom>
        </p:spPr>
        <p:txBody>
          <a:bodyPr vert="horz" wrap="square" lIns="0" tIns="12065" rIns="0" bIns="0" rtlCol="0">
            <a:spAutoFit/>
          </a:bodyPr>
          <a:lstStyle/>
          <a:p>
            <a:pPr marL="268288" indent="-257175">
              <a:lnSpc>
                <a:spcPct val="100000"/>
              </a:lnSpc>
              <a:spcBef>
                <a:spcPts val="95"/>
              </a:spcBef>
              <a:buAutoNum type="arabicPeriod"/>
              <a:tabLst>
                <a:tab pos="268288" algn="l"/>
              </a:tabLst>
            </a:pPr>
            <a:r>
              <a:rPr sz="1600" b="1" spc="-5" dirty="0">
                <a:solidFill>
                  <a:srgbClr val="FF0000"/>
                </a:solidFill>
                <a:latin typeface="Calibri"/>
                <a:cs typeface="Calibri"/>
              </a:rPr>
              <a:t>Header</a:t>
            </a:r>
            <a:r>
              <a:rPr sz="1600" spc="-5" dirty="0">
                <a:solidFill>
                  <a:srgbClr val="FF0000"/>
                </a:solidFill>
                <a:latin typeface="Calibri"/>
                <a:cs typeface="Calibri"/>
              </a:rPr>
              <a:t>:</a:t>
            </a:r>
            <a:r>
              <a:rPr sz="1600" spc="5" dirty="0">
                <a:solidFill>
                  <a:srgbClr val="FF0000"/>
                </a:solidFill>
                <a:latin typeface="Calibri"/>
                <a:cs typeface="Calibri"/>
              </a:rPr>
              <a:t> </a:t>
            </a:r>
            <a:r>
              <a:rPr sz="1600" spc="-5" dirty="0">
                <a:solidFill>
                  <a:srgbClr val="FF0000"/>
                </a:solidFill>
                <a:latin typeface="Calibri"/>
                <a:cs typeface="Calibri"/>
              </a:rPr>
              <a:t>Βασικές</a:t>
            </a:r>
            <a:r>
              <a:rPr sz="1600" spc="25" dirty="0">
                <a:solidFill>
                  <a:srgbClr val="FF0000"/>
                </a:solidFill>
                <a:latin typeface="Calibri"/>
                <a:cs typeface="Calibri"/>
              </a:rPr>
              <a:t> </a:t>
            </a:r>
            <a:r>
              <a:rPr sz="1600" spc="-5" dirty="0">
                <a:solidFill>
                  <a:srgbClr val="FF0000"/>
                </a:solidFill>
                <a:latin typeface="Calibri"/>
                <a:cs typeface="Calibri"/>
              </a:rPr>
              <a:t>Πληροφορίες</a:t>
            </a:r>
            <a:r>
              <a:rPr sz="1600" spc="5" dirty="0">
                <a:solidFill>
                  <a:srgbClr val="FF0000"/>
                </a:solidFill>
                <a:latin typeface="Calibri"/>
                <a:cs typeface="Calibri"/>
              </a:rPr>
              <a:t> </a:t>
            </a:r>
            <a:r>
              <a:rPr sz="1600" spc="-5" dirty="0">
                <a:solidFill>
                  <a:srgbClr val="FF0000"/>
                </a:solidFill>
                <a:latin typeface="Calibri"/>
                <a:cs typeface="Calibri"/>
              </a:rPr>
              <a:t>για</a:t>
            </a:r>
            <a:r>
              <a:rPr sz="1600" dirty="0">
                <a:solidFill>
                  <a:srgbClr val="FF0000"/>
                </a:solidFill>
                <a:latin typeface="Calibri"/>
                <a:cs typeface="Calibri"/>
              </a:rPr>
              <a:t> </a:t>
            </a:r>
            <a:r>
              <a:rPr sz="1600" spc="-5" dirty="0">
                <a:solidFill>
                  <a:srgbClr val="FF0000"/>
                </a:solidFill>
                <a:latin typeface="Calibri"/>
                <a:cs typeface="Calibri"/>
              </a:rPr>
              <a:t>την</a:t>
            </a:r>
            <a:r>
              <a:rPr sz="1600" spc="5" dirty="0">
                <a:solidFill>
                  <a:srgbClr val="FF0000"/>
                </a:solidFill>
                <a:latin typeface="Calibri"/>
                <a:cs typeface="Calibri"/>
              </a:rPr>
              <a:t> </a:t>
            </a:r>
            <a:r>
              <a:rPr sz="1600" spc="-5" dirty="0">
                <a:solidFill>
                  <a:srgbClr val="FF0000"/>
                </a:solidFill>
                <a:latin typeface="Calibri"/>
                <a:cs typeface="Calibri"/>
              </a:rPr>
              <a:t>Πρόσκληση</a:t>
            </a:r>
            <a:r>
              <a:rPr sz="1600" spc="10" dirty="0">
                <a:solidFill>
                  <a:srgbClr val="FF0000"/>
                </a:solidFill>
                <a:latin typeface="Calibri"/>
                <a:cs typeface="Calibri"/>
              </a:rPr>
              <a:t> </a:t>
            </a:r>
            <a:r>
              <a:rPr sz="1600" spc="-10" dirty="0">
                <a:solidFill>
                  <a:srgbClr val="FF0000"/>
                </a:solidFill>
                <a:latin typeface="Calibri"/>
                <a:cs typeface="Calibri"/>
              </a:rPr>
              <a:t>και</a:t>
            </a:r>
            <a:r>
              <a:rPr sz="1600" spc="10" dirty="0">
                <a:solidFill>
                  <a:srgbClr val="FF0000"/>
                </a:solidFill>
                <a:latin typeface="Calibri"/>
                <a:cs typeface="Calibri"/>
              </a:rPr>
              <a:t> </a:t>
            </a:r>
            <a:r>
              <a:rPr sz="1600" spc="-5" dirty="0">
                <a:solidFill>
                  <a:srgbClr val="FF0000"/>
                </a:solidFill>
                <a:latin typeface="Calibri"/>
                <a:cs typeface="Calibri"/>
              </a:rPr>
              <a:t>την</a:t>
            </a:r>
            <a:r>
              <a:rPr sz="1600" spc="10" dirty="0">
                <a:solidFill>
                  <a:srgbClr val="FF0000"/>
                </a:solidFill>
                <a:latin typeface="Calibri"/>
                <a:cs typeface="Calibri"/>
              </a:rPr>
              <a:t> </a:t>
            </a:r>
            <a:r>
              <a:rPr sz="1600" spc="-5" dirty="0">
                <a:solidFill>
                  <a:srgbClr val="FF0000"/>
                </a:solidFill>
                <a:latin typeface="Calibri"/>
                <a:cs typeface="Calibri"/>
              </a:rPr>
              <a:t>Αίτηση</a:t>
            </a:r>
            <a:r>
              <a:rPr lang="en-GB" sz="1600" spc="-5" dirty="0">
                <a:solidFill>
                  <a:srgbClr val="FF0000"/>
                </a:solidFill>
                <a:latin typeface="Calibri"/>
                <a:cs typeface="Calibri"/>
              </a:rPr>
              <a:t>. </a:t>
            </a:r>
          </a:p>
          <a:p>
            <a:pPr marL="12065">
              <a:lnSpc>
                <a:spcPct val="100000"/>
              </a:lnSpc>
              <a:spcBef>
                <a:spcPts val="95"/>
              </a:spcBef>
              <a:tabLst>
                <a:tab pos="215900" algn="l"/>
              </a:tabLst>
            </a:pPr>
            <a:endParaRPr sz="1550" dirty="0">
              <a:latin typeface="Calibri"/>
              <a:cs typeface="Calibri"/>
            </a:endParaRPr>
          </a:p>
          <a:p>
            <a:pPr marL="12065">
              <a:lnSpc>
                <a:spcPct val="100000"/>
              </a:lnSpc>
              <a:tabLst>
                <a:tab pos="215900" algn="l"/>
              </a:tabLst>
            </a:pPr>
            <a:r>
              <a:rPr lang="en-GB" sz="1600" b="1" spc="-10" dirty="0">
                <a:solidFill>
                  <a:srgbClr val="FF0000"/>
                </a:solidFill>
                <a:latin typeface="Calibri"/>
                <a:cs typeface="Calibri"/>
              </a:rPr>
              <a:t>2.  </a:t>
            </a:r>
            <a:r>
              <a:rPr sz="1600" b="1" spc="-10" dirty="0">
                <a:solidFill>
                  <a:srgbClr val="FF0000"/>
                </a:solidFill>
                <a:latin typeface="Calibri"/>
                <a:cs typeface="Calibri"/>
              </a:rPr>
              <a:t>Content</a:t>
            </a:r>
            <a:r>
              <a:rPr sz="1600" b="1" spc="10" dirty="0">
                <a:solidFill>
                  <a:srgbClr val="FF0000"/>
                </a:solidFill>
                <a:latin typeface="Calibri"/>
                <a:cs typeface="Calibri"/>
              </a:rPr>
              <a:t> </a:t>
            </a:r>
            <a:r>
              <a:rPr sz="1600" b="1" spc="-5" dirty="0">
                <a:solidFill>
                  <a:srgbClr val="FF0000"/>
                </a:solidFill>
                <a:latin typeface="Calibri"/>
                <a:cs typeface="Calibri"/>
              </a:rPr>
              <a:t>Menu</a:t>
            </a:r>
            <a:r>
              <a:rPr sz="1600" spc="-5" dirty="0">
                <a:solidFill>
                  <a:srgbClr val="FF0000"/>
                </a:solidFill>
                <a:latin typeface="Calibri"/>
                <a:cs typeface="Calibri"/>
              </a:rPr>
              <a:t>:</a:t>
            </a:r>
            <a:r>
              <a:rPr sz="1600" spc="25" dirty="0">
                <a:solidFill>
                  <a:srgbClr val="FF0000"/>
                </a:solidFill>
                <a:latin typeface="Calibri"/>
                <a:cs typeface="Calibri"/>
              </a:rPr>
              <a:t> </a:t>
            </a:r>
            <a:r>
              <a:rPr sz="1600" spc="-5" dirty="0">
                <a:solidFill>
                  <a:srgbClr val="FF0000"/>
                </a:solidFill>
                <a:latin typeface="Calibri"/>
                <a:cs typeface="Calibri"/>
              </a:rPr>
              <a:t>Περιήγηση</a:t>
            </a:r>
            <a:r>
              <a:rPr sz="1600" spc="15" dirty="0">
                <a:solidFill>
                  <a:srgbClr val="FF0000"/>
                </a:solidFill>
                <a:latin typeface="Calibri"/>
                <a:cs typeface="Calibri"/>
              </a:rPr>
              <a:t> </a:t>
            </a:r>
            <a:r>
              <a:rPr sz="1600" spc="-5" dirty="0">
                <a:solidFill>
                  <a:srgbClr val="FF0000"/>
                </a:solidFill>
                <a:latin typeface="Calibri"/>
                <a:cs typeface="Calibri"/>
              </a:rPr>
              <a:t>στις</a:t>
            </a:r>
            <a:r>
              <a:rPr sz="1600" dirty="0">
                <a:solidFill>
                  <a:srgbClr val="FF0000"/>
                </a:solidFill>
                <a:latin typeface="Calibri"/>
                <a:cs typeface="Calibri"/>
              </a:rPr>
              <a:t> </a:t>
            </a:r>
            <a:r>
              <a:rPr sz="1600" spc="-5" dirty="0">
                <a:solidFill>
                  <a:srgbClr val="FF0000"/>
                </a:solidFill>
                <a:latin typeface="Calibri"/>
                <a:cs typeface="Calibri"/>
              </a:rPr>
              <a:t>διάφορες</a:t>
            </a:r>
            <a:r>
              <a:rPr sz="1600" dirty="0">
                <a:solidFill>
                  <a:srgbClr val="FF0000"/>
                </a:solidFill>
                <a:latin typeface="Calibri"/>
                <a:cs typeface="Calibri"/>
              </a:rPr>
              <a:t> </a:t>
            </a:r>
            <a:r>
              <a:rPr sz="1600" spc="-5" dirty="0">
                <a:solidFill>
                  <a:srgbClr val="FF0000"/>
                </a:solidFill>
                <a:latin typeface="Calibri"/>
                <a:cs typeface="Calibri"/>
              </a:rPr>
              <a:t>ενότητες</a:t>
            </a:r>
            <a:r>
              <a:rPr sz="1600" spc="10" dirty="0">
                <a:solidFill>
                  <a:srgbClr val="FF0000"/>
                </a:solidFill>
                <a:latin typeface="Calibri"/>
                <a:cs typeface="Calibri"/>
              </a:rPr>
              <a:t> </a:t>
            </a:r>
            <a:r>
              <a:rPr sz="1600" spc="-5" dirty="0">
                <a:solidFill>
                  <a:srgbClr val="FF0000"/>
                </a:solidFill>
                <a:latin typeface="Calibri"/>
                <a:cs typeface="Calibri"/>
              </a:rPr>
              <a:t>της</a:t>
            </a:r>
            <a:r>
              <a:rPr sz="1600" spc="25" dirty="0">
                <a:solidFill>
                  <a:srgbClr val="FF0000"/>
                </a:solidFill>
                <a:latin typeface="Calibri"/>
                <a:cs typeface="Calibri"/>
              </a:rPr>
              <a:t> </a:t>
            </a:r>
            <a:r>
              <a:rPr sz="1600" spc="-5" dirty="0">
                <a:solidFill>
                  <a:srgbClr val="FF0000"/>
                </a:solidFill>
                <a:latin typeface="Calibri"/>
                <a:cs typeface="Calibri"/>
              </a:rPr>
              <a:t>αίτησης</a:t>
            </a:r>
            <a:endParaRPr sz="1600" dirty="0">
              <a:latin typeface="Calibri"/>
              <a:cs typeface="Calibri"/>
            </a:endParaRPr>
          </a:p>
          <a:p>
            <a:pPr marL="299085" indent="-287020">
              <a:lnSpc>
                <a:spcPct val="100000"/>
              </a:lnSpc>
              <a:buFont typeface="Wingdings"/>
              <a:buChar char=""/>
              <a:tabLst>
                <a:tab pos="299720" algn="l"/>
              </a:tabLst>
            </a:pPr>
            <a:r>
              <a:rPr sz="1600" spc="-5" dirty="0">
                <a:solidFill>
                  <a:srgbClr val="FF0000"/>
                </a:solidFill>
                <a:latin typeface="Calibri"/>
                <a:cs typeface="Calibri"/>
              </a:rPr>
              <a:t>Ενότητες</a:t>
            </a:r>
            <a:r>
              <a:rPr sz="1600" spc="30" dirty="0">
                <a:solidFill>
                  <a:srgbClr val="FF0000"/>
                </a:solidFill>
                <a:latin typeface="Calibri"/>
                <a:cs typeface="Calibri"/>
              </a:rPr>
              <a:t> </a:t>
            </a:r>
            <a:r>
              <a:rPr sz="1600" spc="-5" dirty="0">
                <a:solidFill>
                  <a:srgbClr val="FF0000"/>
                </a:solidFill>
                <a:latin typeface="Calibri"/>
                <a:cs typeface="Calibri"/>
              </a:rPr>
              <a:t>που</a:t>
            </a:r>
            <a:r>
              <a:rPr sz="1600" spc="5" dirty="0">
                <a:solidFill>
                  <a:srgbClr val="FF0000"/>
                </a:solidFill>
                <a:latin typeface="Calibri"/>
                <a:cs typeface="Calibri"/>
              </a:rPr>
              <a:t> </a:t>
            </a:r>
            <a:r>
              <a:rPr sz="1600" spc="-5" dirty="0">
                <a:solidFill>
                  <a:srgbClr val="FF0000"/>
                </a:solidFill>
                <a:latin typeface="Calibri"/>
                <a:cs typeface="Calibri"/>
              </a:rPr>
              <a:t>περιλαμβάνουν υπό-ενότητες</a:t>
            </a:r>
            <a:r>
              <a:rPr sz="1600" spc="15" dirty="0">
                <a:solidFill>
                  <a:srgbClr val="FF0000"/>
                </a:solidFill>
                <a:latin typeface="Calibri"/>
                <a:cs typeface="Calibri"/>
              </a:rPr>
              <a:t> </a:t>
            </a:r>
            <a:r>
              <a:rPr sz="1600" spc="-5" dirty="0">
                <a:solidFill>
                  <a:srgbClr val="FF0000"/>
                </a:solidFill>
                <a:latin typeface="Calibri"/>
                <a:cs typeface="Calibri"/>
              </a:rPr>
              <a:t>ανοίγονται</a:t>
            </a:r>
            <a:r>
              <a:rPr sz="1600" spc="25" dirty="0">
                <a:solidFill>
                  <a:srgbClr val="FF0000"/>
                </a:solidFill>
                <a:latin typeface="Calibri"/>
                <a:cs typeface="Calibri"/>
              </a:rPr>
              <a:t> </a:t>
            </a:r>
            <a:r>
              <a:rPr sz="1600" spc="-5" dirty="0">
                <a:solidFill>
                  <a:srgbClr val="FF0000"/>
                </a:solidFill>
                <a:latin typeface="Calibri"/>
                <a:cs typeface="Calibri"/>
              </a:rPr>
              <a:t>με</a:t>
            </a:r>
            <a:r>
              <a:rPr sz="1600" spc="10" dirty="0">
                <a:solidFill>
                  <a:srgbClr val="FF0000"/>
                </a:solidFill>
                <a:latin typeface="Calibri"/>
                <a:cs typeface="Calibri"/>
              </a:rPr>
              <a:t> </a:t>
            </a:r>
            <a:r>
              <a:rPr sz="1600" spc="-5" dirty="0">
                <a:solidFill>
                  <a:srgbClr val="FF0000"/>
                </a:solidFill>
                <a:latin typeface="Calibri"/>
                <a:cs typeface="Calibri"/>
              </a:rPr>
              <a:t>το</a:t>
            </a:r>
            <a:r>
              <a:rPr sz="1600" spc="10" dirty="0">
                <a:solidFill>
                  <a:srgbClr val="FF0000"/>
                </a:solidFill>
                <a:latin typeface="Calibri"/>
                <a:cs typeface="Calibri"/>
              </a:rPr>
              <a:t> </a:t>
            </a:r>
            <a:r>
              <a:rPr sz="1600" spc="-5" dirty="0">
                <a:solidFill>
                  <a:srgbClr val="FF0000"/>
                </a:solidFill>
                <a:latin typeface="Calibri"/>
                <a:cs typeface="Calibri"/>
              </a:rPr>
              <a:t>πάτημα</a:t>
            </a:r>
            <a:r>
              <a:rPr sz="1600" spc="35" dirty="0">
                <a:solidFill>
                  <a:srgbClr val="FF0000"/>
                </a:solidFill>
                <a:latin typeface="Calibri"/>
                <a:cs typeface="Calibri"/>
              </a:rPr>
              <a:t> </a:t>
            </a:r>
            <a:r>
              <a:rPr sz="1600" spc="-5" dirty="0">
                <a:solidFill>
                  <a:srgbClr val="FF0000"/>
                </a:solidFill>
                <a:latin typeface="Calibri"/>
                <a:cs typeface="Calibri"/>
              </a:rPr>
              <a:t>του</a:t>
            </a:r>
            <a:r>
              <a:rPr sz="1600" spc="15" dirty="0">
                <a:solidFill>
                  <a:srgbClr val="FF0000"/>
                </a:solidFill>
                <a:latin typeface="Calibri"/>
                <a:cs typeface="Calibri"/>
              </a:rPr>
              <a:t> </a:t>
            </a:r>
            <a:r>
              <a:rPr sz="1600" spc="-5" dirty="0">
                <a:solidFill>
                  <a:srgbClr val="FF0000"/>
                </a:solidFill>
                <a:latin typeface="Calibri"/>
                <a:cs typeface="Calibri"/>
              </a:rPr>
              <a:t>τόξου</a:t>
            </a:r>
            <a:r>
              <a:rPr sz="1600" spc="25" dirty="0">
                <a:solidFill>
                  <a:srgbClr val="FF0000"/>
                </a:solidFill>
                <a:latin typeface="Calibri"/>
                <a:cs typeface="Calibri"/>
              </a:rPr>
              <a:t> </a:t>
            </a:r>
            <a:r>
              <a:rPr sz="1600" spc="-5" dirty="0">
                <a:solidFill>
                  <a:srgbClr val="FF0000"/>
                </a:solidFill>
                <a:latin typeface="Calibri"/>
                <a:cs typeface="Calibri"/>
              </a:rPr>
              <a:t>στα</a:t>
            </a:r>
            <a:r>
              <a:rPr sz="1600" spc="5" dirty="0">
                <a:solidFill>
                  <a:srgbClr val="FF0000"/>
                </a:solidFill>
                <a:latin typeface="Calibri"/>
                <a:cs typeface="Calibri"/>
              </a:rPr>
              <a:t> </a:t>
            </a:r>
            <a:r>
              <a:rPr sz="1600" dirty="0">
                <a:solidFill>
                  <a:srgbClr val="FF0000"/>
                </a:solidFill>
                <a:latin typeface="Calibri"/>
                <a:cs typeface="Calibri"/>
              </a:rPr>
              <a:t>δεξιά </a:t>
            </a:r>
            <a:r>
              <a:rPr sz="1600" spc="-10" dirty="0">
                <a:solidFill>
                  <a:srgbClr val="FF0000"/>
                </a:solidFill>
                <a:latin typeface="Calibri"/>
                <a:cs typeface="Calibri"/>
              </a:rPr>
              <a:t>της</a:t>
            </a:r>
            <a:r>
              <a:rPr sz="1600" spc="15" dirty="0">
                <a:solidFill>
                  <a:srgbClr val="FF0000"/>
                </a:solidFill>
                <a:latin typeface="Calibri"/>
                <a:cs typeface="Calibri"/>
              </a:rPr>
              <a:t> </a:t>
            </a:r>
            <a:r>
              <a:rPr sz="1600" spc="-5" dirty="0">
                <a:solidFill>
                  <a:srgbClr val="FF0000"/>
                </a:solidFill>
                <a:latin typeface="Calibri"/>
                <a:cs typeface="Calibri"/>
              </a:rPr>
              <a:t>ονομασίας</a:t>
            </a:r>
            <a:r>
              <a:rPr sz="1600" spc="40" dirty="0">
                <a:solidFill>
                  <a:srgbClr val="FF0000"/>
                </a:solidFill>
                <a:latin typeface="Calibri"/>
                <a:cs typeface="Calibri"/>
              </a:rPr>
              <a:t> </a:t>
            </a:r>
            <a:r>
              <a:rPr sz="1600" spc="-5" dirty="0">
                <a:solidFill>
                  <a:srgbClr val="FF0000"/>
                </a:solidFill>
                <a:latin typeface="Calibri"/>
                <a:cs typeface="Calibri"/>
              </a:rPr>
              <a:t>της</a:t>
            </a:r>
            <a:r>
              <a:rPr sz="1600" spc="15" dirty="0">
                <a:solidFill>
                  <a:srgbClr val="FF0000"/>
                </a:solidFill>
                <a:latin typeface="Calibri"/>
                <a:cs typeface="Calibri"/>
              </a:rPr>
              <a:t> </a:t>
            </a:r>
            <a:r>
              <a:rPr sz="1600" spc="-5" dirty="0">
                <a:solidFill>
                  <a:srgbClr val="FF0000"/>
                </a:solidFill>
                <a:latin typeface="Calibri"/>
                <a:cs typeface="Calibri"/>
              </a:rPr>
              <a:t>ενότητας</a:t>
            </a:r>
            <a:endParaRPr sz="1600" dirty="0">
              <a:latin typeface="Calibri"/>
              <a:cs typeface="Calibri"/>
            </a:endParaRPr>
          </a:p>
          <a:p>
            <a:pPr marL="299085" indent="-287020">
              <a:lnSpc>
                <a:spcPct val="100000"/>
              </a:lnSpc>
              <a:buFont typeface="Wingdings"/>
              <a:buChar char=""/>
              <a:tabLst>
                <a:tab pos="299720" algn="l"/>
                <a:tab pos="4900295" algn="l"/>
                <a:tab pos="6731000" algn="l"/>
              </a:tabLst>
            </a:pPr>
            <a:r>
              <a:rPr sz="1600" spc="-5" dirty="0">
                <a:solidFill>
                  <a:srgbClr val="FF0000"/>
                </a:solidFill>
                <a:latin typeface="Calibri"/>
                <a:cs typeface="Calibri"/>
              </a:rPr>
              <a:t>Οι</a:t>
            </a:r>
            <a:r>
              <a:rPr sz="1600" spc="15" dirty="0">
                <a:solidFill>
                  <a:srgbClr val="FF0000"/>
                </a:solidFill>
                <a:latin typeface="Calibri"/>
                <a:cs typeface="Calibri"/>
              </a:rPr>
              <a:t> </a:t>
            </a:r>
            <a:r>
              <a:rPr sz="1600" spc="-10" dirty="0">
                <a:solidFill>
                  <a:srgbClr val="FF0000"/>
                </a:solidFill>
                <a:latin typeface="Calibri"/>
                <a:cs typeface="Calibri"/>
              </a:rPr>
              <a:t>ενότητες</a:t>
            </a:r>
            <a:r>
              <a:rPr sz="1600" spc="35" dirty="0">
                <a:solidFill>
                  <a:srgbClr val="FF0000"/>
                </a:solidFill>
                <a:latin typeface="Calibri"/>
                <a:cs typeface="Calibri"/>
              </a:rPr>
              <a:t> </a:t>
            </a:r>
            <a:r>
              <a:rPr sz="1600" spc="-5" dirty="0">
                <a:solidFill>
                  <a:srgbClr val="FF0000"/>
                </a:solidFill>
                <a:latin typeface="Calibri"/>
                <a:cs typeface="Calibri"/>
              </a:rPr>
              <a:t>είναι</a:t>
            </a:r>
            <a:r>
              <a:rPr sz="1600" dirty="0">
                <a:solidFill>
                  <a:srgbClr val="FF0000"/>
                </a:solidFill>
                <a:latin typeface="Calibri"/>
                <a:cs typeface="Calibri"/>
              </a:rPr>
              <a:t> </a:t>
            </a:r>
            <a:r>
              <a:rPr sz="1600" spc="-5" dirty="0">
                <a:solidFill>
                  <a:srgbClr val="FF0000"/>
                </a:solidFill>
                <a:latin typeface="Calibri"/>
                <a:cs typeface="Calibri"/>
              </a:rPr>
              <a:t>πλήρως</a:t>
            </a:r>
            <a:r>
              <a:rPr sz="1600" spc="20" dirty="0">
                <a:solidFill>
                  <a:srgbClr val="FF0000"/>
                </a:solidFill>
                <a:latin typeface="Calibri"/>
                <a:cs typeface="Calibri"/>
              </a:rPr>
              <a:t> </a:t>
            </a:r>
            <a:r>
              <a:rPr sz="1600" spc="-5" dirty="0">
                <a:solidFill>
                  <a:srgbClr val="FF0000"/>
                </a:solidFill>
                <a:latin typeface="Calibri"/>
                <a:cs typeface="Calibri"/>
              </a:rPr>
              <a:t>συμπληρωμένες </a:t>
            </a:r>
            <a:r>
              <a:rPr sz="1600" spc="-10" dirty="0">
                <a:solidFill>
                  <a:srgbClr val="FF0000"/>
                </a:solidFill>
                <a:latin typeface="Calibri"/>
                <a:cs typeface="Calibri"/>
              </a:rPr>
              <a:t>όταν</a:t>
            </a:r>
            <a:r>
              <a:rPr sz="1600" spc="30" dirty="0">
                <a:solidFill>
                  <a:srgbClr val="FF0000"/>
                </a:solidFill>
                <a:latin typeface="Calibri"/>
                <a:cs typeface="Calibri"/>
              </a:rPr>
              <a:t> </a:t>
            </a:r>
            <a:r>
              <a:rPr sz="1600" spc="-10" dirty="0">
                <a:solidFill>
                  <a:srgbClr val="FF0000"/>
                </a:solidFill>
                <a:latin typeface="Calibri"/>
                <a:cs typeface="Calibri"/>
              </a:rPr>
              <a:t>το	</a:t>
            </a:r>
            <a:r>
              <a:rPr sz="1600" spc="-5" dirty="0">
                <a:solidFill>
                  <a:srgbClr val="FF0000"/>
                </a:solidFill>
                <a:latin typeface="Calibri"/>
                <a:cs typeface="Calibri"/>
              </a:rPr>
              <a:t>μετατρέπεται</a:t>
            </a:r>
            <a:r>
              <a:rPr sz="1600" spc="15" dirty="0">
                <a:solidFill>
                  <a:srgbClr val="FF0000"/>
                </a:solidFill>
                <a:latin typeface="Calibri"/>
                <a:cs typeface="Calibri"/>
              </a:rPr>
              <a:t> </a:t>
            </a:r>
            <a:r>
              <a:rPr sz="1600" spc="-5" dirty="0">
                <a:solidFill>
                  <a:srgbClr val="FF0000"/>
                </a:solidFill>
                <a:latin typeface="Calibri"/>
                <a:cs typeface="Calibri"/>
              </a:rPr>
              <a:t>σε	(δεν</a:t>
            </a:r>
            <a:r>
              <a:rPr sz="1600" spc="5" dirty="0">
                <a:solidFill>
                  <a:srgbClr val="FF0000"/>
                </a:solidFill>
                <a:latin typeface="Calibri"/>
                <a:cs typeface="Calibri"/>
              </a:rPr>
              <a:t> </a:t>
            </a:r>
            <a:r>
              <a:rPr sz="1600" spc="-5" dirty="0">
                <a:solidFill>
                  <a:srgbClr val="FF0000"/>
                </a:solidFill>
                <a:latin typeface="Calibri"/>
                <a:cs typeface="Calibri"/>
              </a:rPr>
              <a:t>ισχύει</a:t>
            </a:r>
            <a:r>
              <a:rPr sz="1600" spc="-10" dirty="0">
                <a:solidFill>
                  <a:srgbClr val="FF0000"/>
                </a:solidFill>
                <a:latin typeface="Calibri"/>
                <a:cs typeface="Calibri"/>
              </a:rPr>
              <a:t> για</a:t>
            </a:r>
            <a:r>
              <a:rPr sz="1600" spc="5" dirty="0">
                <a:solidFill>
                  <a:srgbClr val="FF0000"/>
                </a:solidFill>
                <a:latin typeface="Calibri"/>
                <a:cs typeface="Calibri"/>
              </a:rPr>
              <a:t> </a:t>
            </a:r>
            <a:r>
              <a:rPr sz="1600" spc="-5" dirty="0">
                <a:solidFill>
                  <a:srgbClr val="FF0000"/>
                </a:solidFill>
                <a:latin typeface="Calibri"/>
                <a:cs typeface="Calibri"/>
              </a:rPr>
              <a:t>τις</a:t>
            </a:r>
            <a:r>
              <a:rPr sz="1600" dirty="0">
                <a:solidFill>
                  <a:srgbClr val="FF0000"/>
                </a:solidFill>
                <a:latin typeface="Calibri"/>
                <a:cs typeface="Calibri"/>
              </a:rPr>
              <a:t> </a:t>
            </a:r>
            <a:r>
              <a:rPr sz="1600" spc="-5" dirty="0">
                <a:solidFill>
                  <a:srgbClr val="FF0000"/>
                </a:solidFill>
                <a:latin typeface="Calibri"/>
                <a:cs typeface="Calibri"/>
              </a:rPr>
              <a:t>ενότητες</a:t>
            </a:r>
            <a:r>
              <a:rPr sz="1600" spc="40" dirty="0">
                <a:solidFill>
                  <a:srgbClr val="FF0000"/>
                </a:solidFill>
                <a:latin typeface="Calibri"/>
                <a:cs typeface="Calibri"/>
              </a:rPr>
              <a:t> </a:t>
            </a:r>
            <a:r>
              <a:rPr sz="1600" dirty="0">
                <a:solidFill>
                  <a:srgbClr val="FF0000"/>
                </a:solidFill>
                <a:latin typeface="Calibri"/>
                <a:cs typeface="Calibri"/>
              </a:rPr>
              <a:t>“Sharing”</a:t>
            </a:r>
            <a:r>
              <a:rPr sz="1600" spc="20" dirty="0">
                <a:solidFill>
                  <a:srgbClr val="FF0000"/>
                </a:solidFill>
                <a:latin typeface="Calibri"/>
                <a:cs typeface="Calibri"/>
              </a:rPr>
              <a:t> </a:t>
            </a:r>
            <a:r>
              <a:rPr sz="1600" spc="-25" dirty="0">
                <a:solidFill>
                  <a:srgbClr val="FF0000"/>
                </a:solidFill>
                <a:latin typeface="Calibri"/>
                <a:cs typeface="Calibri"/>
              </a:rPr>
              <a:t>και</a:t>
            </a:r>
            <a:r>
              <a:rPr sz="1600" spc="20" dirty="0">
                <a:solidFill>
                  <a:srgbClr val="FF0000"/>
                </a:solidFill>
                <a:latin typeface="Calibri"/>
                <a:cs typeface="Calibri"/>
              </a:rPr>
              <a:t> </a:t>
            </a:r>
            <a:r>
              <a:rPr sz="1600" spc="-5" dirty="0">
                <a:solidFill>
                  <a:srgbClr val="FF0000"/>
                </a:solidFill>
                <a:latin typeface="Calibri"/>
                <a:cs typeface="Calibri"/>
              </a:rPr>
              <a:t>“History”)</a:t>
            </a:r>
            <a:endParaRPr lang="el-GR" sz="1600" spc="-5" dirty="0">
              <a:solidFill>
                <a:srgbClr val="FF0000"/>
              </a:solidFill>
              <a:latin typeface="Calibri"/>
              <a:cs typeface="Calibri"/>
            </a:endParaRPr>
          </a:p>
          <a:p>
            <a:pPr marL="12065">
              <a:lnSpc>
                <a:spcPct val="100000"/>
              </a:lnSpc>
              <a:tabLst>
                <a:tab pos="299720" algn="l"/>
                <a:tab pos="4900295" algn="l"/>
                <a:tab pos="6731000" algn="l"/>
              </a:tabLst>
            </a:pPr>
            <a:endParaRPr sz="1550" dirty="0">
              <a:latin typeface="Calibri"/>
              <a:cs typeface="Calibri"/>
            </a:endParaRPr>
          </a:p>
          <a:p>
            <a:pPr marL="12700">
              <a:lnSpc>
                <a:spcPct val="100000"/>
              </a:lnSpc>
              <a:spcBef>
                <a:spcPts val="5"/>
              </a:spcBef>
            </a:pPr>
            <a:r>
              <a:rPr sz="1600" b="1" spc="-5" dirty="0">
                <a:solidFill>
                  <a:srgbClr val="FF0000"/>
                </a:solidFill>
                <a:latin typeface="Calibri"/>
                <a:cs typeface="Calibri"/>
              </a:rPr>
              <a:t>3.</a:t>
            </a:r>
            <a:r>
              <a:rPr sz="1600" b="1" dirty="0">
                <a:solidFill>
                  <a:srgbClr val="FF0000"/>
                </a:solidFill>
                <a:latin typeface="Calibri"/>
                <a:cs typeface="Calibri"/>
              </a:rPr>
              <a:t> </a:t>
            </a:r>
            <a:r>
              <a:rPr lang="en-GB" sz="1600" b="1" dirty="0">
                <a:solidFill>
                  <a:srgbClr val="FF0000"/>
                </a:solidFill>
                <a:latin typeface="Calibri"/>
                <a:cs typeface="Calibri"/>
              </a:rPr>
              <a:t> </a:t>
            </a:r>
            <a:r>
              <a:rPr sz="1600" b="1" spc="-10" dirty="0">
                <a:solidFill>
                  <a:srgbClr val="FF0000"/>
                </a:solidFill>
                <a:latin typeface="Calibri"/>
                <a:cs typeface="Calibri"/>
              </a:rPr>
              <a:t>Content</a:t>
            </a:r>
            <a:r>
              <a:rPr sz="1600" b="1" spc="10" dirty="0">
                <a:solidFill>
                  <a:srgbClr val="FF0000"/>
                </a:solidFill>
                <a:latin typeface="Calibri"/>
                <a:cs typeface="Calibri"/>
              </a:rPr>
              <a:t> </a:t>
            </a:r>
            <a:r>
              <a:rPr sz="1600" b="1" spc="-5" dirty="0">
                <a:solidFill>
                  <a:srgbClr val="FF0000"/>
                </a:solidFill>
                <a:latin typeface="Calibri"/>
                <a:cs typeface="Calibri"/>
              </a:rPr>
              <a:t>Area:</a:t>
            </a:r>
            <a:r>
              <a:rPr sz="1600" b="1" dirty="0">
                <a:solidFill>
                  <a:srgbClr val="FF0000"/>
                </a:solidFill>
                <a:latin typeface="Calibri"/>
                <a:cs typeface="Calibri"/>
              </a:rPr>
              <a:t> </a:t>
            </a:r>
            <a:r>
              <a:rPr sz="1600" spc="-5" dirty="0">
                <a:solidFill>
                  <a:srgbClr val="FF0000"/>
                </a:solidFill>
                <a:latin typeface="Calibri"/>
                <a:cs typeface="Calibri"/>
              </a:rPr>
              <a:t>Περιεχόμενο</a:t>
            </a:r>
            <a:r>
              <a:rPr sz="1600" dirty="0">
                <a:solidFill>
                  <a:srgbClr val="FF0000"/>
                </a:solidFill>
                <a:latin typeface="Calibri"/>
                <a:cs typeface="Calibri"/>
              </a:rPr>
              <a:t> </a:t>
            </a:r>
            <a:r>
              <a:rPr sz="1600" spc="-5" dirty="0">
                <a:solidFill>
                  <a:srgbClr val="FF0000"/>
                </a:solidFill>
                <a:latin typeface="Calibri"/>
                <a:cs typeface="Calibri"/>
              </a:rPr>
              <a:t>αίτησης</a:t>
            </a:r>
            <a:r>
              <a:rPr sz="1600" spc="20" dirty="0">
                <a:solidFill>
                  <a:srgbClr val="FF0000"/>
                </a:solidFill>
                <a:latin typeface="Calibri"/>
                <a:cs typeface="Calibri"/>
              </a:rPr>
              <a:t> </a:t>
            </a:r>
            <a:r>
              <a:rPr sz="1600" spc="-5" dirty="0">
                <a:solidFill>
                  <a:srgbClr val="FF0000"/>
                </a:solidFill>
                <a:latin typeface="Calibri"/>
                <a:cs typeface="Calibri"/>
              </a:rPr>
              <a:t>προς</a:t>
            </a:r>
            <a:r>
              <a:rPr sz="1600" spc="10" dirty="0">
                <a:solidFill>
                  <a:srgbClr val="FF0000"/>
                </a:solidFill>
                <a:latin typeface="Calibri"/>
                <a:cs typeface="Calibri"/>
              </a:rPr>
              <a:t> </a:t>
            </a:r>
            <a:r>
              <a:rPr sz="1600" spc="-5" dirty="0">
                <a:solidFill>
                  <a:srgbClr val="FF0000"/>
                </a:solidFill>
                <a:latin typeface="Calibri"/>
                <a:cs typeface="Calibri"/>
              </a:rPr>
              <a:t>συμπλήρωση</a:t>
            </a:r>
            <a:endParaRPr sz="1600" dirty="0">
              <a:latin typeface="Calibri"/>
              <a:cs typeface="Calibri"/>
            </a:endParaRPr>
          </a:p>
          <a:p>
            <a:pPr marL="12065">
              <a:lnSpc>
                <a:spcPct val="100000"/>
              </a:lnSpc>
              <a:spcBef>
                <a:spcPts val="10"/>
              </a:spcBef>
              <a:tabLst>
                <a:tab pos="710565" algn="l"/>
                <a:tab pos="711200" algn="l"/>
              </a:tabLst>
            </a:pPr>
            <a:r>
              <a:rPr lang="el-GR" sz="1600" spc="-5" dirty="0">
                <a:solidFill>
                  <a:srgbClr val="FF0000"/>
                </a:solidFill>
                <a:latin typeface="Calibri"/>
                <a:cs typeface="Calibri"/>
              </a:rPr>
              <a:t> </a:t>
            </a:r>
            <a:r>
              <a:rPr lang="el-GR" sz="1600" spc="-5" dirty="0">
                <a:solidFill>
                  <a:srgbClr val="FF0000"/>
                </a:solidFill>
                <a:latin typeface="Calibri"/>
                <a:cs typeface="Calibri"/>
                <a:sym typeface="Wingdings" panose="05000000000000000000" pitchFamily="2" charset="2"/>
              </a:rPr>
              <a:t></a:t>
            </a:r>
            <a:r>
              <a:rPr lang="el-GR" sz="1600" spc="-5" dirty="0">
                <a:solidFill>
                  <a:srgbClr val="FF0000"/>
                </a:solidFill>
                <a:latin typeface="Calibri"/>
                <a:cs typeface="Calibri"/>
              </a:rPr>
              <a:t>         </a:t>
            </a:r>
            <a:r>
              <a:rPr sz="1600" spc="-5" dirty="0">
                <a:solidFill>
                  <a:srgbClr val="FF0000"/>
                </a:solidFill>
                <a:latin typeface="Calibri"/>
                <a:cs typeface="Calibri"/>
              </a:rPr>
              <a:t>Επιπ</a:t>
            </a:r>
            <a:r>
              <a:rPr sz="1600" spc="-5" dirty="0" err="1">
                <a:solidFill>
                  <a:srgbClr val="FF0000"/>
                </a:solidFill>
                <a:latin typeface="Calibri"/>
                <a:cs typeface="Calibri"/>
              </a:rPr>
              <a:t>ρόσθετη</a:t>
            </a:r>
            <a:r>
              <a:rPr sz="1600" spc="10" dirty="0">
                <a:solidFill>
                  <a:srgbClr val="FF0000"/>
                </a:solidFill>
                <a:latin typeface="Calibri"/>
                <a:cs typeface="Calibri"/>
              </a:rPr>
              <a:t> </a:t>
            </a:r>
            <a:r>
              <a:rPr sz="1600" spc="-5" dirty="0">
                <a:solidFill>
                  <a:srgbClr val="FF0000"/>
                </a:solidFill>
                <a:latin typeface="Calibri"/>
                <a:cs typeface="Calibri"/>
              </a:rPr>
              <a:t>πληροφόρηση</a:t>
            </a:r>
            <a:r>
              <a:rPr sz="1600" spc="35" dirty="0">
                <a:solidFill>
                  <a:srgbClr val="FF0000"/>
                </a:solidFill>
                <a:latin typeface="Calibri"/>
                <a:cs typeface="Calibri"/>
              </a:rPr>
              <a:t> </a:t>
            </a:r>
            <a:r>
              <a:rPr sz="1600" spc="-10" dirty="0">
                <a:solidFill>
                  <a:srgbClr val="FF0000"/>
                </a:solidFill>
                <a:latin typeface="Calibri"/>
                <a:cs typeface="Calibri"/>
              </a:rPr>
              <a:t>για</a:t>
            </a:r>
            <a:r>
              <a:rPr sz="1600" spc="20" dirty="0">
                <a:solidFill>
                  <a:srgbClr val="FF0000"/>
                </a:solidFill>
                <a:latin typeface="Calibri"/>
                <a:cs typeface="Calibri"/>
              </a:rPr>
              <a:t> </a:t>
            </a:r>
            <a:r>
              <a:rPr sz="1600" spc="-5" dirty="0">
                <a:solidFill>
                  <a:srgbClr val="FF0000"/>
                </a:solidFill>
                <a:latin typeface="Calibri"/>
                <a:cs typeface="Calibri"/>
              </a:rPr>
              <a:t>την</a:t>
            </a:r>
            <a:r>
              <a:rPr sz="1600" spc="5" dirty="0">
                <a:solidFill>
                  <a:srgbClr val="FF0000"/>
                </a:solidFill>
                <a:latin typeface="Calibri"/>
                <a:cs typeface="Calibri"/>
              </a:rPr>
              <a:t> </a:t>
            </a:r>
            <a:r>
              <a:rPr sz="1600" spc="-5" dirty="0">
                <a:solidFill>
                  <a:srgbClr val="FF0000"/>
                </a:solidFill>
                <a:latin typeface="Calibri"/>
                <a:cs typeface="Calibri"/>
              </a:rPr>
              <a:t>ενότητα</a:t>
            </a:r>
            <a:r>
              <a:rPr sz="1600" spc="30" dirty="0">
                <a:solidFill>
                  <a:srgbClr val="FF0000"/>
                </a:solidFill>
                <a:latin typeface="Calibri"/>
                <a:cs typeface="Calibri"/>
              </a:rPr>
              <a:t> </a:t>
            </a:r>
            <a:r>
              <a:rPr sz="1600" spc="-10" dirty="0">
                <a:solidFill>
                  <a:srgbClr val="FF0000"/>
                </a:solidFill>
                <a:latin typeface="Calibri"/>
                <a:cs typeface="Calibri"/>
              </a:rPr>
              <a:t>(οδηγίες</a:t>
            </a:r>
            <a:r>
              <a:rPr sz="1600" spc="35" dirty="0">
                <a:solidFill>
                  <a:srgbClr val="FF0000"/>
                </a:solidFill>
                <a:latin typeface="Calibri"/>
                <a:cs typeface="Calibri"/>
              </a:rPr>
              <a:t> </a:t>
            </a:r>
            <a:r>
              <a:rPr sz="1600" spc="-5" dirty="0">
                <a:solidFill>
                  <a:srgbClr val="FF0000"/>
                </a:solidFill>
                <a:latin typeface="Calibri"/>
                <a:cs typeface="Calibri"/>
              </a:rPr>
              <a:t>συμπλήρωσης,</a:t>
            </a:r>
            <a:r>
              <a:rPr sz="1600" spc="20" dirty="0">
                <a:solidFill>
                  <a:srgbClr val="FF0000"/>
                </a:solidFill>
                <a:latin typeface="Calibri"/>
                <a:cs typeface="Calibri"/>
              </a:rPr>
              <a:t> </a:t>
            </a:r>
            <a:r>
              <a:rPr sz="1600" spc="-5" dirty="0">
                <a:solidFill>
                  <a:srgbClr val="FF0000"/>
                </a:solidFill>
                <a:latin typeface="Calibri"/>
                <a:cs typeface="Calibri"/>
              </a:rPr>
              <a:t>τι</a:t>
            </a:r>
            <a:r>
              <a:rPr sz="1600" spc="10" dirty="0">
                <a:solidFill>
                  <a:srgbClr val="FF0000"/>
                </a:solidFill>
                <a:latin typeface="Calibri"/>
                <a:cs typeface="Calibri"/>
              </a:rPr>
              <a:t> </a:t>
            </a:r>
            <a:r>
              <a:rPr sz="1600" spc="-5" dirty="0">
                <a:solidFill>
                  <a:srgbClr val="FF0000"/>
                </a:solidFill>
                <a:latin typeface="Calibri"/>
                <a:cs typeface="Calibri"/>
              </a:rPr>
              <a:t>πρέπει να</a:t>
            </a:r>
            <a:r>
              <a:rPr sz="1600" spc="10" dirty="0">
                <a:solidFill>
                  <a:srgbClr val="FF0000"/>
                </a:solidFill>
                <a:latin typeface="Calibri"/>
                <a:cs typeface="Calibri"/>
              </a:rPr>
              <a:t> </a:t>
            </a:r>
            <a:r>
              <a:rPr sz="1600" spc="-5" dirty="0">
                <a:solidFill>
                  <a:srgbClr val="FF0000"/>
                </a:solidFill>
                <a:latin typeface="Calibri"/>
                <a:cs typeface="Calibri"/>
              </a:rPr>
              <a:t>περιλαμβάνει</a:t>
            </a:r>
            <a:r>
              <a:rPr sz="1600" dirty="0">
                <a:solidFill>
                  <a:srgbClr val="FF0000"/>
                </a:solidFill>
                <a:latin typeface="Calibri"/>
                <a:cs typeface="Calibri"/>
              </a:rPr>
              <a:t> </a:t>
            </a:r>
            <a:r>
              <a:rPr sz="1600" spc="-5" dirty="0">
                <a:solidFill>
                  <a:srgbClr val="FF0000"/>
                </a:solidFill>
                <a:latin typeface="Calibri"/>
                <a:cs typeface="Calibri"/>
              </a:rPr>
              <a:t>κτλ.)</a:t>
            </a:r>
            <a:endParaRPr sz="1600" dirty="0">
              <a:latin typeface="Calibri"/>
              <a:cs typeface="Calibri"/>
            </a:endParaRPr>
          </a:p>
          <a:p>
            <a:pPr>
              <a:lnSpc>
                <a:spcPct val="100000"/>
              </a:lnSpc>
              <a:spcBef>
                <a:spcPts val="25"/>
              </a:spcBef>
              <a:buClr>
                <a:srgbClr val="FF0000"/>
              </a:buClr>
              <a:buFont typeface="Wingdings"/>
              <a:buChar char=""/>
            </a:pPr>
            <a:endParaRPr sz="1550" dirty="0">
              <a:latin typeface="Calibri"/>
              <a:cs typeface="Calibri"/>
            </a:endParaRPr>
          </a:p>
          <a:p>
            <a:pPr marL="988060" indent="-975994">
              <a:lnSpc>
                <a:spcPct val="100000"/>
              </a:lnSpc>
              <a:spcBef>
                <a:spcPts val="5"/>
              </a:spcBef>
              <a:buFont typeface="Wingdings"/>
              <a:buChar char=""/>
              <a:tabLst>
                <a:tab pos="988060" algn="l"/>
                <a:tab pos="988694" algn="l"/>
              </a:tabLst>
            </a:pPr>
            <a:r>
              <a:rPr sz="1600" spc="-5" dirty="0">
                <a:solidFill>
                  <a:srgbClr val="FF0000"/>
                </a:solidFill>
                <a:latin typeface="Calibri"/>
                <a:cs typeface="Calibri"/>
              </a:rPr>
              <a:t>Μεταφορά</a:t>
            </a:r>
            <a:r>
              <a:rPr sz="1600" spc="-10" dirty="0">
                <a:solidFill>
                  <a:srgbClr val="FF0000"/>
                </a:solidFill>
                <a:latin typeface="Calibri"/>
                <a:cs typeface="Calibri"/>
              </a:rPr>
              <a:t> </a:t>
            </a:r>
            <a:r>
              <a:rPr sz="1600" spc="-5" dirty="0">
                <a:solidFill>
                  <a:srgbClr val="FF0000"/>
                </a:solidFill>
                <a:latin typeface="Calibri"/>
                <a:cs typeface="Calibri"/>
              </a:rPr>
              <a:t>στην</a:t>
            </a:r>
            <a:r>
              <a:rPr sz="1600" spc="-15" dirty="0">
                <a:solidFill>
                  <a:srgbClr val="FF0000"/>
                </a:solidFill>
                <a:latin typeface="Calibri"/>
                <a:cs typeface="Calibri"/>
              </a:rPr>
              <a:t> </a:t>
            </a:r>
            <a:r>
              <a:rPr sz="1600" spc="-5" dirty="0">
                <a:solidFill>
                  <a:srgbClr val="FF0000"/>
                </a:solidFill>
                <a:latin typeface="Calibri"/>
                <a:cs typeface="Calibri"/>
              </a:rPr>
              <a:t>προηγούμενη/επόμενη</a:t>
            </a:r>
            <a:r>
              <a:rPr sz="1600" spc="5" dirty="0">
                <a:solidFill>
                  <a:srgbClr val="FF0000"/>
                </a:solidFill>
                <a:latin typeface="Calibri"/>
                <a:cs typeface="Calibri"/>
              </a:rPr>
              <a:t> </a:t>
            </a:r>
            <a:r>
              <a:rPr sz="1600" spc="-5" dirty="0">
                <a:solidFill>
                  <a:srgbClr val="FF0000"/>
                </a:solidFill>
                <a:latin typeface="Calibri"/>
                <a:cs typeface="Calibri"/>
              </a:rPr>
              <a:t>ενότητα</a:t>
            </a:r>
            <a:endParaRPr sz="1600" dirty="0">
              <a:latin typeface="Calibri"/>
              <a:cs typeface="Calibri"/>
            </a:endParaRPr>
          </a:p>
          <a:p>
            <a:pPr>
              <a:lnSpc>
                <a:spcPct val="100000"/>
              </a:lnSpc>
              <a:spcBef>
                <a:spcPts val="25"/>
              </a:spcBef>
              <a:buClr>
                <a:srgbClr val="FF0000"/>
              </a:buClr>
              <a:buFont typeface="Wingdings"/>
              <a:buChar char=""/>
            </a:pPr>
            <a:endParaRPr sz="1550" dirty="0">
              <a:latin typeface="Calibri"/>
              <a:cs typeface="Calibri"/>
            </a:endParaRPr>
          </a:p>
          <a:p>
            <a:pPr marL="758190" indent="-746125">
              <a:lnSpc>
                <a:spcPct val="100000"/>
              </a:lnSpc>
              <a:buFont typeface="Wingdings"/>
              <a:buChar char=""/>
              <a:tabLst>
                <a:tab pos="757555" algn="l"/>
                <a:tab pos="758825" algn="l"/>
              </a:tabLst>
            </a:pPr>
            <a:r>
              <a:rPr sz="1600" spc="-5" dirty="0">
                <a:solidFill>
                  <a:srgbClr val="FF0000"/>
                </a:solidFill>
                <a:latin typeface="Calibri"/>
                <a:cs typeface="Calibri"/>
              </a:rPr>
              <a:t>Εμφάνιση</a:t>
            </a:r>
            <a:r>
              <a:rPr sz="1600" spc="-15" dirty="0">
                <a:solidFill>
                  <a:srgbClr val="FF0000"/>
                </a:solidFill>
                <a:latin typeface="Calibri"/>
                <a:cs typeface="Calibri"/>
              </a:rPr>
              <a:t> </a:t>
            </a:r>
            <a:r>
              <a:rPr sz="1600" spc="-5" dirty="0">
                <a:solidFill>
                  <a:srgbClr val="FF0000"/>
                </a:solidFill>
                <a:latin typeface="Calibri"/>
                <a:cs typeface="Calibri"/>
              </a:rPr>
              <a:t>αίτησης</a:t>
            </a:r>
            <a:r>
              <a:rPr sz="1600" spc="25" dirty="0">
                <a:solidFill>
                  <a:srgbClr val="FF0000"/>
                </a:solidFill>
                <a:latin typeface="Calibri"/>
                <a:cs typeface="Calibri"/>
              </a:rPr>
              <a:t> </a:t>
            </a:r>
            <a:r>
              <a:rPr sz="1600" spc="-5" dirty="0">
                <a:solidFill>
                  <a:srgbClr val="FF0000"/>
                </a:solidFill>
                <a:latin typeface="Calibri"/>
                <a:cs typeface="Calibri"/>
              </a:rPr>
              <a:t>σε</a:t>
            </a:r>
            <a:r>
              <a:rPr sz="1600" spc="-15" dirty="0">
                <a:solidFill>
                  <a:srgbClr val="FF0000"/>
                </a:solidFill>
                <a:latin typeface="Calibri"/>
                <a:cs typeface="Calibri"/>
              </a:rPr>
              <a:t> </a:t>
            </a:r>
            <a:r>
              <a:rPr sz="1600" spc="-5" dirty="0">
                <a:solidFill>
                  <a:srgbClr val="FF0000"/>
                </a:solidFill>
                <a:latin typeface="Calibri"/>
                <a:cs typeface="Calibri"/>
              </a:rPr>
              <a:t>πλήρη</a:t>
            </a:r>
            <a:r>
              <a:rPr sz="1600" dirty="0">
                <a:solidFill>
                  <a:srgbClr val="FF0000"/>
                </a:solidFill>
                <a:latin typeface="Calibri"/>
                <a:cs typeface="Calibri"/>
              </a:rPr>
              <a:t> </a:t>
            </a:r>
            <a:r>
              <a:rPr sz="1600" spc="-10" dirty="0">
                <a:solidFill>
                  <a:srgbClr val="FF0000"/>
                </a:solidFill>
                <a:latin typeface="Calibri"/>
                <a:cs typeface="Calibri"/>
              </a:rPr>
              <a:t>οθόνη</a:t>
            </a:r>
            <a:endParaRPr sz="1600" dirty="0">
              <a:latin typeface="Calibri"/>
              <a:cs typeface="Calibri"/>
            </a:endParaRPr>
          </a:p>
          <a:p>
            <a:pPr>
              <a:lnSpc>
                <a:spcPct val="100000"/>
              </a:lnSpc>
              <a:spcBef>
                <a:spcPts val="5"/>
              </a:spcBef>
            </a:pPr>
            <a:endParaRPr sz="1550" dirty="0">
              <a:latin typeface="Calibri"/>
              <a:cs typeface="Calibri"/>
            </a:endParaRPr>
          </a:p>
          <a:p>
            <a:pPr marL="12065" marR="6146800">
              <a:lnSpc>
                <a:spcPct val="100600"/>
              </a:lnSpc>
              <a:tabLst>
                <a:tab pos="354965" algn="l"/>
                <a:tab pos="355600" algn="l"/>
              </a:tabLst>
            </a:pPr>
            <a:r>
              <a:rPr lang="en-GB" sz="1600" b="1" spc="-5" dirty="0">
                <a:solidFill>
                  <a:srgbClr val="FF0000"/>
                </a:solidFill>
                <a:latin typeface="Calibri"/>
                <a:cs typeface="Calibri"/>
              </a:rPr>
              <a:t>4.  </a:t>
            </a:r>
            <a:r>
              <a:rPr sz="1600" b="1" spc="-5" dirty="0">
                <a:solidFill>
                  <a:srgbClr val="FF0000"/>
                </a:solidFill>
                <a:latin typeface="Calibri"/>
                <a:cs typeface="Calibri"/>
              </a:rPr>
              <a:t>Submit</a:t>
            </a:r>
            <a:r>
              <a:rPr sz="1600" spc="-5" dirty="0">
                <a:solidFill>
                  <a:srgbClr val="FF0000"/>
                </a:solidFill>
                <a:latin typeface="Calibri"/>
                <a:cs typeface="Calibri"/>
              </a:rPr>
              <a:t>:</a:t>
            </a:r>
            <a:r>
              <a:rPr sz="1600" spc="15" dirty="0">
                <a:solidFill>
                  <a:srgbClr val="FF0000"/>
                </a:solidFill>
                <a:latin typeface="Calibri"/>
                <a:cs typeface="Calibri"/>
              </a:rPr>
              <a:t> </a:t>
            </a:r>
            <a:r>
              <a:rPr sz="1600" spc="-5" dirty="0">
                <a:solidFill>
                  <a:srgbClr val="FF0000"/>
                </a:solidFill>
                <a:latin typeface="Calibri"/>
                <a:cs typeface="Calibri"/>
              </a:rPr>
              <a:t>Ενεργοποιείται</a:t>
            </a:r>
            <a:r>
              <a:rPr sz="1600" spc="10" dirty="0">
                <a:solidFill>
                  <a:srgbClr val="FF0000"/>
                </a:solidFill>
                <a:latin typeface="Calibri"/>
                <a:cs typeface="Calibri"/>
              </a:rPr>
              <a:t> </a:t>
            </a:r>
            <a:r>
              <a:rPr sz="1600" spc="-5" dirty="0">
                <a:solidFill>
                  <a:srgbClr val="FF0000"/>
                </a:solidFill>
                <a:latin typeface="Calibri"/>
                <a:cs typeface="Calibri"/>
              </a:rPr>
              <a:t>με</a:t>
            </a:r>
            <a:r>
              <a:rPr sz="1600" spc="-10" dirty="0">
                <a:solidFill>
                  <a:srgbClr val="FF0000"/>
                </a:solidFill>
                <a:latin typeface="Calibri"/>
                <a:cs typeface="Calibri"/>
              </a:rPr>
              <a:t> </a:t>
            </a:r>
            <a:r>
              <a:rPr sz="1600" spc="-5" dirty="0">
                <a:solidFill>
                  <a:srgbClr val="FF0000"/>
                </a:solidFill>
                <a:latin typeface="Calibri"/>
                <a:cs typeface="Calibri"/>
              </a:rPr>
              <a:t>τη</a:t>
            </a:r>
            <a:r>
              <a:rPr sz="1600" dirty="0">
                <a:solidFill>
                  <a:srgbClr val="FF0000"/>
                </a:solidFill>
                <a:latin typeface="Calibri"/>
                <a:cs typeface="Calibri"/>
              </a:rPr>
              <a:t> </a:t>
            </a:r>
            <a:r>
              <a:rPr sz="1600" spc="-5" dirty="0">
                <a:solidFill>
                  <a:srgbClr val="FF0000"/>
                </a:solidFill>
                <a:latin typeface="Calibri"/>
                <a:cs typeface="Calibri"/>
              </a:rPr>
              <a:t>συμπλήρωση</a:t>
            </a:r>
            <a:r>
              <a:rPr sz="1600" spc="10" dirty="0">
                <a:solidFill>
                  <a:srgbClr val="FF0000"/>
                </a:solidFill>
                <a:latin typeface="Calibri"/>
                <a:cs typeface="Calibri"/>
              </a:rPr>
              <a:t> </a:t>
            </a:r>
            <a:r>
              <a:rPr sz="1600" spc="-5" dirty="0">
                <a:solidFill>
                  <a:srgbClr val="FF0000"/>
                </a:solidFill>
                <a:latin typeface="Calibri"/>
                <a:cs typeface="Calibri"/>
              </a:rPr>
              <a:t>όλων</a:t>
            </a:r>
            <a:r>
              <a:rPr sz="1600" spc="-10" dirty="0">
                <a:solidFill>
                  <a:srgbClr val="FF0000"/>
                </a:solidFill>
                <a:latin typeface="Calibri"/>
                <a:cs typeface="Calibri"/>
              </a:rPr>
              <a:t> </a:t>
            </a:r>
            <a:r>
              <a:rPr sz="1600" spc="-5" dirty="0">
                <a:solidFill>
                  <a:srgbClr val="FF0000"/>
                </a:solidFill>
                <a:latin typeface="Calibri"/>
                <a:cs typeface="Calibri"/>
              </a:rPr>
              <a:t>των </a:t>
            </a:r>
            <a:r>
              <a:rPr sz="1600" dirty="0">
                <a:solidFill>
                  <a:srgbClr val="FF0000"/>
                </a:solidFill>
                <a:latin typeface="Calibri"/>
                <a:cs typeface="Calibri"/>
              </a:rPr>
              <a:t> </a:t>
            </a:r>
            <a:r>
              <a:rPr sz="1600" spc="-5" dirty="0">
                <a:solidFill>
                  <a:srgbClr val="FF0000"/>
                </a:solidFill>
                <a:latin typeface="Calibri"/>
                <a:cs typeface="Calibri"/>
              </a:rPr>
              <a:t>ενοτήτων</a:t>
            </a:r>
            <a:r>
              <a:rPr sz="1600" spc="5" dirty="0">
                <a:solidFill>
                  <a:srgbClr val="FF0000"/>
                </a:solidFill>
                <a:latin typeface="Calibri"/>
                <a:cs typeface="Calibri"/>
              </a:rPr>
              <a:t> </a:t>
            </a:r>
            <a:r>
              <a:rPr sz="1600" spc="-5" dirty="0">
                <a:solidFill>
                  <a:srgbClr val="FF0000"/>
                </a:solidFill>
                <a:latin typeface="Wingdings"/>
                <a:cs typeface="Wingdings"/>
              </a:rPr>
              <a:t></a:t>
            </a:r>
            <a:r>
              <a:rPr sz="1600" spc="-25" dirty="0">
                <a:solidFill>
                  <a:srgbClr val="FF0000"/>
                </a:solidFill>
                <a:latin typeface="Times New Roman"/>
                <a:cs typeface="Times New Roman"/>
              </a:rPr>
              <a:t> </a:t>
            </a:r>
            <a:r>
              <a:rPr sz="1600" spc="-5" dirty="0">
                <a:solidFill>
                  <a:srgbClr val="FF0000"/>
                </a:solidFill>
                <a:latin typeface="Calibri"/>
                <a:cs typeface="Calibri"/>
              </a:rPr>
              <a:t>Λαμβάνεται</a:t>
            </a:r>
            <a:r>
              <a:rPr sz="1600" spc="5" dirty="0">
                <a:solidFill>
                  <a:srgbClr val="FF0000"/>
                </a:solidFill>
                <a:latin typeface="Calibri"/>
                <a:cs typeface="Calibri"/>
              </a:rPr>
              <a:t> </a:t>
            </a:r>
            <a:r>
              <a:rPr sz="1600" spc="-5" dirty="0">
                <a:solidFill>
                  <a:srgbClr val="FF0000"/>
                </a:solidFill>
                <a:latin typeface="Calibri"/>
                <a:cs typeface="Calibri"/>
              </a:rPr>
              <a:t>μήνυμα</a:t>
            </a:r>
            <a:r>
              <a:rPr sz="1600" dirty="0">
                <a:solidFill>
                  <a:srgbClr val="FF0000"/>
                </a:solidFill>
                <a:latin typeface="Calibri"/>
                <a:cs typeface="Calibri"/>
              </a:rPr>
              <a:t> </a:t>
            </a:r>
            <a:r>
              <a:rPr sz="1600" spc="-5" dirty="0">
                <a:solidFill>
                  <a:srgbClr val="FF0000"/>
                </a:solidFill>
                <a:latin typeface="Calibri"/>
                <a:cs typeface="Calibri"/>
              </a:rPr>
              <a:t>επιτυχούς</a:t>
            </a:r>
            <a:r>
              <a:rPr sz="1600" spc="5" dirty="0">
                <a:solidFill>
                  <a:srgbClr val="FF0000"/>
                </a:solidFill>
                <a:latin typeface="Calibri"/>
                <a:cs typeface="Calibri"/>
              </a:rPr>
              <a:t> </a:t>
            </a:r>
            <a:r>
              <a:rPr sz="1600" spc="-5" dirty="0">
                <a:solidFill>
                  <a:srgbClr val="FF0000"/>
                </a:solidFill>
                <a:latin typeface="Calibri"/>
                <a:cs typeface="Calibri"/>
              </a:rPr>
              <a:t>υποβολής</a:t>
            </a:r>
            <a:endParaRPr sz="1600" dirty="0">
              <a:latin typeface="Calibri"/>
              <a:cs typeface="Calibri"/>
            </a:endParaRPr>
          </a:p>
          <a:p>
            <a:pPr>
              <a:lnSpc>
                <a:spcPct val="100000"/>
              </a:lnSpc>
              <a:spcBef>
                <a:spcPts val="15"/>
              </a:spcBef>
              <a:buClr>
                <a:srgbClr val="FF0000"/>
              </a:buClr>
              <a:buFont typeface="Calibri"/>
              <a:buAutoNum type="arabicPeriod" startAt="4"/>
            </a:pPr>
            <a:endParaRPr sz="1550" dirty="0">
              <a:latin typeface="Calibri"/>
              <a:cs typeface="Calibri"/>
            </a:endParaRPr>
          </a:p>
          <a:p>
            <a:pPr marL="12065">
              <a:lnSpc>
                <a:spcPct val="100000"/>
              </a:lnSpc>
              <a:spcBef>
                <a:spcPts val="5"/>
              </a:spcBef>
              <a:tabLst>
                <a:tab pos="353695" algn="l"/>
                <a:tab pos="354330" algn="l"/>
              </a:tabLst>
            </a:pPr>
            <a:r>
              <a:rPr lang="en-GB" sz="1600" b="1" spc="-5" dirty="0">
                <a:solidFill>
                  <a:srgbClr val="FF0000"/>
                </a:solidFill>
                <a:latin typeface="Calibri"/>
                <a:cs typeface="Calibri"/>
              </a:rPr>
              <a:t>5.  </a:t>
            </a:r>
            <a:r>
              <a:rPr sz="1600" b="1" spc="-5" dirty="0">
                <a:solidFill>
                  <a:srgbClr val="FF0000"/>
                </a:solidFill>
                <a:latin typeface="Calibri"/>
                <a:cs typeface="Calibri"/>
              </a:rPr>
              <a:t>PDF</a:t>
            </a:r>
            <a:r>
              <a:rPr sz="1600" spc="-5" dirty="0">
                <a:solidFill>
                  <a:srgbClr val="FF0000"/>
                </a:solidFill>
                <a:latin typeface="Calibri"/>
                <a:cs typeface="Calibri"/>
              </a:rPr>
              <a:t>: </a:t>
            </a:r>
            <a:r>
              <a:rPr sz="1600" spc="-10" dirty="0">
                <a:solidFill>
                  <a:srgbClr val="FF0000"/>
                </a:solidFill>
                <a:latin typeface="Calibri"/>
                <a:cs typeface="Calibri"/>
              </a:rPr>
              <a:t>Εξαγωγή</a:t>
            </a:r>
            <a:r>
              <a:rPr sz="1600" spc="20" dirty="0">
                <a:solidFill>
                  <a:srgbClr val="FF0000"/>
                </a:solidFill>
                <a:latin typeface="Calibri"/>
                <a:cs typeface="Calibri"/>
              </a:rPr>
              <a:t> </a:t>
            </a:r>
            <a:r>
              <a:rPr sz="1600" spc="-5" dirty="0">
                <a:solidFill>
                  <a:srgbClr val="FF0000"/>
                </a:solidFill>
                <a:latin typeface="Calibri"/>
                <a:cs typeface="Calibri"/>
              </a:rPr>
              <a:t>αίτησης</a:t>
            </a:r>
            <a:r>
              <a:rPr sz="1600" spc="30" dirty="0">
                <a:solidFill>
                  <a:srgbClr val="FF0000"/>
                </a:solidFill>
                <a:latin typeface="Calibri"/>
                <a:cs typeface="Calibri"/>
              </a:rPr>
              <a:t> </a:t>
            </a:r>
            <a:r>
              <a:rPr sz="1600" spc="-5" dirty="0">
                <a:solidFill>
                  <a:srgbClr val="FF0000"/>
                </a:solidFill>
                <a:latin typeface="Calibri"/>
                <a:cs typeface="Calibri"/>
              </a:rPr>
              <a:t>με</a:t>
            </a:r>
            <a:r>
              <a:rPr sz="1600" dirty="0">
                <a:solidFill>
                  <a:srgbClr val="FF0000"/>
                </a:solidFill>
                <a:latin typeface="Calibri"/>
                <a:cs typeface="Calibri"/>
              </a:rPr>
              <a:t> </a:t>
            </a:r>
            <a:r>
              <a:rPr sz="1600" spc="-5" dirty="0">
                <a:solidFill>
                  <a:srgbClr val="FF0000"/>
                </a:solidFill>
                <a:latin typeface="Calibri"/>
                <a:cs typeface="Calibri"/>
              </a:rPr>
              <a:t>τη</a:t>
            </a:r>
            <a:r>
              <a:rPr sz="1600" spc="5" dirty="0">
                <a:solidFill>
                  <a:srgbClr val="FF0000"/>
                </a:solidFill>
                <a:latin typeface="Calibri"/>
                <a:cs typeface="Calibri"/>
              </a:rPr>
              <a:t> </a:t>
            </a:r>
            <a:r>
              <a:rPr sz="1600" spc="-5" dirty="0">
                <a:solidFill>
                  <a:srgbClr val="FF0000"/>
                </a:solidFill>
                <a:latin typeface="Calibri"/>
                <a:cs typeface="Calibri"/>
              </a:rPr>
              <a:t>μορφή</a:t>
            </a:r>
            <a:r>
              <a:rPr sz="1600" spc="10" dirty="0">
                <a:solidFill>
                  <a:srgbClr val="FF0000"/>
                </a:solidFill>
                <a:latin typeface="Calibri"/>
                <a:cs typeface="Calibri"/>
              </a:rPr>
              <a:t> </a:t>
            </a:r>
            <a:r>
              <a:rPr sz="1600" spc="-5" dirty="0">
                <a:solidFill>
                  <a:srgbClr val="FF0000"/>
                </a:solidFill>
                <a:latin typeface="Calibri"/>
                <a:cs typeface="Calibri"/>
              </a:rPr>
              <a:t>pdf</a:t>
            </a:r>
            <a:r>
              <a:rPr sz="1600" spc="-10" dirty="0">
                <a:solidFill>
                  <a:srgbClr val="FF0000"/>
                </a:solidFill>
                <a:latin typeface="Calibri"/>
                <a:cs typeface="Calibri"/>
              </a:rPr>
              <a:t> </a:t>
            </a:r>
            <a:r>
              <a:rPr sz="1600" spc="-5" dirty="0">
                <a:solidFill>
                  <a:srgbClr val="FF0000"/>
                </a:solidFill>
                <a:latin typeface="Calibri"/>
                <a:cs typeface="Calibri"/>
              </a:rPr>
              <a:t>αρχείου</a:t>
            </a:r>
            <a:endParaRPr sz="1600" dirty="0">
              <a:latin typeface="Calibri"/>
              <a:cs typeface="Calibri"/>
            </a:endParaRPr>
          </a:p>
          <a:p>
            <a:pPr>
              <a:lnSpc>
                <a:spcPct val="100000"/>
              </a:lnSpc>
            </a:pPr>
            <a:endParaRPr lang="en-GB" sz="1600" dirty="0">
              <a:latin typeface="Calibri"/>
              <a:cs typeface="Calibri"/>
            </a:endParaRPr>
          </a:p>
          <a:p>
            <a:pPr>
              <a:lnSpc>
                <a:spcPct val="100000"/>
              </a:lnSpc>
            </a:pPr>
            <a:r>
              <a:rPr lang="el-GR" sz="1600" b="1" dirty="0">
                <a:solidFill>
                  <a:srgbClr val="FF0000"/>
                </a:solidFill>
                <a:latin typeface="Calibri"/>
                <a:cs typeface="Calibri"/>
              </a:rPr>
              <a:t>6.  </a:t>
            </a:r>
            <a:r>
              <a:rPr lang="en-GB" sz="1600" b="1" dirty="0">
                <a:solidFill>
                  <a:srgbClr val="FF0000"/>
                </a:solidFill>
                <a:latin typeface="Calibri"/>
                <a:cs typeface="Calibri"/>
              </a:rPr>
              <a:t>Download from Translations: </a:t>
            </a:r>
            <a:r>
              <a:rPr lang="el-GR" sz="1600" dirty="0">
                <a:solidFill>
                  <a:srgbClr val="FF0000"/>
                </a:solidFill>
                <a:latin typeface="Calibri"/>
                <a:cs typeface="Calibri"/>
              </a:rPr>
              <a:t>Κατέβασμα αίτησης σε </a:t>
            </a:r>
          </a:p>
          <a:p>
            <a:pPr>
              <a:lnSpc>
                <a:spcPct val="100000"/>
              </a:lnSpc>
            </a:pPr>
            <a:r>
              <a:rPr lang="el-GR" sz="1600" dirty="0">
                <a:solidFill>
                  <a:srgbClr val="FF0000"/>
                </a:solidFill>
                <a:latin typeface="Calibri"/>
                <a:cs typeface="Calibri"/>
              </a:rPr>
              <a:t>άλλες, διαθέσιμες γλώσσες </a:t>
            </a:r>
            <a:endParaRPr sz="1600" dirty="0">
              <a:solidFill>
                <a:srgbClr val="FF0000"/>
              </a:solidFill>
              <a:latin typeface="Calibri"/>
              <a:cs typeface="Calibri"/>
            </a:endParaRPr>
          </a:p>
          <a:p>
            <a:pPr marL="12700">
              <a:lnSpc>
                <a:spcPct val="100000"/>
              </a:lnSpc>
              <a:spcBef>
                <a:spcPts val="1355"/>
              </a:spcBef>
            </a:pPr>
            <a:r>
              <a:rPr sz="1600" i="1" spc="-5" dirty="0">
                <a:solidFill>
                  <a:srgbClr val="FF0000"/>
                </a:solidFill>
                <a:latin typeface="Calibri"/>
                <a:cs typeface="Calibri"/>
              </a:rPr>
              <a:t>!!!</a:t>
            </a:r>
            <a:r>
              <a:rPr sz="1600" i="1" spc="15" dirty="0">
                <a:solidFill>
                  <a:srgbClr val="FF0000"/>
                </a:solidFill>
                <a:latin typeface="Calibri"/>
                <a:cs typeface="Calibri"/>
              </a:rPr>
              <a:t> </a:t>
            </a:r>
            <a:r>
              <a:rPr sz="1600" i="1" spc="-5" dirty="0">
                <a:solidFill>
                  <a:srgbClr val="FF0000"/>
                </a:solidFill>
                <a:latin typeface="Calibri"/>
                <a:cs typeface="Calibri"/>
              </a:rPr>
              <a:t>Γίνεται</a:t>
            </a:r>
            <a:r>
              <a:rPr sz="1600" i="1" spc="-10" dirty="0">
                <a:solidFill>
                  <a:srgbClr val="FF0000"/>
                </a:solidFill>
                <a:latin typeface="Calibri"/>
                <a:cs typeface="Calibri"/>
              </a:rPr>
              <a:t> </a:t>
            </a:r>
            <a:r>
              <a:rPr sz="1600" i="1" spc="-5" dirty="0">
                <a:solidFill>
                  <a:srgbClr val="FF0000"/>
                </a:solidFill>
                <a:latin typeface="Calibri"/>
                <a:cs typeface="Calibri"/>
              </a:rPr>
              <a:t>αυτόματη αποθήκευση</a:t>
            </a:r>
            <a:r>
              <a:rPr sz="1600" i="1" spc="10" dirty="0">
                <a:solidFill>
                  <a:srgbClr val="FF0000"/>
                </a:solidFill>
                <a:latin typeface="Calibri"/>
                <a:cs typeface="Calibri"/>
              </a:rPr>
              <a:t> </a:t>
            </a:r>
            <a:r>
              <a:rPr sz="1600" i="1" spc="-5" dirty="0">
                <a:solidFill>
                  <a:srgbClr val="FF0000"/>
                </a:solidFill>
                <a:latin typeface="Calibri"/>
                <a:cs typeface="Calibri"/>
              </a:rPr>
              <a:t>της</a:t>
            </a:r>
            <a:r>
              <a:rPr sz="1600" i="1" spc="10" dirty="0">
                <a:solidFill>
                  <a:srgbClr val="FF0000"/>
                </a:solidFill>
                <a:latin typeface="Calibri"/>
                <a:cs typeface="Calibri"/>
              </a:rPr>
              <a:t> </a:t>
            </a:r>
            <a:r>
              <a:rPr sz="1600" i="1" spc="-5" dirty="0">
                <a:solidFill>
                  <a:srgbClr val="FF0000"/>
                </a:solidFill>
                <a:latin typeface="Calibri"/>
                <a:cs typeface="Calibri"/>
              </a:rPr>
              <a:t>αίτησης,</a:t>
            </a:r>
            <a:r>
              <a:rPr sz="1600" i="1" spc="-20" dirty="0">
                <a:solidFill>
                  <a:srgbClr val="FF0000"/>
                </a:solidFill>
                <a:latin typeface="Calibri"/>
                <a:cs typeface="Calibri"/>
              </a:rPr>
              <a:t> </a:t>
            </a:r>
            <a:r>
              <a:rPr sz="1600" i="1" spc="-5" dirty="0">
                <a:solidFill>
                  <a:srgbClr val="FF0000"/>
                </a:solidFill>
                <a:latin typeface="Calibri"/>
                <a:cs typeface="Calibri"/>
              </a:rPr>
              <a:t>ενώ</a:t>
            </a:r>
            <a:r>
              <a:rPr sz="1600" i="1" spc="-15" dirty="0">
                <a:solidFill>
                  <a:srgbClr val="FF0000"/>
                </a:solidFill>
                <a:latin typeface="Calibri"/>
                <a:cs typeface="Calibri"/>
              </a:rPr>
              <a:t> </a:t>
            </a:r>
            <a:r>
              <a:rPr sz="1600" i="1" spc="-5" dirty="0">
                <a:solidFill>
                  <a:srgbClr val="FF0000"/>
                </a:solidFill>
                <a:latin typeface="Calibri"/>
                <a:cs typeface="Calibri"/>
              </a:rPr>
              <a:t>ο</a:t>
            </a:r>
            <a:endParaRPr sz="1600" dirty="0">
              <a:latin typeface="Calibri"/>
              <a:cs typeface="Calibri"/>
            </a:endParaRPr>
          </a:p>
          <a:p>
            <a:pPr marL="12700">
              <a:lnSpc>
                <a:spcPct val="100000"/>
              </a:lnSpc>
              <a:spcBef>
                <a:spcPts val="5"/>
              </a:spcBef>
            </a:pPr>
            <a:r>
              <a:rPr sz="1600" i="1" spc="-5" dirty="0">
                <a:solidFill>
                  <a:srgbClr val="FF0000"/>
                </a:solidFill>
                <a:latin typeface="Calibri"/>
                <a:cs typeface="Calibri"/>
              </a:rPr>
              <a:t>αιτητής τη</a:t>
            </a:r>
            <a:r>
              <a:rPr sz="1600" i="1" spc="-15" dirty="0">
                <a:solidFill>
                  <a:srgbClr val="FF0000"/>
                </a:solidFill>
                <a:latin typeface="Calibri"/>
                <a:cs typeface="Calibri"/>
              </a:rPr>
              <a:t> </a:t>
            </a:r>
            <a:r>
              <a:rPr sz="1600" i="1" spc="-5" dirty="0">
                <a:solidFill>
                  <a:srgbClr val="FF0000"/>
                </a:solidFill>
                <a:latin typeface="Calibri"/>
                <a:cs typeface="Calibri"/>
              </a:rPr>
              <a:t>συμπληρώνει</a:t>
            </a:r>
            <a:endParaRPr sz="1600" dirty="0">
              <a:latin typeface="Calibri"/>
              <a:cs typeface="Calibri"/>
            </a:endParaRPr>
          </a:p>
        </p:txBody>
      </p:sp>
      <p:grpSp>
        <p:nvGrpSpPr>
          <p:cNvPr id="8" name="object 8"/>
          <p:cNvGrpSpPr/>
          <p:nvPr/>
        </p:nvGrpSpPr>
        <p:grpSpPr>
          <a:xfrm>
            <a:off x="519418" y="1770381"/>
            <a:ext cx="6337300" cy="1963420"/>
            <a:chOff x="516636" y="1840992"/>
            <a:chExt cx="6337300" cy="1963420"/>
          </a:xfrm>
        </p:grpSpPr>
        <p:pic>
          <p:nvPicPr>
            <p:cNvPr id="9" name="object 9"/>
            <p:cNvPicPr/>
            <p:nvPr/>
          </p:nvPicPr>
          <p:blipFill>
            <a:blip r:embed="rId4" cstate="print"/>
            <a:stretch>
              <a:fillRect/>
            </a:stretch>
          </p:blipFill>
          <p:spPr>
            <a:xfrm>
              <a:off x="516636" y="3499104"/>
              <a:ext cx="320039" cy="304800"/>
            </a:xfrm>
            <a:prstGeom prst="rect">
              <a:avLst/>
            </a:prstGeom>
          </p:spPr>
        </p:pic>
        <p:pic>
          <p:nvPicPr>
            <p:cNvPr id="10" name="object 10"/>
            <p:cNvPicPr/>
            <p:nvPr/>
          </p:nvPicPr>
          <p:blipFill>
            <a:blip r:embed="rId5" cstate="print"/>
            <a:stretch>
              <a:fillRect/>
            </a:stretch>
          </p:blipFill>
          <p:spPr>
            <a:xfrm>
              <a:off x="4715256" y="1840992"/>
              <a:ext cx="323088" cy="266700"/>
            </a:xfrm>
            <a:prstGeom prst="rect">
              <a:avLst/>
            </a:prstGeom>
          </p:spPr>
        </p:pic>
        <p:pic>
          <p:nvPicPr>
            <p:cNvPr id="11" name="object 11"/>
            <p:cNvPicPr/>
            <p:nvPr/>
          </p:nvPicPr>
          <p:blipFill>
            <a:blip r:embed="rId6" cstate="print"/>
            <a:stretch>
              <a:fillRect/>
            </a:stretch>
          </p:blipFill>
          <p:spPr>
            <a:xfrm>
              <a:off x="6481571" y="1840992"/>
              <a:ext cx="371855" cy="266700"/>
            </a:xfrm>
            <a:prstGeom prst="rect">
              <a:avLst/>
            </a:prstGeom>
          </p:spPr>
        </p:pic>
      </p:grpSp>
      <p:pic>
        <p:nvPicPr>
          <p:cNvPr id="4100" name="Picture 4">
            <a:extLst>
              <a:ext uri="{FF2B5EF4-FFF2-40B4-BE49-F238E27FC236}">
                <a16:creationId xmlns:a16="http://schemas.microsoft.com/office/drawing/2014/main" id="{9E500B07-5B31-E438-C162-098947D13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7817" y="3657600"/>
            <a:ext cx="7197984" cy="3158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749" y="37846"/>
            <a:ext cx="11859260" cy="452120"/>
          </a:xfrm>
          <a:prstGeom prst="rect">
            <a:avLst/>
          </a:prstGeom>
        </p:spPr>
        <p:txBody>
          <a:bodyPr vert="horz" wrap="square" lIns="0" tIns="12065" rIns="0" bIns="0" rtlCol="0">
            <a:spAutoFit/>
          </a:bodyPr>
          <a:lstStyle/>
          <a:p>
            <a:pPr marL="12700">
              <a:lnSpc>
                <a:spcPct val="100000"/>
              </a:lnSpc>
              <a:spcBef>
                <a:spcPts val="95"/>
              </a:spcBef>
            </a:pPr>
            <a:r>
              <a:rPr sz="2600" spc="-20" dirty="0">
                <a:solidFill>
                  <a:srgbClr val="FFFFFF"/>
                </a:solidFill>
              </a:rPr>
              <a:t>APPLICATION</a:t>
            </a:r>
            <a:r>
              <a:rPr sz="2600" spc="-35" dirty="0">
                <a:solidFill>
                  <a:srgbClr val="FFFFFF"/>
                </a:solidFill>
              </a:rPr>
              <a:t> </a:t>
            </a:r>
            <a:r>
              <a:rPr sz="2600" spc="-30" dirty="0">
                <a:solidFill>
                  <a:srgbClr val="FFFFFF"/>
                </a:solidFill>
              </a:rPr>
              <a:t>DETAILS</a:t>
            </a:r>
            <a:r>
              <a:rPr sz="2600" spc="-25" dirty="0">
                <a:solidFill>
                  <a:srgbClr val="FFFFFF"/>
                </a:solidFill>
              </a:rPr>
              <a:t> </a:t>
            </a:r>
            <a:r>
              <a:rPr sz="2600" dirty="0">
                <a:solidFill>
                  <a:srgbClr val="FFFFFF"/>
                </a:solidFill>
              </a:rPr>
              <a:t>-</a:t>
            </a:r>
            <a:r>
              <a:rPr sz="2600" spc="5" dirty="0">
                <a:solidFill>
                  <a:srgbClr val="FFFFFF"/>
                </a:solidFill>
              </a:rPr>
              <a:t> </a:t>
            </a:r>
            <a:r>
              <a:rPr sz="2600" spc="-5" dirty="0">
                <a:solidFill>
                  <a:srgbClr val="FFFFFF"/>
                </a:solidFill>
              </a:rPr>
              <a:t>CONTENT</a:t>
            </a:r>
            <a:r>
              <a:rPr sz="2600" spc="-10" dirty="0">
                <a:solidFill>
                  <a:srgbClr val="FFFFFF"/>
                </a:solidFill>
              </a:rPr>
              <a:t> </a:t>
            </a:r>
            <a:r>
              <a:rPr sz="2600" dirty="0">
                <a:solidFill>
                  <a:srgbClr val="FFFFFF"/>
                </a:solidFill>
              </a:rPr>
              <a:t>MENU</a:t>
            </a:r>
            <a:r>
              <a:rPr sz="2600" spc="-35" dirty="0">
                <a:solidFill>
                  <a:srgbClr val="FFFFFF"/>
                </a:solidFill>
              </a:rPr>
              <a:t> </a:t>
            </a:r>
            <a:r>
              <a:rPr sz="2600" dirty="0">
                <a:solidFill>
                  <a:srgbClr val="FFFFFF"/>
                </a:solidFill>
              </a:rPr>
              <a:t>–</a:t>
            </a:r>
            <a:r>
              <a:rPr sz="2600" spc="-5" dirty="0">
                <a:solidFill>
                  <a:srgbClr val="FFFFFF"/>
                </a:solidFill>
              </a:rPr>
              <a:t> </a:t>
            </a:r>
            <a:r>
              <a:rPr sz="2600" dirty="0">
                <a:solidFill>
                  <a:srgbClr val="FFFFFF"/>
                </a:solidFill>
              </a:rPr>
              <a:t>ANNEXES</a:t>
            </a:r>
            <a:r>
              <a:rPr sz="2600" spc="-40" dirty="0">
                <a:solidFill>
                  <a:srgbClr val="FFFFFF"/>
                </a:solidFill>
              </a:rPr>
              <a:t> </a:t>
            </a:r>
            <a:r>
              <a:rPr sz="2600" dirty="0">
                <a:solidFill>
                  <a:srgbClr val="FFFFFF"/>
                </a:solidFill>
              </a:rPr>
              <a:t>&amp;</a:t>
            </a:r>
            <a:r>
              <a:rPr sz="2600" spc="5" dirty="0">
                <a:solidFill>
                  <a:srgbClr val="FFFFFF"/>
                </a:solidFill>
              </a:rPr>
              <a:t> </a:t>
            </a:r>
            <a:r>
              <a:rPr sz="2800" spc="-15" dirty="0">
                <a:solidFill>
                  <a:srgbClr val="FFFFFF"/>
                </a:solidFill>
              </a:rPr>
              <a:t>CHECKLIST</a:t>
            </a:r>
            <a:endParaRPr sz="2800" dirty="0"/>
          </a:p>
        </p:txBody>
      </p:sp>
      <p:grpSp>
        <p:nvGrpSpPr>
          <p:cNvPr id="3" name="object 3"/>
          <p:cNvGrpSpPr/>
          <p:nvPr/>
        </p:nvGrpSpPr>
        <p:grpSpPr>
          <a:xfrm>
            <a:off x="457200" y="5285868"/>
            <a:ext cx="2445012" cy="435094"/>
            <a:chOff x="3933444" y="4310987"/>
            <a:chExt cx="2445012" cy="435094"/>
          </a:xfrm>
        </p:grpSpPr>
        <p:pic>
          <p:nvPicPr>
            <p:cNvPr id="4" name="object 4"/>
            <p:cNvPicPr/>
            <p:nvPr/>
          </p:nvPicPr>
          <p:blipFill>
            <a:blip r:embed="rId2" cstate="print"/>
            <a:stretch>
              <a:fillRect/>
            </a:stretch>
          </p:blipFill>
          <p:spPr>
            <a:xfrm>
              <a:off x="3933444" y="4310987"/>
              <a:ext cx="399288" cy="315468"/>
            </a:xfrm>
            <a:prstGeom prst="rect">
              <a:avLst/>
            </a:prstGeom>
          </p:spPr>
        </p:pic>
        <p:pic>
          <p:nvPicPr>
            <p:cNvPr id="5" name="object 5"/>
            <p:cNvPicPr/>
            <p:nvPr/>
          </p:nvPicPr>
          <p:blipFill>
            <a:blip r:embed="rId3" cstate="print"/>
            <a:stretch>
              <a:fillRect/>
            </a:stretch>
          </p:blipFill>
          <p:spPr>
            <a:xfrm>
              <a:off x="6017268" y="4323933"/>
              <a:ext cx="361188" cy="422148"/>
            </a:xfrm>
            <a:prstGeom prst="rect">
              <a:avLst/>
            </a:prstGeom>
          </p:spPr>
        </p:pic>
      </p:grpSp>
      <p:sp>
        <p:nvSpPr>
          <p:cNvPr id="6" name="object 6"/>
          <p:cNvSpPr txBox="1"/>
          <p:nvPr/>
        </p:nvSpPr>
        <p:spPr>
          <a:xfrm>
            <a:off x="264668" y="885664"/>
            <a:ext cx="9946132" cy="4835298"/>
          </a:xfrm>
          <a:prstGeom prst="rect">
            <a:avLst/>
          </a:prstGeom>
        </p:spPr>
        <p:txBody>
          <a:bodyPr vert="horz" wrap="square" lIns="0" tIns="135255" rIns="0" bIns="0" rtlCol="0">
            <a:spAutoFit/>
          </a:bodyPr>
          <a:lstStyle/>
          <a:p>
            <a:pPr marL="49530">
              <a:lnSpc>
                <a:spcPct val="100000"/>
              </a:lnSpc>
              <a:spcBef>
                <a:spcPts val="1065"/>
              </a:spcBef>
            </a:pPr>
            <a:r>
              <a:rPr sz="2000" b="1" spc="-15" dirty="0">
                <a:solidFill>
                  <a:srgbClr val="FF0000"/>
                </a:solidFill>
                <a:latin typeface="Calibri"/>
                <a:cs typeface="Calibri"/>
              </a:rPr>
              <a:t>Annexes:</a:t>
            </a:r>
            <a:endParaRPr sz="2000" dirty="0">
              <a:latin typeface="Calibri"/>
              <a:cs typeface="Calibri"/>
            </a:endParaRPr>
          </a:p>
          <a:p>
            <a:pPr marL="392430" marR="5080" indent="-342900">
              <a:lnSpc>
                <a:spcPct val="100000"/>
              </a:lnSpc>
              <a:spcBef>
                <a:spcPts val="960"/>
              </a:spcBef>
              <a:buFont typeface="Wingdings"/>
              <a:buChar char=""/>
              <a:tabLst>
                <a:tab pos="391795" algn="l"/>
                <a:tab pos="393065" algn="l"/>
              </a:tabLst>
            </a:pPr>
            <a:r>
              <a:rPr sz="2000" b="1" dirty="0">
                <a:solidFill>
                  <a:srgbClr val="FF0000"/>
                </a:solidFill>
                <a:latin typeface="Calibri"/>
                <a:cs typeface="Calibri"/>
              </a:rPr>
              <a:t>Αποδεκτές</a:t>
            </a:r>
            <a:r>
              <a:rPr sz="2000" b="1" spc="-10" dirty="0">
                <a:solidFill>
                  <a:srgbClr val="FF0000"/>
                </a:solidFill>
                <a:latin typeface="Calibri"/>
                <a:cs typeface="Calibri"/>
              </a:rPr>
              <a:t> </a:t>
            </a:r>
            <a:r>
              <a:rPr sz="2000" b="1" spc="-5" dirty="0">
                <a:solidFill>
                  <a:srgbClr val="FF0000"/>
                </a:solidFill>
                <a:latin typeface="Calibri"/>
                <a:cs typeface="Calibri"/>
              </a:rPr>
              <a:t>μορφές</a:t>
            </a:r>
            <a:r>
              <a:rPr sz="2000" b="1" spc="-15" dirty="0">
                <a:solidFill>
                  <a:srgbClr val="FF0000"/>
                </a:solidFill>
                <a:latin typeface="Calibri"/>
                <a:cs typeface="Calibri"/>
              </a:rPr>
              <a:t> </a:t>
            </a:r>
            <a:r>
              <a:rPr sz="2000" b="1" spc="-5" dirty="0">
                <a:solidFill>
                  <a:srgbClr val="FF0000"/>
                </a:solidFill>
                <a:latin typeface="Calibri"/>
                <a:cs typeface="Calibri"/>
              </a:rPr>
              <a:t>αρχείων:</a:t>
            </a:r>
            <a:r>
              <a:rPr sz="2000" b="1" dirty="0">
                <a:solidFill>
                  <a:srgbClr val="FF0000"/>
                </a:solidFill>
                <a:latin typeface="Calibri"/>
                <a:cs typeface="Calibri"/>
              </a:rPr>
              <a:t> </a:t>
            </a:r>
            <a:r>
              <a:rPr sz="2000" spc="-50" dirty="0">
                <a:solidFill>
                  <a:srgbClr val="FF0000"/>
                </a:solidFill>
                <a:latin typeface="Calibri"/>
                <a:cs typeface="Calibri"/>
              </a:rPr>
              <a:t>PDF,</a:t>
            </a:r>
            <a:r>
              <a:rPr sz="2000" spc="5" dirty="0">
                <a:solidFill>
                  <a:srgbClr val="FF0000"/>
                </a:solidFill>
                <a:latin typeface="Calibri"/>
                <a:cs typeface="Calibri"/>
              </a:rPr>
              <a:t> </a:t>
            </a:r>
            <a:r>
              <a:rPr sz="2000" dirty="0">
                <a:solidFill>
                  <a:srgbClr val="FF0000"/>
                </a:solidFill>
                <a:latin typeface="Calibri"/>
                <a:cs typeface="Calibri"/>
              </a:rPr>
              <a:t>DOC</a:t>
            </a:r>
            <a:r>
              <a:rPr sz="2000" spc="-15" dirty="0">
                <a:solidFill>
                  <a:srgbClr val="FF0000"/>
                </a:solidFill>
                <a:latin typeface="Calibri"/>
                <a:cs typeface="Calibri"/>
              </a:rPr>
              <a:t> </a:t>
            </a:r>
            <a:r>
              <a:rPr sz="2000" spc="-5" dirty="0">
                <a:solidFill>
                  <a:srgbClr val="FF0000"/>
                </a:solidFill>
                <a:latin typeface="Calibri"/>
                <a:cs typeface="Calibri"/>
              </a:rPr>
              <a:t>(a</a:t>
            </a:r>
            <a:r>
              <a:rPr sz="2000" spc="5" dirty="0">
                <a:solidFill>
                  <a:srgbClr val="FF0000"/>
                </a:solidFill>
                <a:latin typeface="Calibri"/>
                <a:cs typeface="Calibri"/>
              </a:rPr>
              <a:t> </a:t>
            </a:r>
            <a:r>
              <a:rPr sz="2000" spc="-5" dirty="0">
                <a:solidFill>
                  <a:srgbClr val="FF0000"/>
                </a:solidFill>
                <a:latin typeface="Calibri"/>
                <a:cs typeface="Calibri"/>
              </a:rPr>
              <a:t>pre-2007</a:t>
            </a:r>
            <a:r>
              <a:rPr sz="2000" spc="-10" dirty="0">
                <a:solidFill>
                  <a:srgbClr val="FF0000"/>
                </a:solidFill>
                <a:latin typeface="Calibri"/>
                <a:cs typeface="Calibri"/>
              </a:rPr>
              <a:t> </a:t>
            </a:r>
            <a:r>
              <a:rPr sz="2000" spc="-30" dirty="0">
                <a:solidFill>
                  <a:srgbClr val="FF0000"/>
                </a:solidFill>
                <a:latin typeface="Calibri"/>
                <a:cs typeface="Calibri"/>
              </a:rPr>
              <a:t>Word</a:t>
            </a:r>
            <a:r>
              <a:rPr sz="2000" spc="-10" dirty="0">
                <a:solidFill>
                  <a:srgbClr val="FF0000"/>
                </a:solidFill>
                <a:latin typeface="Calibri"/>
                <a:cs typeface="Calibri"/>
              </a:rPr>
              <a:t> </a:t>
            </a:r>
            <a:r>
              <a:rPr sz="2000" spc="-5" dirty="0">
                <a:solidFill>
                  <a:srgbClr val="FF0000"/>
                </a:solidFill>
                <a:latin typeface="Calibri"/>
                <a:cs typeface="Calibri"/>
              </a:rPr>
              <a:t>document),</a:t>
            </a:r>
            <a:r>
              <a:rPr sz="2000" spc="-10" dirty="0">
                <a:solidFill>
                  <a:srgbClr val="FF0000"/>
                </a:solidFill>
                <a:latin typeface="Calibri"/>
                <a:cs typeface="Calibri"/>
              </a:rPr>
              <a:t> </a:t>
            </a:r>
            <a:r>
              <a:rPr sz="2000" dirty="0">
                <a:solidFill>
                  <a:srgbClr val="FF0000"/>
                </a:solidFill>
                <a:latin typeface="Calibri"/>
                <a:cs typeface="Calibri"/>
              </a:rPr>
              <a:t>DOCX</a:t>
            </a:r>
            <a:r>
              <a:rPr sz="2000" spc="-25" dirty="0">
                <a:solidFill>
                  <a:srgbClr val="FF0000"/>
                </a:solidFill>
                <a:latin typeface="Calibri"/>
                <a:cs typeface="Calibri"/>
              </a:rPr>
              <a:t> </a:t>
            </a:r>
            <a:r>
              <a:rPr sz="2000" spc="-5" dirty="0">
                <a:solidFill>
                  <a:srgbClr val="FF0000"/>
                </a:solidFill>
                <a:latin typeface="Calibri"/>
                <a:cs typeface="Calibri"/>
              </a:rPr>
              <a:t>(a</a:t>
            </a:r>
            <a:r>
              <a:rPr sz="2000" spc="15" dirty="0">
                <a:solidFill>
                  <a:srgbClr val="FF0000"/>
                </a:solidFill>
                <a:latin typeface="Calibri"/>
                <a:cs typeface="Calibri"/>
              </a:rPr>
              <a:t> </a:t>
            </a:r>
            <a:r>
              <a:rPr sz="2000" spc="-5" dirty="0">
                <a:solidFill>
                  <a:srgbClr val="FF0000"/>
                </a:solidFill>
                <a:latin typeface="Calibri"/>
                <a:cs typeface="Calibri"/>
              </a:rPr>
              <a:t>post-2007</a:t>
            </a:r>
            <a:r>
              <a:rPr sz="2000" spc="-15" dirty="0">
                <a:solidFill>
                  <a:srgbClr val="FF0000"/>
                </a:solidFill>
                <a:latin typeface="Calibri"/>
                <a:cs typeface="Calibri"/>
              </a:rPr>
              <a:t> </a:t>
            </a:r>
            <a:r>
              <a:rPr sz="2000" spc="-30" dirty="0">
                <a:solidFill>
                  <a:srgbClr val="FF0000"/>
                </a:solidFill>
                <a:latin typeface="Calibri"/>
                <a:cs typeface="Calibri"/>
              </a:rPr>
              <a:t>Word</a:t>
            </a:r>
            <a:r>
              <a:rPr sz="2000" spc="-20" dirty="0">
                <a:solidFill>
                  <a:srgbClr val="FF0000"/>
                </a:solidFill>
                <a:latin typeface="Calibri"/>
                <a:cs typeface="Calibri"/>
              </a:rPr>
              <a:t> </a:t>
            </a:r>
            <a:r>
              <a:rPr sz="2000" spc="-5" dirty="0">
                <a:solidFill>
                  <a:srgbClr val="FF0000"/>
                </a:solidFill>
                <a:latin typeface="Calibri"/>
                <a:cs typeface="Calibri"/>
              </a:rPr>
              <a:t>document), </a:t>
            </a:r>
            <a:r>
              <a:rPr sz="2000" spc="-434" dirty="0">
                <a:solidFill>
                  <a:srgbClr val="FF0000"/>
                </a:solidFill>
                <a:latin typeface="Calibri"/>
                <a:cs typeface="Calibri"/>
              </a:rPr>
              <a:t> </a:t>
            </a:r>
            <a:r>
              <a:rPr sz="2000" spc="-5" dirty="0">
                <a:solidFill>
                  <a:srgbClr val="FF0000"/>
                </a:solidFill>
                <a:latin typeface="Calibri"/>
                <a:cs typeface="Calibri"/>
              </a:rPr>
              <a:t>XLS (a</a:t>
            </a:r>
            <a:r>
              <a:rPr sz="2000" spc="10" dirty="0">
                <a:solidFill>
                  <a:srgbClr val="FF0000"/>
                </a:solidFill>
                <a:latin typeface="Calibri"/>
                <a:cs typeface="Calibri"/>
              </a:rPr>
              <a:t> </a:t>
            </a:r>
            <a:r>
              <a:rPr sz="2000" spc="-5" dirty="0">
                <a:solidFill>
                  <a:srgbClr val="FF0000"/>
                </a:solidFill>
                <a:latin typeface="Calibri"/>
                <a:cs typeface="Calibri"/>
              </a:rPr>
              <a:t>pre-2007</a:t>
            </a:r>
            <a:r>
              <a:rPr sz="2000" spc="-20" dirty="0">
                <a:solidFill>
                  <a:srgbClr val="FF0000"/>
                </a:solidFill>
                <a:latin typeface="Calibri"/>
                <a:cs typeface="Calibri"/>
              </a:rPr>
              <a:t> </a:t>
            </a:r>
            <a:r>
              <a:rPr sz="2000" spc="-10" dirty="0">
                <a:solidFill>
                  <a:srgbClr val="FF0000"/>
                </a:solidFill>
                <a:latin typeface="Calibri"/>
                <a:cs typeface="Calibri"/>
              </a:rPr>
              <a:t>Excel </a:t>
            </a:r>
            <a:r>
              <a:rPr sz="2000" spc="-5" dirty="0">
                <a:solidFill>
                  <a:srgbClr val="FF0000"/>
                </a:solidFill>
                <a:latin typeface="Calibri"/>
                <a:cs typeface="Calibri"/>
              </a:rPr>
              <a:t>file),</a:t>
            </a:r>
            <a:r>
              <a:rPr sz="2000" spc="20" dirty="0">
                <a:solidFill>
                  <a:srgbClr val="FF0000"/>
                </a:solidFill>
                <a:latin typeface="Calibri"/>
                <a:cs typeface="Calibri"/>
              </a:rPr>
              <a:t> </a:t>
            </a:r>
            <a:r>
              <a:rPr sz="2000" spc="-5" dirty="0">
                <a:solidFill>
                  <a:srgbClr val="FF0000"/>
                </a:solidFill>
                <a:latin typeface="Calibri"/>
                <a:cs typeface="Calibri"/>
              </a:rPr>
              <a:t>XLSX</a:t>
            </a:r>
            <a:r>
              <a:rPr sz="2000" spc="-20" dirty="0">
                <a:solidFill>
                  <a:srgbClr val="FF0000"/>
                </a:solidFill>
                <a:latin typeface="Calibri"/>
                <a:cs typeface="Calibri"/>
              </a:rPr>
              <a:t> </a:t>
            </a:r>
            <a:r>
              <a:rPr sz="2000" spc="-5" dirty="0">
                <a:solidFill>
                  <a:srgbClr val="FF0000"/>
                </a:solidFill>
                <a:latin typeface="Calibri"/>
                <a:cs typeface="Calibri"/>
              </a:rPr>
              <a:t>(a</a:t>
            </a:r>
            <a:r>
              <a:rPr sz="2000" spc="10" dirty="0">
                <a:solidFill>
                  <a:srgbClr val="FF0000"/>
                </a:solidFill>
                <a:latin typeface="Calibri"/>
                <a:cs typeface="Calibri"/>
              </a:rPr>
              <a:t> </a:t>
            </a:r>
            <a:r>
              <a:rPr sz="2000" spc="-5" dirty="0">
                <a:solidFill>
                  <a:srgbClr val="FF0000"/>
                </a:solidFill>
                <a:latin typeface="Calibri"/>
                <a:cs typeface="Calibri"/>
              </a:rPr>
              <a:t>post-2007</a:t>
            </a:r>
            <a:r>
              <a:rPr sz="2000" spc="-20" dirty="0">
                <a:solidFill>
                  <a:srgbClr val="FF0000"/>
                </a:solidFill>
                <a:latin typeface="Calibri"/>
                <a:cs typeface="Calibri"/>
              </a:rPr>
              <a:t> </a:t>
            </a:r>
            <a:r>
              <a:rPr sz="2000" spc="-10" dirty="0">
                <a:solidFill>
                  <a:srgbClr val="FF0000"/>
                </a:solidFill>
                <a:latin typeface="Calibri"/>
                <a:cs typeface="Calibri"/>
              </a:rPr>
              <a:t>Excel</a:t>
            </a:r>
            <a:r>
              <a:rPr sz="2000" spc="-15" dirty="0">
                <a:solidFill>
                  <a:srgbClr val="FF0000"/>
                </a:solidFill>
                <a:latin typeface="Calibri"/>
                <a:cs typeface="Calibri"/>
              </a:rPr>
              <a:t> </a:t>
            </a:r>
            <a:r>
              <a:rPr sz="2000" spc="-5" dirty="0">
                <a:solidFill>
                  <a:srgbClr val="FF0000"/>
                </a:solidFill>
                <a:latin typeface="Calibri"/>
                <a:cs typeface="Calibri"/>
              </a:rPr>
              <a:t>file),</a:t>
            </a:r>
            <a:r>
              <a:rPr sz="2000" spc="20" dirty="0">
                <a:solidFill>
                  <a:srgbClr val="FF0000"/>
                </a:solidFill>
                <a:latin typeface="Calibri"/>
                <a:cs typeface="Calibri"/>
              </a:rPr>
              <a:t> </a:t>
            </a:r>
            <a:r>
              <a:rPr sz="2000" dirty="0">
                <a:solidFill>
                  <a:srgbClr val="FF0000"/>
                </a:solidFill>
                <a:latin typeface="Calibri"/>
                <a:cs typeface="Calibri"/>
              </a:rPr>
              <a:t>JPG</a:t>
            </a:r>
            <a:r>
              <a:rPr sz="2000" spc="-5" dirty="0">
                <a:solidFill>
                  <a:srgbClr val="FF0000"/>
                </a:solidFill>
                <a:latin typeface="Calibri"/>
                <a:cs typeface="Calibri"/>
              </a:rPr>
              <a:t> </a:t>
            </a:r>
            <a:r>
              <a:rPr sz="2000" dirty="0">
                <a:solidFill>
                  <a:srgbClr val="FF0000"/>
                </a:solidFill>
                <a:latin typeface="Calibri"/>
                <a:cs typeface="Calibri"/>
              </a:rPr>
              <a:t>(an</a:t>
            </a:r>
            <a:r>
              <a:rPr sz="2000" spc="10" dirty="0">
                <a:solidFill>
                  <a:srgbClr val="FF0000"/>
                </a:solidFill>
                <a:latin typeface="Calibri"/>
                <a:cs typeface="Calibri"/>
              </a:rPr>
              <a:t> </a:t>
            </a:r>
            <a:r>
              <a:rPr sz="2000" dirty="0">
                <a:solidFill>
                  <a:srgbClr val="FF0000"/>
                </a:solidFill>
                <a:latin typeface="Calibri"/>
                <a:cs typeface="Calibri"/>
              </a:rPr>
              <a:t>image</a:t>
            </a:r>
            <a:r>
              <a:rPr sz="2000" spc="-5" dirty="0">
                <a:solidFill>
                  <a:srgbClr val="FF0000"/>
                </a:solidFill>
                <a:latin typeface="Calibri"/>
                <a:cs typeface="Calibri"/>
              </a:rPr>
              <a:t> file</a:t>
            </a:r>
            <a:r>
              <a:rPr sz="2000" spc="20" dirty="0">
                <a:solidFill>
                  <a:srgbClr val="FF0000"/>
                </a:solidFill>
                <a:latin typeface="Calibri"/>
                <a:cs typeface="Calibri"/>
              </a:rPr>
              <a:t> </a:t>
            </a:r>
            <a:r>
              <a:rPr sz="2000" dirty="0">
                <a:solidFill>
                  <a:srgbClr val="FF0000"/>
                </a:solidFill>
                <a:latin typeface="Calibri"/>
                <a:cs typeface="Calibri"/>
              </a:rPr>
              <a:t>in</a:t>
            </a:r>
            <a:r>
              <a:rPr sz="2000" spc="5" dirty="0">
                <a:solidFill>
                  <a:srgbClr val="FF0000"/>
                </a:solidFill>
                <a:latin typeface="Calibri"/>
                <a:cs typeface="Calibri"/>
              </a:rPr>
              <a:t> </a:t>
            </a:r>
            <a:r>
              <a:rPr sz="2000" dirty="0">
                <a:solidFill>
                  <a:srgbClr val="FF0000"/>
                </a:solidFill>
                <a:latin typeface="Calibri"/>
                <a:cs typeface="Calibri"/>
              </a:rPr>
              <a:t>jpeg</a:t>
            </a:r>
            <a:r>
              <a:rPr sz="2000" spc="-10" dirty="0">
                <a:solidFill>
                  <a:srgbClr val="FF0000"/>
                </a:solidFill>
                <a:latin typeface="Calibri"/>
                <a:cs typeface="Calibri"/>
              </a:rPr>
              <a:t> </a:t>
            </a:r>
            <a:r>
              <a:rPr sz="2000" spc="-15" dirty="0">
                <a:solidFill>
                  <a:srgbClr val="FF0000"/>
                </a:solidFill>
                <a:latin typeface="Calibri"/>
                <a:cs typeface="Calibri"/>
              </a:rPr>
              <a:t>format),</a:t>
            </a:r>
            <a:r>
              <a:rPr sz="2000" spc="10" dirty="0">
                <a:solidFill>
                  <a:srgbClr val="FF0000"/>
                </a:solidFill>
                <a:latin typeface="Calibri"/>
                <a:cs typeface="Calibri"/>
              </a:rPr>
              <a:t> </a:t>
            </a:r>
            <a:r>
              <a:rPr sz="2000" spc="-5" dirty="0">
                <a:solidFill>
                  <a:srgbClr val="FF0000"/>
                </a:solidFill>
                <a:latin typeface="Calibri"/>
                <a:cs typeface="Calibri"/>
              </a:rPr>
              <a:t>TXT</a:t>
            </a:r>
            <a:r>
              <a:rPr sz="2000" spc="-15" dirty="0">
                <a:solidFill>
                  <a:srgbClr val="FF0000"/>
                </a:solidFill>
                <a:latin typeface="Calibri"/>
                <a:cs typeface="Calibri"/>
              </a:rPr>
              <a:t> </a:t>
            </a:r>
            <a:r>
              <a:rPr sz="2000" spc="-5" dirty="0">
                <a:solidFill>
                  <a:srgbClr val="FF0000"/>
                </a:solidFill>
                <a:latin typeface="Calibri"/>
                <a:cs typeface="Calibri"/>
              </a:rPr>
              <a:t>(a</a:t>
            </a:r>
            <a:r>
              <a:rPr sz="2000" spc="10" dirty="0">
                <a:solidFill>
                  <a:srgbClr val="FF0000"/>
                </a:solidFill>
                <a:latin typeface="Calibri"/>
                <a:cs typeface="Calibri"/>
              </a:rPr>
              <a:t> </a:t>
            </a:r>
            <a:r>
              <a:rPr sz="2000" spc="-20" dirty="0">
                <a:solidFill>
                  <a:srgbClr val="FF0000"/>
                </a:solidFill>
                <a:latin typeface="Calibri"/>
                <a:cs typeface="Calibri"/>
              </a:rPr>
              <a:t>text </a:t>
            </a:r>
            <a:r>
              <a:rPr sz="2000" spc="-15" dirty="0">
                <a:solidFill>
                  <a:srgbClr val="FF0000"/>
                </a:solidFill>
                <a:latin typeface="Calibri"/>
                <a:cs typeface="Calibri"/>
              </a:rPr>
              <a:t> </a:t>
            </a:r>
            <a:r>
              <a:rPr sz="2000" spc="-5" dirty="0">
                <a:solidFill>
                  <a:srgbClr val="FF0000"/>
                </a:solidFill>
                <a:latin typeface="Calibri"/>
                <a:cs typeface="Calibri"/>
              </a:rPr>
              <a:t>document),</a:t>
            </a:r>
            <a:r>
              <a:rPr sz="2000" spc="-10" dirty="0">
                <a:solidFill>
                  <a:srgbClr val="FF0000"/>
                </a:solidFill>
                <a:latin typeface="Calibri"/>
                <a:cs typeface="Calibri"/>
              </a:rPr>
              <a:t> ODT</a:t>
            </a:r>
            <a:r>
              <a:rPr sz="2000" spc="-5" dirty="0">
                <a:solidFill>
                  <a:srgbClr val="FF0000"/>
                </a:solidFill>
                <a:latin typeface="Calibri"/>
                <a:cs typeface="Calibri"/>
              </a:rPr>
              <a:t> (OpenOffice</a:t>
            </a:r>
            <a:r>
              <a:rPr sz="2000" spc="5" dirty="0">
                <a:solidFill>
                  <a:srgbClr val="FF0000"/>
                </a:solidFill>
                <a:latin typeface="Calibri"/>
                <a:cs typeface="Calibri"/>
              </a:rPr>
              <a:t> </a:t>
            </a:r>
            <a:r>
              <a:rPr sz="2000" spc="-15" dirty="0">
                <a:solidFill>
                  <a:srgbClr val="FF0000"/>
                </a:solidFill>
                <a:latin typeface="Calibri"/>
                <a:cs typeface="Calibri"/>
              </a:rPr>
              <a:t>word</a:t>
            </a:r>
            <a:r>
              <a:rPr sz="2000" spc="-10" dirty="0">
                <a:solidFill>
                  <a:srgbClr val="FF0000"/>
                </a:solidFill>
                <a:latin typeface="Calibri"/>
                <a:cs typeface="Calibri"/>
              </a:rPr>
              <a:t> processor</a:t>
            </a:r>
            <a:r>
              <a:rPr sz="2000" spc="20" dirty="0">
                <a:solidFill>
                  <a:srgbClr val="FF0000"/>
                </a:solidFill>
                <a:latin typeface="Calibri"/>
                <a:cs typeface="Calibri"/>
              </a:rPr>
              <a:t> </a:t>
            </a:r>
            <a:r>
              <a:rPr sz="2000" dirty="0">
                <a:solidFill>
                  <a:srgbClr val="FF0000"/>
                </a:solidFill>
                <a:latin typeface="Calibri"/>
                <a:cs typeface="Calibri"/>
              </a:rPr>
              <a:t>document),</a:t>
            </a:r>
            <a:r>
              <a:rPr sz="2000" spc="-10" dirty="0">
                <a:solidFill>
                  <a:srgbClr val="FF0000"/>
                </a:solidFill>
                <a:latin typeface="Calibri"/>
                <a:cs typeface="Calibri"/>
              </a:rPr>
              <a:t> </a:t>
            </a:r>
            <a:r>
              <a:rPr sz="2000" dirty="0">
                <a:solidFill>
                  <a:srgbClr val="FF0000"/>
                </a:solidFill>
                <a:latin typeface="Calibri"/>
                <a:cs typeface="Calibri"/>
              </a:rPr>
              <a:t>ODS</a:t>
            </a:r>
            <a:r>
              <a:rPr sz="2000" spc="-10" dirty="0">
                <a:solidFill>
                  <a:srgbClr val="FF0000"/>
                </a:solidFill>
                <a:latin typeface="Calibri"/>
                <a:cs typeface="Calibri"/>
              </a:rPr>
              <a:t> </a:t>
            </a:r>
            <a:r>
              <a:rPr sz="2000" spc="-5" dirty="0">
                <a:solidFill>
                  <a:srgbClr val="FF0000"/>
                </a:solidFill>
                <a:latin typeface="Calibri"/>
                <a:cs typeface="Calibri"/>
              </a:rPr>
              <a:t>(OpenOffice</a:t>
            </a:r>
            <a:r>
              <a:rPr sz="2000" spc="5" dirty="0">
                <a:solidFill>
                  <a:srgbClr val="FF0000"/>
                </a:solidFill>
                <a:latin typeface="Calibri"/>
                <a:cs typeface="Calibri"/>
              </a:rPr>
              <a:t> </a:t>
            </a:r>
            <a:r>
              <a:rPr sz="2000" spc="-5" dirty="0">
                <a:solidFill>
                  <a:srgbClr val="FF0000"/>
                </a:solidFill>
                <a:latin typeface="Calibri"/>
                <a:cs typeface="Calibri"/>
              </a:rPr>
              <a:t>spreadsheet</a:t>
            </a:r>
            <a:r>
              <a:rPr sz="2000" spc="20" dirty="0">
                <a:solidFill>
                  <a:srgbClr val="FF0000"/>
                </a:solidFill>
                <a:latin typeface="Calibri"/>
                <a:cs typeface="Calibri"/>
              </a:rPr>
              <a:t> </a:t>
            </a:r>
            <a:r>
              <a:rPr sz="2000" spc="-5" dirty="0">
                <a:solidFill>
                  <a:srgbClr val="FF0000"/>
                </a:solidFill>
                <a:latin typeface="Calibri"/>
                <a:cs typeface="Calibri"/>
              </a:rPr>
              <a:t>document),</a:t>
            </a:r>
            <a:r>
              <a:rPr sz="2000" spc="10" dirty="0">
                <a:solidFill>
                  <a:srgbClr val="FF0000"/>
                </a:solidFill>
                <a:latin typeface="Calibri"/>
                <a:cs typeface="Calibri"/>
              </a:rPr>
              <a:t> </a:t>
            </a:r>
            <a:r>
              <a:rPr sz="2000" spc="-5" dirty="0">
                <a:solidFill>
                  <a:srgbClr val="FF0000"/>
                </a:solidFill>
                <a:latin typeface="Calibri"/>
                <a:cs typeface="Calibri"/>
              </a:rPr>
              <a:t>CDOC, </a:t>
            </a:r>
            <a:r>
              <a:rPr sz="2000" spc="-440" dirty="0">
                <a:solidFill>
                  <a:srgbClr val="FF0000"/>
                </a:solidFill>
                <a:latin typeface="Calibri"/>
                <a:cs typeface="Calibri"/>
              </a:rPr>
              <a:t> </a:t>
            </a:r>
            <a:r>
              <a:rPr sz="2000" spc="-5" dirty="0">
                <a:solidFill>
                  <a:srgbClr val="FF0000"/>
                </a:solidFill>
                <a:latin typeface="Calibri"/>
                <a:cs typeface="Calibri"/>
              </a:rPr>
              <a:t>DDOC,</a:t>
            </a:r>
            <a:r>
              <a:rPr sz="2000" spc="-35" dirty="0">
                <a:solidFill>
                  <a:srgbClr val="FF0000"/>
                </a:solidFill>
                <a:latin typeface="Calibri"/>
                <a:cs typeface="Calibri"/>
              </a:rPr>
              <a:t> </a:t>
            </a:r>
            <a:r>
              <a:rPr sz="2000" dirty="0">
                <a:solidFill>
                  <a:srgbClr val="FF0000"/>
                </a:solidFill>
                <a:latin typeface="Calibri"/>
                <a:cs typeface="Calibri"/>
              </a:rPr>
              <a:t>BDOC,</a:t>
            </a:r>
            <a:r>
              <a:rPr sz="2000" spc="-30" dirty="0">
                <a:solidFill>
                  <a:srgbClr val="FF0000"/>
                </a:solidFill>
                <a:latin typeface="Calibri"/>
                <a:cs typeface="Calibri"/>
              </a:rPr>
              <a:t> </a:t>
            </a:r>
            <a:r>
              <a:rPr sz="2000" dirty="0">
                <a:solidFill>
                  <a:srgbClr val="FF0000"/>
                </a:solidFill>
                <a:latin typeface="Calibri"/>
                <a:cs typeface="Calibri"/>
              </a:rPr>
              <a:t>ADOC,</a:t>
            </a:r>
            <a:r>
              <a:rPr sz="2000" spc="-30" dirty="0">
                <a:solidFill>
                  <a:srgbClr val="FF0000"/>
                </a:solidFill>
                <a:latin typeface="Calibri"/>
                <a:cs typeface="Calibri"/>
              </a:rPr>
              <a:t> </a:t>
            </a:r>
            <a:r>
              <a:rPr sz="2000" spc="-5" dirty="0">
                <a:solidFill>
                  <a:srgbClr val="FF0000"/>
                </a:solidFill>
                <a:latin typeface="Calibri"/>
                <a:cs typeface="Calibri"/>
              </a:rPr>
              <a:t>asice</a:t>
            </a:r>
            <a:r>
              <a:rPr sz="2000" spc="15" dirty="0">
                <a:solidFill>
                  <a:srgbClr val="FF0000"/>
                </a:solidFill>
                <a:latin typeface="Calibri"/>
                <a:cs typeface="Calibri"/>
              </a:rPr>
              <a:t> </a:t>
            </a:r>
            <a:r>
              <a:rPr sz="2000" spc="-10" dirty="0">
                <a:solidFill>
                  <a:srgbClr val="FF0000"/>
                </a:solidFill>
                <a:latin typeface="Calibri"/>
                <a:cs typeface="Calibri"/>
              </a:rPr>
              <a:t>(electronic</a:t>
            </a:r>
            <a:r>
              <a:rPr sz="2000" spc="15" dirty="0">
                <a:solidFill>
                  <a:srgbClr val="FF0000"/>
                </a:solidFill>
                <a:latin typeface="Calibri"/>
                <a:cs typeface="Calibri"/>
              </a:rPr>
              <a:t> </a:t>
            </a:r>
            <a:r>
              <a:rPr sz="2000" spc="-5" dirty="0">
                <a:solidFill>
                  <a:srgbClr val="FF0000"/>
                </a:solidFill>
                <a:latin typeface="Calibri"/>
                <a:cs typeface="Calibri"/>
              </a:rPr>
              <a:t>signature)</a:t>
            </a:r>
            <a:endParaRPr sz="2000" dirty="0">
              <a:latin typeface="Calibri"/>
              <a:cs typeface="Calibri"/>
            </a:endParaRPr>
          </a:p>
          <a:p>
            <a:pPr marL="392430" indent="-343535">
              <a:lnSpc>
                <a:spcPct val="100000"/>
              </a:lnSpc>
              <a:spcBef>
                <a:spcPts val="965"/>
              </a:spcBef>
              <a:buFont typeface="Wingdings"/>
              <a:buChar char=""/>
              <a:tabLst>
                <a:tab pos="391795" algn="l"/>
                <a:tab pos="393065" algn="l"/>
              </a:tabLst>
            </a:pPr>
            <a:r>
              <a:rPr sz="2000" b="1" dirty="0">
                <a:solidFill>
                  <a:srgbClr val="FF0000"/>
                </a:solidFill>
                <a:latin typeface="Calibri"/>
                <a:cs typeface="Calibri"/>
              </a:rPr>
              <a:t>Ανώτατο</a:t>
            </a:r>
            <a:r>
              <a:rPr sz="2000" b="1" spc="-45" dirty="0">
                <a:solidFill>
                  <a:srgbClr val="FF0000"/>
                </a:solidFill>
                <a:latin typeface="Calibri"/>
                <a:cs typeface="Calibri"/>
              </a:rPr>
              <a:t> </a:t>
            </a:r>
            <a:r>
              <a:rPr sz="2000" b="1" spc="-5" dirty="0">
                <a:solidFill>
                  <a:srgbClr val="FF0000"/>
                </a:solidFill>
                <a:latin typeface="Calibri"/>
                <a:cs typeface="Calibri"/>
              </a:rPr>
              <a:t>επιτρεπόμενο</a:t>
            </a:r>
            <a:r>
              <a:rPr sz="2000" b="1" spc="-30" dirty="0">
                <a:solidFill>
                  <a:srgbClr val="FF0000"/>
                </a:solidFill>
                <a:latin typeface="Calibri"/>
                <a:cs typeface="Calibri"/>
              </a:rPr>
              <a:t> </a:t>
            </a:r>
            <a:r>
              <a:rPr sz="2000" b="1" spc="-10" dirty="0">
                <a:solidFill>
                  <a:srgbClr val="FF0000"/>
                </a:solidFill>
                <a:latin typeface="Calibri"/>
                <a:cs typeface="Calibri"/>
              </a:rPr>
              <a:t>μέγεθος</a:t>
            </a:r>
            <a:r>
              <a:rPr sz="2000" b="1" spc="-20" dirty="0">
                <a:solidFill>
                  <a:srgbClr val="FF0000"/>
                </a:solidFill>
                <a:latin typeface="Calibri"/>
                <a:cs typeface="Calibri"/>
              </a:rPr>
              <a:t> </a:t>
            </a:r>
            <a:r>
              <a:rPr sz="2000" b="1" spc="-5" dirty="0">
                <a:solidFill>
                  <a:srgbClr val="FF0000"/>
                </a:solidFill>
                <a:latin typeface="Calibri"/>
                <a:cs typeface="Calibri"/>
              </a:rPr>
              <a:t>συνόλου</a:t>
            </a:r>
            <a:r>
              <a:rPr sz="2000" b="1" spc="-25" dirty="0">
                <a:solidFill>
                  <a:srgbClr val="FF0000"/>
                </a:solidFill>
                <a:latin typeface="Calibri"/>
                <a:cs typeface="Calibri"/>
              </a:rPr>
              <a:t> </a:t>
            </a:r>
            <a:r>
              <a:rPr sz="2000" b="1" spc="-5" dirty="0">
                <a:solidFill>
                  <a:srgbClr val="FF0000"/>
                </a:solidFill>
                <a:latin typeface="Calibri"/>
                <a:cs typeface="Calibri"/>
              </a:rPr>
              <a:t>αρχείων</a:t>
            </a:r>
            <a:r>
              <a:rPr sz="2000" b="1" spc="-20" dirty="0">
                <a:solidFill>
                  <a:srgbClr val="FF0000"/>
                </a:solidFill>
                <a:latin typeface="Calibri"/>
                <a:cs typeface="Calibri"/>
              </a:rPr>
              <a:t> </a:t>
            </a:r>
            <a:r>
              <a:rPr sz="2000" b="1" spc="-5" dirty="0">
                <a:solidFill>
                  <a:srgbClr val="FF0000"/>
                </a:solidFill>
                <a:latin typeface="Calibri"/>
                <a:cs typeface="Calibri"/>
              </a:rPr>
              <a:t>που</a:t>
            </a:r>
            <a:r>
              <a:rPr sz="2000" b="1" spc="5" dirty="0">
                <a:solidFill>
                  <a:srgbClr val="FF0000"/>
                </a:solidFill>
                <a:latin typeface="Calibri"/>
                <a:cs typeface="Calibri"/>
              </a:rPr>
              <a:t> </a:t>
            </a:r>
            <a:r>
              <a:rPr sz="2000" b="1" dirty="0">
                <a:solidFill>
                  <a:srgbClr val="FF0000"/>
                </a:solidFill>
                <a:latin typeface="Calibri"/>
                <a:cs typeface="Calibri"/>
              </a:rPr>
              <a:t>θα αναρτηθούν:</a:t>
            </a:r>
            <a:r>
              <a:rPr sz="2000" b="1" spc="-35" dirty="0">
                <a:solidFill>
                  <a:srgbClr val="FF0000"/>
                </a:solidFill>
                <a:latin typeface="Calibri"/>
                <a:cs typeface="Calibri"/>
              </a:rPr>
              <a:t> </a:t>
            </a:r>
            <a:r>
              <a:rPr sz="2000" dirty="0">
                <a:solidFill>
                  <a:srgbClr val="FF0000"/>
                </a:solidFill>
                <a:latin typeface="Calibri"/>
                <a:cs typeface="Calibri"/>
              </a:rPr>
              <a:t>100</a:t>
            </a:r>
            <a:r>
              <a:rPr sz="2000" spc="-20" dirty="0">
                <a:solidFill>
                  <a:srgbClr val="FF0000"/>
                </a:solidFill>
                <a:latin typeface="Calibri"/>
                <a:cs typeface="Calibri"/>
              </a:rPr>
              <a:t> </a:t>
            </a:r>
            <a:r>
              <a:rPr sz="2000" dirty="0">
                <a:solidFill>
                  <a:srgbClr val="FF0000"/>
                </a:solidFill>
                <a:latin typeface="Calibri"/>
                <a:cs typeface="Calibri"/>
              </a:rPr>
              <a:t>MB</a:t>
            </a:r>
            <a:endParaRPr sz="2000" dirty="0">
              <a:latin typeface="Calibri"/>
              <a:cs typeface="Calibri"/>
            </a:endParaRPr>
          </a:p>
          <a:p>
            <a:pPr marL="392430" indent="-343535">
              <a:lnSpc>
                <a:spcPct val="100000"/>
              </a:lnSpc>
              <a:spcBef>
                <a:spcPts val="960"/>
              </a:spcBef>
              <a:buFont typeface="Wingdings"/>
              <a:buChar char=""/>
              <a:tabLst>
                <a:tab pos="391795" algn="l"/>
                <a:tab pos="393065" algn="l"/>
              </a:tabLst>
            </a:pPr>
            <a:r>
              <a:rPr sz="2000" b="1" spc="-5" dirty="0">
                <a:solidFill>
                  <a:srgbClr val="FF0000"/>
                </a:solidFill>
                <a:latin typeface="Calibri"/>
                <a:cs typeface="Calibri"/>
              </a:rPr>
              <a:t>Ανέβασμα</a:t>
            </a:r>
            <a:r>
              <a:rPr sz="2000" b="1" spc="-30" dirty="0">
                <a:solidFill>
                  <a:srgbClr val="FF0000"/>
                </a:solidFill>
                <a:latin typeface="Calibri"/>
                <a:cs typeface="Calibri"/>
              </a:rPr>
              <a:t> </a:t>
            </a:r>
            <a:r>
              <a:rPr sz="2000" b="1" spc="-5" dirty="0">
                <a:solidFill>
                  <a:srgbClr val="FF0000"/>
                </a:solidFill>
                <a:latin typeface="Calibri"/>
                <a:cs typeface="Calibri"/>
              </a:rPr>
              <a:t>πολλαπλών</a:t>
            </a:r>
            <a:r>
              <a:rPr sz="2000" b="1" spc="5" dirty="0">
                <a:solidFill>
                  <a:srgbClr val="FF0000"/>
                </a:solidFill>
                <a:latin typeface="Calibri"/>
                <a:cs typeface="Calibri"/>
              </a:rPr>
              <a:t> </a:t>
            </a:r>
            <a:r>
              <a:rPr sz="2000" b="1" spc="-5" dirty="0">
                <a:solidFill>
                  <a:srgbClr val="FF0000"/>
                </a:solidFill>
                <a:latin typeface="Calibri"/>
                <a:cs typeface="Calibri"/>
              </a:rPr>
              <a:t>αρχείων:</a:t>
            </a:r>
            <a:r>
              <a:rPr sz="2000" b="1" spc="-10" dirty="0">
                <a:solidFill>
                  <a:srgbClr val="FF0000"/>
                </a:solidFill>
                <a:latin typeface="Calibri"/>
                <a:cs typeface="Calibri"/>
              </a:rPr>
              <a:t> </a:t>
            </a:r>
            <a:r>
              <a:rPr sz="2000" dirty="0">
                <a:solidFill>
                  <a:srgbClr val="FF0000"/>
                </a:solidFill>
                <a:latin typeface="Calibri"/>
                <a:cs typeface="Calibri"/>
              </a:rPr>
              <a:t>Συνίσταται</a:t>
            </a:r>
            <a:r>
              <a:rPr sz="2000" spc="-30" dirty="0">
                <a:solidFill>
                  <a:srgbClr val="FF0000"/>
                </a:solidFill>
                <a:latin typeface="Calibri"/>
                <a:cs typeface="Calibri"/>
              </a:rPr>
              <a:t> </a:t>
            </a:r>
            <a:r>
              <a:rPr sz="2000" spc="-10" dirty="0">
                <a:solidFill>
                  <a:srgbClr val="FF0000"/>
                </a:solidFill>
                <a:latin typeface="Calibri"/>
                <a:cs typeface="Calibri"/>
              </a:rPr>
              <a:t>όπως</a:t>
            </a:r>
            <a:r>
              <a:rPr sz="2000" spc="-20" dirty="0">
                <a:solidFill>
                  <a:srgbClr val="FF0000"/>
                </a:solidFill>
                <a:latin typeface="Calibri"/>
                <a:cs typeface="Calibri"/>
              </a:rPr>
              <a:t> </a:t>
            </a:r>
            <a:r>
              <a:rPr sz="2000" dirty="0">
                <a:solidFill>
                  <a:srgbClr val="FF0000"/>
                </a:solidFill>
                <a:latin typeface="Calibri"/>
                <a:cs typeface="Calibri"/>
              </a:rPr>
              <a:t>ο</a:t>
            </a:r>
            <a:r>
              <a:rPr sz="2000" spc="-5" dirty="0">
                <a:solidFill>
                  <a:srgbClr val="FF0000"/>
                </a:solidFill>
                <a:latin typeface="Calibri"/>
                <a:cs typeface="Calibri"/>
              </a:rPr>
              <a:t> </a:t>
            </a:r>
            <a:r>
              <a:rPr sz="2000" dirty="0">
                <a:solidFill>
                  <a:srgbClr val="FF0000"/>
                </a:solidFill>
                <a:latin typeface="Calibri"/>
                <a:cs typeface="Calibri"/>
              </a:rPr>
              <a:t>χρήστης</a:t>
            </a:r>
            <a:r>
              <a:rPr sz="2000" spc="-25" dirty="0">
                <a:solidFill>
                  <a:srgbClr val="FF0000"/>
                </a:solidFill>
                <a:latin typeface="Calibri"/>
                <a:cs typeface="Calibri"/>
              </a:rPr>
              <a:t> </a:t>
            </a:r>
            <a:r>
              <a:rPr sz="2000" spc="-10" dirty="0">
                <a:solidFill>
                  <a:srgbClr val="FF0000"/>
                </a:solidFill>
                <a:latin typeface="Calibri"/>
                <a:cs typeface="Calibri"/>
              </a:rPr>
              <a:t>ομαδοποιεί</a:t>
            </a:r>
            <a:r>
              <a:rPr sz="2000" spc="-25" dirty="0">
                <a:solidFill>
                  <a:srgbClr val="FF0000"/>
                </a:solidFill>
                <a:latin typeface="Calibri"/>
                <a:cs typeface="Calibri"/>
              </a:rPr>
              <a:t> </a:t>
            </a:r>
            <a:r>
              <a:rPr sz="2000" spc="-5" dirty="0">
                <a:solidFill>
                  <a:srgbClr val="FF0000"/>
                </a:solidFill>
                <a:latin typeface="Calibri"/>
                <a:cs typeface="Calibri"/>
              </a:rPr>
              <a:t>τα</a:t>
            </a:r>
            <a:r>
              <a:rPr sz="2000" dirty="0">
                <a:solidFill>
                  <a:srgbClr val="FF0000"/>
                </a:solidFill>
                <a:latin typeface="Calibri"/>
                <a:cs typeface="Calibri"/>
              </a:rPr>
              <a:t> </a:t>
            </a:r>
            <a:r>
              <a:rPr sz="2000" spc="-10" dirty="0">
                <a:solidFill>
                  <a:srgbClr val="FF0000"/>
                </a:solidFill>
                <a:latin typeface="Calibri"/>
                <a:cs typeface="Calibri"/>
              </a:rPr>
              <a:t>πολλαπλά</a:t>
            </a:r>
            <a:r>
              <a:rPr sz="2000" spc="-15" dirty="0">
                <a:solidFill>
                  <a:srgbClr val="FF0000"/>
                </a:solidFill>
                <a:latin typeface="Calibri"/>
                <a:cs typeface="Calibri"/>
              </a:rPr>
              <a:t> </a:t>
            </a:r>
            <a:r>
              <a:rPr sz="2000" spc="-10" dirty="0">
                <a:solidFill>
                  <a:srgbClr val="FF0000"/>
                </a:solidFill>
                <a:latin typeface="Calibri"/>
                <a:cs typeface="Calibri"/>
              </a:rPr>
              <a:t>αρχεία </a:t>
            </a:r>
            <a:r>
              <a:rPr sz="2000" dirty="0">
                <a:solidFill>
                  <a:srgbClr val="FF0000"/>
                </a:solidFill>
                <a:latin typeface="Calibri"/>
                <a:cs typeface="Calibri"/>
              </a:rPr>
              <a:t>σε</a:t>
            </a:r>
            <a:r>
              <a:rPr sz="2000" spc="-5" dirty="0">
                <a:solidFill>
                  <a:srgbClr val="FF0000"/>
                </a:solidFill>
                <a:latin typeface="Calibri"/>
                <a:cs typeface="Calibri"/>
              </a:rPr>
              <a:t> </a:t>
            </a:r>
            <a:r>
              <a:rPr sz="2000" dirty="0">
                <a:solidFill>
                  <a:srgbClr val="FF0000"/>
                </a:solidFill>
                <a:latin typeface="Calibri"/>
                <a:cs typeface="Calibri"/>
              </a:rPr>
              <a:t>ένα</a:t>
            </a:r>
            <a:r>
              <a:rPr lang="el-GR" sz="2000" dirty="0">
                <a:latin typeface="Calibri"/>
                <a:cs typeface="Calibri"/>
              </a:rPr>
              <a:t> </a:t>
            </a:r>
            <a:r>
              <a:rPr sz="2000" spc="-15" dirty="0">
                <a:solidFill>
                  <a:srgbClr val="FF0000"/>
                </a:solidFill>
                <a:latin typeface="Calibri"/>
                <a:cs typeface="Calibri"/>
              </a:rPr>
              <a:t>α</a:t>
            </a:r>
            <a:r>
              <a:rPr sz="2000" spc="-15" dirty="0" err="1">
                <a:solidFill>
                  <a:srgbClr val="FF0000"/>
                </a:solidFill>
                <a:latin typeface="Calibri"/>
                <a:cs typeface="Calibri"/>
              </a:rPr>
              <a:t>ρχείο</a:t>
            </a:r>
            <a:r>
              <a:rPr sz="2000" spc="-15" dirty="0">
                <a:solidFill>
                  <a:srgbClr val="FF0000"/>
                </a:solidFill>
                <a:latin typeface="Calibri"/>
                <a:cs typeface="Calibri"/>
              </a:rPr>
              <a:t>,</a:t>
            </a:r>
            <a:r>
              <a:rPr sz="2000" spc="-10" dirty="0">
                <a:solidFill>
                  <a:srgbClr val="FF0000"/>
                </a:solidFill>
                <a:latin typeface="Calibri"/>
                <a:cs typeface="Calibri"/>
              </a:rPr>
              <a:t> </a:t>
            </a:r>
            <a:r>
              <a:rPr sz="2000" spc="-5" dirty="0">
                <a:solidFill>
                  <a:srgbClr val="FF0000"/>
                </a:solidFill>
                <a:latin typeface="Calibri"/>
                <a:cs typeface="Calibri"/>
              </a:rPr>
              <a:t>π.χ.</a:t>
            </a:r>
            <a:r>
              <a:rPr sz="2000" spc="-25" dirty="0">
                <a:solidFill>
                  <a:srgbClr val="FF0000"/>
                </a:solidFill>
                <a:latin typeface="Calibri"/>
                <a:cs typeface="Calibri"/>
              </a:rPr>
              <a:t> </a:t>
            </a:r>
            <a:r>
              <a:rPr sz="2000" spc="-10" dirty="0">
                <a:solidFill>
                  <a:srgbClr val="FF0000"/>
                </a:solidFill>
                <a:latin typeface="Calibri"/>
                <a:cs typeface="Calibri"/>
              </a:rPr>
              <a:t>Όλα</a:t>
            </a:r>
            <a:r>
              <a:rPr sz="2000" spc="-5" dirty="0">
                <a:solidFill>
                  <a:srgbClr val="FF0000"/>
                </a:solidFill>
                <a:latin typeface="Calibri"/>
                <a:cs typeface="Calibri"/>
              </a:rPr>
              <a:t> τα </a:t>
            </a:r>
            <a:r>
              <a:rPr sz="2000" dirty="0">
                <a:solidFill>
                  <a:srgbClr val="FF0000"/>
                </a:solidFill>
                <a:latin typeface="Calibri"/>
                <a:cs typeface="Calibri"/>
              </a:rPr>
              <a:t>σαρωμένα</a:t>
            </a:r>
            <a:r>
              <a:rPr sz="2000" spc="-30" dirty="0">
                <a:solidFill>
                  <a:srgbClr val="FF0000"/>
                </a:solidFill>
                <a:latin typeface="Calibri"/>
                <a:cs typeface="Calibri"/>
              </a:rPr>
              <a:t> </a:t>
            </a:r>
            <a:r>
              <a:rPr lang="en-GB" sz="2000" spc="-5" dirty="0">
                <a:solidFill>
                  <a:srgbClr val="FF0000"/>
                </a:solidFill>
                <a:latin typeface="Calibri"/>
                <a:cs typeface="Calibri"/>
              </a:rPr>
              <a:t>Accession Forms</a:t>
            </a:r>
            <a:r>
              <a:rPr sz="2000" dirty="0">
                <a:solidFill>
                  <a:srgbClr val="FF0000"/>
                </a:solidFill>
                <a:latin typeface="Calibri"/>
                <a:cs typeface="Calibri"/>
              </a:rPr>
              <a:t> μπορούν</a:t>
            </a:r>
            <a:r>
              <a:rPr sz="2000" spc="-10" dirty="0">
                <a:solidFill>
                  <a:srgbClr val="FF0000"/>
                </a:solidFill>
                <a:latin typeface="Calibri"/>
                <a:cs typeface="Calibri"/>
              </a:rPr>
              <a:t> </a:t>
            </a:r>
            <a:r>
              <a:rPr sz="2000" dirty="0">
                <a:solidFill>
                  <a:srgbClr val="FF0000"/>
                </a:solidFill>
                <a:latin typeface="Calibri"/>
                <a:cs typeface="Calibri"/>
              </a:rPr>
              <a:t>να</a:t>
            </a:r>
            <a:r>
              <a:rPr sz="2000" spc="-5" dirty="0">
                <a:solidFill>
                  <a:srgbClr val="FF0000"/>
                </a:solidFill>
                <a:latin typeface="Calibri"/>
                <a:cs typeface="Calibri"/>
              </a:rPr>
              <a:t> ομαδοποιηθούν</a:t>
            </a:r>
            <a:r>
              <a:rPr sz="2000" spc="-35" dirty="0">
                <a:solidFill>
                  <a:srgbClr val="FF0000"/>
                </a:solidFill>
                <a:latin typeface="Calibri"/>
                <a:cs typeface="Calibri"/>
              </a:rPr>
              <a:t> </a:t>
            </a:r>
            <a:r>
              <a:rPr sz="2000" dirty="0">
                <a:solidFill>
                  <a:srgbClr val="FF0000"/>
                </a:solidFill>
                <a:latin typeface="Calibri"/>
                <a:cs typeface="Calibri"/>
              </a:rPr>
              <a:t>σε</a:t>
            </a:r>
            <a:r>
              <a:rPr sz="2000" spc="-5" dirty="0">
                <a:solidFill>
                  <a:srgbClr val="FF0000"/>
                </a:solidFill>
                <a:latin typeface="Calibri"/>
                <a:cs typeface="Calibri"/>
              </a:rPr>
              <a:t> </a:t>
            </a:r>
            <a:r>
              <a:rPr sz="2000" dirty="0">
                <a:solidFill>
                  <a:srgbClr val="FF0000"/>
                </a:solidFill>
                <a:latin typeface="Calibri"/>
                <a:cs typeface="Calibri"/>
              </a:rPr>
              <a:t>ένα</a:t>
            </a:r>
            <a:r>
              <a:rPr sz="2000" spc="-5" dirty="0">
                <a:solidFill>
                  <a:srgbClr val="FF0000"/>
                </a:solidFill>
                <a:latin typeface="Calibri"/>
                <a:cs typeface="Calibri"/>
              </a:rPr>
              <a:t> pdf</a:t>
            </a:r>
            <a:r>
              <a:rPr sz="2000" spc="10" dirty="0">
                <a:solidFill>
                  <a:srgbClr val="FF0000"/>
                </a:solidFill>
                <a:latin typeface="Calibri"/>
                <a:cs typeface="Calibri"/>
              </a:rPr>
              <a:t> </a:t>
            </a:r>
            <a:r>
              <a:rPr sz="2000" spc="-10" dirty="0">
                <a:solidFill>
                  <a:srgbClr val="FF0000"/>
                </a:solidFill>
                <a:latin typeface="Calibri"/>
                <a:cs typeface="Calibri"/>
              </a:rPr>
              <a:t>αρχείο</a:t>
            </a:r>
            <a:r>
              <a:rPr lang="en-GB" sz="2000" spc="-10" dirty="0">
                <a:solidFill>
                  <a:srgbClr val="FF0000"/>
                </a:solidFill>
                <a:latin typeface="Calibri"/>
                <a:cs typeface="Calibri"/>
              </a:rPr>
              <a:t>		</a:t>
            </a:r>
            <a:endParaRPr sz="2000" dirty="0">
              <a:latin typeface="Calibri"/>
              <a:cs typeface="Calibri"/>
            </a:endParaRPr>
          </a:p>
          <a:p>
            <a:pPr>
              <a:lnSpc>
                <a:spcPct val="100000"/>
              </a:lnSpc>
              <a:spcBef>
                <a:spcPts val="25"/>
              </a:spcBef>
            </a:pPr>
            <a:endParaRPr sz="2700" dirty="0">
              <a:latin typeface="Calibri"/>
              <a:cs typeface="Calibri"/>
            </a:endParaRPr>
          </a:p>
          <a:p>
            <a:pPr marL="12700">
              <a:lnSpc>
                <a:spcPct val="100000"/>
              </a:lnSpc>
            </a:pPr>
            <a:r>
              <a:rPr sz="2000" b="1" spc="-5" dirty="0">
                <a:solidFill>
                  <a:srgbClr val="FF0000"/>
                </a:solidFill>
                <a:latin typeface="Calibri"/>
                <a:cs typeface="Calibri"/>
              </a:rPr>
              <a:t>Checklist:</a:t>
            </a:r>
            <a:endParaRPr sz="2000" dirty="0">
              <a:latin typeface="Calibri"/>
              <a:cs typeface="Calibri"/>
            </a:endParaRPr>
          </a:p>
          <a:p>
            <a:pPr marL="355600" indent="-342900">
              <a:lnSpc>
                <a:spcPct val="100000"/>
              </a:lnSpc>
              <a:spcBef>
                <a:spcPts val="760"/>
              </a:spcBef>
              <a:buFont typeface="Wingdings"/>
              <a:buChar char=""/>
              <a:tabLst>
                <a:tab pos="354965" algn="l"/>
                <a:tab pos="355600" algn="l"/>
                <a:tab pos="4144010" algn="l"/>
              </a:tabLst>
            </a:pPr>
            <a:r>
              <a:rPr sz="2000" spc="-5" dirty="0">
                <a:solidFill>
                  <a:srgbClr val="FF0000"/>
                </a:solidFill>
                <a:latin typeface="Calibri"/>
                <a:cs typeface="Calibri"/>
              </a:rPr>
              <a:t>Πλήρως</a:t>
            </a:r>
            <a:r>
              <a:rPr sz="2000" spc="-15" dirty="0">
                <a:solidFill>
                  <a:srgbClr val="FF0000"/>
                </a:solidFill>
                <a:latin typeface="Calibri"/>
                <a:cs typeface="Calibri"/>
              </a:rPr>
              <a:t> </a:t>
            </a:r>
            <a:r>
              <a:rPr sz="2000" dirty="0">
                <a:solidFill>
                  <a:srgbClr val="FF0000"/>
                </a:solidFill>
                <a:latin typeface="Calibri"/>
                <a:cs typeface="Calibri"/>
              </a:rPr>
              <a:t>συμπληρωμένη</a:t>
            </a:r>
            <a:r>
              <a:rPr sz="2000" spc="-25" dirty="0">
                <a:solidFill>
                  <a:srgbClr val="FF0000"/>
                </a:solidFill>
                <a:latin typeface="Calibri"/>
                <a:cs typeface="Calibri"/>
              </a:rPr>
              <a:t> </a:t>
            </a:r>
            <a:r>
              <a:rPr sz="2000" spc="-5" dirty="0">
                <a:solidFill>
                  <a:srgbClr val="FF0000"/>
                </a:solidFill>
                <a:latin typeface="Calibri"/>
                <a:cs typeface="Calibri"/>
              </a:rPr>
              <a:t>όταν</a:t>
            </a:r>
            <a:r>
              <a:rPr sz="2000" spc="5" dirty="0">
                <a:solidFill>
                  <a:srgbClr val="FF0000"/>
                </a:solidFill>
                <a:latin typeface="Calibri"/>
                <a:cs typeface="Calibri"/>
              </a:rPr>
              <a:t> </a:t>
            </a:r>
            <a:r>
              <a:rPr lang="el-GR" sz="2000" spc="-10" dirty="0">
                <a:solidFill>
                  <a:srgbClr val="FF0000"/>
                </a:solidFill>
                <a:latin typeface="Calibri"/>
                <a:cs typeface="Calibri"/>
              </a:rPr>
              <a:t>το</a:t>
            </a:r>
            <a:endParaRPr lang="en-GB" sz="2000" spc="-10" dirty="0">
              <a:solidFill>
                <a:srgbClr val="FF0000"/>
              </a:solidFill>
              <a:latin typeface="Calibri"/>
              <a:cs typeface="Calibri"/>
            </a:endParaRPr>
          </a:p>
          <a:p>
            <a:pPr marL="12700">
              <a:lnSpc>
                <a:spcPct val="100000"/>
              </a:lnSpc>
              <a:spcBef>
                <a:spcPts val="760"/>
              </a:spcBef>
              <a:tabLst>
                <a:tab pos="354965" algn="l"/>
                <a:tab pos="355600" algn="l"/>
                <a:tab pos="4144010" algn="l"/>
              </a:tabLst>
            </a:pPr>
            <a:r>
              <a:rPr lang="en-GB" sz="2000" spc="-10" dirty="0">
                <a:solidFill>
                  <a:srgbClr val="FF0000"/>
                </a:solidFill>
                <a:latin typeface="Calibri"/>
                <a:cs typeface="Calibri"/>
              </a:rPr>
              <a:t>	    </a:t>
            </a:r>
            <a:r>
              <a:rPr lang="el-GR" sz="2000" spc="-10" dirty="0">
                <a:solidFill>
                  <a:srgbClr val="FF0000"/>
                </a:solidFill>
                <a:latin typeface="Calibri"/>
                <a:cs typeface="Calibri"/>
              </a:rPr>
              <a:t>μετατρέπεται σε</a:t>
            </a:r>
          </a:p>
        </p:txBody>
      </p:sp>
      <p:pic>
        <p:nvPicPr>
          <p:cNvPr id="5122" name="Picture 2">
            <a:extLst>
              <a:ext uri="{FF2B5EF4-FFF2-40B4-BE49-F238E27FC236}">
                <a16:creationId xmlns:a16="http://schemas.microsoft.com/office/drawing/2014/main" id="{92C69FD3-B1D9-9706-D4B3-D4593C239F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388654"/>
            <a:ext cx="7534978" cy="2392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5928" y="1647442"/>
            <a:ext cx="9144000" cy="5131306"/>
          </a:xfrm>
          <a:prstGeom prst="rect">
            <a:avLst/>
          </a:prstGeom>
        </p:spPr>
      </p:pic>
      <p:sp>
        <p:nvSpPr>
          <p:cNvPr id="3" name="object 3"/>
          <p:cNvSpPr txBox="1"/>
          <p:nvPr/>
        </p:nvSpPr>
        <p:spPr>
          <a:xfrm>
            <a:off x="3658361" y="3503167"/>
            <a:ext cx="5466080" cy="452755"/>
          </a:xfrm>
          <a:prstGeom prst="rect">
            <a:avLst/>
          </a:prstGeom>
        </p:spPr>
        <p:txBody>
          <a:bodyPr vert="horz" wrap="square" lIns="0" tIns="13335" rIns="0" bIns="0" rtlCol="0">
            <a:spAutoFit/>
          </a:bodyPr>
          <a:lstStyle/>
          <a:p>
            <a:pPr marL="179705" marR="5080" indent="-167640">
              <a:lnSpc>
                <a:spcPct val="100000"/>
              </a:lnSpc>
              <a:spcBef>
                <a:spcPts val="105"/>
              </a:spcBef>
            </a:pPr>
            <a:r>
              <a:rPr sz="1400" dirty="0">
                <a:solidFill>
                  <a:srgbClr val="FF0000"/>
                </a:solidFill>
                <a:latin typeface="Calibri"/>
                <a:cs typeface="Calibri"/>
              </a:rPr>
              <a:t>Με ένα </a:t>
            </a:r>
            <a:r>
              <a:rPr sz="1400" spc="-5" dirty="0">
                <a:solidFill>
                  <a:srgbClr val="FF0000"/>
                </a:solidFill>
                <a:latin typeface="Calibri"/>
                <a:cs typeface="Calibri"/>
              </a:rPr>
              <a:t>από </a:t>
            </a:r>
            <a:r>
              <a:rPr sz="1400" spc="-10" dirty="0">
                <a:solidFill>
                  <a:srgbClr val="FF0000"/>
                </a:solidFill>
                <a:latin typeface="Calibri"/>
                <a:cs typeface="Calibri"/>
              </a:rPr>
              <a:t>τα άτομα </a:t>
            </a:r>
            <a:r>
              <a:rPr sz="1400" spc="-5" dirty="0">
                <a:solidFill>
                  <a:srgbClr val="FF0000"/>
                </a:solidFill>
                <a:latin typeface="Calibri"/>
                <a:cs typeface="Calibri"/>
              </a:rPr>
              <a:t>επαφής των εταίρων οργανισμών της </a:t>
            </a:r>
            <a:r>
              <a:rPr sz="1400" spc="-10" dirty="0">
                <a:solidFill>
                  <a:srgbClr val="FF0000"/>
                </a:solidFill>
                <a:latin typeface="Calibri"/>
                <a:cs typeface="Calibri"/>
              </a:rPr>
              <a:t>συγκεκριμένης </a:t>
            </a:r>
            <a:r>
              <a:rPr sz="1400" spc="-305" dirty="0">
                <a:solidFill>
                  <a:srgbClr val="FF0000"/>
                </a:solidFill>
                <a:latin typeface="Calibri"/>
                <a:cs typeface="Calibri"/>
              </a:rPr>
              <a:t> </a:t>
            </a:r>
            <a:r>
              <a:rPr sz="1400" spc="-5" dirty="0">
                <a:solidFill>
                  <a:srgbClr val="FF0000"/>
                </a:solidFill>
                <a:latin typeface="Calibri"/>
                <a:cs typeface="Calibri"/>
              </a:rPr>
              <a:t>πρότασης:</a:t>
            </a:r>
            <a:r>
              <a:rPr sz="1400" spc="-15" dirty="0">
                <a:solidFill>
                  <a:srgbClr val="FF0000"/>
                </a:solidFill>
                <a:latin typeface="Calibri"/>
                <a:cs typeface="Calibri"/>
              </a:rPr>
              <a:t> </a:t>
            </a:r>
            <a:r>
              <a:rPr sz="1400" dirty="0">
                <a:solidFill>
                  <a:srgbClr val="FF0000"/>
                </a:solidFill>
                <a:latin typeface="Calibri"/>
                <a:cs typeface="Calibri"/>
              </a:rPr>
              <a:t>Η</a:t>
            </a:r>
            <a:r>
              <a:rPr sz="1400" spc="5" dirty="0">
                <a:solidFill>
                  <a:srgbClr val="FF0000"/>
                </a:solidFill>
                <a:latin typeface="Calibri"/>
                <a:cs typeface="Calibri"/>
              </a:rPr>
              <a:t> </a:t>
            </a:r>
            <a:r>
              <a:rPr sz="1400" spc="-5" dirty="0">
                <a:solidFill>
                  <a:srgbClr val="FF0000"/>
                </a:solidFill>
                <a:latin typeface="Calibri"/>
                <a:cs typeface="Calibri"/>
              </a:rPr>
              <a:t>ηλεκτρονική</a:t>
            </a:r>
            <a:r>
              <a:rPr sz="1400" spc="-25" dirty="0">
                <a:solidFill>
                  <a:srgbClr val="FF0000"/>
                </a:solidFill>
                <a:latin typeface="Calibri"/>
                <a:cs typeface="Calibri"/>
              </a:rPr>
              <a:t> </a:t>
            </a:r>
            <a:r>
              <a:rPr sz="1400" spc="-5" dirty="0">
                <a:solidFill>
                  <a:srgbClr val="FF0000"/>
                </a:solidFill>
                <a:latin typeface="Calibri"/>
                <a:cs typeface="Calibri"/>
              </a:rPr>
              <a:t>διεύθυνση</a:t>
            </a:r>
            <a:r>
              <a:rPr sz="1400" spc="25" dirty="0">
                <a:solidFill>
                  <a:srgbClr val="FF0000"/>
                </a:solidFill>
                <a:latin typeface="Calibri"/>
                <a:cs typeface="Calibri"/>
              </a:rPr>
              <a:t> </a:t>
            </a:r>
            <a:r>
              <a:rPr sz="1400" spc="-5" dirty="0">
                <a:solidFill>
                  <a:srgbClr val="FF0000"/>
                </a:solidFill>
                <a:latin typeface="Calibri"/>
                <a:cs typeface="Calibri"/>
              </a:rPr>
              <a:t>επιλέγεται</a:t>
            </a:r>
            <a:r>
              <a:rPr sz="1400" spc="5" dirty="0">
                <a:solidFill>
                  <a:srgbClr val="FF0000"/>
                </a:solidFill>
                <a:latin typeface="Calibri"/>
                <a:cs typeface="Calibri"/>
              </a:rPr>
              <a:t> </a:t>
            </a:r>
            <a:r>
              <a:rPr sz="1400" dirty="0">
                <a:solidFill>
                  <a:srgbClr val="FF0000"/>
                </a:solidFill>
                <a:latin typeface="Calibri"/>
                <a:cs typeface="Calibri"/>
              </a:rPr>
              <a:t>από</a:t>
            </a:r>
            <a:r>
              <a:rPr sz="1400" spc="-45" dirty="0">
                <a:solidFill>
                  <a:srgbClr val="FF0000"/>
                </a:solidFill>
                <a:latin typeface="Calibri"/>
                <a:cs typeface="Calibri"/>
              </a:rPr>
              <a:t> </a:t>
            </a:r>
            <a:r>
              <a:rPr sz="1400" spc="-5" dirty="0">
                <a:solidFill>
                  <a:srgbClr val="FF0000"/>
                </a:solidFill>
                <a:latin typeface="Calibri"/>
                <a:cs typeface="Calibri"/>
              </a:rPr>
              <a:t>drop-down</a:t>
            </a:r>
            <a:r>
              <a:rPr sz="1400" spc="-20" dirty="0">
                <a:solidFill>
                  <a:srgbClr val="FF0000"/>
                </a:solidFill>
                <a:latin typeface="Calibri"/>
                <a:cs typeface="Calibri"/>
              </a:rPr>
              <a:t> </a:t>
            </a:r>
            <a:r>
              <a:rPr sz="1400" spc="-5" dirty="0">
                <a:solidFill>
                  <a:srgbClr val="FF0000"/>
                </a:solidFill>
                <a:latin typeface="Calibri"/>
                <a:cs typeface="Calibri"/>
              </a:rPr>
              <a:t>menu</a:t>
            </a:r>
            <a:endParaRPr sz="1400">
              <a:latin typeface="Calibri"/>
              <a:cs typeface="Calibri"/>
            </a:endParaRPr>
          </a:p>
        </p:txBody>
      </p:sp>
      <p:sp>
        <p:nvSpPr>
          <p:cNvPr id="4" name="object 4"/>
          <p:cNvSpPr txBox="1"/>
          <p:nvPr/>
        </p:nvSpPr>
        <p:spPr>
          <a:xfrm>
            <a:off x="2486025" y="4990591"/>
            <a:ext cx="348234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0000"/>
                </a:solidFill>
                <a:latin typeface="Calibri"/>
                <a:cs typeface="Calibri"/>
              </a:rPr>
              <a:t>Με</a:t>
            </a:r>
            <a:r>
              <a:rPr sz="1400" spc="-15" dirty="0">
                <a:solidFill>
                  <a:srgbClr val="FF0000"/>
                </a:solidFill>
                <a:latin typeface="Calibri"/>
                <a:cs typeface="Calibri"/>
              </a:rPr>
              <a:t> </a:t>
            </a:r>
            <a:r>
              <a:rPr sz="1400" spc="-5" dirty="0">
                <a:solidFill>
                  <a:srgbClr val="FF0000"/>
                </a:solidFill>
                <a:latin typeface="Calibri"/>
                <a:cs typeface="Calibri"/>
              </a:rPr>
              <a:t>άτομα</a:t>
            </a:r>
            <a:r>
              <a:rPr sz="1400" spc="5" dirty="0">
                <a:solidFill>
                  <a:srgbClr val="FF0000"/>
                </a:solidFill>
                <a:latin typeface="Calibri"/>
                <a:cs typeface="Calibri"/>
              </a:rPr>
              <a:t> </a:t>
            </a:r>
            <a:r>
              <a:rPr sz="1400" spc="-5" dirty="0">
                <a:solidFill>
                  <a:srgbClr val="FF0000"/>
                </a:solidFill>
                <a:latin typeface="Calibri"/>
                <a:cs typeface="Calibri"/>
              </a:rPr>
              <a:t>εκτός</a:t>
            </a:r>
            <a:r>
              <a:rPr sz="1400" spc="-25" dirty="0">
                <a:solidFill>
                  <a:srgbClr val="FF0000"/>
                </a:solidFill>
                <a:latin typeface="Calibri"/>
                <a:cs typeface="Calibri"/>
              </a:rPr>
              <a:t> </a:t>
            </a:r>
            <a:r>
              <a:rPr sz="1400" spc="-5" dirty="0">
                <a:solidFill>
                  <a:srgbClr val="FF0000"/>
                </a:solidFill>
                <a:latin typeface="Calibri"/>
                <a:cs typeface="Calibri"/>
              </a:rPr>
              <a:t>της</a:t>
            </a:r>
            <a:r>
              <a:rPr sz="1400" spc="-15" dirty="0">
                <a:solidFill>
                  <a:srgbClr val="FF0000"/>
                </a:solidFill>
                <a:latin typeface="Calibri"/>
                <a:cs typeface="Calibri"/>
              </a:rPr>
              <a:t> </a:t>
            </a:r>
            <a:r>
              <a:rPr sz="1400" spc="-5" dirty="0">
                <a:solidFill>
                  <a:srgbClr val="FF0000"/>
                </a:solidFill>
                <a:latin typeface="Calibri"/>
                <a:cs typeface="Calibri"/>
              </a:rPr>
              <a:t>λίστας</a:t>
            </a:r>
            <a:r>
              <a:rPr sz="1400" spc="5" dirty="0">
                <a:solidFill>
                  <a:srgbClr val="FF0000"/>
                </a:solidFill>
                <a:latin typeface="Calibri"/>
                <a:cs typeface="Calibri"/>
              </a:rPr>
              <a:t> </a:t>
            </a:r>
            <a:r>
              <a:rPr sz="1400" spc="-5" dirty="0">
                <a:solidFill>
                  <a:srgbClr val="FF0000"/>
                </a:solidFill>
                <a:latin typeface="Calibri"/>
                <a:cs typeface="Calibri"/>
              </a:rPr>
              <a:t>επαφών</a:t>
            </a:r>
            <a:r>
              <a:rPr sz="1400" spc="-25" dirty="0">
                <a:solidFill>
                  <a:srgbClr val="FF0000"/>
                </a:solidFill>
                <a:latin typeface="Calibri"/>
                <a:cs typeface="Calibri"/>
              </a:rPr>
              <a:t> </a:t>
            </a:r>
            <a:r>
              <a:rPr sz="1400" spc="-5" dirty="0">
                <a:solidFill>
                  <a:srgbClr val="FF0000"/>
                </a:solidFill>
                <a:latin typeface="Calibri"/>
                <a:cs typeface="Calibri"/>
              </a:rPr>
              <a:t>του</a:t>
            </a:r>
            <a:r>
              <a:rPr sz="1400" spc="-15" dirty="0">
                <a:solidFill>
                  <a:srgbClr val="FF0000"/>
                </a:solidFill>
                <a:latin typeface="Calibri"/>
                <a:cs typeface="Calibri"/>
              </a:rPr>
              <a:t> </a:t>
            </a:r>
            <a:r>
              <a:rPr sz="1400" dirty="0">
                <a:solidFill>
                  <a:srgbClr val="FF0000"/>
                </a:solidFill>
                <a:latin typeface="Calibri"/>
                <a:cs typeface="Calibri"/>
              </a:rPr>
              <a:t>χρήστη</a:t>
            </a:r>
            <a:endParaRPr sz="1400">
              <a:latin typeface="Calibri"/>
              <a:cs typeface="Calibri"/>
            </a:endParaRPr>
          </a:p>
        </p:txBody>
      </p:sp>
      <p:sp>
        <p:nvSpPr>
          <p:cNvPr id="5" name="object 5"/>
          <p:cNvSpPr txBox="1"/>
          <p:nvPr/>
        </p:nvSpPr>
        <p:spPr>
          <a:xfrm>
            <a:off x="6756654" y="5244795"/>
            <a:ext cx="2327275" cy="1093470"/>
          </a:xfrm>
          <a:prstGeom prst="rect">
            <a:avLst/>
          </a:prstGeom>
        </p:spPr>
        <p:txBody>
          <a:bodyPr vert="horz" wrap="square" lIns="0" tIns="13335" rIns="0" bIns="0" rtlCol="0">
            <a:spAutoFit/>
          </a:bodyPr>
          <a:lstStyle/>
          <a:p>
            <a:pPr marL="140335" marR="133350" indent="3175" algn="ctr">
              <a:lnSpc>
                <a:spcPct val="100000"/>
              </a:lnSpc>
              <a:spcBef>
                <a:spcPts val="105"/>
              </a:spcBef>
            </a:pPr>
            <a:r>
              <a:rPr sz="1400" dirty="0">
                <a:solidFill>
                  <a:srgbClr val="FF0000"/>
                </a:solidFill>
                <a:latin typeface="Calibri"/>
                <a:cs typeface="Calibri"/>
              </a:rPr>
              <a:t>Με </a:t>
            </a:r>
            <a:r>
              <a:rPr sz="1400" spc="-10" dirty="0">
                <a:solidFill>
                  <a:srgbClr val="FF0000"/>
                </a:solidFill>
                <a:latin typeface="Calibri"/>
                <a:cs typeface="Calibri"/>
              </a:rPr>
              <a:t>άτομα </a:t>
            </a:r>
            <a:r>
              <a:rPr sz="1400" dirty="0">
                <a:solidFill>
                  <a:srgbClr val="FF0000"/>
                </a:solidFill>
                <a:latin typeface="Calibri"/>
                <a:cs typeface="Calibri"/>
              </a:rPr>
              <a:t>από τη </a:t>
            </a:r>
            <a:r>
              <a:rPr sz="1400" spc="-10" dirty="0">
                <a:solidFill>
                  <a:srgbClr val="FF0000"/>
                </a:solidFill>
                <a:latin typeface="Calibri"/>
                <a:cs typeface="Calibri"/>
              </a:rPr>
              <a:t>λίστα </a:t>
            </a:r>
            <a:r>
              <a:rPr sz="1400" spc="-5" dirty="0">
                <a:solidFill>
                  <a:srgbClr val="FF0000"/>
                </a:solidFill>
                <a:latin typeface="Calibri"/>
                <a:cs typeface="Calibri"/>
              </a:rPr>
              <a:t> επαφών: </a:t>
            </a:r>
            <a:r>
              <a:rPr sz="1400" dirty="0">
                <a:solidFill>
                  <a:srgbClr val="FF0000"/>
                </a:solidFill>
                <a:latin typeface="Calibri"/>
                <a:cs typeface="Calibri"/>
              </a:rPr>
              <a:t>Η </a:t>
            </a:r>
            <a:r>
              <a:rPr sz="1400" spc="-5" dirty="0">
                <a:solidFill>
                  <a:srgbClr val="FF0000"/>
                </a:solidFill>
                <a:latin typeface="Calibri"/>
                <a:cs typeface="Calibri"/>
              </a:rPr>
              <a:t>ηλεκτρονική </a:t>
            </a:r>
            <a:r>
              <a:rPr sz="1400" dirty="0">
                <a:solidFill>
                  <a:srgbClr val="FF0000"/>
                </a:solidFill>
                <a:latin typeface="Calibri"/>
                <a:cs typeface="Calibri"/>
              </a:rPr>
              <a:t> </a:t>
            </a:r>
            <a:r>
              <a:rPr sz="1400" spc="-5" dirty="0">
                <a:solidFill>
                  <a:srgbClr val="FF0000"/>
                </a:solidFill>
                <a:latin typeface="Calibri"/>
                <a:cs typeface="Calibri"/>
              </a:rPr>
              <a:t>διεύθυνση συμπληρώνεται </a:t>
            </a:r>
            <a:r>
              <a:rPr sz="1400" dirty="0">
                <a:solidFill>
                  <a:srgbClr val="FF0000"/>
                </a:solidFill>
                <a:latin typeface="Calibri"/>
                <a:cs typeface="Calibri"/>
              </a:rPr>
              <a:t> </a:t>
            </a:r>
            <a:r>
              <a:rPr sz="1400" spc="-10" dirty="0">
                <a:solidFill>
                  <a:srgbClr val="FF0000"/>
                </a:solidFill>
                <a:latin typeface="Calibri"/>
                <a:cs typeface="Calibri"/>
              </a:rPr>
              <a:t>αυτόματα,</a:t>
            </a:r>
            <a:r>
              <a:rPr sz="1400" spc="5" dirty="0">
                <a:solidFill>
                  <a:srgbClr val="FF0000"/>
                </a:solidFill>
                <a:latin typeface="Calibri"/>
                <a:cs typeface="Calibri"/>
              </a:rPr>
              <a:t> </a:t>
            </a:r>
            <a:r>
              <a:rPr sz="1400" spc="-10" dirty="0">
                <a:solidFill>
                  <a:srgbClr val="FF0000"/>
                </a:solidFill>
                <a:latin typeface="Calibri"/>
                <a:cs typeface="Calibri"/>
              </a:rPr>
              <a:t>μόλις </a:t>
            </a:r>
            <a:r>
              <a:rPr sz="1400" spc="-5" dirty="0">
                <a:solidFill>
                  <a:srgbClr val="FF0000"/>
                </a:solidFill>
                <a:latin typeface="Calibri"/>
                <a:cs typeface="Calibri"/>
              </a:rPr>
              <a:t>επιλεγεί</a:t>
            </a:r>
            <a:r>
              <a:rPr sz="1400" spc="-20" dirty="0">
                <a:solidFill>
                  <a:srgbClr val="FF0000"/>
                </a:solidFill>
                <a:latin typeface="Calibri"/>
                <a:cs typeface="Calibri"/>
              </a:rPr>
              <a:t> </a:t>
            </a:r>
            <a:r>
              <a:rPr sz="1400" spc="-10" dirty="0">
                <a:solidFill>
                  <a:srgbClr val="FF0000"/>
                </a:solidFill>
                <a:latin typeface="Calibri"/>
                <a:cs typeface="Calibri"/>
              </a:rPr>
              <a:t>το</a:t>
            </a:r>
            <a:endParaRPr sz="1400">
              <a:latin typeface="Calibri"/>
              <a:cs typeface="Calibri"/>
            </a:endParaRPr>
          </a:p>
          <a:p>
            <a:pPr algn="ctr">
              <a:lnSpc>
                <a:spcPct val="100000"/>
              </a:lnSpc>
            </a:pPr>
            <a:r>
              <a:rPr sz="1400" dirty="0">
                <a:solidFill>
                  <a:srgbClr val="FF0000"/>
                </a:solidFill>
                <a:latin typeface="Calibri"/>
                <a:cs typeface="Calibri"/>
              </a:rPr>
              <a:t>πρόσωπο</a:t>
            </a:r>
            <a:r>
              <a:rPr sz="1400" spc="-45" dirty="0">
                <a:solidFill>
                  <a:srgbClr val="FF0000"/>
                </a:solidFill>
                <a:latin typeface="Calibri"/>
                <a:cs typeface="Calibri"/>
              </a:rPr>
              <a:t> </a:t>
            </a:r>
            <a:r>
              <a:rPr sz="1400" spc="-5" dirty="0">
                <a:solidFill>
                  <a:srgbClr val="FF0000"/>
                </a:solidFill>
                <a:latin typeface="Calibri"/>
                <a:cs typeface="Calibri"/>
              </a:rPr>
              <a:t>από</a:t>
            </a:r>
            <a:r>
              <a:rPr sz="1400" spc="-15" dirty="0">
                <a:solidFill>
                  <a:srgbClr val="FF0000"/>
                </a:solidFill>
                <a:latin typeface="Calibri"/>
                <a:cs typeface="Calibri"/>
              </a:rPr>
              <a:t> </a:t>
            </a:r>
            <a:r>
              <a:rPr sz="1400" spc="-5" dirty="0">
                <a:solidFill>
                  <a:srgbClr val="FF0000"/>
                </a:solidFill>
                <a:latin typeface="Calibri"/>
                <a:cs typeface="Calibri"/>
              </a:rPr>
              <a:t>τη</a:t>
            </a:r>
            <a:r>
              <a:rPr sz="1400" spc="-25" dirty="0">
                <a:solidFill>
                  <a:srgbClr val="FF0000"/>
                </a:solidFill>
                <a:latin typeface="Calibri"/>
                <a:cs typeface="Calibri"/>
              </a:rPr>
              <a:t> </a:t>
            </a:r>
            <a:r>
              <a:rPr sz="1400" spc="-10" dirty="0">
                <a:solidFill>
                  <a:srgbClr val="FF0000"/>
                </a:solidFill>
                <a:latin typeface="Calibri"/>
                <a:cs typeface="Calibri"/>
              </a:rPr>
              <a:t>λίστα</a:t>
            </a:r>
            <a:r>
              <a:rPr sz="1400" spc="-5" dirty="0">
                <a:solidFill>
                  <a:srgbClr val="FF0000"/>
                </a:solidFill>
                <a:latin typeface="Calibri"/>
                <a:cs typeface="Calibri"/>
              </a:rPr>
              <a:t> επαφών</a:t>
            </a:r>
            <a:endParaRPr sz="1400">
              <a:latin typeface="Calibri"/>
              <a:cs typeface="Calibri"/>
            </a:endParaRPr>
          </a:p>
        </p:txBody>
      </p:sp>
      <p:sp>
        <p:nvSpPr>
          <p:cNvPr id="6" name="object 6"/>
          <p:cNvSpPr txBox="1"/>
          <p:nvPr/>
        </p:nvSpPr>
        <p:spPr>
          <a:xfrm>
            <a:off x="881278" y="5973267"/>
            <a:ext cx="5216525" cy="240029"/>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0000"/>
                </a:solidFill>
                <a:latin typeface="Calibri"/>
                <a:cs typeface="Calibri"/>
              </a:rPr>
              <a:t>Sharing </a:t>
            </a:r>
            <a:r>
              <a:rPr sz="1400" spc="-10" dirty="0">
                <a:solidFill>
                  <a:srgbClr val="FF0000"/>
                </a:solidFill>
                <a:latin typeface="Calibri"/>
                <a:cs typeface="Calibri"/>
              </a:rPr>
              <a:t>Button</a:t>
            </a:r>
            <a:r>
              <a:rPr sz="1400" spc="20" dirty="0">
                <a:solidFill>
                  <a:srgbClr val="FF0000"/>
                </a:solidFill>
                <a:latin typeface="Calibri"/>
                <a:cs typeface="Calibri"/>
              </a:rPr>
              <a:t> </a:t>
            </a:r>
            <a:r>
              <a:rPr sz="1400" spc="-10" dirty="0">
                <a:solidFill>
                  <a:srgbClr val="FF0000"/>
                </a:solidFill>
                <a:latin typeface="Calibri"/>
                <a:cs typeface="Calibri"/>
              </a:rPr>
              <a:t>(Εναλλακτικά,</a:t>
            </a:r>
            <a:r>
              <a:rPr sz="1400" spc="35" dirty="0">
                <a:solidFill>
                  <a:srgbClr val="FF0000"/>
                </a:solidFill>
                <a:latin typeface="Calibri"/>
                <a:cs typeface="Calibri"/>
              </a:rPr>
              <a:t> </a:t>
            </a:r>
            <a:r>
              <a:rPr sz="1400" dirty="0">
                <a:solidFill>
                  <a:srgbClr val="FF0000"/>
                </a:solidFill>
                <a:latin typeface="Calibri"/>
                <a:cs typeface="Calibri"/>
              </a:rPr>
              <a:t>από</a:t>
            </a:r>
            <a:r>
              <a:rPr sz="1400" spc="5" dirty="0">
                <a:solidFill>
                  <a:srgbClr val="FF0000"/>
                </a:solidFill>
                <a:latin typeface="Calibri"/>
                <a:cs typeface="Calibri"/>
              </a:rPr>
              <a:t> </a:t>
            </a:r>
            <a:r>
              <a:rPr sz="1400" spc="-10" dirty="0">
                <a:solidFill>
                  <a:srgbClr val="FF0000"/>
                </a:solidFill>
                <a:latin typeface="Calibri"/>
                <a:cs typeface="Calibri"/>
              </a:rPr>
              <a:t>το </a:t>
            </a:r>
            <a:r>
              <a:rPr sz="1400" dirty="0">
                <a:solidFill>
                  <a:srgbClr val="FF0000"/>
                </a:solidFill>
                <a:latin typeface="Calibri"/>
                <a:cs typeface="Calibri"/>
              </a:rPr>
              <a:t>Μενού</a:t>
            </a:r>
            <a:r>
              <a:rPr sz="1400" spc="-10" dirty="0">
                <a:solidFill>
                  <a:srgbClr val="FF0000"/>
                </a:solidFill>
                <a:latin typeface="Calibri"/>
                <a:cs typeface="Calibri"/>
              </a:rPr>
              <a:t> </a:t>
            </a:r>
            <a:r>
              <a:rPr sz="1400" b="1" dirty="0">
                <a:solidFill>
                  <a:srgbClr val="FF0000"/>
                </a:solidFill>
                <a:latin typeface="Calibri"/>
                <a:cs typeface="Calibri"/>
              </a:rPr>
              <a:t>Actions</a:t>
            </a:r>
            <a:r>
              <a:rPr sz="1400" b="1" spc="-5" dirty="0">
                <a:solidFill>
                  <a:srgbClr val="FF0000"/>
                </a:solidFill>
                <a:latin typeface="Calibri"/>
                <a:cs typeface="Calibri"/>
              </a:rPr>
              <a:t> </a:t>
            </a:r>
            <a:r>
              <a:rPr sz="1400" b="1" dirty="0">
                <a:solidFill>
                  <a:srgbClr val="FF0000"/>
                </a:solidFill>
                <a:latin typeface="Calibri"/>
                <a:cs typeface="Calibri"/>
              </a:rPr>
              <a:t>–</a:t>
            </a:r>
            <a:r>
              <a:rPr sz="1400" b="1" spc="-5" dirty="0">
                <a:solidFill>
                  <a:srgbClr val="FF0000"/>
                </a:solidFill>
                <a:latin typeface="Calibri"/>
                <a:cs typeface="Calibri"/>
              </a:rPr>
              <a:t> My</a:t>
            </a:r>
            <a:r>
              <a:rPr sz="1400" b="1" spc="5" dirty="0">
                <a:solidFill>
                  <a:srgbClr val="FF0000"/>
                </a:solidFill>
                <a:latin typeface="Calibri"/>
                <a:cs typeface="Calibri"/>
              </a:rPr>
              <a:t> </a:t>
            </a:r>
            <a:r>
              <a:rPr sz="1400" b="1" spc="-5" dirty="0">
                <a:solidFill>
                  <a:srgbClr val="FF0000"/>
                </a:solidFill>
                <a:latin typeface="Calibri"/>
                <a:cs typeface="Calibri"/>
              </a:rPr>
              <a:t>applications</a:t>
            </a:r>
            <a:r>
              <a:rPr sz="1400" spc="-5" dirty="0">
                <a:solidFill>
                  <a:srgbClr val="FF0000"/>
                </a:solidFill>
                <a:latin typeface="Calibri"/>
                <a:cs typeface="Calibri"/>
              </a:rPr>
              <a:t>)</a:t>
            </a:r>
            <a:endParaRPr sz="1400">
              <a:latin typeface="Calibri"/>
              <a:cs typeface="Calibri"/>
            </a:endParaRPr>
          </a:p>
        </p:txBody>
      </p:sp>
      <p:sp>
        <p:nvSpPr>
          <p:cNvPr id="7" name="object 7"/>
          <p:cNvSpPr/>
          <p:nvPr/>
        </p:nvSpPr>
        <p:spPr>
          <a:xfrm>
            <a:off x="1150785" y="4053839"/>
            <a:ext cx="7235825" cy="1857375"/>
          </a:xfrm>
          <a:custGeom>
            <a:avLst/>
            <a:gdLst/>
            <a:ahLst/>
            <a:cxnLst/>
            <a:rect l="l" t="t" r="r" b="b"/>
            <a:pathLst>
              <a:path w="7235825" h="1857375">
                <a:moveTo>
                  <a:pt x="296379" y="1856790"/>
                </a:moveTo>
                <a:lnTo>
                  <a:pt x="282397" y="1817344"/>
                </a:lnTo>
                <a:lnTo>
                  <a:pt x="267931" y="1776501"/>
                </a:lnTo>
                <a:lnTo>
                  <a:pt x="245922" y="1799374"/>
                </a:lnTo>
                <a:lnTo>
                  <a:pt x="8813" y="1571244"/>
                </a:lnTo>
                <a:lnTo>
                  <a:pt x="0" y="1580388"/>
                </a:lnTo>
                <a:lnTo>
                  <a:pt x="237083" y="1808568"/>
                </a:lnTo>
                <a:lnTo>
                  <a:pt x="215099" y="1831416"/>
                </a:lnTo>
                <a:lnTo>
                  <a:pt x="296379" y="1856790"/>
                </a:lnTo>
                <a:close/>
              </a:path>
              <a:path w="7235825" h="1857375">
                <a:moveTo>
                  <a:pt x="4805007" y="728091"/>
                </a:moveTo>
                <a:lnTo>
                  <a:pt x="4799673" y="716661"/>
                </a:lnTo>
                <a:lnTo>
                  <a:pt x="4439958" y="886117"/>
                </a:lnTo>
                <a:lnTo>
                  <a:pt x="4426420" y="857377"/>
                </a:lnTo>
                <a:lnTo>
                  <a:pt x="4373715" y="924306"/>
                </a:lnTo>
                <a:lnTo>
                  <a:pt x="4458932" y="926338"/>
                </a:lnTo>
                <a:lnTo>
                  <a:pt x="4447908" y="902970"/>
                </a:lnTo>
                <a:lnTo>
                  <a:pt x="4445368" y="897572"/>
                </a:lnTo>
                <a:lnTo>
                  <a:pt x="4805007" y="728091"/>
                </a:lnTo>
                <a:close/>
              </a:path>
              <a:path w="7235825" h="1857375">
                <a:moveTo>
                  <a:pt x="6589611" y="76200"/>
                </a:moveTo>
                <a:lnTo>
                  <a:pt x="6583261" y="63500"/>
                </a:lnTo>
                <a:lnTo>
                  <a:pt x="6551511" y="0"/>
                </a:lnTo>
                <a:lnTo>
                  <a:pt x="6513411" y="76200"/>
                </a:lnTo>
                <a:lnTo>
                  <a:pt x="6545161" y="76200"/>
                </a:lnTo>
                <a:lnTo>
                  <a:pt x="6545161" y="417322"/>
                </a:lnTo>
                <a:lnTo>
                  <a:pt x="6557861" y="417322"/>
                </a:lnTo>
                <a:lnTo>
                  <a:pt x="6557861" y="76200"/>
                </a:lnTo>
                <a:lnTo>
                  <a:pt x="6589611" y="76200"/>
                </a:lnTo>
                <a:close/>
              </a:path>
              <a:path w="7235825" h="1857375">
                <a:moveTo>
                  <a:pt x="7235787" y="1102741"/>
                </a:moveTo>
                <a:lnTo>
                  <a:pt x="7204037" y="1102741"/>
                </a:lnTo>
                <a:lnTo>
                  <a:pt x="7204037" y="787908"/>
                </a:lnTo>
                <a:lnTo>
                  <a:pt x="7191337" y="787908"/>
                </a:lnTo>
                <a:lnTo>
                  <a:pt x="7191337" y="1102741"/>
                </a:lnTo>
                <a:lnTo>
                  <a:pt x="7159587" y="1102741"/>
                </a:lnTo>
                <a:lnTo>
                  <a:pt x="7197687" y="1178941"/>
                </a:lnTo>
                <a:lnTo>
                  <a:pt x="7229437" y="1115441"/>
                </a:lnTo>
                <a:lnTo>
                  <a:pt x="7235787" y="1102741"/>
                </a:lnTo>
                <a:close/>
              </a:path>
            </a:pathLst>
          </a:custGeom>
          <a:solidFill>
            <a:srgbClr val="4471C4"/>
          </a:solidFill>
        </p:spPr>
        <p:txBody>
          <a:bodyPr wrap="square" lIns="0" tIns="0" rIns="0" bIns="0" rtlCol="0"/>
          <a:lstStyle/>
          <a:p>
            <a:endParaRPr/>
          </a:p>
        </p:txBody>
      </p:sp>
      <p:sp>
        <p:nvSpPr>
          <p:cNvPr id="8" name="object 8"/>
          <p:cNvSpPr txBox="1"/>
          <p:nvPr/>
        </p:nvSpPr>
        <p:spPr>
          <a:xfrm>
            <a:off x="9742780" y="1598351"/>
            <a:ext cx="2316480" cy="4374916"/>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0000"/>
                </a:solidFill>
                <a:latin typeface="Calibri"/>
                <a:cs typeface="Calibri"/>
              </a:rPr>
              <a:t>Επίπεδα</a:t>
            </a:r>
            <a:r>
              <a:rPr sz="1600" b="1" dirty="0">
                <a:solidFill>
                  <a:srgbClr val="FF0000"/>
                </a:solidFill>
                <a:latin typeface="Calibri"/>
                <a:cs typeface="Calibri"/>
              </a:rPr>
              <a:t> </a:t>
            </a:r>
            <a:r>
              <a:rPr sz="1600" b="1" spc="-10" dirty="0">
                <a:solidFill>
                  <a:srgbClr val="FF0000"/>
                </a:solidFill>
                <a:latin typeface="Calibri"/>
                <a:cs typeface="Calibri"/>
              </a:rPr>
              <a:t>Πρόσβασης:</a:t>
            </a:r>
            <a:endParaRPr sz="1600" dirty="0">
              <a:latin typeface="Calibri"/>
              <a:cs typeface="Calibri"/>
            </a:endParaRPr>
          </a:p>
          <a:p>
            <a:pPr>
              <a:lnSpc>
                <a:spcPct val="100000"/>
              </a:lnSpc>
              <a:spcBef>
                <a:spcPts val="35"/>
              </a:spcBef>
            </a:pPr>
            <a:endParaRPr sz="115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FF0000"/>
                </a:solidFill>
                <a:latin typeface="Calibri"/>
                <a:cs typeface="Calibri"/>
              </a:rPr>
              <a:t>Read:</a:t>
            </a:r>
            <a:endParaRPr sz="1600" dirty="0">
              <a:latin typeface="Calibri"/>
              <a:cs typeface="Calibri"/>
            </a:endParaRPr>
          </a:p>
          <a:p>
            <a:pPr marL="12700" marR="553085">
              <a:lnSpc>
                <a:spcPct val="100000"/>
              </a:lnSpc>
              <a:spcBef>
                <a:spcPts val="5"/>
              </a:spcBef>
            </a:pPr>
            <a:r>
              <a:rPr sz="1600" spc="-5" dirty="0">
                <a:solidFill>
                  <a:srgbClr val="FF0000"/>
                </a:solidFill>
                <a:latin typeface="Calibri"/>
                <a:cs typeface="Calibri"/>
              </a:rPr>
              <a:t>Ο χρήστης μπορεί να </a:t>
            </a:r>
            <a:r>
              <a:rPr sz="1600" spc="-350" dirty="0">
                <a:solidFill>
                  <a:srgbClr val="FF0000"/>
                </a:solidFill>
                <a:latin typeface="Calibri"/>
                <a:cs typeface="Calibri"/>
              </a:rPr>
              <a:t> </a:t>
            </a:r>
            <a:r>
              <a:rPr sz="1600" spc="-5" dirty="0">
                <a:solidFill>
                  <a:srgbClr val="FF0000"/>
                </a:solidFill>
                <a:latin typeface="Calibri"/>
                <a:cs typeface="Calibri"/>
              </a:rPr>
              <a:t>διαβάσει</a:t>
            </a:r>
            <a:r>
              <a:rPr sz="1600" spc="-25" dirty="0">
                <a:solidFill>
                  <a:srgbClr val="FF0000"/>
                </a:solidFill>
                <a:latin typeface="Calibri"/>
                <a:cs typeface="Calibri"/>
              </a:rPr>
              <a:t> </a:t>
            </a:r>
            <a:r>
              <a:rPr sz="1600" spc="-20" dirty="0">
                <a:solidFill>
                  <a:srgbClr val="FF0000"/>
                </a:solidFill>
                <a:latin typeface="Calibri"/>
                <a:cs typeface="Calibri"/>
              </a:rPr>
              <a:t>την</a:t>
            </a:r>
            <a:r>
              <a:rPr sz="1600" spc="-15" dirty="0">
                <a:solidFill>
                  <a:srgbClr val="FF0000"/>
                </a:solidFill>
                <a:latin typeface="Calibri"/>
                <a:cs typeface="Calibri"/>
              </a:rPr>
              <a:t> </a:t>
            </a:r>
            <a:r>
              <a:rPr sz="1600" spc="-10" dirty="0">
                <a:solidFill>
                  <a:srgbClr val="FF0000"/>
                </a:solidFill>
                <a:latin typeface="Calibri"/>
                <a:cs typeface="Calibri"/>
              </a:rPr>
              <a:t>αίτηση</a:t>
            </a:r>
            <a:endParaRPr sz="1600" dirty="0">
              <a:latin typeface="Calibri"/>
              <a:cs typeface="Calibri"/>
            </a:endParaRPr>
          </a:p>
          <a:p>
            <a:pPr marL="299085" indent="-287020">
              <a:lnSpc>
                <a:spcPct val="100000"/>
              </a:lnSpc>
              <a:buFont typeface="Wingdings"/>
              <a:buChar char=""/>
              <a:tabLst>
                <a:tab pos="299085" algn="l"/>
                <a:tab pos="299720" algn="l"/>
              </a:tabLst>
            </a:pPr>
            <a:r>
              <a:rPr sz="1600" b="1" spc="-20" dirty="0">
                <a:solidFill>
                  <a:srgbClr val="FF0000"/>
                </a:solidFill>
                <a:latin typeface="Calibri"/>
                <a:cs typeface="Calibri"/>
              </a:rPr>
              <a:t>Write:</a:t>
            </a:r>
            <a:endParaRPr sz="1600" dirty="0">
              <a:latin typeface="Calibri"/>
              <a:cs typeface="Calibri"/>
            </a:endParaRPr>
          </a:p>
          <a:p>
            <a:pPr marL="12700">
              <a:lnSpc>
                <a:spcPct val="100000"/>
              </a:lnSpc>
            </a:pPr>
            <a:r>
              <a:rPr sz="1600" spc="-5" dirty="0">
                <a:solidFill>
                  <a:srgbClr val="FF0000"/>
                </a:solidFill>
                <a:latin typeface="Calibri"/>
                <a:cs typeface="Calibri"/>
              </a:rPr>
              <a:t>Ο</a:t>
            </a:r>
            <a:r>
              <a:rPr sz="1600" spc="-10" dirty="0">
                <a:solidFill>
                  <a:srgbClr val="FF0000"/>
                </a:solidFill>
                <a:latin typeface="Calibri"/>
                <a:cs typeface="Calibri"/>
              </a:rPr>
              <a:t> </a:t>
            </a:r>
            <a:r>
              <a:rPr sz="1600" spc="-5" dirty="0">
                <a:solidFill>
                  <a:srgbClr val="FF0000"/>
                </a:solidFill>
                <a:latin typeface="Calibri"/>
                <a:cs typeface="Calibri"/>
              </a:rPr>
              <a:t>χρήστης</a:t>
            </a:r>
            <a:r>
              <a:rPr sz="1600" spc="15" dirty="0">
                <a:solidFill>
                  <a:srgbClr val="FF0000"/>
                </a:solidFill>
                <a:latin typeface="Calibri"/>
                <a:cs typeface="Calibri"/>
              </a:rPr>
              <a:t> </a:t>
            </a:r>
            <a:r>
              <a:rPr sz="1600" spc="-5" dirty="0">
                <a:solidFill>
                  <a:srgbClr val="FF0000"/>
                </a:solidFill>
                <a:latin typeface="Calibri"/>
                <a:cs typeface="Calibri"/>
              </a:rPr>
              <a:t>μπορεί</a:t>
            </a:r>
            <a:r>
              <a:rPr sz="1600" spc="-15" dirty="0">
                <a:solidFill>
                  <a:srgbClr val="FF0000"/>
                </a:solidFill>
                <a:latin typeface="Calibri"/>
                <a:cs typeface="Calibri"/>
              </a:rPr>
              <a:t> </a:t>
            </a:r>
            <a:r>
              <a:rPr sz="1600" spc="-5" dirty="0">
                <a:solidFill>
                  <a:srgbClr val="FF0000"/>
                </a:solidFill>
                <a:latin typeface="Calibri"/>
                <a:cs typeface="Calibri"/>
              </a:rPr>
              <a:t>να</a:t>
            </a:r>
            <a:endParaRPr sz="1600" dirty="0">
              <a:latin typeface="Calibri"/>
              <a:cs typeface="Calibri"/>
            </a:endParaRPr>
          </a:p>
          <a:p>
            <a:pPr marL="12700">
              <a:lnSpc>
                <a:spcPct val="100000"/>
              </a:lnSpc>
            </a:pPr>
            <a:r>
              <a:rPr sz="1600" spc="-5" dirty="0">
                <a:solidFill>
                  <a:srgbClr val="FF0000"/>
                </a:solidFill>
                <a:latin typeface="Calibri"/>
                <a:cs typeface="Calibri"/>
              </a:rPr>
              <a:t>διαβάσει</a:t>
            </a:r>
            <a:r>
              <a:rPr sz="1600" spc="-20" dirty="0">
                <a:solidFill>
                  <a:srgbClr val="FF0000"/>
                </a:solidFill>
                <a:latin typeface="Calibri"/>
                <a:cs typeface="Calibri"/>
              </a:rPr>
              <a:t> </a:t>
            </a:r>
            <a:r>
              <a:rPr sz="1600" spc="-25" dirty="0">
                <a:solidFill>
                  <a:srgbClr val="FF0000"/>
                </a:solidFill>
                <a:latin typeface="Calibri"/>
                <a:cs typeface="Calibri"/>
              </a:rPr>
              <a:t>και</a:t>
            </a:r>
            <a:r>
              <a:rPr sz="1600" spc="-15" dirty="0">
                <a:solidFill>
                  <a:srgbClr val="FF0000"/>
                </a:solidFill>
                <a:latin typeface="Calibri"/>
                <a:cs typeface="Calibri"/>
              </a:rPr>
              <a:t> </a:t>
            </a:r>
            <a:r>
              <a:rPr sz="1600" spc="-5" dirty="0">
                <a:solidFill>
                  <a:srgbClr val="FF0000"/>
                </a:solidFill>
                <a:latin typeface="Calibri"/>
                <a:cs typeface="Calibri"/>
              </a:rPr>
              <a:t>να</a:t>
            </a:r>
            <a:endParaRPr sz="1600" dirty="0">
              <a:latin typeface="Calibri"/>
              <a:cs typeface="Calibri"/>
            </a:endParaRPr>
          </a:p>
          <a:p>
            <a:pPr marL="12700">
              <a:lnSpc>
                <a:spcPct val="100000"/>
              </a:lnSpc>
            </a:pPr>
            <a:r>
              <a:rPr sz="1600" spc="-5" dirty="0">
                <a:solidFill>
                  <a:srgbClr val="FF0000"/>
                </a:solidFill>
                <a:latin typeface="Calibri"/>
                <a:cs typeface="Calibri"/>
              </a:rPr>
              <a:t>επεξεργαστεί</a:t>
            </a:r>
            <a:r>
              <a:rPr sz="1600" spc="-25" dirty="0">
                <a:solidFill>
                  <a:srgbClr val="FF0000"/>
                </a:solidFill>
                <a:latin typeface="Calibri"/>
                <a:cs typeface="Calibri"/>
              </a:rPr>
              <a:t> </a:t>
            </a:r>
            <a:r>
              <a:rPr sz="1600" spc="-20" dirty="0">
                <a:solidFill>
                  <a:srgbClr val="FF0000"/>
                </a:solidFill>
                <a:latin typeface="Calibri"/>
                <a:cs typeface="Calibri"/>
              </a:rPr>
              <a:t>την </a:t>
            </a:r>
            <a:r>
              <a:rPr sz="1600" spc="-10" dirty="0">
                <a:solidFill>
                  <a:srgbClr val="FF0000"/>
                </a:solidFill>
                <a:latin typeface="Calibri"/>
                <a:cs typeface="Calibri"/>
              </a:rPr>
              <a:t>αίτηση</a:t>
            </a:r>
            <a:endParaRPr sz="1600" dirty="0">
              <a:latin typeface="Calibri"/>
              <a:cs typeface="Calibri"/>
            </a:endParaRPr>
          </a:p>
          <a:p>
            <a:pPr marL="299085" indent="-287020">
              <a:lnSpc>
                <a:spcPct val="100000"/>
              </a:lnSpc>
              <a:buFont typeface="Wingdings"/>
              <a:buChar char=""/>
              <a:tabLst>
                <a:tab pos="299085" algn="l"/>
                <a:tab pos="299720" algn="l"/>
              </a:tabLst>
            </a:pPr>
            <a:r>
              <a:rPr sz="1600" b="1" spc="-10" dirty="0">
                <a:solidFill>
                  <a:srgbClr val="FF0000"/>
                </a:solidFill>
                <a:latin typeface="Calibri"/>
                <a:cs typeface="Calibri"/>
              </a:rPr>
              <a:t>Submit:</a:t>
            </a:r>
            <a:endParaRPr sz="1600" dirty="0">
              <a:latin typeface="Calibri"/>
              <a:cs typeface="Calibri"/>
            </a:endParaRPr>
          </a:p>
          <a:p>
            <a:pPr marL="12700" marR="5080">
              <a:lnSpc>
                <a:spcPct val="100000"/>
              </a:lnSpc>
            </a:pPr>
            <a:r>
              <a:rPr sz="1600" spc="-5" dirty="0">
                <a:solidFill>
                  <a:srgbClr val="FF0000"/>
                </a:solidFill>
                <a:latin typeface="Calibri"/>
                <a:cs typeface="Calibri"/>
              </a:rPr>
              <a:t>Ο</a:t>
            </a:r>
            <a:r>
              <a:rPr sz="1600" dirty="0">
                <a:solidFill>
                  <a:srgbClr val="FF0000"/>
                </a:solidFill>
                <a:latin typeface="Calibri"/>
                <a:cs typeface="Calibri"/>
              </a:rPr>
              <a:t> </a:t>
            </a:r>
            <a:r>
              <a:rPr sz="1600" spc="-5" dirty="0">
                <a:solidFill>
                  <a:srgbClr val="FF0000"/>
                </a:solidFill>
                <a:latin typeface="Calibri"/>
                <a:cs typeface="Calibri"/>
              </a:rPr>
              <a:t>χρήστης</a:t>
            </a:r>
            <a:r>
              <a:rPr sz="1600" spc="20" dirty="0">
                <a:solidFill>
                  <a:srgbClr val="FF0000"/>
                </a:solidFill>
                <a:latin typeface="Calibri"/>
                <a:cs typeface="Calibri"/>
              </a:rPr>
              <a:t> </a:t>
            </a:r>
            <a:r>
              <a:rPr sz="1600" spc="-5" dirty="0">
                <a:solidFill>
                  <a:srgbClr val="FF0000"/>
                </a:solidFill>
                <a:latin typeface="Calibri"/>
                <a:cs typeface="Calibri"/>
              </a:rPr>
              <a:t>μπορεί να </a:t>
            </a:r>
            <a:r>
              <a:rPr sz="1600" dirty="0">
                <a:solidFill>
                  <a:srgbClr val="FF0000"/>
                </a:solidFill>
                <a:latin typeface="Calibri"/>
                <a:cs typeface="Calibri"/>
              </a:rPr>
              <a:t> </a:t>
            </a:r>
            <a:r>
              <a:rPr sz="1600" spc="-5" dirty="0">
                <a:solidFill>
                  <a:srgbClr val="FF0000"/>
                </a:solidFill>
                <a:latin typeface="Calibri"/>
                <a:cs typeface="Calibri"/>
              </a:rPr>
              <a:t>διαβάσει, να επεξεργαστεί </a:t>
            </a:r>
            <a:r>
              <a:rPr sz="1600" dirty="0">
                <a:solidFill>
                  <a:srgbClr val="FF0000"/>
                </a:solidFill>
                <a:latin typeface="Calibri"/>
                <a:cs typeface="Calibri"/>
              </a:rPr>
              <a:t> </a:t>
            </a:r>
            <a:r>
              <a:rPr sz="1600" spc="-25" dirty="0">
                <a:solidFill>
                  <a:srgbClr val="FF0000"/>
                </a:solidFill>
                <a:latin typeface="Calibri"/>
                <a:cs typeface="Calibri"/>
              </a:rPr>
              <a:t>και</a:t>
            </a:r>
            <a:r>
              <a:rPr sz="1600" dirty="0">
                <a:solidFill>
                  <a:srgbClr val="FF0000"/>
                </a:solidFill>
                <a:latin typeface="Calibri"/>
                <a:cs typeface="Calibri"/>
              </a:rPr>
              <a:t> </a:t>
            </a:r>
            <a:r>
              <a:rPr sz="1600" spc="-5" dirty="0">
                <a:solidFill>
                  <a:srgbClr val="FF0000"/>
                </a:solidFill>
                <a:latin typeface="Calibri"/>
                <a:cs typeface="Calibri"/>
              </a:rPr>
              <a:t>να</a:t>
            </a:r>
            <a:r>
              <a:rPr sz="1600" spc="-10" dirty="0">
                <a:solidFill>
                  <a:srgbClr val="FF0000"/>
                </a:solidFill>
                <a:latin typeface="Calibri"/>
                <a:cs typeface="Calibri"/>
              </a:rPr>
              <a:t> </a:t>
            </a:r>
            <a:r>
              <a:rPr sz="1600" spc="-5" dirty="0">
                <a:solidFill>
                  <a:srgbClr val="FF0000"/>
                </a:solidFill>
                <a:latin typeface="Calibri"/>
                <a:cs typeface="Calibri"/>
              </a:rPr>
              <a:t>υποβάλει</a:t>
            </a:r>
            <a:r>
              <a:rPr sz="1600" spc="10" dirty="0">
                <a:solidFill>
                  <a:srgbClr val="FF0000"/>
                </a:solidFill>
                <a:latin typeface="Calibri"/>
                <a:cs typeface="Calibri"/>
              </a:rPr>
              <a:t> </a:t>
            </a:r>
            <a:r>
              <a:rPr sz="1600" spc="-20" dirty="0">
                <a:solidFill>
                  <a:srgbClr val="FF0000"/>
                </a:solidFill>
                <a:latin typeface="Calibri"/>
                <a:cs typeface="Calibri"/>
              </a:rPr>
              <a:t>την</a:t>
            </a:r>
            <a:r>
              <a:rPr sz="1600" dirty="0">
                <a:solidFill>
                  <a:srgbClr val="FF0000"/>
                </a:solidFill>
                <a:latin typeface="Calibri"/>
                <a:cs typeface="Calibri"/>
              </a:rPr>
              <a:t> </a:t>
            </a:r>
            <a:r>
              <a:rPr sz="1600" spc="-10" dirty="0">
                <a:solidFill>
                  <a:srgbClr val="FF0000"/>
                </a:solidFill>
                <a:latin typeface="Calibri"/>
                <a:cs typeface="Calibri"/>
              </a:rPr>
              <a:t>αίτηση</a:t>
            </a:r>
            <a:r>
              <a:rPr lang="el-GR" sz="1600" spc="-10" dirty="0">
                <a:solidFill>
                  <a:srgbClr val="FF0000"/>
                </a:solidFill>
                <a:latin typeface="Calibri"/>
                <a:cs typeface="Calibri"/>
              </a:rPr>
              <a:t>. Εκτός από τον ιδιοκτήτη της αίτησης, μόνο ένα επιπλέον άτομο μπορεί να έχει αυτό το επίπεδο πρόσβασης</a:t>
            </a:r>
            <a:endParaRPr sz="1600" dirty="0">
              <a:latin typeface="Calibri"/>
              <a:cs typeface="Calibri"/>
            </a:endParaRPr>
          </a:p>
        </p:txBody>
      </p:sp>
      <p:sp>
        <p:nvSpPr>
          <p:cNvPr id="9" name="object 9"/>
          <p:cNvSpPr txBox="1"/>
          <p:nvPr/>
        </p:nvSpPr>
        <p:spPr>
          <a:xfrm>
            <a:off x="172618" y="924814"/>
            <a:ext cx="11141710"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FF0000"/>
                </a:solidFill>
                <a:latin typeface="Calibri"/>
                <a:cs typeface="Calibri"/>
              </a:rPr>
              <a:t>Βήμα 1: </a:t>
            </a:r>
            <a:r>
              <a:rPr sz="1800" b="1" spc="-5" dirty="0">
                <a:solidFill>
                  <a:srgbClr val="FF0000"/>
                </a:solidFill>
                <a:latin typeface="Calibri"/>
                <a:cs typeface="Calibri"/>
              </a:rPr>
              <a:t>Καταχώρηση </a:t>
            </a:r>
            <a:r>
              <a:rPr sz="1800" b="1" dirty="0">
                <a:solidFill>
                  <a:srgbClr val="FF0000"/>
                </a:solidFill>
                <a:latin typeface="Calibri"/>
                <a:cs typeface="Calibri"/>
              </a:rPr>
              <a:t>ενός sharing </a:t>
            </a:r>
            <a:r>
              <a:rPr sz="1800" b="1" spc="-5" dirty="0">
                <a:solidFill>
                  <a:srgbClr val="FF0000"/>
                </a:solidFill>
                <a:latin typeface="Calibri"/>
                <a:cs typeface="Calibri"/>
              </a:rPr>
              <a:t>rule (εξ’ ορισμού </a:t>
            </a:r>
            <a:r>
              <a:rPr sz="1800" b="1" dirty="0">
                <a:solidFill>
                  <a:srgbClr val="FF0000"/>
                </a:solidFill>
                <a:latin typeface="Calibri"/>
                <a:cs typeface="Calibri"/>
              </a:rPr>
              <a:t>η </a:t>
            </a:r>
            <a:r>
              <a:rPr sz="1800" b="1" spc="-5" dirty="0">
                <a:solidFill>
                  <a:srgbClr val="FF0000"/>
                </a:solidFill>
                <a:latin typeface="Calibri"/>
                <a:cs typeface="Calibri"/>
              </a:rPr>
              <a:t>λίστα </a:t>
            </a:r>
            <a:r>
              <a:rPr sz="1800" b="1" dirty="0">
                <a:solidFill>
                  <a:srgbClr val="FF0000"/>
                </a:solidFill>
                <a:latin typeface="Calibri"/>
                <a:cs typeface="Calibri"/>
              </a:rPr>
              <a:t>sharing </a:t>
            </a:r>
            <a:r>
              <a:rPr sz="1800" b="1" spc="-5" dirty="0">
                <a:solidFill>
                  <a:srgbClr val="FF0000"/>
                </a:solidFill>
                <a:latin typeface="Calibri"/>
                <a:cs typeface="Calibri"/>
              </a:rPr>
              <a:t>είναι άδεια), επιλέγοντας </a:t>
            </a:r>
            <a:r>
              <a:rPr sz="1800" b="1" dirty="0">
                <a:solidFill>
                  <a:srgbClr val="FF0000"/>
                </a:solidFill>
                <a:latin typeface="Calibri"/>
                <a:cs typeface="Calibri"/>
              </a:rPr>
              <a:t>1 από τις 3 </a:t>
            </a:r>
            <a:r>
              <a:rPr sz="1800" b="1" spc="-5" dirty="0">
                <a:solidFill>
                  <a:srgbClr val="FF0000"/>
                </a:solidFill>
                <a:latin typeface="Calibri"/>
                <a:cs typeface="Calibri"/>
              </a:rPr>
              <a:t>διαθέσιμες </a:t>
            </a:r>
            <a:r>
              <a:rPr sz="1800" b="1" spc="-395" dirty="0">
                <a:solidFill>
                  <a:srgbClr val="FF0000"/>
                </a:solidFill>
                <a:latin typeface="Calibri"/>
                <a:cs typeface="Calibri"/>
              </a:rPr>
              <a:t> </a:t>
            </a:r>
            <a:r>
              <a:rPr sz="1800" b="1" dirty="0">
                <a:solidFill>
                  <a:srgbClr val="FF0000"/>
                </a:solidFill>
                <a:latin typeface="Calibri"/>
                <a:cs typeface="Calibri"/>
              </a:rPr>
              <a:t>επιλογές</a:t>
            </a:r>
            <a:r>
              <a:rPr sz="1800" b="1" spc="-25" dirty="0">
                <a:solidFill>
                  <a:srgbClr val="FF0000"/>
                </a:solidFill>
                <a:latin typeface="Calibri"/>
                <a:cs typeface="Calibri"/>
              </a:rPr>
              <a:t> </a:t>
            </a:r>
            <a:r>
              <a:rPr sz="1800" b="1" spc="-5" dirty="0">
                <a:solidFill>
                  <a:srgbClr val="FF0000"/>
                </a:solidFill>
                <a:latin typeface="Calibri"/>
                <a:cs typeface="Calibri"/>
              </a:rPr>
              <a:t>(Share</a:t>
            </a:r>
            <a:r>
              <a:rPr sz="1800" b="1" spc="-10" dirty="0">
                <a:solidFill>
                  <a:srgbClr val="FF0000"/>
                </a:solidFill>
                <a:latin typeface="Calibri"/>
                <a:cs typeface="Calibri"/>
              </a:rPr>
              <a:t> </a:t>
            </a:r>
            <a:r>
              <a:rPr sz="1800" b="1" spc="-5" dirty="0">
                <a:solidFill>
                  <a:srgbClr val="FF0000"/>
                </a:solidFill>
                <a:latin typeface="Calibri"/>
                <a:cs typeface="Calibri"/>
              </a:rPr>
              <a:t>with</a:t>
            </a:r>
            <a:r>
              <a:rPr sz="1800" b="1" spc="-20" dirty="0">
                <a:solidFill>
                  <a:srgbClr val="FF0000"/>
                </a:solidFill>
                <a:latin typeface="Calibri"/>
                <a:cs typeface="Calibri"/>
              </a:rPr>
              <a:t> </a:t>
            </a:r>
            <a:r>
              <a:rPr sz="1800" b="1" dirty="0">
                <a:solidFill>
                  <a:srgbClr val="FF0000"/>
                </a:solidFill>
                <a:latin typeface="Calibri"/>
                <a:cs typeface="Calibri"/>
              </a:rPr>
              <a:t>a</a:t>
            </a:r>
            <a:r>
              <a:rPr sz="1800" b="1" spc="10" dirty="0">
                <a:solidFill>
                  <a:srgbClr val="FF0000"/>
                </a:solidFill>
                <a:latin typeface="Calibri"/>
                <a:cs typeface="Calibri"/>
              </a:rPr>
              <a:t> </a:t>
            </a:r>
            <a:r>
              <a:rPr sz="1800" b="1" spc="-5" dirty="0">
                <a:solidFill>
                  <a:srgbClr val="FF0000"/>
                </a:solidFill>
                <a:latin typeface="Calibri"/>
                <a:cs typeface="Calibri"/>
              </a:rPr>
              <a:t>new</a:t>
            </a:r>
            <a:r>
              <a:rPr sz="1800" b="1" spc="-25" dirty="0">
                <a:solidFill>
                  <a:srgbClr val="FF0000"/>
                </a:solidFill>
                <a:latin typeface="Calibri"/>
                <a:cs typeface="Calibri"/>
              </a:rPr>
              <a:t> </a:t>
            </a:r>
            <a:r>
              <a:rPr sz="1800" b="1" spc="-10" dirty="0">
                <a:solidFill>
                  <a:srgbClr val="FF0000"/>
                </a:solidFill>
                <a:latin typeface="Calibri"/>
                <a:cs typeface="Calibri"/>
              </a:rPr>
              <a:t>person,</a:t>
            </a:r>
            <a:r>
              <a:rPr sz="1800" b="1" spc="-35" dirty="0">
                <a:solidFill>
                  <a:srgbClr val="FF0000"/>
                </a:solidFill>
                <a:latin typeface="Calibri"/>
                <a:cs typeface="Calibri"/>
              </a:rPr>
              <a:t> </a:t>
            </a:r>
            <a:r>
              <a:rPr sz="1800" b="1" spc="-10" dirty="0">
                <a:solidFill>
                  <a:srgbClr val="FF0000"/>
                </a:solidFill>
                <a:latin typeface="Calibri"/>
                <a:cs typeface="Calibri"/>
              </a:rPr>
              <a:t>Share </a:t>
            </a:r>
            <a:r>
              <a:rPr sz="1800" b="1" spc="-5" dirty="0">
                <a:solidFill>
                  <a:srgbClr val="FF0000"/>
                </a:solidFill>
                <a:latin typeface="Calibri"/>
                <a:cs typeface="Calibri"/>
              </a:rPr>
              <a:t>with</a:t>
            </a:r>
            <a:r>
              <a:rPr sz="1800" b="1" spc="-20" dirty="0">
                <a:solidFill>
                  <a:srgbClr val="FF0000"/>
                </a:solidFill>
                <a:latin typeface="Calibri"/>
                <a:cs typeface="Calibri"/>
              </a:rPr>
              <a:t> </a:t>
            </a:r>
            <a:r>
              <a:rPr sz="1800" b="1" dirty="0">
                <a:solidFill>
                  <a:srgbClr val="FF0000"/>
                </a:solidFill>
                <a:latin typeface="Calibri"/>
                <a:cs typeface="Calibri"/>
              </a:rPr>
              <a:t>an </a:t>
            </a:r>
            <a:r>
              <a:rPr sz="1800" b="1" spc="-10" dirty="0">
                <a:solidFill>
                  <a:srgbClr val="FF0000"/>
                </a:solidFill>
                <a:latin typeface="Calibri"/>
                <a:cs typeface="Calibri"/>
              </a:rPr>
              <a:t>associated</a:t>
            </a:r>
            <a:r>
              <a:rPr sz="1800" b="1" spc="-45" dirty="0">
                <a:solidFill>
                  <a:srgbClr val="FF0000"/>
                </a:solidFill>
                <a:latin typeface="Calibri"/>
                <a:cs typeface="Calibri"/>
              </a:rPr>
              <a:t> </a:t>
            </a:r>
            <a:r>
              <a:rPr sz="1800" b="1" spc="-5" dirty="0">
                <a:solidFill>
                  <a:srgbClr val="FF0000"/>
                </a:solidFill>
                <a:latin typeface="Calibri"/>
                <a:cs typeface="Calibri"/>
              </a:rPr>
              <a:t>person,</a:t>
            </a:r>
            <a:r>
              <a:rPr sz="1800" b="1" spc="-10" dirty="0">
                <a:solidFill>
                  <a:srgbClr val="FF0000"/>
                </a:solidFill>
                <a:latin typeface="Calibri"/>
                <a:cs typeface="Calibri"/>
              </a:rPr>
              <a:t> </a:t>
            </a:r>
            <a:r>
              <a:rPr sz="1800" b="1" spc="-5" dirty="0">
                <a:solidFill>
                  <a:srgbClr val="FF0000"/>
                </a:solidFill>
                <a:latin typeface="Calibri"/>
                <a:cs typeface="Calibri"/>
              </a:rPr>
              <a:t>Share</a:t>
            </a:r>
            <a:r>
              <a:rPr sz="1800" b="1" spc="-40" dirty="0">
                <a:solidFill>
                  <a:srgbClr val="FF0000"/>
                </a:solidFill>
                <a:latin typeface="Calibri"/>
                <a:cs typeface="Calibri"/>
              </a:rPr>
              <a:t> </a:t>
            </a:r>
            <a:r>
              <a:rPr sz="1800" b="1" spc="-10" dirty="0">
                <a:solidFill>
                  <a:srgbClr val="FF0000"/>
                </a:solidFill>
                <a:latin typeface="Calibri"/>
                <a:cs typeface="Calibri"/>
              </a:rPr>
              <a:t>from</a:t>
            </a:r>
            <a:r>
              <a:rPr sz="1800" b="1" spc="15" dirty="0">
                <a:solidFill>
                  <a:srgbClr val="FF0000"/>
                </a:solidFill>
                <a:latin typeface="Calibri"/>
                <a:cs typeface="Calibri"/>
              </a:rPr>
              <a:t> </a:t>
            </a:r>
            <a:r>
              <a:rPr sz="1800" b="1" spc="-20" dirty="0">
                <a:solidFill>
                  <a:srgbClr val="FF0000"/>
                </a:solidFill>
                <a:latin typeface="Calibri"/>
                <a:cs typeface="Calibri"/>
              </a:rPr>
              <a:t>my</a:t>
            </a:r>
            <a:r>
              <a:rPr sz="1800" b="1" dirty="0">
                <a:solidFill>
                  <a:srgbClr val="FF0000"/>
                </a:solidFill>
                <a:latin typeface="Calibri"/>
                <a:cs typeface="Calibri"/>
              </a:rPr>
              <a:t> </a:t>
            </a:r>
            <a:r>
              <a:rPr sz="1800" b="1" spc="-5" dirty="0">
                <a:solidFill>
                  <a:srgbClr val="FF0000"/>
                </a:solidFill>
                <a:latin typeface="Calibri"/>
                <a:cs typeface="Calibri"/>
              </a:rPr>
              <a:t>contact</a:t>
            </a:r>
            <a:r>
              <a:rPr sz="1800" b="1" spc="-25" dirty="0">
                <a:solidFill>
                  <a:srgbClr val="FF0000"/>
                </a:solidFill>
                <a:latin typeface="Calibri"/>
                <a:cs typeface="Calibri"/>
              </a:rPr>
              <a:t> </a:t>
            </a:r>
            <a:r>
              <a:rPr sz="1800" b="1" spc="-5" dirty="0">
                <a:solidFill>
                  <a:srgbClr val="FF0000"/>
                </a:solidFill>
                <a:latin typeface="Calibri"/>
                <a:cs typeface="Calibri"/>
              </a:rPr>
              <a:t>list)</a:t>
            </a:r>
            <a:endParaRPr sz="1800" dirty="0">
              <a:latin typeface="Calibri"/>
              <a:cs typeface="Calibri"/>
            </a:endParaRPr>
          </a:p>
        </p:txBody>
      </p:sp>
      <p:sp>
        <p:nvSpPr>
          <p:cNvPr id="10" name="object 10"/>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25" dirty="0">
                <a:solidFill>
                  <a:srgbClr val="FFFFFF"/>
                </a:solidFill>
              </a:rPr>
              <a:t> </a:t>
            </a:r>
            <a:r>
              <a:rPr sz="2800" spc="-10" dirty="0">
                <a:solidFill>
                  <a:srgbClr val="FFFFFF"/>
                </a:solidFill>
              </a:rPr>
              <a:t>ΟΔΗΓΙΕΣ</a:t>
            </a:r>
            <a:r>
              <a:rPr sz="2800" spc="-5" dirty="0">
                <a:solidFill>
                  <a:srgbClr val="FFFFFF"/>
                </a:solidFill>
              </a:rPr>
              <a:t> -</a:t>
            </a:r>
            <a:r>
              <a:rPr sz="2800" spc="15" dirty="0">
                <a:solidFill>
                  <a:srgbClr val="FFFFFF"/>
                </a:solidFill>
              </a:rPr>
              <a:t> </a:t>
            </a: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185928" y="3201922"/>
              <a:ext cx="11634216" cy="3656074"/>
            </a:xfrm>
            <a:prstGeom prst="rect">
              <a:avLst/>
            </a:prstGeom>
          </p:spPr>
        </p:pic>
        <p:sp>
          <p:nvSpPr>
            <p:cNvPr id="4" name="object 4"/>
            <p:cNvSpPr/>
            <p:nvPr/>
          </p:nvSpPr>
          <p:spPr>
            <a:xfrm>
              <a:off x="9905873" y="3304285"/>
              <a:ext cx="1524635" cy="1028065"/>
            </a:xfrm>
            <a:custGeom>
              <a:avLst/>
              <a:gdLst/>
              <a:ahLst/>
              <a:cxnLst/>
              <a:rect l="l" t="t" r="r" b="b"/>
              <a:pathLst>
                <a:path w="1524634" h="1028064">
                  <a:moveTo>
                    <a:pt x="945642" y="1014349"/>
                  </a:moveTo>
                  <a:lnTo>
                    <a:pt x="933246" y="972185"/>
                  </a:lnTo>
                  <a:lnTo>
                    <a:pt x="921639" y="932688"/>
                  </a:lnTo>
                  <a:lnTo>
                    <a:pt x="898423" y="954316"/>
                  </a:lnTo>
                  <a:lnTo>
                    <a:pt x="9398" y="0"/>
                  </a:lnTo>
                  <a:lnTo>
                    <a:pt x="0" y="8636"/>
                  </a:lnTo>
                  <a:lnTo>
                    <a:pt x="889152" y="962952"/>
                  </a:lnTo>
                  <a:lnTo>
                    <a:pt x="865886" y="984631"/>
                  </a:lnTo>
                  <a:lnTo>
                    <a:pt x="945642" y="1014349"/>
                  </a:lnTo>
                  <a:close/>
                </a:path>
                <a:path w="1524634" h="1028064">
                  <a:moveTo>
                    <a:pt x="1524127" y="951484"/>
                  </a:moveTo>
                  <a:lnTo>
                    <a:pt x="1492377" y="951484"/>
                  </a:lnTo>
                  <a:lnTo>
                    <a:pt x="1492377" y="402082"/>
                  </a:lnTo>
                  <a:lnTo>
                    <a:pt x="1479677" y="402082"/>
                  </a:lnTo>
                  <a:lnTo>
                    <a:pt x="1479677" y="951484"/>
                  </a:lnTo>
                  <a:lnTo>
                    <a:pt x="1447927" y="951484"/>
                  </a:lnTo>
                  <a:lnTo>
                    <a:pt x="1486027" y="1027684"/>
                  </a:lnTo>
                  <a:lnTo>
                    <a:pt x="1517777" y="964184"/>
                  </a:lnTo>
                  <a:lnTo>
                    <a:pt x="1524127" y="951484"/>
                  </a:lnTo>
                  <a:close/>
                </a:path>
              </a:pathLst>
            </a:custGeom>
            <a:solidFill>
              <a:srgbClr val="4471C4"/>
            </a:solidFill>
          </p:spPr>
          <p:txBody>
            <a:bodyPr wrap="square" lIns="0" tIns="0" rIns="0" bIns="0" rtlCol="0"/>
            <a:lstStyle/>
            <a:p>
              <a:endParaRPr/>
            </a:p>
          </p:txBody>
        </p:sp>
      </p:grpSp>
      <p:sp>
        <p:nvSpPr>
          <p:cNvPr id="5" name="object 5"/>
          <p:cNvSpPr txBox="1"/>
          <p:nvPr/>
        </p:nvSpPr>
        <p:spPr>
          <a:xfrm>
            <a:off x="268605" y="793879"/>
            <a:ext cx="11923395" cy="2944396"/>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0000"/>
                </a:solidFill>
                <a:latin typeface="Calibri"/>
                <a:cs typeface="Calibri"/>
              </a:rPr>
              <a:t>Βήμα</a:t>
            </a:r>
            <a:r>
              <a:rPr sz="1800" b="1" spc="-15" dirty="0">
                <a:solidFill>
                  <a:srgbClr val="FF0000"/>
                </a:solidFill>
                <a:latin typeface="Calibri"/>
                <a:cs typeface="Calibri"/>
              </a:rPr>
              <a:t> </a:t>
            </a:r>
            <a:r>
              <a:rPr sz="1800" b="1" dirty="0">
                <a:solidFill>
                  <a:srgbClr val="FF0000"/>
                </a:solidFill>
                <a:latin typeface="Calibri"/>
                <a:cs typeface="Calibri"/>
              </a:rPr>
              <a:t>2:</a:t>
            </a:r>
            <a:r>
              <a:rPr sz="1800" b="1" spc="5" dirty="0">
                <a:solidFill>
                  <a:srgbClr val="FF0000"/>
                </a:solidFill>
                <a:latin typeface="Calibri"/>
                <a:cs typeface="Calibri"/>
              </a:rPr>
              <a:t> </a:t>
            </a:r>
            <a:r>
              <a:rPr sz="1800" b="1" spc="-5" dirty="0">
                <a:solidFill>
                  <a:srgbClr val="FF0000"/>
                </a:solidFill>
                <a:latin typeface="Calibri"/>
                <a:cs typeface="Calibri"/>
              </a:rPr>
              <a:t>Ενεργοποίηση</a:t>
            </a:r>
            <a:r>
              <a:rPr sz="1800" b="1" spc="-10" dirty="0">
                <a:solidFill>
                  <a:srgbClr val="FF0000"/>
                </a:solidFill>
                <a:latin typeface="Calibri"/>
                <a:cs typeface="Calibri"/>
              </a:rPr>
              <a:t> </a:t>
            </a:r>
            <a:r>
              <a:rPr sz="1800" b="1" spc="-5" dirty="0">
                <a:solidFill>
                  <a:srgbClr val="FF0000"/>
                </a:solidFill>
                <a:latin typeface="Calibri"/>
                <a:cs typeface="Calibri"/>
              </a:rPr>
              <a:t>μίας</a:t>
            </a:r>
            <a:r>
              <a:rPr sz="1800" b="1" spc="-30" dirty="0">
                <a:solidFill>
                  <a:srgbClr val="FF0000"/>
                </a:solidFill>
                <a:latin typeface="Calibri"/>
                <a:cs typeface="Calibri"/>
              </a:rPr>
              <a:t> </a:t>
            </a:r>
            <a:r>
              <a:rPr sz="1800" b="1" spc="-5" dirty="0">
                <a:solidFill>
                  <a:srgbClr val="FF0000"/>
                </a:solidFill>
                <a:latin typeface="Calibri"/>
                <a:cs typeface="Calibri"/>
              </a:rPr>
              <a:t>ρύθμισης</a:t>
            </a:r>
            <a:r>
              <a:rPr sz="1800" b="1" spc="-20" dirty="0">
                <a:solidFill>
                  <a:srgbClr val="FF0000"/>
                </a:solidFill>
                <a:latin typeface="Calibri"/>
                <a:cs typeface="Calibri"/>
              </a:rPr>
              <a:t> </a:t>
            </a:r>
            <a:r>
              <a:rPr sz="1800" b="1" dirty="0">
                <a:solidFill>
                  <a:srgbClr val="FF0000"/>
                </a:solidFill>
                <a:latin typeface="Calibri"/>
                <a:cs typeface="Calibri"/>
              </a:rPr>
              <a:t>sharing</a:t>
            </a:r>
            <a:r>
              <a:rPr sz="1800" b="1" spc="-25" dirty="0">
                <a:solidFill>
                  <a:srgbClr val="FF0000"/>
                </a:solidFill>
                <a:latin typeface="Calibri"/>
                <a:cs typeface="Calibri"/>
              </a:rPr>
              <a:t> </a:t>
            </a:r>
            <a:r>
              <a:rPr sz="1800" b="1" dirty="0">
                <a:solidFill>
                  <a:srgbClr val="FF0000"/>
                </a:solidFill>
                <a:latin typeface="Calibri"/>
                <a:cs typeface="Calibri"/>
              </a:rPr>
              <a:t>(sharing</a:t>
            </a:r>
            <a:r>
              <a:rPr sz="1800" b="1" spc="-35" dirty="0">
                <a:solidFill>
                  <a:srgbClr val="FF0000"/>
                </a:solidFill>
                <a:latin typeface="Calibri"/>
                <a:cs typeface="Calibri"/>
              </a:rPr>
              <a:t> </a:t>
            </a:r>
            <a:r>
              <a:rPr sz="1800" b="1" spc="-5" dirty="0">
                <a:solidFill>
                  <a:srgbClr val="FF0000"/>
                </a:solidFill>
                <a:latin typeface="Calibri"/>
                <a:cs typeface="Calibri"/>
              </a:rPr>
              <a:t>rule)</a:t>
            </a:r>
            <a:r>
              <a:rPr lang="el-GR" sz="1800" b="1" spc="-5" dirty="0">
                <a:solidFill>
                  <a:srgbClr val="FF0000"/>
                </a:solidFill>
                <a:latin typeface="Calibri"/>
                <a:cs typeface="Calibri"/>
              </a:rPr>
              <a:t> </a:t>
            </a:r>
            <a:r>
              <a:rPr lang="el-GR" sz="1800" b="1" spc="-5" dirty="0">
                <a:solidFill>
                  <a:srgbClr val="FF0000"/>
                </a:solidFill>
                <a:latin typeface="Calibri"/>
                <a:cs typeface="Calibri"/>
                <a:sym typeface="Wingdings" panose="05000000000000000000" pitchFamily="2" charset="2"/>
              </a:rPr>
              <a:t></a:t>
            </a:r>
            <a:r>
              <a:rPr lang="en-GB" sz="1800" b="1" spc="-5" dirty="0">
                <a:solidFill>
                  <a:srgbClr val="FF0000"/>
                </a:solidFill>
                <a:latin typeface="Calibri"/>
                <a:cs typeface="Calibri"/>
              </a:rPr>
              <a:t> </a:t>
            </a:r>
            <a:r>
              <a:rPr lang="el-GR" sz="1800" b="1" spc="-5" dirty="0">
                <a:solidFill>
                  <a:srgbClr val="FF0000"/>
                </a:solidFill>
                <a:latin typeface="Calibri"/>
                <a:cs typeface="Calibri"/>
              </a:rPr>
              <a:t>Επιτρέπεται μόνο προτού παρέλθει η καταληκτική ημερομηνία υποβολής αιτήσεων</a:t>
            </a:r>
            <a:endParaRPr sz="1800" dirty="0">
              <a:latin typeface="Calibri"/>
              <a:cs typeface="Calibri"/>
            </a:endParaRPr>
          </a:p>
          <a:p>
            <a:pPr>
              <a:lnSpc>
                <a:spcPct val="100000"/>
              </a:lnSpc>
              <a:spcBef>
                <a:spcPts val="25"/>
              </a:spcBef>
            </a:pPr>
            <a:endParaRPr sz="1750" dirty="0">
              <a:latin typeface="Calibri"/>
              <a:cs typeface="Calibri"/>
            </a:endParaRPr>
          </a:p>
          <a:p>
            <a:pPr marL="299085" marR="879475" indent="-287020" algn="just">
              <a:lnSpc>
                <a:spcPct val="100000"/>
              </a:lnSpc>
              <a:buFont typeface="Wingdings"/>
              <a:buChar char=""/>
              <a:tabLst>
                <a:tab pos="299720" algn="l"/>
              </a:tabLst>
            </a:pPr>
            <a:r>
              <a:rPr sz="1800" dirty="0">
                <a:solidFill>
                  <a:srgbClr val="FF0000"/>
                </a:solidFill>
                <a:latin typeface="Calibri"/>
                <a:cs typeface="Calibri"/>
              </a:rPr>
              <a:t>Για </a:t>
            </a:r>
            <a:r>
              <a:rPr sz="1800" spc="5" dirty="0">
                <a:solidFill>
                  <a:srgbClr val="FF0000"/>
                </a:solidFill>
                <a:latin typeface="Calibri"/>
                <a:cs typeface="Calibri"/>
              </a:rPr>
              <a:t>να </a:t>
            </a:r>
            <a:r>
              <a:rPr sz="1800" spc="-5" dirty="0">
                <a:solidFill>
                  <a:srgbClr val="FF0000"/>
                </a:solidFill>
                <a:latin typeface="Calibri"/>
                <a:cs typeface="Calibri"/>
              </a:rPr>
              <a:t>ενεργοποιηθεί </a:t>
            </a:r>
            <a:r>
              <a:rPr sz="1800" dirty="0">
                <a:solidFill>
                  <a:srgbClr val="FF0000"/>
                </a:solidFill>
                <a:latin typeface="Calibri"/>
                <a:cs typeface="Calibri"/>
              </a:rPr>
              <a:t>η </a:t>
            </a:r>
            <a:r>
              <a:rPr sz="1800" spc="-5" dirty="0">
                <a:solidFill>
                  <a:srgbClr val="FF0000"/>
                </a:solidFill>
                <a:latin typeface="Calibri"/>
                <a:cs typeface="Calibri"/>
              </a:rPr>
              <a:t>ρύθμιση </a:t>
            </a:r>
            <a:r>
              <a:rPr sz="1800" dirty="0">
                <a:solidFill>
                  <a:srgbClr val="FF0000"/>
                </a:solidFill>
                <a:latin typeface="Calibri"/>
                <a:cs typeface="Calibri"/>
              </a:rPr>
              <a:t>sharing, πρέπει </a:t>
            </a:r>
            <a:r>
              <a:rPr sz="1800" spc="-10" dirty="0">
                <a:solidFill>
                  <a:srgbClr val="FF0000"/>
                </a:solidFill>
                <a:latin typeface="Calibri"/>
                <a:cs typeface="Calibri"/>
              </a:rPr>
              <a:t>προηγουμένως </a:t>
            </a:r>
            <a:r>
              <a:rPr sz="1800" b="1" dirty="0">
                <a:solidFill>
                  <a:srgbClr val="FF0000"/>
                </a:solidFill>
                <a:latin typeface="Calibri"/>
                <a:cs typeface="Calibri"/>
              </a:rPr>
              <a:t>να </a:t>
            </a:r>
            <a:r>
              <a:rPr sz="1800" b="1" spc="-5" dirty="0">
                <a:solidFill>
                  <a:srgbClr val="FF0000"/>
                </a:solidFill>
                <a:latin typeface="Calibri"/>
                <a:cs typeface="Calibri"/>
              </a:rPr>
              <a:t>επιλεγεί </a:t>
            </a:r>
            <a:r>
              <a:rPr sz="1800" b="1" spc="-10" dirty="0">
                <a:solidFill>
                  <a:srgbClr val="FF0000"/>
                </a:solidFill>
                <a:latin typeface="Calibri"/>
                <a:cs typeface="Calibri"/>
              </a:rPr>
              <a:t>το </a:t>
            </a:r>
            <a:r>
              <a:rPr sz="1800" b="1" spc="-15" dirty="0">
                <a:solidFill>
                  <a:srgbClr val="FF0000"/>
                </a:solidFill>
                <a:latin typeface="Calibri"/>
                <a:cs typeface="Calibri"/>
              </a:rPr>
              <a:t>κουτάκι </a:t>
            </a:r>
            <a:r>
              <a:rPr sz="1800" b="1" spc="-5" dirty="0">
                <a:solidFill>
                  <a:srgbClr val="FF0000"/>
                </a:solidFill>
                <a:latin typeface="Calibri"/>
                <a:cs typeface="Calibri"/>
              </a:rPr>
              <a:t>που </a:t>
            </a:r>
            <a:r>
              <a:rPr sz="1800" b="1" spc="-10" dirty="0">
                <a:solidFill>
                  <a:srgbClr val="FF0000"/>
                </a:solidFill>
                <a:latin typeface="Calibri"/>
                <a:cs typeface="Calibri"/>
              </a:rPr>
              <a:t>βρίσκεται </a:t>
            </a:r>
            <a:r>
              <a:rPr sz="1800" b="1" spc="-5" dirty="0">
                <a:solidFill>
                  <a:srgbClr val="FF0000"/>
                </a:solidFill>
                <a:latin typeface="Calibri"/>
                <a:cs typeface="Calibri"/>
              </a:rPr>
              <a:t>μπροστά </a:t>
            </a:r>
            <a:r>
              <a:rPr sz="1800" b="1" dirty="0">
                <a:solidFill>
                  <a:srgbClr val="FF0000"/>
                </a:solidFill>
                <a:latin typeface="Calibri"/>
                <a:cs typeface="Calibri"/>
              </a:rPr>
              <a:t> από</a:t>
            </a:r>
            <a:r>
              <a:rPr sz="1800" b="1" spc="-5" dirty="0">
                <a:solidFill>
                  <a:srgbClr val="FF0000"/>
                </a:solidFill>
                <a:latin typeface="Calibri"/>
                <a:cs typeface="Calibri"/>
              </a:rPr>
              <a:t> </a:t>
            </a:r>
            <a:r>
              <a:rPr sz="1800" b="1" dirty="0">
                <a:solidFill>
                  <a:srgbClr val="FF0000"/>
                </a:solidFill>
                <a:latin typeface="Calibri"/>
                <a:cs typeface="Calibri"/>
              </a:rPr>
              <a:t>τη</a:t>
            </a:r>
            <a:r>
              <a:rPr sz="1800" b="1" spc="5" dirty="0">
                <a:solidFill>
                  <a:srgbClr val="FF0000"/>
                </a:solidFill>
                <a:latin typeface="Calibri"/>
                <a:cs typeface="Calibri"/>
              </a:rPr>
              <a:t> </a:t>
            </a:r>
            <a:r>
              <a:rPr sz="1800" b="1" spc="-5" dirty="0">
                <a:solidFill>
                  <a:srgbClr val="FF0000"/>
                </a:solidFill>
                <a:latin typeface="Calibri"/>
                <a:cs typeface="Calibri"/>
              </a:rPr>
              <a:t>ρύθμιση</a:t>
            </a:r>
            <a:r>
              <a:rPr sz="1800" b="1" spc="-40" dirty="0">
                <a:solidFill>
                  <a:srgbClr val="FF0000"/>
                </a:solidFill>
                <a:latin typeface="Calibri"/>
                <a:cs typeface="Calibri"/>
              </a:rPr>
              <a:t> </a:t>
            </a:r>
            <a:r>
              <a:rPr sz="1800" dirty="0">
                <a:solidFill>
                  <a:srgbClr val="FF0000"/>
                </a:solidFill>
                <a:latin typeface="Calibri"/>
                <a:cs typeface="Calibri"/>
              </a:rPr>
              <a:t>στο</a:t>
            </a:r>
            <a:r>
              <a:rPr sz="1800" spc="10" dirty="0">
                <a:solidFill>
                  <a:srgbClr val="FF0000"/>
                </a:solidFill>
                <a:latin typeface="Calibri"/>
                <a:cs typeface="Calibri"/>
              </a:rPr>
              <a:t> </a:t>
            </a:r>
            <a:r>
              <a:rPr sz="1800" spc="-5" dirty="0">
                <a:solidFill>
                  <a:srgbClr val="FF0000"/>
                </a:solidFill>
                <a:latin typeface="Calibri"/>
                <a:cs typeface="Calibri"/>
              </a:rPr>
              <a:t>sharing</a:t>
            </a:r>
            <a:r>
              <a:rPr sz="1800" spc="10" dirty="0">
                <a:solidFill>
                  <a:srgbClr val="FF0000"/>
                </a:solidFill>
                <a:latin typeface="Calibri"/>
                <a:cs typeface="Calibri"/>
              </a:rPr>
              <a:t> </a:t>
            </a:r>
            <a:r>
              <a:rPr sz="1800" spc="-10" dirty="0">
                <a:solidFill>
                  <a:srgbClr val="FF0000"/>
                </a:solidFill>
                <a:latin typeface="Calibri"/>
                <a:cs typeface="Calibri"/>
              </a:rPr>
              <a:t>list</a:t>
            </a:r>
            <a:r>
              <a:rPr sz="1800" spc="5"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b="1" dirty="0">
                <a:solidFill>
                  <a:srgbClr val="FF0000"/>
                </a:solidFill>
                <a:latin typeface="Calibri"/>
                <a:cs typeface="Calibri"/>
              </a:rPr>
              <a:t>να</a:t>
            </a:r>
            <a:r>
              <a:rPr sz="1800" b="1" spc="5" dirty="0">
                <a:solidFill>
                  <a:srgbClr val="FF0000"/>
                </a:solidFill>
                <a:latin typeface="Calibri"/>
                <a:cs typeface="Calibri"/>
              </a:rPr>
              <a:t> </a:t>
            </a:r>
            <a:r>
              <a:rPr sz="1800" b="1" spc="-5" dirty="0">
                <a:solidFill>
                  <a:srgbClr val="FF0000"/>
                </a:solidFill>
                <a:latin typeface="Calibri"/>
                <a:cs typeface="Calibri"/>
              </a:rPr>
              <a:t>πατηθεί</a:t>
            </a:r>
            <a:r>
              <a:rPr sz="1800" b="1" spc="-30" dirty="0">
                <a:solidFill>
                  <a:srgbClr val="FF0000"/>
                </a:solidFill>
                <a:latin typeface="Calibri"/>
                <a:cs typeface="Calibri"/>
              </a:rPr>
              <a:t> </a:t>
            </a:r>
            <a:r>
              <a:rPr sz="1800" b="1" spc="-10" dirty="0">
                <a:solidFill>
                  <a:srgbClr val="FF0000"/>
                </a:solidFill>
                <a:latin typeface="Calibri"/>
                <a:cs typeface="Calibri"/>
              </a:rPr>
              <a:t>το</a:t>
            </a:r>
            <a:r>
              <a:rPr sz="1800" b="1" spc="5" dirty="0">
                <a:solidFill>
                  <a:srgbClr val="FF0000"/>
                </a:solidFill>
                <a:latin typeface="Calibri"/>
                <a:cs typeface="Calibri"/>
              </a:rPr>
              <a:t> </a:t>
            </a:r>
            <a:r>
              <a:rPr sz="1800" b="1" spc="-10" dirty="0">
                <a:solidFill>
                  <a:srgbClr val="FF0000"/>
                </a:solidFill>
                <a:latin typeface="Calibri"/>
                <a:cs typeface="Calibri"/>
              </a:rPr>
              <a:t>κουμπί</a:t>
            </a:r>
            <a:r>
              <a:rPr sz="1800" b="1" spc="-25" dirty="0">
                <a:solidFill>
                  <a:srgbClr val="FF0000"/>
                </a:solidFill>
                <a:latin typeface="Calibri"/>
                <a:cs typeface="Calibri"/>
              </a:rPr>
              <a:t> </a:t>
            </a:r>
            <a:r>
              <a:rPr sz="1800" b="1" spc="-10" dirty="0">
                <a:solidFill>
                  <a:srgbClr val="FF0000"/>
                </a:solidFill>
                <a:latin typeface="Calibri"/>
                <a:cs typeface="Calibri"/>
              </a:rPr>
              <a:t>Save</a:t>
            </a:r>
            <a:r>
              <a:rPr sz="1800" b="1" spc="-5" dirty="0">
                <a:solidFill>
                  <a:srgbClr val="FF0000"/>
                </a:solidFill>
                <a:latin typeface="Calibri"/>
                <a:cs typeface="Calibri"/>
              </a:rPr>
              <a:t> </a:t>
            </a:r>
            <a:r>
              <a:rPr sz="1800" b="1" spc="-10" dirty="0">
                <a:solidFill>
                  <a:srgbClr val="FF0000"/>
                </a:solidFill>
                <a:latin typeface="Calibri"/>
                <a:cs typeface="Calibri"/>
              </a:rPr>
              <a:t>Changes</a:t>
            </a:r>
            <a:endParaRPr sz="1800" dirty="0">
              <a:latin typeface="Calibri"/>
              <a:cs typeface="Calibri"/>
            </a:endParaRPr>
          </a:p>
          <a:p>
            <a:pPr marL="299085" marR="264795" indent="-287020" algn="just">
              <a:lnSpc>
                <a:spcPct val="100000"/>
              </a:lnSpc>
              <a:spcBef>
                <a:spcPts val="665"/>
              </a:spcBef>
              <a:buFont typeface="Wingdings"/>
              <a:buChar char=""/>
              <a:tabLst>
                <a:tab pos="299720" algn="l"/>
              </a:tabLst>
            </a:pPr>
            <a:r>
              <a:rPr sz="1800" spc="-80" dirty="0">
                <a:solidFill>
                  <a:srgbClr val="FF0000"/>
                </a:solidFill>
                <a:latin typeface="Calibri"/>
                <a:cs typeface="Calibri"/>
              </a:rPr>
              <a:t>Το </a:t>
            </a:r>
            <a:r>
              <a:rPr sz="1800" spc="-10" dirty="0">
                <a:solidFill>
                  <a:srgbClr val="FF0000"/>
                </a:solidFill>
                <a:latin typeface="Calibri"/>
                <a:cs typeface="Calibri"/>
              </a:rPr>
              <a:t>άτομο </a:t>
            </a:r>
            <a:r>
              <a:rPr sz="1800" spc="-5" dirty="0">
                <a:solidFill>
                  <a:srgbClr val="FF0000"/>
                </a:solidFill>
                <a:latin typeface="Calibri"/>
                <a:cs typeface="Calibri"/>
              </a:rPr>
              <a:t>για το οποίο ενεργοποιείται </a:t>
            </a:r>
            <a:r>
              <a:rPr sz="1800" dirty="0">
                <a:solidFill>
                  <a:srgbClr val="FF0000"/>
                </a:solidFill>
                <a:latin typeface="Calibri"/>
                <a:cs typeface="Calibri"/>
              </a:rPr>
              <a:t>η ρύθμιση </a:t>
            </a:r>
            <a:r>
              <a:rPr sz="1800" spc="-5" dirty="0">
                <a:solidFill>
                  <a:srgbClr val="FF0000"/>
                </a:solidFill>
                <a:latin typeface="Calibri"/>
                <a:cs typeface="Calibri"/>
              </a:rPr>
              <a:t>λαμβάνει </a:t>
            </a:r>
            <a:r>
              <a:rPr sz="1800" spc="-10" dirty="0">
                <a:solidFill>
                  <a:srgbClr val="FF0000"/>
                </a:solidFill>
                <a:latin typeface="Calibri"/>
                <a:cs typeface="Calibri"/>
              </a:rPr>
              <a:t>ηλεκτρονικό μήνυμα. </a:t>
            </a:r>
            <a:r>
              <a:rPr sz="1800" dirty="0">
                <a:solidFill>
                  <a:srgbClr val="FF0000"/>
                </a:solidFill>
                <a:latin typeface="Calibri"/>
                <a:cs typeface="Calibri"/>
              </a:rPr>
              <a:t>Για </a:t>
            </a:r>
            <a:r>
              <a:rPr sz="1800" spc="-5" dirty="0">
                <a:solidFill>
                  <a:srgbClr val="FF0000"/>
                </a:solidFill>
                <a:latin typeface="Calibri"/>
                <a:cs typeface="Calibri"/>
              </a:rPr>
              <a:t>να έχει πρόσβαση στην αίτηση, </a:t>
            </a:r>
            <a:r>
              <a:rPr sz="1800" dirty="0">
                <a:solidFill>
                  <a:srgbClr val="FF0000"/>
                </a:solidFill>
                <a:latin typeface="Calibri"/>
                <a:cs typeface="Calibri"/>
              </a:rPr>
              <a:t>θα </a:t>
            </a:r>
            <a:r>
              <a:rPr sz="1800" spc="5" dirty="0">
                <a:solidFill>
                  <a:srgbClr val="FF0000"/>
                </a:solidFill>
                <a:latin typeface="Calibri"/>
                <a:cs typeface="Calibri"/>
              </a:rPr>
              <a:t> </a:t>
            </a:r>
            <a:r>
              <a:rPr sz="1800" dirty="0">
                <a:solidFill>
                  <a:srgbClr val="FF0000"/>
                </a:solidFill>
                <a:latin typeface="Calibri"/>
                <a:cs typeface="Calibri"/>
              </a:rPr>
              <a:t>πρέπει</a:t>
            </a:r>
            <a:r>
              <a:rPr sz="1800" spc="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spc="-5" dirty="0">
                <a:solidFill>
                  <a:srgbClr val="FF0000"/>
                </a:solidFill>
                <a:latin typeface="Calibri"/>
                <a:cs typeface="Calibri"/>
              </a:rPr>
              <a:t>συνδεθεί</a:t>
            </a:r>
            <a:r>
              <a:rPr sz="1800" dirty="0">
                <a:solidFill>
                  <a:srgbClr val="FF0000"/>
                </a:solidFill>
                <a:latin typeface="Calibri"/>
                <a:cs typeface="Calibri"/>
              </a:rPr>
              <a:t> </a:t>
            </a:r>
            <a:r>
              <a:rPr sz="1800" spc="-5" dirty="0">
                <a:solidFill>
                  <a:srgbClr val="FF0000"/>
                </a:solidFill>
                <a:latin typeface="Calibri"/>
                <a:cs typeface="Calibri"/>
              </a:rPr>
              <a:t>στην</a:t>
            </a:r>
            <a:r>
              <a:rPr sz="1800" dirty="0">
                <a:solidFill>
                  <a:srgbClr val="FF0000"/>
                </a:solidFill>
                <a:latin typeface="Calibri"/>
                <a:cs typeface="Calibri"/>
              </a:rPr>
              <a:t> </a:t>
            </a:r>
            <a:r>
              <a:rPr sz="1800" spc="-10" dirty="0">
                <a:solidFill>
                  <a:srgbClr val="FF0000"/>
                </a:solidFill>
                <a:latin typeface="Calibri"/>
                <a:cs typeface="Calibri"/>
              </a:rPr>
              <a:t>πλατφόρμα</a:t>
            </a:r>
            <a:r>
              <a:rPr sz="1800" spc="-5" dirty="0">
                <a:solidFill>
                  <a:srgbClr val="FF0000"/>
                </a:solidFill>
                <a:latin typeface="Calibri"/>
                <a:cs typeface="Calibri"/>
              </a:rPr>
              <a:t> χρησιμοποιώντας</a:t>
            </a:r>
            <a:r>
              <a:rPr sz="1800" dirty="0">
                <a:solidFill>
                  <a:srgbClr val="FF0000"/>
                </a:solidFill>
                <a:latin typeface="Calibri"/>
                <a:cs typeface="Calibri"/>
              </a:rPr>
              <a:t> </a:t>
            </a:r>
            <a:r>
              <a:rPr sz="1800" spc="-10" dirty="0">
                <a:solidFill>
                  <a:srgbClr val="FF0000"/>
                </a:solidFill>
                <a:latin typeface="Calibri"/>
                <a:cs typeface="Calibri"/>
              </a:rPr>
              <a:t>το</a:t>
            </a:r>
            <a:r>
              <a:rPr sz="1800" spc="-5" dirty="0">
                <a:solidFill>
                  <a:srgbClr val="FF0000"/>
                </a:solidFill>
                <a:latin typeface="Calibri"/>
                <a:cs typeface="Calibri"/>
              </a:rPr>
              <a:t> </a:t>
            </a:r>
            <a:r>
              <a:rPr sz="1800" b="1" dirty="0">
                <a:solidFill>
                  <a:srgbClr val="FF0000"/>
                </a:solidFill>
                <a:latin typeface="Calibri"/>
                <a:cs typeface="Calibri"/>
              </a:rPr>
              <a:t>EU</a:t>
            </a:r>
            <a:r>
              <a:rPr sz="1800" b="1" spc="5" dirty="0">
                <a:solidFill>
                  <a:srgbClr val="FF0000"/>
                </a:solidFill>
                <a:latin typeface="Calibri"/>
                <a:cs typeface="Calibri"/>
              </a:rPr>
              <a:t> </a:t>
            </a:r>
            <a:r>
              <a:rPr sz="1800" b="1" spc="-5" dirty="0">
                <a:solidFill>
                  <a:srgbClr val="FF0000"/>
                </a:solidFill>
                <a:latin typeface="Calibri"/>
                <a:cs typeface="Calibri"/>
              </a:rPr>
              <a:t>Login</a:t>
            </a:r>
            <a:r>
              <a:rPr sz="1800" b="1" dirty="0">
                <a:solidFill>
                  <a:srgbClr val="FF0000"/>
                </a:solidFill>
                <a:latin typeface="Calibri"/>
                <a:cs typeface="Calibri"/>
              </a:rPr>
              <a:t> </a:t>
            </a:r>
            <a:r>
              <a:rPr sz="1800" b="1" spc="-10" dirty="0">
                <a:solidFill>
                  <a:srgbClr val="FF0000"/>
                </a:solidFill>
                <a:latin typeface="Calibri"/>
                <a:cs typeface="Calibri"/>
              </a:rPr>
              <a:t>Account</a:t>
            </a:r>
            <a:r>
              <a:rPr sz="1800" b="1" spc="-5" dirty="0">
                <a:solidFill>
                  <a:srgbClr val="FF0000"/>
                </a:solidFill>
                <a:latin typeface="Calibri"/>
                <a:cs typeface="Calibri"/>
              </a:rPr>
              <a:t> που</a:t>
            </a:r>
            <a:r>
              <a:rPr sz="1800" b="1" dirty="0">
                <a:solidFill>
                  <a:srgbClr val="FF0000"/>
                </a:solidFill>
                <a:latin typeface="Calibri"/>
                <a:cs typeface="Calibri"/>
              </a:rPr>
              <a:t> </a:t>
            </a:r>
            <a:r>
              <a:rPr sz="1800" b="1" spc="-5" dirty="0">
                <a:solidFill>
                  <a:srgbClr val="FF0000"/>
                </a:solidFill>
                <a:latin typeface="Calibri"/>
                <a:cs typeface="Calibri"/>
              </a:rPr>
              <a:t>συνδέεται</a:t>
            </a:r>
            <a:r>
              <a:rPr sz="1800" b="1" dirty="0">
                <a:solidFill>
                  <a:srgbClr val="FF0000"/>
                </a:solidFill>
                <a:latin typeface="Calibri"/>
                <a:cs typeface="Calibri"/>
              </a:rPr>
              <a:t> </a:t>
            </a:r>
            <a:r>
              <a:rPr sz="1800" b="1" spc="-5" dirty="0">
                <a:solidFill>
                  <a:srgbClr val="FF0000"/>
                </a:solidFill>
                <a:latin typeface="Calibri"/>
                <a:cs typeface="Calibri"/>
              </a:rPr>
              <a:t>με</a:t>
            </a:r>
            <a:r>
              <a:rPr sz="1800" b="1" dirty="0">
                <a:solidFill>
                  <a:srgbClr val="FF0000"/>
                </a:solidFill>
                <a:latin typeface="Calibri"/>
                <a:cs typeface="Calibri"/>
              </a:rPr>
              <a:t> </a:t>
            </a:r>
            <a:r>
              <a:rPr sz="1800" b="1" spc="-10" dirty="0">
                <a:solidFill>
                  <a:srgbClr val="FF0000"/>
                </a:solidFill>
                <a:latin typeface="Calibri"/>
                <a:cs typeface="Calibri"/>
              </a:rPr>
              <a:t>την</a:t>
            </a:r>
            <a:r>
              <a:rPr sz="1800" b="1" spc="-5" dirty="0">
                <a:solidFill>
                  <a:srgbClr val="FF0000"/>
                </a:solidFill>
                <a:latin typeface="Calibri"/>
                <a:cs typeface="Calibri"/>
              </a:rPr>
              <a:t> </a:t>
            </a:r>
            <a:r>
              <a:rPr sz="1800" b="1" spc="-10" dirty="0">
                <a:solidFill>
                  <a:srgbClr val="FF0000"/>
                </a:solidFill>
                <a:latin typeface="Calibri"/>
                <a:cs typeface="Calibri"/>
              </a:rPr>
              <a:t>ηλεκτρονική </a:t>
            </a:r>
            <a:r>
              <a:rPr sz="1800" b="1" spc="-5" dirty="0">
                <a:solidFill>
                  <a:srgbClr val="FF0000"/>
                </a:solidFill>
                <a:latin typeface="Calibri"/>
                <a:cs typeface="Calibri"/>
              </a:rPr>
              <a:t> διεύθυνση</a:t>
            </a:r>
            <a:r>
              <a:rPr sz="1800" b="1" spc="-15" dirty="0">
                <a:solidFill>
                  <a:srgbClr val="FF0000"/>
                </a:solidFill>
                <a:latin typeface="Calibri"/>
                <a:cs typeface="Calibri"/>
              </a:rPr>
              <a:t> </a:t>
            </a:r>
            <a:r>
              <a:rPr sz="1800" b="1" dirty="0">
                <a:solidFill>
                  <a:srgbClr val="FF0000"/>
                </a:solidFill>
                <a:latin typeface="Calibri"/>
                <a:cs typeface="Calibri"/>
              </a:rPr>
              <a:t>στην</a:t>
            </a:r>
            <a:r>
              <a:rPr sz="1800" b="1" spc="-10" dirty="0">
                <a:solidFill>
                  <a:srgbClr val="FF0000"/>
                </a:solidFill>
                <a:latin typeface="Calibri"/>
                <a:cs typeface="Calibri"/>
              </a:rPr>
              <a:t> </a:t>
            </a:r>
            <a:r>
              <a:rPr sz="1800" b="1" dirty="0">
                <a:solidFill>
                  <a:srgbClr val="FF0000"/>
                </a:solidFill>
                <a:latin typeface="Calibri"/>
                <a:cs typeface="Calibri"/>
              </a:rPr>
              <a:t>οποία</a:t>
            </a:r>
            <a:r>
              <a:rPr sz="1800" b="1" spc="-15" dirty="0">
                <a:solidFill>
                  <a:srgbClr val="FF0000"/>
                </a:solidFill>
                <a:latin typeface="Calibri"/>
                <a:cs typeface="Calibri"/>
              </a:rPr>
              <a:t> </a:t>
            </a:r>
            <a:r>
              <a:rPr sz="1800" b="1" spc="-5" dirty="0">
                <a:solidFill>
                  <a:srgbClr val="FF0000"/>
                </a:solidFill>
                <a:latin typeface="Calibri"/>
                <a:cs typeface="Calibri"/>
              </a:rPr>
              <a:t>στάλθηκε</a:t>
            </a:r>
            <a:r>
              <a:rPr sz="1800" b="1" spc="-25" dirty="0">
                <a:solidFill>
                  <a:srgbClr val="FF0000"/>
                </a:solidFill>
                <a:latin typeface="Calibri"/>
                <a:cs typeface="Calibri"/>
              </a:rPr>
              <a:t> </a:t>
            </a:r>
            <a:r>
              <a:rPr sz="1800" b="1" dirty="0">
                <a:solidFill>
                  <a:srgbClr val="FF0000"/>
                </a:solidFill>
                <a:latin typeface="Calibri"/>
                <a:cs typeface="Calibri"/>
              </a:rPr>
              <a:t>η</a:t>
            </a:r>
            <a:r>
              <a:rPr sz="1800" b="1" spc="5" dirty="0">
                <a:solidFill>
                  <a:srgbClr val="FF0000"/>
                </a:solidFill>
                <a:latin typeface="Calibri"/>
                <a:cs typeface="Calibri"/>
              </a:rPr>
              <a:t> </a:t>
            </a:r>
            <a:r>
              <a:rPr sz="1800" b="1" spc="-5" dirty="0">
                <a:solidFill>
                  <a:srgbClr val="FF0000"/>
                </a:solidFill>
                <a:latin typeface="Calibri"/>
                <a:cs typeface="Calibri"/>
              </a:rPr>
              <a:t>ειδοποίηση</a:t>
            </a:r>
            <a:endParaRPr sz="1800" dirty="0">
              <a:latin typeface="Calibri"/>
              <a:cs typeface="Calibri"/>
            </a:endParaRPr>
          </a:p>
          <a:p>
            <a:pPr marR="1540510" algn="r">
              <a:lnSpc>
                <a:spcPct val="100000"/>
              </a:lnSpc>
              <a:spcBef>
                <a:spcPts val="225"/>
              </a:spcBef>
            </a:pPr>
            <a:r>
              <a:rPr sz="1400" spc="-5" dirty="0">
                <a:solidFill>
                  <a:srgbClr val="FF0000"/>
                </a:solidFill>
                <a:latin typeface="Calibri"/>
                <a:cs typeface="Calibri"/>
              </a:rPr>
              <a:t>Διαγραφή</a:t>
            </a:r>
            <a:r>
              <a:rPr sz="1400" spc="-45" dirty="0">
                <a:solidFill>
                  <a:srgbClr val="FF0000"/>
                </a:solidFill>
                <a:latin typeface="Calibri"/>
                <a:cs typeface="Calibri"/>
              </a:rPr>
              <a:t> </a:t>
            </a:r>
            <a:r>
              <a:rPr sz="1400" spc="-5" dirty="0">
                <a:solidFill>
                  <a:srgbClr val="FF0000"/>
                </a:solidFill>
                <a:latin typeface="Calibri"/>
                <a:cs typeface="Calibri"/>
              </a:rPr>
              <a:t>ρύθμισης</a:t>
            </a:r>
            <a:endParaRPr sz="1400" dirty="0">
              <a:latin typeface="Calibri"/>
              <a:cs typeface="Calibri"/>
            </a:endParaRPr>
          </a:p>
          <a:p>
            <a:pPr>
              <a:lnSpc>
                <a:spcPct val="100000"/>
              </a:lnSpc>
              <a:spcBef>
                <a:spcPts val="40"/>
              </a:spcBef>
            </a:pPr>
            <a:endParaRPr sz="1150" dirty="0">
              <a:latin typeface="Calibri"/>
              <a:cs typeface="Calibri"/>
            </a:endParaRPr>
          </a:p>
          <a:p>
            <a:pPr marR="5080" algn="r">
              <a:lnSpc>
                <a:spcPct val="100000"/>
              </a:lnSpc>
            </a:pPr>
            <a:r>
              <a:rPr sz="1400" spc="-5" dirty="0">
                <a:solidFill>
                  <a:srgbClr val="FF0000"/>
                </a:solidFill>
                <a:latin typeface="Calibri"/>
                <a:cs typeface="Calibri"/>
              </a:rPr>
              <a:t>Επεξεργασία</a:t>
            </a:r>
            <a:r>
              <a:rPr sz="1400" spc="-25" dirty="0">
                <a:solidFill>
                  <a:srgbClr val="FF0000"/>
                </a:solidFill>
                <a:latin typeface="Calibri"/>
                <a:cs typeface="Calibri"/>
              </a:rPr>
              <a:t> </a:t>
            </a:r>
            <a:r>
              <a:rPr sz="1400" spc="-5" dirty="0">
                <a:solidFill>
                  <a:srgbClr val="FF0000"/>
                </a:solidFill>
                <a:latin typeface="Calibri"/>
                <a:cs typeface="Calibri"/>
              </a:rPr>
              <a:t>ρύθμισης</a:t>
            </a:r>
            <a:endParaRPr sz="1400" dirty="0">
              <a:latin typeface="Calibri"/>
              <a:cs typeface="Calibri"/>
            </a:endParaRPr>
          </a:p>
        </p:txBody>
      </p:sp>
      <p:sp>
        <p:nvSpPr>
          <p:cNvPr id="6" name="object 6"/>
          <p:cNvSpPr txBox="1">
            <a:spLocks noGrp="1"/>
          </p:cNvSpPr>
          <p:nvPr>
            <p:ph type="title"/>
          </p:nvPr>
        </p:nvSpPr>
        <p:spPr>
          <a:xfrm>
            <a:off x="324408" y="64084"/>
            <a:ext cx="1067625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35" dirty="0">
                <a:solidFill>
                  <a:srgbClr val="FFFFFF"/>
                </a:solidFill>
              </a:rPr>
              <a:t> </a:t>
            </a:r>
            <a:r>
              <a:rPr sz="2800" spc="-35" dirty="0">
                <a:solidFill>
                  <a:srgbClr val="FFFFFF"/>
                </a:solidFill>
              </a:rPr>
              <a:t>DETAILS</a:t>
            </a:r>
            <a:r>
              <a:rPr sz="2800" spc="20" dirty="0">
                <a:solidFill>
                  <a:srgbClr val="FFFFFF"/>
                </a:solidFill>
              </a:rPr>
              <a:t> </a:t>
            </a:r>
            <a:r>
              <a:rPr sz="2800" spc="-5" dirty="0">
                <a:solidFill>
                  <a:srgbClr val="FFFFFF"/>
                </a:solidFill>
              </a:rPr>
              <a:t>-</a:t>
            </a:r>
            <a:r>
              <a:rPr sz="2800" spc="10" dirty="0">
                <a:solidFill>
                  <a:srgbClr val="FFFFFF"/>
                </a:solidFill>
              </a:rPr>
              <a:t> </a:t>
            </a:r>
            <a:r>
              <a:rPr sz="2800" spc="-10" dirty="0">
                <a:solidFill>
                  <a:srgbClr val="FFFFFF"/>
                </a:solidFill>
              </a:rPr>
              <a:t>CONTENT</a:t>
            </a:r>
            <a:r>
              <a:rPr sz="2800" spc="35"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4408" y="784598"/>
            <a:ext cx="11625580" cy="3913892"/>
          </a:xfrm>
          <a:prstGeom prst="rect">
            <a:avLst/>
          </a:prstGeom>
        </p:spPr>
        <p:txBody>
          <a:bodyPr vert="horz" wrap="square" lIns="0" tIns="12700" rIns="0" bIns="0" rtlCol="0">
            <a:spAutoFit/>
          </a:bodyPr>
          <a:lstStyle/>
          <a:p>
            <a:pPr marL="299085" marR="6350" indent="-287020" algn="just">
              <a:lnSpc>
                <a:spcPct val="100000"/>
              </a:lnSpc>
              <a:spcBef>
                <a:spcPts val="100"/>
              </a:spcBef>
              <a:buClr>
                <a:srgbClr val="FF0000"/>
              </a:buClr>
              <a:buFont typeface="Wingdings"/>
              <a:buChar char=""/>
              <a:tabLst>
                <a:tab pos="299720" algn="l"/>
              </a:tabLst>
            </a:pPr>
            <a:r>
              <a:rPr sz="1800" spc="-5" dirty="0">
                <a:solidFill>
                  <a:srgbClr val="FF0000"/>
                </a:solidFill>
                <a:latin typeface="Calibri"/>
                <a:cs typeface="Calibri"/>
              </a:rPr>
              <a:t>Μόνο</a:t>
            </a:r>
            <a:r>
              <a:rPr sz="1800" dirty="0">
                <a:solidFill>
                  <a:srgbClr val="FF0000"/>
                </a:solidFill>
                <a:latin typeface="Calibri"/>
                <a:cs typeface="Calibri"/>
              </a:rPr>
              <a:t> ένα</a:t>
            </a:r>
            <a:r>
              <a:rPr sz="1800" spc="5" dirty="0">
                <a:solidFill>
                  <a:srgbClr val="FF0000"/>
                </a:solidFill>
                <a:latin typeface="Calibri"/>
                <a:cs typeface="Calibri"/>
              </a:rPr>
              <a:t> </a:t>
            </a:r>
            <a:r>
              <a:rPr sz="1800" spc="-10" dirty="0">
                <a:solidFill>
                  <a:srgbClr val="FF0000"/>
                </a:solidFill>
                <a:latin typeface="Calibri"/>
                <a:cs typeface="Calibri"/>
              </a:rPr>
              <a:t>άτομο,</a:t>
            </a:r>
            <a:r>
              <a:rPr sz="1800" spc="-5" dirty="0">
                <a:solidFill>
                  <a:srgbClr val="FF0000"/>
                </a:solidFill>
                <a:latin typeface="Calibri"/>
                <a:cs typeface="Calibri"/>
              </a:rPr>
              <a:t> </a:t>
            </a:r>
            <a:r>
              <a:rPr sz="1800" spc="-10" dirty="0">
                <a:solidFill>
                  <a:srgbClr val="FF0000"/>
                </a:solidFill>
                <a:latin typeface="Calibri"/>
                <a:cs typeface="Calibri"/>
              </a:rPr>
              <a:t>εκτός</a:t>
            </a:r>
            <a:r>
              <a:rPr sz="1800" spc="-5" dirty="0">
                <a:solidFill>
                  <a:srgbClr val="FF0000"/>
                </a:solidFill>
                <a:latin typeface="Calibri"/>
                <a:cs typeface="Calibri"/>
              </a:rPr>
              <a:t> </a:t>
            </a:r>
            <a:r>
              <a:rPr sz="1800" dirty="0">
                <a:solidFill>
                  <a:srgbClr val="FF0000"/>
                </a:solidFill>
                <a:latin typeface="Calibri"/>
                <a:cs typeface="Calibri"/>
              </a:rPr>
              <a:t>από</a:t>
            </a:r>
            <a:r>
              <a:rPr sz="1800" spc="5" dirty="0">
                <a:solidFill>
                  <a:srgbClr val="FF0000"/>
                </a:solidFill>
                <a:latin typeface="Calibri"/>
                <a:cs typeface="Calibri"/>
              </a:rPr>
              <a:t> </a:t>
            </a:r>
            <a:r>
              <a:rPr sz="1800" spc="-5" dirty="0">
                <a:solidFill>
                  <a:srgbClr val="FF0000"/>
                </a:solidFill>
                <a:latin typeface="Calibri"/>
                <a:cs typeface="Calibri"/>
              </a:rPr>
              <a:t>τον</a:t>
            </a:r>
            <a:r>
              <a:rPr sz="1800" dirty="0">
                <a:solidFill>
                  <a:srgbClr val="FF0000"/>
                </a:solidFill>
                <a:latin typeface="Calibri"/>
                <a:cs typeface="Calibri"/>
              </a:rPr>
              <a:t> </a:t>
            </a:r>
            <a:r>
              <a:rPr sz="1800" spc="-20" dirty="0">
                <a:solidFill>
                  <a:srgbClr val="FF0000"/>
                </a:solidFill>
                <a:latin typeface="Calibri"/>
                <a:cs typeface="Calibri"/>
              </a:rPr>
              <a:t>αρχικό</a:t>
            </a:r>
            <a:r>
              <a:rPr sz="1800" spc="-15" dirty="0">
                <a:solidFill>
                  <a:srgbClr val="FF0000"/>
                </a:solidFill>
                <a:latin typeface="Calibri"/>
                <a:cs typeface="Calibri"/>
              </a:rPr>
              <a:t> </a:t>
            </a:r>
            <a:r>
              <a:rPr sz="1800" dirty="0">
                <a:solidFill>
                  <a:srgbClr val="FF0000"/>
                </a:solidFill>
                <a:latin typeface="Calibri"/>
                <a:cs typeface="Calibri"/>
              </a:rPr>
              <a:t>χρήστη,</a:t>
            </a:r>
            <a:r>
              <a:rPr sz="1800" spc="5" dirty="0">
                <a:solidFill>
                  <a:srgbClr val="FF0000"/>
                </a:solidFill>
                <a:latin typeface="Calibri"/>
                <a:cs typeface="Calibri"/>
              </a:rPr>
              <a:t> </a:t>
            </a:r>
            <a:r>
              <a:rPr sz="1800" dirty="0">
                <a:solidFill>
                  <a:srgbClr val="FF0000"/>
                </a:solidFill>
                <a:latin typeface="Calibri"/>
                <a:cs typeface="Calibri"/>
              </a:rPr>
              <a:t>μπορεί</a:t>
            </a:r>
            <a:r>
              <a:rPr sz="1800" spc="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spc="-5" dirty="0">
                <a:solidFill>
                  <a:srgbClr val="FF0000"/>
                </a:solidFill>
                <a:latin typeface="Calibri"/>
                <a:cs typeface="Calibri"/>
              </a:rPr>
              <a:t>αποκτήσει</a:t>
            </a:r>
            <a:r>
              <a:rPr sz="1800" dirty="0">
                <a:solidFill>
                  <a:srgbClr val="FF0000"/>
                </a:solidFill>
                <a:latin typeface="Calibri"/>
                <a:cs typeface="Calibri"/>
              </a:rPr>
              <a:t> </a:t>
            </a:r>
            <a:r>
              <a:rPr sz="1800" spc="-15" dirty="0">
                <a:solidFill>
                  <a:srgbClr val="FF0000"/>
                </a:solidFill>
                <a:latin typeface="Calibri"/>
                <a:cs typeface="Calibri"/>
              </a:rPr>
              <a:t>δικαίωμα</a:t>
            </a:r>
            <a:r>
              <a:rPr sz="1800" spc="-10" dirty="0">
                <a:solidFill>
                  <a:srgbClr val="FF0000"/>
                </a:solidFill>
                <a:latin typeface="Calibri"/>
                <a:cs typeface="Calibri"/>
              </a:rPr>
              <a:t> </a:t>
            </a:r>
            <a:r>
              <a:rPr sz="1800" dirty="0">
                <a:solidFill>
                  <a:srgbClr val="FF0000"/>
                </a:solidFill>
                <a:latin typeface="Calibri"/>
                <a:cs typeface="Calibri"/>
              </a:rPr>
              <a:t>υποβολής</a:t>
            </a:r>
            <a:r>
              <a:rPr sz="1800" spc="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αίτησης.</a:t>
            </a:r>
            <a:r>
              <a:rPr sz="1800" spc="-5" dirty="0">
                <a:solidFill>
                  <a:srgbClr val="FF0000"/>
                </a:solidFill>
                <a:latin typeface="Calibri"/>
                <a:cs typeface="Calibri"/>
              </a:rPr>
              <a:t> </a:t>
            </a:r>
            <a:r>
              <a:rPr sz="1800" spc="-15" dirty="0">
                <a:solidFill>
                  <a:srgbClr val="FF0000"/>
                </a:solidFill>
                <a:latin typeface="Calibri"/>
                <a:cs typeface="Calibri"/>
              </a:rPr>
              <a:t>Δικαίωμα </a:t>
            </a:r>
            <a:r>
              <a:rPr sz="1800" spc="-10" dirty="0">
                <a:solidFill>
                  <a:srgbClr val="FF0000"/>
                </a:solidFill>
                <a:latin typeface="Calibri"/>
                <a:cs typeface="Calibri"/>
              </a:rPr>
              <a:t> επεξεργασίας</a:t>
            </a:r>
            <a:r>
              <a:rPr sz="1800" spc="40" dirty="0">
                <a:solidFill>
                  <a:srgbClr val="FF0000"/>
                </a:solidFill>
                <a:latin typeface="Calibri"/>
                <a:cs typeface="Calibri"/>
              </a:rPr>
              <a:t> </a:t>
            </a:r>
            <a:r>
              <a:rPr sz="1800" spc="-5" dirty="0">
                <a:solidFill>
                  <a:srgbClr val="FF0000"/>
                </a:solidFill>
                <a:latin typeface="Calibri"/>
                <a:cs typeface="Calibri"/>
              </a:rPr>
              <a:t>μπορούν</a:t>
            </a:r>
            <a:r>
              <a:rPr sz="1800" spc="25" dirty="0">
                <a:solidFill>
                  <a:srgbClr val="FF0000"/>
                </a:solidFill>
                <a:latin typeface="Calibri"/>
                <a:cs typeface="Calibri"/>
              </a:rPr>
              <a:t> </a:t>
            </a:r>
            <a:r>
              <a:rPr sz="1800" spc="-5" dirty="0">
                <a:solidFill>
                  <a:srgbClr val="FF0000"/>
                </a:solidFill>
                <a:latin typeface="Calibri"/>
                <a:cs typeface="Calibri"/>
              </a:rPr>
              <a:t>να</a:t>
            </a:r>
            <a:r>
              <a:rPr sz="1800" spc="10" dirty="0">
                <a:solidFill>
                  <a:srgbClr val="FF0000"/>
                </a:solidFill>
                <a:latin typeface="Calibri"/>
                <a:cs typeface="Calibri"/>
              </a:rPr>
              <a:t> </a:t>
            </a:r>
            <a:r>
              <a:rPr sz="1800" spc="-10" dirty="0">
                <a:solidFill>
                  <a:srgbClr val="FF0000"/>
                </a:solidFill>
                <a:latin typeface="Calibri"/>
                <a:cs typeface="Calibri"/>
              </a:rPr>
              <a:t>έχουν</a:t>
            </a:r>
            <a:r>
              <a:rPr sz="1800" spc="15" dirty="0">
                <a:solidFill>
                  <a:srgbClr val="FF0000"/>
                </a:solidFill>
                <a:latin typeface="Calibri"/>
                <a:cs typeface="Calibri"/>
              </a:rPr>
              <a:t> </a:t>
            </a:r>
            <a:r>
              <a:rPr sz="1800" spc="-5" dirty="0">
                <a:solidFill>
                  <a:srgbClr val="FF0000"/>
                </a:solidFill>
                <a:latin typeface="Calibri"/>
                <a:cs typeface="Calibri"/>
              </a:rPr>
              <a:t>περισσότερα</a:t>
            </a:r>
            <a:r>
              <a:rPr sz="1800" spc="65" dirty="0">
                <a:solidFill>
                  <a:srgbClr val="FF0000"/>
                </a:solidFill>
                <a:latin typeface="Calibri"/>
                <a:cs typeface="Calibri"/>
              </a:rPr>
              <a:t> </a:t>
            </a:r>
            <a:r>
              <a:rPr sz="1800" spc="-10" dirty="0">
                <a:solidFill>
                  <a:srgbClr val="FF0000"/>
                </a:solidFill>
                <a:latin typeface="Calibri"/>
                <a:cs typeface="Calibri"/>
              </a:rPr>
              <a:t>άτομα.</a:t>
            </a:r>
            <a:endParaRPr sz="1800" dirty="0">
              <a:latin typeface="Calibri"/>
              <a:cs typeface="Calibri"/>
            </a:endParaRPr>
          </a:p>
          <a:p>
            <a:pPr>
              <a:lnSpc>
                <a:spcPct val="100000"/>
              </a:lnSpc>
              <a:spcBef>
                <a:spcPts val="25"/>
              </a:spcBef>
              <a:buClr>
                <a:srgbClr val="FF0000"/>
              </a:buClr>
              <a:buFont typeface="Wingdings"/>
              <a:buChar char=""/>
            </a:pPr>
            <a:endParaRPr sz="1750" dirty="0">
              <a:latin typeface="Calibri"/>
              <a:cs typeface="Calibri"/>
            </a:endParaRPr>
          </a:p>
          <a:p>
            <a:pPr marL="299085" indent="-287020">
              <a:lnSpc>
                <a:spcPct val="100000"/>
              </a:lnSpc>
              <a:buFont typeface="Wingdings"/>
              <a:buChar char=""/>
              <a:tabLst>
                <a:tab pos="299085" algn="l"/>
                <a:tab pos="299720" algn="l"/>
              </a:tabLst>
            </a:pPr>
            <a:r>
              <a:rPr sz="1800" spc="-5" dirty="0">
                <a:solidFill>
                  <a:srgbClr val="FF0000"/>
                </a:solidFill>
                <a:latin typeface="Calibri"/>
                <a:cs typeface="Calibri"/>
              </a:rPr>
              <a:t>Μόνο</a:t>
            </a:r>
            <a:r>
              <a:rPr sz="1800" spc="20" dirty="0">
                <a:solidFill>
                  <a:srgbClr val="FF0000"/>
                </a:solidFill>
                <a:latin typeface="Calibri"/>
                <a:cs typeface="Calibri"/>
              </a:rPr>
              <a:t> </a:t>
            </a:r>
            <a:r>
              <a:rPr sz="1800" spc="-5" dirty="0">
                <a:solidFill>
                  <a:srgbClr val="FF0000"/>
                </a:solidFill>
                <a:latin typeface="Calibri"/>
                <a:cs typeface="Calibri"/>
              </a:rPr>
              <a:t>ένα</a:t>
            </a:r>
            <a:r>
              <a:rPr sz="1800" spc="25" dirty="0">
                <a:solidFill>
                  <a:srgbClr val="FF0000"/>
                </a:solidFill>
                <a:latin typeface="Calibri"/>
                <a:cs typeface="Calibri"/>
              </a:rPr>
              <a:t> </a:t>
            </a:r>
            <a:r>
              <a:rPr sz="1800" spc="-10" dirty="0">
                <a:solidFill>
                  <a:srgbClr val="FF0000"/>
                </a:solidFill>
                <a:latin typeface="Calibri"/>
                <a:cs typeface="Calibri"/>
              </a:rPr>
              <a:t>άτομο</a:t>
            </a:r>
            <a:r>
              <a:rPr sz="1800" spc="15" dirty="0">
                <a:solidFill>
                  <a:srgbClr val="FF0000"/>
                </a:solidFill>
                <a:latin typeface="Calibri"/>
                <a:cs typeface="Calibri"/>
              </a:rPr>
              <a:t> </a:t>
            </a:r>
            <a:r>
              <a:rPr sz="1800" spc="-5" dirty="0">
                <a:solidFill>
                  <a:srgbClr val="FF0000"/>
                </a:solidFill>
                <a:latin typeface="Calibri"/>
                <a:cs typeface="Calibri"/>
              </a:rPr>
              <a:t>μπορεί</a:t>
            </a:r>
            <a:r>
              <a:rPr sz="1800" spc="35" dirty="0">
                <a:solidFill>
                  <a:srgbClr val="FF0000"/>
                </a:solidFill>
                <a:latin typeface="Calibri"/>
                <a:cs typeface="Calibri"/>
              </a:rPr>
              <a:t> </a:t>
            </a:r>
            <a:r>
              <a:rPr sz="1800" spc="-5" dirty="0">
                <a:solidFill>
                  <a:srgbClr val="FF0000"/>
                </a:solidFill>
                <a:latin typeface="Calibri"/>
                <a:cs typeface="Calibri"/>
              </a:rPr>
              <a:t>να</a:t>
            </a:r>
            <a:r>
              <a:rPr sz="1800" spc="15" dirty="0">
                <a:solidFill>
                  <a:srgbClr val="FF0000"/>
                </a:solidFill>
                <a:latin typeface="Calibri"/>
                <a:cs typeface="Calibri"/>
              </a:rPr>
              <a:t> </a:t>
            </a:r>
            <a:r>
              <a:rPr sz="1800" spc="-10" dirty="0">
                <a:solidFill>
                  <a:srgbClr val="FF0000"/>
                </a:solidFill>
                <a:latin typeface="Calibri"/>
                <a:cs typeface="Calibri"/>
              </a:rPr>
              <a:t>επεξεργάζεται</a:t>
            </a:r>
            <a:r>
              <a:rPr sz="1800" spc="65"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να</a:t>
            </a:r>
            <a:r>
              <a:rPr sz="1800" spc="15"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spc="-10" dirty="0">
                <a:solidFill>
                  <a:srgbClr val="FF0000"/>
                </a:solidFill>
                <a:latin typeface="Calibri"/>
                <a:cs typeface="Calibri"/>
              </a:rPr>
              <a:t>δυνατότητα</a:t>
            </a:r>
            <a:r>
              <a:rPr sz="1800" spc="20" dirty="0">
                <a:solidFill>
                  <a:srgbClr val="FF0000"/>
                </a:solidFill>
                <a:latin typeface="Calibri"/>
                <a:cs typeface="Calibri"/>
              </a:rPr>
              <a:t> </a:t>
            </a:r>
            <a:r>
              <a:rPr sz="1800" spc="-5" dirty="0">
                <a:solidFill>
                  <a:srgbClr val="FF0000"/>
                </a:solidFill>
                <a:latin typeface="Calibri"/>
                <a:cs typeface="Calibri"/>
              </a:rPr>
              <a:t>υποβολής</a:t>
            </a:r>
            <a:r>
              <a:rPr sz="1800" spc="20" dirty="0">
                <a:solidFill>
                  <a:srgbClr val="FF0000"/>
                </a:solidFill>
                <a:latin typeface="Calibri"/>
                <a:cs typeface="Calibri"/>
              </a:rPr>
              <a:t> </a:t>
            </a:r>
            <a:r>
              <a:rPr sz="1800" spc="-5" dirty="0">
                <a:solidFill>
                  <a:srgbClr val="FF0000"/>
                </a:solidFill>
                <a:latin typeface="Calibri"/>
                <a:cs typeface="Calibri"/>
              </a:rPr>
              <a:t>της </a:t>
            </a:r>
            <a:r>
              <a:rPr sz="1800" spc="-10" dirty="0">
                <a:solidFill>
                  <a:srgbClr val="FF0000"/>
                </a:solidFill>
                <a:latin typeface="Calibri"/>
                <a:cs typeface="Calibri"/>
              </a:rPr>
              <a:t>αίτησης</a:t>
            </a:r>
            <a:r>
              <a:rPr sz="1800" spc="15" dirty="0">
                <a:solidFill>
                  <a:srgbClr val="FF0000"/>
                </a:solidFill>
                <a:latin typeface="Calibri"/>
                <a:cs typeface="Calibri"/>
              </a:rPr>
              <a:t> </a:t>
            </a:r>
            <a:r>
              <a:rPr sz="1800" spc="-5" dirty="0">
                <a:solidFill>
                  <a:srgbClr val="FF0000"/>
                </a:solidFill>
                <a:latin typeface="Calibri"/>
                <a:cs typeface="Calibri"/>
              </a:rPr>
              <a:t>ανά</a:t>
            </a:r>
            <a:r>
              <a:rPr sz="1800" spc="25" dirty="0">
                <a:solidFill>
                  <a:srgbClr val="FF0000"/>
                </a:solidFill>
                <a:latin typeface="Calibri"/>
                <a:cs typeface="Calibri"/>
              </a:rPr>
              <a:t> </a:t>
            </a:r>
            <a:r>
              <a:rPr sz="1800" spc="-10" dirty="0">
                <a:solidFill>
                  <a:srgbClr val="FF0000"/>
                </a:solidFill>
                <a:latin typeface="Calibri"/>
                <a:cs typeface="Calibri"/>
              </a:rPr>
              <a:t>πάσα</a:t>
            </a:r>
            <a:r>
              <a:rPr sz="1800" spc="15" dirty="0">
                <a:solidFill>
                  <a:srgbClr val="FF0000"/>
                </a:solidFill>
                <a:latin typeface="Calibri"/>
                <a:cs typeface="Calibri"/>
              </a:rPr>
              <a:t> </a:t>
            </a:r>
            <a:r>
              <a:rPr sz="1800" spc="-5" dirty="0">
                <a:solidFill>
                  <a:srgbClr val="FF0000"/>
                </a:solidFill>
                <a:latin typeface="Calibri"/>
                <a:cs typeface="Calibri"/>
              </a:rPr>
              <a:t>στιγμή</a:t>
            </a:r>
            <a:endParaRPr sz="1800" dirty="0">
              <a:latin typeface="Calibri"/>
              <a:cs typeface="Calibri"/>
            </a:endParaRPr>
          </a:p>
          <a:p>
            <a:pPr marL="299085" marR="5715" indent="-287020" algn="just">
              <a:lnSpc>
                <a:spcPct val="100000"/>
              </a:lnSpc>
              <a:spcBef>
                <a:spcPts val="1200"/>
              </a:spcBef>
              <a:buFont typeface="Wingdings"/>
              <a:buChar char=""/>
              <a:tabLst>
                <a:tab pos="299720" algn="l"/>
              </a:tabLst>
            </a:pPr>
            <a:r>
              <a:rPr sz="1800" spc="-5" dirty="0">
                <a:solidFill>
                  <a:srgbClr val="FF0000"/>
                </a:solidFill>
                <a:latin typeface="Calibri"/>
                <a:cs typeface="Calibri"/>
              </a:rPr>
              <a:t>Εάν </a:t>
            </a:r>
            <a:r>
              <a:rPr sz="1800" dirty="0">
                <a:solidFill>
                  <a:srgbClr val="FF0000"/>
                </a:solidFill>
                <a:latin typeface="Calibri"/>
                <a:cs typeface="Calibri"/>
              </a:rPr>
              <a:t>ο </a:t>
            </a:r>
            <a:r>
              <a:rPr sz="1800" spc="-15" dirty="0">
                <a:solidFill>
                  <a:srgbClr val="FF0000"/>
                </a:solidFill>
                <a:latin typeface="Calibri"/>
                <a:cs typeface="Calibri"/>
              </a:rPr>
              <a:t>αρχικός </a:t>
            </a:r>
            <a:r>
              <a:rPr sz="1800" spc="-5" dirty="0">
                <a:solidFill>
                  <a:srgbClr val="FF0000"/>
                </a:solidFill>
                <a:latin typeface="Calibri"/>
                <a:cs typeface="Calibri"/>
              </a:rPr>
              <a:t>χρήστης (= </a:t>
            </a:r>
            <a:r>
              <a:rPr sz="1800" dirty="0">
                <a:solidFill>
                  <a:srgbClr val="FF0000"/>
                </a:solidFill>
                <a:latin typeface="Calibri"/>
                <a:cs typeface="Calibri"/>
              </a:rPr>
              <a:t>ο χρήστης που </a:t>
            </a:r>
            <a:r>
              <a:rPr sz="1800" spc="-5" dirty="0">
                <a:solidFill>
                  <a:srgbClr val="FF0000"/>
                </a:solidFill>
                <a:latin typeface="Calibri"/>
                <a:cs typeface="Calibri"/>
              </a:rPr>
              <a:t>δημιούργησε </a:t>
            </a:r>
            <a:r>
              <a:rPr sz="1800" spc="-15" dirty="0">
                <a:solidFill>
                  <a:srgbClr val="FF0000"/>
                </a:solidFill>
                <a:latin typeface="Calibri"/>
                <a:cs typeface="Calibri"/>
              </a:rPr>
              <a:t>την </a:t>
            </a:r>
            <a:r>
              <a:rPr sz="1800" spc="-5" dirty="0">
                <a:solidFill>
                  <a:srgbClr val="FF0000"/>
                </a:solidFill>
                <a:latin typeface="Calibri"/>
                <a:cs typeface="Calibri"/>
              </a:rPr>
              <a:t>αίτηση) έχει </a:t>
            </a:r>
            <a:r>
              <a:rPr sz="1800" spc="-10" dirty="0">
                <a:solidFill>
                  <a:srgbClr val="FF0000"/>
                </a:solidFill>
                <a:latin typeface="Calibri"/>
                <a:cs typeface="Calibri"/>
              </a:rPr>
              <a:t>παραχωρήσει το </a:t>
            </a:r>
            <a:r>
              <a:rPr sz="1800" spc="-15" dirty="0">
                <a:solidFill>
                  <a:srgbClr val="FF0000"/>
                </a:solidFill>
                <a:latin typeface="Calibri"/>
                <a:cs typeface="Calibri"/>
              </a:rPr>
              <a:t>δικαίωμα </a:t>
            </a:r>
            <a:r>
              <a:rPr sz="1800" spc="-5" dirty="0">
                <a:solidFill>
                  <a:srgbClr val="FF0000"/>
                </a:solidFill>
                <a:latin typeface="Calibri"/>
                <a:cs typeface="Calibri"/>
              </a:rPr>
              <a:t>επεξεργασίας </a:t>
            </a:r>
            <a:r>
              <a:rPr sz="1800" spc="-20" dirty="0">
                <a:solidFill>
                  <a:srgbClr val="FF0000"/>
                </a:solidFill>
                <a:latin typeface="Calibri"/>
                <a:cs typeface="Calibri"/>
              </a:rPr>
              <a:t>και </a:t>
            </a:r>
            <a:r>
              <a:rPr sz="1800" spc="-15" dirty="0">
                <a:solidFill>
                  <a:srgbClr val="FF0000"/>
                </a:solidFill>
                <a:latin typeface="Calibri"/>
                <a:cs typeface="Calibri"/>
              </a:rPr>
              <a:t> </a:t>
            </a:r>
            <a:r>
              <a:rPr sz="1800" dirty="0">
                <a:solidFill>
                  <a:srgbClr val="FF0000"/>
                </a:solidFill>
                <a:latin typeface="Calibri"/>
                <a:cs typeface="Calibri"/>
              </a:rPr>
              <a:t>υποβολής σε </a:t>
            </a:r>
            <a:r>
              <a:rPr sz="1800" spc="-5" dirty="0">
                <a:solidFill>
                  <a:srgbClr val="FF0000"/>
                </a:solidFill>
                <a:latin typeface="Calibri"/>
                <a:cs typeface="Calibri"/>
              </a:rPr>
              <a:t>άλλον </a:t>
            </a:r>
            <a:r>
              <a:rPr sz="1800" dirty="0">
                <a:solidFill>
                  <a:srgbClr val="FF0000"/>
                </a:solidFill>
                <a:latin typeface="Calibri"/>
                <a:cs typeface="Calibri"/>
              </a:rPr>
              <a:t>χρήστη, δε θα μπορεί πλέον ο </a:t>
            </a:r>
            <a:r>
              <a:rPr sz="1800" spc="-5" dirty="0">
                <a:solidFill>
                  <a:srgbClr val="FF0000"/>
                </a:solidFill>
                <a:latin typeface="Calibri"/>
                <a:cs typeface="Calibri"/>
              </a:rPr>
              <a:t>ίδιος να </a:t>
            </a:r>
            <a:r>
              <a:rPr sz="1800" dirty="0">
                <a:solidFill>
                  <a:srgbClr val="FF0000"/>
                </a:solidFill>
                <a:latin typeface="Calibri"/>
                <a:cs typeface="Calibri"/>
              </a:rPr>
              <a:t>υποβάλει </a:t>
            </a:r>
            <a:r>
              <a:rPr sz="1800" spc="-15" dirty="0">
                <a:solidFill>
                  <a:srgbClr val="FF0000"/>
                </a:solidFill>
                <a:latin typeface="Calibri"/>
                <a:cs typeface="Calibri"/>
              </a:rPr>
              <a:t>την </a:t>
            </a:r>
            <a:r>
              <a:rPr sz="1800" spc="-5" dirty="0">
                <a:solidFill>
                  <a:srgbClr val="FF0000"/>
                </a:solidFill>
                <a:latin typeface="Calibri"/>
                <a:cs typeface="Calibri"/>
              </a:rPr>
              <a:t>αίτηση</a:t>
            </a:r>
            <a:r>
              <a:rPr lang="el-GR" sz="1800" spc="-5" dirty="0">
                <a:solidFill>
                  <a:srgbClr val="FF0000"/>
                </a:solidFill>
                <a:latin typeface="Calibri"/>
                <a:cs typeface="Calibri"/>
              </a:rPr>
              <a:t> και δε θα ενημερωθεί στην περίπτωση που ο δεύτερος χρήστης υποβάλει την αίτηση</a:t>
            </a:r>
            <a:r>
              <a:rPr sz="1800" spc="-5" dirty="0">
                <a:solidFill>
                  <a:srgbClr val="FF0000"/>
                </a:solidFill>
                <a:latin typeface="Calibri"/>
                <a:cs typeface="Calibri"/>
              </a:rPr>
              <a:t>. Για </a:t>
            </a:r>
            <a:r>
              <a:rPr sz="1800" dirty="0">
                <a:solidFill>
                  <a:srgbClr val="FF0000"/>
                </a:solidFill>
                <a:latin typeface="Calibri"/>
                <a:cs typeface="Calibri"/>
              </a:rPr>
              <a:t>να </a:t>
            </a:r>
            <a:r>
              <a:rPr sz="1800" spc="-10" dirty="0">
                <a:solidFill>
                  <a:srgbClr val="FF0000"/>
                </a:solidFill>
                <a:latin typeface="Calibri"/>
                <a:cs typeface="Calibri"/>
              </a:rPr>
              <a:t>παραχωρηθεί ξανά το </a:t>
            </a:r>
            <a:r>
              <a:rPr sz="1800" spc="-15" dirty="0">
                <a:solidFill>
                  <a:srgbClr val="FF0000"/>
                </a:solidFill>
                <a:latin typeface="Calibri"/>
                <a:cs typeface="Calibri"/>
              </a:rPr>
              <a:t>δικαίωμα </a:t>
            </a:r>
            <a:r>
              <a:rPr sz="1800" spc="-10" dirty="0">
                <a:solidFill>
                  <a:srgbClr val="FF0000"/>
                </a:solidFill>
                <a:latin typeface="Calibri"/>
                <a:cs typeface="Calibri"/>
              </a:rPr>
              <a:t> </a:t>
            </a:r>
            <a:r>
              <a:rPr sz="1800" spc="-5" dirty="0">
                <a:solidFill>
                  <a:srgbClr val="FF0000"/>
                </a:solidFill>
                <a:latin typeface="Calibri"/>
                <a:cs typeface="Calibri"/>
              </a:rPr>
              <a:t>υποβολής</a:t>
            </a:r>
            <a:r>
              <a:rPr sz="1800" dirty="0">
                <a:solidFill>
                  <a:srgbClr val="FF0000"/>
                </a:solidFill>
                <a:latin typeface="Calibri"/>
                <a:cs typeface="Calibri"/>
              </a:rPr>
              <a:t> στον</a:t>
            </a:r>
            <a:r>
              <a:rPr sz="1800" spc="5" dirty="0">
                <a:solidFill>
                  <a:srgbClr val="FF0000"/>
                </a:solidFill>
                <a:latin typeface="Calibri"/>
                <a:cs typeface="Calibri"/>
              </a:rPr>
              <a:t> </a:t>
            </a:r>
            <a:r>
              <a:rPr sz="1800" spc="-20" dirty="0">
                <a:solidFill>
                  <a:srgbClr val="FF0000"/>
                </a:solidFill>
                <a:latin typeface="Calibri"/>
                <a:cs typeface="Calibri"/>
              </a:rPr>
              <a:t>αρχικό</a:t>
            </a:r>
            <a:r>
              <a:rPr sz="1800" spc="-15" dirty="0">
                <a:solidFill>
                  <a:srgbClr val="FF0000"/>
                </a:solidFill>
                <a:latin typeface="Calibri"/>
                <a:cs typeface="Calibri"/>
              </a:rPr>
              <a:t> </a:t>
            </a:r>
            <a:r>
              <a:rPr sz="1800" spc="-5" dirty="0">
                <a:solidFill>
                  <a:srgbClr val="FF0000"/>
                </a:solidFill>
                <a:latin typeface="Calibri"/>
                <a:cs typeface="Calibri"/>
              </a:rPr>
              <a:t>χρήστη,</a:t>
            </a:r>
            <a:r>
              <a:rPr sz="1800" dirty="0">
                <a:solidFill>
                  <a:srgbClr val="FF0000"/>
                </a:solidFill>
                <a:latin typeface="Calibri"/>
                <a:cs typeface="Calibri"/>
              </a:rPr>
              <a:t> θα</a:t>
            </a:r>
            <a:r>
              <a:rPr sz="1800" spc="5" dirty="0">
                <a:solidFill>
                  <a:srgbClr val="FF0000"/>
                </a:solidFill>
                <a:latin typeface="Calibri"/>
                <a:cs typeface="Calibri"/>
              </a:rPr>
              <a:t> </a:t>
            </a:r>
            <a:r>
              <a:rPr sz="1800" dirty="0">
                <a:solidFill>
                  <a:srgbClr val="FF0000"/>
                </a:solidFill>
                <a:latin typeface="Calibri"/>
                <a:cs typeface="Calibri"/>
              </a:rPr>
              <a:t>πρέπει</a:t>
            </a:r>
            <a:r>
              <a:rPr sz="1800" spc="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spc="-20" dirty="0">
                <a:solidFill>
                  <a:srgbClr val="FF0000"/>
                </a:solidFill>
                <a:latin typeface="Calibri"/>
                <a:cs typeface="Calibri"/>
              </a:rPr>
              <a:t>αρχικός</a:t>
            </a:r>
            <a:r>
              <a:rPr sz="1800" spc="-15" dirty="0">
                <a:solidFill>
                  <a:srgbClr val="FF0000"/>
                </a:solidFill>
                <a:latin typeface="Calibri"/>
                <a:cs typeface="Calibri"/>
              </a:rPr>
              <a:t> </a:t>
            </a:r>
            <a:r>
              <a:rPr sz="1800" spc="-5" dirty="0">
                <a:solidFill>
                  <a:srgbClr val="FF0000"/>
                </a:solidFill>
                <a:latin typeface="Calibri"/>
                <a:cs typeface="Calibri"/>
              </a:rPr>
              <a:t>χρήστης</a:t>
            </a:r>
            <a:r>
              <a:rPr sz="1800" dirty="0">
                <a:solidFill>
                  <a:srgbClr val="FF0000"/>
                </a:solidFill>
                <a:latin typeface="Calibri"/>
                <a:cs typeface="Calibri"/>
              </a:rPr>
              <a:t> </a:t>
            </a:r>
            <a:r>
              <a:rPr sz="1800" spc="-10" dirty="0">
                <a:solidFill>
                  <a:srgbClr val="FF0000"/>
                </a:solidFill>
                <a:latin typeface="Calibri"/>
                <a:cs typeface="Calibri"/>
              </a:rPr>
              <a:t>είτε</a:t>
            </a:r>
            <a:r>
              <a:rPr sz="1800" spc="-5" dirty="0">
                <a:solidFill>
                  <a:srgbClr val="FF0000"/>
                </a:solidFill>
                <a:latin typeface="Calibri"/>
                <a:cs typeface="Calibri"/>
              </a:rPr>
              <a:t> να</a:t>
            </a:r>
            <a:r>
              <a:rPr sz="1800" dirty="0">
                <a:solidFill>
                  <a:srgbClr val="FF0000"/>
                </a:solidFill>
                <a:latin typeface="Calibri"/>
                <a:cs typeface="Calibri"/>
              </a:rPr>
              <a:t> υποβάλει</a:t>
            </a:r>
            <a:r>
              <a:rPr sz="1800" spc="5" dirty="0">
                <a:solidFill>
                  <a:srgbClr val="FF0000"/>
                </a:solidFill>
                <a:latin typeface="Calibri"/>
                <a:cs typeface="Calibri"/>
              </a:rPr>
              <a:t> </a:t>
            </a:r>
            <a:r>
              <a:rPr sz="1800" spc="-10" dirty="0">
                <a:solidFill>
                  <a:srgbClr val="FF0000"/>
                </a:solidFill>
                <a:latin typeface="Calibri"/>
                <a:cs typeface="Calibri"/>
              </a:rPr>
              <a:t>αίτημα</a:t>
            </a:r>
            <a:r>
              <a:rPr sz="1800" spc="-5" dirty="0">
                <a:solidFill>
                  <a:srgbClr val="FF0000"/>
                </a:solidFill>
                <a:latin typeface="Calibri"/>
                <a:cs typeface="Calibri"/>
              </a:rPr>
              <a:t> προς</a:t>
            </a:r>
            <a:r>
              <a:rPr sz="1800" dirty="0">
                <a:solidFill>
                  <a:srgbClr val="FF0000"/>
                </a:solidFill>
                <a:latin typeface="Calibri"/>
                <a:cs typeface="Calibri"/>
              </a:rPr>
              <a:t> </a:t>
            </a:r>
            <a:r>
              <a:rPr sz="1800" spc="-10" dirty="0">
                <a:solidFill>
                  <a:srgbClr val="FF0000"/>
                </a:solidFill>
                <a:latin typeface="Calibri"/>
                <a:cs typeface="Calibri"/>
              </a:rPr>
              <a:t>τον</a:t>
            </a:r>
            <a:r>
              <a:rPr sz="1800" spc="385" dirty="0">
                <a:solidFill>
                  <a:srgbClr val="FF0000"/>
                </a:solidFill>
                <a:latin typeface="Calibri"/>
                <a:cs typeface="Calibri"/>
              </a:rPr>
              <a:t> </a:t>
            </a:r>
            <a:r>
              <a:rPr sz="1800" spc="-5" dirty="0">
                <a:solidFill>
                  <a:srgbClr val="FF0000"/>
                </a:solidFill>
                <a:latin typeface="Calibri"/>
                <a:cs typeface="Calibri"/>
              </a:rPr>
              <a:t>δεύτερο</a:t>
            </a:r>
            <a:r>
              <a:rPr sz="1800" spc="395" dirty="0">
                <a:solidFill>
                  <a:srgbClr val="FF0000"/>
                </a:solidFill>
                <a:latin typeface="Calibri"/>
                <a:cs typeface="Calibri"/>
              </a:rPr>
              <a:t> </a:t>
            </a:r>
            <a:r>
              <a:rPr sz="1800" spc="-5" dirty="0">
                <a:solidFill>
                  <a:srgbClr val="FF0000"/>
                </a:solidFill>
                <a:latin typeface="Calibri"/>
                <a:cs typeface="Calibri"/>
              </a:rPr>
              <a:t>χρήστη </a:t>
            </a:r>
            <a:r>
              <a:rPr sz="1800" dirty="0">
                <a:solidFill>
                  <a:srgbClr val="FF0000"/>
                </a:solidFill>
                <a:latin typeface="Calibri"/>
                <a:cs typeface="Calibri"/>
              </a:rPr>
              <a:t> </a:t>
            </a:r>
            <a:r>
              <a:rPr sz="1800" spc="-10" dirty="0">
                <a:solidFill>
                  <a:srgbClr val="FF0000"/>
                </a:solidFill>
                <a:latin typeface="Calibri"/>
                <a:cs typeface="Calibri"/>
              </a:rPr>
              <a:t>(REQUEST</a:t>
            </a:r>
            <a:r>
              <a:rPr sz="1800" spc="-5" dirty="0">
                <a:solidFill>
                  <a:srgbClr val="FF0000"/>
                </a:solidFill>
                <a:latin typeface="Calibri"/>
                <a:cs typeface="Calibri"/>
              </a:rPr>
              <a:t> EDITING)</a:t>
            </a:r>
            <a:r>
              <a:rPr sz="1800" dirty="0">
                <a:solidFill>
                  <a:srgbClr val="FF0000"/>
                </a:solidFill>
                <a:latin typeface="Calibri"/>
                <a:cs typeface="Calibri"/>
              </a:rPr>
              <a:t> </a:t>
            </a:r>
            <a:r>
              <a:rPr sz="1800" spc="-20" dirty="0">
                <a:solidFill>
                  <a:srgbClr val="FF0000"/>
                </a:solidFill>
                <a:latin typeface="Calibri"/>
                <a:cs typeface="Calibri"/>
              </a:rPr>
              <a:t>και</a:t>
            </a:r>
            <a:r>
              <a:rPr sz="1800" spc="-1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spc="-5" dirty="0">
                <a:solidFill>
                  <a:srgbClr val="FF0000"/>
                </a:solidFill>
                <a:latin typeface="Calibri"/>
                <a:cs typeface="Calibri"/>
              </a:rPr>
              <a:t>δεύτερος</a:t>
            </a:r>
            <a:r>
              <a:rPr sz="1800" dirty="0">
                <a:solidFill>
                  <a:srgbClr val="FF0000"/>
                </a:solidFill>
                <a:latin typeface="Calibri"/>
                <a:cs typeface="Calibri"/>
              </a:rPr>
              <a:t> χρήστης</a:t>
            </a:r>
            <a:r>
              <a:rPr sz="1800" spc="5" dirty="0">
                <a:solidFill>
                  <a:srgbClr val="FF0000"/>
                </a:solidFill>
                <a:latin typeface="Calibri"/>
                <a:cs typeface="Calibri"/>
              </a:rPr>
              <a:t> </a:t>
            </a:r>
            <a:r>
              <a:rPr sz="1800" spc="-5" dirty="0">
                <a:solidFill>
                  <a:srgbClr val="FF0000"/>
                </a:solidFill>
                <a:latin typeface="Calibri"/>
                <a:cs typeface="Calibri"/>
              </a:rPr>
              <a:t>να</a:t>
            </a:r>
            <a:r>
              <a:rPr sz="1800" dirty="0">
                <a:solidFill>
                  <a:srgbClr val="FF0000"/>
                </a:solidFill>
                <a:latin typeface="Calibri"/>
                <a:cs typeface="Calibri"/>
              </a:rPr>
              <a:t> </a:t>
            </a:r>
            <a:r>
              <a:rPr sz="1800" spc="-10" dirty="0">
                <a:solidFill>
                  <a:srgbClr val="FF0000"/>
                </a:solidFill>
                <a:latin typeface="Calibri"/>
                <a:cs typeface="Calibri"/>
              </a:rPr>
              <a:t>το</a:t>
            </a:r>
            <a:r>
              <a:rPr sz="1800" spc="-5" dirty="0">
                <a:solidFill>
                  <a:srgbClr val="FF0000"/>
                </a:solidFill>
                <a:latin typeface="Calibri"/>
                <a:cs typeface="Calibri"/>
              </a:rPr>
              <a:t> </a:t>
            </a:r>
            <a:r>
              <a:rPr sz="1800" dirty="0">
                <a:solidFill>
                  <a:srgbClr val="FF0000"/>
                </a:solidFill>
                <a:latin typeface="Calibri"/>
                <a:cs typeface="Calibri"/>
              </a:rPr>
              <a:t>αποδεχτεί</a:t>
            </a:r>
            <a:r>
              <a:rPr sz="1800" spc="5" dirty="0">
                <a:solidFill>
                  <a:srgbClr val="FF0000"/>
                </a:solidFill>
                <a:latin typeface="Calibri"/>
                <a:cs typeface="Calibri"/>
              </a:rPr>
              <a:t> </a:t>
            </a:r>
            <a:r>
              <a:rPr sz="1800" spc="-10" dirty="0">
                <a:solidFill>
                  <a:srgbClr val="FF0000"/>
                </a:solidFill>
                <a:latin typeface="Calibri"/>
                <a:cs typeface="Calibri"/>
              </a:rPr>
              <a:t>είτε</a:t>
            </a:r>
            <a:r>
              <a:rPr sz="1800" spc="-5" dirty="0">
                <a:solidFill>
                  <a:srgbClr val="FF0000"/>
                </a:solidFill>
                <a:latin typeface="Calibri"/>
                <a:cs typeface="Calibri"/>
              </a:rPr>
              <a:t> </a:t>
            </a:r>
            <a:r>
              <a:rPr sz="1800" dirty="0">
                <a:solidFill>
                  <a:srgbClr val="FF0000"/>
                </a:solidFill>
                <a:latin typeface="Calibri"/>
                <a:cs typeface="Calibri"/>
              </a:rPr>
              <a:t>να</a:t>
            </a:r>
            <a:r>
              <a:rPr sz="1800" spc="5" dirty="0">
                <a:solidFill>
                  <a:srgbClr val="FF0000"/>
                </a:solidFill>
                <a:latin typeface="Calibri"/>
                <a:cs typeface="Calibri"/>
              </a:rPr>
              <a:t> </a:t>
            </a:r>
            <a:r>
              <a:rPr sz="1800" dirty="0">
                <a:solidFill>
                  <a:srgbClr val="FF0000"/>
                </a:solidFill>
                <a:latin typeface="Calibri"/>
                <a:cs typeface="Calibri"/>
              </a:rPr>
              <a:t>απενεργοποιήσει</a:t>
            </a:r>
            <a:r>
              <a:rPr sz="1800" spc="5" dirty="0">
                <a:solidFill>
                  <a:srgbClr val="FF0000"/>
                </a:solidFill>
                <a:latin typeface="Calibri"/>
                <a:cs typeface="Calibri"/>
              </a:rPr>
              <a:t> </a:t>
            </a:r>
            <a:r>
              <a:rPr sz="1800" spc="-5" dirty="0">
                <a:solidFill>
                  <a:srgbClr val="FF0000"/>
                </a:solidFill>
                <a:latin typeface="Calibri"/>
                <a:cs typeface="Calibri"/>
              </a:rPr>
              <a:t>το</a:t>
            </a:r>
            <a:r>
              <a:rPr sz="1800" dirty="0">
                <a:solidFill>
                  <a:srgbClr val="FF0000"/>
                </a:solidFill>
                <a:latin typeface="Calibri"/>
                <a:cs typeface="Calibri"/>
              </a:rPr>
              <a:t> </a:t>
            </a:r>
            <a:r>
              <a:rPr sz="1800" spc="-5" dirty="0">
                <a:solidFill>
                  <a:srgbClr val="FF0000"/>
                </a:solidFill>
                <a:latin typeface="Calibri"/>
                <a:cs typeface="Calibri"/>
              </a:rPr>
              <a:t>sharing</a:t>
            </a:r>
            <a:r>
              <a:rPr sz="1800" dirty="0">
                <a:solidFill>
                  <a:srgbClr val="FF0000"/>
                </a:solidFill>
                <a:latin typeface="Calibri"/>
                <a:cs typeface="Calibri"/>
              </a:rPr>
              <a:t> rule</a:t>
            </a:r>
            <a:r>
              <a:rPr sz="1800" spc="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10" dirty="0">
                <a:solidFill>
                  <a:srgbClr val="FF0000"/>
                </a:solidFill>
                <a:latin typeface="Calibri"/>
                <a:cs typeface="Calibri"/>
              </a:rPr>
              <a:t>είχε </a:t>
            </a:r>
            <a:r>
              <a:rPr sz="1800" spc="-5" dirty="0">
                <a:solidFill>
                  <a:srgbClr val="FF0000"/>
                </a:solidFill>
                <a:latin typeface="Calibri"/>
                <a:cs typeface="Calibri"/>
              </a:rPr>
              <a:t> δημιουργήσει </a:t>
            </a:r>
            <a:r>
              <a:rPr sz="1800" dirty="0">
                <a:solidFill>
                  <a:srgbClr val="FF0000"/>
                </a:solidFill>
                <a:latin typeface="Calibri"/>
                <a:cs typeface="Calibri"/>
              </a:rPr>
              <a:t>για </a:t>
            </a:r>
            <a:r>
              <a:rPr sz="1800" spc="-5" dirty="0">
                <a:solidFill>
                  <a:srgbClr val="FF0000"/>
                </a:solidFill>
                <a:latin typeface="Calibri"/>
                <a:cs typeface="Calibri"/>
              </a:rPr>
              <a:t>τον </a:t>
            </a:r>
            <a:r>
              <a:rPr sz="1800" dirty="0">
                <a:solidFill>
                  <a:srgbClr val="FF0000"/>
                </a:solidFill>
                <a:latin typeface="Calibri"/>
                <a:cs typeface="Calibri"/>
              </a:rPr>
              <a:t>χρήστη </a:t>
            </a:r>
            <a:r>
              <a:rPr sz="1800" spc="-10" dirty="0">
                <a:solidFill>
                  <a:srgbClr val="FF0000"/>
                </a:solidFill>
                <a:latin typeface="Calibri"/>
                <a:cs typeface="Calibri"/>
              </a:rPr>
              <a:t>αυτό. </a:t>
            </a:r>
            <a:r>
              <a:rPr sz="1800" spc="-5" dirty="0">
                <a:solidFill>
                  <a:srgbClr val="FF0000"/>
                </a:solidFill>
                <a:latin typeface="Calibri"/>
                <a:cs typeface="Calibri"/>
              </a:rPr>
              <a:t>Εντούτοις, </a:t>
            </a:r>
            <a:r>
              <a:rPr sz="1800" spc="-20" dirty="0">
                <a:solidFill>
                  <a:srgbClr val="FF0000"/>
                </a:solidFill>
                <a:latin typeface="Calibri"/>
                <a:cs typeface="Calibri"/>
              </a:rPr>
              <a:t>ακόμα και</a:t>
            </a:r>
            <a:r>
              <a:rPr sz="1800" spc="365" dirty="0">
                <a:solidFill>
                  <a:srgbClr val="FF0000"/>
                </a:solidFill>
                <a:latin typeface="Calibri"/>
                <a:cs typeface="Calibri"/>
              </a:rPr>
              <a:t> </a:t>
            </a:r>
            <a:r>
              <a:rPr sz="1800" spc="5" dirty="0">
                <a:solidFill>
                  <a:srgbClr val="FF0000"/>
                </a:solidFill>
                <a:latin typeface="Calibri"/>
                <a:cs typeface="Calibri"/>
              </a:rPr>
              <a:t>αν </a:t>
            </a:r>
            <a:r>
              <a:rPr sz="1800" dirty="0">
                <a:solidFill>
                  <a:srgbClr val="FF0000"/>
                </a:solidFill>
                <a:latin typeface="Calibri"/>
                <a:cs typeface="Calibri"/>
              </a:rPr>
              <a:t>η </a:t>
            </a:r>
            <a:r>
              <a:rPr sz="1800" spc="-5" dirty="0">
                <a:solidFill>
                  <a:srgbClr val="FF0000"/>
                </a:solidFill>
                <a:latin typeface="Calibri"/>
                <a:cs typeface="Calibri"/>
              </a:rPr>
              <a:t>αίτηση </a:t>
            </a:r>
            <a:r>
              <a:rPr sz="1800" dirty="0">
                <a:solidFill>
                  <a:srgbClr val="FF0000"/>
                </a:solidFill>
                <a:latin typeface="Calibri"/>
                <a:cs typeface="Calibri"/>
              </a:rPr>
              <a:t>υποβληθεί </a:t>
            </a:r>
            <a:r>
              <a:rPr sz="1800" spc="-5" dirty="0">
                <a:solidFill>
                  <a:srgbClr val="FF0000"/>
                </a:solidFill>
                <a:latin typeface="Calibri"/>
                <a:cs typeface="Calibri"/>
              </a:rPr>
              <a:t>από τον </a:t>
            </a:r>
            <a:r>
              <a:rPr sz="1800" dirty="0">
                <a:solidFill>
                  <a:srgbClr val="FF0000"/>
                </a:solidFill>
                <a:latin typeface="Calibri"/>
                <a:cs typeface="Calibri"/>
              </a:rPr>
              <a:t>άλλο χρήστη, ο </a:t>
            </a:r>
            <a:r>
              <a:rPr sz="1800" spc="-15" dirty="0">
                <a:solidFill>
                  <a:srgbClr val="FF0000"/>
                </a:solidFill>
                <a:latin typeface="Calibri"/>
                <a:cs typeface="Calibri"/>
              </a:rPr>
              <a:t>αρχικός </a:t>
            </a:r>
            <a:r>
              <a:rPr sz="1800" spc="-10" dirty="0">
                <a:solidFill>
                  <a:srgbClr val="FF0000"/>
                </a:solidFill>
                <a:latin typeface="Calibri"/>
                <a:cs typeface="Calibri"/>
              </a:rPr>
              <a:t> </a:t>
            </a:r>
            <a:r>
              <a:rPr sz="1800" dirty="0">
                <a:solidFill>
                  <a:srgbClr val="FF0000"/>
                </a:solidFill>
                <a:latin typeface="Calibri"/>
                <a:cs typeface="Calibri"/>
              </a:rPr>
              <a:t>χρήστης</a:t>
            </a:r>
            <a:r>
              <a:rPr sz="1800" spc="-10" dirty="0">
                <a:solidFill>
                  <a:srgbClr val="FF0000"/>
                </a:solidFill>
                <a:latin typeface="Calibri"/>
                <a:cs typeface="Calibri"/>
              </a:rPr>
              <a:t> </a:t>
            </a:r>
            <a:r>
              <a:rPr sz="1800" dirty="0">
                <a:solidFill>
                  <a:srgbClr val="FF0000"/>
                </a:solidFill>
                <a:latin typeface="Calibri"/>
                <a:cs typeface="Calibri"/>
              </a:rPr>
              <a:t>θα</a:t>
            </a:r>
            <a:r>
              <a:rPr sz="1800" spc="10" dirty="0">
                <a:solidFill>
                  <a:srgbClr val="FF0000"/>
                </a:solidFill>
                <a:latin typeface="Calibri"/>
                <a:cs typeface="Calibri"/>
              </a:rPr>
              <a:t> </a:t>
            </a:r>
            <a:r>
              <a:rPr sz="1800" dirty="0">
                <a:solidFill>
                  <a:srgbClr val="FF0000"/>
                </a:solidFill>
                <a:latin typeface="Calibri"/>
                <a:cs typeface="Calibri"/>
              </a:rPr>
              <a:t>μπορεί</a:t>
            </a:r>
            <a:r>
              <a:rPr sz="1800" spc="5"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10" dirty="0">
                <a:solidFill>
                  <a:srgbClr val="FF0000"/>
                </a:solidFill>
                <a:latin typeface="Calibri"/>
                <a:cs typeface="Calibri"/>
              </a:rPr>
              <a:t>ανοίξει</a:t>
            </a:r>
            <a:r>
              <a:rPr sz="1800" spc="45"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5" dirty="0">
                <a:solidFill>
                  <a:srgbClr val="FF0000"/>
                </a:solidFill>
                <a:latin typeface="Calibri"/>
                <a:cs typeface="Calibri"/>
              </a:rPr>
              <a:t>να</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υποβάλει</a:t>
            </a:r>
            <a:r>
              <a:rPr sz="1800" spc="40" dirty="0">
                <a:solidFill>
                  <a:srgbClr val="FF0000"/>
                </a:solidFill>
                <a:latin typeface="Calibri"/>
                <a:cs typeface="Calibri"/>
              </a:rPr>
              <a:t> </a:t>
            </a:r>
            <a:r>
              <a:rPr sz="1800" spc="-5" dirty="0">
                <a:solidFill>
                  <a:srgbClr val="FF0000"/>
                </a:solidFill>
                <a:latin typeface="Calibri"/>
                <a:cs typeface="Calibri"/>
              </a:rPr>
              <a:t>εκ</a:t>
            </a:r>
            <a:r>
              <a:rPr sz="1800" spc="10" dirty="0">
                <a:solidFill>
                  <a:srgbClr val="FF0000"/>
                </a:solidFill>
                <a:latin typeface="Calibri"/>
                <a:cs typeface="Calibri"/>
              </a:rPr>
              <a:t> </a:t>
            </a:r>
            <a:r>
              <a:rPr sz="1800" spc="-5" dirty="0">
                <a:solidFill>
                  <a:srgbClr val="FF0000"/>
                </a:solidFill>
                <a:latin typeface="Calibri"/>
                <a:cs typeface="Calibri"/>
              </a:rPr>
              <a:t>νέου,</a:t>
            </a:r>
            <a:r>
              <a:rPr sz="1800" spc="20" dirty="0">
                <a:solidFill>
                  <a:srgbClr val="FF0000"/>
                </a:solidFill>
                <a:latin typeface="Calibri"/>
                <a:cs typeface="Calibri"/>
              </a:rPr>
              <a:t> </a:t>
            </a:r>
            <a:r>
              <a:rPr sz="1800" spc="-5" dirty="0">
                <a:solidFill>
                  <a:srgbClr val="FF0000"/>
                </a:solidFill>
                <a:latin typeface="Calibri"/>
                <a:cs typeface="Calibri"/>
              </a:rPr>
              <a:t>αν</a:t>
            </a:r>
            <a:r>
              <a:rPr sz="1800" spc="20" dirty="0">
                <a:solidFill>
                  <a:srgbClr val="FF0000"/>
                </a:solidFill>
                <a:latin typeface="Calibri"/>
                <a:cs typeface="Calibri"/>
              </a:rPr>
              <a:t> </a:t>
            </a:r>
            <a:r>
              <a:rPr sz="1800" spc="-10" dirty="0">
                <a:solidFill>
                  <a:srgbClr val="FF0000"/>
                </a:solidFill>
                <a:latin typeface="Calibri"/>
                <a:cs typeface="Calibri"/>
              </a:rPr>
              <a:t>είναι</a:t>
            </a:r>
            <a:r>
              <a:rPr sz="1800" spc="30" dirty="0">
                <a:solidFill>
                  <a:srgbClr val="FF0000"/>
                </a:solidFill>
                <a:latin typeface="Calibri"/>
                <a:cs typeface="Calibri"/>
              </a:rPr>
              <a:t> </a:t>
            </a:r>
            <a:r>
              <a:rPr sz="1800" spc="-15" dirty="0">
                <a:solidFill>
                  <a:srgbClr val="FF0000"/>
                </a:solidFill>
                <a:latin typeface="Calibri"/>
                <a:cs typeface="Calibri"/>
              </a:rPr>
              <a:t>απαραίτητο.</a:t>
            </a:r>
            <a:endParaRPr sz="1800" dirty="0">
              <a:latin typeface="Calibri"/>
              <a:cs typeface="Calibri"/>
            </a:endParaRPr>
          </a:p>
          <a:p>
            <a:pPr marL="299085" indent="-287020">
              <a:lnSpc>
                <a:spcPct val="100000"/>
              </a:lnSpc>
              <a:spcBef>
                <a:spcPts val="1200"/>
              </a:spcBef>
              <a:buFont typeface="Wingdings"/>
              <a:buChar char=""/>
              <a:tabLst>
                <a:tab pos="299085" algn="l"/>
                <a:tab pos="299720" algn="l"/>
              </a:tabLst>
            </a:pPr>
            <a:r>
              <a:rPr sz="1800" dirty="0">
                <a:solidFill>
                  <a:srgbClr val="FF0000"/>
                </a:solidFill>
                <a:latin typeface="Calibri"/>
                <a:cs typeface="Calibri"/>
              </a:rPr>
              <a:t>Για</a:t>
            </a:r>
            <a:r>
              <a:rPr sz="1800" spc="540" dirty="0">
                <a:solidFill>
                  <a:srgbClr val="FF0000"/>
                </a:solidFill>
                <a:latin typeface="Calibri"/>
                <a:cs typeface="Calibri"/>
              </a:rPr>
              <a:t> </a:t>
            </a:r>
            <a:r>
              <a:rPr sz="1800" spc="-5" dirty="0">
                <a:solidFill>
                  <a:srgbClr val="FF0000"/>
                </a:solidFill>
                <a:latin typeface="Calibri"/>
                <a:cs typeface="Calibri"/>
              </a:rPr>
              <a:t>να</a:t>
            </a:r>
            <a:r>
              <a:rPr sz="1800" spc="555" dirty="0">
                <a:solidFill>
                  <a:srgbClr val="FF0000"/>
                </a:solidFill>
                <a:latin typeface="Calibri"/>
                <a:cs typeface="Calibri"/>
              </a:rPr>
              <a:t> </a:t>
            </a:r>
            <a:r>
              <a:rPr sz="1800" spc="-5" dirty="0">
                <a:solidFill>
                  <a:srgbClr val="FF0000"/>
                </a:solidFill>
                <a:latin typeface="Calibri"/>
                <a:cs typeface="Calibri"/>
              </a:rPr>
              <a:t>μπορέσει</a:t>
            </a:r>
            <a:r>
              <a:rPr sz="1800" spc="555" dirty="0">
                <a:solidFill>
                  <a:srgbClr val="FF0000"/>
                </a:solidFill>
                <a:latin typeface="Calibri"/>
                <a:cs typeface="Calibri"/>
              </a:rPr>
              <a:t> </a:t>
            </a:r>
            <a:r>
              <a:rPr sz="1800" spc="-5" dirty="0">
                <a:solidFill>
                  <a:srgbClr val="FF0000"/>
                </a:solidFill>
                <a:latin typeface="Calibri"/>
                <a:cs typeface="Calibri"/>
              </a:rPr>
              <a:t>ένας</a:t>
            </a:r>
            <a:r>
              <a:rPr sz="1800" spc="540" dirty="0">
                <a:solidFill>
                  <a:srgbClr val="FF0000"/>
                </a:solidFill>
                <a:latin typeface="Calibri"/>
                <a:cs typeface="Calibri"/>
              </a:rPr>
              <a:t> </a:t>
            </a:r>
            <a:r>
              <a:rPr sz="1800" spc="-5" dirty="0">
                <a:solidFill>
                  <a:srgbClr val="FF0000"/>
                </a:solidFill>
                <a:latin typeface="Calibri"/>
                <a:cs typeface="Calibri"/>
              </a:rPr>
              <a:t>χρήστης</a:t>
            </a:r>
            <a:r>
              <a:rPr sz="1800" spc="540" dirty="0">
                <a:solidFill>
                  <a:srgbClr val="FF0000"/>
                </a:solidFill>
                <a:latin typeface="Calibri"/>
                <a:cs typeface="Calibri"/>
              </a:rPr>
              <a:t> </a:t>
            </a:r>
            <a:r>
              <a:rPr sz="1800" spc="-5" dirty="0">
                <a:solidFill>
                  <a:srgbClr val="FF0000"/>
                </a:solidFill>
                <a:latin typeface="Calibri"/>
                <a:cs typeface="Calibri"/>
              </a:rPr>
              <a:t>να</a:t>
            </a:r>
            <a:r>
              <a:rPr sz="1800" spc="545" dirty="0">
                <a:solidFill>
                  <a:srgbClr val="FF0000"/>
                </a:solidFill>
                <a:latin typeface="Calibri"/>
                <a:cs typeface="Calibri"/>
              </a:rPr>
              <a:t> </a:t>
            </a:r>
            <a:r>
              <a:rPr sz="1800" spc="5" dirty="0">
                <a:solidFill>
                  <a:srgbClr val="FF0000"/>
                </a:solidFill>
                <a:latin typeface="Calibri"/>
                <a:cs typeface="Calibri"/>
              </a:rPr>
              <a:t>στείλει </a:t>
            </a:r>
            <a:r>
              <a:rPr sz="1800" spc="140" dirty="0">
                <a:solidFill>
                  <a:srgbClr val="FF0000"/>
                </a:solidFill>
                <a:latin typeface="Calibri"/>
                <a:cs typeface="Calibri"/>
              </a:rPr>
              <a:t> </a:t>
            </a:r>
            <a:r>
              <a:rPr sz="1800" spc="-10" dirty="0">
                <a:solidFill>
                  <a:srgbClr val="FF0000"/>
                </a:solidFill>
                <a:latin typeface="Calibri"/>
                <a:cs typeface="Calibri"/>
              </a:rPr>
              <a:t>επιτυχώς</a:t>
            </a:r>
            <a:r>
              <a:rPr sz="1800" spc="555" dirty="0">
                <a:solidFill>
                  <a:srgbClr val="FF0000"/>
                </a:solidFill>
                <a:latin typeface="Calibri"/>
                <a:cs typeface="Calibri"/>
              </a:rPr>
              <a:t> </a:t>
            </a:r>
            <a:r>
              <a:rPr sz="1800" spc="-10" dirty="0">
                <a:solidFill>
                  <a:srgbClr val="FF0000"/>
                </a:solidFill>
                <a:latin typeface="Calibri"/>
                <a:cs typeface="Calibri"/>
              </a:rPr>
              <a:t>αίτημα</a:t>
            </a:r>
            <a:r>
              <a:rPr sz="1800" spc="540" dirty="0">
                <a:solidFill>
                  <a:srgbClr val="FF0000"/>
                </a:solidFill>
                <a:latin typeface="Calibri"/>
                <a:cs typeface="Calibri"/>
              </a:rPr>
              <a:t> </a:t>
            </a:r>
            <a:r>
              <a:rPr sz="1800" spc="5" dirty="0">
                <a:solidFill>
                  <a:srgbClr val="FF0000"/>
                </a:solidFill>
                <a:latin typeface="Calibri"/>
                <a:cs typeface="Calibri"/>
              </a:rPr>
              <a:t>σε </a:t>
            </a:r>
            <a:r>
              <a:rPr sz="1800" spc="125" dirty="0">
                <a:solidFill>
                  <a:srgbClr val="FF0000"/>
                </a:solidFill>
                <a:latin typeface="Calibri"/>
                <a:cs typeface="Calibri"/>
              </a:rPr>
              <a:t> </a:t>
            </a:r>
            <a:r>
              <a:rPr sz="1800" dirty="0">
                <a:solidFill>
                  <a:srgbClr val="FF0000"/>
                </a:solidFill>
                <a:latin typeface="Calibri"/>
                <a:cs typeface="Calibri"/>
              </a:rPr>
              <a:t>άλλον</a:t>
            </a:r>
            <a:r>
              <a:rPr sz="1800" spc="540" dirty="0">
                <a:solidFill>
                  <a:srgbClr val="FF0000"/>
                </a:solidFill>
                <a:latin typeface="Calibri"/>
                <a:cs typeface="Calibri"/>
              </a:rPr>
              <a:t> </a:t>
            </a:r>
            <a:r>
              <a:rPr sz="1800" dirty="0">
                <a:solidFill>
                  <a:srgbClr val="FF0000"/>
                </a:solidFill>
                <a:latin typeface="Calibri"/>
                <a:cs typeface="Calibri"/>
              </a:rPr>
              <a:t>χρήστη</a:t>
            </a:r>
            <a:r>
              <a:rPr sz="1800" spc="535" dirty="0">
                <a:solidFill>
                  <a:srgbClr val="FF0000"/>
                </a:solidFill>
                <a:latin typeface="Calibri"/>
                <a:cs typeface="Calibri"/>
              </a:rPr>
              <a:t> </a:t>
            </a:r>
            <a:r>
              <a:rPr sz="1800" spc="-5" dirty="0">
                <a:solidFill>
                  <a:srgbClr val="FF0000"/>
                </a:solidFill>
                <a:latin typeface="Calibri"/>
                <a:cs typeface="Calibri"/>
              </a:rPr>
              <a:t>για</a:t>
            </a:r>
            <a:r>
              <a:rPr sz="1800" spc="540" dirty="0">
                <a:solidFill>
                  <a:srgbClr val="FF0000"/>
                </a:solidFill>
                <a:latin typeface="Calibri"/>
                <a:cs typeface="Calibri"/>
              </a:rPr>
              <a:t> </a:t>
            </a:r>
            <a:r>
              <a:rPr sz="1800" spc="-10" dirty="0">
                <a:solidFill>
                  <a:srgbClr val="FF0000"/>
                </a:solidFill>
                <a:latin typeface="Calibri"/>
                <a:cs typeface="Calibri"/>
              </a:rPr>
              <a:t>παραχώρηση</a:t>
            </a:r>
            <a:r>
              <a:rPr sz="1800" spc="545" dirty="0">
                <a:solidFill>
                  <a:srgbClr val="FF0000"/>
                </a:solidFill>
                <a:latin typeface="Calibri"/>
                <a:cs typeface="Calibri"/>
              </a:rPr>
              <a:t> </a:t>
            </a:r>
            <a:r>
              <a:rPr sz="1800" spc="-10" dirty="0">
                <a:solidFill>
                  <a:srgbClr val="FF0000"/>
                </a:solidFill>
                <a:latin typeface="Calibri"/>
                <a:cs typeface="Calibri"/>
              </a:rPr>
              <a:t>του</a:t>
            </a:r>
            <a:r>
              <a:rPr sz="1800" spc="530" dirty="0">
                <a:solidFill>
                  <a:srgbClr val="FF0000"/>
                </a:solidFill>
                <a:latin typeface="Calibri"/>
                <a:cs typeface="Calibri"/>
              </a:rPr>
              <a:t> </a:t>
            </a:r>
            <a:r>
              <a:rPr sz="1800" spc="-10" dirty="0">
                <a:solidFill>
                  <a:srgbClr val="FF0000"/>
                </a:solidFill>
                <a:latin typeface="Calibri"/>
                <a:cs typeface="Calibri"/>
              </a:rPr>
              <a:t>δικαιώματος</a:t>
            </a:r>
            <a:endParaRPr sz="1800" dirty="0">
              <a:latin typeface="Calibri"/>
              <a:cs typeface="Calibri"/>
            </a:endParaRPr>
          </a:p>
          <a:p>
            <a:pPr marL="299085">
              <a:lnSpc>
                <a:spcPct val="100000"/>
              </a:lnSpc>
              <a:spcBef>
                <a:spcPts val="5"/>
              </a:spcBef>
            </a:pPr>
            <a:r>
              <a:rPr sz="1800" spc="-10" dirty="0">
                <a:solidFill>
                  <a:srgbClr val="FF0000"/>
                </a:solidFill>
                <a:latin typeface="Calibri"/>
                <a:cs typeface="Calibri"/>
              </a:rPr>
              <a:t>επεξεργασίας/επεξεργασίας</a:t>
            </a:r>
            <a:r>
              <a:rPr sz="1800" spc="75" dirty="0">
                <a:solidFill>
                  <a:srgbClr val="FF0000"/>
                </a:solidFill>
                <a:latin typeface="Calibri"/>
                <a:cs typeface="Calibri"/>
              </a:rPr>
              <a:t> </a:t>
            </a:r>
            <a:r>
              <a:rPr sz="1800" spc="-25" dirty="0">
                <a:solidFill>
                  <a:srgbClr val="FF0000"/>
                </a:solidFill>
                <a:latin typeface="Calibri"/>
                <a:cs typeface="Calibri"/>
              </a:rPr>
              <a:t>και</a:t>
            </a:r>
            <a:r>
              <a:rPr sz="1800" spc="20" dirty="0">
                <a:solidFill>
                  <a:srgbClr val="FF0000"/>
                </a:solidFill>
                <a:latin typeface="Calibri"/>
                <a:cs typeface="Calibri"/>
              </a:rPr>
              <a:t> </a:t>
            </a:r>
            <a:r>
              <a:rPr sz="1800" spc="-5" dirty="0">
                <a:solidFill>
                  <a:srgbClr val="FF0000"/>
                </a:solidFill>
                <a:latin typeface="Calibri"/>
                <a:cs typeface="Calibri"/>
              </a:rPr>
              <a:t>υποβολής,</a:t>
            </a:r>
            <a:r>
              <a:rPr sz="1800" spc="35" dirty="0">
                <a:solidFill>
                  <a:srgbClr val="FF0000"/>
                </a:solidFill>
                <a:latin typeface="Calibri"/>
                <a:cs typeface="Calibri"/>
              </a:rPr>
              <a:t> </a:t>
            </a:r>
            <a:r>
              <a:rPr sz="1800" dirty="0">
                <a:solidFill>
                  <a:srgbClr val="FF0000"/>
                </a:solidFill>
                <a:latin typeface="Calibri"/>
                <a:cs typeface="Calibri"/>
              </a:rPr>
              <a:t>θα</a:t>
            </a:r>
            <a:r>
              <a:rPr sz="1800" spc="20" dirty="0">
                <a:solidFill>
                  <a:srgbClr val="FF0000"/>
                </a:solidFill>
                <a:latin typeface="Calibri"/>
                <a:cs typeface="Calibri"/>
              </a:rPr>
              <a:t> </a:t>
            </a:r>
            <a:r>
              <a:rPr sz="1800" spc="-5" dirty="0">
                <a:solidFill>
                  <a:srgbClr val="FF0000"/>
                </a:solidFill>
                <a:latin typeface="Calibri"/>
                <a:cs typeface="Calibri"/>
              </a:rPr>
              <a:t>πρέπει</a:t>
            </a:r>
            <a:r>
              <a:rPr sz="1800" spc="40" dirty="0">
                <a:solidFill>
                  <a:srgbClr val="FF0000"/>
                </a:solidFill>
                <a:latin typeface="Calibri"/>
                <a:cs typeface="Calibri"/>
              </a:rPr>
              <a:t> </a:t>
            </a:r>
            <a:r>
              <a:rPr sz="1800" spc="-25" dirty="0">
                <a:solidFill>
                  <a:srgbClr val="FF0000"/>
                </a:solidFill>
                <a:latin typeface="Calibri"/>
                <a:cs typeface="Calibri"/>
              </a:rPr>
              <a:t>και</a:t>
            </a:r>
            <a:r>
              <a:rPr sz="1800" spc="20" dirty="0">
                <a:solidFill>
                  <a:srgbClr val="FF0000"/>
                </a:solidFill>
                <a:latin typeface="Calibri"/>
                <a:cs typeface="Calibri"/>
              </a:rPr>
              <a:t> </a:t>
            </a:r>
            <a:r>
              <a:rPr sz="1800" spc="-5" dirty="0">
                <a:solidFill>
                  <a:srgbClr val="FF0000"/>
                </a:solidFill>
                <a:latin typeface="Calibri"/>
                <a:cs typeface="Calibri"/>
              </a:rPr>
              <a:t>οι</a:t>
            </a:r>
            <a:r>
              <a:rPr sz="1800" spc="25" dirty="0">
                <a:solidFill>
                  <a:srgbClr val="FF0000"/>
                </a:solidFill>
                <a:latin typeface="Calibri"/>
                <a:cs typeface="Calibri"/>
              </a:rPr>
              <a:t> </a:t>
            </a:r>
            <a:r>
              <a:rPr sz="1800" dirty="0">
                <a:solidFill>
                  <a:srgbClr val="FF0000"/>
                </a:solidFill>
                <a:latin typeface="Calibri"/>
                <a:cs typeface="Calibri"/>
              </a:rPr>
              <a:t>δύο</a:t>
            </a:r>
            <a:r>
              <a:rPr sz="1800" spc="5" dirty="0">
                <a:solidFill>
                  <a:srgbClr val="FF0000"/>
                </a:solidFill>
                <a:latin typeface="Calibri"/>
                <a:cs typeface="Calibri"/>
              </a:rPr>
              <a:t> </a:t>
            </a:r>
            <a:r>
              <a:rPr sz="1800" spc="-5" dirty="0">
                <a:solidFill>
                  <a:srgbClr val="FF0000"/>
                </a:solidFill>
                <a:latin typeface="Calibri"/>
                <a:cs typeface="Calibri"/>
              </a:rPr>
              <a:t>χρήστες</a:t>
            </a:r>
            <a:r>
              <a:rPr sz="1800" spc="10" dirty="0">
                <a:solidFill>
                  <a:srgbClr val="FF0000"/>
                </a:solidFill>
                <a:latin typeface="Calibri"/>
                <a:cs typeface="Calibri"/>
              </a:rPr>
              <a:t> </a:t>
            </a:r>
            <a:r>
              <a:rPr sz="1800" spc="-5" dirty="0">
                <a:solidFill>
                  <a:srgbClr val="FF0000"/>
                </a:solidFill>
                <a:latin typeface="Calibri"/>
                <a:cs typeface="Calibri"/>
              </a:rPr>
              <a:t>να</a:t>
            </a:r>
            <a:r>
              <a:rPr sz="1800" spc="30" dirty="0">
                <a:solidFill>
                  <a:srgbClr val="FF0000"/>
                </a:solidFill>
                <a:latin typeface="Calibri"/>
                <a:cs typeface="Calibri"/>
              </a:rPr>
              <a:t> </a:t>
            </a:r>
            <a:r>
              <a:rPr sz="1800" spc="-10" dirty="0">
                <a:solidFill>
                  <a:srgbClr val="FF0000"/>
                </a:solidFill>
                <a:latin typeface="Calibri"/>
                <a:cs typeface="Calibri"/>
              </a:rPr>
              <a:t>έχουν</a:t>
            </a:r>
            <a:r>
              <a:rPr sz="1800" spc="3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10" dirty="0">
                <a:solidFill>
                  <a:srgbClr val="FF0000"/>
                </a:solidFill>
                <a:latin typeface="Calibri"/>
                <a:cs typeface="Calibri"/>
              </a:rPr>
              <a:t>αίτηση</a:t>
            </a:r>
            <a:r>
              <a:rPr sz="1800" spc="15" dirty="0">
                <a:solidFill>
                  <a:srgbClr val="FF0000"/>
                </a:solidFill>
                <a:latin typeface="Calibri"/>
                <a:cs typeface="Calibri"/>
              </a:rPr>
              <a:t> </a:t>
            </a:r>
            <a:r>
              <a:rPr sz="1800" spc="-5" dirty="0">
                <a:solidFill>
                  <a:srgbClr val="FF0000"/>
                </a:solidFill>
                <a:latin typeface="Calibri"/>
                <a:cs typeface="Calibri"/>
              </a:rPr>
              <a:t>ανοικτή</a:t>
            </a:r>
            <a:r>
              <a:rPr sz="1800" spc="40" dirty="0">
                <a:solidFill>
                  <a:srgbClr val="FF0000"/>
                </a:solidFill>
                <a:latin typeface="Calibri"/>
                <a:cs typeface="Calibri"/>
              </a:rPr>
              <a:t> </a:t>
            </a:r>
            <a:r>
              <a:rPr sz="1800" spc="-10" dirty="0">
                <a:solidFill>
                  <a:srgbClr val="FF0000"/>
                </a:solidFill>
                <a:latin typeface="Calibri"/>
                <a:cs typeface="Calibri"/>
              </a:rPr>
              <a:t>ταυτόχρονα.</a:t>
            </a:r>
            <a:endParaRPr sz="1800" dirty="0">
              <a:latin typeface="Calibri"/>
              <a:cs typeface="Calibri"/>
            </a:endParaRPr>
          </a:p>
        </p:txBody>
      </p:sp>
      <p:pic>
        <p:nvPicPr>
          <p:cNvPr id="3" name="object 3"/>
          <p:cNvPicPr/>
          <p:nvPr/>
        </p:nvPicPr>
        <p:blipFill>
          <a:blip r:embed="rId2" cstate="print"/>
          <a:stretch>
            <a:fillRect/>
          </a:stretch>
        </p:blipFill>
        <p:spPr>
          <a:xfrm>
            <a:off x="324408" y="4800600"/>
            <a:ext cx="7479328" cy="1943096"/>
          </a:xfrm>
          <a:prstGeom prst="rect">
            <a:avLst/>
          </a:prstGeom>
        </p:spPr>
      </p:pic>
      <p:sp>
        <p:nvSpPr>
          <p:cNvPr id="4" name="object 4"/>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39" y="699008"/>
            <a:ext cx="11626850" cy="1390124"/>
          </a:xfrm>
          <a:prstGeom prst="rect">
            <a:avLst/>
          </a:prstGeom>
        </p:spPr>
        <p:txBody>
          <a:bodyPr vert="horz" wrap="square" lIns="0" tIns="12700" rIns="0" bIns="0" rtlCol="0">
            <a:spAutoFit/>
          </a:bodyPr>
          <a:lstStyle/>
          <a:p>
            <a:pPr>
              <a:lnSpc>
                <a:spcPct val="100000"/>
              </a:lnSpc>
              <a:spcBef>
                <a:spcPts val="20"/>
              </a:spcBef>
              <a:buClr>
                <a:srgbClr val="FF0000"/>
              </a:buClr>
            </a:pPr>
            <a:endParaRPr sz="1750" dirty="0">
              <a:latin typeface="Calibri"/>
              <a:cs typeface="Calibri"/>
            </a:endParaRPr>
          </a:p>
          <a:p>
            <a:pPr marL="299085" marR="5080" indent="-287020" algn="just">
              <a:lnSpc>
                <a:spcPct val="100000"/>
              </a:lnSpc>
              <a:buFont typeface="Wingdings"/>
              <a:buChar char=""/>
              <a:tabLst>
                <a:tab pos="299720" algn="l"/>
              </a:tabLst>
            </a:pPr>
            <a:r>
              <a:rPr sz="1800" dirty="0">
                <a:solidFill>
                  <a:srgbClr val="FF0000"/>
                </a:solidFill>
                <a:latin typeface="Calibri"/>
                <a:cs typeface="Calibri"/>
              </a:rPr>
              <a:t>O </a:t>
            </a:r>
            <a:r>
              <a:rPr sz="1800" spc="-20" dirty="0">
                <a:solidFill>
                  <a:srgbClr val="FF0000"/>
                </a:solidFill>
                <a:latin typeface="Calibri"/>
                <a:cs typeface="Calibri"/>
              </a:rPr>
              <a:t>αρχικός </a:t>
            </a:r>
            <a:r>
              <a:rPr sz="1800" spc="-5" dirty="0">
                <a:solidFill>
                  <a:srgbClr val="FF0000"/>
                </a:solidFill>
                <a:latin typeface="Calibri"/>
                <a:cs typeface="Calibri"/>
              </a:rPr>
              <a:t>χρήστης μπορεί να </a:t>
            </a:r>
            <a:r>
              <a:rPr sz="1800" dirty="0">
                <a:solidFill>
                  <a:srgbClr val="FF0000"/>
                </a:solidFill>
                <a:latin typeface="Calibri"/>
                <a:cs typeface="Calibri"/>
              </a:rPr>
              <a:t>δώσει απευθείας </a:t>
            </a:r>
            <a:r>
              <a:rPr sz="1800" spc="-15" dirty="0">
                <a:solidFill>
                  <a:srgbClr val="FF0000"/>
                </a:solidFill>
                <a:latin typeface="Calibri"/>
                <a:cs typeface="Calibri"/>
              </a:rPr>
              <a:t>δικαίωμα </a:t>
            </a:r>
            <a:r>
              <a:rPr sz="1800" spc="-5" dirty="0">
                <a:solidFill>
                  <a:srgbClr val="FF0000"/>
                </a:solidFill>
                <a:latin typeface="Calibri"/>
                <a:cs typeface="Calibri"/>
              </a:rPr>
              <a:t>επεξεργασίας της </a:t>
            </a:r>
            <a:r>
              <a:rPr sz="1800" spc="-10" dirty="0">
                <a:solidFill>
                  <a:srgbClr val="FF0000"/>
                </a:solidFill>
                <a:latin typeface="Calibri"/>
                <a:cs typeface="Calibri"/>
              </a:rPr>
              <a:t>αίτησης </a:t>
            </a:r>
            <a:r>
              <a:rPr sz="1800" dirty="0">
                <a:solidFill>
                  <a:srgbClr val="FF0000"/>
                </a:solidFill>
                <a:latin typeface="Calibri"/>
                <a:cs typeface="Calibri"/>
              </a:rPr>
              <a:t>σε έναν </a:t>
            </a:r>
            <a:r>
              <a:rPr sz="1800" spc="-5" dirty="0">
                <a:solidFill>
                  <a:srgbClr val="FF0000"/>
                </a:solidFill>
                <a:latin typeface="Calibri"/>
                <a:cs typeface="Calibri"/>
              </a:rPr>
              <a:t>από τους χρήστες στους </a:t>
            </a:r>
            <a:r>
              <a:rPr sz="1800" dirty="0">
                <a:solidFill>
                  <a:srgbClr val="FF0000"/>
                </a:solidFill>
                <a:latin typeface="Calibri"/>
                <a:cs typeface="Calibri"/>
              </a:rPr>
              <a:t> </a:t>
            </a:r>
            <a:r>
              <a:rPr sz="1800" spc="-5" dirty="0">
                <a:solidFill>
                  <a:srgbClr val="FF0000"/>
                </a:solidFill>
                <a:latin typeface="Calibri"/>
                <a:cs typeface="Calibri"/>
              </a:rPr>
              <a:t>οποίους έχει </a:t>
            </a:r>
            <a:r>
              <a:rPr sz="1800" dirty="0">
                <a:solidFill>
                  <a:srgbClr val="FF0000"/>
                </a:solidFill>
                <a:latin typeface="Calibri"/>
                <a:cs typeface="Calibri"/>
              </a:rPr>
              <a:t>από </a:t>
            </a:r>
            <a:r>
              <a:rPr sz="1800" spc="-5" dirty="0">
                <a:solidFill>
                  <a:srgbClr val="FF0000"/>
                </a:solidFill>
                <a:latin typeface="Calibri"/>
                <a:cs typeface="Calibri"/>
              </a:rPr>
              <a:t>πριν δοθεί αυτό </a:t>
            </a:r>
            <a:r>
              <a:rPr sz="1800" spc="-10" dirty="0">
                <a:solidFill>
                  <a:srgbClr val="FF0000"/>
                </a:solidFill>
                <a:latin typeface="Calibri"/>
                <a:cs typeface="Calibri"/>
              </a:rPr>
              <a:t>το </a:t>
            </a:r>
            <a:r>
              <a:rPr sz="1800" spc="-5" dirty="0">
                <a:solidFill>
                  <a:srgbClr val="FF0000"/>
                </a:solidFill>
                <a:latin typeface="Calibri"/>
                <a:cs typeface="Calibri"/>
              </a:rPr>
              <a:t>επίπεδο πρόσβασης</a:t>
            </a:r>
            <a:r>
              <a:rPr lang="el-GR" sz="1800" spc="-5" dirty="0">
                <a:solidFill>
                  <a:srgbClr val="FF0000"/>
                </a:solidFill>
                <a:latin typeface="Calibri"/>
                <a:cs typeface="Calibri"/>
              </a:rPr>
              <a:t> (</a:t>
            </a:r>
            <a:r>
              <a:rPr lang="en-GB" sz="1800" spc="-5" dirty="0">
                <a:solidFill>
                  <a:srgbClr val="FF0000"/>
                </a:solidFill>
                <a:latin typeface="Calibri"/>
                <a:cs typeface="Calibri"/>
              </a:rPr>
              <a:t>Editable by)</a:t>
            </a:r>
            <a:r>
              <a:rPr sz="1800" spc="-5" dirty="0">
                <a:solidFill>
                  <a:srgbClr val="FF0000"/>
                </a:solidFill>
                <a:latin typeface="Calibri"/>
                <a:cs typeface="Calibri"/>
              </a:rPr>
              <a:t>, </a:t>
            </a:r>
            <a:r>
              <a:rPr sz="1800" spc="-10" dirty="0">
                <a:solidFill>
                  <a:srgbClr val="FF0000"/>
                </a:solidFill>
                <a:latin typeface="Calibri"/>
                <a:cs typeface="Calibri"/>
              </a:rPr>
              <a:t>χωρίς </a:t>
            </a:r>
            <a:r>
              <a:rPr sz="1800" spc="-5" dirty="0">
                <a:solidFill>
                  <a:srgbClr val="FF0000"/>
                </a:solidFill>
                <a:latin typeface="Calibri"/>
                <a:cs typeface="Calibri"/>
              </a:rPr>
              <a:t>να χρειαστεί </a:t>
            </a:r>
            <a:r>
              <a:rPr sz="1800" dirty="0">
                <a:solidFill>
                  <a:srgbClr val="FF0000"/>
                </a:solidFill>
                <a:latin typeface="Calibri"/>
                <a:cs typeface="Calibri"/>
              </a:rPr>
              <a:t>ο </a:t>
            </a:r>
            <a:r>
              <a:rPr sz="1800" spc="-5" dirty="0">
                <a:solidFill>
                  <a:srgbClr val="FF0000"/>
                </a:solidFill>
                <a:latin typeface="Calibri"/>
                <a:cs typeface="Calibri"/>
              </a:rPr>
              <a:t>χρήστης </a:t>
            </a:r>
            <a:r>
              <a:rPr sz="1800" spc="-10" dirty="0">
                <a:solidFill>
                  <a:srgbClr val="FF0000"/>
                </a:solidFill>
                <a:latin typeface="Calibri"/>
                <a:cs typeface="Calibri"/>
              </a:rPr>
              <a:t>εκείνος </a:t>
            </a:r>
            <a:r>
              <a:rPr sz="1800" spc="-5" dirty="0">
                <a:solidFill>
                  <a:srgbClr val="FF0000"/>
                </a:solidFill>
                <a:latin typeface="Calibri"/>
                <a:cs typeface="Calibri"/>
              </a:rPr>
              <a:t>να </a:t>
            </a:r>
            <a:r>
              <a:rPr sz="1800" dirty="0">
                <a:solidFill>
                  <a:srgbClr val="FF0000"/>
                </a:solidFill>
                <a:latin typeface="Calibri"/>
                <a:cs typeface="Calibri"/>
              </a:rPr>
              <a:t>υποβάλει </a:t>
            </a:r>
            <a:r>
              <a:rPr sz="1800" spc="-10" dirty="0">
                <a:solidFill>
                  <a:srgbClr val="FF0000"/>
                </a:solidFill>
                <a:latin typeface="Calibri"/>
                <a:cs typeface="Calibri"/>
              </a:rPr>
              <a:t>αίτημα </a:t>
            </a:r>
            <a:r>
              <a:rPr sz="1800" spc="-5" dirty="0">
                <a:solidFill>
                  <a:srgbClr val="FF0000"/>
                </a:solidFill>
                <a:latin typeface="Calibri"/>
                <a:cs typeface="Calibri"/>
              </a:rPr>
              <a:t>για </a:t>
            </a:r>
            <a:r>
              <a:rPr sz="1800" dirty="0">
                <a:solidFill>
                  <a:srgbClr val="FF0000"/>
                </a:solidFill>
                <a:latin typeface="Calibri"/>
                <a:cs typeface="Calibri"/>
              </a:rPr>
              <a:t> </a:t>
            </a:r>
            <a:r>
              <a:rPr sz="1800" spc="-5" dirty="0">
                <a:solidFill>
                  <a:srgbClr val="FF0000"/>
                </a:solidFill>
                <a:latin typeface="Calibri"/>
                <a:cs typeface="Calibri"/>
              </a:rPr>
              <a:t>επεξεργασία </a:t>
            </a:r>
            <a:r>
              <a:rPr sz="1800" spc="-10" dirty="0">
                <a:solidFill>
                  <a:srgbClr val="FF0000"/>
                </a:solidFill>
                <a:latin typeface="Calibri"/>
                <a:cs typeface="Calibri"/>
              </a:rPr>
              <a:t>(request </a:t>
            </a:r>
            <a:r>
              <a:rPr sz="1800" dirty="0">
                <a:solidFill>
                  <a:srgbClr val="FF0000"/>
                </a:solidFill>
                <a:latin typeface="Calibri"/>
                <a:cs typeface="Calibri"/>
              </a:rPr>
              <a:t>editing) προς έναν </a:t>
            </a:r>
            <a:r>
              <a:rPr sz="1800" spc="-15" dirty="0">
                <a:solidFill>
                  <a:srgbClr val="FF0000"/>
                </a:solidFill>
                <a:latin typeface="Calibri"/>
                <a:cs typeface="Calibri"/>
              </a:rPr>
              <a:t>τρίτο </a:t>
            </a:r>
            <a:r>
              <a:rPr sz="1800" dirty="0">
                <a:solidFill>
                  <a:srgbClr val="FF0000"/>
                </a:solidFill>
                <a:latin typeface="Calibri"/>
                <a:cs typeface="Calibri"/>
              </a:rPr>
              <a:t>χρήστη, </a:t>
            </a:r>
            <a:r>
              <a:rPr sz="1800" spc="-5" dirty="0">
                <a:solidFill>
                  <a:srgbClr val="FF0000"/>
                </a:solidFill>
                <a:latin typeface="Calibri"/>
                <a:cs typeface="Calibri"/>
              </a:rPr>
              <a:t>με </a:t>
            </a:r>
            <a:r>
              <a:rPr sz="1800" spc="-10" dirty="0">
                <a:solidFill>
                  <a:srgbClr val="FF0000"/>
                </a:solidFill>
                <a:latin typeface="Calibri"/>
                <a:cs typeface="Calibri"/>
              </a:rPr>
              <a:t>το </a:t>
            </a:r>
            <a:r>
              <a:rPr sz="1800" spc="-5" dirty="0">
                <a:solidFill>
                  <a:srgbClr val="FF0000"/>
                </a:solidFill>
                <a:latin typeface="Calibri"/>
                <a:cs typeface="Calibri"/>
              </a:rPr>
              <a:t>ίδιο επίπεδο πρόσβασης, </a:t>
            </a:r>
            <a:r>
              <a:rPr sz="1800" dirty="0">
                <a:solidFill>
                  <a:srgbClr val="FF0000"/>
                </a:solidFill>
                <a:latin typeface="Calibri"/>
                <a:cs typeface="Calibri"/>
              </a:rPr>
              <a:t>που </a:t>
            </a:r>
            <a:r>
              <a:rPr sz="1800" spc="-5" dirty="0">
                <a:solidFill>
                  <a:srgbClr val="FF0000"/>
                </a:solidFill>
                <a:latin typeface="Calibri"/>
                <a:cs typeface="Calibri"/>
              </a:rPr>
              <a:t>έχει ανοίξει ταυτόχρονα </a:t>
            </a:r>
            <a:r>
              <a:rPr sz="1800" spc="-15" dirty="0">
                <a:solidFill>
                  <a:srgbClr val="FF0000"/>
                </a:solidFill>
                <a:latin typeface="Calibri"/>
                <a:cs typeface="Calibri"/>
              </a:rPr>
              <a:t>την </a:t>
            </a:r>
            <a:r>
              <a:rPr sz="1800" spc="-10" dirty="0">
                <a:solidFill>
                  <a:srgbClr val="FF0000"/>
                </a:solidFill>
                <a:latin typeface="Calibri"/>
                <a:cs typeface="Calibri"/>
              </a:rPr>
              <a:t> αίτηση</a:t>
            </a:r>
            <a:endParaRPr sz="1800" dirty="0">
              <a:latin typeface="Calibri"/>
              <a:cs typeface="Calibri"/>
            </a:endParaRPr>
          </a:p>
        </p:txBody>
      </p:sp>
      <p:sp>
        <p:nvSpPr>
          <p:cNvPr id="3" name="object 3"/>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pic>
        <p:nvPicPr>
          <p:cNvPr id="4" name="object 4"/>
          <p:cNvPicPr/>
          <p:nvPr/>
        </p:nvPicPr>
        <p:blipFill>
          <a:blip r:embed="rId2" cstate="print"/>
          <a:stretch>
            <a:fillRect/>
          </a:stretch>
        </p:blipFill>
        <p:spPr>
          <a:xfrm>
            <a:off x="3310128" y="2276855"/>
            <a:ext cx="5120639" cy="4581141"/>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4668" y="848613"/>
            <a:ext cx="11626215" cy="634365"/>
          </a:xfrm>
          <a:prstGeom prst="rect">
            <a:avLst/>
          </a:prstGeom>
        </p:spPr>
        <p:txBody>
          <a:bodyPr vert="horz" wrap="square" lIns="0" tIns="24130" rIns="0" bIns="0" rtlCol="0">
            <a:spAutoFit/>
          </a:bodyPr>
          <a:lstStyle/>
          <a:p>
            <a:pPr marL="12700" marR="5080">
              <a:lnSpc>
                <a:spcPts val="2390"/>
              </a:lnSpc>
              <a:spcBef>
                <a:spcPts val="190"/>
              </a:spcBef>
            </a:pPr>
            <a:r>
              <a:rPr sz="2000" b="1" spc="-5" dirty="0">
                <a:solidFill>
                  <a:srgbClr val="FF0000"/>
                </a:solidFill>
                <a:latin typeface="Calibri"/>
                <a:cs typeface="Calibri"/>
              </a:rPr>
              <a:t>Οθόνη</a:t>
            </a:r>
            <a:r>
              <a:rPr sz="2000" b="1" spc="360" dirty="0">
                <a:solidFill>
                  <a:srgbClr val="FF0000"/>
                </a:solidFill>
                <a:latin typeface="Calibri"/>
                <a:cs typeface="Calibri"/>
              </a:rPr>
              <a:t> </a:t>
            </a:r>
            <a:r>
              <a:rPr sz="2000" b="1" spc="-10" dirty="0">
                <a:solidFill>
                  <a:srgbClr val="FF0000"/>
                </a:solidFill>
                <a:latin typeface="Calibri"/>
                <a:cs typeface="Calibri"/>
              </a:rPr>
              <a:t>History</a:t>
            </a:r>
            <a:r>
              <a:rPr sz="2000" b="1" spc="345" dirty="0">
                <a:solidFill>
                  <a:srgbClr val="FF0000"/>
                </a:solidFill>
                <a:latin typeface="Calibri"/>
                <a:cs typeface="Calibri"/>
              </a:rPr>
              <a:t> </a:t>
            </a:r>
            <a:r>
              <a:rPr sz="2000" dirty="0">
                <a:solidFill>
                  <a:srgbClr val="FF0000"/>
                </a:solidFill>
                <a:latin typeface="Wingdings"/>
                <a:cs typeface="Wingdings"/>
              </a:rPr>
              <a:t></a:t>
            </a:r>
            <a:r>
              <a:rPr sz="2000" spc="305" dirty="0">
                <a:solidFill>
                  <a:srgbClr val="FF0000"/>
                </a:solidFill>
                <a:latin typeface="Times New Roman"/>
                <a:cs typeface="Times New Roman"/>
              </a:rPr>
              <a:t> </a:t>
            </a:r>
            <a:r>
              <a:rPr sz="2000" dirty="0">
                <a:solidFill>
                  <a:srgbClr val="FF0000"/>
                </a:solidFill>
                <a:latin typeface="Calibri"/>
                <a:cs typeface="Calibri"/>
              </a:rPr>
              <a:t>Κάθε</a:t>
            </a:r>
            <a:r>
              <a:rPr sz="2000" spc="345" dirty="0">
                <a:solidFill>
                  <a:srgbClr val="FF0000"/>
                </a:solidFill>
                <a:latin typeface="Calibri"/>
                <a:cs typeface="Calibri"/>
              </a:rPr>
              <a:t> </a:t>
            </a:r>
            <a:r>
              <a:rPr sz="2000" spc="-10" dirty="0">
                <a:solidFill>
                  <a:srgbClr val="FF0000"/>
                </a:solidFill>
                <a:latin typeface="Calibri"/>
                <a:cs typeface="Calibri"/>
              </a:rPr>
              <a:t>φορά</a:t>
            </a:r>
            <a:r>
              <a:rPr sz="2000" spc="365" dirty="0">
                <a:solidFill>
                  <a:srgbClr val="FF0000"/>
                </a:solidFill>
                <a:latin typeface="Calibri"/>
                <a:cs typeface="Calibri"/>
              </a:rPr>
              <a:t> </a:t>
            </a:r>
            <a:r>
              <a:rPr sz="2000" dirty="0">
                <a:solidFill>
                  <a:srgbClr val="FF0000"/>
                </a:solidFill>
                <a:latin typeface="Calibri"/>
                <a:cs typeface="Calibri"/>
              </a:rPr>
              <a:t>που</a:t>
            </a:r>
            <a:r>
              <a:rPr sz="2000" spc="345" dirty="0">
                <a:solidFill>
                  <a:srgbClr val="FF0000"/>
                </a:solidFill>
                <a:latin typeface="Calibri"/>
                <a:cs typeface="Calibri"/>
              </a:rPr>
              <a:t> </a:t>
            </a:r>
            <a:r>
              <a:rPr sz="2000" dirty="0">
                <a:solidFill>
                  <a:srgbClr val="FF0000"/>
                </a:solidFill>
                <a:latin typeface="Calibri"/>
                <a:cs typeface="Calibri"/>
              </a:rPr>
              <a:t>ένας</a:t>
            </a:r>
            <a:r>
              <a:rPr sz="2000" spc="345" dirty="0">
                <a:solidFill>
                  <a:srgbClr val="FF0000"/>
                </a:solidFill>
                <a:latin typeface="Calibri"/>
                <a:cs typeface="Calibri"/>
              </a:rPr>
              <a:t> </a:t>
            </a:r>
            <a:r>
              <a:rPr sz="2000" spc="-5" dirty="0">
                <a:solidFill>
                  <a:srgbClr val="FF0000"/>
                </a:solidFill>
                <a:latin typeface="Calibri"/>
                <a:cs typeface="Calibri"/>
              </a:rPr>
              <a:t>χρήστης</a:t>
            </a:r>
            <a:r>
              <a:rPr sz="2000" spc="370" dirty="0">
                <a:solidFill>
                  <a:srgbClr val="FF0000"/>
                </a:solidFill>
                <a:latin typeface="Calibri"/>
                <a:cs typeface="Calibri"/>
              </a:rPr>
              <a:t> </a:t>
            </a:r>
            <a:r>
              <a:rPr sz="2000" spc="-5" dirty="0">
                <a:solidFill>
                  <a:srgbClr val="FF0000"/>
                </a:solidFill>
                <a:latin typeface="Calibri"/>
                <a:cs typeface="Calibri"/>
              </a:rPr>
              <a:t>υποβάλλει</a:t>
            </a:r>
            <a:r>
              <a:rPr sz="2000" spc="360" dirty="0">
                <a:solidFill>
                  <a:srgbClr val="FF0000"/>
                </a:solidFill>
                <a:latin typeface="Calibri"/>
                <a:cs typeface="Calibri"/>
              </a:rPr>
              <a:t> </a:t>
            </a:r>
            <a:r>
              <a:rPr sz="2000" dirty="0">
                <a:solidFill>
                  <a:srgbClr val="FF0000"/>
                </a:solidFill>
                <a:latin typeface="Calibri"/>
                <a:cs typeface="Calibri"/>
              </a:rPr>
              <a:t>ή</a:t>
            </a:r>
            <a:r>
              <a:rPr sz="2000" spc="360" dirty="0">
                <a:solidFill>
                  <a:srgbClr val="FF0000"/>
                </a:solidFill>
                <a:latin typeface="Calibri"/>
                <a:cs typeface="Calibri"/>
              </a:rPr>
              <a:t> </a:t>
            </a:r>
            <a:r>
              <a:rPr sz="2000" spc="-10" dirty="0">
                <a:solidFill>
                  <a:srgbClr val="FF0000"/>
                </a:solidFill>
                <a:latin typeface="Calibri"/>
                <a:cs typeface="Calibri"/>
              </a:rPr>
              <a:t>προσπαθεί</a:t>
            </a:r>
            <a:r>
              <a:rPr sz="2000" spc="360" dirty="0">
                <a:solidFill>
                  <a:srgbClr val="FF0000"/>
                </a:solidFill>
                <a:latin typeface="Calibri"/>
                <a:cs typeface="Calibri"/>
              </a:rPr>
              <a:t> </a:t>
            </a:r>
            <a:r>
              <a:rPr sz="2000" dirty="0">
                <a:solidFill>
                  <a:srgbClr val="FF0000"/>
                </a:solidFill>
                <a:latin typeface="Calibri"/>
                <a:cs typeface="Calibri"/>
              </a:rPr>
              <a:t>να</a:t>
            </a:r>
            <a:r>
              <a:rPr sz="2000" spc="360" dirty="0">
                <a:solidFill>
                  <a:srgbClr val="FF0000"/>
                </a:solidFill>
                <a:latin typeface="Calibri"/>
                <a:cs typeface="Calibri"/>
              </a:rPr>
              <a:t> </a:t>
            </a:r>
            <a:r>
              <a:rPr sz="2000" spc="-5" dirty="0">
                <a:solidFill>
                  <a:srgbClr val="FF0000"/>
                </a:solidFill>
                <a:latin typeface="Calibri"/>
                <a:cs typeface="Calibri"/>
              </a:rPr>
              <a:t>υποβάλει</a:t>
            </a:r>
            <a:r>
              <a:rPr sz="2000" spc="350" dirty="0">
                <a:solidFill>
                  <a:srgbClr val="FF0000"/>
                </a:solidFill>
                <a:latin typeface="Calibri"/>
                <a:cs typeface="Calibri"/>
              </a:rPr>
              <a:t> </a:t>
            </a:r>
            <a:r>
              <a:rPr sz="2000" dirty="0">
                <a:solidFill>
                  <a:srgbClr val="FF0000"/>
                </a:solidFill>
                <a:latin typeface="Calibri"/>
                <a:cs typeface="Calibri"/>
              </a:rPr>
              <a:t>μία</a:t>
            </a:r>
            <a:r>
              <a:rPr sz="2000" spc="365" dirty="0">
                <a:solidFill>
                  <a:srgbClr val="FF0000"/>
                </a:solidFill>
                <a:latin typeface="Calibri"/>
                <a:cs typeface="Calibri"/>
              </a:rPr>
              <a:t> </a:t>
            </a:r>
            <a:r>
              <a:rPr sz="2000" spc="-10" dirty="0">
                <a:solidFill>
                  <a:srgbClr val="FF0000"/>
                </a:solidFill>
                <a:latin typeface="Calibri"/>
                <a:cs typeface="Calibri"/>
              </a:rPr>
              <a:t>αίτηση,</a:t>
            </a:r>
            <a:r>
              <a:rPr sz="2000" spc="350" dirty="0">
                <a:solidFill>
                  <a:srgbClr val="FF0000"/>
                </a:solidFill>
                <a:latin typeface="Calibri"/>
                <a:cs typeface="Calibri"/>
              </a:rPr>
              <a:t> </a:t>
            </a:r>
            <a:r>
              <a:rPr sz="2000" spc="-5" dirty="0">
                <a:solidFill>
                  <a:srgbClr val="FF0000"/>
                </a:solidFill>
                <a:latin typeface="Calibri"/>
                <a:cs typeface="Calibri"/>
              </a:rPr>
              <a:t>αυτή</a:t>
            </a:r>
            <a:r>
              <a:rPr sz="2000" spc="365" dirty="0">
                <a:solidFill>
                  <a:srgbClr val="FF0000"/>
                </a:solidFill>
                <a:latin typeface="Calibri"/>
                <a:cs typeface="Calibri"/>
              </a:rPr>
              <a:t> </a:t>
            </a:r>
            <a:r>
              <a:rPr sz="2000" dirty="0">
                <a:solidFill>
                  <a:srgbClr val="FF0000"/>
                </a:solidFill>
                <a:latin typeface="Calibri"/>
                <a:cs typeface="Calibri"/>
              </a:rPr>
              <a:t>η </a:t>
            </a:r>
            <a:r>
              <a:rPr sz="2000" spc="-434" dirty="0">
                <a:solidFill>
                  <a:srgbClr val="FF0000"/>
                </a:solidFill>
                <a:latin typeface="Calibri"/>
                <a:cs typeface="Calibri"/>
              </a:rPr>
              <a:t> </a:t>
            </a:r>
            <a:r>
              <a:rPr sz="2000" spc="-5" dirty="0">
                <a:solidFill>
                  <a:srgbClr val="FF0000"/>
                </a:solidFill>
                <a:latin typeface="Calibri"/>
                <a:cs typeface="Calibri"/>
              </a:rPr>
              <a:t>ενέργεια</a:t>
            </a:r>
            <a:r>
              <a:rPr sz="2000" spc="-20" dirty="0">
                <a:solidFill>
                  <a:srgbClr val="FF0000"/>
                </a:solidFill>
                <a:latin typeface="Calibri"/>
                <a:cs typeface="Calibri"/>
              </a:rPr>
              <a:t> </a:t>
            </a:r>
            <a:r>
              <a:rPr sz="2000" spc="-10" dirty="0">
                <a:solidFill>
                  <a:srgbClr val="FF0000"/>
                </a:solidFill>
                <a:latin typeface="Calibri"/>
                <a:cs typeface="Calibri"/>
              </a:rPr>
              <a:t>καταγράφεται</a:t>
            </a:r>
            <a:r>
              <a:rPr sz="2000" spc="-40" dirty="0">
                <a:solidFill>
                  <a:srgbClr val="FF0000"/>
                </a:solidFill>
                <a:latin typeface="Calibri"/>
                <a:cs typeface="Calibri"/>
              </a:rPr>
              <a:t> </a:t>
            </a:r>
            <a:r>
              <a:rPr sz="2000" spc="-10" dirty="0">
                <a:solidFill>
                  <a:srgbClr val="FF0000"/>
                </a:solidFill>
                <a:latin typeface="Calibri"/>
                <a:cs typeface="Calibri"/>
              </a:rPr>
              <a:t>στην</a:t>
            </a:r>
            <a:r>
              <a:rPr sz="2000" spc="-5" dirty="0">
                <a:solidFill>
                  <a:srgbClr val="FF0000"/>
                </a:solidFill>
                <a:latin typeface="Calibri"/>
                <a:cs typeface="Calibri"/>
              </a:rPr>
              <a:t> οθόνη</a:t>
            </a:r>
            <a:r>
              <a:rPr sz="2000" spc="-25" dirty="0">
                <a:solidFill>
                  <a:srgbClr val="FF0000"/>
                </a:solidFill>
                <a:latin typeface="Calibri"/>
                <a:cs typeface="Calibri"/>
              </a:rPr>
              <a:t> </a:t>
            </a:r>
            <a:r>
              <a:rPr sz="2000" spc="-5" dirty="0">
                <a:solidFill>
                  <a:srgbClr val="FF0000"/>
                </a:solidFill>
                <a:latin typeface="Calibri"/>
                <a:cs typeface="Calibri"/>
              </a:rPr>
              <a:t>αυτή.</a:t>
            </a:r>
            <a:endParaRPr sz="2000">
              <a:latin typeface="Calibri"/>
              <a:cs typeface="Calibri"/>
            </a:endParaRPr>
          </a:p>
        </p:txBody>
      </p:sp>
      <p:sp>
        <p:nvSpPr>
          <p:cNvPr id="3" name="object 3"/>
          <p:cNvSpPr txBox="1">
            <a:spLocks noGrp="1"/>
          </p:cNvSpPr>
          <p:nvPr>
            <p:ph type="title"/>
          </p:nvPr>
        </p:nvSpPr>
        <p:spPr>
          <a:xfrm>
            <a:off x="269849" y="74422"/>
            <a:ext cx="1065403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5" dirty="0">
                <a:solidFill>
                  <a:srgbClr val="FFFFFF"/>
                </a:solidFill>
              </a:rPr>
              <a:t> </a:t>
            </a:r>
            <a:r>
              <a:rPr sz="2800" spc="-35" dirty="0">
                <a:solidFill>
                  <a:srgbClr val="FFFFFF"/>
                </a:solidFill>
              </a:rPr>
              <a:t>DETAILS</a:t>
            </a:r>
            <a:r>
              <a:rPr sz="2800" spc="2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CONTENT</a:t>
            </a:r>
            <a:r>
              <a:rPr sz="2800" spc="40"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5" dirty="0">
                <a:solidFill>
                  <a:srgbClr val="FFFFFF"/>
                </a:solidFill>
              </a:rPr>
              <a:t> </a:t>
            </a:r>
            <a:r>
              <a:rPr sz="2800" spc="-25" dirty="0">
                <a:solidFill>
                  <a:srgbClr val="FFFFFF"/>
                </a:solidFill>
              </a:rPr>
              <a:t>HISTORY</a:t>
            </a:r>
            <a:endParaRPr sz="2800" dirty="0"/>
          </a:p>
        </p:txBody>
      </p:sp>
      <p:pic>
        <p:nvPicPr>
          <p:cNvPr id="4" name="object 4"/>
          <p:cNvPicPr/>
          <p:nvPr/>
        </p:nvPicPr>
        <p:blipFill>
          <a:blip r:embed="rId2" cstate="print"/>
          <a:stretch>
            <a:fillRect/>
          </a:stretch>
        </p:blipFill>
        <p:spPr>
          <a:xfrm>
            <a:off x="0" y="1677923"/>
            <a:ext cx="12191999" cy="2958084"/>
          </a:xfrm>
          <a:prstGeom prst="rect">
            <a:avLst/>
          </a:prstGeom>
        </p:spPr>
      </p:pic>
      <p:sp>
        <p:nvSpPr>
          <p:cNvPr id="5" name="object 5"/>
          <p:cNvSpPr txBox="1"/>
          <p:nvPr/>
        </p:nvSpPr>
        <p:spPr>
          <a:xfrm>
            <a:off x="283565" y="4999101"/>
            <a:ext cx="10283190" cy="139763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0000"/>
                </a:solidFill>
                <a:latin typeface="Calibri"/>
                <a:cs typeface="Calibri"/>
              </a:rPr>
              <a:t>Submission</a:t>
            </a:r>
            <a:r>
              <a:rPr sz="1800" b="1" spc="-35" dirty="0">
                <a:solidFill>
                  <a:srgbClr val="FF0000"/>
                </a:solidFill>
                <a:latin typeface="Calibri"/>
                <a:cs typeface="Calibri"/>
              </a:rPr>
              <a:t> </a:t>
            </a:r>
            <a:r>
              <a:rPr sz="1800" b="1" spc="-10" dirty="0">
                <a:solidFill>
                  <a:srgbClr val="FF0000"/>
                </a:solidFill>
                <a:latin typeface="Calibri"/>
                <a:cs typeface="Calibri"/>
              </a:rPr>
              <a:t>status:</a:t>
            </a:r>
            <a:endParaRPr sz="1800" dirty="0">
              <a:latin typeface="Calibri"/>
              <a:cs typeface="Calibri"/>
            </a:endParaRPr>
          </a:p>
          <a:p>
            <a:pPr marL="299085" indent="-287020">
              <a:lnSpc>
                <a:spcPct val="100000"/>
              </a:lnSpc>
              <a:buFont typeface="Wingdings"/>
              <a:buChar char=""/>
              <a:tabLst>
                <a:tab pos="299085" algn="l"/>
                <a:tab pos="299720" algn="l"/>
              </a:tabLst>
            </a:pPr>
            <a:r>
              <a:rPr sz="1800" spc="-10" dirty="0">
                <a:solidFill>
                  <a:srgbClr val="FF0000"/>
                </a:solidFill>
                <a:latin typeface="Calibri"/>
                <a:cs typeface="Calibri"/>
              </a:rPr>
              <a:t>Submitted:</a:t>
            </a:r>
            <a:r>
              <a:rPr sz="1800" spc="25"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10"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spc="-5" dirty="0">
                <a:solidFill>
                  <a:srgbClr val="FF0000"/>
                </a:solidFill>
                <a:latin typeface="Calibri"/>
                <a:cs typeface="Calibri"/>
              </a:rPr>
              <a:t>υποβληθεί</a:t>
            </a:r>
            <a:r>
              <a:rPr sz="1800" spc="35" dirty="0">
                <a:solidFill>
                  <a:srgbClr val="FF0000"/>
                </a:solidFill>
                <a:latin typeface="Calibri"/>
                <a:cs typeface="Calibri"/>
              </a:rPr>
              <a:t> </a:t>
            </a:r>
            <a:r>
              <a:rPr sz="1800" spc="-10" dirty="0">
                <a:solidFill>
                  <a:srgbClr val="FF0000"/>
                </a:solidFill>
                <a:latin typeface="Calibri"/>
                <a:cs typeface="Calibri"/>
              </a:rPr>
              <a:t>επιτυχώς,</a:t>
            </a:r>
            <a:r>
              <a:rPr sz="1800" spc="15" dirty="0">
                <a:solidFill>
                  <a:srgbClr val="FF0000"/>
                </a:solidFill>
                <a:latin typeface="Calibri"/>
                <a:cs typeface="Calibri"/>
              </a:rPr>
              <a:t> </a:t>
            </a:r>
            <a:r>
              <a:rPr sz="1800" spc="-10" dirty="0">
                <a:solidFill>
                  <a:srgbClr val="FF0000"/>
                </a:solidFill>
                <a:latin typeface="Calibri"/>
                <a:cs typeface="Calibri"/>
              </a:rPr>
              <a:t>αλλά</a:t>
            </a:r>
            <a:r>
              <a:rPr sz="1800" spc="40" dirty="0">
                <a:solidFill>
                  <a:srgbClr val="FF0000"/>
                </a:solidFill>
                <a:latin typeface="Calibri"/>
                <a:cs typeface="Calibri"/>
              </a:rPr>
              <a:t> </a:t>
            </a:r>
            <a:r>
              <a:rPr sz="1800" dirty="0">
                <a:solidFill>
                  <a:srgbClr val="FF0000"/>
                </a:solidFill>
                <a:latin typeface="Calibri"/>
                <a:cs typeface="Calibri"/>
              </a:rPr>
              <a:t>δεν</a:t>
            </a:r>
            <a:r>
              <a:rPr sz="1800" spc="10" dirty="0">
                <a:solidFill>
                  <a:srgbClr val="FF0000"/>
                </a:solidFill>
                <a:latin typeface="Calibri"/>
                <a:cs typeface="Calibri"/>
              </a:rPr>
              <a:t> </a:t>
            </a:r>
            <a:r>
              <a:rPr sz="1800" spc="-5" dirty="0">
                <a:solidFill>
                  <a:srgbClr val="FF0000"/>
                </a:solidFill>
                <a:latin typeface="Calibri"/>
                <a:cs typeface="Calibri"/>
              </a:rPr>
              <a:t>έχει</a:t>
            </a:r>
            <a:r>
              <a:rPr sz="1800" spc="15" dirty="0">
                <a:solidFill>
                  <a:srgbClr val="FF0000"/>
                </a:solidFill>
                <a:latin typeface="Calibri"/>
                <a:cs typeface="Calibri"/>
              </a:rPr>
              <a:t> </a:t>
            </a:r>
            <a:r>
              <a:rPr sz="1800" spc="-20" dirty="0">
                <a:solidFill>
                  <a:srgbClr val="FF0000"/>
                </a:solidFill>
                <a:latin typeface="Calibri"/>
                <a:cs typeface="Calibri"/>
              </a:rPr>
              <a:t>ακόμη</a:t>
            </a:r>
            <a:r>
              <a:rPr sz="1800" spc="15" dirty="0">
                <a:solidFill>
                  <a:srgbClr val="FF0000"/>
                </a:solidFill>
                <a:latin typeface="Calibri"/>
                <a:cs typeface="Calibri"/>
              </a:rPr>
              <a:t> </a:t>
            </a:r>
            <a:r>
              <a:rPr sz="1800" spc="-5" dirty="0">
                <a:solidFill>
                  <a:srgbClr val="FF0000"/>
                </a:solidFill>
                <a:latin typeface="Calibri"/>
                <a:cs typeface="Calibri"/>
              </a:rPr>
              <a:t>παραληφθεί</a:t>
            </a:r>
            <a:r>
              <a:rPr sz="1800" spc="35" dirty="0">
                <a:solidFill>
                  <a:srgbClr val="FF0000"/>
                </a:solidFill>
                <a:latin typeface="Calibri"/>
                <a:cs typeface="Calibri"/>
              </a:rPr>
              <a:t> </a:t>
            </a:r>
            <a:r>
              <a:rPr sz="1800" spc="-5" dirty="0">
                <a:solidFill>
                  <a:srgbClr val="FF0000"/>
                </a:solidFill>
                <a:latin typeface="Calibri"/>
                <a:cs typeface="Calibri"/>
              </a:rPr>
              <a:t>από</a:t>
            </a:r>
            <a:r>
              <a:rPr sz="1800" spc="30" dirty="0">
                <a:solidFill>
                  <a:srgbClr val="FF0000"/>
                </a:solidFill>
                <a:latin typeface="Calibri"/>
                <a:cs typeface="Calibri"/>
              </a:rPr>
              <a:t> </a:t>
            </a:r>
            <a:r>
              <a:rPr sz="1800" spc="-15" dirty="0">
                <a:solidFill>
                  <a:srgbClr val="FF0000"/>
                </a:solidFill>
                <a:latin typeface="Calibri"/>
                <a:cs typeface="Calibri"/>
              </a:rPr>
              <a:t>την</a:t>
            </a:r>
            <a:r>
              <a:rPr sz="1800" dirty="0">
                <a:solidFill>
                  <a:srgbClr val="FF0000"/>
                </a:solidFill>
                <a:latin typeface="Calibri"/>
                <a:cs typeface="Calibri"/>
              </a:rPr>
              <a:t> </a:t>
            </a:r>
            <a:r>
              <a:rPr sz="1800" spc="-5" dirty="0">
                <a:solidFill>
                  <a:srgbClr val="FF0000"/>
                </a:solidFill>
                <a:latin typeface="Calibri"/>
                <a:cs typeface="Calibri"/>
              </a:rPr>
              <a:t>Εθνική</a:t>
            </a:r>
            <a:r>
              <a:rPr sz="1800" spc="20" dirty="0">
                <a:solidFill>
                  <a:srgbClr val="FF0000"/>
                </a:solidFill>
                <a:latin typeface="Calibri"/>
                <a:cs typeface="Calibri"/>
              </a:rPr>
              <a:t> </a:t>
            </a:r>
            <a:r>
              <a:rPr sz="1800" spc="-10" dirty="0">
                <a:solidFill>
                  <a:srgbClr val="FF0000"/>
                </a:solidFill>
                <a:latin typeface="Calibri"/>
                <a:cs typeface="Calibri"/>
              </a:rPr>
              <a:t>Υπηρεσία</a:t>
            </a:r>
            <a:endParaRPr sz="1800" dirty="0">
              <a:latin typeface="Calibri"/>
              <a:cs typeface="Calibri"/>
            </a:endParaRPr>
          </a:p>
          <a:p>
            <a:pPr marL="299085" indent="-287020">
              <a:lnSpc>
                <a:spcPct val="100000"/>
              </a:lnSpc>
              <a:buFont typeface="Wingdings"/>
              <a:buChar char=""/>
              <a:tabLst>
                <a:tab pos="299085" algn="l"/>
                <a:tab pos="299720" algn="l"/>
              </a:tabLst>
            </a:pPr>
            <a:r>
              <a:rPr sz="1800" spc="-10" dirty="0">
                <a:solidFill>
                  <a:srgbClr val="FF0000"/>
                </a:solidFill>
                <a:latin typeface="Calibri"/>
                <a:cs typeface="Calibri"/>
              </a:rPr>
              <a:t>Failed:</a:t>
            </a:r>
            <a:r>
              <a:rPr sz="1800" spc="10" dirty="0">
                <a:solidFill>
                  <a:srgbClr val="FF0000"/>
                </a:solidFill>
                <a:latin typeface="Calibri"/>
                <a:cs typeface="Calibri"/>
              </a:rPr>
              <a:t> </a:t>
            </a:r>
            <a:r>
              <a:rPr sz="1800" dirty="0">
                <a:solidFill>
                  <a:srgbClr val="FF0000"/>
                </a:solidFill>
                <a:latin typeface="Calibri"/>
                <a:cs typeface="Calibri"/>
              </a:rPr>
              <a:t>H</a:t>
            </a:r>
            <a:r>
              <a:rPr sz="1800" spc="15" dirty="0">
                <a:solidFill>
                  <a:srgbClr val="FF0000"/>
                </a:solidFill>
                <a:latin typeface="Calibri"/>
                <a:cs typeface="Calibri"/>
              </a:rPr>
              <a:t> </a:t>
            </a:r>
            <a:r>
              <a:rPr sz="1800" spc="-5" dirty="0">
                <a:solidFill>
                  <a:srgbClr val="FF0000"/>
                </a:solidFill>
                <a:latin typeface="Calibri"/>
                <a:cs typeface="Calibri"/>
              </a:rPr>
              <a:t>απόπειρα</a:t>
            </a:r>
            <a:r>
              <a:rPr sz="1800" spc="25" dirty="0">
                <a:solidFill>
                  <a:srgbClr val="FF0000"/>
                </a:solidFill>
                <a:latin typeface="Calibri"/>
                <a:cs typeface="Calibri"/>
              </a:rPr>
              <a:t> </a:t>
            </a:r>
            <a:r>
              <a:rPr sz="1800" spc="-5" dirty="0">
                <a:solidFill>
                  <a:srgbClr val="FF0000"/>
                </a:solidFill>
                <a:latin typeface="Calibri"/>
                <a:cs typeface="Calibri"/>
              </a:rPr>
              <a:t>υποβολής</a:t>
            </a:r>
            <a:r>
              <a:rPr sz="1800" spc="1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αίτησης</a:t>
            </a:r>
            <a:r>
              <a:rPr sz="1800" spc="10" dirty="0">
                <a:solidFill>
                  <a:srgbClr val="FF0000"/>
                </a:solidFill>
                <a:latin typeface="Calibri"/>
                <a:cs typeface="Calibri"/>
              </a:rPr>
              <a:t> </a:t>
            </a:r>
            <a:r>
              <a:rPr sz="1800" spc="-10" dirty="0">
                <a:solidFill>
                  <a:srgbClr val="FF0000"/>
                </a:solidFill>
                <a:latin typeface="Calibri"/>
                <a:cs typeface="Calibri"/>
              </a:rPr>
              <a:t>ήταν</a:t>
            </a:r>
            <a:r>
              <a:rPr sz="1800" spc="10" dirty="0">
                <a:solidFill>
                  <a:srgbClr val="FF0000"/>
                </a:solidFill>
                <a:latin typeface="Calibri"/>
                <a:cs typeface="Calibri"/>
              </a:rPr>
              <a:t> </a:t>
            </a:r>
            <a:r>
              <a:rPr sz="1800" spc="-10" dirty="0">
                <a:solidFill>
                  <a:srgbClr val="FF0000"/>
                </a:solidFill>
                <a:latin typeface="Calibri"/>
                <a:cs typeface="Calibri"/>
              </a:rPr>
              <a:t>ανεπιτυχής</a:t>
            </a:r>
            <a:endParaRPr sz="1800" dirty="0">
              <a:latin typeface="Calibri"/>
              <a:cs typeface="Calibri"/>
            </a:endParaRPr>
          </a:p>
          <a:p>
            <a:pPr marL="274320" marR="526415" indent="-262255">
              <a:lnSpc>
                <a:spcPct val="100000"/>
              </a:lnSpc>
              <a:buFont typeface="Wingdings"/>
              <a:buChar char=""/>
              <a:tabLst>
                <a:tab pos="299085" algn="l"/>
                <a:tab pos="299720" algn="l"/>
              </a:tabLst>
            </a:pPr>
            <a:r>
              <a:rPr sz="1800" spc="-5" dirty="0">
                <a:solidFill>
                  <a:srgbClr val="FF0000"/>
                </a:solidFill>
                <a:latin typeface="Calibri"/>
                <a:cs typeface="Calibri"/>
              </a:rPr>
              <a:t>Published:</a:t>
            </a:r>
            <a:r>
              <a:rPr sz="1800" spc="25" dirty="0">
                <a:solidFill>
                  <a:srgbClr val="FF0000"/>
                </a:solidFill>
                <a:latin typeface="Calibri"/>
                <a:cs typeface="Calibri"/>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spc="-5" dirty="0">
                <a:solidFill>
                  <a:srgbClr val="FF0000"/>
                </a:solidFill>
                <a:latin typeface="Calibri"/>
                <a:cs typeface="Calibri"/>
              </a:rPr>
              <a:t>υποβληθεί</a:t>
            </a:r>
            <a:r>
              <a:rPr sz="1800" spc="30" dirty="0">
                <a:solidFill>
                  <a:srgbClr val="FF0000"/>
                </a:solidFill>
                <a:latin typeface="Calibri"/>
                <a:cs typeface="Calibri"/>
              </a:rPr>
              <a:t> </a:t>
            </a:r>
            <a:r>
              <a:rPr sz="1800" spc="-10" dirty="0">
                <a:solidFill>
                  <a:srgbClr val="FF0000"/>
                </a:solidFill>
                <a:latin typeface="Calibri"/>
                <a:cs typeface="Calibri"/>
              </a:rPr>
              <a:t>επιτυχώς</a:t>
            </a:r>
            <a:r>
              <a:rPr sz="1800" spc="30"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dirty="0">
                <a:solidFill>
                  <a:srgbClr val="FF0000"/>
                </a:solidFill>
                <a:latin typeface="Calibri"/>
                <a:cs typeface="Calibri"/>
              </a:rPr>
              <a:t>επίσης,</a:t>
            </a:r>
            <a:r>
              <a:rPr sz="1800" spc="20" dirty="0">
                <a:solidFill>
                  <a:srgbClr val="FF0000"/>
                </a:solidFill>
                <a:latin typeface="Calibri"/>
                <a:cs typeface="Calibri"/>
              </a:rPr>
              <a:t> </a:t>
            </a:r>
            <a:r>
              <a:rPr sz="1800" spc="-5" dirty="0">
                <a:solidFill>
                  <a:srgbClr val="FF0000"/>
                </a:solidFill>
                <a:latin typeface="Calibri"/>
                <a:cs typeface="Calibri"/>
              </a:rPr>
              <a:t>παραληφθεί</a:t>
            </a:r>
            <a:r>
              <a:rPr sz="1800" spc="40" dirty="0">
                <a:solidFill>
                  <a:srgbClr val="FF0000"/>
                </a:solidFill>
                <a:latin typeface="Calibri"/>
                <a:cs typeface="Calibri"/>
              </a:rPr>
              <a:t> </a:t>
            </a:r>
            <a:r>
              <a:rPr sz="1800" spc="-5" dirty="0">
                <a:solidFill>
                  <a:srgbClr val="FF0000"/>
                </a:solidFill>
                <a:latin typeface="Calibri"/>
                <a:cs typeface="Calibri"/>
              </a:rPr>
              <a:t>από</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5" dirty="0">
                <a:solidFill>
                  <a:srgbClr val="FF0000"/>
                </a:solidFill>
                <a:latin typeface="Calibri"/>
                <a:cs typeface="Calibri"/>
              </a:rPr>
              <a:t>Εθνική</a:t>
            </a:r>
            <a:r>
              <a:rPr sz="1800" spc="5" dirty="0">
                <a:solidFill>
                  <a:srgbClr val="FF0000"/>
                </a:solidFill>
                <a:latin typeface="Calibri"/>
                <a:cs typeface="Calibri"/>
              </a:rPr>
              <a:t> </a:t>
            </a:r>
            <a:r>
              <a:rPr sz="1800" spc="-10" dirty="0">
                <a:solidFill>
                  <a:srgbClr val="FF0000"/>
                </a:solidFill>
                <a:latin typeface="Calibri"/>
                <a:cs typeface="Calibri"/>
              </a:rPr>
              <a:t>Υπηρεσία </a:t>
            </a:r>
            <a:r>
              <a:rPr sz="1800" spc="-390" dirty="0">
                <a:solidFill>
                  <a:srgbClr val="FF0000"/>
                </a:solidFill>
                <a:latin typeface="Calibri"/>
                <a:cs typeface="Calibri"/>
              </a:rPr>
              <a:t> </a:t>
            </a:r>
            <a:r>
              <a:rPr sz="1800" spc="-10" dirty="0">
                <a:solidFill>
                  <a:srgbClr val="FF0000"/>
                </a:solidFill>
                <a:latin typeface="Calibri"/>
                <a:cs typeface="Calibri"/>
              </a:rPr>
              <a:t>(Στην</a:t>
            </a:r>
            <a:r>
              <a:rPr sz="1800" spc="10" dirty="0">
                <a:solidFill>
                  <a:srgbClr val="FF0000"/>
                </a:solidFill>
                <a:latin typeface="Calibri"/>
                <a:cs typeface="Calibri"/>
              </a:rPr>
              <a:t> </a:t>
            </a:r>
            <a:r>
              <a:rPr sz="1800" spc="-5" dirty="0">
                <a:solidFill>
                  <a:srgbClr val="FF0000"/>
                </a:solidFill>
                <a:latin typeface="Calibri"/>
                <a:cs typeface="Calibri"/>
              </a:rPr>
              <a:t>λίστα</a:t>
            </a:r>
            <a:r>
              <a:rPr sz="1800" spc="25" dirty="0">
                <a:solidFill>
                  <a:srgbClr val="FF0000"/>
                </a:solidFill>
                <a:latin typeface="Calibri"/>
                <a:cs typeface="Calibri"/>
              </a:rPr>
              <a:t> </a:t>
            </a:r>
            <a:r>
              <a:rPr sz="1800" spc="-5" dirty="0">
                <a:solidFill>
                  <a:srgbClr val="FF0000"/>
                </a:solidFill>
                <a:latin typeface="Calibri"/>
                <a:cs typeface="Calibri"/>
              </a:rPr>
              <a:t>“My</a:t>
            </a:r>
            <a:r>
              <a:rPr sz="1800" dirty="0">
                <a:solidFill>
                  <a:srgbClr val="FF0000"/>
                </a:solidFill>
                <a:latin typeface="Calibri"/>
                <a:cs typeface="Calibri"/>
              </a:rPr>
              <a:t> </a:t>
            </a:r>
            <a:r>
              <a:rPr sz="1800" spc="-5" dirty="0">
                <a:solidFill>
                  <a:srgbClr val="FF0000"/>
                </a:solidFill>
                <a:latin typeface="Calibri"/>
                <a:cs typeface="Calibri"/>
              </a:rPr>
              <a:t>applications”</a:t>
            </a:r>
            <a:r>
              <a:rPr sz="1800" spc="5" dirty="0">
                <a:solidFill>
                  <a:srgbClr val="FF0000"/>
                </a:solidFill>
                <a:latin typeface="Calibri"/>
                <a:cs typeface="Calibri"/>
              </a:rPr>
              <a:t> </a:t>
            </a:r>
            <a:r>
              <a:rPr sz="1800" spc="-10" dirty="0">
                <a:solidFill>
                  <a:srgbClr val="FF0000"/>
                </a:solidFill>
                <a:latin typeface="Calibri"/>
                <a:cs typeface="Calibri"/>
              </a:rPr>
              <a:t>το</a:t>
            </a:r>
            <a:r>
              <a:rPr sz="1800" spc="10" dirty="0">
                <a:solidFill>
                  <a:srgbClr val="FF0000"/>
                </a:solidFill>
                <a:latin typeface="Calibri"/>
                <a:cs typeface="Calibri"/>
              </a:rPr>
              <a:t> </a:t>
            </a:r>
            <a:r>
              <a:rPr sz="1800" spc="-15" dirty="0">
                <a:solidFill>
                  <a:srgbClr val="FF0000"/>
                </a:solidFill>
                <a:latin typeface="Calibri"/>
                <a:cs typeface="Calibri"/>
              </a:rPr>
              <a:t>status</a:t>
            </a:r>
            <a:r>
              <a:rPr sz="1800" spc="-5" dirty="0">
                <a:solidFill>
                  <a:srgbClr val="FF0000"/>
                </a:solidFill>
                <a:latin typeface="Calibri"/>
                <a:cs typeface="Calibri"/>
              </a:rPr>
              <a:t> </a:t>
            </a:r>
            <a:r>
              <a:rPr sz="1800" spc="-10" dirty="0">
                <a:solidFill>
                  <a:srgbClr val="FF0000"/>
                </a:solidFill>
                <a:latin typeface="Calibri"/>
                <a:cs typeface="Calibri"/>
              </a:rPr>
              <a:t>παραμένει</a:t>
            </a:r>
            <a:r>
              <a:rPr sz="1800" spc="40" dirty="0">
                <a:solidFill>
                  <a:srgbClr val="FF0000"/>
                </a:solidFill>
                <a:latin typeface="Calibri"/>
                <a:cs typeface="Calibri"/>
              </a:rPr>
              <a:t> </a:t>
            </a:r>
            <a:r>
              <a:rPr sz="1800" spc="-10" dirty="0">
                <a:solidFill>
                  <a:srgbClr val="FF0000"/>
                </a:solidFill>
                <a:latin typeface="Calibri"/>
                <a:cs typeface="Calibri"/>
              </a:rPr>
              <a:t>“Submitted”)</a:t>
            </a:r>
            <a:endParaRPr sz="1800" dirty="0">
              <a:latin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75692"/>
            <a:ext cx="63957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spc="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318922" y="1007745"/>
            <a:ext cx="11088370" cy="145986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0000"/>
                </a:solidFill>
                <a:latin typeface="Calibri"/>
                <a:cs typeface="Calibri"/>
              </a:rPr>
              <a:t>Mandatory</a:t>
            </a:r>
            <a:r>
              <a:rPr sz="2000" b="1" spc="-45" dirty="0">
                <a:solidFill>
                  <a:srgbClr val="FF0000"/>
                </a:solidFill>
                <a:latin typeface="Calibri"/>
                <a:cs typeface="Calibri"/>
              </a:rPr>
              <a:t> </a:t>
            </a:r>
            <a:r>
              <a:rPr sz="2000" b="1" spc="-5" dirty="0">
                <a:solidFill>
                  <a:srgbClr val="FF0000"/>
                </a:solidFill>
                <a:latin typeface="Calibri"/>
                <a:cs typeface="Calibri"/>
              </a:rPr>
              <a:t>fields</a:t>
            </a:r>
            <a:r>
              <a:rPr sz="2000" b="1" spc="-15" dirty="0">
                <a:solidFill>
                  <a:srgbClr val="FF0000"/>
                </a:solidFill>
                <a:latin typeface="Calibri"/>
                <a:cs typeface="Calibri"/>
              </a:rPr>
              <a:t> </a:t>
            </a:r>
            <a:r>
              <a:rPr sz="2000" b="1" dirty="0">
                <a:solidFill>
                  <a:srgbClr val="FF0000"/>
                </a:solidFill>
                <a:latin typeface="Calibri"/>
                <a:cs typeface="Calibri"/>
              </a:rPr>
              <a:t>and</a:t>
            </a:r>
            <a:r>
              <a:rPr sz="2000" b="1" spc="-20" dirty="0">
                <a:solidFill>
                  <a:srgbClr val="FF0000"/>
                </a:solidFill>
                <a:latin typeface="Calibri"/>
                <a:cs typeface="Calibri"/>
              </a:rPr>
              <a:t> </a:t>
            </a:r>
            <a:r>
              <a:rPr sz="2000" b="1" dirty="0">
                <a:solidFill>
                  <a:srgbClr val="FF0000"/>
                </a:solidFill>
                <a:latin typeface="Calibri"/>
                <a:cs typeface="Calibri"/>
              </a:rPr>
              <a:t>sections</a:t>
            </a:r>
            <a:endParaRPr sz="2000">
              <a:latin typeface="Calibri"/>
              <a:cs typeface="Calibri"/>
            </a:endParaRPr>
          </a:p>
          <a:p>
            <a:pPr>
              <a:lnSpc>
                <a:spcPct val="100000"/>
              </a:lnSpc>
              <a:spcBef>
                <a:spcPts val="25"/>
              </a:spcBef>
            </a:pPr>
            <a:endParaRPr sz="1950">
              <a:latin typeface="Calibri"/>
              <a:cs typeface="Calibri"/>
            </a:endParaRPr>
          </a:p>
          <a:p>
            <a:pPr marL="299085" indent="-287020">
              <a:lnSpc>
                <a:spcPct val="100000"/>
              </a:lnSpc>
              <a:spcBef>
                <a:spcPts val="5"/>
              </a:spcBef>
              <a:buFont typeface="Wingdings"/>
              <a:buChar char=""/>
              <a:tabLst>
                <a:tab pos="299085" algn="l"/>
                <a:tab pos="299720" algn="l"/>
              </a:tabLst>
            </a:pPr>
            <a:r>
              <a:rPr sz="1800" spc="-5" dirty="0">
                <a:solidFill>
                  <a:srgbClr val="FF0000"/>
                </a:solidFill>
                <a:latin typeface="Calibri"/>
                <a:cs typeface="Calibri"/>
              </a:rPr>
              <a:t>Όλα</a:t>
            </a:r>
            <a:r>
              <a:rPr sz="1800" spc="20" dirty="0">
                <a:solidFill>
                  <a:srgbClr val="FF0000"/>
                </a:solidFill>
                <a:latin typeface="Calibri"/>
                <a:cs typeface="Calibri"/>
              </a:rPr>
              <a:t> </a:t>
            </a:r>
            <a:r>
              <a:rPr sz="1800" spc="-5" dirty="0">
                <a:solidFill>
                  <a:srgbClr val="FF0000"/>
                </a:solidFill>
                <a:latin typeface="Calibri"/>
                <a:cs typeface="Calibri"/>
              </a:rPr>
              <a:t>τα</a:t>
            </a:r>
            <a:r>
              <a:rPr sz="1800" spc="5" dirty="0">
                <a:solidFill>
                  <a:srgbClr val="FF0000"/>
                </a:solidFill>
                <a:latin typeface="Calibri"/>
                <a:cs typeface="Calibri"/>
              </a:rPr>
              <a:t> </a:t>
            </a:r>
            <a:r>
              <a:rPr sz="1800" spc="-5" dirty="0">
                <a:solidFill>
                  <a:srgbClr val="FF0000"/>
                </a:solidFill>
                <a:latin typeface="Calibri"/>
                <a:cs typeface="Calibri"/>
              </a:rPr>
              <a:t>υποχρεωτικά</a:t>
            </a:r>
            <a:r>
              <a:rPr sz="1800" spc="15" dirty="0">
                <a:solidFill>
                  <a:srgbClr val="FF0000"/>
                </a:solidFill>
                <a:latin typeface="Calibri"/>
                <a:cs typeface="Calibri"/>
              </a:rPr>
              <a:t> </a:t>
            </a:r>
            <a:r>
              <a:rPr sz="1800" dirty="0">
                <a:solidFill>
                  <a:srgbClr val="FF0000"/>
                </a:solidFill>
                <a:latin typeface="Calibri"/>
                <a:cs typeface="Calibri"/>
              </a:rPr>
              <a:t>πεδία</a:t>
            </a:r>
            <a:r>
              <a:rPr sz="1800" spc="25" dirty="0">
                <a:solidFill>
                  <a:srgbClr val="FF0000"/>
                </a:solidFill>
                <a:latin typeface="Calibri"/>
                <a:cs typeface="Calibri"/>
              </a:rPr>
              <a:t> </a:t>
            </a:r>
            <a:r>
              <a:rPr sz="1800" spc="-5" dirty="0">
                <a:solidFill>
                  <a:srgbClr val="FF0000"/>
                </a:solidFill>
                <a:latin typeface="Calibri"/>
                <a:cs typeface="Calibri"/>
              </a:rPr>
              <a:t>σηματοδοτούνται</a:t>
            </a:r>
            <a:r>
              <a:rPr sz="1800" spc="35" dirty="0">
                <a:solidFill>
                  <a:srgbClr val="FF0000"/>
                </a:solidFill>
                <a:latin typeface="Calibri"/>
                <a:cs typeface="Calibri"/>
              </a:rPr>
              <a:t> </a:t>
            </a:r>
            <a:r>
              <a:rPr sz="1800" spc="-5" dirty="0">
                <a:solidFill>
                  <a:srgbClr val="FF0000"/>
                </a:solidFill>
                <a:latin typeface="Calibri"/>
                <a:cs typeface="Calibri"/>
              </a:rPr>
              <a:t>με</a:t>
            </a:r>
            <a:r>
              <a:rPr sz="1800" spc="15" dirty="0">
                <a:solidFill>
                  <a:srgbClr val="FF0000"/>
                </a:solidFill>
                <a:latin typeface="Calibri"/>
                <a:cs typeface="Calibri"/>
              </a:rPr>
              <a:t> </a:t>
            </a:r>
            <a:r>
              <a:rPr sz="1800" spc="-5" dirty="0">
                <a:solidFill>
                  <a:srgbClr val="FF0000"/>
                </a:solidFill>
                <a:latin typeface="Calibri"/>
                <a:cs typeface="Calibri"/>
              </a:rPr>
              <a:t>ένα</a:t>
            </a:r>
            <a:r>
              <a:rPr sz="1800" spc="20" dirty="0">
                <a:solidFill>
                  <a:srgbClr val="FF0000"/>
                </a:solidFill>
                <a:latin typeface="Calibri"/>
                <a:cs typeface="Calibri"/>
              </a:rPr>
              <a:t> </a:t>
            </a:r>
            <a:r>
              <a:rPr sz="1800" spc="-5" dirty="0">
                <a:solidFill>
                  <a:srgbClr val="FF0000"/>
                </a:solidFill>
                <a:latin typeface="Calibri"/>
                <a:cs typeface="Calibri"/>
              </a:rPr>
              <a:t>κόκκινο</a:t>
            </a:r>
            <a:r>
              <a:rPr sz="1800" spc="5" dirty="0">
                <a:solidFill>
                  <a:srgbClr val="FF0000"/>
                </a:solidFill>
                <a:latin typeface="Calibri"/>
                <a:cs typeface="Calibri"/>
              </a:rPr>
              <a:t> </a:t>
            </a:r>
            <a:r>
              <a:rPr sz="1800" spc="-10" dirty="0">
                <a:solidFill>
                  <a:srgbClr val="FF0000"/>
                </a:solidFill>
                <a:latin typeface="Calibri"/>
                <a:cs typeface="Calibri"/>
              </a:rPr>
              <a:t>αστερίσκο.</a:t>
            </a:r>
            <a:endParaRPr sz="1800">
              <a:latin typeface="Calibri"/>
              <a:cs typeface="Calibri"/>
            </a:endParaRPr>
          </a:p>
          <a:p>
            <a:pPr>
              <a:lnSpc>
                <a:spcPct val="100000"/>
              </a:lnSpc>
              <a:spcBef>
                <a:spcPts val="20"/>
              </a:spcBef>
              <a:buClr>
                <a:srgbClr val="FF0000"/>
              </a:buClr>
              <a:buFont typeface="Wingdings"/>
              <a:buChar char=""/>
            </a:pPr>
            <a:endParaRPr sz="1750">
              <a:latin typeface="Calibri"/>
              <a:cs typeface="Calibri"/>
            </a:endParaRPr>
          </a:p>
          <a:p>
            <a:pPr marL="299085" indent="-287020">
              <a:lnSpc>
                <a:spcPct val="100000"/>
              </a:lnSpc>
              <a:buFont typeface="Wingdings"/>
              <a:buChar char=""/>
              <a:tabLst>
                <a:tab pos="299085" algn="l"/>
                <a:tab pos="299720" algn="l"/>
              </a:tabLst>
            </a:pPr>
            <a:r>
              <a:rPr sz="1800" dirty="0">
                <a:solidFill>
                  <a:srgbClr val="FF0000"/>
                </a:solidFill>
                <a:latin typeface="Calibri"/>
                <a:cs typeface="Calibri"/>
              </a:rPr>
              <a:t>Στην </a:t>
            </a:r>
            <a:r>
              <a:rPr sz="1800" spc="-5" dirty="0">
                <a:solidFill>
                  <a:srgbClr val="FF0000"/>
                </a:solidFill>
                <a:latin typeface="Calibri"/>
                <a:cs typeface="Calibri"/>
              </a:rPr>
              <a:t>περίπτωση</a:t>
            </a:r>
            <a:r>
              <a:rPr sz="1800" spc="40"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spc="-5" dirty="0">
                <a:solidFill>
                  <a:srgbClr val="FF0000"/>
                </a:solidFill>
                <a:latin typeface="Calibri"/>
                <a:cs typeface="Calibri"/>
              </a:rPr>
              <a:t>τα</a:t>
            </a:r>
            <a:r>
              <a:rPr sz="1800" spc="10" dirty="0">
                <a:solidFill>
                  <a:srgbClr val="FF0000"/>
                </a:solidFill>
                <a:latin typeface="Calibri"/>
                <a:cs typeface="Calibri"/>
              </a:rPr>
              <a:t> </a:t>
            </a:r>
            <a:r>
              <a:rPr sz="1800" spc="-5" dirty="0">
                <a:solidFill>
                  <a:srgbClr val="FF0000"/>
                </a:solidFill>
                <a:latin typeface="Calibri"/>
                <a:cs typeface="Calibri"/>
              </a:rPr>
              <a:t>υποχρεωτικά</a:t>
            </a:r>
            <a:r>
              <a:rPr sz="1800" spc="35" dirty="0">
                <a:solidFill>
                  <a:srgbClr val="FF0000"/>
                </a:solidFill>
                <a:latin typeface="Calibri"/>
                <a:cs typeface="Calibri"/>
              </a:rPr>
              <a:t> </a:t>
            </a:r>
            <a:r>
              <a:rPr sz="1800" dirty="0">
                <a:solidFill>
                  <a:srgbClr val="FF0000"/>
                </a:solidFill>
                <a:latin typeface="Calibri"/>
                <a:cs typeface="Calibri"/>
              </a:rPr>
              <a:t>πεδία</a:t>
            </a:r>
            <a:r>
              <a:rPr sz="1800" spc="10"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είναι</a:t>
            </a:r>
            <a:r>
              <a:rPr sz="1800" spc="45" dirty="0">
                <a:solidFill>
                  <a:srgbClr val="FF0000"/>
                </a:solidFill>
                <a:latin typeface="Calibri"/>
                <a:cs typeface="Calibri"/>
              </a:rPr>
              <a:t> </a:t>
            </a:r>
            <a:r>
              <a:rPr sz="1800" spc="-5" dirty="0">
                <a:solidFill>
                  <a:srgbClr val="FF0000"/>
                </a:solidFill>
                <a:latin typeface="Calibri"/>
                <a:cs typeface="Calibri"/>
              </a:rPr>
              <a:t>όλα</a:t>
            </a:r>
            <a:r>
              <a:rPr sz="1800" spc="20" dirty="0">
                <a:solidFill>
                  <a:srgbClr val="FF0000"/>
                </a:solidFill>
                <a:latin typeface="Calibri"/>
                <a:cs typeface="Calibri"/>
              </a:rPr>
              <a:t> </a:t>
            </a:r>
            <a:r>
              <a:rPr sz="1800" spc="-5" dirty="0">
                <a:solidFill>
                  <a:srgbClr val="FF0000"/>
                </a:solidFill>
                <a:latin typeface="Calibri"/>
                <a:cs typeface="Calibri"/>
              </a:rPr>
              <a:t>συμπληρωμένα,</a:t>
            </a:r>
            <a:r>
              <a:rPr sz="1800" spc="4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dirty="0">
                <a:solidFill>
                  <a:srgbClr val="FF0000"/>
                </a:solidFill>
                <a:latin typeface="Calibri"/>
                <a:cs typeface="Calibri"/>
              </a:rPr>
              <a:t>υποβολή</a:t>
            </a:r>
            <a:r>
              <a:rPr sz="1800" spc="10" dirty="0">
                <a:solidFill>
                  <a:srgbClr val="FF0000"/>
                </a:solidFill>
                <a:latin typeface="Calibri"/>
                <a:cs typeface="Calibri"/>
              </a:rPr>
              <a:t> </a:t>
            </a:r>
            <a:r>
              <a:rPr sz="1800" spc="-5" dirty="0">
                <a:solidFill>
                  <a:srgbClr val="FF0000"/>
                </a:solidFill>
                <a:latin typeface="Calibri"/>
                <a:cs typeface="Calibri"/>
              </a:rPr>
              <a:t>της</a:t>
            </a:r>
            <a:r>
              <a:rPr sz="1800" spc="10" dirty="0">
                <a:solidFill>
                  <a:srgbClr val="FF0000"/>
                </a:solidFill>
                <a:latin typeface="Calibri"/>
                <a:cs typeface="Calibri"/>
              </a:rPr>
              <a:t> </a:t>
            </a:r>
            <a:r>
              <a:rPr sz="1800" spc="-5" dirty="0">
                <a:solidFill>
                  <a:srgbClr val="FF0000"/>
                </a:solidFill>
                <a:latin typeface="Calibri"/>
                <a:cs typeface="Calibri"/>
              </a:rPr>
              <a:t>αίτησης </a:t>
            </a:r>
            <a:r>
              <a:rPr sz="1800" dirty="0">
                <a:solidFill>
                  <a:srgbClr val="FF0000"/>
                </a:solidFill>
                <a:latin typeface="Calibri"/>
                <a:cs typeface="Calibri"/>
              </a:rPr>
              <a:t>δεν </a:t>
            </a:r>
            <a:r>
              <a:rPr sz="1800" spc="-5" dirty="0">
                <a:solidFill>
                  <a:srgbClr val="FF0000"/>
                </a:solidFill>
                <a:latin typeface="Calibri"/>
                <a:cs typeface="Calibri"/>
              </a:rPr>
              <a:t>είναι</a:t>
            </a:r>
            <a:r>
              <a:rPr sz="1800" spc="45" dirty="0">
                <a:solidFill>
                  <a:srgbClr val="FF0000"/>
                </a:solidFill>
                <a:latin typeface="Calibri"/>
                <a:cs typeface="Calibri"/>
              </a:rPr>
              <a:t> </a:t>
            </a:r>
            <a:r>
              <a:rPr sz="1800" spc="-5" dirty="0">
                <a:solidFill>
                  <a:srgbClr val="FF0000"/>
                </a:solidFill>
                <a:latin typeface="Calibri"/>
                <a:cs typeface="Calibri"/>
              </a:rPr>
              <a:t>εφ</a:t>
            </a:r>
            <a:r>
              <a:rPr sz="1800" b="1" spc="-5" dirty="0">
                <a:solidFill>
                  <a:srgbClr val="FF0000"/>
                </a:solidFill>
                <a:latin typeface="Calibri"/>
                <a:cs typeface="Calibri"/>
              </a:rPr>
              <a:t>ικτή</a:t>
            </a:r>
            <a:endParaRPr sz="1800">
              <a:latin typeface="Calibri"/>
              <a:cs typeface="Calibri"/>
            </a:endParaRPr>
          </a:p>
        </p:txBody>
      </p:sp>
      <p:pic>
        <p:nvPicPr>
          <p:cNvPr id="6146" name="Picture 2">
            <a:extLst>
              <a:ext uri="{FF2B5EF4-FFF2-40B4-BE49-F238E27FC236}">
                <a16:creationId xmlns:a16="http://schemas.microsoft.com/office/drawing/2014/main" id="{7052EE05-A72C-3669-DFC5-E6E06852BE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049" y="3103611"/>
            <a:ext cx="11821901" cy="2116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715" y="53721"/>
            <a:ext cx="3932554"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ΒΑΣΙΚΕΣ</a:t>
            </a:r>
            <a:r>
              <a:rPr sz="2800" spc="-20" dirty="0">
                <a:solidFill>
                  <a:srgbClr val="FFFFFF"/>
                </a:solidFill>
              </a:rPr>
              <a:t> </a:t>
            </a:r>
            <a:r>
              <a:rPr sz="2800" spc="-30" dirty="0">
                <a:solidFill>
                  <a:srgbClr val="FFFFFF"/>
                </a:solidFill>
              </a:rPr>
              <a:t>ΠΡΟΤΕΡΑΙΟΤΗΤΕΣ</a:t>
            </a:r>
            <a:endParaRPr sz="2800"/>
          </a:p>
        </p:txBody>
      </p:sp>
      <p:sp>
        <p:nvSpPr>
          <p:cNvPr id="3" name="object 3"/>
          <p:cNvSpPr txBox="1"/>
          <p:nvPr/>
        </p:nvSpPr>
        <p:spPr>
          <a:xfrm>
            <a:off x="381000" y="1371600"/>
            <a:ext cx="10251237" cy="2782172"/>
          </a:xfrm>
          <a:prstGeom prst="rect">
            <a:avLst/>
          </a:prstGeom>
        </p:spPr>
        <p:txBody>
          <a:bodyPr vert="horz" wrap="square" lIns="0" tIns="12065" rIns="0" bIns="0" rtlCol="0">
            <a:spAutoFit/>
          </a:bodyPr>
          <a:lstStyle/>
          <a:p>
            <a:pPr marL="355600" indent="-343535">
              <a:lnSpc>
                <a:spcPct val="100000"/>
              </a:lnSpc>
              <a:spcBef>
                <a:spcPts val="95"/>
              </a:spcBef>
              <a:buFont typeface="Wingdings"/>
              <a:buChar char=""/>
              <a:tabLst>
                <a:tab pos="356235" algn="l"/>
              </a:tabLst>
            </a:pPr>
            <a:r>
              <a:rPr sz="2200" b="1" spc="-5" dirty="0">
                <a:latin typeface="Calibri"/>
                <a:cs typeface="Calibri"/>
              </a:rPr>
              <a:t>Οι</a:t>
            </a:r>
            <a:r>
              <a:rPr sz="2200" b="1" spc="5" dirty="0">
                <a:latin typeface="Calibri"/>
                <a:cs typeface="Calibri"/>
              </a:rPr>
              <a:t> </a:t>
            </a:r>
            <a:r>
              <a:rPr sz="2200" b="1" spc="-10" dirty="0">
                <a:latin typeface="Calibri"/>
                <a:cs typeface="Calibri"/>
              </a:rPr>
              <a:t>βασικές</a:t>
            </a:r>
            <a:r>
              <a:rPr sz="2200" b="1" spc="25" dirty="0">
                <a:latin typeface="Calibri"/>
                <a:cs typeface="Calibri"/>
              </a:rPr>
              <a:t> </a:t>
            </a:r>
            <a:r>
              <a:rPr sz="2200" b="1" spc="-10" dirty="0">
                <a:latin typeface="Calibri"/>
                <a:cs typeface="Calibri"/>
              </a:rPr>
              <a:t>προτεραιότητες</a:t>
            </a:r>
            <a:r>
              <a:rPr sz="2200" b="1" spc="55" dirty="0">
                <a:latin typeface="Calibri"/>
                <a:cs typeface="Calibri"/>
              </a:rPr>
              <a:t> </a:t>
            </a:r>
            <a:r>
              <a:rPr sz="2200" b="1" spc="-5" dirty="0">
                <a:latin typeface="Calibri"/>
                <a:cs typeface="Calibri"/>
              </a:rPr>
              <a:t>του</a:t>
            </a:r>
            <a:r>
              <a:rPr sz="2200" b="1" spc="30" dirty="0">
                <a:latin typeface="Calibri"/>
                <a:cs typeface="Calibri"/>
              </a:rPr>
              <a:t> </a:t>
            </a:r>
            <a:r>
              <a:rPr sz="2200" b="1" spc="-10" dirty="0">
                <a:latin typeface="Calibri"/>
                <a:cs typeface="Calibri"/>
              </a:rPr>
              <a:t>Προγράμματος</a:t>
            </a:r>
            <a:r>
              <a:rPr sz="2200" b="1" spc="45" dirty="0">
                <a:latin typeface="Calibri"/>
                <a:cs typeface="Calibri"/>
              </a:rPr>
              <a:t> </a:t>
            </a:r>
            <a:r>
              <a:rPr sz="2200" b="1" spc="-5" dirty="0">
                <a:latin typeface="Calibri"/>
                <a:cs typeface="Calibri"/>
              </a:rPr>
              <a:t>είναι</a:t>
            </a:r>
            <a:r>
              <a:rPr sz="2200" b="1" spc="10" dirty="0">
                <a:latin typeface="Calibri"/>
                <a:cs typeface="Calibri"/>
              </a:rPr>
              <a:t> </a:t>
            </a:r>
            <a:r>
              <a:rPr sz="2200" b="1" spc="-5" dirty="0">
                <a:latin typeface="Calibri"/>
                <a:cs typeface="Calibri"/>
              </a:rPr>
              <a:t>οι</a:t>
            </a:r>
            <a:r>
              <a:rPr sz="2200" b="1" spc="10" dirty="0">
                <a:latin typeface="Calibri"/>
                <a:cs typeface="Calibri"/>
              </a:rPr>
              <a:t> </a:t>
            </a:r>
            <a:r>
              <a:rPr sz="2200" b="1" spc="-5" dirty="0">
                <a:latin typeface="Calibri"/>
                <a:cs typeface="Calibri"/>
              </a:rPr>
              <a:t>ακόλουθες</a:t>
            </a:r>
            <a:r>
              <a:rPr sz="2200" spc="-5" dirty="0">
                <a:latin typeface="Calibri"/>
                <a:cs typeface="Calibri"/>
              </a:rPr>
              <a:t>:</a:t>
            </a:r>
            <a:endParaRPr sz="2200" dirty="0">
              <a:latin typeface="Calibri"/>
              <a:cs typeface="Calibri"/>
            </a:endParaRPr>
          </a:p>
          <a:p>
            <a:pPr>
              <a:lnSpc>
                <a:spcPct val="100000"/>
              </a:lnSpc>
              <a:spcBef>
                <a:spcPts val="25"/>
              </a:spcBef>
            </a:pPr>
            <a:endParaRPr sz="1950" dirty="0">
              <a:latin typeface="Calibri"/>
              <a:cs typeface="Calibri"/>
            </a:endParaRPr>
          </a:p>
          <a:p>
            <a:pPr marL="355600" indent="-343535">
              <a:lnSpc>
                <a:spcPct val="100000"/>
              </a:lnSpc>
              <a:buFont typeface="Wingdings"/>
              <a:buChar char=""/>
              <a:tabLst>
                <a:tab pos="354965" algn="l"/>
                <a:tab pos="356235" algn="l"/>
              </a:tabLst>
            </a:pPr>
            <a:r>
              <a:rPr sz="2000" dirty="0">
                <a:latin typeface="Calibri"/>
                <a:cs typeface="Calibri"/>
              </a:rPr>
              <a:t>Ένταξη</a:t>
            </a:r>
            <a:r>
              <a:rPr sz="2000" spc="-35" dirty="0">
                <a:latin typeface="Calibri"/>
                <a:cs typeface="Calibri"/>
              </a:rPr>
              <a:t> </a:t>
            </a:r>
            <a:r>
              <a:rPr sz="2000" dirty="0">
                <a:latin typeface="Calibri"/>
                <a:cs typeface="Calibri"/>
              </a:rPr>
              <a:t>και</a:t>
            </a:r>
            <a:r>
              <a:rPr sz="2000" spc="-15" dirty="0">
                <a:latin typeface="Calibri"/>
                <a:cs typeface="Calibri"/>
              </a:rPr>
              <a:t> </a:t>
            </a:r>
            <a:r>
              <a:rPr sz="2000" spc="-5" dirty="0">
                <a:latin typeface="Calibri"/>
                <a:cs typeface="Calibri"/>
              </a:rPr>
              <a:t>Πολυμορφία</a:t>
            </a:r>
            <a:endParaRPr sz="2000" dirty="0">
              <a:latin typeface="Calibri"/>
              <a:cs typeface="Calibri"/>
            </a:endParaRPr>
          </a:p>
          <a:p>
            <a:pPr>
              <a:lnSpc>
                <a:spcPct val="100000"/>
              </a:lnSpc>
              <a:spcBef>
                <a:spcPts val="25"/>
              </a:spcBef>
              <a:buFont typeface="Wingdings"/>
              <a:buChar char=""/>
            </a:pPr>
            <a:endParaRPr sz="1950" dirty="0">
              <a:latin typeface="Calibri"/>
              <a:cs typeface="Calibri"/>
            </a:endParaRPr>
          </a:p>
          <a:p>
            <a:pPr marL="355600" indent="-343535">
              <a:lnSpc>
                <a:spcPct val="100000"/>
              </a:lnSpc>
              <a:buFont typeface="Wingdings"/>
              <a:buChar char=""/>
              <a:tabLst>
                <a:tab pos="354965" algn="l"/>
                <a:tab pos="356235" algn="l"/>
              </a:tabLst>
            </a:pPr>
            <a:r>
              <a:rPr sz="2000" dirty="0">
                <a:latin typeface="Calibri"/>
                <a:cs typeface="Calibri"/>
              </a:rPr>
              <a:t>Ψηφιακός</a:t>
            </a:r>
            <a:r>
              <a:rPr sz="2000" spc="-55" dirty="0">
                <a:latin typeface="Calibri"/>
                <a:cs typeface="Calibri"/>
              </a:rPr>
              <a:t> </a:t>
            </a:r>
            <a:r>
              <a:rPr sz="2000" dirty="0">
                <a:latin typeface="Calibri"/>
                <a:cs typeface="Calibri"/>
              </a:rPr>
              <a:t>μετασχηματισμός</a:t>
            </a:r>
          </a:p>
          <a:p>
            <a:pPr>
              <a:lnSpc>
                <a:spcPct val="100000"/>
              </a:lnSpc>
              <a:spcBef>
                <a:spcPts val="15"/>
              </a:spcBef>
              <a:buFont typeface="Wingdings"/>
              <a:buChar char=""/>
            </a:pPr>
            <a:endParaRPr sz="1950" dirty="0">
              <a:latin typeface="Calibri"/>
              <a:cs typeface="Calibri"/>
            </a:endParaRPr>
          </a:p>
          <a:p>
            <a:pPr marL="355600" indent="-343535">
              <a:lnSpc>
                <a:spcPct val="100000"/>
              </a:lnSpc>
              <a:spcBef>
                <a:spcPts val="5"/>
              </a:spcBef>
              <a:buFont typeface="Wingdings"/>
              <a:buChar char=""/>
              <a:tabLst>
                <a:tab pos="354965" algn="l"/>
                <a:tab pos="356235" algn="l"/>
              </a:tabLst>
            </a:pPr>
            <a:r>
              <a:rPr sz="2000" spc="-5" dirty="0">
                <a:latin typeface="Calibri"/>
                <a:cs typeface="Calibri"/>
              </a:rPr>
              <a:t>Περιβάλλον</a:t>
            </a:r>
            <a:r>
              <a:rPr sz="2000" spc="-20" dirty="0">
                <a:latin typeface="Calibri"/>
                <a:cs typeface="Calibri"/>
              </a:rPr>
              <a:t> </a:t>
            </a:r>
            <a:r>
              <a:rPr sz="2000" dirty="0">
                <a:latin typeface="Calibri"/>
                <a:cs typeface="Calibri"/>
              </a:rPr>
              <a:t>και καταπολέμηση</a:t>
            </a:r>
            <a:r>
              <a:rPr sz="2000" spc="-55" dirty="0">
                <a:latin typeface="Calibri"/>
                <a:cs typeface="Calibri"/>
              </a:rPr>
              <a:t> </a:t>
            </a:r>
            <a:r>
              <a:rPr sz="2000" dirty="0">
                <a:latin typeface="Calibri"/>
                <a:cs typeface="Calibri"/>
              </a:rPr>
              <a:t>της</a:t>
            </a:r>
            <a:r>
              <a:rPr sz="2000" spc="-5" dirty="0">
                <a:latin typeface="Calibri"/>
                <a:cs typeface="Calibri"/>
              </a:rPr>
              <a:t> </a:t>
            </a:r>
            <a:r>
              <a:rPr sz="2000" dirty="0">
                <a:latin typeface="Calibri"/>
                <a:cs typeface="Calibri"/>
              </a:rPr>
              <a:t>Κλιματικής</a:t>
            </a:r>
            <a:r>
              <a:rPr sz="2000" spc="-20" dirty="0">
                <a:latin typeface="Calibri"/>
                <a:cs typeface="Calibri"/>
              </a:rPr>
              <a:t> </a:t>
            </a:r>
            <a:r>
              <a:rPr sz="2000" dirty="0">
                <a:latin typeface="Calibri"/>
                <a:cs typeface="Calibri"/>
              </a:rPr>
              <a:t>Αλλαγής</a:t>
            </a:r>
          </a:p>
          <a:p>
            <a:pPr>
              <a:lnSpc>
                <a:spcPct val="100000"/>
              </a:lnSpc>
              <a:spcBef>
                <a:spcPts val="20"/>
              </a:spcBef>
              <a:buFont typeface="Wingdings"/>
              <a:buChar char=""/>
            </a:pPr>
            <a:endParaRPr sz="1950" dirty="0">
              <a:latin typeface="Calibri"/>
              <a:cs typeface="Calibri"/>
            </a:endParaRPr>
          </a:p>
          <a:p>
            <a:pPr marL="355600" marR="5080" indent="-343535">
              <a:lnSpc>
                <a:spcPct val="100000"/>
              </a:lnSpc>
              <a:buFont typeface="Wingdings"/>
              <a:buChar char=""/>
              <a:tabLst>
                <a:tab pos="354965" algn="l"/>
                <a:tab pos="356235" algn="l"/>
              </a:tabLst>
            </a:pPr>
            <a:r>
              <a:rPr sz="2000" spc="-5" dirty="0">
                <a:latin typeface="Calibri"/>
                <a:cs typeface="Calibri"/>
              </a:rPr>
              <a:t>Συμμετοχή</a:t>
            </a:r>
            <a:r>
              <a:rPr sz="2000" spc="225" dirty="0">
                <a:latin typeface="Calibri"/>
                <a:cs typeface="Calibri"/>
              </a:rPr>
              <a:t> </a:t>
            </a:r>
            <a:r>
              <a:rPr sz="2000" spc="-5" dirty="0" err="1">
                <a:latin typeface="Calibri"/>
                <a:cs typeface="Calibri"/>
              </a:rPr>
              <a:t>στον</a:t>
            </a:r>
            <a:r>
              <a:rPr sz="2000" spc="240" dirty="0">
                <a:latin typeface="Calibri"/>
                <a:cs typeface="Calibri"/>
              </a:rPr>
              <a:t> </a:t>
            </a:r>
            <a:r>
              <a:rPr lang="el-GR" sz="2000" spc="-15" dirty="0">
                <a:latin typeface="Calibri"/>
                <a:cs typeface="Calibri"/>
              </a:rPr>
              <a:t>Δ</a:t>
            </a:r>
            <a:r>
              <a:rPr sz="2000" spc="-15" dirty="0" err="1">
                <a:latin typeface="Calibri"/>
                <a:cs typeface="Calibri"/>
              </a:rPr>
              <a:t>ημοκρ</a:t>
            </a:r>
            <a:r>
              <a:rPr sz="2000" spc="-15" dirty="0">
                <a:latin typeface="Calibri"/>
                <a:cs typeface="Calibri"/>
              </a:rPr>
              <a:t>ατικό</a:t>
            </a:r>
            <a:r>
              <a:rPr sz="2000" spc="225" dirty="0">
                <a:latin typeface="Calibri"/>
                <a:cs typeface="Calibri"/>
              </a:rPr>
              <a:t> </a:t>
            </a:r>
            <a:r>
              <a:rPr lang="el-GR" sz="2000" spc="-15" dirty="0">
                <a:latin typeface="Calibri"/>
                <a:cs typeface="Calibri"/>
              </a:rPr>
              <a:t>Β</a:t>
            </a:r>
            <a:r>
              <a:rPr sz="2000" spc="-15" dirty="0" err="1">
                <a:latin typeface="Calibri"/>
                <a:cs typeface="Calibri"/>
              </a:rPr>
              <a:t>ίο</a:t>
            </a:r>
            <a:r>
              <a:rPr sz="2000" spc="-15" dirty="0">
                <a:latin typeface="Calibri"/>
                <a:cs typeface="Calibri"/>
              </a:rPr>
              <a:t>,</a:t>
            </a:r>
            <a:r>
              <a:rPr sz="2000" spc="229" dirty="0">
                <a:latin typeface="Calibri"/>
                <a:cs typeface="Calibri"/>
              </a:rPr>
              <a:t> </a:t>
            </a:r>
            <a:r>
              <a:rPr lang="el-GR" sz="2000" spc="-15" dirty="0">
                <a:latin typeface="Calibri"/>
                <a:cs typeface="Calibri"/>
              </a:rPr>
              <a:t>Κ</a:t>
            </a:r>
            <a:r>
              <a:rPr sz="2000" spc="-15" dirty="0" err="1">
                <a:latin typeface="Calibri"/>
                <a:cs typeface="Calibri"/>
              </a:rPr>
              <a:t>οινές</a:t>
            </a:r>
            <a:r>
              <a:rPr sz="2000" spc="215" dirty="0">
                <a:latin typeface="Calibri"/>
                <a:cs typeface="Calibri"/>
              </a:rPr>
              <a:t> </a:t>
            </a:r>
            <a:r>
              <a:rPr lang="el-GR" sz="2000" spc="-10" dirty="0">
                <a:latin typeface="Calibri"/>
                <a:cs typeface="Calibri"/>
              </a:rPr>
              <a:t>Α</a:t>
            </a:r>
            <a:r>
              <a:rPr sz="2000" spc="-10" dirty="0" err="1">
                <a:latin typeface="Calibri"/>
                <a:cs typeface="Calibri"/>
              </a:rPr>
              <a:t>ξίες</a:t>
            </a:r>
            <a:r>
              <a:rPr sz="2000" spc="235" dirty="0">
                <a:latin typeface="Calibri"/>
                <a:cs typeface="Calibri"/>
              </a:rPr>
              <a:t> </a:t>
            </a:r>
            <a:r>
              <a:rPr sz="2000" spc="-20" dirty="0">
                <a:latin typeface="Calibri"/>
                <a:cs typeface="Calibri"/>
              </a:rPr>
              <a:t>και</a:t>
            </a:r>
            <a:r>
              <a:rPr sz="2000" spc="220" dirty="0">
                <a:latin typeface="Calibri"/>
                <a:cs typeface="Calibri"/>
              </a:rPr>
              <a:t> </a:t>
            </a:r>
            <a:r>
              <a:rPr lang="el-GR" sz="2000" spc="-5" dirty="0">
                <a:latin typeface="Calibri"/>
                <a:cs typeface="Calibri"/>
              </a:rPr>
              <a:t>Σ</a:t>
            </a:r>
            <a:r>
              <a:rPr sz="2000" spc="-5" dirty="0" err="1">
                <a:latin typeface="Calibri"/>
                <a:cs typeface="Calibri"/>
              </a:rPr>
              <a:t>υμμετοχή</a:t>
            </a:r>
            <a:r>
              <a:rPr sz="2000" spc="225" dirty="0">
                <a:latin typeface="Calibri"/>
                <a:cs typeface="Calibri"/>
              </a:rPr>
              <a:t> </a:t>
            </a:r>
            <a:r>
              <a:rPr sz="2000" spc="-10" dirty="0" err="1">
                <a:latin typeface="Calibri"/>
                <a:cs typeface="Calibri"/>
              </a:rPr>
              <a:t>των</a:t>
            </a:r>
            <a:r>
              <a:rPr sz="2000" spc="225" dirty="0">
                <a:latin typeface="Calibri"/>
                <a:cs typeface="Calibri"/>
              </a:rPr>
              <a:t> </a:t>
            </a:r>
            <a:r>
              <a:rPr lang="el-GR" sz="2000" spc="-20" dirty="0">
                <a:latin typeface="Calibri"/>
                <a:cs typeface="Calibri"/>
              </a:rPr>
              <a:t>Π</a:t>
            </a:r>
            <a:r>
              <a:rPr sz="2000" spc="-20" dirty="0" err="1">
                <a:latin typeface="Calibri"/>
                <a:cs typeface="Calibri"/>
              </a:rPr>
              <a:t>ολιτών</a:t>
            </a:r>
            <a:r>
              <a:rPr sz="2000" spc="-20" dirty="0">
                <a:latin typeface="Calibri"/>
                <a:cs typeface="Calibri"/>
              </a:rPr>
              <a:t> </a:t>
            </a:r>
            <a:r>
              <a:rPr sz="2000" spc="-434" dirty="0">
                <a:latin typeface="Calibri"/>
                <a:cs typeface="Calibri"/>
              </a:rPr>
              <a:t> </a:t>
            </a:r>
            <a:r>
              <a:rPr sz="2000" spc="5" dirty="0" err="1">
                <a:latin typeface="Calibri"/>
                <a:cs typeface="Calibri"/>
              </a:rPr>
              <a:t>στ</a:t>
            </a:r>
            <a:r>
              <a:rPr sz="2000" spc="5" dirty="0">
                <a:latin typeface="Calibri"/>
                <a:cs typeface="Calibri"/>
              </a:rPr>
              <a:t>α</a:t>
            </a:r>
            <a:r>
              <a:rPr sz="2000" spc="-20" dirty="0">
                <a:latin typeface="Calibri"/>
                <a:cs typeface="Calibri"/>
              </a:rPr>
              <a:t> </a:t>
            </a:r>
            <a:r>
              <a:rPr lang="el-GR" sz="2000" spc="-20" dirty="0">
                <a:latin typeface="Calibri"/>
                <a:cs typeface="Calibri"/>
              </a:rPr>
              <a:t>Κ</a:t>
            </a:r>
            <a:r>
              <a:rPr sz="2000" spc="-20" dirty="0" err="1">
                <a:latin typeface="Calibri"/>
                <a:cs typeface="Calibri"/>
              </a:rPr>
              <a:t>οινά</a:t>
            </a:r>
            <a:endParaRPr sz="2000" dirty="0">
              <a:latin typeface="Calibri"/>
              <a:cs typeface="Calibri"/>
            </a:endParaRPr>
          </a:p>
        </p:txBody>
      </p:sp>
      <p:pic>
        <p:nvPicPr>
          <p:cNvPr id="4" name="object 4"/>
          <p:cNvPicPr/>
          <p:nvPr/>
        </p:nvPicPr>
        <p:blipFill>
          <a:blip r:embed="rId2" cstate="print"/>
          <a:stretch>
            <a:fillRect/>
          </a:stretch>
        </p:blipFill>
        <p:spPr>
          <a:xfrm>
            <a:off x="7086600" y="4724400"/>
            <a:ext cx="2955036" cy="1860803"/>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524" y="67182"/>
            <a:ext cx="63931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12191" y="925525"/>
            <a:ext cx="5180330" cy="331470"/>
          </a:xfrm>
          <a:prstGeom prst="rect">
            <a:avLst/>
          </a:prstGeom>
        </p:spPr>
        <p:txBody>
          <a:bodyPr vert="horz" wrap="square" lIns="0" tIns="13335" rIns="0" bIns="0" rtlCol="0">
            <a:spAutoFit/>
          </a:bodyPr>
          <a:lstStyle/>
          <a:p>
            <a:pPr marL="12700">
              <a:lnSpc>
                <a:spcPct val="100000"/>
              </a:lnSpc>
              <a:spcBef>
                <a:spcPts val="105"/>
              </a:spcBef>
            </a:pPr>
            <a:r>
              <a:rPr sz="2000" b="1" spc="-5" dirty="0">
                <a:solidFill>
                  <a:srgbClr val="FF0000"/>
                </a:solidFill>
                <a:latin typeface="Calibri"/>
                <a:cs typeface="Calibri"/>
              </a:rPr>
              <a:t>Προειδοποιητικά</a:t>
            </a:r>
            <a:r>
              <a:rPr sz="2000" b="1" spc="-30" dirty="0">
                <a:solidFill>
                  <a:srgbClr val="FF0000"/>
                </a:solidFill>
                <a:latin typeface="Calibri"/>
                <a:cs typeface="Calibri"/>
              </a:rPr>
              <a:t> </a:t>
            </a:r>
            <a:r>
              <a:rPr sz="2000" b="1" dirty="0">
                <a:solidFill>
                  <a:srgbClr val="FF0000"/>
                </a:solidFill>
                <a:latin typeface="Calibri"/>
                <a:cs typeface="Calibri"/>
              </a:rPr>
              <a:t>και</a:t>
            </a:r>
            <a:r>
              <a:rPr sz="2000" b="1" spc="-5" dirty="0">
                <a:solidFill>
                  <a:srgbClr val="FF0000"/>
                </a:solidFill>
                <a:latin typeface="Calibri"/>
                <a:cs typeface="Calibri"/>
              </a:rPr>
              <a:t> Πληροφοριακά</a:t>
            </a:r>
            <a:r>
              <a:rPr sz="2000" b="1" spc="-10" dirty="0">
                <a:solidFill>
                  <a:srgbClr val="FF0000"/>
                </a:solidFill>
                <a:latin typeface="Calibri"/>
                <a:cs typeface="Calibri"/>
              </a:rPr>
              <a:t> </a:t>
            </a:r>
            <a:r>
              <a:rPr sz="2000" b="1" dirty="0">
                <a:solidFill>
                  <a:srgbClr val="FF0000"/>
                </a:solidFill>
                <a:latin typeface="Calibri"/>
                <a:cs typeface="Calibri"/>
              </a:rPr>
              <a:t>Μηνύματα</a:t>
            </a:r>
            <a:endParaRPr sz="2000">
              <a:latin typeface="Calibri"/>
              <a:cs typeface="Calibri"/>
            </a:endParaRPr>
          </a:p>
        </p:txBody>
      </p:sp>
      <p:pic>
        <p:nvPicPr>
          <p:cNvPr id="4" name="object 4"/>
          <p:cNvPicPr/>
          <p:nvPr/>
        </p:nvPicPr>
        <p:blipFill>
          <a:blip r:embed="rId2" cstate="print"/>
          <a:stretch>
            <a:fillRect/>
          </a:stretch>
        </p:blipFill>
        <p:spPr>
          <a:xfrm>
            <a:off x="333756" y="1588006"/>
            <a:ext cx="6236208" cy="5183122"/>
          </a:xfrm>
          <a:prstGeom prst="rect">
            <a:avLst/>
          </a:prstGeom>
        </p:spPr>
      </p:pic>
      <p:sp>
        <p:nvSpPr>
          <p:cNvPr id="5" name="object 5"/>
          <p:cNvSpPr txBox="1"/>
          <p:nvPr/>
        </p:nvSpPr>
        <p:spPr>
          <a:xfrm>
            <a:off x="6981825" y="2456815"/>
            <a:ext cx="4800600" cy="1123315"/>
          </a:xfrm>
          <a:prstGeom prst="rect">
            <a:avLst/>
          </a:prstGeom>
        </p:spPr>
        <p:txBody>
          <a:bodyPr vert="horz" wrap="square" lIns="0" tIns="12700" rIns="0" bIns="0" rtlCol="0">
            <a:spAutoFit/>
          </a:bodyPr>
          <a:lstStyle/>
          <a:p>
            <a:pPr marL="12700" marR="5080" algn="just">
              <a:lnSpc>
                <a:spcPct val="100000"/>
              </a:lnSpc>
              <a:spcBef>
                <a:spcPts val="100"/>
              </a:spcBef>
            </a:pPr>
            <a:r>
              <a:rPr sz="1800" dirty="0">
                <a:solidFill>
                  <a:srgbClr val="FF0000"/>
                </a:solidFill>
                <a:latin typeface="Calibri"/>
                <a:cs typeface="Calibri"/>
              </a:rPr>
              <a:t>Κάποια </a:t>
            </a:r>
            <a:r>
              <a:rPr sz="1800" spc="-10" dirty="0">
                <a:solidFill>
                  <a:srgbClr val="FF0000"/>
                </a:solidFill>
                <a:latin typeface="Calibri"/>
                <a:cs typeface="Calibri"/>
              </a:rPr>
              <a:t>μηνύματα βρίσκονται </a:t>
            </a:r>
            <a:r>
              <a:rPr sz="1800" dirty="0">
                <a:solidFill>
                  <a:srgbClr val="FF0000"/>
                </a:solidFill>
                <a:latin typeface="Calibri"/>
                <a:cs typeface="Calibri"/>
              </a:rPr>
              <a:t>στην </a:t>
            </a:r>
            <a:r>
              <a:rPr sz="1800" spc="-5" dirty="0">
                <a:solidFill>
                  <a:srgbClr val="FF0000"/>
                </a:solidFill>
                <a:latin typeface="Calibri"/>
                <a:cs typeface="Calibri"/>
              </a:rPr>
              <a:t>αίτηση </a:t>
            </a:r>
            <a:r>
              <a:rPr sz="1800" spc="-10" dirty="0">
                <a:solidFill>
                  <a:srgbClr val="FF0000"/>
                </a:solidFill>
                <a:latin typeface="Calibri"/>
                <a:cs typeface="Calibri"/>
              </a:rPr>
              <a:t>ούτως </a:t>
            </a:r>
            <a:r>
              <a:rPr sz="1800" dirty="0">
                <a:solidFill>
                  <a:srgbClr val="FF0000"/>
                </a:solidFill>
                <a:latin typeface="Calibri"/>
                <a:cs typeface="Calibri"/>
              </a:rPr>
              <a:t>ή </a:t>
            </a:r>
            <a:r>
              <a:rPr sz="1800" spc="-395" dirty="0">
                <a:solidFill>
                  <a:srgbClr val="FF0000"/>
                </a:solidFill>
                <a:latin typeface="Calibri"/>
                <a:cs typeface="Calibri"/>
              </a:rPr>
              <a:t> </a:t>
            </a:r>
            <a:r>
              <a:rPr sz="1800" spc="-10" dirty="0">
                <a:solidFill>
                  <a:srgbClr val="FF0000"/>
                </a:solidFill>
                <a:latin typeface="Calibri"/>
                <a:cs typeface="Calibri"/>
              </a:rPr>
              <a:t>άλλως</a:t>
            </a:r>
            <a:r>
              <a:rPr sz="1800" spc="-5" dirty="0">
                <a:solidFill>
                  <a:srgbClr val="FF0000"/>
                </a:solidFill>
                <a:latin typeface="Calibri"/>
                <a:cs typeface="Calibri"/>
              </a:rPr>
              <a:t> </a:t>
            </a:r>
            <a:r>
              <a:rPr sz="1800" spc="-25" dirty="0">
                <a:solidFill>
                  <a:srgbClr val="FF0000"/>
                </a:solidFill>
                <a:latin typeface="Calibri"/>
                <a:cs typeface="Calibri"/>
              </a:rPr>
              <a:t>και</a:t>
            </a:r>
            <a:r>
              <a:rPr sz="1800" spc="-20" dirty="0">
                <a:solidFill>
                  <a:srgbClr val="FF0000"/>
                </a:solidFill>
                <a:latin typeface="Calibri"/>
                <a:cs typeface="Calibri"/>
              </a:rPr>
              <a:t> </a:t>
            </a:r>
            <a:r>
              <a:rPr sz="1800" spc="-10" dirty="0">
                <a:solidFill>
                  <a:srgbClr val="FF0000"/>
                </a:solidFill>
                <a:latin typeface="Calibri"/>
                <a:cs typeface="Calibri"/>
              </a:rPr>
              <a:t>κάποια</a:t>
            </a:r>
            <a:r>
              <a:rPr sz="1800" spc="-5" dirty="0">
                <a:solidFill>
                  <a:srgbClr val="FF0000"/>
                </a:solidFill>
                <a:latin typeface="Calibri"/>
                <a:cs typeface="Calibri"/>
              </a:rPr>
              <a:t> άλλα</a:t>
            </a:r>
            <a:r>
              <a:rPr sz="1800" spc="400" dirty="0">
                <a:solidFill>
                  <a:srgbClr val="FF0000"/>
                </a:solidFill>
                <a:latin typeface="Calibri"/>
                <a:cs typeface="Calibri"/>
              </a:rPr>
              <a:t> </a:t>
            </a:r>
            <a:r>
              <a:rPr sz="1800" spc="-5" dirty="0">
                <a:solidFill>
                  <a:srgbClr val="FF0000"/>
                </a:solidFill>
                <a:latin typeface="Calibri"/>
                <a:cs typeface="Calibri"/>
              </a:rPr>
              <a:t>εμφανίζονται</a:t>
            </a:r>
            <a:r>
              <a:rPr sz="1800" spc="400" dirty="0">
                <a:solidFill>
                  <a:srgbClr val="FF0000"/>
                </a:solidFill>
                <a:latin typeface="Calibri"/>
                <a:cs typeface="Calibri"/>
              </a:rPr>
              <a:t> </a:t>
            </a:r>
            <a:r>
              <a:rPr sz="1800" dirty="0">
                <a:solidFill>
                  <a:srgbClr val="FF0000"/>
                </a:solidFill>
                <a:latin typeface="Calibri"/>
                <a:cs typeface="Calibri"/>
              </a:rPr>
              <a:t>μόνο </a:t>
            </a:r>
            <a:r>
              <a:rPr sz="1800" spc="-395" dirty="0">
                <a:solidFill>
                  <a:srgbClr val="FF0000"/>
                </a:solidFill>
                <a:latin typeface="Calibri"/>
                <a:cs typeface="Calibri"/>
              </a:rPr>
              <a:t> </a:t>
            </a:r>
            <a:r>
              <a:rPr sz="1800" spc="-5" dirty="0">
                <a:solidFill>
                  <a:srgbClr val="FF0000"/>
                </a:solidFill>
                <a:latin typeface="Calibri"/>
                <a:cs typeface="Calibri"/>
              </a:rPr>
              <a:t>εφόσον</a:t>
            </a:r>
            <a:r>
              <a:rPr sz="1800" dirty="0">
                <a:solidFill>
                  <a:srgbClr val="FF0000"/>
                </a:solidFill>
                <a:latin typeface="Calibri"/>
                <a:cs typeface="Calibri"/>
              </a:rPr>
              <a:t> </a:t>
            </a:r>
            <a:r>
              <a:rPr sz="1800" spc="-5" dirty="0">
                <a:solidFill>
                  <a:srgbClr val="FF0000"/>
                </a:solidFill>
                <a:latin typeface="Calibri"/>
                <a:cs typeface="Calibri"/>
              </a:rPr>
              <a:t>συγκεκριμένα</a:t>
            </a:r>
            <a:r>
              <a:rPr sz="1800" dirty="0">
                <a:solidFill>
                  <a:srgbClr val="FF0000"/>
                </a:solidFill>
                <a:latin typeface="Calibri"/>
                <a:cs typeface="Calibri"/>
              </a:rPr>
              <a:t> </a:t>
            </a:r>
            <a:r>
              <a:rPr sz="1800" spc="-5" dirty="0">
                <a:solidFill>
                  <a:srgbClr val="FF0000"/>
                </a:solidFill>
                <a:latin typeface="Calibri"/>
                <a:cs typeface="Calibri"/>
              </a:rPr>
              <a:t>πεδία</a:t>
            </a:r>
            <a:r>
              <a:rPr sz="1800" dirty="0">
                <a:solidFill>
                  <a:srgbClr val="FF0000"/>
                </a:solidFill>
                <a:latin typeface="Calibri"/>
                <a:cs typeface="Calibri"/>
              </a:rPr>
              <a:t> </a:t>
            </a:r>
            <a:r>
              <a:rPr sz="1800" spc="-5" dirty="0">
                <a:solidFill>
                  <a:srgbClr val="FF0000"/>
                </a:solidFill>
                <a:latin typeface="Calibri"/>
                <a:cs typeface="Calibri"/>
              </a:rPr>
              <a:t>συμπληρωθούν</a:t>
            </a:r>
            <a:r>
              <a:rPr sz="1800" dirty="0">
                <a:solidFill>
                  <a:srgbClr val="FF0000"/>
                </a:solidFill>
                <a:latin typeface="Calibri"/>
                <a:cs typeface="Calibri"/>
              </a:rPr>
              <a:t> </a:t>
            </a:r>
            <a:r>
              <a:rPr sz="1800" spc="5" dirty="0">
                <a:solidFill>
                  <a:srgbClr val="FF0000"/>
                </a:solidFill>
                <a:latin typeface="Calibri"/>
                <a:cs typeface="Calibri"/>
              </a:rPr>
              <a:t>με </a:t>
            </a:r>
            <a:r>
              <a:rPr sz="1800" spc="10" dirty="0">
                <a:solidFill>
                  <a:srgbClr val="FF0000"/>
                </a:solidFill>
                <a:latin typeface="Calibri"/>
                <a:cs typeface="Calibri"/>
              </a:rPr>
              <a:t> </a:t>
            </a:r>
            <a:r>
              <a:rPr sz="1800" spc="-10" dirty="0">
                <a:solidFill>
                  <a:srgbClr val="FF0000"/>
                </a:solidFill>
                <a:latin typeface="Calibri"/>
                <a:cs typeface="Calibri"/>
              </a:rPr>
              <a:t>λανθασμένα</a:t>
            </a:r>
            <a:r>
              <a:rPr sz="1800" spc="50" dirty="0">
                <a:solidFill>
                  <a:srgbClr val="FF0000"/>
                </a:solidFill>
                <a:latin typeface="Calibri"/>
                <a:cs typeface="Calibri"/>
              </a:rPr>
              <a:t> </a:t>
            </a:r>
            <a:r>
              <a:rPr sz="1800" spc="-5" dirty="0">
                <a:solidFill>
                  <a:srgbClr val="FF0000"/>
                </a:solidFill>
                <a:latin typeface="Calibri"/>
                <a:cs typeface="Calibri"/>
              </a:rPr>
              <a:t>στοιχεία</a:t>
            </a:r>
            <a:endParaRPr sz="1800" dirty="0">
              <a:latin typeface="Calibri"/>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9298" y="74752"/>
            <a:ext cx="8202930"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FFFFFF"/>
                </a:solidFill>
                <a:latin typeface="Calibri"/>
                <a:cs typeface="Calibri"/>
              </a:rPr>
              <a:t>APPLICATIONS</a:t>
            </a:r>
            <a:r>
              <a:rPr sz="2800" b="1" spc="50" dirty="0">
                <a:solidFill>
                  <a:srgbClr val="FFFFFF"/>
                </a:solidFill>
                <a:latin typeface="Calibri"/>
                <a:cs typeface="Calibri"/>
              </a:rPr>
              <a:t> </a:t>
            </a:r>
            <a:r>
              <a:rPr sz="2800" b="1" spc="-5" dirty="0">
                <a:solidFill>
                  <a:srgbClr val="FFFFFF"/>
                </a:solidFill>
                <a:latin typeface="Calibri"/>
                <a:cs typeface="Calibri"/>
              </a:rPr>
              <a:t>-</a:t>
            </a:r>
            <a:r>
              <a:rPr sz="2800" b="1" spc="10" dirty="0">
                <a:solidFill>
                  <a:srgbClr val="FFFFFF"/>
                </a:solidFill>
                <a:latin typeface="Calibri"/>
                <a:cs typeface="Calibri"/>
              </a:rPr>
              <a:t> </a:t>
            </a:r>
            <a:r>
              <a:rPr sz="2800" b="1" spc="-5" dirty="0">
                <a:solidFill>
                  <a:srgbClr val="FFFFFF"/>
                </a:solidFill>
                <a:latin typeface="Calibri"/>
                <a:cs typeface="Calibri"/>
              </a:rPr>
              <a:t>MY</a:t>
            </a:r>
            <a:r>
              <a:rPr sz="2800" b="1" dirty="0">
                <a:solidFill>
                  <a:srgbClr val="FFFFFF"/>
                </a:solidFill>
                <a:latin typeface="Calibri"/>
                <a:cs typeface="Calibri"/>
              </a:rPr>
              <a:t> </a:t>
            </a:r>
            <a:r>
              <a:rPr sz="2800" b="1" spc="-25" dirty="0">
                <a:solidFill>
                  <a:srgbClr val="FFFFFF"/>
                </a:solidFill>
                <a:latin typeface="Calibri"/>
                <a:cs typeface="Calibri"/>
              </a:rPr>
              <a:t>APPLICATIONS</a:t>
            </a:r>
            <a:endParaRPr sz="2800" dirty="0">
              <a:latin typeface="Calibri"/>
              <a:cs typeface="Calibri"/>
            </a:endParaRPr>
          </a:p>
        </p:txBody>
      </p:sp>
      <p:sp>
        <p:nvSpPr>
          <p:cNvPr id="3" name="object 3"/>
          <p:cNvSpPr txBox="1"/>
          <p:nvPr/>
        </p:nvSpPr>
        <p:spPr>
          <a:xfrm>
            <a:off x="3781425" y="3237357"/>
            <a:ext cx="7874000"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solidFill>
                  <a:srgbClr val="FF0000"/>
                </a:solidFill>
                <a:latin typeface="Calibri"/>
                <a:cs typeface="Calibri"/>
              </a:rPr>
              <a:t>Εδώ</a:t>
            </a:r>
            <a:r>
              <a:rPr sz="1800" dirty="0">
                <a:solidFill>
                  <a:srgbClr val="FF0000"/>
                </a:solidFill>
                <a:latin typeface="Calibri"/>
                <a:cs typeface="Calibri"/>
              </a:rPr>
              <a:t> </a:t>
            </a:r>
            <a:r>
              <a:rPr sz="1800" spc="-10" dirty="0">
                <a:solidFill>
                  <a:srgbClr val="FF0000"/>
                </a:solidFill>
                <a:latin typeface="Calibri"/>
                <a:cs typeface="Calibri"/>
              </a:rPr>
              <a:t>βρίσκονται</a:t>
            </a:r>
            <a:r>
              <a:rPr sz="1800" spc="-5" dirty="0">
                <a:solidFill>
                  <a:srgbClr val="FF0000"/>
                </a:solidFill>
                <a:latin typeface="Calibri"/>
                <a:cs typeface="Calibri"/>
              </a:rPr>
              <a:t> </a:t>
            </a:r>
            <a:r>
              <a:rPr sz="1800" spc="-10" dirty="0">
                <a:solidFill>
                  <a:srgbClr val="FF0000"/>
                </a:solidFill>
                <a:latin typeface="Calibri"/>
                <a:cs typeface="Calibri"/>
              </a:rPr>
              <a:t>καταχωρημένες</a:t>
            </a:r>
            <a:r>
              <a:rPr sz="1800" spc="-5" dirty="0">
                <a:solidFill>
                  <a:srgbClr val="FF0000"/>
                </a:solidFill>
                <a:latin typeface="Calibri"/>
                <a:cs typeface="Calibri"/>
              </a:rPr>
              <a:t> </a:t>
            </a:r>
            <a:r>
              <a:rPr sz="1800" spc="-10" dirty="0">
                <a:solidFill>
                  <a:srgbClr val="FF0000"/>
                </a:solidFill>
                <a:latin typeface="Calibri"/>
                <a:cs typeface="Calibri"/>
              </a:rPr>
              <a:t>όλες</a:t>
            </a:r>
            <a:r>
              <a:rPr sz="1800" spc="-5" dirty="0">
                <a:solidFill>
                  <a:srgbClr val="FF0000"/>
                </a:solidFill>
                <a:latin typeface="Calibri"/>
                <a:cs typeface="Calibri"/>
              </a:rPr>
              <a:t> </a:t>
            </a:r>
            <a:r>
              <a:rPr sz="1800" spc="5" dirty="0">
                <a:solidFill>
                  <a:srgbClr val="FF0000"/>
                </a:solidFill>
                <a:latin typeface="Calibri"/>
                <a:cs typeface="Calibri"/>
              </a:rPr>
              <a:t>οι</a:t>
            </a:r>
            <a:r>
              <a:rPr sz="1800" spc="10" dirty="0">
                <a:solidFill>
                  <a:srgbClr val="FF0000"/>
                </a:solidFill>
                <a:latin typeface="Calibri"/>
                <a:cs typeface="Calibri"/>
              </a:rPr>
              <a:t> </a:t>
            </a:r>
            <a:r>
              <a:rPr sz="1800" spc="-5" dirty="0">
                <a:solidFill>
                  <a:srgbClr val="FF0000"/>
                </a:solidFill>
                <a:latin typeface="Calibri"/>
                <a:cs typeface="Calibri"/>
              </a:rPr>
              <a:t>αιτήσεις</a:t>
            </a:r>
            <a:r>
              <a:rPr sz="1800" dirty="0">
                <a:solidFill>
                  <a:srgbClr val="FF0000"/>
                </a:solidFill>
                <a:latin typeface="Calibri"/>
                <a:cs typeface="Calibri"/>
              </a:rPr>
              <a:t> </a:t>
            </a:r>
            <a:r>
              <a:rPr sz="1800" spc="5" dirty="0">
                <a:solidFill>
                  <a:srgbClr val="FF0000"/>
                </a:solidFill>
                <a:latin typeface="Calibri"/>
                <a:cs typeface="Calibri"/>
              </a:rPr>
              <a:t>στις</a:t>
            </a:r>
            <a:r>
              <a:rPr sz="1800" spc="10" dirty="0">
                <a:solidFill>
                  <a:srgbClr val="FF0000"/>
                </a:solidFill>
                <a:latin typeface="Calibri"/>
                <a:cs typeface="Calibri"/>
              </a:rPr>
              <a:t> </a:t>
            </a:r>
            <a:r>
              <a:rPr sz="1800" dirty="0">
                <a:solidFill>
                  <a:srgbClr val="FF0000"/>
                </a:solidFill>
                <a:latin typeface="Calibri"/>
                <a:cs typeface="Calibri"/>
              </a:rPr>
              <a:t>οποίες</a:t>
            </a:r>
            <a:r>
              <a:rPr sz="1800" spc="5" dirty="0">
                <a:solidFill>
                  <a:srgbClr val="FF0000"/>
                </a:solidFill>
                <a:latin typeface="Calibri"/>
                <a:cs typeface="Calibri"/>
              </a:rPr>
              <a:t> </a:t>
            </a:r>
            <a:r>
              <a:rPr sz="1800" spc="-5" dirty="0">
                <a:solidFill>
                  <a:srgbClr val="FF0000"/>
                </a:solidFill>
                <a:latin typeface="Calibri"/>
                <a:cs typeface="Calibri"/>
              </a:rPr>
              <a:t>έχει</a:t>
            </a:r>
            <a:r>
              <a:rPr sz="1800" dirty="0">
                <a:solidFill>
                  <a:srgbClr val="FF0000"/>
                </a:solidFill>
                <a:latin typeface="Calibri"/>
                <a:cs typeface="Calibri"/>
              </a:rPr>
              <a:t> </a:t>
            </a:r>
            <a:r>
              <a:rPr sz="1800" spc="-5" dirty="0">
                <a:solidFill>
                  <a:srgbClr val="FF0000"/>
                </a:solidFill>
                <a:latin typeface="Calibri"/>
                <a:cs typeface="Calibri"/>
              </a:rPr>
              <a:t>πρόσβαση</a:t>
            </a:r>
            <a:r>
              <a:rPr sz="1800" dirty="0">
                <a:solidFill>
                  <a:srgbClr val="FF0000"/>
                </a:solidFill>
                <a:latin typeface="Calibri"/>
                <a:cs typeface="Calibri"/>
              </a:rPr>
              <a:t> ο </a:t>
            </a:r>
            <a:r>
              <a:rPr sz="1800" spc="5" dirty="0">
                <a:solidFill>
                  <a:srgbClr val="FF0000"/>
                </a:solidFill>
                <a:latin typeface="Calibri"/>
                <a:cs typeface="Calibri"/>
              </a:rPr>
              <a:t> </a:t>
            </a:r>
            <a:r>
              <a:rPr sz="1800" spc="-5" dirty="0">
                <a:solidFill>
                  <a:srgbClr val="FF0000"/>
                </a:solidFill>
                <a:latin typeface="Calibri"/>
                <a:cs typeface="Calibri"/>
              </a:rPr>
              <a:t>χρήστης,</a:t>
            </a:r>
            <a:r>
              <a:rPr sz="1800" dirty="0">
                <a:solidFill>
                  <a:srgbClr val="FF0000"/>
                </a:solidFill>
                <a:latin typeface="Calibri"/>
                <a:cs typeface="Calibri"/>
              </a:rPr>
              <a:t> </a:t>
            </a:r>
            <a:r>
              <a:rPr sz="1800" spc="-10" dirty="0">
                <a:solidFill>
                  <a:srgbClr val="FF0000"/>
                </a:solidFill>
                <a:latin typeface="Calibri"/>
                <a:cs typeface="Calibri"/>
              </a:rPr>
              <a:t>είτε</a:t>
            </a:r>
            <a:r>
              <a:rPr sz="1800" spc="-5" dirty="0">
                <a:solidFill>
                  <a:srgbClr val="FF0000"/>
                </a:solidFill>
                <a:latin typeface="Calibri"/>
                <a:cs typeface="Calibri"/>
              </a:rPr>
              <a:t> </a:t>
            </a:r>
            <a:r>
              <a:rPr sz="1800" spc="-10" dirty="0">
                <a:solidFill>
                  <a:srgbClr val="FF0000"/>
                </a:solidFill>
                <a:latin typeface="Calibri"/>
                <a:cs typeface="Calibri"/>
              </a:rPr>
              <a:t>έχουν</a:t>
            </a:r>
            <a:r>
              <a:rPr sz="1800" spc="-5" dirty="0">
                <a:solidFill>
                  <a:srgbClr val="FF0000"/>
                </a:solidFill>
                <a:latin typeface="Calibri"/>
                <a:cs typeface="Calibri"/>
              </a:rPr>
              <a:t> δημιουργηθεί</a:t>
            </a:r>
            <a:r>
              <a:rPr sz="1800" dirty="0">
                <a:solidFill>
                  <a:srgbClr val="FF0000"/>
                </a:solidFill>
                <a:latin typeface="Calibri"/>
                <a:cs typeface="Calibri"/>
              </a:rPr>
              <a:t> από</a:t>
            </a:r>
            <a:r>
              <a:rPr sz="1800" spc="5" dirty="0">
                <a:solidFill>
                  <a:srgbClr val="FF0000"/>
                </a:solidFill>
                <a:latin typeface="Calibri"/>
                <a:cs typeface="Calibri"/>
              </a:rPr>
              <a:t> </a:t>
            </a:r>
            <a:r>
              <a:rPr sz="1800" spc="-5" dirty="0">
                <a:solidFill>
                  <a:srgbClr val="FF0000"/>
                </a:solidFill>
                <a:latin typeface="Calibri"/>
                <a:cs typeface="Calibri"/>
              </a:rPr>
              <a:t>τον</a:t>
            </a:r>
            <a:r>
              <a:rPr sz="1800" dirty="0">
                <a:solidFill>
                  <a:srgbClr val="FF0000"/>
                </a:solidFill>
                <a:latin typeface="Calibri"/>
                <a:cs typeface="Calibri"/>
              </a:rPr>
              <a:t> </a:t>
            </a:r>
            <a:r>
              <a:rPr sz="1800" spc="-5" dirty="0">
                <a:solidFill>
                  <a:srgbClr val="FF0000"/>
                </a:solidFill>
                <a:latin typeface="Calibri"/>
                <a:cs typeface="Calibri"/>
              </a:rPr>
              <a:t>ίδιο</a:t>
            </a:r>
            <a:r>
              <a:rPr sz="1800" dirty="0">
                <a:solidFill>
                  <a:srgbClr val="FF0000"/>
                </a:solidFill>
                <a:latin typeface="Calibri"/>
                <a:cs typeface="Calibri"/>
              </a:rPr>
              <a:t> </a:t>
            </a:r>
            <a:r>
              <a:rPr sz="1800" spc="-5" dirty="0">
                <a:solidFill>
                  <a:srgbClr val="FF0000"/>
                </a:solidFill>
                <a:latin typeface="Calibri"/>
                <a:cs typeface="Calibri"/>
              </a:rPr>
              <a:t>είτε</a:t>
            </a:r>
            <a:r>
              <a:rPr sz="1800" dirty="0">
                <a:solidFill>
                  <a:srgbClr val="FF0000"/>
                </a:solidFill>
                <a:latin typeface="Calibri"/>
                <a:cs typeface="Calibri"/>
              </a:rPr>
              <a:t> </a:t>
            </a:r>
            <a:r>
              <a:rPr sz="1800" spc="-5" dirty="0">
                <a:solidFill>
                  <a:srgbClr val="FF0000"/>
                </a:solidFill>
                <a:latin typeface="Calibri"/>
                <a:cs typeface="Calibri"/>
              </a:rPr>
              <a:t>άλλοι</a:t>
            </a:r>
            <a:r>
              <a:rPr sz="1800" dirty="0">
                <a:solidFill>
                  <a:srgbClr val="FF0000"/>
                </a:solidFill>
                <a:latin typeface="Calibri"/>
                <a:cs typeface="Calibri"/>
              </a:rPr>
              <a:t> </a:t>
            </a:r>
            <a:r>
              <a:rPr sz="1800" spc="-5" dirty="0">
                <a:solidFill>
                  <a:srgbClr val="FF0000"/>
                </a:solidFill>
                <a:latin typeface="Calibri"/>
                <a:cs typeface="Calibri"/>
              </a:rPr>
              <a:t>χρήστες</a:t>
            </a:r>
            <a:r>
              <a:rPr sz="1800" dirty="0">
                <a:solidFill>
                  <a:srgbClr val="FF0000"/>
                </a:solidFill>
                <a:latin typeface="Calibri"/>
                <a:cs typeface="Calibri"/>
              </a:rPr>
              <a:t> </a:t>
            </a:r>
            <a:r>
              <a:rPr sz="1800" spc="-5" dirty="0">
                <a:solidFill>
                  <a:srgbClr val="FF0000"/>
                </a:solidFill>
                <a:latin typeface="Calibri"/>
                <a:cs typeface="Calibri"/>
              </a:rPr>
              <a:t>τις</a:t>
            </a:r>
            <a:r>
              <a:rPr sz="1800" dirty="0">
                <a:solidFill>
                  <a:srgbClr val="FF0000"/>
                </a:solidFill>
                <a:latin typeface="Calibri"/>
                <a:cs typeface="Calibri"/>
              </a:rPr>
              <a:t> </a:t>
            </a:r>
            <a:r>
              <a:rPr sz="1800" spc="-5" dirty="0">
                <a:solidFill>
                  <a:srgbClr val="FF0000"/>
                </a:solidFill>
                <a:latin typeface="Calibri"/>
                <a:cs typeface="Calibri"/>
              </a:rPr>
              <a:t>έχουν </a:t>
            </a:r>
            <a:r>
              <a:rPr sz="1800" dirty="0">
                <a:solidFill>
                  <a:srgbClr val="FF0000"/>
                </a:solidFill>
                <a:latin typeface="Calibri"/>
                <a:cs typeface="Calibri"/>
              </a:rPr>
              <a:t> </a:t>
            </a:r>
            <a:r>
              <a:rPr sz="1800" spc="-5" dirty="0">
                <a:solidFill>
                  <a:srgbClr val="FF0000"/>
                </a:solidFill>
                <a:latin typeface="Calibri"/>
                <a:cs typeface="Calibri"/>
              </a:rPr>
              <a:t>μοιραστεί</a:t>
            </a:r>
            <a:r>
              <a:rPr sz="1800" spc="30" dirty="0">
                <a:solidFill>
                  <a:srgbClr val="FF0000"/>
                </a:solidFill>
                <a:latin typeface="Calibri"/>
                <a:cs typeface="Calibri"/>
              </a:rPr>
              <a:t> </a:t>
            </a:r>
            <a:r>
              <a:rPr sz="1800" spc="-20" dirty="0">
                <a:solidFill>
                  <a:srgbClr val="FF0000"/>
                </a:solidFill>
                <a:latin typeface="Calibri"/>
                <a:cs typeface="Calibri"/>
              </a:rPr>
              <a:t>μαζί</a:t>
            </a:r>
            <a:r>
              <a:rPr sz="1800" spc="25" dirty="0">
                <a:solidFill>
                  <a:srgbClr val="FF0000"/>
                </a:solidFill>
                <a:latin typeface="Calibri"/>
                <a:cs typeface="Calibri"/>
              </a:rPr>
              <a:t> </a:t>
            </a:r>
            <a:r>
              <a:rPr sz="1800" spc="-10" dirty="0">
                <a:solidFill>
                  <a:srgbClr val="FF0000"/>
                </a:solidFill>
                <a:latin typeface="Calibri"/>
                <a:cs typeface="Calibri"/>
              </a:rPr>
              <a:t>του</a:t>
            </a:r>
            <a:endParaRPr sz="1800">
              <a:latin typeface="Calibri"/>
              <a:cs typeface="Calibri"/>
            </a:endParaRPr>
          </a:p>
        </p:txBody>
      </p:sp>
      <p:pic>
        <p:nvPicPr>
          <p:cNvPr id="4" name="object 4"/>
          <p:cNvPicPr/>
          <p:nvPr/>
        </p:nvPicPr>
        <p:blipFill>
          <a:blip r:embed="rId2" cstate="print"/>
          <a:stretch>
            <a:fillRect/>
          </a:stretch>
        </p:blipFill>
        <p:spPr>
          <a:xfrm>
            <a:off x="571500" y="1022603"/>
            <a:ext cx="2601468" cy="5224272"/>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12" y="54610"/>
            <a:ext cx="58013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 </a:t>
            </a:r>
            <a:r>
              <a:rPr sz="2800" spc="-25" dirty="0">
                <a:solidFill>
                  <a:srgbClr val="FFFFFF"/>
                </a:solidFill>
              </a:rPr>
              <a:t>APPLICATIONS</a:t>
            </a:r>
            <a:endParaRPr sz="2800" dirty="0"/>
          </a:p>
        </p:txBody>
      </p:sp>
      <p:sp>
        <p:nvSpPr>
          <p:cNvPr id="3" name="object 3"/>
          <p:cNvSpPr txBox="1"/>
          <p:nvPr/>
        </p:nvSpPr>
        <p:spPr>
          <a:xfrm>
            <a:off x="380187" y="700277"/>
            <a:ext cx="11202213" cy="2263440"/>
          </a:xfrm>
          <a:prstGeom prst="rect">
            <a:avLst/>
          </a:prstGeom>
        </p:spPr>
        <p:txBody>
          <a:bodyPr vert="horz" wrap="square" lIns="0" tIns="67310" rIns="0" bIns="0" rtlCol="0">
            <a:spAutoFit/>
          </a:bodyPr>
          <a:lstStyle/>
          <a:p>
            <a:pPr marL="12700">
              <a:lnSpc>
                <a:spcPct val="100000"/>
              </a:lnSpc>
              <a:spcBef>
                <a:spcPts val="530"/>
              </a:spcBef>
            </a:pPr>
            <a:r>
              <a:rPr sz="1800" dirty="0">
                <a:solidFill>
                  <a:srgbClr val="FF0000"/>
                </a:solidFill>
                <a:latin typeface="Calibri"/>
                <a:cs typeface="Calibri"/>
              </a:rPr>
              <a:t>H</a:t>
            </a:r>
            <a:r>
              <a:rPr sz="1800" spc="-5" dirty="0">
                <a:solidFill>
                  <a:srgbClr val="FF0000"/>
                </a:solidFill>
                <a:latin typeface="Calibri"/>
                <a:cs typeface="Calibri"/>
              </a:rPr>
              <a:t> οθόνη</a:t>
            </a:r>
            <a:r>
              <a:rPr sz="1800" spc="5" dirty="0">
                <a:solidFill>
                  <a:srgbClr val="FF0000"/>
                </a:solidFill>
                <a:latin typeface="Calibri"/>
                <a:cs typeface="Calibri"/>
              </a:rPr>
              <a:t> </a:t>
            </a:r>
            <a:r>
              <a:rPr sz="1800" b="1" spc="-5" dirty="0">
                <a:solidFill>
                  <a:srgbClr val="FF0000"/>
                </a:solidFill>
                <a:latin typeface="Calibri"/>
                <a:cs typeface="Calibri"/>
              </a:rPr>
              <a:t>MY</a:t>
            </a:r>
            <a:r>
              <a:rPr sz="1800" b="1" dirty="0">
                <a:solidFill>
                  <a:srgbClr val="FF0000"/>
                </a:solidFill>
                <a:latin typeface="Calibri"/>
                <a:cs typeface="Calibri"/>
              </a:rPr>
              <a:t> </a:t>
            </a:r>
            <a:r>
              <a:rPr sz="1800" b="1" spc="-15" dirty="0">
                <a:solidFill>
                  <a:srgbClr val="FF0000"/>
                </a:solidFill>
                <a:latin typeface="Calibri"/>
                <a:cs typeface="Calibri"/>
              </a:rPr>
              <a:t>APPLICATIONS</a:t>
            </a:r>
            <a:r>
              <a:rPr sz="1800" b="1" dirty="0">
                <a:solidFill>
                  <a:srgbClr val="FF0000"/>
                </a:solidFill>
                <a:latin typeface="Calibri"/>
                <a:cs typeface="Calibri"/>
              </a:rPr>
              <a:t> </a:t>
            </a:r>
            <a:r>
              <a:rPr sz="1800" spc="-5" dirty="0">
                <a:solidFill>
                  <a:srgbClr val="FF0000"/>
                </a:solidFill>
                <a:latin typeface="Calibri"/>
                <a:cs typeface="Calibri"/>
              </a:rPr>
              <a:t>διαθέτει</a:t>
            </a:r>
            <a:r>
              <a:rPr sz="1800" spc="20" dirty="0">
                <a:solidFill>
                  <a:srgbClr val="FF0000"/>
                </a:solidFill>
                <a:latin typeface="Calibri"/>
                <a:cs typeface="Calibri"/>
              </a:rPr>
              <a:t> </a:t>
            </a:r>
            <a:r>
              <a:rPr sz="1800" spc="-10" dirty="0">
                <a:solidFill>
                  <a:srgbClr val="FF0000"/>
                </a:solidFill>
                <a:latin typeface="Calibri"/>
                <a:cs typeface="Calibri"/>
              </a:rPr>
              <a:t>τα</a:t>
            </a:r>
            <a:r>
              <a:rPr sz="1800" spc="-5" dirty="0">
                <a:solidFill>
                  <a:srgbClr val="FF0000"/>
                </a:solidFill>
                <a:latin typeface="Calibri"/>
                <a:cs typeface="Calibri"/>
              </a:rPr>
              <a:t> εξής:</a:t>
            </a:r>
            <a:endParaRPr sz="1800" dirty="0">
              <a:latin typeface="Calibri"/>
              <a:cs typeface="Calibri"/>
            </a:endParaRPr>
          </a:p>
          <a:p>
            <a:pPr marL="370840" indent="-358140">
              <a:lnSpc>
                <a:spcPct val="100000"/>
              </a:lnSpc>
              <a:spcBef>
                <a:spcPts val="434"/>
              </a:spcBef>
              <a:buAutoNum type="arabicPeriod"/>
              <a:tabLst>
                <a:tab pos="370205" algn="l"/>
                <a:tab pos="370840" algn="l"/>
              </a:tabLst>
            </a:pPr>
            <a:r>
              <a:rPr sz="1800" b="1" spc="-5" dirty="0">
                <a:solidFill>
                  <a:srgbClr val="FF0000"/>
                </a:solidFill>
                <a:latin typeface="Calibri"/>
                <a:cs typeface="Calibri"/>
              </a:rPr>
              <a:t>Search</a:t>
            </a:r>
            <a:r>
              <a:rPr sz="1800" b="1" spc="-20" dirty="0">
                <a:solidFill>
                  <a:srgbClr val="FF0000"/>
                </a:solidFill>
                <a:latin typeface="Calibri"/>
                <a:cs typeface="Calibri"/>
              </a:rPr>
              <a:t> </a:t>
            </a:r>
            <a:r>
              <a:rPr sz="1800" b="1" dirty="0">
                <a:solidFill>
                  <a:srgbClr val="FF0000"/>
                </a:solidFill>
                <a:latin typeface="Calibri"/>
                <a:cs typeface="Calibri"/>
              </a:rPr>
              <a:t>and</a:t>
            </a:r>
            <a:r>
              <a:rPr sz="1800" b="1" spc="10" dirty="0">
                <a:solidFill>
                  <a:srgbClr val="FF0000"/>
                </a:solidFill>
                <a:latin typeface="Calibri"/>
                <a:cs typeface="Calibri"/>
              </a:rPr>
              <a:t> </a:t>
            </a:r>
            <a:r>
              <a:rPr sz="1800" b="1" spc="-10" dirty="0">
                <a:solidFill>
                  <a:srgbClr val="FF0000"/>
                </a:solidFill>
                <a:latin typeface="Calibri"/>
                <a:cs typeface="Calibri"/>
              </a:rPr>
              <a:t>filter </a:t>
            </a:r>
            <a:r>
              <a:rPr sz="1800" b="1" dirty="0">
                <a:solidFill>
                  <a:srgbClr val="FF0000"/>
                </a:solidFill>
                <a:latin typeface="Calibri"/>
                <a:cs typeface="Calibri"/>
              </a:rPr>
              <a:t>panel</a:t>
            </a:r>
            <a:r>
              <a:rPr sz="1800" dirty="0">
                <a:solidFill>
                  <a:srgbClr val="FF0000"/>
                </a:solidFill>
                <a:latin typeface="Calibri"/>
                <a:cs typeface="Calibri"/>
              </a:rPr>
              <a:t>:</a:t>
            </a:r>
            <a:r>
              <a:rPr sz="1800" spc="-20" dirty="0">
                <a:solidFill>
                  <a:srgbClr val="FF0000"/>
                </a:solidFill>
                <a:latin typeface="Calibri"/>
                <a:cs typeface="Calibri"/>
              </a:rPr>
              <a:t> </a:t>
            </a:r>
            <a:r>
              <a:rPr sz="1800" spc="-10" dirty="0">
                <a:solidFill>
                  <a:srgbClr val="FF0000"/>
                </a:solidFill>
                <a:latin typeface="Calibri"/>
                <a:cs typeface="Calibri"/>
              </a:rPr>
              <a:t>Εφαρμογή</a:t>
            </a:r>
            <a:r>
              <a:rPr sz="1800" spc="5" dirty="0">
                <a:solidFill>
                  <a:srgbClr val="FF0000"/>
                </a:solidFill>
                <a:latin typeface="Calibri"/>
                <a:cs typeface="Calibri"/>
              </a:rPr>
              <a:t> </a:t>
            </a:r>
            <a:r>
              <a:rPr sz="1800" spc="-20" dirty="0">
                <a:solidFill>
                  <a:srgbClr val="FF0000"/>
                </a:solidFill>
                <a:latin typeface="Calibri"/>
                <a:cs typeface="Calibri"/>
              </a:rPr>
              <a:t>φίλτρων</a:t>
            </a:r>
            <a:r>
              <a:rPr sz="1800" spc="45" dirty="0">
                <a:solidFill>
                  <a:srgbClr val="FF0000"/>
                </a:solidFill>
                <a:latin typeface="Calibri"/>
                <a:cs typeface="Calibri"/>
              </a:rPr>
              <a:t> </a:t>
            </a:r>
            <a:r>
              <a:rPr sz="1800" spc="-5" dirty="0">
                <a:solidFill>
                  <a:srgbClr val="FF0000"/>
                </a:solidFill>
                <a:latin typeface="Calibri"/>
                <a:cs typeface="Calibri"/>
              </a:rPr>
              <a:t>για</a:t>
            </a:r>
            <a:r>
              <a:rPr sz="1800" spc="10" dirty="0">
                <a:solidFill>
                  <a:srgbClr val="FF0000"/>
                </a:solidFill>
                <a:latin typeface="Calibri"/>
                <a:cs typeface="Calibri"/>
              </a:rPr>
              <a:t> </a:t>
            </a:r>
            <a:r>
              <a:rPr sz="1800" spc="-10" dirty="0">
                <a:solidFill>
                  <a:srgbClr val="FF0000"/>
                </a:solidFill>
                <a:latin typeface="Calibri"/>
                <a:cs typeface="Calibri"/>
              </a:rPr>
              <a:t>αναζήτηση</a:t>
            </a:r>
            <a:r>
              <a:rPr sz="1800" spc="5" dirty="0">
                <a:solidFill>
                  <a:srgbClr val="FF0000"/>
                </a:solidFill>
                <a:latin typeface="Calibri"/>
                <a:cs typeface="Calibri"/>
              </a:rPr>
              <a:t> </a:t>
            </a:r>
            <a:r>
              <a:rPr lang="el-GR" sz="1800" spc="-10" dirty="0">
                <a:solidFill>
                  <a:srgbClr val="FF0000"/>
                </a:solidFill>
                <a:latin typeface="Calibri"/>
                <a:cs typeface="Calibri"/>
              </a:rPr>
              <a:t>συγκεκριμένης αίτησης ή ομάδας συγκεκριμένων αιτήσεων</a:t>
            </a:r>
            <a:endParaRPr sz="1800" dirty="0">
              <a:latin typeface="Calibri"/>
              <a:cs typeface="Calibri"/>
            </a:endParaRPr>
          </a:p>
          <a:p>
            <a:pPr marL="370840" indent="-358140">
              <a:lnSpc>
                <a:spcPct val="100000"/>
              </a:lnSpc>
              <a:spcBef>
                <a:spcPts val="430"/>
              </a:spcBef>
              <a:buAutoNum type="arabicPeriod"/>
              <a:tabLst>
                <a:tab pos="370205" algn="l"/>
                <a:tab pos="370840" algn="l"/>
              </a:tabLst>
            </a:pPr>
            <a:r>
              <a:rPr sz="1800" b="1" spc="-5" dirty="0">
                <a:solidFill>
                  <a:srgbClr val="FF0000"/>
                </a:solidFill>
                <a:latin typeface="Calibri"/>
                <a:cs typeface="Calibri"/>
              </a:rPr>
              <a:t>Search</a:t>
            </a:r>
            <a:r>
              <a:rPr sz="1800" b="1" spc="-50" dirty="0">
                <a:solidFill>
                  <a:srgbClr val="FF0000"/>
                </a:solidFill>
                <a:latin typeface="Calibri"/>
                <a:cs typeface="Calibri"/>
              </a:rPr>
              <a:t> </a:t>
            </a:r>
            <a:r>
              <a:rPr sz="1800" b="1" spc="-5" dirty="0">
                <a:solidFill>
                  <a:srgbClr val="FF0000"/>
                </a:solidFill>
                <a:latin typeface="Calibri"/>
                <a:cs typeface="Calibri"/>
              </a:rPr>
              <a:t>Results</a:t>
            </a:r>
            <a:r>
              <a:rPr sz="1800" spc="-5" dirty="0">
                <a:solidFill>
                  <a:srgbClr val="FF0000"/>
                </a:solidFill>
                <a:latin typeface="Calibri"/>
                <a:cs typeface="Calibri"/>
              </a:rPr>
              <a:t>:</a:t>
            </a:r>
            <a:endParaRPr sz="1800" dirty="0">
              <a:latin typeface="Calibri"/>
              <a:cs typeface="Calibri"/>
            </a:endParaRPr>
          </a:p>
          <a:p>
            <a:pPr marL="355600" indent="-342900">
              <a:lnSpc>
                <a:spcPct val="100000"/>
              </a:lnSpc>
              <a:spcBef>
                <a:spcPts val="430"/>
              </a:spcBef>
              <a:buFont typeface="Wingdings"/>
              <a:buChar char=""/>
              <a:tabLst>
                <a:tab pos="354965" algn="l"/>
                <a:tab pos="355600" algn="l"/>
              </a:tabLst>
            </a:pPr>
            <a:r>
              <a:rPr sz="1800" spc="-5" dirty="0">
                <a:solidFill>
                  <a:srgbClr val="FF0000"/>
                </a:solidFill>
                <a:latin typeface="Calibri"/>
                <a:cs typeface="Calibri"/>
              </a:rPr>
              <a:t>Επιλεγμένα</a:t>
            </a:r>
            <a:r>
              <a:rPr sz="1800" spc="35" dirty="0">
                <a:solidFill>
                  <a:srgbClr val="FF0000"/>
                </a:solidFill>
                <a:latin typeface="Calibri"/>
                <a:cs typeface="Calibri"/>
              </a:rPr>
              <a:t> </a:t>
            </a:r>
            <a:r>
              <a:rPr sz="1800" spc="-15" dirty="0">
                <a:solidFill>
                  <a:srgbClr val="FF0000"/>
                </a:solidFill>
                <a:latin typeface="Calibri"/>
                <a:cs typeface="Calibri"/>
              </a:rPr>
              <a:t>φίλτρα</a:t>
            </a:r>
            <a:r>
              <a:rPr sz="1800" spc="20" dirty="0">
                <a:solidFill>
                  <a:srgbClr val="FF0000"/>
                </a:solidFill>
                <a:latin typeface="Calibri"/>
                <a:cs typeface="Calibri"/>
              </a:rPr>
              <a:t> </a:t>
            </a:r>
            <a:r>
              <a:rPr sz="1800" spc="-10" dirty="0">
                <a:solidFill>
                  <a:srgbClr val="FF0000"/>
                </a:solidFill>
                <a:latin typeface="Calibri"/>
                <a:cs typeface="Calibri"/>
              </a:rPr>
              <a:t>αναζήτησης</a:t>
            </a:r>
            <a:endParaRPr sz="1800" dirty="0">
              <a:latin typeface="Calibri"/>
              <a:cs typeface="Calibri"/>
            </a:endParaRPr>
          </a:p>
          <a:p>
            <a:pPr marL="355600" indent="-342900">
              <a:lnSpc>
                <a:spcPct val="100000"/>
              </a:lnSpc>
              <a:spcBef>
                <a:spcPts val="434"/>
              </a:spcBef>
              <a:buFont typeface="Wingdings"/>
              <a:buChar char=""/>
              <a:tabLst>
                <a:tab pos="354965" algn="l"/>
                <a:tab pos="355600" algn="l"/>
              </a:tabLst>
            </a:pPr>
            <a:r>
              <a:rPr sz="1800" spc="-10" dirty="0">
                <a:solidFill>
                  <a:srgbClr val="FF0000"/>
                </a:solidFill>
                <a:latin typeface="Calibri"/>
                <a:cs typeface="Calibri"/>
              </a:rPr>
              <a:t>Αποτελέσματα</a:t>
            </a:r>
            <a:r>
              <a:rPr sz="1800" spc="60" dirty="0">
                <a:solidFill>
                  <a:srgbClr val="FF0000"/>
                </a:solidFill>
                <a:latin typeface="Calibri"/>
                <a:cs typeface="Calibri"/>
              </a:rPr>
              <a:t> </a:t>
            </a:r>
            <a:r>
              <a:rPr sz="1800" spc="-5" dirty="0">
                <a:solidFill>
                  <a:srgbClr val="FF0000"/>
                </a:solidFill>
                <a:latin typeface="Calibri"/>
                <a:cs typeface="Calibri"/>
              </a:rPr>
              <a:t>αναζήτησης</a:t>
            </a:r>
            <a:r>
              <a:rPr sz="1800" spc="5" dirty="0">
                <a:solidFill>
                  <a:srgbClr val="FF0000"/>
                </a:solidFill>
                <a:latin typeface="Calibri"/>
                <a:cs typeface="Calibri"/>
              </a:rPr>
              <a:t> </a:t>
            </a:r>
            <a:r>
              <a:rPr sz="1800" dirty="0">
                <a:solidFill>
                  <a:srgbClr val="FF0000"/>
                </a:solidFill>
                <a:latin typeface="Calibri"/>
                <a:cs typeface="Calibri"/>
              </a:rPr>
              <a:t>–</a:t>
            </a:r>
            <a:r>
              <a:rPr sz="1800" spc="20" dirty="0">
                <a:solidFill>
                  <a:srgbClr val="FF0000"/>
                </a:solidFill>
                <a:latin typeface="Calibri"/>
                <a:cs typeface="Calibri"/>
              </a:rPr>
              <a:t> </a:t>
            </a:r>
            <a:r>
              <a:rPr sz="1800" spc="-5" dirty="0">
                <a:solidFill>
                  <a:srgbClr val="FF0000"/>
                </a:solidFill>
                <a:latin typeface="Calibri"/>
                <a:cs typeface="Calibri"/>
              </a:rPr>
              <a:t>Κατάλογος</a:t>
            </a:r>
            <a:r>
              <a:rPr sz="1800" spc="30" dirty="0">
                <a:solidFill>
                  <a:srgbClr val="FF0000"/>
                </a:solidFill>
                <a:latin typeface="Calibri"/>
                <a:cs typeface="Calibri"/>
              </a:rPr>
              <a:t> </a:t>
            </a:r>
            <a:r>
              <a:rPr sz="1800" spc="-10" dirty="0">
                <a:solidFill>
                  <a:srgbClr val="FF0000"/>
                </a:solidFill>
                <a:latin typeface="Calibri"/>
                <a:cs typeface="Calibri"/>
              </a:rPr>
              <a:t>αιτήσεων</a:t>
            </a:r>
            <a:r>
              <a:rPr sz="1800" spc="45" dirty="0">
                <a:solidFill>
                  <a:srgbClr val="FF0000"/>
                </a:solidFill>
                <a:latin typeface="Calibri"/>
                <a:cs typeface="Calibri"/>
              </a:rPr>
              <a:t> </a:t>
            </a:r>
            <a:r>
              <a:rPr sz="1800" dirty="0">
                <a:solidFill>
                  <a:srgbClr val="FF0000"/>
                </a:solidFill>
                <a:latin typeface="Calibri"/>
                <a:cs typeface="Calibri"/>
              </a:rPr>
              <a:t>στις</a:t>
            </a:r>
            <a:r>
              <a:rPr sz="1800" spc="20" dirty="0">
                <a:solidFill>
                  <a:srgbClr val="FF0000"/>
                </a:solidFill>
                <a:latin typeface="Calibri"/>
                <a:cs typeface="Calibri"/>
              </a:rPr>
              <a:t> </a:t>
            </a:r>
            <a:r>
              <a:rPr sz="1800" spc="-5" dirty="0">
                <a:solidFill>
                  <a:srgbClr val="FF0000"/>
                </a:solidFill>
                <a:latin typeface="Calibri"/>
                <a:cs typeface="Calibri"/>
              </a:rPr>
              <a:t>οποίες</a:t>
            </a:r>
            <a:r>
              <a:rPr sz="1800" spc="15" dirty="0">
                <a:solidFill>
                  <a:srgbClr val="FF0000"/>
                </a:solidFill>
                <a:latin typeface="Calibri"/>
                <a:cs typeface="Calibri"/>
              </a:rPr>
              <a:t> </a:t>
            </a:r>
            <a:r>
              <a:rPr sz="1800" spc="-5" dirty="0">
                <a:solidFill>
                  <a:srgbClr val="FF0000"/>
                </a:solidFill>
                <a:latin typeface="Calibri"/>
                <a:cs typeface="Calibri"/>
              </a:rPr>
              <a:t>έχει</a:t>
            </a:r>
            <a:r>
              <a:rPr sz="1800" spc="25" dirty="0">
                <a:solidFill>
                  <a:srgbClr val="FF0000"/>
                </a:solidFill>
                <a:latin typeface="Calibri"/>
                <a:cs typeface="Calibri"/>
              </a:rPr>
              <a:t> </a:t>
            </a:r>
            <a:r>
              <a:rPr sz="1800" spc="-5" dirty="0">
                <a:solidFill>
                  <a:srgbClr val="FF0000"/>
                </a:solidFill>
                <a:latin typeface="Calibri"/>
                <a:cs typeface="Calibri"/>
              </a:rPr>
              <a:t>πρόσβαση</a:t>
            </a:r>
            <a:r>
              <a:rPr sz="1800" spc="30" dirty="0">
                <a:solidFill>
                  <a:srgbClr val="FF0000"/>
                </a:solidFill>
                <a:latin typeface="Calibri"/>
                <a:cs typeface="Calibri"/>
              </a:rPr>
              <a:t> </a:t>
            </a:r>
            <a:r>
              <a:rPr sz="1800" dirty="0">
                <a:solidFill>
                  <a:srgbClr val="FF0000"/>
                </a:solidFill>
                <a:latin typeface="Calibri"/>
                <a:cs typeface="Calibri"/>
              </a:rPr>
              <a:t>ο</a:t>
            </a:r>
            <a:r>
              <a:rPr sz="1800" spc="15" dirty="0">
                <a:solidFill>
                  <a:srgbClr val="FF0000"/>
                </a:solidFill>
                <a:latin typeface="Calibri"/>
                <a:cs typeface="Calibri"/>
              </a:rPr>
              <a:t> </a:t>
            </a:r>
            <a:r>
              <a:rPr sz="1800" dirty="0">
                <a:solidFill>
                  <a:srgbClr val="FF0000"/>
                </a:solidFill>
                <a:latin typeface="Calibri"/>
                <a:cs typeface="Calibri"/>
              </a:rPr>
              <a:t>χρήστης</a:t>
            </a:r>
            <a:endParaRPr sz="1800" dirty="0">
              <a:latin typeface="Calibri"/>
              <a:cs typeface="Calibri"/>
            </a:endParaRPr>
          </a:p>
          <a:p>
            <a:pPr marL="12700">
              <a:lnSpc>
                <a:spcPct val="100000"/>
              </a:lnSpc>
              <a:spcBef>
                <a:spcPts val="434"/>
              </a:spcBef>
              <a:tabLst>
                <a:tab pos="346075" algn="l"/>
              </a:tabLst>
            </a:pPr>
            <a:r>
              <a:rPr sz="1800" b="1" spc="-5" dirty="0">
                <a:solidFill>
                  <a:srgbClr val="FF0000"/>
                </a:solidFill>
                <a:latin typeface="Calibri"/>
                <a:cs typeface="Calibri"/>
              </a:rPr>
              <a:t>3.	</a:t>
            </a:r>
            <a:r>
              <a:rPr sz="1800" spc="-5" dirty="0">
                <a:solidFill>
                  <a:srgbClr val="FF0000"/>
                </a:solidFill>
                <a:latin typeface="Calibri"/>
                <a:cs typeface="Calibri"/>
              </a:rPr>
              <a:t>Καθορισμός</a:t>
            </a:r>
            <a:r>
              <a:rPr sz="1800" spc="30" dirty="0">
                <a:solidFill>
                  <a:srgbClr val="FF0000"/>
                </a:solidFill>
                <a:latin typeface="Calibri"/>
                <a:cs typeface="Calibri"/>
              </a:rPr>
              <a:t> </a:t>
            </a:r>
            <a:r>
              <a:rPr sz="1800" b="1" spc="-5" dirty="0">
                <a:solidFill>
                  <a:srgbClr val="FF0000"/>
                </a:solidFill>
                <a:latin typeface="Calibri"/>
                <a:cs typeface="Calibri"/>
              </a:rPr>
              <a:t>εμφανιζόμενου</a:t>
            </a:r>
            <a:r>
              <a:rPr sz="1800" b="1" spc="-35" dirty="0">
                <a:solidFill>
                  <a:srgbClr val="FF0000"/>
                </a:solidFill>
                <a:latin typeface="Calibri"/>
                <a:cs typeface="Calibri"/>
              </a:rPr>
              <a:t> </a:t>
            </a:r>
            <a:r>
              <a:rPr sz="1800" b="1" spc="-5" dirty="0">
                <a:solidFill>
                  <a:srgbClr val="FF0000"/>
                </a:solidFill>
                <a:latin typeface="Calibri"/>
                <a:cs typeface="Calibri"/>
              </a:rPr>
              <a:t>αριθμού</a:t>
            </a:r>
            <a:r>
              <a:rPr sz="1800" b="1" spc="-25" dirty="0">
                <a:solidFill>
                  <a:srgbClr val="FF0000"/>
                </a:solidFill>
                <a:latin typeface="Calibri"/>
                <a:cs typeface="Calibri"/>
              </a:rPr>
              <a:t> </a:t>
            </a:r>
            <a:r>
              <a:rPr sz="1800" b="1" spc="-5" dirty="0">
                <a:solidFill>
                  <a:srgbClr val="FF0000"/>
                </a:solidFill>
                <a:latin typeface="Calibri"/>
                <a:cs typeface="Calibri"/>
              </a:rPr>
              <a:t>αιτήσεων</a:t>
            </a:r>
            <a:r>
              <a:rPr sz="1800" b="1" spc="-15" dirty="0">
                <a:solidFill>
                  <a:srgbClr val="FF0000"/>
                </a:solidFill>
                <a:latin typeface="Calibri"/>
                <a:cs typeface="Calibri"/>
              </a:rPr>
              <a:t> </a:t>
            </a:r>
            <a:r>
              <a:rPr sz="1800" b="1" dirty="0">
                <a:solidFill>
                  <a:srgbClr val="FF0000"/>
                </a:solidFill>
                <a:latin typeface="Calibri"/>
                <a:cs typeface="Calibri"/>
              </a:rPr>
              <a:t>ανά </a:t>
            </a:r>
            <a:r>
              <a:rPr sz="1800" b="1" spc="-5" dirty="0">
                <a:solidFill>
                  <a:srgbClr val="FF0000"/>
                </a:solidFill>
                <a:latin typeface="Calibri"/>
                <a:cs typeface="Calibri"/>
              </a:rPr>
              <a:t>σελίδα</a:t>
            </a:r>
            <a:r>
              <a:rPr sz="1800" b="1" spc="20" dirty="0">
                <a:solidFill>
                  <a:srgbClr val="FF0000"/>
                </a:solidFill>
                <a:latin typeface="Calibri"/>
                <a:cs typeface="Calibri"/>
              </a:rPr>
              <a:t> </a:t>
            </a:r>
            <a:r>
              <a:rPr sz="1800" spc="-25" dirty="0">
                <a:solidFill>
                  <a:srgbClr val="FF0000"/>
                </a:solidFill>
                <a:latin typeface="Calibri"/>
                <a:cs typeface="Calibri"/>
              </a:rPr>
              <a:t>και</a:t>
            </a:r>
            <a:r>
              <a:rPr sz="1800" spc="15" dirty="0">
                <a:solidFill>
                  <a:srgbClr val="FF0000"/>
                </a:solidFill>
                <a:latin typeface="Calibri"/>
                <a:cs typeface="Calibri"/>
              </a:rPr>
              <a:t> </a:t>
            </a:r>
            <a:r>
              <a:rPr sz="1800" b="1" spc="-5" dirty="0">
                <a:solidFill>
                  <a:srgbClr val="FF0000"/>
                </a:solidFill>
                <a:latin typeface="Calibri"/>
                <a:cs typeface="Calibri"/>
              </a:rPr>
              <a:t>δυνατότητα </a:t>
            </a:r>
            <a:r>
              <a:rPr sz="1800" b="1" spc="-10" dirty="0">
                <a:solidFill>
                  <a:srgbClr val="FF0000"/>
                </a:solidFill>
                <a:latin typeface="Calibri"/>
                <a:cs typeface="Calibri"/>
              </a:rPr>
              <a:t>πλοήγησης</a:t>
            </a:r>
            <a:r>
              <a:rPr sz="1800" b="1" spc="-25" dirty="0">
                <a:solidFill>
                  <a:srgbClr val="FF0000"/>
                </a:solidFill>
                <a:latin typeface="Calibri"/>
                <a:cs typeface="Calibri"/>
              </a:rPr>
              <a:t> </a:t>
            </a:r>
            <a:r>
              <a:rPr sz="1800" b="1" spc="5" dirty="0">
                <a:solidFill>
                  <a:srgbClr val="FF0000"/>
                </a:solidFill>
                <a:latin typeface="Calibri"/>
                <a:cs typeface="Calibri"/>
              </a:rPr>
              <a:t>στις</a:t>
            </a:r>
            <a:r>
              <a:rPr sz="1800" b="1" spc="10" dirty="0">
                <a:solidFill>
                  <a:srgbClr val="FF0000"/>
                </a:solidFill>
                <a:latin typeface="Calibri"/>
                <a:cs typeface="Calibri"/>
              </a:rPr>
              <a:t> </a:t>
            </a:r>
            <a:r>
              <a:rPr sz="1800" b="1" spc="-5" dirty="0">
                <a:solidFill>
                  <a:srgbClr val="FF0000"/>
                </a:solidFill>
                <a:latin typeface="Calibri"/>
                <a:cs typeface="Calibri"/>
              </a:rPr>
              <a:t>σελίδες</a:t>
            </a:r>
            <a:endParaRPr sz="1800" dirty="0">
              <a:latin typeface="Calibri"/>
              <a:cs typeface="Calibri"/>
            </a:endParaRPr>
          </a:p>
        </p:txBody>
      </p:sp>
      <p:grpSp>
        <p:nvGrpSpPr>
          <p:cNvPr id="4" name="object 4"/>
          <p:cNvGrpSpPr/>
          <p:nvPr/>
        </p:nvGrpSpPr>
        <p:grpSpPr>
          <a:xfrm>
            <a:off x="333756" y="3130295"/>
            <a:ext cx="8282940" cy="3728085"/>
            <a:chOff x="333756" y="3130295"/>
            <a:chExt cx="8282940" cy="3728085"/>
          </a:xfrm>
        </p:grpSpPr>
        <p:pic>
          <p:nvPicPr>
            <p:cNvPr id="5" name="object 5"/>
            <p:cNvPicPr/>
            <p:nvPr/>
          </p:nvPicPr>
          <p:blipFill>
            <a:blip r:embed="rId2" cstate="print"/>
            <a:stretch>
              <a:fillRect/>
            </a:stretch>
          </p:blipFill>
          <p:spPr>
            <a:xfrm>
              <a:off x="333756" y="3130295"/>
              <a:ext cx="8282940" cy="3727702"/>
            </a:xfrm>
            <a:prstGeom prst="rect">
              <a:avLst/>
            </a:prstGeom>
          </p:spPr>
        </p:pic>
        <p:sp>
          <p:nvSpPr>
            <p:cNvPr id="6" name="object 6"/>
            <p:cNvSpPr/>
            <p:nvPr/>
          </p:nvSpPr>
          <p:spPr>
            <a:xfrm>
              <a:off x="4587240" y="3614927"/>
              <a:ext cx="937260" cy="511175"/>
            </a:xfrm>
            <a:custGeom>
              <a:avLst/>
              <a:gdLst/>
              <a:ahLst/>
              <a:cxnLst/>
              <a:rect l="l" t="t" r="r" b="b"/>
              <a:pathLst>
                <a:path w="937260" h="511175">
                  <a:moveTo>
                    <a:pt x="493649" y="38100"/>
                  </a:moveTo>
                  <a:lnTo>
                    <a:pt x="480949" y="31750"/>
                  </a:lnTo>
                  <a:lnTo>
                    <a:pt x="417449" y="0"/>
                  </a:lnTo>
                  <a:lnTo>
                    <a:pt x="417449" y="31750"/>
                  </a:lnTo>
                  <a:lnTo>
                    <a:pt x="0" y="31750"/>
                  </a:lnTo>
                  <a:lnTo>
                    <a:pt x="0" y="44450"/>
                  </a:lnTo>
                  <a:lnTo>
                    <a:pt x="417449" y="44450"/>
                  </a:lnTo>
                  <a:lnTo>
                    <a:pt x="417449" y="76200"/>
                  </a:lnTo>
                  <a:lnTo>
                    <a:pt x="480949" y="44450"/>
                  </a:lnTo>
                  <a:lnTo>
                    <a:pt x="493649" y="38100"/>
                  </a:lnTo>
                  <a:close/>
                </a:path>
                <a:path w="937260" h="511175">
                  <a:moveTo>
                    <a:pt x="937133" y="310896"/>
                  </a:moveTo>
                  <a:lnTo>
                    <a:pt x="852297" y="303276"/>
                  </a:lnTo>
                  <a:lnTo>
                    <a:pt x="863917" y="332828"/>
                  </a:lnTo>
                  <a:lnTo>
                    <a:pt x="441198" y="498856"/>
                  </a:lnTo>
                  <a:lnTo>
                    <a:pt x="445770" y="510667"/>
                  </a:lnTo>
                  <a:lnTo>
                    <a:pt x="868553" y="344614"/>
                  </a:lnTo>
                  <a:lnTo>
                    <a:pt x="880237" y="374269"/>
                  </a:lnTo>
                  <a:lnTo>
                    <a:pt x="921613" y="328168"/>
                  </a:lnTo>
                  <a:lnTo>
                    <a:pt x="937133" y="310896"/>
                  </a:lnTo>
                  <a:close/>
                </a:path>
              </a:pathLst>
            </a:custGeom>
            <a:solidFill>
              <a:srgbClr val="4471C4"/>
            </a:solidFill>
          </p:spPr>
          <p:txBody>
            <a:bodyPr wrap="square" lIns="0" tIns="0" rIns="0" bIns="0" rtlCol="0"/>
            <a:lstStyle/>
            <a:p>
              <a:endParaRPr/>
            </a:p>
          </p:txBody>
        </p:sp>
      </p:grpSp>
      <p:sp>
        <p:nvSpPr>
          <p:cNvPr id="7" name="object 7"/>
          <p:cNvSpPr txBox="1"/>
          <p:nvPr/>
        </p:nvSpPr>
        <p:spPr>
          <a:xfrm>
            <a:off x="5160645" y="3437382"/>
            <a:ext cx="1999614" cy="589915"/>
          </a:xfrm>
          <a:prstGeom prst="rect">
            <a:avLst/>
          </a:prstGeom>
        </p:spPr>
        <p:txBody>
          <a:bodyPr vert="horz" wrap="square" lIns="0" tIns="12700" rIns="0" bIns="0" rtlCol="0">
            <a:spAutoFit/>
          </a:bodyPr>
          <a:lstStyle/>
          <a:p>
            <a:pPr marL="416559" marR="5080" indent="-404495">
              <a:lnSpc>
                <a:spcPct val="154300"/>
              </a:lnSpc>
              <a:spcBef>
                <a:spcPts val="100"/>
              </a:spcBef>
            </a:pPr>
            <a:r>
              <a:rPr sz="1200" spc="-5" dirty="0">
                <a:solidFill>
                  <a:srgbClr val="FF0000"/>
                </a:solidFill>
                <a:latin typeface="Calibri"/>
                <a:cs typeface="Calibri"/>
              </a:rPr>
              <a:t>Επιλεγμένα </a:t>
            </a:r>
            <a:r>
              <a:rPr sz="1200" spc="-10" dirty="0">
                <a:solidFill>
                  <a:srgbClr val="FF0000"/>
                </a:solidFill>
                <a:latin typeface="Calibri"/>
                <a:cs typeface="Calibri"/>
              </a:rPr>
              <a:t>Φίλτρα </a:t>
            </a:r>
            <a:r>
              <a:rPr sz="1200" spc="-5" dirty="0">
                <a:solidFill>
                  <a:srgbClr val="FF0000"/>
                </a:solidFill>
                <a:latin typeface="Calibri"/>
                <a:cs typeface="Calibri"/>
              </a:rPr>
              <a:t>Αναζήτησης </a:t>
            </a:r>
            <a:r>
              <a:rPr sz="1200" spc="-260" dirty="0">
                <a:solidFill>
                  <a:srgbClr val="FF0000"/>
                </a:solidFill>
                <a:latin typeface="Calibri"/>
                <a:cs typeface="Calibri"/>
              </a:rPr>
              <a:t> </a:t>
            </a:r>
            <a:r>
              <a:rPr sz="1200" spc="-5" dirty="0">
                <a:solidFill>
                  <a:srgbClr val="FF0000"/>
                </a:solidFill>
                <a:latin typeface="Calibri"/>
                <a:cs typeface="Calibri"/>
              </a:rPr>
              <a:t>Κατάλογος</a:t>
            </a:r>
            <a:r>
              <a:rPr sz="1200" spc="-40" dirty="0">
                <a:solidFill>
                  <a:srgbClr val="FF0000"/>
                </a:solidFill>
                <a:latin typeface="Calibri"/>
                <a:cs typeface="Calibri"/>
              </a:rPr>
              <a:t> </a:t>
            </a:r>
            <a:r>
              <a:rPr sz="1200" spc="-5" dirty="0">
                <a:solidFill>
                  <a:srgbClr val="FF0000"/>
                </a:solidFill>
                <a:latin typeface="Calibri"/>
                <a:cs typeface="Calibri"/>
              </a:rPr>
              <a:t>Αιτήσεων</a:t>
            </a:r>
            <a:endParaRPr sz="1200" dirty="0">
              <a:latin typeface="Calibri"/>
              <a:cs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7768" y="96773"/>
            <a:ext cx="100939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dirty="0">
                <a:solidFill>
                  <a:srgbClr val="FFFFFF"/>
                </a:solidFill>
              </a:rPr>
              <a:t> </a:t>
            </a: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SEARCH</a:t>
            </a:r>
            <a:r>
              <a:rPr sz="2800" spc="20" dirty="0">
                <a:solidFill>
                  <a:srgbClr val="FFFFFF"/>
                </a:solidFill>
              </a:rPr>
              <a:t> </a:t>
            </a:r>
            <a:r>
              <a:rPr sz="2800" spc="-10" dirty="0">
                <a:solidFill>
                  <a:srgbClr val="FFFFFF"/>
                </a:solidFill>
              </a:rPr>
              <a:t>AND</a:t>
            </a:r>
            <a:r>
              <a:rPr sz="2800" spc="25" dirty="0">
                <a:solidFill>
                  <a:srgbClr val="FFFFFF"/>
                </a:solidFill>
              </a:rPr>
              <a:t> </a:t>
            </a:r>
            <a:r>
              <a:rPr sz="2800" spc="-40" dirty="0">
                <a:solidFill>
                  <a:srgbClr val="FFFFFF"/>
                </a:solidFill>
              </a:rPr>
              <a:t>FILTER</a:t>
            </a:r>
            <a:r>
              <a:rPr sz="2800" spc="5" dirty="0">
                <a:solidFill>
                  <a:srgbClr val="FFFFFF"/>
                </a:solidFill>
              </a:rPr>
              <a:t> </a:t>
            </a:r>
            <a:r>
              <a:rPr sz="2800" spc="-45" dirty="0">
                <a:solidFill>
                  <a:srgbClr val="FFFFFF"/>
                </a:solidFill>
              </a:rPr>
              <a:t>PANEL</a:t>
            </a:r>
            <a:endParaRPr sz="2800" dirty="0"/>
          </a:p>
        </p:txBody>
      </p:sp>
      <p:sp>
        <p:nvSpPr>
          <p:cNvPr id="3" name="object 3"/>
          <p:cNvSpPr txBox="1"/>
          <p:nvPr/>
        </p:nvSpPr>
        <p:spPr>
          <a:xfrm>
            <a:off x="412191" y="1051305"/>
            <a:ext cx="11290300" cy="1441420"/>
          </a:xfrm>
          <a:prstGeom prst="rect">
            <a:avLst/>
          </a:prstGeom>
        </p:spPr>
        <p:txBody>
          <a:bodyPr vert="horz" wrap="square" lIns="0" tIns="12700" rIns="0" bIns="0" rtlCol="0">
            <a:spAutoFit/>
          </a:bodyPr>
          <a:lstStyle/>
          <a:p>
            <a:pPr marL="355600" marR="131445" indent="-342900">
              <a:lnSpc>
                <a:spcPct val="100000"/>
              </a:lnSpc>
              <a:spcBef>
                <a:spcPts val="100"/>
              </a:spcBef>
              <a:buAutoNum type="arabicPeriod"/>
              <a:tabLst>
                <a:tab pos="354965" algn="l"/>
                <a:tab pos="355600" algn="l"/>
              </a:tabLst>
            </a:pPr>
            <a:r>
              <a:rPr sz="1800" b="1" spc="-5" dirty="0">
                <a:solidFill>
                  <a:srgbClr val="FF0000"/>
                </a:solidFill>
                <a:latin typeface="Calibri"/>
                <a:cs typeface="Calibri"/>
              </a:rPr>
              <a:t>Active</a:t>
            </a:r>
            <a:r>
              <a:rPr sz="1800" b="1" spc="-25" dirty="0">
                <a:solidFill>
                  <a:srgbClr val="FF0000"/>
                </a:solidFill>
                <a:latin typeface="Calibri"/>
                <a:cs typeface="Calibri"/>
              </a:rPr>
              <a:t> </a:t>
            </a:r>
            <a:r>
              <a:rPr sz="1800" b="1" spc="-10" dirty="0">
                <a:solidFill>
                  <a:srgbClr val="FF0000"/>
                </a:solidFill>
                <a:latin typeface="Calibri"/>
                <a:cs typeface="Calibri"/>
              </a:rPr>
              <a:t>filter</a:t>
            </a:r>
            <a:r>
              <a:rPr sz="1800" spc="-10" dirty="0">
                <a:solidFill>
                  <a:srgbClr val="FF0000"/>
                </a:solidFill>
                <a:latin typeface="Calibri"/>
                <a:cs typeface="Calibri"/>
              </a:rPr>
              <a:t>:</a:t>
            </a:r>
            <a:r>
              <a:rPr sz="1800" spc="20" dirty="0">
                <a:solidFill>
                  <a:srgbClr val="FF0000"/>
                </a:solidFill>
                <a:latin typeface="Calibri"/>
                <a:cs typeface="Calibri"/>
              </a:rPr>
              <a:t> </a:t>
            </a:r>
            <a:r>
              <a:rPr sz="1800" spc="-10" dirty="0" err="1">
                <a:solidFill>
                  <a:srgbClr val="FF0000"/>
                </a:solidFill>
                <a:latin typeface="Calibri"/>
                <a:cs typeface="Calibri"/>
              </a:rPr>
              <a:t>Δημιουργί</a:t>
            </a:r>
            <a:r>
              <a:rPr sz="1800" spc="-10" dirty="0">
                <a:solidFill>
                  <a:srgbClr val="FF0000"/>
                </a:solidFill>
                <a:latin typeface="Calibri"/>
                <a:cs typeface="Calibri"/>
              </a:rPr>
              <a:t>α</a:t>
            </a:r>
            <a:r>
              <a:rPr lang="el-GR" sz="1800" spc="-10" dirty="0">
                <a:solidFill>
                  <a:srgbClr val="FF0000"/>
                </a:solidFill>
                <a:latin typeface="Calibri"/>
                <a:cs typeface="Calibri"/>
              </a:rPr>
              <a:t> και αποθήκευση</a:t>
            </a:r>
            <a:r>
              <a:rPr sz="1800" spc="15" dirty="0">
                <a:solidFill>
                  <a:srgbClr val="FF0000"/>
                </a:solidFill>
                <a:latin typeface="Calibri"/>
                <a:cs typeface="Calibri"/>
              </a:rPr>
              <a:t> </a:t>
            </a:r>
            <a:r>
              <a:rPr lang="el-GR" sz="1800" spc="15" dirty="0">
                <a:solidFill>
                  <a:srgbClr val="FF0000"/>
                </a:solidFill>
                <a:latin typeface="Calibri"/>
                <a:cs typeface="Calibri"/>
              </a:rPr>
              <a:t>ενός </a:t>
            </a:r>
            <a:r>
              <a:rPr lang="el-GR" sz="1800" spc="-5" dirty="0">
                <a:solidFill>
                  <a:srgbClr val="FF0000"/>
                </a:solidFill>
                <a:latin typeface="Calibri"/>
                <a:cs typeface="Calibri"/>
              </a:rPr>
              <a:t>συνδυασμού </a:t>
            </a:r>
            <a:r>
              <a:rPr sz="1800" spc="-20" dirty="0" err="1">
                <a:solidFill>
                  <a:srgbClr val="FF0000"/>
                </a:solidFill>
                <a:latin typeface="Calibri"/>
                <a:cs typeface="Calibri"/>
              </a:rPr>
              <a:t>φίλτρων</a:t>
            </a:r>
            <a:r>
              <a:rPr sz="1800" spc="65" dirty="0">
                <a:solidFill>
                  <a:srgbClr val="FF0000"/>
                </a:solidFill>
                <a:latin typeface="Calibri"/>
                <a:cs typeface="Calibri"/>
              </a:rPr>
              <a:t> </a:t>
            </a:r>
            <a:r>
              <a:rPr sz="1800" spc="-10" dirty="0">
                <a:solidFill>
                  <a:srgbClr val="FF0000"/>
                </a:solidFill>
                <a:latin typeface="Calibri"/>
                <a:cs typeface="Calibri"/>
              </a:rPr>
              <a:t>(Επιλογή</a:t>
            </a:r>
            <a:r>
              <a:rPr sz="1800" spc="20" dirty="0">
                <a:solidFill>
                  <a:srgbClr val="FF0000"/>
                </a:solidFill>
                <a:latin typeface="Calibri"/>
                <a:cs typeface="Calibri"/>
              </a:rPr>
              <a:t> </a:t>
            </a:r>
            <a:r>
              <a:rPr sz="1800" spc="-20" dirty="0">
                <a:solidFill>
                  <a:srgbClr val="FF0000"/>
                </a:solidFill>
                <a:latin typeface="Calibri"/>
                <a:cs typeface="Calibri"/>
              </a:rPr>
              <a:t>φίλτρων</a:t>
            </a:r>
            <a:r>
              <a:rPr sz="1800" spc="65" dirty="0">
                <a:solidFill>
                  <a:srgbClr val="FF0000"/>
                </a:solidFill>
                <a:latin typeface="Calibri"/>
                <a:cs typeface="Calibri"/>
              </a:rPr>
              <a:t> </a:t>
            </a:r>
            <a:r>
              <a:rPr sz="1800" dirty="0">
                <a:solidFill>
                  <a:srgbClr val="FF0000"/>
                </a:solidFill>
                <a:latin typeface="Wingdings"/>
                <a:cs typeface="Wingdings"/>
              </a:rPr>
              <a:t></a:t>
            </a:r>
            <a:r>
              <a:rPr sz="1800" spc="-20" dirty="0">
                <a:solidFill>
                  <a:srgbClr val="FF0000"/>
                </a:solidFill>
                <a:latin typeface="Times New Roman"/>
                <a:cs typeface="Times New Roman"/>
              </a:rPr>
              <a:t> </a:t>
            </a:r>
            <a:r>
              <a:rPr sz="1800" spc="-5" dirty="0">
                <a:solidFill>
                  <a:srgbClr val="FF0000"/>
                </a:solidFill>
                <a:latin typeface="Calibri"/>
                <a:cs typeface="Calibri"/>
              </a:rPr>
              <a:t>Actions</a:t>
            </a:r>
            <a:r>
              <a:rPr sz="1800" spc="15" dirty="0">
                <a:solidFill>
                  <a:srgbClr val="FF0000"/>
                </a:solidFill>
                <a:latin typeface="Calibri"/>
                <a:cs typeface="Calibri"/>
              </a:rPr>
              <a:t> </a:t>
            </a:r>
            <a:r>
              <a:rPr sz="1800" dirty="0">
                <a:solidFill>
                  <a:srgbClr val="FF0000"/>
                </a:solidFill>
                <a:latin typeface="Wingdings"/>
                <a:cs typeface="Wingdings"/>
              </a:rPr>
              <a:t></a:t>
            </a:r>
            <a:r>
              <a:rPr sz="1800" spc="400" dirty="0">
                <a:solidFill>
                  <a:srgbClr val="FF0000"/>
                </a:solidFill>
                <a:latin typeface="Times New Roman"/>
                <a:cs typeface="Times New Roman"/>
              </a:rPr>
              <a:t> </a:t>
            </a:r>
            <a:r>
              <a:rPr sz="1800" spc="-15" dirty="0">
                <a:solidFill>
                  <a:srgbClr val="FF0000"/>
                </a:solidFill>
                <a:latin typeface="Calibri"/>
                <a:cs typeface="Calibri"/>
              </a:rPr>
              <a:t>Create</a:t>
            </a:r>
            <a:r>
              <a:rPr sz="1800" spc="10" dirty="0">
                <a:solidFill>
                  <a:srgbClr val="FF0000"/>
                </a:solidFill>
                <a:latin typeface="Calibri"/>
                <a:cs typeface="Calibri"/>
              </a:rPr>
              <a:t> </a:t>
            </a:r>
            <a:r>
              <a:rPr sz="1800" spc="-5" dirty="0">
                <a:solidFill>
                  <a:srgbClr val="FF0000"/>
                </a:solidFill>
                <a:latin typeface="Calibri"/>
                <a:cs typeface="Calibri"/>
              </a:rPr>
              <a:t>new</a:t>
            </a:r>
            <a:r>
              <a:rPr sz="1800" spc="10" dirty="0">
                <a:solidFill>
                  <a:srgbClr val="FF0000"/>
                </a:solidFill>
                <a:latin typeface="Calibri"/>
                <a:cs typeface="Calibri"/>
              </a:rPr>
              <a:t> </a:t>
            </a:r>
            <a:r>
              <a:rPr sz="1800" spc="-5" dirty="0">
                <a:solidFill>
                  <a:srgbClr val="FF0000"/>
                </a:solidFill>
                <a:latin typeface="Calibri"/>
                <a:cs typeface="Calibri"/>
              </a:rPr>
              <a:t>active </a:t>
            </a:r>
            <a:r>
              <a:rPr sz="1800" spc="-390" dirty="0">
                <a:solidFill>
                  <a:srgbClr val="FF0000"/>
                </a:solidFill>
                <a:latin typeface="Calibri"/>
                <a:cs typeface="Calibri"/>
              </a:rPr>
              <a:t> </a:t>
            </a:r>
            <a:r>
              <a:rPr sz="1800" spc="-10" dirty="0">
                <a:solidFill>
                  <a:srgbClr val="FF0000"/>
                </a:solidFill>
                <a:latin typeface="Calibri"/>
                <a:cs typeface="Calibri"/>
              </a:rPr>
              <a:t>filter</a:t>
            </a:r>
            <a:r>
              <a:rPr sz="1800" spc="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spc="-5" dirty="0">
                <a:solidFill>
                  <a:srgbClr val="FF0000"/>
                </a:solidFill>
                <a:latin typeface="Calibri"/>
                <a:cs typeface="Calibri"/>
              </a:rPr>
              <a:t>Active</a:t>
            </a:r>
            <a:r>
              <a:rPr sz="1800" dirty="0">
                <a:solidFill>
                  <a:srgbClr val="FF0000"/>
                </a:solidFill>
                <a:latin typeface="Calibri"/>
                <a:cs typeface="Calibri"/>
              </a:rPr>
              <a:t> </a:t>
            </a:r>
            <a:r>
              <a:rPr sz="1800" spc="-10" dirty="0">
                <a:solidFill>
                  <a:srgbClr val="FF0000"/>
                </a:solidFill>
                <a:latin typeface="Calibri"/>
                <a:cs typeface="Calibri"/>
              </a:rPr>
              <a:t>filter’s</a:t>
            </a:r>
            <a:r>
              <a:rPr sz="1800" dirty="0">
                <a:solidFill>
                  <a:srgbClr val="FF0000"/>
                </a:solidFill>
                <a:latin typeface="Calibri"/>
                <a:cs typeface="Calibri"/>
              </a:rPr>
              <a:t> </a:t>
            </a:r>
            <a:r>
              <a:rPr sz="1800" spc="-5" dirty="0">
                <a:solidFill>
                  <a:srgbClr val="FF0000"/>
                </a:solidFill>
                <a:latin typeface="Calibri"/>
                <a:cs typeface="Calibri"/>
              </a:rPr>
              <a:t>name</a:t>
            </a:r>
            <a:r>
              <a:rPr sz="1800" spc="20" dirty="0">
                <a:solidFill>
                  <a:srgbClr val="FF0000"/>
                </a:solidFill>
                <a:latin typeface="Calibri"/>
                <a:cs typeface="Calibri"/>
              </a:rPr>
              <a:t> </a:t>
            </a:r>
            <a:r>
              <a:rPr sz="1800" dirty="0">
                <a:solidFill>
                  <a:srgbClr val="FF0000"/>
                </a:solidFill>
                <a:latin typeface="Wingdings"/>
                <a:cs typeface="Wingdings"/>
              </a:rPr>
              <a:t></a:t>
            </a:r>
            <a:r>
              <a:rPr sz="1800" spc="-45" dirty="0">
                <a:solidFill>
                  <a:srgbClr val="FF0000"/>
                </a:solidFill>
                <a:latin typeface="Times New Roman"/>
                <a:cs typeface="Times New Roman"/>
              </a:rPr>
              <a:t> </a:t>
            </a:r>
            <a:r>
              <a:rPr sz="1800" spc="-15" dirty="0">
                <a:solidFill>
                  <a:srgbClr val="FF0000"/>
                </a:solidFill>
                <a:latin typeface="Calibri"/>
                <a:cs typeface="Calibri"/>
              </a:rPr>
              <a:t>Create)</a:t>
            </a:r>
            <a:endParaRPr sz="1800" dirty="0">
              <a:latin typeface="Calibri"/>
              <a:cs typeface="Calibri"/>
            </a:endParaRPr>
          </a:p>
          <a:p>
            <a:pPr marL="355600" indent="-342900">
              <a:lnSpc>
                <a:spcPts val="2135"/>
              </a:lnSpc>
              <a:buAutoNum type="arabicPeriod"/>
              <a:tabLst>
                <a:tab pos="354965" algn="l"/>
                <a:tab pos="355600" algn="l"/>
              </a:tabLst>
            </a:pPr>
            <a:r>
              <a:rPr sz="1800" b="1" spc="-5" dirty="0">
                <a:solidFill>
                  <a:srgbClr val="FF0000"/>
                </a:solidFill>
                <a:latin typeface="Calibri"/>
                <a:cs typeface="Calibri"/>
              </a:rPr>
              <a:t>Quick</a:t>
            </a:r>
            <a:r>
              <a:rPr sz="1800" b="1" spc="-10" dirty="0">
                <a:solidFill>
                  <a:srgbClr val="FF0000"/>
                </a:solidFill>
                <a:latin typeface="Calibri"/>
                <a:cs typeface="Calibri"/>
              </a:rPr>
              <a:t> </a:t>
            </a:r>
            <a:r>
              <a:rPr sz="1800" b="1" spc="-5" dirty="0">
                <a:solidFill>
                  <a:srgbClr val="FF0000"/>
                </a:solidFill>
                <a:latin typeface="Calibri"/>
                <a:cs typeface="Calibri"/>
              </a:rPr>
              <a:t>filter</a:t>
            </a:r>
            <a:r>
              <a:rPr sz="1800" spc="-5" dirty="0">
                <a:solidFill>
                  <a:srgbClr val="FF0000"/>
                </a:solidFill>
                <a:latin typeface="Calibri"/>
                <a:cs typeface="Calibri"/>
              </a:rPr>
              <a:t>:</a:t>
            </a:r>
            <a:r>
              <a:rPr sz="1800" spc="5" dirty="0">
                <a:solidFill>
                  <a:srgbClr val="FF0000"/>
                </a:solidFill>
                <a:latin typeface="Calibri"/>
                <a:cs typeface="Calibri"/>
              </a:rPr>
              <a:t> </a:t>
            </a:r>
            <a:r>
              <a:rPr sz="1800" spc="-10" dirty="0">
                <a:solidFill>
                  <a:srgbClr val="FF0000"/>
                </a:solidFill>
                <a:latin typeface="Calibri"/>
                <a:cs typeface="Calibri"/>
              </a:rPr>
              <a:t>Καταχώρηση</a:t>
            </a:r>
            <a:r>
              <a:rPr sz="1800" spc="15" dirty="0">
                <a:solidFill>
                  <a:srgbClr val="FF0000"/>
                </a:solidFill>
                <a:latin typeface="Calibri"/>
                <a:cs typeface="Calibri"/>
              </a:rPr>
              <a:t> </a:t>
            </a:r>
            <a:r>
              <a:rPr sz="1800" spc="-10" dirty="0">
                <a:solidFill>
                  <a:srgbClr val="FF0000"/>
                </a:solidFill>
                <a:latin typeface="Calibri"/>
                <a:cs typeface="Calibri"/>
              </a:rPr>
              <a:t>κειμένου</a:t>
            </a:r>
            <a:r>
              <a:rPr sz="1800" spc="45" dirty="0">
                <a:solidFill>
                  <a:srgbClr val="FF0000"/>
                </a:solidFill>
                <a:latin typeface="Calibri"/>
                <a:cs typeface="Calibri"/>
              </a:rPr>
              <a:t> </a:t>
            </a:r>
            <a:r>
              <a:rPr sz="1800" spc="-5" dirty="0">
                <a:solidFill>
                  <a:srgbClr val="FF0000"/>
                </a:solidFill>
                <a:latin typeface="Calibri"/>
                <a:cs typeface="Calibri"/>
              </a:rPr>
              <a:t>για</a:t>
            </a:r>
            <a:r>
              <a:rPr sz="1800" spc="15" dirty="0">
                <a:solidFill>
                  <a:srgbClr val="FF0000"/>
                </a:solidFill>
                <a:latin typeface="Calibri"/>
                <a:cs typeface="Calibri"/>
              </a:rPr>
              <a:t> </a:t>
            </a:r>
            <a:r>
              <a:rPr sz="1800" dirty="0">
                <a:solidFill>
                  <a:srgbClr val="FF0000"/>
                </a:solidFill>
                <a:latin typeface="Calibri"/>
                <a:cs typeface="Calibri"/>
              </a:rPr>
              <a:t>πιο</a:t>
            </a:r>
            <a:r>
              <a:rPr sz="1800" spc="15" dirty="0">
                <a:solidFill>
                  <a:srgbClr val="FF0000"/>
                </a:solidFill>
                <a:latin typeface="Calibri"/>
                <a:cs typeface="Calibri"/>
              </a:rPr>
              <a:t> </a:t>
            </a:r>
            <a:r>
              <a:rPr sz="1800" spc="-5" dirty="0">
                <a:solidFill>
                  <a:srgbClr val="FF0000"/>
                </a:solidFill>
                <a:latin typeface="Calibri"/>
                <a:cs typeface="Calibri"/>
              </a:rPr>
              <a:t>στοχευμένη</a:t>
            </a:r>
            <a:r>
              <a:rPr sz="1800" spc="30" dirty="0">
                <a:solidFill>
                  <a:srgbClr val="FF0000"/>
                </a:solidFill>
                <a:latin typeface="Calibri"/>
                <a:cs typeface="Calibri"/>
              </a:rPr>
              <a:t> </a:t>
            </a:r>
            <a:r>
              <a:rPr sz="1800" spc="-5" dirty="0">
                <a:solidFill>
                  <a:srgbClr val="FF0000"/>
                </a:solidFill>
                <a:latin typeface="Calibri"/>
                <a:cs typeface="Calibri"/>
              </a:rPr>
              <a:t>αναζήτηση,</a:t>
            </a:r>
            <a:r>
              <a:rPr sz="1800" spc="5" dirty="0">
                <a:solidFill>
                  <a:srgbClr val="FF0000"/>
                </a:solidFill>
                <a:latin typeface="Calibri"/>
                <a:cs typeface="Calibri"/>
              </a:rPr>
              <a:t> </a:t>
            </a:r>
            <a:r>
              <a:rPr sz="1800" dirty="0">
                <a:solidFill>
                  <a:srgbClr val="FF0000"/>
                </a:solidFill>
                <a:latin typeface="Calibri"/>
                <a:cs typeface="Calibri"/>
              </a:rPr>
              <a:t>π.χ. </a:t>
            </a:r>
            <a:r>
              <a:rPr sz="1800" spc="-15" dirty="0">
                <a:solidFill>
                  <a:srgbClr val="FF0000"/>
                </a:solidFill>
                <a:latin typeface="Calibri"/>
                <a:cs typeface="Calibri"/>
              </a:rPr>
              <a:t>καταχώρηση</a:t>
            </a:r>
            <a:r>
              <a:rPr sz="1800" spc="-5" dirty="0">
                <a:solidFill>
                  <a:srgbClr val="FF0000"/>
                </a:solidFill>
                <a:latin typeface="Calibri"/>
                <a:cs typeface="Calibri"/>
              </a:rPr>
              <a:t> </a:t>
            </a:r>
            <a:r>
              <a:rPr sz="1800" spc="-10" dirty="0">
                <a:solidFill>
                  <a:srgbClr val="FF0000"/>
                </a:solidFill>
                <a:latin typeface="Calibri"/>
                <a:cs typeface="Calibri"/>
              </a:rPr>
              <a:t>Form</a:t>
            </a:r>
            <a:r>
              <a:rPr sz="1800" spc="5" dirty="0">
                <a:solidFill>
                  <a:srgbClr val="FF0000"/>
                </a:solidFill>
                <a:latin typeface="Calibri"/>
                <a:cs typeface="Calibri"/>
              </a:rPr>
              <a:t> </a:t>
            </a:r>
            <a:r>
              <a:rPr sz="1800" dirty="0">
                <a:solidFill>
                  <a:srgbClr val="FF0000"/>
                </a:solidFill>
                <a:latin typeface="Calibri"/>
                <a:cs typeface="Calibri"/>
              </a:rPr>
              <a:t>ID</a:t>
            </a:r>
            <a:r>
              <a:rPr sz="1800" spc="15" dirty="0">
                <a:solidFill>
                  <a:srgbClr val="FF0000"/>
                </a:solidFill>
                <a:latin typeface="Calibri"/>
                <a:cs typeface="Calibri"/>
              </a:rPr>
              <a:t> </a:t>
            </a:r>
            <a:r>
              <a:rPr sz="1800" spc="-5" dirty="0">
                <a:solidFill>
                  <a:srgbClr val="FF0000"/>
                </a:solidFill>
                <a:latin typeface="Calibri"/>
                <a:cs typeface="Calibri"/>
              </a:rPr>
              <a:t>για</a:t>
            </a:r>
            <a:r>
              <a:rPr sz="1800" spc="15" dirty="0">
                <a:solidFill>
                  <a:srgbClr val="FF0000"/>
                </a:solidFill>
                <a:latin typeface="Calibri"/>
                <a:cs typeface="Calibri"/>
              </a:rPr>
              <a:t> </a:t>
            </a:r>
            <a:r>
              <a:rPr sz="1800" spc="-10" dirty="0">
                <a:solidFill>
                  <a:srgbClr val="FF0000"/>
                </a:solidFill>
                <a:latin typeface="Calibri"/>
                <a:cs typeface="Calibri"/>
              </a:rPr>
              <a:t>αναζήτηση</a:t>
            </a:r>
            <a:r>
              <a:rPr sz="1800" spc="10" dirty="0">
                <a:solidFill>
                  <a:srgbClr val="FF0000"/>
                </a:solidFill>
                <a:latin typeface="Calibri"/>
                <a:cs typeface="Calibri"/>
              </a:rPr>
              <a:t> </a:t>
            </a:r>
            <a:r>
              <a:rPr sz="1800" spc="-5" dirty="0">
                <a:solidFill>
                  <a:srgbClr val="FF0000"/>
                </a:solidFill>
                <a:latin typeface="Calibri"/>
                <a:cs typeface="Calibri"/>
              </a:rPr>
              <a:t>με</a:t>
            </a:r>
            <a:r>
              <a:rPr sz="1800" spc="15" dirty="0">
                <a:solidFill>
                  <a:srgbClr val="FF0000"/>
                </a:solidFill>
                <a:latin typeface="Calibri"/>
                <a:cs typeface="Calibri"/>
              </a:rPr>
              <a:t> </a:t>
            </a:r>
            <a:r>
              <a:rPr sz="1800" spc="-5" dirty="0">
                <a:solidFill>
                  <a:srgbClr val="FF0000"/>
                </a:solidFill>
                <a:latin typeface="Calibri"/>
                <a:cs typeface="Calibri"/>
              </a:rPr>
              <a:t>βάση</a:t>
            </a:r>
            <a:endParaRPr sz="1800" dirty="0">
              <a:latin typeface="Calibri"/>
              <a:cs typeface="Calibri"/>
            </a:endParaRPr>
          </a:p>
          <a:p>
            <a:pPr marL="355600">
              <a:lnSpc>
                <a:spcPct val="100000"/>
              </a:lnSpc>
            </a:pPr>
            <a:r>
              <a:rPr sz="1800" spc="-10" dirty="0">
                <a:solidFill>
                  <a:srgbClr val="FF0000"/>
                </a:solidFill>
                <a:latin typeface="Calibri"/>
                <a:cs typeface="Calibri"/>
              </a:rPr>
              <a:t>το</a:t>
            </a:r>
            <a:r>
              <a:rPr sz="1800" spc="10" dirty="0">
                <a:solidFill>
                  <a:srgbClr val="FF0000"/>
                </a:solidFill>
                <a:latin typeface="Calibri"/>
                <a:cs typeface="Calibri"/>
              </a:rPr>
              <a:t> </a:t>
            </a:r>
            <a:r>
              <a:rPr sz="1800" spc="-10" dirty="0">
                <a:solidFill>
                  <a:srgbClr val="FF0000"/>
                </a:solidFill>
                <a:latin typeface="Calibri"/>
                <a:cs typeface="Calibri"/>
              </a:rPr>
              <a:t>Form</a:t>
            </a:r>
            <a:r>
              <a:rPr sz="1800" dirty="0">
                <a:solidFill>
                  <a:srgbClr val="FF0000"/>
                </a:solidFill>
                <a:latin typeface="Calibri"/>
                <a:cs typeface="Calibri"/>
              </a:rPr>
              <a:t> ID</a:t>
            </a:r>
            <a:r>
              <a:rPr sz="1800" spc="5"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αναζήτηση</a:t>
            </a:r>
            <a:r>
              <a:rPr sz="1800" spc="15" dirty="0">
                <a:solidFill>
                  <a:srgbClr val="FF0000"/>
                </a:solidFill>
                <a:latin typeface="Calibri"/>
                <a:cs typeface="Calibri"/>
              </a:rPr>
              <a:t> </a:t>
            </a:r>
            <a:r>
              <a:rPr sz="1800" spc="-5" dirty="0">
                <a:solidFill>
                  <a:srgbClr val="FF0000"/>
                </a:solidFill>
                <a:latin typeface="Calibri"/>
                <a:cs typeface="Calibri"/>
              </a:rPr>
              <a:t>κειμένου</a:t>
            </a:r>
            <a:r>
              <a:rPr sz="1800" spc="35" dirty="0">
                <a:solidFill>
                  <a:srgbClr val="FF0000"/>
                </a:solidFill>
                <a:latin typeface="Calibri"/>
                <a:cs typeface="Calibri"/>
              </a:rPr>
              <a:t> </a:t>
            </a:r>
            <a:r>
              <a:rPr sz="1800" dirty="0">
                <a:solidFill>
                  <a:srgbClr val="FF0000"/>
                </a:solidFill>
                <a:latin typeface="Calibri"/>
                <a:cs typeface="Calibri"/>
              </a:rPr>
              <a:t>που</a:t>
            </a:r>
            <a:r>
              <a:rPr sz="1800" spc="30" dirty="0">
                <a:solidFill>
                  <a:srgbClr val="FF0000"/>
                </a:solidFill>
                <a:latin typeface="Calibri"/>
                <a:cs typeface="Calibri"/>
              </a:rPr>
              <a:t> </a:t>
            </a:r>
            <a:r>
              <a:rPr sz="1800" spc="-5" dirty="0">
                <a:solidFill>
                  <a:srgbClr val="FF0000"/>
                </a:solidFill>
                <a:latin typeface="Calibri"/>
                <a:cs typeface="Calibri"/>
              </a:rPr>
              <a:t>περιέχεται</a:t>
            </a:r>
            <a:r>
              <a:rPr sz="1800" spc="45"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5" dirty="0">
                <a:solidFill>
                  <a:srgbClr val="FF0000"/>
                </a:solidFill>
                <a:latin typeface="Calibri"/>
                <a:cs typeface="Calibri"/>
              </a:rPr>
              <a:t>αίτηση</a:t>
            </a:r>
            <a:r>
              <a:rPr sz="1800" spc="-60" dirty="0">
                <a:solidFill>
                  <a:srgbClr val="FF0000"/>
                </a:solidFill>
                <a:latin typeface="Calibri"/>
                <a:cs typeface="Calibri"/>
              </a:rPr>
              <a:t> (Το</a:t>
            </a:r>
            <a:r>
              <a:rPr sz="1800" spc="25" dirty="0">
                <a:solidFill>
                  <a:srgbClr val="FF0000"/>
                </a:solidFill>
                <a:latin typeface="Calibri"/>
                <a:cs typeface="Calibri"/>
              </a:rPr>
              <a:t> </a:t>
            </a:r>
            <a:r>
              <a:rPr sz="1800" spc="-10" dirty="0">
                <a:solidFill>
                  <a:srgbClr val="FF0000"/>
                </a:solidFill>
                <a:latin typeface="Calibri"/>
                <a:cs typeface="Calibri"/>
              </a:rPr>
              <a:t>κείμενο</a:t>
            </a:r>
            <a:r>
              <a:rPr sz="1800" spc="35" dirty="0">
                <a:solidFill>
                  <a:srgbClr val="FF0000"/>
                </a:solidFill>
                <a:latin typeface="Calibri"/>
                <a:cs typeface="Calibri"/>
              </a:rPr>
              <a:t> </a:t>
            </a:r>
            <a:r>
              <a:rPr sz="1800" dirty="0">
                <a:solidFill>
                  <a:srgbClr val="FF0000"/>
                </a:solidFill>
                <a:latin typeface="Calibri"/>
                <a:cs typeface="Calibri"/>
              </a:rPr>
              <a:t>θα</a:t>
            </a:r>
            <a:r>
              <a:rPr sz="1800" spc="15" dirty="0">
                <a:solidFill>
                  <a:srgbClr val="FF0000"/>
                </a:solidFill>
                <a:latin typeface="Calibri"/>
                <a:cs typeface="Calibri"/>
              </a:rPr>
              <a:t> </a:t>
            </a:r>
            <a:r>
              <a:rPr sz="1800" spc="-5" dirty="0">
                <a:solidFill>
                  <a:srgbClr val="FF0000"/>
                </a:solidFill>
                <a:latin typeface="Calibri"/>
                <a:cs typeface="Calibri"/>
              </a:rPr>
              <a:t>προστεθεί</a:t>
            </a:r>
            <a:r>
              <a:rPr sz="1800" spc="35" dirty="0">
                <a:solidFill>
                  <a:srgbClr val="FF0000"/>
                </a:solidFill>
                <a:latin typeface="Calibri"/>
                <a:cs typeface="Calibri"/>
              </a:rPr>
              <a:t> </a:t>
            </a:r>
            <a:r>
              <a:rPr sz="1800" dirty="0">
                <a:solidFill>
                  <a:srgbClr val="FF0000"/>
                </a:solidFill>
                <a:latin typeface="Calibri"/>
                <a:cs typeface="Calibri"/>
              </a:rPr>
              <a:t>στα</a:t>
            </a:r>
            <a:r>
              <a:rPr sz="1800" spc="30" dirty="0">
                <a:solidFill>
                  <a:srgbClr val="FF0000"/>
                </a:solidFill>
                <a:latin typeface="Calibri"/>
                <a:cs typeface="Calibri"/>
              </a:rPr>
              <a:t> </a:t>
            </a:r>
            <a:r>
              <a:rPr sz="1800" spc="-10" dirty="0">
                <a:solidFill>
                  <a:srgbClr val="FF0000"/>
                </a:solidFill>
                <a:latin typeface="Calibri"/>
                <a:cs typeface="Calibri"/>
              </a:rPr>
              <a:t>Selected</a:t>
            </a:r>
            <a:r>
              <a:rPr sz="1800" spc="20" dirty="0">
                <a:solidFill>
                  <a:srgbClr val="FF0000"/>
                </a:solidFill>
                <a:latin typeface="Calibri"/>
                <a:cs typeface="Calibri"/>
              </a:rPr>
              <a:t> </a:t>
            </a:r>
            <a:r>
              <a:rPr sz="1800" spc="-10" dirty="0">
                <a:solidFill>
                  <a:srgbClr val="FF0000"/>
                </a:solidFill>
                <a:latin typeface="Calibri"/>
                <a:cs typeface="Calibri"/>
              </a:rPr>
              <a:t>criteria)</a:t>
            </a:r>
            <a:endParaRPr sz="1800" dirty="0">
              <a:latin typeface="Calibri"/>
              <a:cs typeface="Calibri"/>
            </a:endParaRPr>
          </a:p>
          <a:p>
            <a:pPr marL="346075" indent="-334010">
              <a:lnSpc>
                <a:spcPct val="100000"/>
              </a:lnSpc>
              <a:spcBef>
                <a:spcPts val="434"/>
              </a:spcBef>
              <a:buAutoNum type="arabicPeriod" startAt="3"/>
              <a:tabLst>
                <a:tab pos="346075" algn="l"/>
                <a:tab pos="346710" algn="l"/>
              </a:tabLst>
            </a:pPr>
            <a:r>
              <a:rPr sz="1800" b="1" spc="-10" dirty="0" err="1">
                <a:solidFill>
                  <a:srgbClr val="FF0000"/>
                </a:solidFill>
                <a:latin typeface="Calibri"/>
                <a:cs typeface="Calibri"/>
              </a:rPr>
              <a:t>Προκ</a:t>
            </a:r>
            <a:r>
              <a:rPr sz="1800" b="1" spc="-10" dirty="0">
                <a:solidFill>
                  <a:srgbClr val="FF0000"/>
                </a:solidFill>
                <a:latin typeface="Calibri"/>
                <a:cs typeface="Calibri"/>
              </a:rPr>
              <a:t>αθορισμένα</a:t>
            </a:r>
            <a:r>
              <a:rPr sz="1800" b="1" spc="-15" dirty="0">
                <a:solidFill>
                  <a:srgbClr val="FF0000"/>
                </a:solidFill>
                <a:latin typeface="Calibri"/>
                <a:cs typeface="Calibri"/>
              </a:rPr>
              <a:t> </a:t>
            </a:r>
            <a:r>
              <a:rPr sz="1800" spc="-15" dirty="0">
                <a:solidFill>
                  <a:srgbClr val="FF0000"/>
                </a:solidFill>
                <a:latin typeface="Calibri"/>
                <a:cs typeface="Calibri"/>
              </a:rPr>
              <a:t>φίλτρα:</a:t>
            </a:r>
            <a:r>
              <a:rPr sz="1800" spc="45" dirty="0">
                <a:solidFill>
                  <a:srgbClr val="FF0000"/>
                </a:solidFill>
                <a:latin typeface="Calibri"/>
                <a:cs typeface="Calibri"/>
              </a:rPr>
              <a:t> </a:t>
            </a:r>
            <a:r>
              <a:rPr sz="1800" b="1" spc="-10" dirty="0">
                <a:solidFill>
                  <a:srgbClr val="FF0000"/>
                </a:solidFill>
                <a:latin typeface="Calibri"/>
                <a:cs typeface="Calibri"/>
              </a:rPr>
              <a:t>Programmes,</a:t>
            </a:r>
            <a:r>
              <a:rPr sz="1800" b="1" spc="-20" dirty="0">
                <a:solidFill>
                  <a:srgbClr val="FF0000"/>
                </a:solidFill>
                <a:latin typeface="Calibri"/>
                <a:cs typeface="Calibri"/>
              </a:rPr>
              <a:t> </a:t>
            </a:r>
            <a:r>
              <a:rPr sz="1800" b="1" spc="-5" dirty="0">
                <a:solidFill>
                  <a:srgbClr val="FF0000"/>
                </a:solidFill>
                <a:latin typeface="Calibri"/>
                <a:cs typeface="Calibri"/>
              </a:rPr>
              <a:t>Calls,</a:t>
            </a:r>
            <a:r>
              <a:rPr sz="1800" b="1" dirty="0">
                <a:solidFill>
                  <a:srgbClr val="FF0000"/>
                </a:solidFill>
                <a:latin typeface="Calibri"/>
                <a:cs typeface="Calibri"/>
              </a:rPr>
              <a:t> </a:t>
            </a:r>
            <a:r>
              <a:rPr sz="1800" b="1" spc="-5" dirty="0">
                <a:solidFill>
                  <a:srgbClr val="FF0000"/>
                </a:solidFill>
                <a:latin typeface="Calibri"/>
                <a:cs typeface="Calibri"/>
              </a:rPr>
              <a:t>Rounds,</a:t>
            </a:r>
            <a:r>
              <a:rPr sz="1800" b="1" spc="5" dirty="0">
                <a:solidFill>
                  <a:srgbClr val="FF0000"/>
                </a:solidFill>
                <a:latin typeface="Calibri"/>
                <a:cs typeface="Calibri"/>
              </a:rPr>
              <a:t> </a:t>
            </a:r>
            <a:r>
              <a:rPr sz="1800" b="1" spc="-20" dirty="0">
                <a:solidFill>
                  <a:srgbClr val="FF0000"/>
                </a:solidFill>
                <a:latin typeface="Calibri"/>
                <a:cs typeface="Calibri"/>
              </a:rPr>
              <a:t>Key</a:t>
            </a:r>
            <a:r>
              <a:rPr sz="1800" b="1" spc="-25" dirty="0">
                <a:solidFill>
                  <a:srgbClr val="FF0000"/>
                </a:solidFill>
                <a:latin typeface="Calibri"/>
                <a:cs typeface="Calibri"/>
              </a:rPr>
              <a:t> </a:t>
            </a:r>
            <a:r>
              <a:rPr sz="1800" b="1" dirty="0">
                <a:solidFill>
                  <a:srgbClr val="FF0000"/>
                </a:solidFill>
                <a:latin typeface="Calibri"/>
                <a:cs typeface="Calibri"/>
              </a:rPr>
              <a:t>Actions,</a:t>
            </a:r>
            <a:r>
              <a:rPr sz="1800" b="1" spc="-35" dirty="0">
                <a:solidFill>
                  <a:srgbClr val="FF0000"/>
                </a:solidFill>
                <a:latin typeface="Calibri"/>
                <a:cs typeface="Calibri"/>
              </a:rPr>
              <a:t> </a:t>
            </a:r>
            <a:r>
              <a:rPr sz="1800" b="1" dirty="0">
                <a:solidFill>
                  <a:srgbClr val="FF0000"/>
                </a:solidFill>
                <a:latin typeface="Calibri"/>
                <a:cs typeface="Calibri"/>
              </a:rPr>
              <a:t>Fields,</a:t>
            </a:r>
            <a:r>
              <a:rPr sz="1800" b="1" spc="5" dirty="0">
                <a:solidFill>
                  <a:srgbClr val="FF0000"/>
                </a:solidFill>
                <a:latin typeface="Calibri"/>
                <a:cs typeface="Calibri"/>
              </a:rPr>
              <a:t> </a:t>
            </a:r>
            <a:r>
              <a:rPr sz="1800" b="1" spc="-15" dirty="0">
                <a:solidFill>
                  <a:srgbClr val="FF0000"/>
                </a:solidFill>
                <a:latin typeface="Calibri"/>
                <a:cs typeface="Calibri"/>
              </a:rPr>
              <a:t>States,</a:t>
            </a:r>
            <a:r>
              <a:rPr sz="1800" b="1" spc="-25" dirty="0">
                <a:solidFill>
                  <a:srgbClr val="FF0000"/>
                </a:solidFill>
                <a:latin typeface="Calibri"/>
                <a:cs typeface="Calibri"/>
              </a:rPr>
              <a:t> </a:t>
            </a:r>
            <a:r>
              <a:rPr sz="1800" b="1" spc="-10" dirty="0">
                <a:solidFill>
                  <a:srgbClr val="FF0000"/>
                </a:solidFill>
                <a:latin typeface="Calibri"/>
                <a:cs typeface="Calibri"/>
              </a:rPr>
              <a:t>Ownership</a:t>
            </a:r>
            <a:endParaRPr sz="1800" dirty="0">
              <a:latin typeface="Calibri"/>
              <a:cs typeface="Calibri"/>
            </a:endParaRPr>
          </a:p>
        </p:txBody>
      </p:sp>
      <p:pic>
        <p:nvPicPr>
          <p:cNvPr id="4" name="object 4"/>
          <p:cNvPicPr/>
          <p:nvPr/>
        </p:nvPicPr>
        <p:blipFill>
          <a:blip r:embed="rId2" cstate="print"/>
          <a:stretch>
            <a:fillRect/>
          </a:stretch>
        </p:blipFill>
        <p:spPr>
          <a:xfrm>
            <a:off x="333756" y="2756914"/>
            <a:ext cx="7438644" cy="4101083"/>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918" y="90297"/>
            <a:ext cx="862584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SEARCH</a:t>
            </a:r>
            <a:r>
              <a:rPr sz="2800" spc="15" dirty="0">
                <a:solidFill>
                  <a:srgbClr val="FFFFFF"/>
                </a:solidFill>
              </a:rPr>
              <a:t> </a:t>
            </a:r>
            <a:r>
              <a:rPr sz="2800" spc="-40" dirty="0">
                <a:solidFill>
                  <a:srgbClr val="FFFFFF"/>
                </a:solidFill>
              </a:rPr>
              <a:t>RESULTS</a:t>
            </a:r>
            <a:endParaRPr sz="2800" dirty="0"/>
          </a:p>
        </p:txBody>
      </p:sp>
      <p:sp>
        <p:nvSpPr>
          <p:cNvPr id="3" name="object 3"/>
          <p:cNvSpPr txBox="1"/>
          <p:nvPr/>
        </p:nvSpPr>
        <p:spPr>
          <a:xfrm>
            <a:off x="380187" y="755141"/>
            <a:ext cx="11507013" cy="2321148"/>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0000"/>
                </a:solidFill>
                <a:latin typeface="Calibri"/>
                <a:cs typeface="Calibri"/>
              </a:rPr>
              <a:t>Υπάρχει</a:t>
            </a:r>
            <a:r>
              <a:rPr sz="1800" spc="10" dirty="0">
                <a:solidFill>
                  <a:srgbClr val="FF0000"/>
                </a:solidFill>
                <a:latin typeface="Calibri"/>
                <a:cs typeface="Calibri"/>
              </a:rPr>
              <a:t> </a:t>
            </a:r>
            <a:r>
              <a:rPr sz="1800" b="1" spc="-10" dirty="0">
                <a:solidFill>
                  <a:srgbClr val="FF0000"/>
                </a:solidFill>
                <a:latin typeface="Calibri"/>
                <a:cs typeface="Calibri"/>
              </a:rPr>
              <a:t>δυνατότητα</a:t>
            </a:r>
            <a:r>
              <a:rPr sz="1800" b="1" spc="25" dirty="0">
                <a:solidFill>
                  <a:srgbClr val="FF0000"/>
                </a:solidFill>
                <a:latin typeface="Calibri"/>
                <a:cs typeface="Calibri"/>
              </a:rPr>
              <a:t> </a:t>
            </a:r>
            <a:r>
              <a:rPr sz="1800" b="1" spc="-5" dirty="0">
                <a:solidFill>
                  <a:srgbClr val="FF0000"/>
                </a:solidFill>
                <a:latin typeface="Calibri"/>
                <a:cs typeface="Calibri"/>
              </a:rPr>
              <a:t>επιλογής</a:t>
            </a:r>
            <a:r>
              <a:rPr sz="1800" b="1" spc="15" dirty="0">
                <a:solidFill>
                  <a:srgbClr val="FF0000"/>
                </a:solidFill>
                <a:latin typeface="Calibri"/>
                <a:cs typeface="Calibri"/>
              </a:rPr>
              <a:t> </a:t>
            </a:r>
            <a:r>
              <a:rPr sz="1800" b="1" spc="-10" dirty="0">
                <a:solidFill>
                  <a:srgbClr val="FF0000"/>
                </a:solidFill>
                <a:latin typeface="Calibri"/>
                <a:cs typeface="Calibri"/>
              </a:rPr>
              <a:t>του</a:t>
            </a:r>
            <a:r>
              <a:rPr sz="1800" b="1" spc="20" dirty="0">
                <a:solidFill>
                  <a:srgbClr val="FF0000"/>
                </a:solidFill>
                <a:latin typeface="Calibri"/>
                <a:cs typeface="Calibri"/>
              </a:rPr>
              <a:t> </a:t>
            </a:r>
            <a:r>
              <a:rPr sz="1800" b="1" spc="-5" dirty="0">
                <a:solidFill>
                  <a:srgbClr val="FF0000"/>
                </a:solidFill>
                <a:latin typeface="Calibri"/>
                <a:cs typeface="Calibri"/>
              </a:rPr>
              <a:t>τρόπου</a:t>
            </a:r>
            <a:r>
              <a:rPr sz="1800" b="1" spc="15" dirty="0">
                <a:solidFill>
                  <a:srgbClr val="FF0000"/>
                </a:solidFill>
                <a:latin typeface="Calibri"/>
                <a:cs typeface="Calibri"/>
              </a:rPr>
              <a:t> </a:t>
            </a:r>
            <a:r>
              <a:rPr sz="1800" b="1" spc="-5" dirty="0">
                <a:solidFill>
                  <a:srgbClr val="FF0000"/>
                </a:solidFill>
                <a:latin typeface="Calibri"/>
                <a:cs typeface="Calibri"/>
              </a:rPr>
              <a:t>παρουσίασης</a:t>
            </a:r>
            <a:r>
              <a:rPr sz="1800" b="1" spc="15" dirty="0">
                <a:solidFill>
                  <a:srgbClr val="FF0000"/>
                </a:solidFill>
                <a:latin typeface="Calibri"/>
                <a:cs typeface="Calibri"/>
              </a:rPr>
              <a:t> </a:t>
            </a:r>
            <a:r>
              <a:rPr sz="1800" b="1" spc="-15" dirty="0">
                <a:solidFill>
                  <a:srgbClr val="FF0000"/>
                </a:solidFill>
                <a:latin typeface="Calibri"/>
                <a:cs typeface="Calibri"/>
              </a:rPr>
              <a:t>των</a:t>
            </a:r>
            <a:r>
              <a:rPr sz="1800" b="1" spc="25" dirty="0">
                <a:solidFill>
                  <a:srgbClr val="FF0000"/>
                </a:solidFill>
                <a:latin typeface="Calibri"/>
                <a:cs typeface="Calibri"/>
              </a:rPr>
              <a:t> </a:t>
            </a:r>
            <a:r>
              <a:rPr sz="1800" b="1" spc="-10" dirty="0">
                <a:solidFill>
                  <a:srgbClr val="FF0000"/>
                </a:solidFill>
                <a:latin typeface="Calibri"/>
                <a:cs typeface="Calibri"/>
              </a:rPr>
              <a:t>αποτελεσμάτων</a:t>
            </a:r>
            <a:r>
              <a:rPr sz="1800" b="1" spc="50" dirty="0">
                <a:solidFill>
                  <a:srgbClr val="FF0000"/>
                </a:solidFill>
                <a:latin typeface="Calibri"/>
                <a:cs typeface="Calibri"/>
              </a:rPr>
              <a:t> </a:t>
            </a:r>
            <a:r>
              <a:rPr sz="1800" b="1" spc="-5" dirty="0">
                <a:solidFill>
                  <a:srgbClr val="FF0000"/>
                </a:solidFill>
                <a:latin typeface="Calibri"/>
                <a:cs typeface="Calibri"/>
              </a:rPr>
              <a:t>αναζήτησης</a:t>
            </a:r>
            <a:r>
              <a:rPr sz="1800" b="1" spc="20" dirty="0">
                <a:solidFill>
                  <a:srgbClr val="FF0000"/>
                </a:solidFill>
                <a:latin typeface="Calibri"/>
                <a:cs typeface="Calibri"/>
              </a:rPr>
              <a:t> </a:t>
            </a:r>
            <a:r>
              <a:rPr sz="1800" b="1" spc="-5" dirty="0">
                <a:solidFill>
                  <a:srgbClr val="FF0000"/>
                </a:solidFill>
                <a:latin typeface="Calibri"/>
                <a:cs typeface="Calibri"/>
              </a:rPr>
              <a:t>στην</a:t>
            </a:r>
            <a:r>
              <a:rPr sz="1800" b="1" spc="5" dirty="0">
                <a:solidFill>
                  <a:srgbClr val="FF0000"/>
                </a:solidFill>
                <a:latin typeface="Calibri"/>
                <a:cs typeface="Calibri"/>
              </a:rPr>
              <a:t> </a:t>
            </a:r>
            <a:r>
              <a:rPr sz="1800" b="1" spc="-5" dirty="0">
                <a:solidFill>
                  <a:srgbClr val="FF0000"/>
                </a:solidFill>
                <a:latin typeface="Calibri"/>
                <a:cs typeface="Calibri"/>
              </a:rPr>
              <a:t>οθόνη</a:t>
            </a:r>
            <a:r>
              <a:rPr sz="1800" b="1" spc="5" dirty="0">
                <a:solidFill>
                  <a:srgbClr val="FF0000"/>
                </a:solidFill>
                <a:latin typeface="Calibri"/>
                <a:cs typeface="Calibri"/>
              </a:rPr>
              <a:t> </a:t>
            </a:r>
            <a:r>
              <a:rPr sz="1800" b="1" spc="-5" dirty="0">
                <a:solidFill>
                  <a:srgbClr val="FF0000"/>
                </a:solidFill>
                <a:latin typeface="Calibri"/>
                <a:cs typeface="Calibri"/>
              </a:rPr>
              <a:t>MY</a:t>
            </a:r>
            <a:r>
              <a:rPr sz="1800" b="1" spc="15" dirty="0">
                <a:solidFill>
                  <a:srgbClr val="FF0000"/>
                </a:solidFill>
                <a:latin typeface="Calibri"/>
                <a:cs typeface="Calibri"/>
              </a:rPr>
              <a:t> </a:t>
            </a:r>
            <a:r>
              <a:rPr sz="1800" b="1" spc="-15" dirty="0">
                <a:solidFill>
                  <a:srgbClr val="FF0000"/>
                </a:solidFill>
                <a:latin typeface="Calibri"/>
                <a:cs typeface="Calibri"/>
              </a:rPr>
              <a:t>APPLICATIONS</a:t>
            </a:r>
            <a:endParaRPr sz="1800" b="1" dirty="0">
              <a:latin typeface="Calibri"/>
              <a:cs typeface="Calibri"/>
            </a:endParaRPr>
          </a:p>
          <a:p>
            <a:pPr marL="12700">
              <a:lnSpc>
                <a:spcPct val="100000"/>
              </a:lnSpc>
            </a:pPr>
            <a:r>
              <a:rPr sz="1800" b="1" dirty="0">
                <a:solidFill>
                  <a:srgbClr val="FF0000"/>
                </a:solidFill>
                <a:latin typeface="Calibri"/>
                <a:cs typeface="Calibri"/>
              </a:rPr>
              <a:t>–</a:t>
            </a:r>
            <a:r>
              <a:rPr sz="1800" b="1" spc="-20" dirty="0">
                <a:solidFill>
                  <a:srgbClr val="FF0000"/>
                </a:solidFill>
                <a:latin typeface="Calibri"/>
                <a:cs typeface="Calibri"/>
              </a:rPr>
              <a:t> </a:t>
            </a:r>
            <a:r>
              <a:rPr sz="1800" dirty="0">
                <a:solidFill>
                  <a:srgbClr val="FF0000"/>
                </a:solidFill>
                <a:latin typeface="Calibri"/>
                <a:cs typeface="Calibri"/>
              </a:rPr>
              <a:t>2</a:t>
            </a:r>
            <a:r>
              <a:rPr sz="1800" spc="-5" dirty="0">
                <a:solidFill>
                  <a:srgbClr val="FF0000"/>
                </a:solidFill>
                <a:latin typeface="Calibri"/>
                <a:cs typeface="Calibri"/>
              </a:rPr>
              <a:t> τρόποι</a:t>
            </a:r>
            <a:r>
              <a:rPr sz="1800" dirty="0">
                <a:solidFill>
                  <a:srgbClr val="FF0000"/>
                </a:solidFill>
                <a:latin typeface="Calibri"/>
                <a:cs typeface="Calibri"/>
              </a:rPr>
              <a:t> </a:t>
            </a:r>
            <a:r>
              <a:rPr sz="1800" spc="-5" dirty="0">
                <a:solidFill>
                  <a:srgbClr val="FF0000"/>
                </a:solidFill>
                <a:latin typeface="Calibri"/>
                <a:cs typeface="Calibri"/>
              </a:rPr>
              <a:t>παρουσίασης:</a:t>
            </a:r>
            <a:endParaRPr sz="1800" dirty="0">
              <a:latin typeface="Calibri"/>
              <a:cs typeface="Calibri"/>
            </a:endParaRPr>
          </a:p>
          <a:p>
            <a:pPr>
              <a:lnSpc>
                <a:spcPct val="100000"/>
              </a:lnSpc>
              <a:spcBef>
                <a:spcPts val="30"/>
              </a:spcBef>
            </a:pPr>
            <a:endParaRPr sz="2000" dirty="0">
              <a:latin typeface="Calibri"/>
              <a:cs typeface="Calibri"/>
            </a:endParaRPr>
          </a:p>
          <a:p>
            <a:pPr marL="370840" indent="-358140">
              <a:lnSpc>
                <a:spcPct val="100000"/>
              </a:lnSpc>
              <a:buAutoNum type="arabicPeriod"/>
              <a:tabLst>
                <a:tab pos="370205" algn="l"/>
                <a:tab pos="370840" algn="l"/>
              </a:tabLst>
            </a:pPr>
            <a:r>
              <a:rPr sz="1800" b="1" spc="-15" dirty="0">
                <a:solidFill>
                  <a:srgbClr val="FF0000"/>
                </a:solidFill>
                <a:latin typeface="Calibri"/>
                <a:cs typeface="Calibri"/>
              </a:rPr>
              <a:t>Card</a:t>
            </a:r>
            <a:r>
              <a:rPr sz="1800" b="1" spc="-10" dirty="0">
                <a:solidFill>
                  <a:srgbClr val="FF0000"/>
                </a:solidFill>
                <a:latin typeface="Calibri"/>
                <a:cs typeface="Calibri"/>
              </a:rPr>
              <a:t> </a:t>
            </a:r>
            <a:r>
              <a:rPr sz="1800" b="1" spc="-5" dirty="0">
                <a:solidFill>
                  <a:srgbClr val="FF0000"/>
                </a:solidFill>
                <a:latin typeface="Calibri"/>
                <a:cs typeface="Calibri"/>
              </a:rPr>
              <a:t>View</a:t>
            </a:r>
            <a:r>
              <a:rPr sz="1800" spc="-5" dirty="0">
                <a:solidFill>
                  <a:srgbClr val="FF0000"/>
                </a:solidFill>
                <a:latin typeface="Calibri"/>
                <a:cs typeface="Calibri"/>
              </a:rPr>
              <a:t>:</a:t>
            </a:r>
            <a:r>
              <a:rPr sz="1800" spc="-20" dirty="0">
                <a:solidFill>
                  <a:srgbClr val="FF0000"/>
                </a:solidFill>
                <a:latin typeface="Calibri"/>
                <a:cs typeface="Calibri"/>
              </a:rPr>
              <a:t> </a:t>
            </a:r>
            <a:r>
              <a:rPr lang="el-GR" sz="1800" spc="-10" dirty="0">
                <a:solidFill>
                  <a:srgbClr val="FF0000"/>
                </a:solidFill>
                <a:latin typeface="Calibri"/>
                <a:cs typeface="Calibri"/>
              </a:rPr>
              <a:t>Η εξ’ ορισμού</a:t>
            </a:r>
            <a:r>
              <a:rPr sz="1800" spc="40" dirty="0">
                <a:solidFill>
                  <a:srgbClr val="FF0000"/>
                </a:solidFill>
                <a:latin typeface="Calibri"/>
                <a:cs typeface="Calibri"/>
              </a:rPr>
              <a:t> </a:t>
            </a:r>
            <a:r>
              <a:rPr sz="1800" spc="-5" dirty="0">
                <a:solidFill>
                  <a:srgbClr val="FF0000"/>
                </a:solidFill>
                <a:latin typeface="Calibri"/>
                <a:cs typeface="Calibri"/>
              </a:rPr>
              <a:t>ρύθμιση</a:t>
            </a:r>
            <a:r>
              <a:rPr lang="el-GR" sz="1800" spc="-5" dirty="0">
                <a:solidFill>
                  <a:srgbClr val="FF0000"/>
                </a:solidFill>
                <a:latin typeface="Calibri"/>
                <a:cs typeface="Calibri"/>
              </a:rPr>
              <a:t>, κατά την οποία οι αιτήσεις εμφανίζονται ως ένας κατάλογος από κάρτες. Η κάθε κάρτα περιλαμβάνει βασικές πληροφορίες για την αίτηση και το κουμπί </a:t>
            </a:r>
            <a:r>
              <a:rPr lang="en-GB" sz="1800" spc="-5" dirty="0">
                <a:solidFill>
                  <a:srgbClr val="FF0000"/>
                </a:solidFill>
                <a:latin typeface="Calibri"/>
                <a:cs typeface="Calibri"/>
              </a:rPr>
              <a:t>Actions</a:t>
            </a:r>
            <a:r>
              <a:rPr lang="el-GR" sz="1800" spc="-5" dirty="0">
                <a:solidFill>
                  <a:srgbClr val="FF0000"/>
                </a:solidFill>
                <a:latin typeface="Calibri"/>
                <a:cs typeface="Calibri"/>
              </a:rPr>
              <a:t>.</a:t>
            </a:r>
            <a:endParaRPr sz="1800" dirty="0">
              <a:latin typeface="Calibri"/>
              <a:cs typeface="Calibri"/>
            </a:endParaRPr>
          </a:p>
          <a:p>
            <a:pPr marL="442913" indent="-360363">
              <a:lnSpc>
                <a:spcPct val="100000"/>
              </a:lnSpc>
              <a:tabLst>
                <a:tab pos="442913" algn="l"/>
              </a:tabLst>
            </a:pPr>
            <a:endParaRPr lang="el-GR" sz="2000" dirty="0">
              <a:latin typeface="Calibri"/>
              <a:cs typeface="Calibri"/>
            </a:endParaRPr>
          </a:p>
          <a:p>
            <a:pPr marL="360363" indent="-360363">
              <a:lnSpc>
                <a:spcPct val="100000"/>
              </a:lnSpc>
              <a:tabLst>
                <a:tab pos="360363" algn="l"/>
              </a:tabLst>
            </a:pPr>
            <a:r>
              <a:rPr lang="el-GR" sz="2000" b="1" spc="-10" dirty="0">
                <a:solidFill>
                  <a:srgbClr val="FF0000"/>
                </a:solidFill>
                <a:latin typeface="Calibri"/>
                <a:cs typeface="Calibri"/>
              </a:rPr>
              <a:t>2. </a:t>
            </a:r>
            <a:r>
              <a:rPr lang="el-GR" sz="1800" b="1" spc="-10" dirty="0">
                <a:solidFill>
                  <a:srgbClr val="FF0000"/>
                </a:solidFill>
                <a:latin typeface="Calibri"/>
                <a:cs typeface="Calibri"/>
              </a:rPr>
              <a:t>  </a:t>
            </a:r>
            <a:r>
              <a:rPr sz="1800" b="1" spc="-10" dirty="0">
                <a:solidFill>
                  <a:srgbClr val="FF0000"/>
                </a:solidFill>
                <a:latin typeface="Calibri"/>
                <a:cs typeface="Calibri"/>
              </a:rPr>
              <a:t>List</a:t>
            </a:r>
            <a:r>
              <a:rPr sz="1800" b="1" spc="-40" dirty="0">
                <a:solidFill>
                  <a:srgbClr val="FF0000"/>
                </a:solidFill>
                <a:latin typeface="Calibri"/>
                <a:cs typeface="Calibri"/>
              </a:rPr>
              <a:t> </a:t>
            </a:r>
            <a:r>
              <a:rPr sz="1800" b="1" spc="-5" dirty="0">
                <a:solidFill>
                  <a:srgbClr val="FF0000"/>
                </a:solidFill>
                <a:latin typeface="Calibri"/>
                <a:cs typeface="Calibri"/>
              </a:rPr>
              <a:t>View</a:t>
            </a:r>
            <a:r>
              <a:rPr lang="el-GR" sz="1800" b="1" spc="-5" dirty="0">
                <a:solidFill>
                  <a:srgbClr val="FF0000"/>
                </a:solidFill>
                <a:latin typeface="Calibri"/>
                <a:cs typeface="Calibri"/>
              </a:rPr>
              <a:t>: </a:t>
            </a:r>
            <a:r>
              <a:rPr lang="el-GR" spc="-10" dirty="0">
                <a:solidFill>
                  <a:srgbClr val="FF0000"/>
                </a:solidFill>
                <a:latin typeface="Calibri"/>
                <a:cs typeface="Calibri"/>
              </a:rPr>
              <a:t>Οι αιτήσεις εμφανίζονται σε πίνακα, με μία αίτηση ανά γραμμή και τις λεπτομέρειες να εμφανίζονται σε  στήλες. Το κουμπί </a:t>
            </a:r>
            <a:r>
              <a:rPr lang="en-GB" spc="-10" dirty="0">
                <a:solidFill>
                  <a:srgbClr val="FF0000"/>
                </a:solidFill>
                <a:latin typeface="Calibri"/>
                <a:cs typeface="Calibri"/>
              </a:rPr>
              <a:t>Actions </a:t>
            </a:r>
            <a:r>
              <a:rPr lang="el-GR" spc="-10" dirty="0">
                <a:solidFill>
                  <a:srgbClr val="FF0000"/>
                </a:solidFill>
                <a:latin typeface="Calibri"/>
                <a:cs typeface="Calibri"/>
              </a:rPr>
              <a:t>είναι διαθέσιμο για κάθε αίτηση,</a:t>
            </a:r>
            <a:r>
              <a:rPr lang="en-GB" spc="-10" dirty="0">
                <a:solidFill>
                  <a:srgbClr val="FF0000"/>
                </a:solidFill>
                <a:latin typeface="Calibri"/>
                <a:cs typeface="Calibri"/>
              </a:rPr>
              <a:t> </a:t>
            </a:r>
            <a:r>
              <a:rPr lang="el-GR" spc="-10" dirty="0">
                <a:solidFill>
                  <a:srgbClr val="FF0000"/>
                </a:solidFill>
                <a:latin typeface="Calibri"/>
                <a:cs typeface="Calibri"/>
              </a:rPr>
              <a:t>σε ξεχωριστή στήλη</a:t>
            </a:r>
            <a:r>
              <a:rPr lang="en-GB" spc="-10" dirty="0">
                <a:solidFill>
                  <a:srgbClr val="FF0000"/>
                </a:solidFill>
                <a:latin typeface="Calibri"/>
                <a:cs typeface="Calibri"/>
              </a:rPr>
              <a:t>.</a:t>
            </a:r>
            <a:endParaRPr spc="-10" dirty="0">
              <a:solidFill>
                <a:srgbClr val="FF0000"/>
              </a:solidFill>
              <a:latin typeface="Calibri"/>
              <a:cs typeface="Calibri"/>
            </a:endParaRPr>
          </a:p>
        </p:txBody>
      </p:sp>
      <p:pic>
        <p:nvPicPr>
          <p:cNvPr id="4" name="object 4"/>
          <p:cNvPicPr/>
          <p:nvPr/>
        </p:nvPicPr>
        <p:blipFill>
          <a:blip r:embed="rId2" cstate="print"/>
          <a:stretch>
            <a:fillRect/>
          </a:stretch>
        </p:blipFill>
        <p:spPr>
          <a:xfrm>
            <a:off x="374904" y="3206495"/>
            <a:ext cx="8208264" cy="306476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726" y="109550"/>
            <a:ext cx="84385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MY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35" dirty="0">
                <a:solidFill>
                  <a:srgbClr val="FFFFFF"/>
                </a:solidFill>
              </a:rPr>
              <a:t> </a:t>
            </a:r>
            <a:r>
              <a:rPr sz="2800" spc="-20" dirty="0">
                <a:solidFill>
                  <a:srgbClr val="FFFFFF"/>
                </a:solidFill>
              </a:rPr>
              <a:t>ΣΧΕΔΙΟΥ</a:t>
            </a:r>
            <a:endParaRPr sz="2800" dirty="0"/>
          </a:p>
        </p:txBody>
      </p:sp>
      <p:sp>
        <p:nvSpPr>
          <p:cNvPr id="3" name="object 3"/>
          <p:cNvSpPr txBox="1"/>
          <p:nvPr/>
        </p:nvSpPr>
        <p:spPr>
          <a:xfrm>
            <a:off x="352450" y="823925"/>
            <a:ext cx="11733530" cy="3519804"/>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0000"/>
                </a:solidFill>
                <a:latin typeface="Calibri"/>
                <a:cs typeface="Calibri"/>
              </a:rPr>
              <a:t>Όταν</a:t>
            </a:r>
            <a:r>
              <a:rPr sz="1800" b="1" spc="10" dirty="0">
                <a:solidFill>
                  <a:srgbClr val="FF0000"/>
                </a:solidFill>
                <a:latin typeface="Calibri"/>
                <a:cs typeface="Calibri"/>
              </a:rPr>
              <a:t> </a:t>
            </a:r>
            <a:r>
              <a:rPr sz="1800" b="1" spc="-10" dirty="0">
                <a:solidFill>
                  <a:srgbClr val="FF0000"/>
                </a:solidFill>
                <a:latin typeface="Calibri"/>
                <a:cs typeface="Calibri"/>
              </a:rPr>
              <a:t>τα</a:t>
            </a:r>
            <a:r>
              <a:rPr sz="1800" b="1" spc="10" dirty="0">
                <a:solidFill>
                  <a:srgbClr val="FF0000"/>
                </a:solidFill>
                <a:latin typeface="Calibri"/>
                <a:cs typeface="Calibri"/>
              </a:rPr>
              <a:t> </a:t>
            </a:r>
            <a:r>
              <a:rPr sz="1800" b="1" spc="-10" dirty="0">
                <a:solidFill>
                  <a:srgbClr val="FF0000"/>
                </a:solidFill>
                <a:latin typeface="Calibri"/>
                <a:cs typeface="Calibri"/>
              </a:rPr>
              <a:t>αποτελέσματα</a:t>
            </a:r>
            <a:r>
              <a:rPr sz="1800" b="1" spc="-25" dirty="0">
                <a:solidFill>
                  <a:srgbClr val="FF0000"/>
                </a:solidFill>
                <a:latin typeface="Calibri"/>
                <a:cs typeface="Calibri"/>
              </a:rPr>
              <a:t> </a:t>
            </a:r>
            <a:r>
              <a:rPr sz="1800" b="1" spc="-5" dirty="0">
                <a:solidFill>
                  <a:srgbClr val="FF0000"/>
                </a:solidFill>
                <a:latin typeface="Calibri"/>
                <a:cs typeface="Calibri"/>
              </a:rPr>
              <a:t>αναζήτησης</a:t>
            </a:r>
            <a:r>
              <a:rPr sz="1800" b="1" spc="-20" dirty="0">
                <a:solidFill>
                  <a:srgbClr val="FF0000"/>
                </a:solidFill>
                <a:latin typeface="Calibri"/>
                <a:cs typeface="Calibri"/>
              </a:rPr>
              <a:t> </a:t>
            </a:r>
            <a:r>
              <a:rPr sz="1800" b="1" spc="-5" dirty="0">
                <a:solidFill>
                  <a:srgbClr val="FF0000"/>
                </a:solidFill>
                <a:latin typeface="Calibri"/>
                <a:cs typeface="Calibri"/>
              </a:rPr>
              <a:t>εμφανίζονται</a:t>
            </a:r>
            <a:r>
              <a:rPr sz="1800" b="1" spc="-25" dirty="0">
                <a:solidFill>
                  <a:srgbClr val="FF0000"/>
                </a:solidFill>
                <a:latin typeface="Calibri"/>
                <a:cs typeface="Calibri"/>
              </a:rPr>
              <a:t> </a:t>
            </a:r>
            <a:r>
              <a:rPr sz="1800" b="1" spc="-5" dirty="0">
                <a:solidFill>
                  <a:srgbClr val="FF0000"/>
                </a:solidFill>
                <a:latin typeface="Calibri"/>
                <a:cs typeface="Calibri"/>
              </a:rPr>
              <a:t>σε</a:t>
            </a:r>
            <a:r>
              <a:rPr sz="1800" b="1" spc="40" dirty="0">
                <a:solidFill>
                  <a:srgbClr val="FF0000"/>
                </a:solidFill>
                <a:latin typeface="Calibri"/>
                <a:cs typeface="Calibri"/>
              </a:rPr>
              <a:t> </a:t>
            </a:r>
            <a:r>
              <a:rPr sz="1800" b="1" spc="-10" dirty="0">
                <a:solidFill>
                  <a:srgbClr val="FF0000"/>
                </a:solidFill>
                <a:latin typeface="Calibri"/>
                <a:cs typeface="Calibri"/>
              </a:rPr>
              <a:t>card</a:t>
            </a:r>
            <a:r>
              <a:rPr sz="1800" b="1" dirty="0">
                <a:solidFill>
                  <a:srgbClr val="FF0000"/>
                </a:solidFill>
                <a:latin typeface="Calibri"/>
                <a:cs typeface="Calibri"/>
              </a:rPr>
              <a:t> </a:t>
            </a:r>
            <a:r>
              <a:rPr sz="1800" b="1" spc="-30" dirty="0">
                <a:solidFill>
                  <a:srgbClr val="FF0000"/>
                </a:solidFill>
                <a:latin typeface="Calibri"/>
                <a:cs typeface="Calibri"/>
              </a:rPr>
              <a:t>view,</a:t>
            </a:r>
            <a:r>
              <a:rPr sz="1800" b="1" spc="-10" dirty="0">
                <a:solidFill>
                  <a:srgbClr val="FF0000"/>
                </a:solidFill>
                <a:latin typeface="Calibri"/>
                <a:cs typeface="Calibri"/>
              </a:rPr>
              <a:t> </a:t>
            </a:r>
            <a:r>
              <a:rPr sz="1800" b="1" dirty="0">
                <a:solidFill>
                  <a:srgbClr val="FF0000"/>
                </a:solidFill>
                <a:latin typeface="Calibri"/>
                <a:cs typeface="Calibri"/>
              </a:rPr>
              <a:t>η</a:t>
            </a:r>
            <a:r>
              <a:rPr sz="1800" b="1" spc="10" dirty="0">
                <a:solidFill>
                  <a:srgbClr val="FF0000"/>
                </a:solidFill>
                <a:latin typeface="Calibri"/>
                <a:cs typeface="Calibri"/>
              </a:rPr>
              <a:t> </a:t>
            </a:r>
            <a:r>
              <a:rPr sz="1800" b="1" spc="-15" dirty="0">
                <a:solidFill>
                  <a:srgbClr val="FF0000"/>
                </a:solidFill>
                <a:latin typeface="Calibri"/>
                <a:cs typeface="Calibri"/>
              </a:rPr>
              <a:t>κάρτα</a:t>
            </a:r>
            <a:r>
              <a:rPr sz="1800" b="1" dirty="0">
                <a:solidFill>
                  <a:srgbClr val="FF0000"/>
                </a:solidFill>
                <a:latin typeface="Calibri"/>
                <a:cs typeface="Calibri"/>
              </a:rPr>
              <a:t> </a:t>
            </a:r>
            <a:r>
              <a:rPr sz="1800" b="1" spc="-5" dirty="0">
                <a:solidFill>
                  <a:srgbClr val="FF0000"/>
                </a:solidFill>
                <a:latin typeface="Calibri"/>
                <a:cs typeface="Calibri"/>
              </a:rPr>
              <a:t>είναι συρρικνωμένη</a:t>
            </a:r>
            <a:r>
              <a:rPr sz="1800" b="1" spc="-35" dirty="0">
                <a:solidFill>
                  <a:srgbClr val="FF0000"/>
                </a:solidFill>
                <a:latin typeface="Calibri"/>
                <a:cs typeface="Calibri"/>
              </a:rPr>
              <a:t> </a:t>
            </a:r>
            <a:r>
              <a:rPr sz="1800" b="1" spc="-25" dirty="0">
                <a:solidFill>
                  <a:srgbClr val="FF0000"/>
                </a:solidFill>
                <a:latin typeface="Calibri"/>
                <a:cs typeface="Calibri"/>
              </a:rPr>
              <a:t>και</a:t>
            </a:r>
            <a:r>
              <a:rPr sz="1800" b="1" spc="10" dirty="0">
                <a:solidFill>
                  <a:srgbClr val="FF0000"/>
                </a:solidFill>
                <a:latin typeface="Calibri"/>
                <a:cs typeface="Calibri"/>
              </a:rPr>
              <a:t> </a:t>
            </a:r>
            <a:r>
              <a:rPr sz="1800" b="1" spc="-5" dirty="0">
                <a:solidFill>
                  <a:srgbClr val="FF0000"/>
                </a:solidFill>
                <a:latin typeface="Calibri"/>
                <a:cs typeface="Calibri"/>
              </a:rPr>
              <a:t>τα</a:t>
            </a:r>
            <a:r>
              <a:rPr sz="1800" b="1" spc="10" dirty="0">
                <a:solidFill>
                  <a:srgbClr val="FF0000"/>
                </a:solidFill>
                <a:latin typeface="Calibri"/>
                <a:cs typeface="Calibri"/>
              </a:rPr>
              <a:t> </a:t>
            </a:r>
            <a:r>
              <a:rPr sz="1800" b="1" spc="-5" dirty="0">
                <a:solidFill>
                  <a:srgbClr val="FF0000"/>
                </a:solidFill>
                <a:latin typeface="Calibri"/>
                <a:cs typeface="Calibri"/>
              </a:rPr>
              <a:t>εξής στοιχεία</a:t>
            </a:r>
            <a:r>
              <a:rPr sz="1800" b="1" spc="-25" dirty="0">
                <a:solidFill>
                  <a:srgbClr val="FF0000"/>
                </a:solidFill>
                <a:latin typeface="Calibri"/>
                <a:cs typeface="Calibri"/>
              </a:rPr>
              <a:t> </a:t>
            </a:r>
            <a:r>
              <a:rPr sz="1800" b="1" spc="-5" dirty="0">
                <a:solidFill>
                  <a:srgbClr val="FF0000"/>
                </a:solidFill>
                <a:latin typeface="Calibri"/>
                <a:cs typeface="Calibri"/>
              </a:rPr>
              <a:t>είναι</a:t>
            </a:r>
            <a:endParaRPr sz="1800" dirty="0">
              <a:latin typeface="Calibri"/>
              <a:cs typeface="Calibri"/>
            </a:endParaRPr>
          </a:p>
          <a:p>
            <a:pPr marL="12700">
              <a:lnSpc>
                <a:spcPct val="100000"/>
              </a:lnSpc>
              <a:spcBef>
                <a:spcPts val="5"/>
              </a:spcBef>
            </a:pPr>
            <a:r>
              <a:rPr sz="1800" b="1" spc="-5" dirty="0">
                <a:solidFill>
                  <a:srgbClr val="FF0000"/>
                </a:solidFill>
                <a:latin typeface="Calibri"/>
                <a:cs typeface="Calibri"/>
              </a:rPr>
              <a:t>διαθέσιμα:</a:t>
            </a:r>
            <a:endParaRPr sz="1800" dirty="0">
              <a:latin typeface="Calibri"/>
              <a:cs typeface="Calibri"/>
            </a:endParaRPr>
          </a:p>
          <a:p>
            <a:pPr marL="350520" indent="-338455">
              <a:lnSpc>
                <a:spcPct val="100000"/>
              </a:lnSpc>
              <a:spcBef>
                <a:spcPts val="1175"/>
              </a:spcBef>
              <a:buSzPct val="88888"/>
              <a:buAutoNum type="arabicPeriod"/>
              <a:tabLst>
                <a:tab pos="350520" algn="l"/>
                <a:tab pos="351155" algn="l"/>
              </a:tabLst>
            </a:pPr>
            <a:r>
              <a:rPr sz="1800" spc="-5" dirty="0">
                <a:solidFill>
                  <a:srgbClr val="FF0000"/>
                </a:solidFill>
                <a:latin typeface="Calibri"/>
                <a:cs typeface="Calibri"/>
              </a:rPr>
              <a:t>Ημέρες</a:t>
            </a:r>
            <a:r>
              <a:rPr sz="1800" spc="30" dirty="0">
                <a:solidFill>
                  <a:srgbClr val="FF0000"/>
                </a:solidFill>
                <a:latin typeface="Calibri"/>
                <a:cs typeface="Calibri"/>
              </a:rPr>
              <a:t> </a:t>
            </a:r>
            <a:r>
              <a:rPr sz="1800" spc="-5" dirty="0">
                <a:solidFill>
                  <a:srgbClr val="FF0000"/>
                </a:solidFill>
                <a:latin typeface="Calibri"/>
                <a:cs typeface="Calibri"/>
              </a:rPr>
              <a:t>μέχρι</a:t>
            </a:r>
            <a:r>
              <a:rPr sz="1800" spc="25"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10" dirty="0">
                <a:solidFill>
                  <a:srgbClr val="FF0000"/>
                </a:solidFill>
                <a:latin typeface="Calibri"/>
                <a:cs typeface="Calibri"/>
              </a:rPr>
              <a:t>καταληκτική</a:t>
            </a:r>
            <a:r>
              <a:rPr sz="1800" spc="30" dirty="0">
                <a:solidFill>
                  <a:srgbClr val="FF0000"/>
                </a:solidFill>
                <a:latin typeface="Calibri"/>
                <a:cs typeface="Calibri"/>
              </a:rPr>
              <a:t> </a:t>
            </a:r>
            <a:r>
              <a:rPr sz="1800" spc="-5" dirty="0">
                <a:solidFill>
                  <a:srgbClr val="FF0000"/>
                </a:solidFill>
                <a:latin typeface="Calibri"/>
                <a:cs typeface="Calibri"/>
              </a:rPr>
              <a:t>ημερομηνία:</a:t>
            </a:r>
            <a:r>
              <a:rPr sz="1800" spc="-35" dirty="0">
                <a:solidFill>
                  <a:srgbClr val="FF0000"/>
                </a:solidFill>
                <a:latin typeface="Calibri"/>
                <a:cs typeface="Calibri"/>
              </a:rPr>
              <a:t> </a:t>
            </a:r>
            <a:r>
              <a:rPr sz="1800" spc="-5" dirty="0">
                <a:solidFill>
                  <a:srgbClr val="FF0000"/>
                </a:solidFill>
                <a:latin typeface="Calibri"/>
                <a:cs typeface="Calibri"/>
              </a:rPr>
              <a:t>Μπλε</a:t>
            </a:r>
            <a:r>
              <a:rPr sz="1800" spc="-5" dirty="0">
                <a:solidFill>
                  <a:srgbClr val="FF0000"/>
                </a:solidFill>
                <a:latin typeface="Wingdings"/>
                <a:cs typeface="Wingdings"/>
              </a:rPr>
              <a:t></a:t>
            </a:r>
            <a:r>
              <a:rPr sz="1800" spc="-5" dirty="0">
                <a:solidFill>
                  <a:srgbClr val="FF0000"/>
                </a:solidFill>
                <a:latin typeface="Calibri"/>
                <a:cs typeface="Calibri"/>
              </a:rPr>
              <a:t>11</a:t>
            </a:r>
            <a:r>
              <a:rPr sz="1800" spc="35"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περισσότερες</a:t>
            </a:r>
            <a:r>
              <a:rPr sz="1800" spc="65" dirty="0">
                <a:solidFill>
                  <a:srgbClr val="FF0000"/>
                </a:solidFill>
                <a:latin typeface="Calibri"/>
                <a:cs typeface="Calibri"/>
              </a:rPr>
              <a:t> </a:t>
            </a:r>
            <a:r>
              <a:rPr sz="1800" dirty="0">
                <a:solidFill>
                  <a:srgbClr val="FF0000"/>
                </a:solidFill>
                <a:latin typeface="Calibri"/>
                <a:cs typeface="Calibri"/>
              </a:rPr>
              <a:t>/</a:t>
            </a:r>
            <a:r>
              <a:rPr sz="1800" spc="5" dirty="0">
                <a:solidFill>
                  <a:srgbClr val="FF0000"/>
                </a:solidFill>
                <a:latin typeface="Calibri"/>
                <a:cs typeface="Calibri"/>
              </a:rPr>
              <a:t> </a:t>
            </a:r>
            <a:r>
              <a:rPr sz="1800" spc="-15" dirty="0">
                <a:solidFill>
                  <a:srgbClr val="FF0000"/>
                </a:solidFill>
                <a:latin typeface="Calibri"/>
                <a:cs typeface="Calibri"/>
              </a:rPr>
              <a:t>Πορτοκαλί</a:t>
            </a:r>
            <a:r>
              <a:rPr sz="1800" spc="-15" dirty="0">
                <a:solidFill>
                  <a:srgbClr val="FF0000"/>
                </a:solidFill>
                <a:latin typeface="Wingdings"/>
                <a:cs typeface="Wingdings"/>
              </a:rPr>
              <a:t></a:t>
            </a:r>
            <a:r>
              <a:rPr sz="1800" spc="-15" dirty="0">
                <a:solidFill>
                  <a:srgbClr val="FF0000"/>
                </a:solidFill>
                <a:latin typeface="Calibri"/>
                <a:cs typeface="Calibri"/>
              </a:rPr>
              <a:t>2-10</a:t>
            </a:r>
            <a:r>
              <a:rPr sz="1800" spc="65" dirty="0">
                <a:solidFill>
                  <a:srgbClr val="FF0000"/>
                </a:solidFill>
                <a:latin typeface="Calibri"/>
                <a:cs typeface="Calibri"/>
              </a:rPr>
              <a:t> </a:t>
            </a:r>
            <a:r>
              <a:rPr sz="1800" spc="-20" dirty="0">
                <a:solidFill>
                  <a:srgbClr val="FF0000"/>
                </a:solidFill>
                <a:latin typeface="Calibri"/>
                <a:cs typeface="Calibri"/>
              </a:rPr>
              <a:t>/Κόκκινο</a:t>
            </a:r>
            <a:r>
              <a:rPr sz="1800" spc="20" dirty="0">
                <a:solidFill>
                  <a:srgbClr val="FF0000"/>
                </a:solidFill>
                <a:latin typeface="Calibri"/>
                <a:cs typeface="Calibri"/>
              </a:rPr>
              <a:t> </a:t>
            </a:r>
            <a:r>
              <a:rPr sz="1800" spc="-5" dirty="0">
                <a:solidFill>
                  <a:srgbClr val="FF0000"/>
                </a:solidFill>
                <a:latin typeface="Wingdings"/>
                <a:cs typeface="Wingdings"/>
              </a:rPr>
              <a:t></a:t>
            </a:r>
            <a:r>
              <a:rPr sz="1800" spc="-5" dirty="0">
                <a:solidFill>
                  <a:srgbClr val="FF0000"/>
                </a:solidFill>
                <a:latin typeface="Calibri"/>
                <a:cs typeface="Calibri"/>
              </a:rPr>
              <a:t>1</a:t>
            </a:r>
            <a:r>
              <a:rPr sz="1800" spc="15" dirty="0">
                <a:solidFill>
                  <a:srgbClr val="FF0000"/>
                </a:solidFill>
                <a:latin typeface="Calibri"/>
                <a:cs typeface="Calibri"/>
              </a:rPr>
              <a:t> </a:t>
            </a:r>
            <a:r>
              <a:rPr sz="1800" dirty="0">
                <a:solidFill>
                  <a:srgbClr val="FF0000"/>
                </a:solidFill>
                <a:latin typeface="Calibri"/>
                <a:cs typeface="Calibri"/>
              </a:rPr>
              <a:t>ή</a:t>
            </a:r>
            <a:r>
              <a:rPr sz="1800" spc="5" dirty="0">
                <a:solidFill>
                  <a:srgbClr val="FF0000"/>
                </a:solidFill>
                <a:latin typeface="Calibri"/>
                <a:cs typeface="Calibri"/>
              </a:rPr>
              <a:t> </a:t>
            </a:r>
            <a:r>
              <a:rPr sz="1800" spc="-10" dirty="0">
                <a:solidFill>
                  <a:srgbClr val="FF0000"/>
                </a:solidFill>
                <a:latin typeface="Calibri"/>
                <a:cs typeface="Calibri"/>
              </a:rPr>
              <a:t>λιγότερη</a:t>
            </a:r>
            <a:endParaRPr sz="1800" dirty="0">
              <a:latin typeface="Calibri"/>
              <a:cs typeface="Calibri"/>
            </a:endParaRPr>
          </a:p>
          <a:p>
            <a:pPr marL="355600" marR="74930" indent="-342900">
              <a:lnSpc>
                <a:spcPts val="2140"/>
              </a:lnSpc>
              <a:spcBef>
                <a:spcPts val="520"/>
              </a:spcBef>
              <a:buAutoNum type="arabicPeriod"/>
              <a:tabLst>
                <a:tab pos="354965" algn="l"/>
                <a:tab pos="355600" algn="l"/>
              </a:tabLst>
            </a:pPr>
            <a:r>
              <a:rPr lang="en-GB" sz="1800" spc="-5" dirty="0">
                <a:solidFill>
                  <a:srgbClr val="FF0000"/>
                </a:solidFill>
                <a:latin typeface="Calibri"/>
                <a:cs typeface="Calibri"/>
              </a:rPr>
              <a:t>Completion</a:t>
            </a:r>
            <a:r>
              <a:rPr sz="1800" spc="20" dirty="0">
                <a:solidFill>
                  <a:srgbClr val="FF0000"/>
                </a:solidFill>
                <a:latin typeface="Calibri"/>
                <a:cs typeface="Calibri"/>
              </a:rPr>
              <a:t> </a:t>
            </a:r>
            <a:r>
              <a:rPr sz="1800" spc="-10" dirty="0">
                <a:solidFill>
                  <a:srgbClr val="FF0000"/>
                </a:solidFill>
                <a:latin typeface="Calibri"/>
                <a:cs typeface="Calibri"/>
              </a:rPr>
              <a:t>Status:</a:t>
            </a:r>
            <a:r>
              <a:rPr sz="1800" spc="10" dirty="0">
                <a:solidFill>
                  <a:srgbClr val="FF0000"/>
                </a:solidFill>
                <a:latin typeface="Calibri"/>
                <a:cs typeface="Calibri"/>
              </a:rPr>
              <a:t> </a:t>
            </a:r>
            <a:r>
              <a:rPr sz="1800" spc="-15" dirty="0">
                <a:solidFill>
                  <a:srgbClr val="FF0000"/>
                </a:solidFill>
                <a:latin typeface="Calibri"/>
                <a:cs typeface="Calibri"/>
              </a:rPr>
              <a:t>Πορτοκαλί</a:t>
            </a:r>
            <a:r>
              <a:rPr sz="1800" spc="-15" dirty="0">
                <a:solidFill>
                  <a:srgbClr val="FF0000"/>
                </a:solidFill>
                <a:latin typeface="Wingdings"/>
                <a:cs typeface="Wingdings"/>
              </a:rPr>
              <a:t></a:t>
            </a:r>
            <a:r>
              <a:rPr sz="1800" spc="-15" dirty="0">
                <a:solidFill>
                  <a:srgbClr val="FF0000"/>
                </a:solidFill>
                <a:latin typeface="Calibri"/>
                <a:cs typeface="Calibri"/>
              </a:rPr>
              <a:t>Draft</a:t>
            </a:r>
            <a:r>
              <a:rPr sz="1800" spc="65" dirty="0">
                <a:solidFill>
                  <a:srgbClr val="FF0000"/>
                </a:solidFill>
                <a:latin typeface="Calibri"/>
                <a:cs typeface="Calibri"/>
              </a:rPr>
              <a:t> </a:t>
            </a:r>
            <a:r>
              <a:rPr sz="1800" dirty="0">
                <a:solidFill>
                  <a:srgbClr val="FF0000"/>
                </a:solidFill>
                <a:latin typeface="Calibri"/>
                <a:cs typeface="Calibri"/>
              </a:rPr>
              <a:t>/</a:t>
            </a:r>
            <a:r>
              <a:rPr sz="1800" spc="25" dirty="0">
                <a:solidFill>
                  <a:srgbClr val="FF0000"/>
                </a:solidFill>
                <a:latin typeface="Calibri"/>
                <a:cs typeface="Calibri"/>
              </a:rPr>
              <a:t> </a:t>
            </a:r>
            <a:r>
              <a:rPr sz="1800" spc="-10" dirty="0">
                <a:solidFill>
                  <a:srgbClr val="FF0000"/>
                </a:solidFill>
                <a:latin typeface="Calibri"/>
                <a:cs typeface="Calibri"/>
              </a:rPr>
              <a:t>Πράσινο</a:t>
            </a:r>
            <a:r>
              <a:rPr sz="1800" spc="-10" dirty="0">
                <a:solidFill>
                  <a:srgbClr val="FF0000"/>
                </a:solidFill>
                <a:latin typeface="Wingdings"/>
                <a:cs typeface="Wingdings"/>
              </a:rPr>
              <a:t></a:t>
            </a:r>
            <a:r>
              <a:rPr sz="1800" spc="-10" dirty="0">
                <a:solidFill>
                  <a:srgbClr val="FF0000"/>
                </a:solidFill>
                <a:latin typeface="Calibri"/>
                <a:cs typeface="Calibri"/>
              </a:rPr>
              <a:t>Submitted</a:t>
            </a:r>
            <a:r>
              <a:rPr sz="1800" spc="60" dirty="0">
                <a:solidFill>
                  <a:srgbClr val="FF0000"/>
                </a:solidFill>
                <a:latin typeface="Calibri"/>
                <a:cs typeface="Calibri"/>
              </a:rPr>
              <a:t> </a:t>
            </a:r>
            <a:r>
              <a:rPr sz="1800" dirty="0">
                <a:solidFill>
                  <a:srgbClr val="FF0000"/>
                </a:solidFill>
                <a:latin typeface="Calibri"/>
                <a:cs typeface="Calibri"/>
              </a:rPr>
              <a:t>/</a:t>
            </a:r>
            <a:r>
              <a:rPr sz="1800" spc="30" dirty="0">
                <a:solidFill>
                  <a:srgbClr val="FF0000"/>
                </a:solidFill>
                <a:latin typeface="Calibri"/>
                <a:cs typeface="Calibri"/>
              </a:rPr>
              <a:t> </a:t>
            </a:r>
            <a:r>
              <a:rPr sz="1800" spc="-15" dirty="0">
                <a:solidFill>
                  <a:srgbClr val="FF0000"/>
                </a:solidFill>
                <a:latin typeface="Calibri"/>
                <a:cs typeface="Calibri"/>
              </a:rPr>
              <a:t>Κόκκινο</a:t>
            </a:r>
            <a:r>
              <a:rPr sz="1800" spc="-15" dirty="0">
                <a:solidFill>
                  <a:srgbClr val="FF0000"/>
                </a:solidFill>
                <a:latin typeface="Wingdings"/>
                <a:cs typeface="Wingdings"/>
              </a:rPr>
              <a:t></a:t>
            </a:r>
            <a:r>
              <a:rPr sz="1800" spc="-15" dirty="0">
                <a:solidFill>
                  <a:srgbClr val="FF0000"/>
                </a:solidFill>
                <a:latin typeface="Calibri"/>
                <a:cs typeface="Calibri"/>
              </a:rPr>
              <a:t>Unsubmitted</a:t>
            </a:r>
            <a:r>
              <a:rPr sz="1800" spc="45" dirty="0">
                <a:solidFill>
                  <a:srgbClr val="FF0000"/>
                </a:solidFill>
                <a:latin typeface="Calibri"/>
                <a:cs typeface="Calibri"/>
              </a:rPr>
              <a:t> </a:t>
            </a:r>
            <a:r>
              <a:rPr sz="1800" spc="-10" dirty="0">
                <a:solidFill>
                  <a:srgbClr val="FF0000"/>
                </a:solidFill>
                <a:latin typeface="Calibri"/>
                <a:cs typeface="Calibri"/>
              </a:rPr>
              <a:t>(το</a:t>
            </a:r>
            <a:r>
              <a:rPr sz="1800" spc="30" dirty="0">
                <a:solidFill>
                  <a:srgbClr val="FF0000"/>
                </a:solidFill>
                <a:latin typeface="Calibri"/>
                <a:cs typeface="Calibri"/>
              </a:rPr>
              <a:t> </a:t>
            </a:r>
            <a:r>
              <a:rPr sz="1800" spc="-10" dirty="0">
                <a:solidFill>
                  <a:srgbClr val="FF0000"/>
                </a:solidFill>
                <a:latin typeface="Calibri"/>
                <a:cs typeface="Calibri"/>
              </a:rPr>
              <a:t>αντίστοιχο</a:t>
            </a:r>
            <a:r>
              <a:rPr sz="1800" spc="30" dirty="0">
                <a:solidFill>
                  <a:srgbClr val="FF0000"/>
                </a:solidFill>
                <a:latin typeface="Calibri"/>
                <a:cs typeface="Calibri"/>
              </a:rPr>
              <a:t> </a:t>
            </a:r>
            <a:r>
              <a:rPr sz="1800" spc="-10" dirty="0">
                <a:solidFill>
                  <a:srgbClr val="FF0000"/>
                </a:solidFill>
                <a:latin typeface="Calibri"/>
                <a:cs typeface="Calibri"/>
              </a:rPr>
              <a:t>χρώμα</a:t>
            </a:r>
            <a:r>
              <a:rPr sz="1800" spc="30" dirty="0">
                <a:solidFill>
                  <a:srgbClr val="FF0000"/>
                </a:solidFill>
                <a:latin typeface="Calibri"/>
                <a:cs typeface="Calibri"/>
              </a:rPr>
              <a:t> </a:t>
            </a:r>
            <a:r>
              <a:rPr sz="1800" spc="-10" dirty="0">
                <a:solidFill>
                  <a:srgbClr val="FF0000"/>
                </a:solidFill>
                <a:latin typeface="Calibri"/>
                <a:cs typeface="Calibri"/>
              </a:rPr>
              <a:t>λαμβάνει</a:t>
            </a:r>
            <a:r>
              <a:rPr sz="1800" spc="55" dirty="0">
                <a:solidFill>
                  <a:srgbClr val="FF0000"/>
                </a:solidFill>
                <a:latin typeface="Calibri"/>
                <a:cs typeface="Calibri"/>
              </a:rPr>
              <a:t> </a:t>
            </a:r>
            <a:r>
              <a:rPr sz="1800" spc="-25" dirty="0">
                <a:solidFill>
                  <a:srgbClr val="FF0000"/>
                </a:solidFill>
                <a:latin typeface="Calibri"/>
                <a:cs typeface="Calibri"/>
              </a:rPr>
              <a:t>και </a:t>
            </a:r>
            <a:r>
              <a:rPr sz="1800" spc="-390" dirty="0">
                <a:solidFill>
                  <a:srgbClr val="FF0000"/>
                </a:solidFill>
                <a:latin typeface="Calibri"/>
                <a:cs typeface="Calibri"/>
              </a:rPr>
              <a:t> </a:t>
            </a:r>
            <a:r>
              <a:rPr sz="1800" dirty="0">
                <a:solidFill>
                  <a:srgbClr val="FF0000"/>
                </a:solidFill>
                <a:latin typeface="Calibri"/>
                <a:cs typeface="Calibri"/>
              </a:rPr>
              <a:t>η </a:t>
            </a:r>
            <a:r>
              <a:rPr sz="1800" spc="5" dirty="0">
                <a:solidFill>
                  <a:srgbClr val="FF0000"/>
                </a:solidFill>
                <a:latin typeface="Calibri"/>
                <a:cs typeface="Calibri"/>
              </a:rPr>
              <a:t>στήλη</a:t>
            </a:r>
            <a:r>
              <a:rPr sz="1800" spc="-10" dirty="0">
                <a:solidFill>
                  <a:srgbClr val="FF0000"/>
                </a:solidFill>
                <a:latin typeface="Calibri"/>
                <a:cs typeface="Calibri"/>
              </a:rPr>
              <a:t> </a:t>
            </a:r>
            <a:r>
              <a:rPr sz="1800" dirty="0">
                <a:solidFill>
                  <a:srgbClr val="FF0000"/>
                </a:solidFill>
                <a:latin typeface="Calibri"/>
                <a:cs typeface="Calibri"/>
              </a:rPr>
              <a:t>στα</a:t>
            </a:r>
            <a:r>
              <a:rPr sz="1800" spc="10" dirty="0">
                <a:solidFill>
                  <a:srgbClr val="FF0000"/>
                </a:solidFill>
                <a:latin typeface="Calibri"/>
                <a:cs typeface="Calibri"/>
              </a:rPr>
              <a:t> </a:t>
            </a:r>
            <a:r>
              <a:rPr sz="1800" spc="-5" dirty="0">
                <a:solidFill>
                  <a:srgbClr val="FF0000"/>
                </a:solidFill>
                <a:latin typeface="Calibri"/>
                <a:cs typeface="Calibri"/>
              </a:rPr>
              <a:t>αριστερά</a:t>
            </a:r>
            <a:r>
              <a:rPr sz="1800" spc="30" dirty="0">
                <a:solidFill>
                  <a:srgbClr val="FF0000"/>
                </a:solidFill>
                <a:latin typeface="Calibri"/>
                <a:cs typeface="Calibri"/>
              </a:rPr>
              <a:t> </a:t>
            </a:r>
            <a:r>
              <a:rPr sz="1800" dirty="0">
                <a:solidFill>
                  <a:srgbClr val="FF0000"/>
                </a:solidFill>
                <a:latin typeface="Calibri"/>
                <a:cs typeface="Calibri"/>
              </a:rPr>
              <a:t>της</a:t>
            </a:r>
            <a:r>
              <a:rPr sz="1800" spc="5" dirty="0">
                <a:solidFill>
                  <a:srgbClr val="FF0000"/>
                </a:solidFill>
                <a:latin typeface="Calibri"/>
                <a:cs typeface="Calibri"/>
              </a:rPr>
              <a:t> </a:t>
            </a:r>
            <a:r>
              <a:rPr sz="1800" spc="-15" dirty="0">
                <a:solidFill>
                  <a:srgbClr val="FF0000"/>
                </a:solidFill>
                <a:latin typeface="Calibri"/>
                <a:cs typeface="Calibri"/>
              </a:rPr>
              <a:t>κάρτας)</a:t>
            </a:r>
            <a:endParaRPr sz="1800" dirty="0">
              <a:latin typeface="Calibri"/>
              <a:cs typeface="Calibri"/>
            </a:endParaRPr>
          </a:p>
          <a:p>
            <a:pPr marL="355600" indent="-342900">
              <a:lnSpc>
                <a:spcPct val="100000"/>
              </a:lnSpc>
              <a:spcBef>
                <a:spcPts val="360"/>
              </a:spcBef>
              <a:buAutoNum type="arabicPeriod"/>
              <a:tabLst>
                <a:tab pos="354965" algn="l"/>
                <a:tab pos="355600" algn="l"/>
              </a:tabLst>
            </a:pPr>
            <a:r>
              <a:rPr sz="1800" spc="-10" dirty="0">
                <a:solidFill>
                  <a:srgbClr val="FF0000"/>
                </a:solidFill>
                <a:latin typeface="Calibri"/>
                <a:cs typeface="Calibri"/>
              </a:rPr>
              <a:t>Form</a:t>
            </a:r>
            <a:r>
              <a:rPr sz="1800" spc="-45" dirty="0">
                <a:solidFill>
                  <a:srgbClr val="FF0000"/>
                </a:solidFill>
                <a:latin typeface="Calibri"/>
                <a:cs typeface="Calibri"/>
              </a:rPr>
              <a:t> </a:t>
            </a:r>
            <a:r>
              <a:rPr sz="1800" dirty="0">
                <a:solidFill>
                  <a:srgbClr val="FF0000"/>
                </a:solidFill>
                <a:latin typeface="Calibri"/>
                <a:cs typeface="Calibri"/>
              </a:rPr>
              <a:t>ID</a:t>
            </a:r>
            <a:endParaRPr sz="1800" dirty="0">
              <a:latin typeface="Calibri"/>
              <a:cs typeface="Calibri"/>
            </a:endParaRPr>
          </a:p>
          <a:p>
            <a:pPr marL="355600" indent="-342900">
              <a:lnSpc>
                <a:spcPct val="100000"/>
              </a:lnSpc>
              <a:spcBef>
                <a:spcPts val="434"/>
              </a:spcBef>
              <a:buAutoNum type="arabicPeriod"/>
              <a:tabLst>
                <a:tab pos="354965" algn="l"/>
                <a:tab pos="355600" algn="l"/>
              </a:tabLst>
            </a:pPr>
            <a:r>
              <a:rPr sz="1800" spc="-10" dirty="0">
                <a:solidFill>
                  <a:srgbClr val="FF0000"/>
                </a:solidFill>
                <a:latin typeface="Calibri"/>
                <a:cs typeface="Calibri"/>
              </a:rPr>
              <a:t>Όνομα</a:t>
            </a:r>
            <a:r>
              <a:rPr sz="1800" spc="10"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5" dirty="0">
                <a:solidFill>
                  <a:srgbClr val="FF0000"/>
                </a:solidFill>
                <a:latin typeface="Calibri"/>
                <a:cs typeface="Calibri"/>
              </a:rPr>
              <a:t>OID </a:t>
            </a:r>
            <a:r>
              <a:rPr sz="1800" spc="-10" dirty="0">
                <a:solidFill>
                  <a:srgbClr val="FF0000"/>
                </a:solidFill>
                <a:latin typeface="Calibri"/>
                <a:cs typeface="Calibri"/>
              </a:rPr>
              <a:t>αιτούντος</a:t>
            </a:r>
            <a:r>
              <a:rPr sz="1800" spc="15" dirty="0">
                <a:solidFill>
                  <a:srgbClr val="FF0000"/>
                </a:solidFill>
                <a:latin typeface="Calibri"/>
                <a:cs typeface="Calibri"/>
              </a:rPr>
              <a:t> </a:t>
            </a:r>
            <a:r>
              <a:rPr sz="1800" spc="-10" dirty="0">
                <a:solidFill>
                  <a:srgbClr val="FF0000"/>
                </a:solidFill>
                <a:latin typeface="Calibri"/>
                <a:cs typeface="Calibri"/>
              </a:rPr>
              <a:t>οργανισμού</a:t>
            </a:r>
            <a:endParaRPr sz="1800" dirty="0">
              <a:latin typeface="Calibri"/>
              <a:cs typeface="Calibri"/>
            </a:endParaRPr>
          </a:p>
          <a:p>
            <a:pPr marL="355600" indent="-342900">
              <a:lnSpc>
                <a:spcPct val="100000"/>
              </a:lnSpc>
              <a:spcBef>
                <a:spcPts val="430"/>
              </a:spcBef>
              <a:buAutoNum type="arabicPeriod"/>
              <a:tabLst>
                <a:tab pos="354965" algn="l"/>
                <a:tab pos="355600" algn="l"/>
              </a:tabLst>
            </a:pPr>
            <a:r>
              <a:rPr sz="1800" spc="-10" dirty="0">
                <a:solidFill>
                  <a:srgbClr val="FF0000"/>
                </a:solidFill>
                <a:latin typeface="Calibri"/>
                <a:cs typeface="Calibri"/>
              </a:rPr>
              <a:t>Τίτλος</a:t>
            </a:r>
            <a:r>
              <a:rPr sz="1800" spc="-15" dirty="0">
                <a:solidFill>
                  <a:srgbClr val="FF0000"/>
                </a:solidFill>
                <a:latin typeface="Calibri"/>
                <a:cs typeface="Calibri"/>
              </a:rPr>
              <a:t> </a:t>
            </a:r>
            <a:r>
              <a:rPr sz="1800" spc="-10" dirty="0">
                <a:solidFill>
                  <a:srgbClr val="FF0000"/>
                </a:solidFill>
                <a:latin typeface="Calibri"/>
                <a:cs typeface="Calibri"/>
              </a:rPr>
              <a:t>Σχεδίου</a:t>
            </a:r>
            <a:endParaRPr sz="1800" dirty="0">
              <a:latin typeface="Calibri"/>
              <a:cs typeface="Calibri"/>
            </a:endParaRPr>
          </a:p>
          <a:p>
            <a:pPr marL="355600" indent="-342900">
              <a:lnSpc>
                <a:spcPct val="100000"/>
              </a:lnSpc>
              <a:spcBef>
                <a:spcPts val="434"/>
              </a:spcBef>
              <a:buAutoNum type="arabicPeriod"/>
              <a:tabLst>
                <a:tab pos="354965" algn="l"/>
                <a:tab pos="355600" algn="l"/>
              </a:tabLst>
            </a:pPr>
            <a:r>
              <a:rPr sz="1800" spc="-10" dirty="0">
                <a:solidFill>
                  <a:srgbClr val="FF0000"/>
                </a:solidFill>
                <a:latin typeface="Calibri"/>
                <a:cs typeface="Calibri"/>
              </a:rPr>
              <a:t>Πρόγραμμα,</a:t>
            </a:r>
            <a:r>
              <a:rPr sz="1800" spc="25" dirty="0">
                <a:solidFill>
                  <a:srgbClr val="FF0000"/>
                </a:solidFill>
                <a:latin typeface="Calibri"/>
                <a:cs typeface="Calibri"/>
              </a:rPr>
              <a:t> </a:t>
            </a:r>
            <a:r>
              <a:rPr sz="1800" spc="-5" dirty="0">
                <a:solidFill>
                  <a:srgbClr val="FF0000"/>
                </a:solidFill>
                <a:latin typeface="Calibri"/>
                <a:cs typeface="Calibri"/>
              </a:rPr>
              <a:t>Πρόσκληση,</a:t>
            </a:r>
            <a:r>
              <a:rPr sz="1800" spc="5" dirty="0">
                <a:solidFill>
                  <a:srgbClr val="FF0000"/>
                </a:solidFill>
                <a:latin typeface="Calibri"/>
                <a:cs typeface="Calibri"/>
              </a:rPr>
              <a:t> </a:t>
            </a:r>
            <a:r>
              <a:rPr sz="1800" spc="-5" dirty="0">
                <a:solidFill>
                  <a:srgbClr val="FF0000"/>
                </a:solidFill>
                <a:latin typeface="Calibri"/>
                <a:cs typeface="Calibri"/>
              </a:rPr>
              <a:t>Γύρος</a:t>
            </a:r>
            <a:r>
              <a:rPr sz="1800" spc="20" dirty="0">
                <a:solidFill>
                  <a:srgbClr val="FF0000"/>
                </a:solidFill>
                <a:latin typeface="Calibri"/>
                <a:cs typeface="Calibri"/>
              </a:rPr>
              <a:t> </a:t>
            </a:r>
            <a:r>
              <a:rPr sz="1800" spc="-5" dirty="0">
                <a:solidFill>
                  <a:srgbClr val="FF0000"/>
                </a:solidFill>
                <a:latin typeface="Calibri"/>
                <a:cs typeface="Calibri"/>
              </a:rPr>
              <a:t>Αιτήσεων</a:t>
            </a:r>
            <a:r>
              <a:rPr sz="1800" spc="20" dirty="0">
                <a:solidFill>
                  <a:srgbClr val="FF0000"/>
                </a:solidFill>
                <a:latin typeface="Calibri"/>
                <a:cs typeface="Calibri"/>
              </a:rPr>
              <a:t> </a:t>
            </a:r>
            <a:r>
              <a:rPr sz="1800" spc="-20" dirty="0">
                <a:solidFill>
                  <a:srgbClr val="FF0000"/>
                </a:solidFill>
                <a:latin typeface="Calibri"/>
                <a:cs typeface="Calibri"/>
              </a:rPr>
              <a:t>(Round</a:t>
            </a:r>
            <a:r>
              <a:rPr sz="1800" spc="30" dirty="0">
                <a:solidFill>
                  <a:srgbClr val="FF0000"/>
                </a:solidFill>
                <a:latin typeface="Calibri"/>
                <a:cs typeface="Calibri"/>
              </a:rPr>
              <a:t> </a:t>
            </a:r>
            <a:r>
              <a:rPr sz="1800" spc="-10" dirty="0">
                <a:solidFill>
                  <a:srgbClr val="FF0000"/>
                </a:solidFill>
                <a:latin typeface="Calibri"/>
                <a:cs typeface="Calibri"/>
              </a:rPr>
              <a:t>1/Round</a:t>
            </a:r>
            <a:r>
              <a:rPr sz="1800" spc="25" dirty="0">
                <a:solidFill>
                  <a:srgbClr val="FF0000"/>
                </a:solidFill>
                <a:latin typeface="Calibri"/>
                <a:cs typeface="Calibri"/>
              </a:rPr>
              <a:t> </a:t>
            </a:r>
            <a:r>
              <a:rPr sz="1800" spc="-5" dirty="0">
                <a:solidFill>
                  <a:srgbClr val="FF0000"/>
                </a:solidFill>
                <a:latin typeface="Calibri"/>
                <a:cs typeface="Calibri"/>
              </a:rPr>
              <a:t>2</a:t>
            </a:r>
            <a:r>
              <a:rPr lang="en-GB" sz="1800" spc="-5" dirty="0">
                <a:solidFill>
                  <a:srgbClr val="FF0000"/>
                </a:solidFill>
                <a:latin typeface="Calibri"/>
                <a:cs typeface="Calibri"/>
              </a:rPr>
              <a:t>/Round 3</a:t>
            </a:r>
            <a:r>
              <a:rPr sz="1800" spc="-5" dirty="0">
                <a:solidFill>
                  <a:srgbClr val="FF0000"/>
                </a:solidFill>
                <a:latin typeface="Calibri"/>
                <a:cs typeface="Calibri"/>
              </a:rPr>
              <a:t>),</a:t>
            </a:r>
            <a:r>
              <a:rPr sz="1800" spc="30" dirty="0">
                <a:solidFill>
                  <a:srgbClr val="FF0000"/>
                </a:solidFill>
                <a:latin typeface="Calibri"/>
                <a:cs typeface="Calibri"/>
              </a:rPr>
              <a:t> </a:t>
            </a:r>
            <a:r>
              <a:rPr sz="1800" spc="-5" dirty="0" err="1">
                <a:solidFill>
                  <a:srgbClr val="FF0000"/>
                </a:solidFill>
                <a:latin typeface="Calibri"/>
                <a:cs typeface="Calibri"/>
              </a:rPr>
              <a:t>Δράση</a:t>
            </a:r>
            <a:endParaRPr sz="1800" dirty="0">
              <a:latin typeface="Calibri"/>
              <a:cs typeface="Calibri"/>
            </a:endParaRPr>
          </a:p>
          <a:p>
            <a:pPr marL="342900" marR="5080" indent="-342900">
              <a:lnSpc>
                <a:spcPct val="100000"/>
              </a:lnSpc>
              <a:spcBef>
                <a:spcPts val="434"/>
              </a:spcBef>
              <a:buAutoNum type="arabicPeriod"/>
              <a:tabLst>
                <a:tab pos="342900" algn="l"/>
                <a:tab pos="343535" algn="l"/>
              </a:tabLst>
            </a:pPr>
            <a:r>
              <a:rPr sz="1800" spc="-5" dirty="0">
                <a:solidFill>
                  <a:srgbClr val="FF0000"/>
                </a:solidFill>
                <a:latin typeface="Calibri"/>
                <a:cs typeface="Calibri"/>
              </a:rPr>
              <a:t>Actions</a:t>
            </a:r>
            <a:r>
              <a:rPr sz="1800" spc="5" dirty="0">
                <a:solidFill>
                  <a:srgbClr val="FF0000"/>
                </a:solidFill>
                <a:latin typeface="Calibri"/>
                <a:cs typeface="Calibri"/>
              </a:rPr>
              <a:t> </a:t>
            </a:r>
            <a:r>
              <a:rPr sz="1800" spc="-10" dirty="0">
                <a:solidFill>
                  <a:srgbClr val="FF0000"/>
                </a:solidFill>
                <a:latin typeface="Calibri"/>
                <a:cs typeface="Calibri"/>
              </a:rPr>
              <a:t>Button:</a:t>
            </a:r>
            <a:r>
              <a:rPr sz="1800" spc="15" dirty="0">
                <a:solidFill>
                  <a:srgbClr val="FF0000"/>
                </a:solidFill>
                <a:latin typeface="Calibri"/>
                <a:cs typeface="Calibri"/>
              </a:rPr>
              <a:t> </a:t>
            </a:r>
            <a:r>
              <a:rPr sz="1800" spc="-5" dirty="0">
                <a:solidFill>
                  <a:srgbClr val="FF0000"/>
                </a:solidFill>
                <a:latin typeface="Calibri"/>
                <a:cs typeface="Calibri"/>
              </a:rPr>
              <a:t>Αναλόγως</a:t>
            </a:r>
            <a:r>
              <a:rPr sz="1800" dirty="0">
                <a:solidFill>
                  <a:srgbClr val="FF0000"/>
                </a:solidFill>
                <a:latin typeface="Calibri"/>
                <a:cs typeface="Calibri"/>
              </a:rPr>
              <a:t> </a:t>
            </a:r>
            <a:r>
              <a:rPr sz="1800" spc="-10" dirty="0">
                <a:solidFill>
                  <a:srgbClr val="FF0000"/>
                </a:solidFill>
                <a:latin typeface="Calibri"/>
                <a:cs typeface="Calibri"/>
              </a:rPr>
              <a:t>του</a:t>
            </a:r>
            <a:r>
              <a:rPr sz="1800" spc="5" dirty="0">
                <a:solidFill>
                  <a:srgbClr val="FF0000"/>
                </a:solidFill>
                <a:latin typeface="Calibri"/>
                <a:cs typeface="Calibri"/>
              </a:rPr>
              <a:t> </a:t>
            </a:r>
            <a:r>
              <a:rPr sz="1800" spc="-5" dirty="0">
                <a:solidFill>
                  <a:srgbClr val="FF0000"/>
                </a:solidFill>
                <a:latin typeface="Calibri"/>
                <a:cs typeface="Calibri"/>
              </a:rPr>
              <a:t>τύπου</a:t>
            </a:r>
            <a:r>
              <a:rPr sz="1800" spc="20"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5" dirty="0">
                <a:solidFill>
                  <a:srgbClr val="FF0000"/>
                </a:solidFill>
                <a:latin typeface="Calibri"/>
                <a:cs typeface="Calibri"/>
              </a:rPr>
              <a:t>αίτησης,</a:t>
            </a:r>
            <a:r>
              <a:rPr sz="1800" spc="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10" dirty="0">
                <a:solidFill>
                  <a:srgbClr val="FF0000"/>
                </a:solidFill>
                <a:latin typeface="Calibri"/>
                <a:cs typeface="Calibri"/>
              </a:rPr>
              <a:t>κατάστασης</a:t>
            </a:r>
            <a:r>
              <a:rPr sz="1800" spc="15" dirty="0">
                <a:solidFill>
                  <a:srgbClr val="FF0000"/>
                </a:solidFill>
                <a:latin typeface="Calibri"/>
                <a:cs typeface="Calibri"/>
              </a:rPr>
              <a:t> </a:t>
            </a:r>
            <a:r>
              <a:rPr sz="1800" spc="-5" dirty="0">
                <a:solidFill>
                  <a:srgbClr val="FF0000"/>
                </a:solidFill>
                <a:latin typeface="Calibri"/>
                <a:cs typeface="Calibri"/>
              </a:rPr>
              <a:t>στην</a:t>
            </a:r>
            <a:r>
              <a:rPr sz="1800" spc="5" dirty="0">
                <a:solidFill>
                  <a:srgbClr val="FF0000"/>
                </a:solidFill>
                <a:latin typeface="Calibri"/>
                <a:cs typeface="Calibri"/>
              </a:rPr>
              <a:t> </a:t>
            </a:r>
            <a:r>
              <a:rPr sz="1800" spc="-5" dirty="0">
                <a:solidFill>
                  <a:srgbClr val="FF0000"/>
                </a:solidFill>
                <a:latin typeface="Calibri"/>
                <a:cs typeface="Calibri"/>
              </a:rPr>
              <a:t>οποία</a:t>
            </a:r>
            <a:r>
              <a:rPr sz="1800" spc="20" dirty="0">
                <a:solidFill>
                  <a:srgbClr val="FF0000"/>
                </a:solidFill>
                <a:latin typeface="Calibri"/>
                <a:cs typeface="Calibri"/>
              </a:rPr>
              <a:t> </a:t>
            </a:r>
            <a:r>
              <a:rPr sz="1800" spc="-10" dirty="0">
                <a:solidFill>
                  <a:srgbClr val="FF0000"/>
                </a:solidFill>
                <a:latin typeface="Calibri"/>
                <a:cs typeface="Calibri"/>
              </a:rPr>
              <a:t>βρίσκεται</a:t>
            </a:r>
            <a:r>
              <a:rPr sz="1800" spc="3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10" dirty="0">
                <a:solidFill>
                  <a:srgbClr val="FF0000"/>
                </a:solidFill>
                <a:latin typeface="Calibri"/>
                <a:cs typeface="Calibri"/>
              </a:rPr>
              <a:t>αίτηση</a:t>
            </a:r>
            <a:r>
              <a:rPr sz="1800" dirty="0">
                <a:solidFill>
                  <a:srgbClr val="FF0000"/>
                </a:solidFill>
                <a:latin typeface="Calibri"/>
                <a:cs typeface="Calibri"/>
              </a:rPr>
              <a:t> </a:t>
            </a:r>
            <a:r>
              <a:rPr sz="1800" spc="-25" dirty="0">
                <a:solidFill>
                  <a:srgbClr val="FF0000"/>
                </a:solidFill>
                <a:latin typeface="Calibri"/>
                <a:cs typeface="Calibri"/>
              </a:rPr>
              <a:t>και</a:t>
            </a:r>
            <a:r>
              <a:rPr sz="1800" spc="10" dirty="0">
                <a:solidFill>
                  <a:srgbClr val="FF0000"/>
                </a:solidFill>
                <a:latin typeface="Calibri"/>
                <a:cs typeface="Calibri"/>
              </a:rPr>
              <a:t> </a:t>
            </a:r>
            <a:r>
              <a:rPr sz="1800" spc="-10" dirty="0">
                <a:solidFill>
                  <a:srgbClr val="FF0000"/>
                </a:solidFill>
                <a:latin typeface="Calibri"/>
                <a:cs typeface="Calibri"/>
              </a:rPr>
              <a:t>του</a:t>
            </a:r>
            <a:r>
              <a:rPr sz="1800" spc="10" dirty="0">
                <a:solidFill>
                  <a:srgbClr val="FF0000"/>
                </a:solidFill>
                <a:latin typeface="Calibri"/>
                <a:cs typeface="Calibri"/>
              </a:rPr>
              <a:t> </a:t>
            </a:r>
            <a:r>
              <a:rPr sz="1800" spc="-10" dirty="0">
                <a:solidFill>
                  <a:srgbClr val="FF0000"/>
                </a:solidFill>
                <a:latin typeface="Calibri"/>
                <a:cs typeface="Calibri"/>
              </a:rPr>
              <a:t>ρόλου</a:t>
            </a:r>
            <a:r>
              <a:rPr sz="1800" spc="15" dirty="0">
                <a:solidFill>
                  <a:srgbClr val="FF0000"/>
                </a:solidFill>
                <a:latin typeface="Calibri"/>
                <a:cs typeface="Calibri"/>
              </a:rPr>
              <a:t> </a:t>
            </a:r>
            <a:r>
              <a:rPr sz="1800" dirty="0">
                <a:solidFill>
                  <a:srgbClr val="FF0000"/>
                </a:solidFill>
                <a:latin typeface="Calibri"/>
                <a:cs typeface="Calibri"/>
              </a:rPr>
              <a:t>που</a:t>
            </a:r>
            <a:r>
              <a:rPr sz="1800" spc="10" dirty="0">
                <a:solidFill>
                  <a:srgbClr val="FF0000"/>
                </a:solidFill>
                <a:latin typeface="Calibri"/>
                <a:cs typeface="Calibri"/>
              </a:rPr>
              <a:t> </a:t>
            </a:r>
            <a:r>
              <a:rPr sz="1800" spc="-5" dirty="0">
                <a:solidFill>
                  <a:srgbClr val="FF0000"/>
                </a:solidFill>
                <a:latin typeface="Calibri"/>
                <a:cs typeface="Calibri"/>
              </a:rPr>
              <a:t>έχει </a:t>
            </a:r>
            <a:r>
              <a:rPr sz="1800" spc="-395" dirty="0">
                <a:solidFill>
                  <a:srgbClr val="FF0000"/>
                </a:solidFill>
                <a:latin typeface="Calibri"/>
                <a:cs typeface="Calibri"/>
              </a:rPr>
              <a:t> </a:t>
            </a:r>
            <a:r>
              <a:rPr sz="1800" dirty="0">
                <a:solidFill>
                  <a:srgbClr val="FF0000"/>
                </a:solidFill>
                <a:latin typeface="Calibri"/>
                <a:cs typeface="Calibri"/>
              </a:rPr>
              <a:t>σε</a:t>
            </a:r>
            <a:r>
              <a:rPr sz="1800" spc="10" dirty="0">
                <a:solidFill>
                  <a:srgbClr val="FF0000"/>
                </a:solidFill>
                <a:latin typeface="Calibri"/>
                <a:cs typeface="Calibri"/>
              </a:rPr>
              <a:t> </a:t>
            </a:r>
            <a:r>
              <a:rPr sz="1800" spc="-10" dirty="0">
                <a:solidFill>
                  <a:srgbClr val="FF0000"/>
                </a:solidFill>
                <a:latin typeface="Calibri"/>
                <a:cs typeface="Calibri"/>
              </a:rPr>
              <a:t>αυτήν</a:t>
            </a:r>
            <a:r>
              <a:rPr sz="1800" spc="5" dirty="0">
                <a:solidFill>
                  <a:srgbClr val="FF0000"/>
                </a:solidFill>
                <a:latin typeface="Calibri"/>
                <a:cs typeface="Calibri"/>
              </a:rPr>
              <a:t> </a:t>
            </a:r>
            <a:r>
              <a:rPr sz="1800" dirty="0">
                <a:solidFill>
                  <a:srgbClr val="FF0000"/>
                </a:solidFill>
                <a:latin typeface="Calibri"/>
                <a:cs typeface="Calibri"/>
              </a:rPr>
              <a:t>ο</a:t>
            </a:r>
            <a:r>
              <a:rPr sz="1800" spc="10" dirty="0">
                <a:solidFill>
                  <a:srgbClr val="FF0000"/>
                </a:solidFill>
                <a:latin typeface="Calibri"/>
                <a:cs typeface="Calibri"/>
              </a:rPr>
              <a:t> </a:t>
            </a:r>
            <a:r>
              <a:rPr sz="1800" dirty="0">
                <a:solidFill>
                  <a:srgbClr val="FF0000"/>
                </a:solidFill>
                <a:latin typeface="Calibri"/>
                <a:cs typeface="Calibri"/>
              </a:rPr>
              <a:t>χρήστης,</a:t>
            </a:r>
            <a:r>
              <a:rPr sz="1800" spc="-30" dirty="0">
                <a:solidFill>
                  <a:srgbClr val="FF0000"/>
                </a:solidFill>
                <a:latin typeface="Calibri"/>
                <a:cs typeface="Calibri"/>
              </a:rPr>
              <a:t> </a:t>
            </a:r>
            <a:r>
              <a:rPr sz="1800" spc="-5" dirty="0">
                <a:solidFill>
                  <a:srgbClr val="FF0000"/>
                </a:solidFill>
                <a:latin typeface="Calibri"/>
                <a:cs typeface="Calibri"/>
              </a:rPr>
              <a:t>εμφανίζονται</a:t>
            </a:r>
            <a:r>
              <a:rPr sz="1800" spc="55" dirty="0">
                <a:solidFill>
                  <a:srgbClr val="FF0000"/>
                </a:solidFill>
                <a:latin typeface="Calibri"/>
                <a:cs typeface="Calibri"/>
              </a:rPr>
              <a:t> </a:t>
            </a:r>
            <a:r>
              <a:rPr sz="1800" spc="-5" dirty="0">
                <a:solidFill>
                  <a:srgbClr val="FF0000"/>
                </a:solidFill>
                <a:latin typeface="Calibri"/>
                <a:cs typeface="Calibri"/>
              </a:rPr>
              <a:t>διαφορετικές</a:t>
            </a:r>
            <a:r>
              <a:rPr sz="1800" spc="25" dirty="0">
                <a:solidFill>
                  <a:srgbClr val="FF0000"/>
                </a:solidFill>
                <a:latin typeface="Calibri"/>
                <a:cs typeface="Calibri"/>
              </a:rPr>
              <a:t> </a:t>
            </a:r>
            <a:r>
              <a:rPr sz="1800" spc="-5" dirty="0">
                <a:solidFill>
                  <a:srgbClr val="FF0000"/>
                </a:solidFill>
                <a:latin typeface="Calibri"/>
                <a:cs typeface="Calibri"/>
              </a:rPr>
              <a:t>επιλογές</a:t>
            </a:r>
            <a:r>
              <a:rPr lang="en-GB" sz="1800" spc="-5" dirty="0">
                <a:solidFill>
                  <a:srgbClr val="FF0000"/>
                </a:solidFill>
                <a:latin typeface="Calibri"/>
                <a:cs typeface="Calibri"/>
              </a:rPr>
              <a:t> (</a:t>
            </a:r>
            <a:r>
              <a:rPr lang="el-GR" sz="1800" spc="-5" dirty="0">
                <a:solidFill>
                  <a:srgbClr val="FF0000"/>
                </a:solidFill>
                <a:latin typeface="Calibri"/>
                <a:cs typeface="Calibri"/>
              </a:rPr>
              <a:t>Διαφάνεια </a:t>
            </a:r>
            <a:r>
              <a:rPr lang="el-GR" sz="1800" spc="-5" dirty="0" err="1">
                <a:solidFill>
                  <a:srgbClr val="FF0000"/>
                </a:solidFill>
                <a:latin typeface="Calibri"/>
                <a:cs typeface="Calibri"/>
              </a:rPr>
              <a:t>αρ</a:t>
            </a:r>
            <a:r>
              <a:rPr lang="el-GR" sz="1800" spc="-5" dirty="0">
                <a:solidFill>
                  <a:srgbClr val="FF0000"/>
                </a:solidFill>
                <a:latin typeface="Calibri"/>
                <a:cs typeface="Calibri"/>
              </a:rPr>
              <a:t>. 98)</a:t>
            </a:r>
            <a:endParaRPr sz="1800" dirty="0">
              <a:latin typeface="Calibri"/>
              <a:cs typeface="Calibri"/>
            </a:endParaRPr>
          </a:p>
        </p:txBody>
      </p:sp>
      <p:pic>
        <p:nvPicPr>
          <p:cNvPr id="4" name="object 4"/>
          <p:cNvPicPr/>
          <p:nvPr/>
        </p:nvPicPr>
        <p:blipFill>
          <a:blip r:embed="rId2" cstate="print"/>
          <a:stretch>
            <a:fillRect/>
          </a:stretch>
        </p:blipFill>
        <p:spPr>
          <a:xfrm>
            <a:off x="333756" y="4649723"/>
            <a:ext cx="10363200" cy="1260348"/>
          </a:xfrm>
          <a:prstGeom prst="rect">
            <a:avLst/>
          </a:prstGeom>
        </p:spPr>
      </p:pic>
      <p:sp>
        <p:nvSpPr>
          <p:cNvPr id="5" name="object 5"/>
          <p:cNvSpPr txBox="1"/>
          <p:nvPr/>
        </p:nvSpPr>
        <p:spPr>
          <a:xfrm>
            <a:off x="489305" y="6154928"/>
            <a:ext cx="9645295" cy="536044"/>
          </a:xfrm>
          <a:prstGeom prst="rect">
            <a:avLst/>
          </a:prstGeom>
        </p:spPr>
        <p:txBody>
          <a:bodyPr vert="horz" wrap="square" lIns="0" tIns="12700" rIns="0" bIns="0" rtlCol="0">
            <a:spAutoFit/>
          </a:bodyPr>
          <a:lstStyle/>
          <a:p>
            <a:pPr marL="12700">
              <a:lnSpc>
                <a:spcPct val="100000"/>
              </a:lnSpc>
              <a:spcBef>
                <a:spcPts val="100"/>
              </a:spcBef>
            </a:pPr>
            <a:r>
              <a:rPr sz="1700" i="1" spc="-5" dirty="0">
                <a:solidFill>
                  <a:srgbClr val="FF0000"/>
                </a:solidFill>
                <a:latin typeface="Calibri"/>
                <a:cs typeface="Calibri"/>
              </a:rPr>
              <a:t>!!!</a:t>
            </a:r>
            <a:r>
              <a:rPr sz="1700" i="1" spc="-10" dirty="0">
                <a:solidFill>
                  <a:srgbClr val="FF0000"/>
                </a:solidFill>
                <a:latin typeface="Calibri"/>
                <a:cs typeface="Calibri"/>
              </a:rPr>
              <a:t> </a:t>
            </a:r>
            <a:r>
              <a:rPr sz="1700" i="1" spc="-5" dirty="0">
                <a:solidFill>
                  <a:srgbClr val="FF0000"/>
                </a:solidFill>
                <a:latin typeface="Calibri"/>
                <a:cs typeface="Calibri"/>
              </a:rPr>
              <a:t>Όταν</a:t>
            </a:r>
            <a:r>
              <a:rPr sz="1700" i="1" dirty="0">
                <a:solidFill>
                  <a:srgbClr val="FF0000"/>
                </a:solidFill>
                <a:latin typeface="Calibri"/>
                <a:cs typeface="Calibri"/>
              </a:rPr>
              <a:t> η</a:t>
            </a:r>
            <a:r>
              <a:rPr sz="1700" i="1" spc="-10" dirty="0">
                <a:solidFill>
                  <a:srgbClr val="FF0000"/>
                </a:solidFill>
                <a:latin typeface="Calibri"/>
                <a:cs typeface="Calibri"/>
              </a:rPr>
              <a:t> </a:t>
            </a:r>
            <a:r>
              <a:rPr sz="1700" i="1" spc="-15" dirty="0">
                <a:solidFill>
                  <a:srgbClr val="FF0000"/>
                </a:solidFill>
                <a:latin typeface="Calibri"/>
                <a:cs typeface="Calibri"/>
              </a:rPr>
              <a:t>κάρτα</a:t>
            </a:r>
            <a:r>
              <a:rPr sz="1700" i="1" spc="5" dirty="0">
                <a:solidFill>
                  <a:srgbClr val="FF0000"/>
                </a:solidFill>
                <a:latin typeface="Calibri"/>
                <a:cs typeface="Calibri"/>
              </a:rPr>
              <a:t> </a:t>
            </a:r>
            <a:r>
              <a:rPr sz="1700" i="1" spc="-5" dirty="0">
                <a:solidFill>
                  <a:srgbClr val="FF0000"/>
                </a:solidFill>
                <a:latin typeface="Calibri"/>
                <a:cs typeface="Calibri"/>
              </a:rPr>
              <a:t>επεκταθεί,</a:t>
            </a:r>
            <a:r>
              <a:rPr sz="1700" i="1" spc="-15" dirty="0">
                <a:solidFill>
                  <a:srgbClr val="FF0000"/>
                </a:solidFill>
                <a:latin typeface="Calibri"/>
                <a:cs typeface="Calibri"/>
              </a:rPr>
              <a:t> </a:t>
            </a:r>
            <a:r>
              <a:rPr sz="1700" i="1" dirty="0">
                <a:solidFill>
                  <a:srgbClr val="FF0000"/>
                </a:solidFill>
                <a:latin typeface="Calibri"/>
                <a:cs typeface="Calibri"/>
              </a:rPr>
              <a:t>εμφανίζονται</a:t>
            </a:r>
            <a:r>
              <a:rPr sz="1700" i="1" spc="-15" dirty="0">
                <a:solidFill>
                  <a:srgbClr val="FF0000"/>
                </a:solidFill>
                <a:latin typeface="Calibri"/>
                <a:cs typeface="Calibri"/>
              </a:rPr>
              <a:t> </a:t>
            </a:r>
            <a:r>
              <a:rPr sz="1700" i="1" dirty="0">
                <a:solidFill>
                  <a:srgbClr val="FF0000"/>
                </a:solidFill>
                <a:latin typeface="Calibri"/>
                <a:cs typeface="Calibri"/>
              </a:rPr>
              <a:t>επιπρόσθετα</a:t>
            </a:r>
            <a:r>
              <a:rPr sz="1700" i="1" spc="-15" dirty="0">
                <a:solidFill>
                  <a:srgbClr val="FF0000"/>
                </a:solidFill>
                <a:latin typeface="Calibri"/>
                <a:cs typeface="Calibri"/>
              </a:rPr>
              <a:t> </a:t>
            </a:r>
            <a:r>
              <a:rPr sz="1700" i="1" dirty="0">
                <a:solidFill>
                  <a:srgbClr val="FF0000"/>
                </a:solidFill>
                <a:latin typeface="Calibri"/>
                <a:cs typeface="Calibri"/>
              </a:rPr>
              <a:t>στοιχεία</a:t>
            </a:r>
            <a:r>
              <a:rPr lang="en-GB" sz="1700" i="1" dirty="0">
                <a:solidFill>
                  <a:srgbClr val="FF0000"/>
                </a:solidFill>
                <a:latin typeface="Calibri"/>
                <a:cs typeface="Calibri"/>
              </a:rPr>
              <a:t>, </a:t>
            </a:r>
            <a:r>
              <a:rPr lang="el-GR" sz="1700" i="1" dirty="0">
                <a:solidFill>
                  <a:srgbClr val="FF0000"/>
                </a:solidFill>
                <a:latin typeface="Calibri"/>
                <a:cs typeface="Calibri"/>
              </a:rPr>
              <a:t>όπως </a:t>
            </a:r>
            <a:r>
              <a:rPr lang="en-GB" sz="1700" i="1" dirty="0">
                <a:solidFill>
                  <a:srgbClr val="FF0000"/>
                </a:solidFill>
                <a:latin typeface="Calibri"/>
                <a:cs typeface="Calibri"/>
              </a:rPr>
              <a:t>Application Owner</a:t>
            </a:r>
            <a:r>
              <a:rPr lang="el-GR" sz="1700" i="1" dirty="0">
                <a:solidFill>
                  <a:srgbClr val="FF0000"/>
                </a:solidFill>
                <a:latin typeface="Calibri"/>
                <a:cs typeface="Calibri"/>
              </a:rPr>
              <a:t>, </a:t>
            </a:r>
            <a:r>
              <a:rPr lang="en-GB" sz="1700" i="1" dirty="0">
                <a:solidFill>
                  <a:srgbClr val="FF0000"/>
                </a:solidFill>
                <a:latin typeface="Calibri"/>
                <a:cs typeface="Calibri"/>
              </a:rPr>
              <a:t>Last modification:  Date and Time</a:t>
            </a:r>
            <a:r>
              <a:rPr lang="el-GR" sz="1700" i="1" dirty="0">
                <a:solidFill>
                  <a:srgbClr val="FF0000"/>
                </a:solidFill>
                <a:latin typeface="Calibri"/>
                <a:cs typeface="Calibri"/>
              </a:rPr>
              <a:t>, </a:t>
            </a:r>
            <a:r>
              <a:rPr lang="en-GB" sz="1700" i="1" dirty="0">
                <a:solidFill>
                  <a:srgbClr val="FF0000"/>
                </a:solidFill>
                <a:latin typeface="Calibri"/>
                <a:cs typeface="Calibri"/>
              </a:rPr>
              <a:t>Progress Bar </a:t>
            </a:r>
            <a:r>
              <a:rPr lang="el-GR" sz="1700" i="1" dirty="0">
                <a:solidFill>
                  <a:srgbClr val="FF0000"/>
                </a:solidFill>
                <a:latin typeface="Calibri"/>
                <a:cs typeface="Calibri"/>
              </a:rPr>
              <a:t>κ.ά.</a:t>
            </a:r>
            <a:endParaRPr sz="1700" dirty="0">
              <a:latin typeface="Calibri"/>
              <a:cs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 y="52831"/>
            <a:ext cx="94119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sz="2800" spc="-70" dirty="0">
                <a:solidFill>
                  <a:srgbClr val="FFFFFF"/>
                </a:solidFill>
              </a:rPr>
              <a:t>STATUSES</a:t>
            </a:r>
            <a:r>
              <a:rPr sz="2800" spc="25" dirty="0">
                <a:solidFill>
                  <a:srgbClr val="FFFFFF"/>
                </a:solidFill>
              </a:rPr>
              <a:t> </a:t>
            </a:r>
            <a:r>
              <a:rPr sz="2800" spc="-10" dirty="0">
                <a:solidFill>
                  <a:srgbClr val="FFFFFF"/>
                </a:solidFill>
              </a:rPr>
              <a:t>AND</a:t>
            </a:r>
            <a:r>
              <a:rPr sz="2800" spc="30" dirty="0">
                <a:solidFill>
                  <a:srgbClr val="FFFFFF"/>
                </a:solidFill>
              </a:rPr>
              <a:t> </a:t>
            </a:r>
            <a:r>
              <a:rPr sz="2800" spc="-90" dirty="0">
                <a:solidFill>
                  <a:srgbClr val="FFFFFF"/>
                </a:solidFill>
              </a:rPr>
              <a:t>STATES</a:t>
            </a:r>
            <a:endParaRPr sz="2800" dirty="0"/>
          </a:p>
        </p:txBody>
      </p:sp>
      <p:grpSp>
        <p:nvGrpSpPr>
          <p:cNvPr id="3" name="object 3"/>
          <p:cNvGrpSpPr/>
          <p:nvPr/>
        </p:nvGrpSpPr>
        <p:grpSpPr>
          <a:xfrm>
            <a:off x="342909" y="5149912"/>
            <a:ext cx="10258044" cy="1267650"/>
            <a:chOff x="416060" y="5435117"/>
            <a:chExt cx="10258044" cy="1267650"/>
          </a:xfrm>
        </p:grpSpPr>
        <p:pic>
          <p:nvPicPr>
            <p:cNvPr id="4" name="object 4"/>
            <p:cNvPicPr/>
            <p:nvPr/>
          </p:nvPicPr>
          <p:blipFill>
            <a:blip r:embed="rId2" cstate="print"/>
            <a:stretch>
              <a:fillRect/>
            </a:stretch>
          </p:blipFill>
          <p:spPr>
            <a:xfrm>
              <a:off x="416060" y="5666448"/>
              <a:ext cx="10258044" cy="1036319"/>
            </a:xfrm>
            <a:prstGeom prst="rect">
              <a:avLst/>
            </a:prstGeom>
          </p:spPr>
        </p:pic>
        <p:sp>
          <p:nvSpPr>
            <p:cNvPr id="5" name="object 5"/>
            <p:cNvSpPr/>
            <p:nvPr/>
          </p:nvSpPr>
          <p:spPr>
            <a:xfrm>
              <a:off x="9248324" y="5435117"/>
              <a:ext cx="361315" cy="332105"/>
            </a:xfrm>
            <a:custGeom>
              <a:avLst/>
              <a:gdLst/>
              <a:ahLst/>
              <a:cxnLst/>
              <a:rect l="l" t="t" r="r" b="b"/>
              <a:pathLst>
                <a:path w="361315" h="332104">
                  <a:moveTo>
                    <a:pt x="300353" y="46859"/>
                  </a:moveTo>
                  <a:lnTo>
                    <a:pt x="0" y="322707"/>
                  </a:lnTo>
                  <a:lnTo>
                    <a:pt x="8635" y="332105"/>
                  </a:lnTo>
                  <a:lnTo>
                    <a:pt x="308931" y="56197"/>
                  </a:lnTo>
                  <a:lnTo>
                    <a:pt x="300353" y="46859"/>
                  </a:lnTo>
                  <a:close/>
                </a:path>
                <a:path w="361315" h="332104">
                  <a:moveTo>
                    <a:pt x="346235" y="38227"/>
                  </a:moveTo>
                  <a:lnTo>
                    <a:pt x="309752" y="38227"/>
                  </a:lnTo>
                  <a:lnTo>
                    <a:pt x="318261" y="47625"/>
                  </a:lnTo>
                  <a:lnTo>
                    <a:pt x="308931" y="56197"/>
                  </a:lnTo>
                  <a:lnTo>
                    <a:pt x="330453" y="79629"/>
                  </a:lnTo>
                  <a:lnTo>
                    <a:pt x="346235" y="38227"/>
                  </a:lnTo>
                  <a:close/>
                </a:path>
                <a:path w="361315" h="332104">
                  <a:moveTo>
                    <a:pt x="309752" y="38227"/>
                  </a:moveTo>
                  <a:lnTo>
                    <a:pt x="300353" y="46859"/>
                  </a:lnTo>
                  <a:lnTo>
                    <a:pt x="308931" y="56197"/>
                  </a:lnTo>
                  <a:lnTo>
                    <a:pt x="318261" y="47625"/>
                  </a:lnTo>
                  <a:lnTo>
                    <a:pt x="309752" y="38227"/>
                  </a:lnTo>
                  <a:close/>
                </a:path>
                <a:path w="361315" h="332104">
                  <a:moveTo>
                    <a:pt x="360806" y="0"/>
                  </a:moveTo>
                  <a:lnTo>
                    <a:pt x="278891" y="23495"/>
                  </a:lnTo>
                  <a:lnTo>
                    <a:pt x="300353" y="46859"/>
                  </a:lnTo>
                  <a:lnTo>
                    <a:pt x="309752" y="38227"/>
                  </a:lnTo>
                  <a:lnTo>
                    <a:pt x="346235" y="38227"/>
                  </a:lnTo>
                  <a:lnTo>
                    <a:pt x="360806" y="0"/>
                  </a:lnTo>
                  <a:close/>
                </a:path>
              </a:pathLst>
            </a:custGeom>
            <a:solidFill>
              <a:srgbClr val="4471C4"/>
            </a:solidFill>
          </p:spPr>
          <p:txBody>
            <a:bodyPr wrap="square" lIns="0" tIns="0" rIns="0" bIns="0" rtlCol="0"/>
            <a:lstStyle/>
            <a:p>
              <a:endParaRPr/>
            </a:p>
          </p:txBody>
        </p:sp>
      </p:grpSp>
      <p:sp>
        <p:nvSpPr>
          <p:cNvPr id="6" name="object 6"/>
          <p:cNvSpPr txBox="1"/>
          <p:nvPr/>
        </p:nvSpPr>
        <p:spPr>
          <a:xfrm>
            <a:off x="342909" y="788293"/>
            <a:ext cx="11442065" cy="3927998"/>
          </a:xfrm>
          <a:prstGeom prst="rect">
            <a:avLst/>
          </a:prstGeom>
        </p:spPr>
        <p:txBody>
          <a:bodyPr vert="horz" wrap="square" lIns="0" tIns="74930" rIns="0" bIns="0" rtlCol="0">
            <a:spAutoFit/>
          </a:bodyPr>
          <a:lstStyle/>
          <a:p>
            <a:pPr marL="355600" indent="-342900">
              <a:lnSpc>
                <a:spcPct val="100000"/>
              </a:lnSpc>
              <a:spcBef>
                <a:spcPts val="590"/>
              </a:spcBef>
              <a:buFont typeface="Wingdings"/>
              <a:buChar char=""/>
              <a:tabLst>
                <a:tab pos="354965" algn="l"/>
                <a:tab pos="355600" algn="l"/>
              </a:tabLst>
            </a:pPr>
            <a:r>
              <a:rPr sz="2000" b="1" spc="-10" dirty="0">
                <a:solidFill>
                  <a:srgbClr val="FF0000"/>
                </a:solidFill>
                <a:latin typeface="Calibri"/>
                <a:cs typeface="Calibri"/>
              </a:rPr>
              <a:t>Draft</a:t>
            </a:r>
            <a:endParaRPr sz="2000" dirty="0">
              <a:latin typeface="Calibri"/>
              <a:cs typeface="Calibri"/>
            </a:endParaRPr>
          </a:p>
          <a:p>
            <a:pPr marL="728980" lvl="1" indent="-268605">
              <a:lnSpc>
                <a:spcPct val="100000"/>
              </a:lnSpc>
              <a:spcBef>
                <a:spcPts val="440"/>
              </a:spcBef>
              <a:buFont typeface="Wingdings"/>
              <a:buChar char=""/>
              <a:tabLst>
                <a:tab pos="728980" algn="l"/>
              </a:tabLst>
            </a:pPr>
            <a:r>
              <a:rPr sz="1800" b="1" dirty="0">
                <a:solidFill>
                  <a:srgbClr val="FF0000"/>
                </a:solidFill>
                <a:latin typeface="Calibri"/>
                <a:cs typeface="Calibri"/>
              </a:rPr>
              <a:t>Initial</a:t>
            </a:r>
            <a:r>
              <a:rPr sz="1800" b="1" spc="-25" dirty="0">
                <a:solidFill>
                  <a:srgbClr val="FF0000"/>
                </a:solidFill>
                <a:latin typeface="Calibri"/>
                <a:cs typeface="Calibri"/>
              </a:rPr>
              <a:t> </a:t>
            </a:r>
            <a:r>
              <a:rPr sz="1800" b="1" spc="-5" dirty="0">
                <a:solidFill>
                  <a:srgbClr val="FF0000"/>
                </a:solidFill>
                <a:latin typeface="Calibri"/>
                <a:cs typeface="Calibri"/>
              </a:rPr>
              <a:t>Draft:</a:t>
            </a:r>
            <a:r>
              <a:rPr sz="1800" b="1" spc="5" dirty="0">
                <a:solidFill>
                  <a:srgbClr val="FF0000"/>
                </a:solidFill>
                <a:latin typeface="Calibri"/>
                <a:cs typeface="Calibri"/>
              </a:rPr>
              <a:t> </a:t>
            </a:r>
            <a:r>
              <a:rPr sz="1800" dirty="0">
                <a:solidFill>
                  <a:srgbClr val="FF0000"/>
                </a:solidFill>
                <a:latin typeface="Calibri"/>
                <a:cs typeface="Calibri"/>
              </a:rPr>
              <a:t>Αίτηση</a:t>
            </a:r>
            <a:r>
              <a:rPr sz="1800" spc="5" dirty="0">
                <a:solidFill>
                  <a:srgbClr val="FF0000"/>
                </a:solidFill>
                <a:latin typeface="Calibri"/>
                <a:cs typeface="Calibri"/>
              </a:rPr>
              <a:t> </a:t>
            </a:r>
            <a:r>
              <a:rPr sz="1800" dirty="0">
                <a:solidFill>
                  <a:srgbClr val="FF0000"/>
                </a:solidFill>
                <a:latin typeface="Calibri"/>
                <a:cs typeface="Calibri"/>
              </a:rPr>
              <a:t>που</a:t>
            </a:r>
            <a:r>
              <a:rPr sz="1800" spc="5"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25" dirty="0">
                <a:solidFill>
                  <a:srgbClr val="FF0000"/>
                </a:solidFill>
                <a:latin typeface="Calibri"/>
                <a:cs typeface="Calibri"/>
              </a:rPr>
              <a:t> </a:t>
            </a:r>
            <a:r>
              <a:rPr sz="1800" spc="-10" dirty="0">
                <a:solidFill>
                  <a:srgbClr val="FF0000"/>
                </a:solidFill>
                <a:latin typeface="Calibri"/>
                <a:cs typeface="Calibri"/>
              </a:rPr>
              <a:t>ακόμα</a:t>
            </a:r>
            <a:r>
              <a:rPr sz="1800" spc="25" dirty="0">
                <a:solidFill>
                  <a:srgbClr val="FF0000"/>
                </a:solidFill>
                <a:latin typeface="Calibri"/>
                <a:cs typeface="Calibri"/>
              </a:rPr>
              <a:t> </a:t>
            </a:r>
            <a:r>
              <a:rPr sz="1800" dirty="0">
                <a:solidFill>
                  <a:srgbClr val="FF0000"/>
                </a:solidFill>
                <a:latin typeface="Calibri"/>
                <a:cs typeface="Calibri"/>
              </a:rPr>
              <a:t>υποβληθεί</a:t>
            </a:r>
            <a:r>
              <a:rPr sz="1800" spc="15" dirty="0">
                <a:solidFill>
                  <a:srgbClr val="FF0000"/>
                </a:solidFill>
                <a:latin typeface="Calibri"/>
                <a:cs typeface="Calibri"/>
              </a:rPr>
              <a:t> </a:t>
            </a:r>
            <a:r>
              <a:rPr sz="1800" spc="-5" dirty="0">
                <a:solidFill>
                  <a:srgbClr val="FF0000"/>
                </a:solidFill>
                <a:latin typeface="Calibri"/>
                <a:cs typeface="Calibri"/>
              </a:rPr>
              <a:t>(πλήρως,</a:t>
            </a:r>
            <a:r>
              <a:rPr sz="1800" spc="25" dirty="0">
                <a:solidFill>
                  <a:srgbClr val="FF0000"/>
                </a:solidFill>
                <a:latin typeface="Calibri"/>
                <a:cs typeface="Calibri"/>
              </a:rPr>
              <a:t> </a:t>
            </a:r>
            <a:r>
              <a:rPr sz="1800" spc="-5" dirty="0">
                <a:solidFill>
                  <a:srgbClr val="FF0000"/>
                </a:solidFill>
                <a:latin typeface="Calibri"/>
                <a:cs typeface="Calibri"/>
              </a:rPr>
              <a:t>μερικώς</a:t>
            </a:r>
            <a:r>
              <a:rPr sz="1800" spc="30" dirty="0">
                <a:solidFill>
                  <a:srgbClr val="FF0000"/>
                </a:solidFill>
                <a:latin typeface="Calibri"/>
                <a:cs typeface="Calibri"/>
              </a:rPr>
              <a:t> </a:t>
            </a:r>
            <a:r>
              <a:rPr sz="1800" dirty="0">
                <a:solidFill>
                  <a:srgbClr val="FF0000"/>
                </a:solidFill>
                <a:latin typeface="Calibri"/>
                <a:cs typeface="Calibri"/>
              </a:rPr>
              <a:t>ή</a:t>
            </a:r>
            <a:r>
              <a:rPr sz="1800" spc="-10" dirty="0">
                <a:solidFill>
                  <a:srgbClr val="FF0000"/>
                </a:solidFill>
                <a:latin typeface="Calibri"/>
                <a:cs typeface="Calibri"/>
              </a:rPr>
              <a:t> </a:t>
            </a:r>
            <a:r>
              <a:rPr sz="1800" spc="-5" dirty="0">
                <a:solidFill>
                  <a:srgbClr val="FF0000"/>
                </a:solidFill>
                <a:latin typeface="Calibri"/>
                <a:cs typeface="Calibri"/>
              </a:rPr>
              <a:t>καθόλου</a:t>
            </a:r>
            <a:r>
              <a:rPr sz="1800" spc="15" dirty="0">
                <a:solidFill>
                  <a:srgbClr val="FF0000"/>
                </a:solidFill>
                <a:latin typeface="Calibri"/>
                <a:cs typeface="Calibri"/>
              </a:rPr>
              <a:t> </a:t>
            </a:r>
            <a:r>
              <a:rPr sz="1800" spc="-5" dirty="0">
                <a:solidFill>
                  <a:srgbClr val="FF0000"/>
                </a:solidFill>
                <a:latin typeface="Calibri"/>
                <a:cs typeface="Calibri"/>
              </a:rPr>
              <a:t>συμπληρωμένη)</a:t>
            </a:r>
            <a:endParaRPr sz="1800" dirty="0">
              <a:latin typeface="Calibri"/>
              <a:cs typeface="Calibri"/>
            </a:endParaRPr>
          </a:p>
          <a:p>
            <a:pPr marL="756285" marR="5080" lvl="1" indent="-287020">
              <a:lnSpc>
                <a:spcPct val="100000"/>
              </a:lnSpc>
              <a:spcBef>
                <a:spcPts val="434"/>
              </a:spcBef>
              <a:buFont typeface="Wingdings"/>
              <a:buChar char=""/>
              <a:tabLst>
                <a:tab pos="756920" algn="l"/>
              </a:tabLst>
            </a:pPr>
            <a:r>
              <a:rPr sz="1800" b="1" spc="-10" dirty="0">
                <a:solidFill>
                  <a:srgbClr val="FF0000"/>
                </a:solidFill>
                <a:latin typeface="Calibri"/>
                <a:cs typeface="Calibri"/>
              </a:rPr>
              <a:t>Reopened:</a:t>
            </a:r>
            <a:r>
              <a:rPr sz="1800" b="1" spc="120" dirty="0">
                <a:solidFill>
                  <a:srgbClr val="FF0000"/>
                </a:solidFill>
                <a:latin typeface="Calibri"/>
                <a:cs typeface="Calibri"/>
              </a:rPr>
              <a:t> </a:t>
            </a:r>
            <a:r>
              <a:rPr sz="1800" dirty="0">
                <a:solidFill>
                  <a:srgbClr val="FF0000"/>
                </a:solidFill>
                <a:latin typeface="Calibri"/>
                <a:cs typeface="Calibri"/>
              </a:rPr>
              <a:t>Αίτηση</a:t>
            </a:r>
            <a:r>
              <a:rPr sz="1800" spc="135" dirty="0">
                <a:solidFill>
                  <a:srgbClr val="FF0000"/>
                </a:solidFill>
                <a:latin typeface="Calibri"/>
                <a:cs typeface="Calibri"/>
              </a:rPr>
              <a:t> </a:t>
            </a:r>
            <a:r>
              <a:rPr sz="1800" dirty="0">
                <a:solidFill>
                  <a:srgbClr val="FF0000"/>
                </a:solidFill>
                <a:latin typeface="Calibri"/>
                <a:cs typeface="Calibri"/>
              </a:rPr>
              <a:t>που</a:t>
            </a:r>
            <a:r>
              <a:rPr sz="1800" spc="120" dirty="0">
                <a:solidFill>
                  <a:srgbClr val="FF0000"/>
                </a:solidFill>
                <a:latin typeface="Calibri"/>
                <a:cs typeface="Calibri"/>
              </a:rPr>
              <a:t> </a:t>
            </a:r>
            <a:r>
              <a:rPr sz="1800" spc="-5" dirty="0">
                <a:solidFill>
                  <a:srgbClr val="FF0000"/>
                </a:solidFill>
                <a:latin typeface="Calibri"/>
                <a:cs typeface="Calibri"/>
              </a:rPr>
              <a:t>είχε</a:t>
            </a:r>
            <a:r>
              <a:rPr sz="1800" spc="140" dirty="0">
                <a:solidFill>
                  <a:srgbClr val="FF0000"/>
                </a:solidFill>
                <a:latin typeface="Calibri"/>
                <a:cs typeface="Calibri"/>
              </a:rPr>
              <a:t> </a:t>
            </a:r>
            <a:r>
              <a:rPr sz="1800" spc="-5" dirty="0">
                <a:solidFill>
                  <a:srgbClr val="FF0000"/>
                </a:solidFill>
                <a:latin typeface="Calibri"/>
                <a:cs typeface="Calibri"/>
              </a:rPr>
              <a:t>υποβληθεί</a:t>
            </a:r>
            <a:r>
              <a:rPr sz="1800" spc="130" dirty="0">
                <a:solidFill>
                  <a:srgbClr val="FF0000"/>
                </a:solidFill>
                <a:latin typeface="Calibri"/>
                <a:cs typeface="Calibri"/>
              </a:rPr>
              <a:t> </a:t>
            </a:r>
            <a:r>
              <a:rPr sz="1800" dirty="0">
                <a:solidFill>
                  <a:srgbClr val="FF0000"/>
                </a:solidFill>
                <a:latin typeface="Calibri"/>
                <a:cs typeface="Calibri"/>
              </a:rPr>
              <a:t>και</a:t>
            </a:r>
            <a:r>
              <a:rPr sz="1800" spc="125" dirty="0">
                <a:solidFill>
                  <a:srgbClr val="FF0000"/>
                </a:solidFill>
                <a:latin typeface="Calibri"/>
                <a:cs typeface="Calibri"/>
              </a:rPr>
              <a:t> </a:t>
            </a:r>
            <a:r>
              <a:rPr sz="1800" dirty="0">
                <a:solidFill>
                  <a:srgbClr val="FF0000"/>
                </a:solidFill>
                <a:latin typeface="Calibri"/>
                <a:cs typeface="Calibri"/>
              </a:rPr>
              <a:t>ο</a:t>
            </a:r>
            <a:r>
              <a:rPr sz="1800" spc="140" dirty="0">
                <a:solidFill>
                  <a:srgbClr val="FF0000"/>
                </a:solidFill>
                <a:latin typeface="Calibri"/>
                <a:cs typeface="Calibri"/>
              </a:rPr>
              <a:t> </a:t>
            </a:r>
            <a:r>
              <a:rPr sz="1800" spc="-5" dirty="0">
                <a:solidFill>
                  <a:srgbClr val="FF0000"/>
                </a:solidFill>
                <a:latin typeface="Calibri"/>
                <a:cs typeface="Calibri"/>
              </a:rPr>
              <a:t>αιτητής</a:t>
            </a:r>
            <a:r>
              <a:rPr sz="1800" spc="135" dirty="0">
                <a:solidFill>
                  <a:srgbClr val="FF0000"/>
                </a:solidFill>
                <a:latin typeface="Calibri"/>
                <a:cs typeface="Calibri"/>
              </a:rPr>
              <a:t> </a:t>
            </a:r>
            <a:r>
              <a:rPr sz="1800" spc="-5" dirty="0">
                <a:solidFill>
                  <a:srgbClr val="FF0000"/>
                </a:solidFill>
                <a:latin typeface="Calibri"/>
                <a:cs typeface="Calibri"/>
              </a:rPr>
              <a:t>την</a:t>
            </a:r>
            <a:r>
              <a:rPr sz="1800" spc="130" dirty="0">
                <a:solidFill>
                  <a:srgbClr val="FF0000"/>
                </a:solidFill>
                <a:latin typeface="Calibri"/>
                <a:cs typeface="Calibri"/>
              </a:rPr>
              <a:t> </a:t>
            </a:r>
            <a:r>
              <a:rPr sz="1800" dirty="0">
                <a:solidFill>
                  <a:srgbClr val="FF0000"/>
                </a:solidFill>
                <a:latin typeface="Calibri"/>
                <a:cs typeface="Calibri"/>
              </a:rPr>
              <a:t>άνοιξε</a:t>
            </a:r>
            <a:r>
              <a:rPr sz="1800" spc="130" dirty="0">
                <a:solidFill>
                  <a:srgbClr val="FF0000"/>
                </a:solidFill>
                <a:latin typeface="Calibri"/>
                <a:cs typeface="Calibri"/>
              </a:rPr>
              <a:t> </a:t>
            </a:r>
            <a:r>
              <a:rPr sz="1800" spc="-5" dirty="0">
                <a:solidFill>
                  <a:srgbClr val="FF0000"/>
                </a:solidFill>
                <a:latin typeface="Calibri"/>
                <a:cs typeface="Calibri"/>
              </a:rPr>
              <a:t>εκ</a:t>
            </a:r>
            <a:r>
              <a:rPr sz="1800" spc="125" dirty="0">
                <a:solidFill>
                  <a:srgbClr val="FF0000"/>
                </a:solidFill>
                <a:latin typeface="Calibri"/>
                <a:cs typeface="Calibri"/>
              </a:rPr>
              <a:t> </a:t>
            </a:r>
            <a:r>
              <a:rPr sz="1800" dirty="0">
                <a:solidFill>
                  <a:srgbClr val="FF0000"/>
                </a:solidFill>
                <a:latin typeface="Calibri"/>
                <a:cs typeface="Calibri"/>
              </a:rPr>
              <a:t>νέου,</a:t>
            </a:r>
            <a:r>
              <a:rPr sz="1800" spc="130" dirty="0">
                <a:solidFill>
                  <a:srgbClr val="FF0000"/>
                </a:solidFill>
                <a:latin typeface="Calibri"/>
                <a:cs typeface="Calibri"/>
              </a:rPr>
              <a:t> </a:t>
            </a:r>
            <a:r>
              <a:rPr sz="1800" dirty="0">
                <a:solidFill>
                  <a:srgbClr val="FF0000"/>
                </a:solidFill>
                <a:latin typeface="Calibri"/>
                <a:cs typeface="Calibri"/>
              </a:rPr>
              <a:t>πριν</a:t>
            </a:r>
            <a:r>
              <a:rPr sz="1800" spc="135" dirty="0">
                <a:solidFill>
                  <a:srgbClr val="FF0000"/>
                </a:solidFill>
                <a:latin typeface="Calibri"/>
                <a:cs typeface="Calibri"/>
              </a:rPr>
              <a:t> </a:t>
            </a:r>
            <a:r>
              <a:rPr sz="1800" dirty="0">
                <a:solidFill>
                  <a:srgbClr val="FF0000"/>
                </a:solidFill>
                <a:latin typeface="Calibri"/>
                <a:cs typeface="Calibri"/>
              </a:rPr>
              <a:t>από</a:t>
            </a:r>
            <a:r>
              <a:rPr sz="1800" spc="130" dirty="0">
                <a:solidFill>
                  <a:srgbClr val="FF0000"/>
                </a:solidFill>
                <a:latin typeface="Calibri"/>
                <a:cs typeface="Calibri"/>
              </a:rPr>
              <a:t> </a:t>
            </a:r>
            <a:r>
              <a:rPr sz="1800" spc="-5" dirty="0">
                <a:solidFill>
                  <a:srgbClr val="FF0000"/>
                </a:solidFill>
                <a:latin typeface="Calibri"/>
                <a:cs typeface="Calibri"/>
              </a:rPr>
              <a:t>την</a:t>
            </a:r>
            <a:r>
              <a:rPr sz="1800" spc="125" dirty="0">
                <a:solidFill>
                  <a:srgbClr val="FF0000"/>
                </a:solidFill>
                <a:latin typeface="Calibri"/>
                <a:cs typeface="Calibri"/>
              </a:rPr>
              <a:t> </a:t>
            </a:r>
            <a:r>
              <a:rPr sz="1800" spc="-5" dirty="0">
                <a:solidFill>
                  <a:srgbClr val="FF0000"/>
                </a:solidFill>
                <a:latin typeface="Calibri"/>
                <a:cs typeface="Calibri"/>
              </a:rPr>
              <a:t>καταληκτική</a:t>
            </a:r>
            <a:r>
              <a:rPr sz="1800" spc="135" dirty="0">
                <a:solidFill>
                  <a:srgbClr val="FF0000"/>
                </a:solidFill>
                <a:latin typeface="Calibri"/>
                <a:cs typeface="Calibri"/>
              </a:rPr>
              <a:t> </a:t>
            </a:r>
            <a:r>
              <a:rPr sz="1800" spc="-5" dirty="0">
                <a:solidFill>
                  <a:srgbClr val="FF0000"/>
                </a:solidFill>
                <a:latin typeface="Calibri"/>
                <a:cs typeface="Calibri"/>
              </a:rPr>
              <a:t>ημερομηνία </a:t>
            </a:r>
            <a:r>
              <a:rPr sz="1800" spc="-395" dirty="0">
                <a:solidFill>
                  <a:srgbClr val="FF0000"/>
                </a:solidFill>
                <a:latin typeface="Calibri"/>
                <a:cs typeface="Calibri"/>
              </a:rPr>
              <a:t> </a:t>
            </a:r>
            <a:r>
              <a:rPr sz="1800" spc="-10" dirty="0">
                <a:solidFill>
                  <a:srgbClr val="FF0000"/>
                </a:solidFill>
                <a:latin typeface="Calibri"/>
                <a:cs typeface="Calibri"/>
              </a:rPr>
              <a:t>(προκειμένου</a:t>
            </a:r>
            <a:r>
              <a:rPr sz="1800" spc="65"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5" dirty="0">
                <a:solidFill>
                  <a:srgbClr val="FF0000"/>
                </a:solidFill>
                <a:latin typeface="Calibri"/>
                <a:cs typeface="Calibri"/>
              </a:rPr>
              <a:t>κάνει</a:t>
            </a:r>
            <a:r>
              <a:rPr sz="1800" spc="15" dirty="0">
                <a:solidFill>
                  <a:srgbClr val="FF0000"/>
                </a:solidFill>
                <a:latin typeface="Calibri"/>
                <a:cs typeface="Calibri"/>
              </a:rPr>
              <a:t> </a:t>
            </a:r>
            <a:r>
              <a:rPr sz="1800" spc="-10" dirty="0">
                <a:solidFill>
                  <a:srgbClr val="FF0000"/>
                </a:solidFill>
                <a:latin typeface="Calibri"/>
                <a:cs typeface="Calibri"/>
              </a:rPr>
              <a:t>αλλαγές</a:t>
            </a:r>
            <a:r>
              <a:rPr sz="1800" spc="45" dirty="0">
                <a:solidFill>
                  <a:srgbClr val="FF0000"/>
                </a:solidFill>
                <a:latin typeface="Calibri"/>
                <a:cs typeface="Calibri"/>
              </a:rPr>
              <a:t> </a:t>
            </a:r>
            <a:r>
              <a:rPr sz="1800" dirty="0">
                <a:solidFill>
                  <a:srgbClr val="FF0000"/>
                </a:solidFill>
                <a:latin typeface="Calibri"/>
                <a:cs typeface="Calibri"/>
              </a:rPr>
              <a:t>και</a:t>
            </a:r>
            <a:r>
              <a:rPr sz="1800" spc="5" dirty="0">
                <a:solidFill>
                  <a:srgbClr val="FF0000"/>
                </a:solidFill>
                <a:latin typeface="Calibri"/>
                <a:cs typeface="Calibri"/>
              </a:rPr>
              <a:t> </a:t>
            </a:r>
            <a:r>
              <a:rPr sz="1800" spc="-5" dirty="0">
                <a:solidFill>
                  <a:srgbClr val="FF0000"/>
                </a:solidFill>
                <a:latin typeface="Calibri"/>
                <a:cs typeface="Calibri"/>
              </a:rPr>
              <a:t>να</a:t>
            </a:r>
            <a:r>
              <a:rPr sz="1800" spc="20" dirty="0">
                <a:solidFill>
                  <a:srgbClr val="FF0000"/>
                </a:solidFill>
                <a:latin typeface="Calibri"/>
                <a:cs typeface="Calibri"/>
              </a:rPr>
              <a:t> </a:t>
            </a:r>
            <a:r>
              <a:rPr sz="1800" spc="-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υποβάλει</a:t>
            </a:r>
            <a:r>
              <a:rPr sz="1800" spc="40" dirty="0">
                <a:solidFill>
                  <a:srgbClr val="FF0000"/>
                </a:solidFill>
                <a:latin typeface="Calibri"/>
                <a:cs typeface="Calibri"/>
              </a:rPr>
              <a:t> </a:t>
            </a:r>
            <a:r>
              <a:rPr sz="1800" spc="-5" dirty="0">
                <a:solidFill>
                  <a:srgbClr val="FF0000"/>
                </a:solidFill>
                <a:latin typeface="Calibri"/>
                <a:cs typeface="Calibri"/>
              </a:rPr>
              <a:t>ξανά</a:t>
            </a:r>
            <a:r>
              <a:rPr sz="1800" spc="20" dirty="0">
                <a:solidFill>
                  <a:srgbClr val="FF0000"/>
                </a:solidFill>
                <a:latin typeface="Calibri"/>
                <a:cs typeface="Calibri"/>
              </a:rPr>
              <a:t> </a:t>
            </a:r>
            <a:r>
              <a:rPr sz="1800" dirty="0">
                <a:solidFill>
                  <a:srgbClr val="FF0000"/>
                </a:solidFill>
                <a:latin typeface="Calibri"/>
                <a:cs typeface="Calibri"/>
              </a:rPr>
              <a:t>εντός</a:t>
            </a:r>
            <a:r>
              <a:rPr sz="1800" spc="1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5" dirty="0">
                <a:solidFill>
                  <a:srgbClr val="FF0000"/>
                </a:solidFill>
                <a:latin typeface="Calibri"/>
                <a:cs typeface="Calibri"/>
              </a:rPr>
              <a:t>προθεσμίας)</a:t>
            </a:r>
            <a:endParaRPr sz="1800" dirty="0">
              <a:latin typeface="Calibri"/>
              <a:cs typeface="Calibri"/>
            </a:endParaRPr>
          </a:p>
          <a:p>
            <a:pPr marL="355600" indent="-342900">
              <a:lnSpc>
                <a:spcPct val="100000"/>
              </a:lnSpc>
              <a:spcBef>
                <a:spcPts val="475"/>
              </a:spcBef>
              <a:buFont typeface="Wingdings"/>
              <a:buChar char=""/>
              <a:tabLst>
                <a:tab pos="354965" algn="l"/>
                <a:tab pos="355600" algn="l"/>
              </a:tabLst>
            </a:pPr>
            <a:r>
              <a:rPr sz="2000" b="1" spc="-5" dirty="0">
                <a:solidFill>
                  <a:srgbClr val="FF0000"/>
                </a:solidFill>
                <a:latin typeface="Calibri"/>
                <a:cs typeface="Calibri"/>
              </a:rPr>
              <a:t>Submitted</a:t>
            </a:r>
            <a:endParaRPr sz="2000" dirty="0">
              <a:latin typeface="Calibri"/>
              <a:cs typeface="Calibri"/>
            </a:endParaRPr>
          </a:p>
          <a:p>
            <a:pPr marL="802005" lvl="1" indent="-337820">
              <a:lnSpc>
                <a:spcPct val="100000"/>
              </a:lnSpc>
              <a:spcBef>
                <a:spcPts val="439"/>
              </a:spcBef>
              <a:buFont typeface="Wingdings"/>
              <a:buChar char=""/>
              <a:tabLst>
                <a:tab pos="802005" algn="l"/>
                <a:tab pos="802640" algn="l"/>
              </a:tabLst>
            </a:pPr>
            <a:r>
              <a:rPr sz="1800" b="1" spc="-5" dirty="0">
                <a:solidFill>
                  <a:srgbClr val="FF0000"/>
                </a:solidFill>
                <a:latin typeface="Calibri"/>
                <a:cs typeface="Calibri"/>
              </a:rPr>
              <a:t>Submitted</a:t>
            </a:r>
            <a:r>
              <a:rPr sz="1800" spc="-5" dirty="0">
                <a:solidFill>
                  <a:srgbClr val="FF0000"/>
                </a:solidFill>
                <a:latin typeface="Calibri"/>
                <a:cs typeface="Calibri"/>
              </a:rPr>
              <a:t>:</a:t>
            </a:r>
            <a:r>
              <a:rPr sz="1800" spc="-3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5" dirty="0">
                <a:solidFill>
                  <a:srgbClr val="FF0000"/>
                </a:solidFill>
                <a:latin typeface="Calibri"/>
                <a:cs typeface="Calibri"/>
              </a:rPr>
              <a:t>αίτηση</a:t>
            </a:r>
            <a:r>
              <a:rPr sz="1800" spc="15" dirty="0">
                <a:solidFill>
                  <a:srgbClr val="FF0000"/>
                </a:solidFill>
                <a:latin typeface="Calibri"/>
                <a:cs typeface="Calibri"/>
              </a:rPr>
              <a:t> </a:t>
            </a:r>
            <a:r>
              <a:rPr sz="1800" spc="-5" dirty="0">
                <a:solidFill>
                  <a:srgbClr val="FF0000"/>
                </a:solidFill>
                <a:latin typeface="Calibri"/>
                <a:cs typeface="Calibri"/>
              </a:rPr>
              <a:t>έχει</a:t>
            </a:r>
            <a:r>
              <a:rPr sz="1800" spc="20" dirty="0">
                <a:solidFill>
                  <a:srgbClr val="FF0000"/>
                </a:solidFill>
                <a:latin typeface="Calibri"/>
                <a:cs typeface="Calibri"/>
              </a:rPr>
              <a:t> </a:t>
            </a:r>
            <a:r>
              <a:rPr sz="1800" dirty="0">
                <a:solidFill>
                  <a:srgbClr val="FF0000"/>
                </a:solidFill>
                <a:latin typeface="Calibri"/>
                <a:cs typeface="Calibri"/>
              </a:rPr>
              <a:t>υποβληθεί</a:t>
            </a:r>
            <a:r>
              <a:rPr sz="1800" spc="30" dirty="0">
                <a:solidFill>
                  <a:srgbClr val="FF0000"/>
                </a:solidFill>
                <a:latin typeface="Calibri"/>
                <a:cs typeface="Calibri"/>
              </a:rPr>
              <a:t> </a:t>
            </a:r>
            <a:r>
              <a:rPr sz="1800" dirty="0">
                <a:solidFill>
                  <a:srgbClr val="FF0000"/>
                </a:solidFill>
                <a:latin typeface="Calibri"/>
                <a:cs typeface="Calibri"/>
              </a:rPr>
              <a:t>στην </a:t>
            </a:r>
            <a:r>
              <a:rPr sz="1800" spc="-5" dirty="0">
                <a:solidFill>
                  <a:srgbClr val="FF0000"/>
                </a:solidFill>
                <a:latin typeface="Calibri"/>
                <a:cs typeface="Calibri"/>
              </a:rPr>
              <a:t>Εθνική</a:t>
            </a:r>
            <a:r>
              <a:rPr sz="1800" spc="5" dirty="0">
                <a:solidFill>
                  <a:srgbClr val="FF0000"/>
                </a:solidFill>
                <a:latin typeface="Calibri"/>
                <a:cs typeface="Calibri"/>
              </a:rPr>
              <a:t> </a:t>
            </a:r>
            <a:r>
              <a:rPr sz="1800" spc="-5" dirty="0">
                <a:solidFill>
                  <a:srgbClr val="FF0000"/>
                </a:solidFill>
                <a:latin typeface="Calibri"/>
                <a:cs typeface="Calibri"/>
              </a:rPr>
              <a:t>Υπηρεσία</a:t>
            </a:r>
            <a:endParaRPr sz="1800" dirty="0">
              <a:latin typeface="Calibri"/>
              <a:cs typeface="Calibri"/>
            </a:endParaRPr>
          </a:p>
          <a:p>
            <a:pPr marL="355600" indent="-342900">
              <a:lnSpc>
                <a:spcPct val="100000"/>
              </a:lnSpc>
              <a:spcBef>
                <a:spcPts val="470"/>
              </a:spcBef>
              <a:buFont typeface="Wingdings"/>
              <a:buChar char=""/>
              <a:tabLst>
                <a:tab pos="354965" algn="l"/>
                <a:tab pos="355600" algn="l"/>
              </a:tabLst>
            </a:pPr>
            <a:r>
              <a:rPr sz="2000" b="1" spc="-5" dirty="0">
                <a:solidFill>
                  <a:srgbClr val="FF0000"/>
                </a:solidFill>
                <a:latin typeface="Calibri"/>
                <a:cs typeface="Calibri"/>
              </a:rPr>
              <a:t>Unsubmitted</a:t>
            </a:r>
            <a:endParaRPr sz="2000" dirty="0">
              <a:latin typeface="Calibri"/>
              <a:cs typeface="Calibri"/>
            </a:endParaRPr>
          </a:p>
          <a:p>
            <a:pPr marL="756285" lvl="1" indent="-287020">
              <a:lnSpc>
                <a:spcPct val="100000"/>
              </a:lnSpc>
              <a:spcBef>
                <a:spcPts val="440"/>
              </a:spcBef>
              <a:buFont typeface="Wingdings"/>
              <a:buChar char=""/>
              <a:tabLst>
                <a:tab pos="756920" algn="l"/>
              </a:tabLst>
            </a:pPr>
            <a:r>
              <a:rPr sz="1800" b="1" dirty="0">
                <a:solidFill>
                  <a:srgbClr val="FF0000"/>
                </a:solidFill>
                <a:latin typeface="Calibri"/>
                <a:cs typeface="Calibri"/>
              </a:rPr>
              <a:t>Deadline</a:t>
            </a:r>
            <a:r>
              <a:rPr sz="1800" b="1" spc="-45" dirty="0">
                <a:solidFill>
                  <a:srgbClr val="FF0000"/>
                </a:solidFill>
                <a:latin typeface="Calibri"/>
                <a:cs typeface="Calibri"/>
              </a:rPr>
              <a:t> </a:t>
            </a:r>
            <a:r>
              <a:rPr sz="1800" b="1" dirty="0">
                <a:solidFill>
                  <a:srgbClr val="FF0000"/>
                </a:solidFill>
                <a:latin typeface="Calibri"/>
                <a:cs typeface="Calibri"/>
              </a:rPr>
              <a:t>Expired:</a:t>
            </a:r>
            <a:r>
              <a:rPr sz="1800" b="1" spc="-3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5" dirty="0">
                <a:solidFill>
                  <a:srgbClr val="FF0000"/>
                </a:solidFill>
                <a:latin typeface="Calibri"/>
                <a:cs typeface="Calibri"/>
              </a:rPr>
              <a:t>αίτηση</a:t>
            </a:r>
            <a:r>
              <a:rPr sz="1800" spc="15" dirty="0">
                <a:solidFill>
                  <a:srgbClr val="FF0000"/>
                </a:solidFill>
                <a:latin typeface="Calibri"/>
                <a:cs typeface="Calibri"/>
              </a:rPr>
              <a:t> </a:t>
            </a:r>
            <a:r>
              <a:rPr sz="1800" spc="-5" dirty="0">
                <a:solidFill>
                  <a:srgbClr val="FF0000"/>
                </a:solidFill>
                <a:latin typeface="Calibri"/>
                <a:cs typeface="Calibri"/>
              </a:rPr>
              <a:t>δεν</a:t>
            </a:r>
            <a:r>
              <a:rPr sz="1800" spc="15" dirty="0">
                <a:solidFill>
                  <a:srgbClr val="FF0000"/>
                </a:solidFill>
                <a:latin typeface="Calibri"/>
                <a:cs typeface="Calibri"/>
              </a:rPr>
              <a:t> </a:t>
            </a:r>
            <a:r>
              <a:rPr sz="1800" spc="-5" dirty="0">
                <a:solidFill>
                  <a:srgbClr val="FF0000"/>
                </a:solidFill>
                <a:latin typeface="Calibri"/>
                <a:cs typeface="Calibri"/>
              </a:rPr>
              <a:t>υποβλήθηκε</a:t>
            </a:r>
            <a:r>
              <a:rPr sz="1800" spc="5" dirty="0">
                <a:solidFill>
                  <a:srgbClr val="FF0000"/>
                </a:solidFill>
                <a:latin typeface="Calibri"/>
                <a:cs typeface="Calibri"/>
              </a:rPr>
              <a:t> </a:t>
            </a:r>
            <a:r>
              <a:rPr sz="1800" spc="-5" dirty="0">
                <a:solidFill>
                  <a:srgbClr val="FF0000"/>
                </a:solidFill>
                <a:latin typeface="Calibri"/>
                <a:cs typeface="Calibri"/>
              </a:rPr>
              <a:t>εντός</a:t>
            </a:r>
            <a:r>
              <a:rPr sz="1800" spc="25" dirty="0">
                <a:solidFill>
                  <a:srgbClr val="FF0000"/>
                </a:solidFill>
                <a:latin typeface="Calibri"/>
                <a:cs typeface="Calibri"/>
              </a:rPr>
              <a:t> </a:t>
            </a:r>
            <a:r>
              <a:rPr sz="1800" spc="-5" dirty="0">
                <a:solidFill>
                  <a:srgbClr val="FF0000"/>
                </a:solidFill>
                <a:latin typeface="Calibri"/>
                <a:cs typeface="Calibri"/>
              </a:rPr>
              <a:t>της προθεσμίας</a:t>
            </a:r>
            <a:endParaRPr sz="1800" dirty="0">
              <a:latin typeface="Calibri"/>
              <a:cs typeface="Calibri"/>
            </a:endParaRPr>
          </a:p>
          <a:p>
            <a:pPr marL="756285" marR="5715" lvl="1" indent="-287020">
              <a:lnSpc>
                <a:spcPct val="100000"/>
              </a:lnSpc>
              <a:spcBef>
                <a:spcPts val="434"/>
              </a:spcBef>
              <a:buFont typeface="Wingdings"/>
              <a:buChar char=""/>
              <a:tabLst>
                <a:tab pos="756920" algn="l"/>
              </a:tabLst>
            </a:pPr>
            <a:r>
              <a:rPr sz="1800" b="1" spc="-5" dirty="0">
                <a:solidFill>
                  <a:srgbClr val="FF0000"/>
                </a:solidFill>
                <a:latin typeface="Calibri"/>
                <a:cs typeface="Calibri"/>
              </a:rPr>
              <a:t>Deleted</a:t>
            </a:r>
            <a:r>
              <a:rPr sz="1800" spc="-5" dirty="0">
                <a:solidFill>
                  <a:srgbClr val="FF0000"/>
                </a:solidFill>
                <a:latin typeface="Calibri"/>
                <a:cs typeface="Calibri"/>
              </a:rPr>
              <a:t>:</a:t>
            </a:r>
            <a:r>
              <a:rPr sz="1800" spc="35" dirty="0">
                <a:solidFill>
                  <a:srgbClr val="FF0000"/>
                </a:solidFill>
                <a:latin typeface="Calibri"/>
                <a:cs typeface="Calibri"/>
              </a:rPr>
              <a:t> </a:t>
            </a:r>
            <a:r>
              <a:rPr sz="1800" dirty="0">
                <a:solidFill>
                  <a:srgbClr val="FF0000"/>
                </a:solidFill>
                <a:latin typeface="Calibri"/>
                <a:cs typeface="Calibri"/>
              </a:rPr>
              <a:t>Η</a:t>
            </a:r>
            <a:r>
              <a:rPr sz="1800" spc="35" dirty="0">
                <a:solidFill>
                  <a:srgbClr val="FF0000"/>
                </a:solidFill>
                <a:latin typeface="Calibri"/>
                <a:cs typeface="Calibri"/>
              </a:rPr>
              <a:t> </a:t>
            </a:r>
            <a:r>
              <a:rPr sz="1800" dirty="0">
                <a:solidFill>
                  <a:srgbClr val="FF0000"/>
                </a:solidFill>
                <a:latin typeface="Calibri"/>
                <a:cs typeface="Calibri"/>
              </a:rPr>
              <a:t>α</a:t>
            </a:r>
            <a:r>
              <a:rPr sz="1800" dirty="0" err="1">
                <a:solidFill>
                  <a:srgbClr val="FF0000"/>
                </a:solidFill>
                <a:latin typeface="Calibri"/>
                <a:cs typeface="Calibri"/>
              </a:rPr>
              <a:t>ίτηση</a:t>
            </a:r>
            <a:r>
              <a:rPr sz="1800" spc="50" dirty="0">
                <a:solidFill>
                  <a:srgbClr val="FF0000"/>
                </a:solidFill>
                <a:latin typeface="Calibri"/>
                <a:cs typeface="Calibri"/>
              </a:rPr>
              <a:t> </a:t>
            </a:r>
            <a:r>
              <a:rPr sz="1800" dirty="0" err="1">
                <a:solidFill>
                  <a:srgbClr val="FF0000"/>
                </a:solidFill>
                <a:latin typeface="Calibri"/>
                <a:cs typeface="Calibri"/>
              </a:rPr>
              <a:t>δεν</a:t>
            </a:r>
            <a:r>
              <a:rPr sz="1800" spc="25" dirty="0">
                <a:solidFill>
                  <a:srgbClr val="FF0000"/>
                </a:solidFill>
                <a:latin typeface="Calibri"/>
                <a:cs typeface="Calibri"/>
              </a:rPr>
              <a:t> </a:t>
            </a:r>
            <a:r>
              <a:rPr sz="1800" dirty="0">
                <a:solidFill>
                  <a:srgbClr val="FF0000"/>
                </a:solidFill>
                <a:latin typeface="Calibri"/>
                <a:cs typeface="Calibri"/>
              </a:rPr>
              <a:t>υποβ</a:t>
            </a:r>
            <a:r>
              <a:rPr sz="1800" dirty="0" err="1">
                <a:solidFill>
                  <a:srgbClr val="FF0000"/>
                </a:solidFill>
                <a:latin typeface="Calibri"/>
                <a:cs typeface="Calibri"/>
              </a:rPr>
              <a:t>λήθηκε</a:t>
            </a:r>
            <a:r>
              <a:rPr sz="1800" spc="40" dirty="0">
                <a:solidFill>
                  <a:srgbClr val="FF0000"/>
                </a:solidFill>
                <a:latin typeface="Calibri"/>
                <a:cs typeface="Calibri"/>
              </a:rPr>
              <a:t> </a:t>
            </a:r>
            <a:r>
              <a:rPr sz="1800" dirty="0">
                <a:solidFill>
                  <a:srgbClr val="FF0000"/>
                </a:solidFill>
                <a:latin typeface="Calibri"/>
                <a:cs typeface="Calibri"/>
              </a:rPr>
              <a:t>π</a:t>
            </a:r>
            <a:r>
              <a:rPr sz="1800" dirty="0" err="1">
                <a:solidFill>
                  <a:srgbClr val="FF0000"/>
                </a:solidFill>
                <a:latin typeface="Calibri"/>
                <a:cs typeface="Calibri"/>
              </a:rPr>
              <a:t>οτέ</a:t>
            </a:r>
            <a:r>
              <a:rPr sz="1800" spc="35" dirty="0">
                <a:solidFill>
                  <a:srgbClr val="FF0000"/>
                </a:solidFill>
                <a:latin typeface="Calibri"/>
                <a:cs typeface="Calibri"/>
              </a:rPr>
              <a:t> </a:t>
            </a:r>
            <a:r>
              <a:rPr sz="1800" dirty="0">
                <a:solidFill>
                  <a:srgbClr val="FF0000"/>
                </a:solidFill>
                <a:latin typeface="Calibri"/>
                <a:cs typeface="Calibri"/>
              </a:rPr>
              <a:t>και</a:t>
            </a:r>
            <a:r>
              <a:rPr sz="1800" spc="45" dirty="0">
                <a:solidFill>
                  <a:srgbClr val="FF0000"/>
                </a:solidFill>
                <a:latin typeface="Calibri"/>
                <a:cs typeface="Calibri"/>
              </a:rPr>
              <a:t> </a:t>
            </a:r>
            <a:r>
              <a:rPr lang="el-GR" sz="1800" spc="-5" dirty="0" err="1">
                <a:solidFill>
                  <a:srgbClr val="FF0000"/>
                </a:solidFill>
                <a:latin typeface="Calibri"/>
                <a:cs typeface="Calibri"/>
              </a:rPr>
              <a:t>δι</a:t>
            </a:r>
            <a:r>
              <a:rPr sz="1800" spc="-5" dirty="0">
                <a:solidFill>
                  <a:srgbClr val="FF0000"/>
                </a:solidFill>
                <a:latin typeface="Calibri"/>
                <a:cs typeface="Calibri"/>
              </a:rPr>
              <a:t>α</a:t>
            </a:r>
            <a:r>
              <a:rPr sz="1800" spc="-5" dirty="0" err="1">
                <a:solidFill>
                  <a:srgbClr val="FF0000"/>
                </a:solidFill>
                <a:latin typeface="Calibri"/>
                <a:cs typeface="Calibri"/>
              </a:rPr>
              <a:t>γράφηκε</a:t>
            </a:r>
            <a:r>
              <a:rPr lang="el-GR" sz="1800" spc="-5" dirty="0">
                <a:solidFill>
                  <a:srgbClr val="FF0000"/>
                </a:solidFill>
                <a:latin typeface="Calibri"/>
                <a:cs typeface="Calibri"/>
              </a:rPr>
              <a:t> πριν την πάροδο της καταληκτικής ημερομηνίας για υποβολή αιτήσεων</a:t>
            </a:r>
            <a:r>
              <a:rPr lang="en-GB" sz="1800" spc="40" dirty="0">
                <a:solidFill>
                  <a:srgbClr val="FF0000"/>
                </a:solidFill>
                <a:latin typeface="Calibri"/>
                <a:cs typeface="Calibri"/>
                <a:sym typeface="Wingdings" panose="05000000000000000000" pitchFamily="2" charset="2"/>
              </a:rPr>
              <a:t></a:t>
            </a:r>
            <a:r>
              <a:rPr lang="el-GR" sz="1800" spc="40" dirty="0">
                <a:solidFill>
                  <a:srgbClr val="FF0000"/>
                </a:solidFill>
                <a:latin typeface="Calibri"/>
                <a:cs typeface="Calibri"/>
                <a:sym typeface="Wingdings" panose="05000000000000000000" pitchFamily="2" charset="2"/>
              </a:rPr>
              <a:t> Μία τέτοια αίτηση μπορεί να </a:t>
            </a:r>
            <a:r>
              <a:rPr lang="el-GR" sz="1800" spc="40" dirty="0" err="1">
                <a:solidFill>
                  <a:srgbClr val="FF0000"/>
                </a:solidFill>
                <a:latin typeface="Calibri"/>
                <a:cs typeface="Calibri"/>
                <a:sym typeface="Wingdings" panose="05000000000000000000" pitchFamily="2" charset="2"/>
              </a:rPr>
              <a:t>ανοικτεί</a:t>
            </a:r>
            <a:r>
              <a:rPr lang="el-GR" sz="1800" spc="40" dirty="0">
                <a:solidFill>
                  <a:srgbClr val="FF0000"/>
                </a:solidFill>
                <a:latin typeface="Calibri"/>
                <a:cs typeface="Calibri"/>
                <a:sym typeface="Wingdings" panose="05000000000000000000" pitchFamily="2" charset="2"/>
              </a:rPr>
              <a:t> εκ νέου από τον </a:t>
            </a:r>
            <a:r>
              <a:rPr lang="el-GR" sz="1800" spc="40" dirty="0" err="1">
                <a:solidFill>
                  <a:srgbClr val="FF0000"/>
                </a:solidFill>
                <a:latin typeface="Calibri"/>
                <a:cs typeface="Calibri"/>
                <a:sym typeface="Wingdings" panose="05000000000000000000" pitchFamily="2" charset="2"/>
              </a:rPr>
              <a:t>αιτητή</a:t>
            </a:r>
            <a:r>
              <a:rPr lang="el-GR" sz="1800" spc="40" dirty="0">
                <a:solidFill>
                  <a:srgbClr val="FF0000"/>
                </a:solidFill>
                <a:latin typeface="Calibri"/>
                <a:cs typeface="Calibri"/>
                <a:sym typeface="Wingdings" panose="05000000000000000000" pitchFamily="2" charset="2"/>
              </a:rPr>
              <a:t>, εντός της προθεσμίας</a:t>
            </a:r>
            <a:endParaRPr lang="el-GR" sz="1800" spc="40" dirty="0">
              <a:solidFill>
                <a:srgbClr val="FF0000"/>
              </a:solidFill>
              <a:latin typeface="Calibri"/>
              <a:cs typeface="Calibri"/>
            </a:endParaRPr>
          </a:p>
          <a:p>
            <a:pPr marL="756285" marR="5715" lvl="1" indent="-287020">
              <a:lnSpc>
                <a:spcPct val="100000"/>
              </a:lnSpc>
              <a:spcBef>
                <a:spcPts val="434"/>
              </a:spcBef>
              <a:buFont typeface="Wingdings"/>
              <a:buChar char=""/>
              <a:tabLst>
                <a:tab pos="756920" algn="l"/>
              </a:tabLst>
            </a:pPr>
            <a:r>
              <a:rPr lang="en-GB" sz="1800" b="1" dirty="0">
                <a:solidFill>
                  <a:srgbClr val="FF0000"/>
                </a:solidFill>
                <a:latin typeface="Calibri"/>
                <a:cs typeface="Calibri"/>
              </a:rPr>
              <a:t>Cancelled</a:t>
            </a:r>
            <a:r>
              <a:rPr lang="en-GB" sz="1800" dirty="0">
                <a:solidFill>
                  <a:srgbClr val="FF0000"/>
                </a:solidFill>
                <a:latin typeface="Calibri"/>
                <a:cs typeface="Calibri"/>
              </a:rPr>
              <a:t>: </a:t>
            </a:r>
            <a:r>
              <a:rPr lang="el-GR" sz="1800" dirty="0">
                <a:solidFill>
                  <a:srgbClr val="FF0000"/>
                </a:solidFill>
                <a:latin typeface="Calibri"/>
                <a:cs typeface="Calibri"/>
              </a:rPr>
              <a:t>Αίτηση που υποβλήθηκε, αλλά αποσύρθηκε, ούτως ώστε να μη σταλεί για αξιολόγηση. Μία ακυρωμένη αίτηση δεν μπορεί να τροποποιηθεί ή να υποβληθεί εκ νέου (</a:t>
            </a:r>
            <a:r>
              <a:rPr lang="en-GB" sz="1800" dirty="0">
                <a:solidFill>
                  <a:srgbClr val="FF0000"/>
                </a:solidFill>
                <a:latin typeface="Calibri"/>
                <a:cs typeface="Calibri"/>
              </a:rPr>
              <a:t>read-only</a:t>
            </a:r>
            <a:r>
              <a:rPr lang="el-GR" sz="1800" dirty="0">
                <a:solidFill>
                  <a:srgbClr val="FF0000"/>
                </a:solidFill>
                <a:latin typeface="Calibri"/>
                <a:cs typeface="Calibri"/>
              </a:rPr>
              <a:t>)</a:t>
            </a:r>
            <a:endParaRPr sz="1400" dirty="0">
              <a:latin typeface="Calibri"/>
              <a:cs typeface="Calibri"/>
            </a:endParaRPr>
          </a:p>
        </p:txBody>
      </p:sp>
      <p:sp>
        <p:nvSpPr>
          <p:cNvPr id="7" name="object 7"/>
          <p:cNvSpPr txBox="1"/>
          <p:nvPr/>
        </p:nvSpPr>
        <p:spPr>
          <a:xfrm>
            <a:off x="8201025" y="6382308"/>
            <a:ext cx="224155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0000"/>
                </a:solidFill>
                <a:latin typeface="Calibri"/>
                <a:cs typeface="Calibri"/>
              </a:rPr>
              <a:t>Corresponding</a:t>
            </a:r>
            <a:r>
              <a:rPr sz="1400" spc="-15" dirty="0">
                <a:solidFill>
                  <a:srgbClr val="FF0000"/>
                </a:solidFill>
                <a:latin typeface="Calibri"/>
                <a:cs typeface="Calibri"/>
              </a:rPr>
              <a:t> </a:t>
            </a:r>
            <a:r>
              <a:rPr sz="1400" spc="-10" dirty="0">
                <a:solidFill>
                  <a:srgbClr val="FF0000"/>
                </a:solidFill>
                <a:latin typeface="Calibri"/>
                <a:cs typeface="Calibri"/>
              </a:rPr>
              <a:t>Workflow</a:t>
            </a:r>
            <a:r>
              <a:rPr sz="1400" spc="-40" dirty="0">
                <a:solidFill>
                  <a:srgbClr val="FF0000"/>
                </a:solidFill>
                <a:latin typeface="Calibri"/>
                <a:cs typeface="Calibri"/>
              </a:rPr>
              <a:t> </a:t>
            </a:r>
            <a:r>
              <a:rPr sz="1400" spc="-10" dirty="0">
                <a:solidFill>
                  <a:srgbClr val="FF0000"/>
                </a:solidFill>
                <a:latin typeface="Calibri"/>
                <a:cs typeface="Calibri"/>
              </a:rPr>
              <a:t>State</a:t>
            </a:r>
            <a:endParaRPr sz="1400" dirty="0">
              <a:latin typeface="Calibri"/>
              <a:cs typeface="Calibri"/>
            </a:endParaRPr>
          </a:p>
        </p:txBody>
      </p:sp>
      <p:sp>
        <p:nvSpPr>
          <p:cNvPr id="8" name="object 8"/>
          <p:cNvSpPr/>
          <p:nvPr/>
        </p:nvSpPr>
        <p:spPr>
          <a:xfrm>
            <a:off x="9144000" y="5926649"/>
            <a:ext cx="76200" cy="446405"/>
          </a:xfrm>
          <a:custGeom>
            <a:avLst/>
            <a:gdLst/>
            <a:ahLst/>
            <a:cxnLst/>
            <a:rect l="l" t="t" r="r" b="b"/>
            <a:pathLst>
              <a:path w="76200" h="446404">
                <a:moveTo>
                  <a:pt x="31750" y="370166"/>
                </a:moveTo>
                <a:lnTo>
                  <a:pt x="0" y="370166"/>
                </a:lnTo>
                <a:lnTo>
                  <a:pt x="38100" y="446366"/>
                </a:lnTo>
                <a:lnTo>
                  <a:pt x="69850" y="382866"/>
                </a:lnTo>
                <a:lnTo>
                  <a:pt x="31750" y="382866"/>
                </a:lnTo>
                <a:lnTo>
                  <a:pt x="31750" y="370166"/>
                </a:lnTo>
                <a:close/>
              </a:path>
              <a:path w="76200" h="446404">
                <a:moveTo>
                  <a:pt x="44450" y="0"/>
                </a:moveTo>
                <a:lnTo>
                  <a:pt x="31750" y="0"/>
                </a:lnTo>
                <a:lnTo>
                  <a:pt x="31750" y="382866"/>
                </a:lnTo>
                <a:lnTo>
                  <a:pt x="44450" y="382866"/>
                </a:lnTo>
                <a:lnTo>
                  <a:pt x="44450" y="0"/>
                </a:lnTo>
                <a:close/>
              </a:path>
              <a:path w="76200" h="446404">
                <a:moveTo>
                  <a:pt x="76200" y="370166"/>
                </a:moveTo>
                <a:lnTo>
                  <a:pt x="44450" y="370166"/>
                </a:lnTo>
                <a:lnTo>
                  <a:pt x="44450" y="382866"/>
                </a:lnTo>
                <a:lnTo>
                  <a:pt x="69850" y="382866"/>
                </a:lnTo>
                <a:lnTo>
                  <a:pt x="76200" y="370166"/>
                </a:lnTo>
                <a:close/>
              </a:path>
            </a:pathLst>
          </a:custGeom>
          <a:solidFill>
            <a:srgbClr val="4471C4"/>
          </a:solidFill>
        </p:spPr>
        <p:txBody>
          <a:bodyPr wrap="square" lIns="0" tIns="0" rIns="0" bIns="0" rtlCol="0"/>
          <a:lstStyle/>
          <a:p>
            <a:endParaRPr/>
          </a:p>
        </p:txBody>
      </p:sp>
      <p:sp>
        <p:nvSpPr>
          <p:cNvPr id="10" name="TextBox 9">
            <a:extLst>
              <a:ext uri="{FF2B5EF4-FFF2-40B4-BE49-F238E27FC236}">
                <a16:creationId xmlns:a16="http://schemas.microsoft.com/office/drawing/2014/main" id="{FD0D2B2F-9BC3-43F5-10CB-ECE5C686FF06}"/>
              </a:ext>
            </a:extLst>
          </p:cNvPr>
          <p:cNvSpPr txBox="1"/>
          <p:nvPr/>
        </p:nvSpPr>
        <p:spPr>
          <a:xfrm>
            <a:off x="9155769" y="4835349"/>
            <a:ext cx="6096000" cy="307777"/>
          </a:xfrm>
          <a:prstGeom prst="rect">
            <a:avLst/>
          </a:prstGeom>
          <a:noFill/>
        </p:spPr>
        <p:txBody>
          <a:bodyPr wrap="square">
            <a:spAutoFit/>
          </a:bodyPr>
          <a:lstStyle/>
          <a:p>
            <a:r>
              <a:rPr lang="en-GB" sz="1400" spc="-5" dirty="0">
                <a:solidFill>
                  <a:srgbClr val="FF0000"/>
                </a:solidFill>
                <a:latin typeface="Calibri"/>
                <a:cs typeface="Calibri"/>
              </a:rPr>
              <a:t>Completion Status</a:t>
            </a:r>
          </a:p>
        </p:txBody>
      </p:sp>
    </p:spTree>
    <p:extLst>
      <p:ext uri="{BB962C8B-B14F-4D97-AF65-F5344CB8AC3E}">
        <p14:creationId xmlns:p14="http://schemas.microsoft.com/office/powerpoint/2010/main" val="18029942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2B5B62-26C6-152A-8BAA-DE644CFDE6CF}"/>
              </a:ext>
            </a:extLst>
          </p:cNvPr>
          <p:cNvSpPr/>
          <p:nvPr/>
        </p:nvSpPr>
        <p:spPr>
          <a:xfrm>
            <a:off x="2438400" y="5715000"/>
            <a:ext cx="7239000" cy="609600"/>
          </a:xfrm>
          <a:prstGeom prst="roundRect">
            <a:avLst/>
          </a:prstGeom>
          <a:solidFill>
            <a:srgbClr val="0099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bject 2"/>
          <p:cNvSpPr txBox="1">
            <a:spLocks noGrp="1"/>
          </p:cNvSpPr>
          <p:nvPr>
            <p:ph type="title"/>
          </p:nvPr>
        </p:nvSpPr>
        <p:spPr>
          <a:xfrm>
            <a:off x="228600" y="113197"/>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(1/2)</a:t>
            </a:r>
            <a:endParaRPr sz="2800" dirty="0"/>
          </a:p>
        </p:txBody>
      </p:sp>
      <p:sp>
        <p:nvSpPr>
          <p:cNvPr id="6" name="object 6"/>
          <p:cNvSpPr txBox="1"/>
          <p:nvPr/>
        </p:nvSpPr>
        <p:spPr>
          <a:xfrm>
            <a:off x="304800" y="914400"/>
            <a:ext cx="11442065" cy="6508192"/>
          </a:xfrm>
          <a:prstGeom prst="rect">
            <a:avLst/>
          </a:prstGeom>
        </p:spPr>
        <p:txBody>
          <a:bodyPr vert="horz" wrap="square" lIns="0" tIns="74930" rIns="0" bIns="0" rtlCol="0">
            <a:spAutoFit/>
          </a:bodyPr>
          <a:lstStyle/>
          <a:p>
            <a:pPr marL="12700">
              <a:lnSpc>
                <a:spcPct val="100000"/>
              </a:lnSpc>
              <a:spcBef>
                <a:spcPts val="590"/>
              </a:spcBef>
              <a:tabLst>
                <a:tab pos="354965" algn="l"/>
                <a:tab pos="355600" algn="l"/>
              </a:tabLst>
            </a:pPr>
            <a:r>
              <a:rPr lang="el-GR" sz="2000" b="1" spc="-10" dirty="0">
                <a:solidFill>
                  <a:srgbClr val="FF0000"/>
                </a:solidFill>
                <a:latin typeface="Calibri"/>
                <a:cs typeface="Calibri"/>
              </a:rPr>
              <a:t>Από την Πρόσκληση του 2024, υπάρχει η δυνατότητα ακύρωσης μίας αίτησης. Ισχύουν τα εξής:</a:t>
            </a:r>
          </a:p>
          <a:p>
            <a:pPr marL="12700">
              <a:lnSpc>
                <a:spcPct val="100000"/>
              </a:lnSpc>
              <a:spcBef>
                <a:spcPts val="590"/>
              </a:spcBef>
              <a:tabLst>
                <a:tab pos="354965" algn="l"/>
                <a:tab pos="355600" algn="l"/>
              </a:tabLst>
            </a:pPr>
            <a:endParaRPr lang="el-GR" sz="1000" b="1" spc="-10" dirty="0">
              <a:solidFill>
                <a:srgbClr val="FF0000"/>
              </a:solidFill>
              <a:latin typeface="Calibri"/>
              <a:cs typeface="Calibri"/>
            </a:endParaRP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rPr>
              <a:t>Μία αίτηση που ακυρώνεται (αποσύρεται) δεν μπορεί να τύχει επεξεργασίας ή να υποβληθεί εκ νέου </a:t>
            </a:r>
            <a:r>
              <a:rPr lang="el-GR" spc="-10" dirty="0">
                <a:solidFill>
                  <a:srgbClr val="FF0000"/>
                </a:solidFill>
                <a:latin typeface="Calibri"/>
                <a:cs typeface="Calibri"/>
                <a:sym typeface="Wingdings" panose="05000000000000000000" pitchFamily="2" charset="2"/>
              </a:rPr>
              <a:t> Εμφανίζεται στην καρτέλα </a:t>
            </a:r>
            <a:r>
              <a:rPr lang="en-GB" spc="-10" dirty="0">
                <a:solidFill>
                  <a:srgbClr val="FF0000"/>
                </a:solidFill>
                <a:latin typeface="Calibri"/>
                <a:cs typeface="Calibri"/>
                <a:sym typeface="Wingdings" panose="05000000000000000000" pitchFamily="2" charset="2"/>
              </a:rPr>
              <a:t>“My applications”</a:t>
            </a:r>
            <a:r>
              <a:rPr lang="el-GR" spc="-10" dirty="0">
                <a:solidFill>
                  <a:srgbClr val="FF0000"/>
                </a:solidFill>
                <a:latin typeface="Calibri"/>
                <a:cs typeface="Calibri"/>
                <a:sym typeface="Wingdings" panose="05000000000000000000" pitchFamily="2" charset="2"/>
              </a:rPr>
              <a:t>, είναι όμως απλώς αναγνώσιμη.</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Μόνο αίτηση που υποβλήθηκε τουλάχιστον μία φορά μπορεί να ακυρωθεί.</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Η ακύρωση μίας </a:t>
            </a:r>
            <a:r>
              <a:rPr lang="en-GB" spc="-10" dirty="0">
                <a:solidFill>
                  <a:srgbClr val="FF0000"/>
                </a:solidFill>
                <a:latin typeface="Calibri"/>
                <a:cs typeface="Calibri"/>
                <a:sym typeface="Wingdings" panose="05000000000000000000" pitchFamily="2" charset="2"/>
              </a:rPr>
              <a:t>(</a:t>
            </a:r>
            <a:r>
              <a:rPr lang="el-GR" spc="-10" dirty="0">
                <a:solidFill>
                  <a:srgbClr val="FF0000"/>
                </a:solidFill>
                <a:latin typeface="Calibri"/>
                <a:cs typeface="Calibri"/>
                <a:sym typeface="Wingdings" panose="05000000000000000000" pitchFamily="2" charset="2"/>
              </a:rPr>
              <a:t>υποβεβλημένης</a:t>
            </a:r>
            <a:r>
              <a:rPr lang="en-GB" spc="-10" dirty="0">
                <a:solidFill>
                  <a:srgbClr val="FF0000"/>
                </a:solidFill>
                <a:latin typeface="Calibri"/>
                <a:cs typeface="Calibri"/>
                <a:sym typeface="Wingdings" panose="05000000000000000000" pitchFamily="2" charset="2"/>
              </a:rPr>
              <a:t>)</a:t>
            </a:r>
            <a:r>
              <a:rPr lang="el-GR" spc="-10" dirty="0">
                <a:solidFill>
                  <a:srgbClr val="FF0000"/>
                </a:solidFill>
                <a:latin typeface="Calibri"/>
                <a:cs typeface="Calibri"/>
                <a:sym typeface="Wingdings" panose="05000000000000000000" pitchFamily="2" charset="2"/>
              </a:rPr>
              <a:t> αίτησης είναι εφικτή μόνο προτού παρέλθει η καταληκτική ημερομηνία για υποβολή αιτήσεων  Όταν παρέρχεται η ημερομηνία αυτή, η αίτηση κλειδώνει σε </a:t>
            </a:r>
            <a:r>
              <a:rPr lang="en-GB" spc="-10" dirty="0">
                <a:solidFill>
                  <a:srgbClr val="FF0000"/>
                </a:solidFill>
                <a:latin typeface="Calibri"/>
                <a:cs typeface="Calibri"/>
                <a:sym typeface="Wingdings" panose="05000000000000000000" pitchFamily="2" charset="2"/>
              </a:rPr>
              <a:t>status “Submitted”</a:t>
            </a:r>
            <a:r>
              <a:rPr lang="el-GR" spc="-10" dirty="0">
                <a:solidFill>
                  <a:srgbClr val="FF0000"/>
                </a:solidFill>
                <a:latin typeface="Calibri"/>
                <a:cs typeface="Calibri"/>
                <a:sym typeface="Wingdings" panose="05000000000000000000" pitchFamily="2" charset="2"/>
              </a:rPr>
              <a:t> και μόνο κατόπιν επικοινωνίας με την Εθνική Υπηρεσία, μπορεί να γίνει ακύρωσή της (προκειμένου να μη σταλεί για αξιολόγηση)</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Η δυνατότητα αυτή είναι χρήσιμη σε δύο περιπτώσεις:</a:t>
            </a:r>
          </a:p>
          <a:p>
            <a:pPr marL="298450" indent="-285750">
              <a:lnSpc>
                <a:spcPct val="100000"/>
              </a:lnSpc>
              <a:spcBef>
                <a:spcPts val="590"/>
              </a:spcBef>
              <a:buFont typeface="Wingdings" panose="05000000000000000000" pitchFamily="2" charset="2"/>
              <a:buChar char="ü"/>
              <a:tabLst>
                <a:tab pos="354965" algn="l"/>
                <a:tab pos="355600" algn="l"/>
              </a:tabLst>
            </a:pPr>
            <a:r>
              <a:rPr lang="el-GR" sz="1600" spc="-10" dirty="0">
                <a:solidFill>
                  <a:srgbClr val="FF0000"/>
                </a:solidFill>
                <a:latin typeface="Calibri"/>
                <a:cs typeface="Calibri"/>
                <a:sym typeface="Wingdings" panose="05000000000000000000" pitchFamily="2" charset="2"/>
              </a:rPr>
              <a:t>Όταν ο αριθμός των επιτρεπόμενων αιτήσεων για μία συγκεκριμένη δράση έχει ήδη</a:t>
            </a:r>
            <a:r>
              <a:rPr lang="en-GB" sz="1600" spc="-10" dirty="0">
                <a:solidFill>
                  <a:srgbClr val="FF0000"/>
                </a:solidFill>
                <a:latin typeface="Calibri"/>
                <a:cs typeface="Calibri"/>
                <a:sym typeface="Wingdings" panose="05000000000000000000" pitchFamily="2" charset="2"/>
              </a:rPr>
              <a:t> </a:t>
            </a:r>
            <a:r>
              <a:rPr lang="el-GR" sz="1600" spc="-10" dirty="0">
                <a:solidFill>
                  <a:srgbClr val="FF0000"/>
                </a:solidFill>
                <a:latin typeface="Calibri"/>
                <a:cs typeface="Calibri"/>
                <a:sym typeface="Wingdings" panose="05000000000000000000" pitchFamily="2" charset="2"/>
              </a:rPr>
              <a:t>συμπληρωθεί, στη βάση των </a:t>
            </a:r>
            <a:r>
              <a:rPr lang="el-GR" sz="1600" spc="-10" dirty="0">
                <a:solidFill>
                  <a:srgbClr val="FF0000"/>
                </a:solidFill>
                <a:latin typeface="Calibri"/>
                <a:cs typeface="Calibri"/>
                <a:sym typeface="Wingdings" panose="05000000000000000000" pitchFamily="2" charset="2"/>
                <a:hlinkClick r:id="rId2"/>
              </a:rPr>
              <a:t>κανόνων περιορισμού </a:t>
            </a:r>
            <a:r>
              <a:rPr lang="el-GR" sz="1600" spc="-10" dirty="0">
                <a:solidFill>
                  <a:srgbClr val="FF0000"/>
                </a:solidFill>
                <a:latin typeface="Calibri"/>
                <a:cs typeface="Calibri"/>
                <a:sym typeface="Wingdings" panose="05000000000000000000" pitchFamily="2" charset="2"/>
              </a:rPr>
              <a:t>(</a:t>
            </a:r>
            <a:r>
              <a:rPr lang="en-GB" sz="1600" spc="-10" dirty="0">
                <a:solidFill>
                  <a:srgbClr val="FF0000"/>
                </a:solidFill>
                <a:latin typeface="Calibri"/>
                <a:cs typeface="Calibri"/>
                <a:sym typeface="Wingdings" panose="05000000000000000000" pitchFamily="2" charset="2"/>
              </a:rPr>
              <a:t>capping rules) </a:t>
            </a:r>
            <a:r>
              <a:rPr lang="el-GR" sz="1600" spc="-10" dirty="0">
                <a:solidFill>
                  <a:srgbClr val="FF0000"/>
                </a:solidFill>
                <a:latin typeface="Calibri"/>
                <a:cs typeface="Calibri"/>
                <a:sym typeface="Wingdings" panose="05000000000000000000" pitchFamily="2" charset="2"/>
              </a:rPr>
              <a:t>που εισήχθησαν κατά την Πρόσκληση του 2024</a:t>
            </a:r>
          </a:p>
          <a:p>
            <a:pPr marL="298450" indent="-285750">
              <a:lnSpc>
                <a:spcPct val="100000"/>
              </a:lnSpc>
              <a:spcBef>
                <a:spcPts val="590"/>
              </a:spcBef>
              <a:buFont typeface="Wingdings" panose="05000000000000000000" pitchFamily="2" charset="2"/>
              <a:buChar char="ü"/>
              <a:tabLst>
                <a:tab pos="354965" algn="l"/>
                <a:tab pos="355600" algn="l"/>
              </a:tabLst>
            </a:pPr>
            <a:r>
              <a:rPr lang="el-GR" sz="1600" spc="-10" dirty="0">
                <a:solidFill>
                  <a:srgbClr val="FF0000"/>
                </a:solidFill>
                <a:latin typeface="Calibri"/>
                <a:cs typeface="Calibri"/>
                <a:sym typeface="Wingdings" panose="05000000000000000000" pitchFamily="2" charset="2"/>
              </a:rPr>
              <a:t>Όταν ο </a:t>
            </a:r>
            <a:r>
              <a:rPr lang="el-GR" sz="1600" spc="-10" dirty="0" err="1">
                <a:solidFill>
                  <a:srgbClr val="FF0000"/>
                </a:solidFill>
                <a:latin typeface="Calibri"/>
                <a:cs typeface="Calibri"/>
                <a:sym typeface="Wingdings" panose="05000000000000000000" pitchFamily="2" charset="2"/>
              </a:rPr>
              <a:t>αιτητής</a:t>
            </a:r>
            <a:r>
              <a:rPr lang="el-GR" sz="1600" spc="-10" dirty="0">
                <a:solidFill>
                  <a:srgbClr val="FF0000"/>
                </a:solidFill>
                <a:latin typeface="Calibri"/>
                <a:cs typeface="Calibri"/>
                <a:sym typeface="Wingdings" panose="05000000000000000000" pitchFamily="2" charset="2"/>
              </a:rPr>
              <a:t> επιθυμεί να αντικαταστήσει μία αίτηση που έχει υποβάλει με μία άλλη, βελτιωμένη</a:t>
            </a: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Ακύρωση μπορεί να γίνει και για αιτήσεις που βρίσκονται σε </a:t>
            </a:r>
            <a:r>
              <a:rPr lang="en-GB" spc="-10" dirty="0">
                <a:solidFill>
                  <a:srgbClr val="FF0000"/>
                </a:solidFill>
                <a:latin typeface="Calibri"/>
                <a:cs typeface="Calibri"/>
                <a:sym typeface="Wingdings" panose="05000000000000000000" pitchFamily="2" charset="2"/>
              </a:rPr>
              <a:t>state “Reopened”</a:t>
            </a:r>
            <a:r>
              <a:rPr lang="el-GR" spc="-10" dirty="0">
                <a:solidFill>
                  <a:srgbClr val="FF0000"/>
                </a:solidFill>
                <a:latin typeface="Calibri"/>
                <a:cs typeface="Calibri"/>
                <a:sym typeface="Wingdings" panose="05000000000000000000" pitchFamily="2" charset="2"/>
              </a:rPr>
              <a:t>  Σε αυτή την περίπτωση, ακυρώνονται και όλες οι προηγούμενες υποβολές</a:t>
            </a: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gn="ctr">
              <a:lnSpc>
                <a:spcPct val="100000"/>
              </a:lnSpc>
              <a:spcBef>
                <a:spcPts val="590"/>
              </a:spcBef>
              <a:tabLst>
                <a:tab pos="354965" algn="l"/>
                <a:tab pos="355600" algn="l"/>
              </a:tabLst>
            </a:pPr>
            <a:r>
              <a:rPr lang="el-GR" b="1" i="1" spc="-10" dirty="0">
                <a:solidFill>
                  <a:schemeClr val="bg1"/>
                </a:solidFill>
                <a:latin typeface="Calibri"/>
                <a:cs typeface="Calibri"/>
                <a:sym typeface="Wingdings" panose="05000000000000000000" pitchFamily="2" charset="2"/>
              </a:rPr>
              <a:t>Μόνο αιτήσεις που βρίσκονται σε </a:t>
            </a:r>
            <a:r>
              <a:rPr lang="en-GB" b="1" i="1" spc="-10" dirty="0">
                <a:solidFill>
                  <a:schemeClr val="bg1"/>
                </a:solidFill>
                <a:latin typeface="Calibri"/>
                <a:cs typeface="Calibri"/>
                <a:sym typeface="Wingdings" panose="05000000000000000000" pitchFamily="2" charset="2"/>
              </a:rPr>
              <a:t>status “Submitted” </a:t>
            </a:r>
            <a:r>
              <a:rPr lang="el-GR" b="1" i="1" spc="-10" dirty="0">
                <a:solidFill>
                  <a:schemeClr val="bg1"/>
                </a:solidFill>
                <a:latin typeface="Calibri"/>
                <a:cs typeface="Calibri"/>
                <a:sym typeface="Wingdings" panose="05000000000000000000" pitchFamily="2" charset="2"/>
              </a:rPr>
              <a:t>ή</a:t>
            </a:r>
            <a:r>
              <a:rPr lang="en-GB" b="1" i="1" spc="-10" dirty="0">
                <a:solidFill>
                  <a:schemeClr val="bg1"/>
                </a:solidFill>
                <a:latin typeface="Calibri"/>
                <a:cs typeface="Calibri"/>
                <a:sym typeface="Wingdings" panose="05000000000000000000" pitchFamily="2" charset="2"/>
              </a:rPr>
              <a:t> “Draft – Reopened”</a:t>
            </a:r>
            <a:r>
              <a:rPr lang="el-GR" b="1" i="1" spc="-10" dirty="0">
                <a:solidFill>
                  <a:schemeClr val="bg1"/>
                </a:solidFill>
                <a:latin typeface="Calibri"/>
                <a:cs typeface="Calibri"/>
                <a:sym typeface="Wingdings" panose="05000000000000000000" pitchFamily="2" charset="2"/>
              </a:rPr>
              <a:t> </a:t>
            </a:r>
            <a:endParaRPr lang="en-GB" b="1" i="1" spc="-10" dirty="0">
              <a:solidFill>
                <a:schemeClr val="bg1"/>
              </a:solidFill>
              <a:latin typeface="Calibri"/>
              <a:cs typeface="Calibri"/>
              <a:sym typeface="Wingdings" panose="05000000000000000000" pitchFamily="2" charset="2"/>
            </a:endParaRPr>
          </a:p>
          <a:p>
            <a:pPr marL="12700" algn="ctr">
              <a:lnSpc>
                <a:spcPct val="100000"/>
              </a:lnSpc>
              <a:spcBef>
                <a:spcPts val="590"/>
              </a:spcBef>
              <a:tabLst>
                <a:tab pos="354965" algn="l"/>
                <a:tab pos="355600" algn="l"/>
              </a:tabLst>
            </a:pPr>
            <a:r>
              <a:rPr lang="el-GR" b="1" i="1" spc="-10" dirty="0">
                <a:solidFill>
                  <a:schemeClr val="bg1"/>
                </a:solidFill>
                <a:latin typeface="Calibri"/>
                <a:cs typeface="Calibri"/>
                <a:sym typeface="Wingdings" panose="05000000000000000000" pitchFamily="2" charset="2"/>
              </a:rPr>
              <a:t>μπορούν να ακυρωθούν</a:t>
            </a:r>
            <a:r>
              <a:rPr lang="el-GR" b="1" i="1" spc="-10" dirty="0">
                <a:solidFill>
                  <a:srgbClr val="FF0000"/>
                </a:solidFill>
                <a:latin typeface="Calibri"/>
                <a:cs typeface="Calibri"/>
                <a:sym typeface="Wingdings" panose="05000000000000000000" pitchFamily="2" charset="2"/>
              </a:rPr>
              <a:t>	</a:t>
            </a: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n-GB"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endParaRPr>
          </a:p>
        </p:txBody>
      </p:sp>
    </p:spTree>
    <p:extLst>
      <p:ext uri="{BB962C8B-B14F-4D97-AF65-F5344CB8AC3E}">
        <p14:creationId xmlns:p14="http://schemas.microsoft.com/office/powerpoint/2010/main" val="34649209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13197"/>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(2/2)</a:t>
            </a:r>
            <a:endParaRPr sz="2800" dirty="0"/>
          </a:p>
        </p:txBody>
      </p:sp>
      <p:sp>
        <p:nvSpPr>
          <p:cNvPr id="6" name="object 6"/>
          <p:cNvSpPr txBox="1"/>
          <p:nvPr/>
        </p:nvSpPr>
        <p:spPr>
          <a:xfrm>
            <a:off x="228600" y="818049"/>
            <a:ext cx="11442065" cy="4630755"/>
          </a:xfrm>
          <a:prstGeom prst="rect">
            <a:avLst/>
          </a:prstGeom>
        </p:spPr>
        <p:txBody>
          <a:bodyPr vert="horz" wrap="square" lIns="0" tIns="74930" rIns="0" bIns="0" rtlCol="0">
            <a:spAutoFit/>
          </a:bodyPr>
          <a:lstStyle/>
          <a:p>
            <a:pPr marL="12700">
              <a:lnSpc>
                <a:spcPct val="100000"/>
              </a:lnSpc>
              <a:spcBef>
                <a:spcPts val="590"/>
              </a:spcBef>
              <a:tabLst>
                <a:tab pos="354965" algn="l"/>
                <a:tab pos="355600" algn="l"/>
              </a:tabLst>
            </a:pPr>
            <a:r>
              <a:rPr lang="el-GR" sz="2000" b="1" spc="-10" dirty="0">
                <a:solidFill>
                  <a:srgbClr val="FF0000"/>
                </a:solidFill>
                <a:latin typeface="Calibri"/>
                <a:cs typeface="Calibri"/>
              </a:rPr>
              <a:t>Τεχνικά, η διαδικασία ακύρωσης είναι η ακόλουθη:</a:t>
            </a:r>
            <a:endParaRPr lang="el-GR" sz="800" b="1" spc="-10" dirty="0">
              <a:solidFill>
                <a:srgbClr val="FF0000"/>
              </a:solidFill>
              <a:latin typeface="Calibri"/>
              <a:cs typeface="Calibri"/>
            </a:endParaRP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rPr>
              <a:t>Στην καρτέλα </a:t>
            </a:r>
            <a:r>
              <a:rPr lang="en-GB" spc="-10" dirty="0">
                <a:solidFill>
                  <a:srgbClr val="FF0000"/>
                </a:solidFill>
                <a:latin typeface="Calibri"/>
                <a:cs typeface="Calibri"/>
              </a:rPr>
              <a:t>“My Applications” </a:t>
            </a:r>
            <a:r>
              <a:rPr lang="el-GR" spc="-10" dirty="0">
                <a:solidFill>
                  <a:srgbClr val="FF0000"/>
                </a:solidFill>
                <a:latin typeface="Calibri"/>
                <a:cs typeface="Calibri"/>
              </a:rPr>
              <a:t>εντοπίζετε την αίτηση που επιθυμείτε να ακυρώσετε</a:t>
            </a: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r>
              <a:rPr lang="el-GR" spc="-10" dirty="0">
                <a:solidFill>
                  <a:srgbClr val="FF0000"/>
                </a:solidFill>
                <a:latin typeface="Calibri"/>
                <a:cs typeface="Calibri"/>
                <a:sym typeface="Wingdings" panose="05000000000000000000" pitchFamily="2" charset="2"/>
              </a:rPr>
              <a:t>Ανοίγετε την αίτηση και πατάτε </a:t>
            </a:r>
            <a:r>
              <a:rPr lang="en-GB" spc="-10" dirty="0">
                <a:solidFill>
                  <a:srgbClr val="FF0000"/>
                </a:solidFill>
                <a:latin typeface="Calibri"/>
                <a:cs typeface="Calibri"/>
                <a:sym typeface="Wingdings" panose="05000000000000000000" pitchFamily="2" charset="2"/>
              </a:rPr>
              <a:t>“Cancel”</a:t>
            </a: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l-GR" spc="-10" dirty="0">
              <a:solidFill>
                <a:srgbClr val="FF0000"/>
              </a:solidFill>
              <a:latin typeface="Calibri"/>
              <a:cs typeface="Calibri"/>
              <a:sym typeface="Wingdings" panose="05000000000000000000" pitchFamily="2" charset="2"/>
            </a:endParaRPr>
          </a:p>
          <a:p>
            <a:pPr marL="12700">
              <a:lnSpc>
                <a:spcPct val="100000"/>
              </a:lnSpc>
              <a:spcBef>
                <a:spcPts val="590"/>
              </a:spcBef>
              <a:tabLst>
                <a:tab pos="354965" algn="l"/>
                <a:tab pos="355600" algn="l"/>
              </a:tabLst>
            </a:pPr>
            <a:endParaRPr lang="en-GB" spc="-10" dirty="0">
              <a:solidFill>
                <a:srgbClr val="FF0000"/>
              </a:solidFill>
              <a:latin typeface="Calibri"/>
              <a:cs typeface="Calibri"/>
              <a:sym typeface="Wingdings" panose="05000000000000000000" pitchFamily="2" charset="2"/>
            </a:endParaRPr>
          </a:p>
          <a:p>
            <a:pPr marL="298450" indent="-285750">
              <a:lnSpc>
                <a:spcPct val="100000"/>
              </a:lnSpc>
              <a:spcBef>
                <a:spcPts val="590"/>
              </a:spcBef>
              <a:buFont typeface="Wingdings" panose="05000000000000000000" pitchFamily="2" charset="2"/>
              <a:buChar char="§"/>
              <a:tabLst>
                <a:tab pos="354965" algn="l"/>
                <a:tab pos="355600" algn="l"/>
              </a:tabLst>
            </a:pPr>
            <a:endParaRPr lang="el-GR" spc="-10" dirty="0">
              <a:solidFill>
                <a:srgbClr val="FF0000"/>
              </a:solidFill>
              <a:latin typeface="Calibri"/>
              <a:cs typeface="Calibri"/>
            </a:endParaRPr>
          </a:p>
        </p:txBody>
      </p:sp>
      <p:pic>
        <p:nvPicPr>
          <p:cNvPr id="1026" name="Picture 2">
            <a:extLst>
              <a:ext uri="{FF2B5EF4-FFF2-40B4-BE49-F238E27FC236}">
                <a16:creationId xmlns:a16="http://schemas.microsoft.com/office/drawing/2014/main" id="{1FFEFE28-0024-EB64-197C-88F1CCC099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98" y="1669594"/>
            <a:ext cx="5627255" cy="1746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D33A1-6C31-A1C1-C180-1A6543AB8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98" y="4114800"/>
            <a:ext cx="6553200" cy="1209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2060BB-72BA-4CE3-B2D9-9BE96AEB25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448804"/>
            <a:ext cx="6394223" cy="87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4739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914" y="48894"/>
            <a:ext cx="114249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40" dirty="0">
                <a:solidFill>
                  <a:srgbClr val="FFFFFF"/>
                </a:solidFill>
              </a:rPr>
              <a:t> </a:t>
            </a:r>
            <a:r>
              <a:rPr sz="2800" spc="-20" dirty="0">
                <a:solidFill>
                  <a:srgbClr val="FFFFFF"/>
                </a:solidFill>
              </a:rPr>
              <a:t>ΣΧΕΔΙΟΥ</a:t>
            </a:r>
            <a:r>
              <a:rPr sz="2800" dirty="0">
                <a:solidFill>
                  <a:srgbClr val="FFFFFF"/>
                </a:solidFill>
              </a:rPr>
              <a:t> </a:t>
            </a:r>
            <a:r>
              <a:rPr sz="2800" spc="-5" dirty="0">
                <a:solidFill>
                  <a:srgbClr val="FFFFFF"/>
                </a:solidFill>
              </a:rPr>
              <a:t>–</a:t>
            </a:r>
            <a:r>
              <a:rPr sz="2800" spc="20" dirty="0">
                <a:solidFill>
                  <a:srgbClr val="FFFFFF"/>
                </a:solidFill>
              </a:rPr>
              <a:t> </a:t>
            </a:r>
            <a:r>
              <a:rPr sz="2800" spc="-15" dirty="0">
                <a:solidFill>
                  <a:srgbClr val="FFFFFF"/>
                </a:solidFill>
              </a:rPr>
              <a:t>ACTIONS</a:t>
            </a:r>
            <a:r>
              <a:rPr sz="2800" spc="50" dirty="0">
                <a:solidFill>
                  <a:srgbClr val="FFFFFF"/>
                </a:solidFill>
              </a:rPr>
              <a:t> </a:t>
            </a:r>
            <a:r>
              <a:rPr sz="2800" spc="-15" dirty="0">
                <a:solidFill>
                  <a:srgbClr val="FFFFFF"/>
                </a:solidFill>
              </a:rPr>
              <a:t>BUTTON</a:t>
            </a:r>
            <a:endParaRPr sz="2800" dirty="0"/>
          </a:p>
        </p:txBody>
      </p:sp>
      <p:sp>
        <p:nvSpPr>
          <p:cNvPr id="3" name="object 3"/>
          <p:cNvSpPr txBox="1"/>
          <p:nvPr/>
        </p:nvSpPr>
        <p:spPr>
          <a:xfrm>
            <a:off x="266700" y="726186"/>
            <a:ext cx="11658600" cy="4188967"/>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0000"/>
                </a:solidFill>
                <a:latin typeface="Calibri"/>
                <a:cs typeface="Calibri"/>
              </a:rPr>
              <a:t>Actions</a:t>
            </a:r>
            <a:r>
              <a:rPr sz="2000" b="1" spc="-60" dirty="0">
                <a:solidFill>
                  <a:srgbClr val="FF0000"/>
                </a:solidFill>
                <a:latin typeface="Calibri"/>
                <a:cs typeface="Calibri"/>
              </a:rPr>
              <a:t> </a:t>
            </a:r>
            <a:r>
              <a:rPr sz="2000" b="1" spc="-5" dirty="0">
                <a:solidFill>
                  <a:srgbClr val="FF0000"/>
                </a:solidFill>
                <a:latin typeface="Calibri"/>
                <a:cs typeface="Calibri"/>
              </a:rPr>
              <a:t>button:</a:t>
            </a:r>
            <a:endParaRPr sz="2000" dirty="0">
              <a:latin typeface="Calibri"/>
              <a:cs typeface="Calibri"/>
            </a:endParaRPr>
          </a:p>
          <a:p>
            <a:pPr marL="277495" marR="213360" indent="-265430">
              <a:lnSpc>
                <a:spcPct val="100000"/>
              </a:lnSpc>
              <a:buFont typeface="Wingdings"/>
              <a:buChar char=""/>
              <a:tabLst>
                <a:tab pos="277495" algn="l"/>
                <a:tab pos="278130" algn="l"/>
              </a:tabLst>
            </a:pPr>
            <a:r>
              <a:rPr sz="1800" b="1" spc="-10" dirty="0">
                <a:solidFill>
                  <a:srgbClr val="FF0000"/>
                </a:solidFill>
                <a:latin typeface="Calibri"/>
                <a:cs typeface="Calibri"/>
              </a:rPr>
              <a:t>Edit: </a:t>
            </a:r>
            <a:r>
              <a:rPr sz="1800" spc="-10" dirty="0">
                <a:solidFill>
                  <a:srgbClr val="FF0000"/>
                </a:solidFill>
                <a:latin typeface="Calibri"/>
                <a:cs typeface="Calibri"/>
              </a:rPr>
              <a:t>Επεξεργασία</a:t>
            </a:r>
            <a:r>
              <a:rPr sz="1800" spc="55" dirty="0">
                <a:solidFill>
                  <a:srgbClr val="FF0000"/>
                </a:solidFill>
                <a:latin typeface="Calibri"/>
                <a:cs typeface="Calibri"/>
              </a:rPr>
              <a:t> </a:t>
            </a:r>
            <a:r>
              <a:rPr sz="1800" spc="-5" dirty="0">
                <a:solidFill>
                  <a:srgbClr val="FF0000"/>
                </a:solidFill>
                <a:latin typeface="Calibri"/>
                <a:cs typeface="Calibri"/>
              </a:rPr>
              <a:t>αίτησης</a:t>
            </a:r>
            <a:r>
              <a:rPr sz="1800" dirty="0">
                <a:solidFill>
                  <a:srgbClr val="FF0000"/>
                </a:solidFill>
                <a:latin typeface="Calibri"/>
                <a:cs typeface="Calibri"/>
              </a:rPr>
              <a:t> που</a:t>
            </a:r>
            <a:r>
              <a:rPr sz="1800" spc="30"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25" dirty="0">
                <a:solidFill>
                  <a:srgbClr val="FF0000"/>
                </a:solidFill>
                <a:latin typeface="Calibri"/>
                <a:cs typeface="Calibri"/>
              </a:rPr>
              <a:t> </a:t>
            </a:r>
            <a:r>
              <a:rPr sz="1800" spc="-20" dirty="0">
                <a:solidFill>
                  <a:srgbClr val="FF0000"/>
                </a:solidFill>
                <a:latin typeface="Calibri"/>
                <a:cs typeface="Calibri"/>
              </a:rPr>
              <a:t>ακόμη</a:t>
            </a:r>
            <a:r>
              <a:rPr sz="1800" spc="20" dirty="0">
                <a:solidFill>
                  <a:srgbClr val="FF0000"/>
                </a:solidFill>
                <a:latin typeface="Calibri"/>
                <a:cs typeface="Calibri"/>
              </a:rPr>
              <a:t> </a:t>
            </a:r>
            <a:r>
              <a:rPr sz="1800" spc="-10" dirty="0">
                <a:solidFill>
                  <a:srgbClr val="FF0000"/>
                </a:solidFill>
                <a:latin typeface="Calibri"/>
                <a:cs typeface="Calibri"/>
              </a:rPr>
              <a:t>υποβληθεί,</a:t>
            </a:r>
            <a:r>
              <a:rPr sz="1800" spc="35" dirty="0">
                <a:solidFill>
                  <a:srgbClr val="FF0000"/>
                </a:solidFill>
                <a:latin typeface="Calibri"/>
                <a:cs typeface="Calibri"/>
              </a:rPr>
              <a:t> </a:t>
            </a:r>
            <a:r>
              <a:rPr sz="1800" spc="-5" dirty="0">
                <a:solidFill>
                  <a:srgbClr val="FF0000"/>
                </a:solidFill>
                <a:latin typeface="Calibri"/>
                <a:cs typeface="Calibri"/>
              </a:rPr>
              <a:t>νοουμένου</a:t>
            </a:r>
            <a:r>
              <a:rPr sz="1800" spc="45" dirty="0">
                <a:solidFill>
                  <a:srgbClr val="FF0000"/>
                </a:solidFill>
                <a:latin typeface="Calibri"/>
                <a:cs typeface="Calibri"/>
              </a:rPr>
              <a:t> </a:t>
            </a:r>
            <a:r>
              <a:rPr sz="1800" spc="-5" dirty="0">
                <a:solidFill>
                  <a:srgbClr val="FF0000"/>
                </a:solidFill>
                <a:latin typeface="Calibri"/>
                <a:cs typeface="Calibri"/>
              </a:rPr>
              <a:t>ότι</a:t>
            </a:r>
            <a:r>
              <a:rPr sz="1800" spc="25" dirty="0">
                <a:solidFill>
                  <a:srgbClr val="FF0000"/>
                </a:solidFill>
                <a:latin typeface="Calibri"/>
                <a:cs typeface="Calibri"/>
              </a:rPr>
              <a:t> </a:t>
            </a:r>
            <a:r>
              <a:rPr sz="1800" dirty="0">
                <a:solidFill>
                  <a:srgbClr val="FF0000"/>
                </a:solidFill>
                <a:latin typeface="Calibri"/>
                <a:cs typeface="Calibri"/>
              </a:rPr>
              <a:t>δεν</a:t>
            </a:r>
            <a:r>
              <a:rPr sz="1800" spc="5" dirty="0">
                <a:solidFill>
                  <a:srgbClr val="FF0000"/>
                </a:solidFill>
                <a:latin typeface="Calibri"/>
                <a:cs typeface="Calibri"/>
              </a:rPr>
              <a:t> </a:t>
            </a:r>
            <a:r>
              <a:rPr sz="1800" spc="-5" dirty="0">
                <a:solidFill>
                  <a:srgbClr val="FF0000"/>
                </a:solidFill>
                <a:latin typeface="Calibri"/>
                <a:cs typeface="Calibri"/>
              </a:rPr>
              <a:t>έχει</a:t>
            </a:r>
            <a:r>
              <a:rPr sz="1800" spc="10" dirty="0">
                <a:solidFill>
                  <a:srgbClr val="FF0000"/>
                </a:solidFill>
                <a:latin typeface="Calibri"/>
                <a:cs typeface="Calibri"/>
              </a:rPr>
              <a:t> </a:t>
            </a:r>
            <a:r>
              <a:rPr sz="1800" spc="-10" dirty="0">
                <a:solidFill>
                  <a:srgbClr val="FF0000"/>
                </a:solidFill>
                <a:latin typeface="Calibri"/>
                <a:cs typeface="Calibri"/>
              </a:rPr>
              <a:t>παρέλθει</a:t>
            </a:r>
            <a:r>
              <a:rPr sz="1800" spc="50" dirty="0">
                <a:solidFill>
                  <a:srgbClr val="FF0000"/>
                </a:solidFill>
                <a:latin typeface="Calibri"/>
                <a:cs typeface="Calibri"/>
              </a:rPr>
              <a:t> </a:t>
            </a:r>
            <a:r>
              <a:rPr sz="1800" dirty="0">
                <a:solidFill>
                  <a:srgbClr val="FF0000"/>
                </a:solidFill>
                <a:latin typeface="Calibri"/>
                <a:cs typeface="Calibri"/>
              </a:rPr>
              <a:t>η</a:t>
            </a:r>
            <a:r>
              <a:rPr sz="1800" spc="5" dirty="0">
                <a:solidFill>
                  <a:srgbClr val="FF0000"/>
                </a:solidFill>
                <a:latin typeface="Calibri"/>
                <a:cs typeface="Calibri"/>
              </a:rPr>
              <a:t> </a:t>
            </a:r>
            <a:r>
              <a:rPr sz="1800" spc="-10" dirty="0">
                <a:solidFill>
                  <a:srgbClr val="FF0000"/>
                </a:solidFill>
                <a:latin typeface="Calibri"/>
                <a:cs typeface="Calibri"/>
              </a:rPr>
              <a:t>καταληκτική</a:t>
            </a:r>
            <a:r>
              <a:rPr sz="1800" spc="15" dirty="0">
                <a:solidFill>
                  <a:srgbClr val="FF0000"/>
                </a:solidFill>
                <a:latin typeface="Calibri"/>
                <a:cs typeface="Calibri"/>
              </a:rPr>
              <a:t> </a:t>
            </a:r>
            <a:r>
              <a:rPr sz="1800" spc="-10" dirty="0">
                <a:solidFill>
                  <a:srgbClr val="FF0000"/>
                </a:solidFill>
                <a:latin typeface="Calibri"/>
                <a:cs typeface="Calibri"/>
              </a:rPr>
              <a:t>ημερομηνία </a:t>
            </a:r>
            <a:r>
              <a:rPr sz="1800" spc="-395" dirty="0">
                <a:solidFill>
                  <a:srgbClr val="FF0000"/>
                </a:solidFill>
                <a:latin typeface="Calibri"/>
                <a:cs typeface="Calibri"/>
              </a:rPr>
              <a:t> </a:t>
            </a:r>
            <a:r>
              <a:rPr sz="1800" spc="-5" dirty="0">
                <a:solidFill>
                  <a:srgbClr val="FF0000"/>
                </a:solidFill>
                <a:latin typeface="Calibri"/>
                <a:cs typeface="Calibri"/>
              </a:rPr>
              <a:t>για</a:t>
            </a:r>
            <a:r>
              <a:rPr sz="1800" dirty="0">
                <a:solidFill>
                  <a:srgbClr val="FF0000"/>
                </a:solidFill>
                <a:latin typeface="Calibri"/>
                <a:cs typeface="Calibri"/>
              </a:rPr>
              <a:t> </a:t>
            </a:r>
            <a:r>
              <a:rPr sz="1800" spc="-5" dirty="0">
                <a:solidFill>
                  <a:srgbClr val="FF0000"/>
                </a:solidFill>
                <a:latin typeface="Calibri"/>
                <a:cs typeface="Calibri"/>
              </a:rPr>
              <a:t>υποβολή</a:t>
            </a:r>
            <a:r>
              <a:rPr sz="1800" spc="10" dirty="0">
                <a:solidFill>
                  <a:srgbClr val="FF0000"/>
                </a:solidFill>
                <a:latin typeface="Calibri"/>
                <a:cs typeface="Calibri"/>
              </a:rPr>
              <a:t> </a:t>
            </a:r>
            <a:r>
              <a:rPr sz="1800" spc="-10" dirty="0">
                <a:solidFill>
                  <a:srgbClr val="FF0000"/>
                </a:solidFill>
                <a:latin typeface="Calibri"/>
                <a:cs typeface="Calibri"/>
              </a:rPr>
              <a:t>αιτήσεων</a:t>
            </a:r>
            <a:endParaRPr lang="el-GR" spc="-10" dirty="0">
              <a:solidFill>
                <a:srgbClr val="FF0000"/>
              </a:solidFill>
              <a:latin typeface="Calibri"/>
              <a:cs typeface="Calibri"/>
            </a:endParaRPr>
          </a:p>
          <a:p>
            <a:pPr marL="12065" marR="213360">
              <a:lnSpc>
                <a:spcPct val="100000"/>
              </a:lnSpc>
              <a:tabLst>
                <a:tab pos="277495" algn="l"/>
                <a:tab pos="278130" algn="l"/>
              </a:tabLst>
            </a:pPr>
            <a:r>
              <a:rPr lang="el-GR" sz="1800" i="1" dirty="0">
                <a:solidFill>
                  <a:srgbClr val="FF0000"/>
                </a:solidFill>
                <a:latin typeface="Calibri"/>
                <a:cs typeface="Calibri"/>
              </a:rPr>
              <a:t>!!!</a:t>
            </a:r>
            <a:r>
              <a:rPr lang="el-GR" sz="1800" i="1" spc="-5" dirty="0">
                <a:solidFill>
                  <a:srgbClr val="FF0000"/>
                </a:solidFill>
                <a:latin typeface="Calibri"/>
                <a:cs typeface="Calibri"/>
              </a:rPr>
              <a:t> </a:t>
            </a:r>
            <a:r>
              <a:rPr lang="el-GR" sz="1800" i="1" dirty="0">
                <a:solidFill>
                  <a:srgbClr val="FF0000"/>
                </a:solidFill>
                <a:latin typeface="Calibri"/>
                <a:cs typeface="Calibri"/>
              </a:rPr>
              <a:t>Η</a:t>
            </a:r>
            <a:r>
              <a:rPr lang="el-GR" sz="1800" i="1" spc="5" dirty="0">
                <a:solidFill>
                  <a:srgbClr val="FF0000"/>
                </a:solidFill>
                <a:latin typeface="Calibri"/>
                <a:cs typeface="Calibri"/>
              </a:rPr>
              <a:t> </a:t>
            </a:r>
            <a:r>
              <a:rPr lang="el-GR" sz="1800" i="1" spc="-5" dirty="0">
                <a:solidFill>
                  <a:srgbClr val="FF0000"/>
                </a:solidFill>
                <a:latin typeface="Calibri"/>
                <a:cs typeface="Calibri"/>
              </a:rPr>
              <a:t>επεξεργασία</a:t>
            </a:r>
            <a:r>
              <a:rPr lang="el-GR" sz="1800" i="1" spc="30" dirty="0">
                <a:solidFill>
                  <a:srgbClr val="FF0000"/>
                </a:solidFill>
                <a:latin typeface="Calibri"/>
                <a:cs typeface="Calibri"/>
              </a:rPr>
              <a:t> </a:t>
            </a:r>
            <a:r>
              <a:rPr lang="el-GR" sz="1800" i="1" spc="-5" dirty="0">
                <a:solidFill>
                  <a:srgbClr val="FF0000"/>
                </a:solidFill>
                <a:latin typeface="Calibri"/>
                <a:cs typeface="Calibri"/>
              </a:rPr>
              <a:t>μίας</a:t>
            </a:r>
            <a:r>
              <a:rPr lang="el-GR" sz="1800" i="1" spc="-10" dirty="0">
                <a:solidFill>
                  <a:srgbClr val="FF0000"/>
                </a:solidFill>
                <a:latin typeface="Calibri"/>
                <a:cs typeface="Calibri"/>
              </a:rPr>
              <a:t> </a:t>
            </a:r>
            <a:r>
              <a:rPr lang="el-GR" sz="1800" i="1" spc="-5" dirty="0">
                <a:solidFill>
                  <a:srgbClr val="FF0000"/>
                </a:solidFill>
                <a:latin typeface="Calibri"/>
                <a:cs typeface="Calibri"/>
              </a:rPr>
              <a:t>αίτησης</a:t>
            </a:r>
            <a:r>
              <a:rPr lang="el-GR" sz="1800" i="1" dirty="0">
                <a:solidFill>
                  <a:srgbClr val="FF0000"/>
                </a:solidFill>
                <a:latin typeface="Calibri"/>
                <a:cs typeface="Calibri"/>
              </a:rPr>
              <a:t> </a:t>
            </a:r>
            <a:r>
              <a:rPr lang="el-GR" sz="1800" i="1" spc="-5" dirty="0">
                <a:solidFill>
                  <a:srgbClr val="FF0000"/>
                </a:solidFill>
                <a:latin typeface="Calibri"/>
                <a:cs typeface="Calibri"/>
              </a:rPr>
              <a:t>μπορεί</a:t>
            </a:r>
            <a:r>
              <a:rPr lang="el-GR" sz="1800" i="1" dirty="0">
                <a:solidFill>
                  <a:srgbClr val="FF0000"/>
                </a:solidFill>
                <a:latin typeface="Calibri"/>
                <a:cs typeface="Calibri"/>
              </a:rPr>
              <a:t> να</a:t>
            </a:r>
            <a:r>
              <a:rPr lang="el-GR" sz="1800" i="1" spc="10" dirty="0">
                <a:solidFill>
                  <a:srgbClr val="FF0000"/>
                </a:solidFill>
                <a:latin typeface="Calibri"/>
                <a:cs typeface="Calibri"/>
              </a:rPr>
              <a:t> </a:t>
            </a:r>
            <a:r>
              <a:rPr lang="el-GR" sz="1800" i="1" spc="-10" dirty="0">
                <a:solidFill>
                  <a:srgbClr val="FF0000"/>
                </a:solidFill>
                <a:latin typeface="Calibri"/>
                <a:cs typeface="Calibri"/>
              </a:rPr>
              <a:t>γίνει</a:t>
            </a:r>
            <a:r>
              <a:rPr lang="el-GR" sz="1800" i="1" spc="20" dirty="0">
                <a:solidFill>
                  <a:srgbClr val="FF0000"/>
                </a:solidFill>
                <a:latin typeface="Calibri"/>
                <a:cs typeface="Calibri"/>
              </a:rPr>
              <a:t> </a:t>
            </a:r>
            <a:r>
              <a:rPr lang="el-GR" sz="1800" i="1" spc="-25" dirty="0">
                <a:solidFill>
                  <a:srgbClr val="FF0000"/>
                </a:solidFill>
                <a:latin typeface="Calibri"/>
                <a:cs typeface="Calibri"/>
              </a:rPr>
              <a:t>και</a:t>
            </a:r>
            <a:r>
              <a:rPr lang="el-GR" sz="1800" i="1" spc="5" dirty="0">
                <a:solidFill>
                  <a:srgbClr val="FF0000"/>
                </a:solidFill>
                <a:latin typeface="Calibri"/>
                <a:cs typeface="Calibri"/>
              </a:rPr>
              <a:t> </a:t>
            </a:r>
            <a:r>
              <a:rPr lang="el-GR" sz="1800" i="1" spc="-5" dirty="0">
                <a:solidFill>
                  <a:srgbClr val="FF0000"/>
                </a:solidFill>
                <a:latin typeface="Calibri"/>
                <a:cs typeface="Calibri"/>
              </a:rPr>
              <a:t>πατώντας</a:t>
            </a:r>
            <a:r>
              <a:rPr lang="el-GR" sz="1800" i="1" spc="15" dirty="0">
                <a:solidFill>
                  <a:srgbClr val="FF0000"/>
                </a:solidFill>
                <a:latin typeface="Calibri"/>
                <a:cs typeface="Calibri"/>
              </a:rPr>
              <a:t> </a:t>
            </a:r>
            <a:r>
              <a:rPr lang="el-GR" sz="1800" i="1" spc="-5" dirty="0">
                <a:solidFill>
                  <a:srgbClr val="FF0000"/>
                </a:solidFill>
                <a:latin typeface="Calibri"/>
                <a:cs typeface="Calibri"/>
              </a:rPr>
              <a:t>πάνω</a:t>
            </a:r>
            <a:r>
              <a:rPr lang="el-GR" sz="1800" i="1" spc="-10" dirty="0">
                <a:solidFill>
                  <a:srgbClr val="FF0000"/>
                </a:solidFill>
                <a:latin typeface="Calibri"/>
                <a:cs typeface="Calibri"/>
              </a:rPr>
              <a:t> </a:t>
            </a:r>
            <a:r>
              <a:rPr lang="el-GR" sz="1800" i="1" spc="5" dirty="0">
                <a:solidFill>
                  <a:srgbClr val="FF0000"/>
                </a:solidFill>
                <a:latin typeface="Calibri"/>
                <a:cs typeface="Calibri"/>
              </a:rPr>
              <a:t>στο</a:t>
            </a:r>
            <a:r>
              <a:rPr lang="el-GR" sz="1800" i="1" spc="35" dirty="0">
                <a:solidFill>
                  <a:srgbClr val="FF0000"/>
                </a:solidFill>
                <a:latin typeface="Calibri"/>
                <a:cs typeface="Calibri"/>
              </a:rPr>
              <a:t> </a:t>
            </a:r>
            <a:r>
              <a:rPr lang="el-GR" sz="1800" i="1" spc="-10" dirty="0">
                <a:solidFill>
                  <a:srgbClr val="FF0000"/>
                </a:solidFill>
                <a:latin typeface="Calibri"/>
                <a:cs typeface="Calibri"/>
              </a:rPr>
              <a:t>Form</a:t>
            </a:r>
            <a:r>
              <a:rPr lang="el-GR" sz="1800" i="1" spc="-5" dirty="0">
                <a:solidFill>
                  <a:srgbClr val="FF0000"/>
                </a:solidFill>
                <a:latin typeface="Calibri"/>
                <a:cs typeface="Calibri"/>
              </a:rPr>
              <a:t> </a:t>
            </a:r>
            <a:r>
              <a:rPr lang="el-GR" sz="1800" i="1" dirty="0">
                <a:solidFill>
                  <a:srgbClr val="FF0000"/>
                </a:solidFill>
                <a:latin typeface="Calibri"/>
                <a:cs typeface="Calibri"/>
              </a:rPr>
              <a:t>ID</a:t>
            </a:r>
            <a:endParaRPr sz="1800" dirty="0">
              <a:latin typeface="Calibri"/>
              <a:cs typeface="Calibri"/>
            </a:endParaRPr>
          </a:p>
          <a:p>
            <a:pPr marL="274320">
              <a:lnSpc>
                <a:spcPct val="100000"/>
              </a:lnSpc>
              <a:spcBef>
                <a:spcPts val="430"/>
              </a:spcBef>
            </a:pPr>
            <a:r>
              <a:rPr sz="1800" b="1" spc="-10" dirty="0">
                <a:solidFill>
                  <a:srgbClr val="FF0000"/>
                </a:solidFill>
                <a:latin typeface="Calibri"/>
                <a:cs typeface="Calibri"/>
              </a:rPr>
              <a:t>Preview</a:t>
            </a:r>
            <a:r>
              <a:rPr sz="1800" spc="-10" dirty="0">
                <a:solidFill>
                  <a:srgbClr val="FF0000"/>
                </a:solidFill>
                <a:latin typeface="Calibri"/>
                <a:cs typeface="Calibri"/>
              </a:rPr>
              <a:t>: Προβολή</a:t>
            </a:r>
            <a:r>
              <a:rPr sz="1800" spc="20" dirty="0">
                <a:solidFill>
                  <a:srgbClr val="FF0000"/>
                </a:solidFill>
                <a:latin typeface="Calibri"/>
                <a:cs typeface="Calibri"/>
              </a:rPr>
              <a:t> </a:t>
            </a:r>
            <a:r>
              <a:rPr sz="1800" spc="-10" dirty="0">
                <a:solidFill>
                  <a:srgbClr val="FF0000"/>
                </a:solidFill>
                <a:latin typeface="Calibri"/>
                <a:cs typeface="Calibri"/>
              </a:rPr>
              <a:t>αίτησης</a:t>
            </a:r>
            <a:r>
              <a:rPr sz="1800" spc="20" dirty="0">
                <a:solidFill>
                  <a:srgbClr val="FF0000"/>
                </a:solidFill>
                <a:latin typeface="Calibri"/>
                <a:cs typeface="Calibri"/>
              </a:rPr>
              <a:t> </a:t>
            </a:r>
            <a:r>
              <a:rPr lang="el-GR" sz="1800" spc="20" dirty="0">
                <a:solidFill>
                  <a:srgbClr val="FF0000"/>
                </a:solidFill>
                <a:latin typeface="Calibri"/>
                <a:cs typeface="Calibri"/>
              </a:rPr>
              <a:t>σε </a:t>
            </a:r>
            <a:r>
              <a:rPr sz="1800" spc="-10" dirty="0">
                <a:solidFill>
                  <a:srgbClr val="FF0000"/>
                </a:solidFill>
                <a:latin typeface="Calibri"/>
                <a:cs typeface="Calibri"/>
              </a:rPr>
              <a:t>Read</a:t>
            </a:r>
            <a:r>
              <a:rPr sz="1800" spc="40" dirty="0">
                <a:solidFill>
                  <a:srgbClr val="FF0000"/>
                </a:solidFill>
                <a:latin typeface="Calibri"/>
                <a:cs typeface="Calibri"/>
              </a:rPr>
              <a:t> </a:t>
            </a:r>
            <a:r>
              <a:rPr sz="1800" spc="-10" dirty="0">
                <a:solidFill>
                  <a:srgbClr val="FF0000"/>
                </a:solidFill>
                <a:latin typeface="Calibri"/>
                <a:cs typeface="Calibri"/>
              </a:rPr>
              <a:t>Only</a:t>
            </a:r>
            <a:r>
              <a:rPr sz="1800" spc="10" dirty="0">
                <a:solidFill>
                  <a:srgbClr val="FF0000"/>
                </a:solidFill>
                <a:latin typeface="Calibri"/>
                <a:cs typeface="Calibri"/>
              </a:rPr>
              <a:t> </a:t>
            </a:r>
            <a:r>
              <a:rPr sz="1800" dirty="0">
                <a:solidFill>
                  <a:srgbClr val="FF0000"/>
                </a:solidFill>
                <a:latin typeface="Calibri"/>
                <a:cs typeface="Calibri"/>
              </a:rPr>
              <a:t>mode</a:t>
            </a:r>
            <a:r>
              <a:rPr lang="el-GR" sz="1800" dirty="0">
                <a:solidFill>
                  <a:srgbClr val="FF0000"/>
                </a:solidFill>
                <a:latin typeface="Calibri"/>
                <a:cs typeface="Calibri"/>
              </a:rPr>
              <a:t> </a:t>
            </a:r>
            <a:r>
              <a:rPr lang="el-GR" sz="1800" dirty="0">
                <a:solidFill>
                  <a:srgbClr val="FF0000"/>
                </a:solidFill>
                <a:latin typeface="Calibri"/>
                <a:cs typeface="Calibri"/>
                <a:sym typeface="Wingdings" panose="05000000000000000000" pitchFamily="2" charset="2"/>
              </a:rPr>
              <a:t> Δεν εμφανίζεται στην περίπτωση </a:t>
            </a:r>
            <a:r>
              <a:rPr lang="en-GB" sz="1800" dirty="0">
                <a:solidFill>
                  <a:srgbClr val="FF0000"/>
                </a:solidFill>
                <a:latin typeface="Calibri"/>
                <a:cs typeface="Calibri"/>
                <a:sym typeface="Wingdings" panose="05000000000000000000" pitchFamily="2" charset="2"/>
              </a:rPr>
              <a:t>draft </a:t>
            </a:r>
            <a:r>
              <a:rPr lang="el-GR" sz="1800" dirty="0">
                <a:solidFill>
                  <a:srgbClr val="FF0000"/>
                </a:solidFill>
                <a:latin typeface="Calibri"/>
                <a:cs typeface="Calibri"/>
                <a:sym typeface="Wingdings" panose="05000000000000000000" pitchFamily="2" charset="2"/>
              </a:rPr>
              <a:t>αιτήσεων, εκτός εάν ο χρήστης έχει πρόσβαση σε μία </a:t>
            </a:r>
            <a:r>
              <a:rPr lang="en-GB" sz="1800" dirty="0">
                <a:solidFill>
                  <a:srgbClr val="FF0000"/>
                </a:solidFill>
                <a:latin typeface="Calibri"/>
                <a:cs typeface="Calibri"/>
                <a:sym typeface="Wingdings" panose="05000000000000000000" pitchFamily="2" charset="2"/>
              </a:rPr>
              <a:t>draft </a:t>
            </a:r>
            <a:r>
              <a:rPr lang="el-GR" sz="1800" dirty="0">
                <a:solidFill>
                  <a:srgbClr val="FF0000"/>
                </a:solidFill>
                <a:latin typeface="Calibri"/>
                <a:cs typeface="Calibri"/>
                <a:sym typeface="Wingdings" panose="05000000000000000000" pitchFamily="2" charset="2"/>
              </a:rPr>
              <a:t>αίτηση λόγω του ότι ο ιδιοκτήτης της αίτησης την έκανε </a:t>
            </a:r>
            <a:r>
              <a:rPr lang="en-GB" sz="1800" dirty="0">
                <a:solidFill>
                  <a:srgbClr val="FF0000"/>
                </a:solidFill>
                <a:latin typeface="Calibri"/>
                <a:cs typeface="Calibri"/>
                <a:sym typeface="Wingdings" panose="05000000000000000000" pitchFamily="2" charset="2"/>
              </a:rPr>
              <a:t>shared </a:t>
            </a:r>
            <a:r>
              <a:rPr lang="el-GR" sz="1800" dirty="0">
                <a:solidFill>
                  <a:srgbClr val="FF0000"/>
                </a:solidFill>
                <a:latin typeface="Calibri"/>
                <a:cs typeface="Calibri"/>
                <a:sym typeface="Wingdings" panose="05000000000000000000" pitchFamily="2" charset="2"/>
              </a:rPr>
              <a:t>μαζί του</a:t>
            </a:r>
            <a:endParaRPr lang="el-GR" sz="1800" dirty="0">
              <a:latin typeface="Calibri"/>
              <a:cs typeface="Calibri"/>
            </a:endParaRPr>
          </a:p>
          <a:p>
            <a:pPr marL="297815" indent="-285750">
              <a:lnSpc>
                <a:spcPct val="100000"/>
              </a:lnSpc>
              <a:spcBef>
                <a:spcPts val="430"/>
              </a:spcBef>
              <a:buFont typeface="Wingdings" panose="05000000000000000000" pitchFamily="2" charset="2"/>
              <a:buChar char="§"/>
              <a:tabLst>
                <a:tab pos="299085" algn="l"/>
                <a:tab pos="299720" algn="l"/>
              </a:tabLst>
            </a:pPr>
            <a:r>
              <a:rPr sz="1800" b="1" spc="-5" dirty="0">
                <a:solidFill>
                  <a:srgbClr val="FF0000"/>
                </a:solidFill>
                <a:latin typeface="Calibri"/>
                <a:cs typeface="Calibri"/>
              </a:rPr>
              <a:t>Delete:</a:t>
            </a:r>
            <a:r>
              <a:rPr sz="1800" b="1" spc="-35" dirty="0">
                <a:solidFill>
                  <a:srgbClr val="FF0000"/>
                </a:solidFill>
                <a:latin typeface="Calibri"/>
                <a:cs typeface="Calibri"/>
              </a:rPr>
              <a:t> </a:t>
            </a:r>
            <a:r>
              <a:rPr sz="1800" spc="-5" dirty="0">
                <a:solidFill>
                  <a:srgbClr val="FF0000"/>
                </a:solidFill>
                <a:latin typeface="Calibri"/>
                <a:cs typeface="Calibri"/>
              </a:rPr>
              <a:t>Διαγραφή μίας</a:t>
            </a:r>
            <a:r>
              <a:rPr sz="1800" spc="15" dirty="0">
                <a:solidFill>
                  <a:srgbClr val="FF0000"/>
                </a:solidFill>
                <a:latin typeface="Calibri"/>
                <a:cs typeface="Calibri"/>
              </a:rPr>
              <a:t> </a:t>
            </a:r>
            <a:r>
              <a:rPr sz="1800" spc="-10" dirty="0">
                <a:solidFill>
                  <a:srgbClr val="FF0000"/>
                </a:solidFill>
                <a:latin typeface="Calibri"/>
                <a:cs typeface="Calibri"/>
              </a:rPr>
              <a:t>αίτησης</a:t>
            </a:r>
            <a:r>
              <a:rPr sz="1800" dirty="0">
                <a:solidFill>
                  <a:srgbClr val="FF0000"/>
                </a:solidFill>
                <a:latin typeface="Calibri"/>
                <a:cs typeface="Calibri"/>
              </a:rPr>
              <a:t> που δεν</a:t>
            </a:r>
            <a:r>
              <a:rPr sz="1800" spc="-5" dirty="0">
                <a:solidFill>
                  <a:srgbClr val="FF0000"/>
                </a:solidFill>
                <a:latin typeface="Calibri"/>
                <a:cs typeface="Calibri"/>
              </a:rPr>
              <a:t> έχει</a:t>
            </a:r>
            <a:r>
              <a:rPr sz="1800" spc="10" dirty="0">
                <a:solidFill>
                  <a:srgbClr val="FF0000"/>
                </a:solidFill>
                <a:latin typeface="Calibri"/>
                <a:cs typeface="Calibri"/>
              </a:rPr>
              <a:t> </a:t>
            </a:r>
            <a:r>
              <a:rPr sz="1800" spc="-20" dirty="0">
                <a:solidFill>
                  <a:srgbClr val="FF0000"/>
                </a:solidFill>
                <a:latin typeface="Calibri"/>
                <a:cs typeface="Calibri"/>
              </a:rPr>
              <a:t>ακόμα</a:t>
            </a:r>
            <a:r>
              <a:rPr sz="1800" spc="20" dirty="0">
                <a:solidFill>
                  <a:srgbClr val="FF0000"/>
                </a:solidFill>
                <a:latin typeface="Calibri"/>
                <a:cs typeface="Calibri"/>
              </a:rPr>
              <a:t> </a:t>
            </a:r>
            <a:r>
              <a:rPr sz="1800" spc="-5" dirty="0">
                <a:solidFill>
                  <a:srgbClr val="FF0000"/>
                </a:solidFill>
                <a:latin typeface="Calibri"/>
                <a:cs typeface="Calibri"/>
              </a:rPr>
              <a:t>υποβληθεί</a:t>
            </a:r>
            <a:r>
              <a:rPr lang="el-GR" sz="1800" spc="-5" dirty="0">
                <a:solidFill>
                  <a:srgbClr val="FF0000"/>
                </a:solidFill>
                <a:latin typeface="Calibri"/>
                <a:cs typeface="Calibri"/>
              </a:rPr>
              <a:t> </a:t>
            </a:r>
            <a:endParaRPr lang="el-GR" dirty="0">
              <a:latin typeface="Calibri"/>
              <a:cs typeface="Calibri"/>
            </a:endParaRPr>
          </a:p>
          <a:p>
            <a:pPr marL="297815" indent="-285750">
              <a:lnSpc>
                <a:spcPct val="100000"/>
              </a:lnSpc>
              <a:spcBef>
                <a:spcPts val="430"/>
              </a:spcBef>
              <a:buFont typeface="Wingdings" panose="05000000000000000000" pitchFamily="2" charset="2"/>
              <a:buChar char="§"/>
              <a:tabLst>
                <a:tab pos="299085" algn="l"/>
                <a:tab pos="299720" algn="l"/>
              </a:tabLst>
            </a:pPr>
            <a:r>
              <a:rPr sz="1800" b="1" spc="-5" dirty="0">
                <a:solidFill>
                  <a:srgbClr val="FF0000"/>
                </a:solidFill>
                <a:latin typeface="Calibri"/>
                <a:cs typeface="Calibri"/>
              </a:rPr>
              <a:t>Reopen</a:t>
            </a:r>
            <a:r>
              <a:rPr sz="1800" spc="-5" dirty="0">
                <a:solidFill>
                  <a:srgbClr val="FF0000"/>
                </a:solidFill>
                <a:latin typeface="Calibri"/>
                <a:cs typeface="Calibri"/>
              </a:rPr>
              <a:t>:</a:t>
            </a:r>
            <a:r>
              <a:rPr sz="1800" spc="-25" dirty="0">
                <a:solidFill>
                  <a:srgbClr val="FF0000"/>
                </a:solidFill>
                <a:latin typeface="Calibri"/>
                <a:cs typeface="Calibri"/>
              </a:rPr>
              <a:t> </a:t>
            </a:r>
            <a:r>
              <a:rPr sz="1800" spc="-5" dirty="0">
                <a:solidFill>
                  <a:srgbClr val="FF0000"/>
                </a:solidFill>
                <a:latin typeface="Calibri"/>
                <a:cs typeface="Calibri"/>
              </a:rPr>
              <a:t>Εκ</a:t>
            </a:r>
            <a:r>
              <a:rPr sz="1800" dirty="0">
                <a:solidFill>
                  <a:srgbClr val="FF0000"/>
                </a:solidFill>
                <a:latin typeface="Calibri"/>
                <a:cs typeface="Calibri"/>
              </a:rPr>
              <a:t> </a:t>
            </a:r>
            <a:r>
              <a:rPr sz="1800" spc="-5" dirty="0">
                <a:solidFill>
                  <a:srgbClr val="FF0000"/>
                </a:solidFill>
                <a:latin typeface="Calibri"/>
                <a:cs typeface="Calibri"/>
              </a:rPr>
              <a:t>νέου</a:t>
            </a:r>
            <a:r>
              <a:rPr sz="1800" spc="20" dirty="0">
                <a:solidFill>
                  <a:srgbClr val="FF0000"/>
                </a:solidFill>
                <a:latin typeface="Calibri"/>
                <a:cs typeface="Calibri"/>
              </a:rPr>
              <a:t> </a:t>
            </a:r>
            <a:r>
              <a:rPr sz="1800" spc="-15" dirty="0">
                <a:solidFill>
                  <a:srgbClr val="FF0000"/>
                </a:solidFill>
                <a:latin typeface="Calibri"/>
                <a:cs typeface="Calibri"/>
              </a:rPr>
              <a:t>άνοιγμα</a:t>
            </a:r>
            <a:r>
              <a:rPr sz="1800" spc="30" dirty="0">
                <a:solidFill>
                  <a:srgbClr val="FF0000"/>
                </a:solidFill>
                <a:latin typeface="Calibri"/>
                <a:cs typeface="Calibri"/>
              </a:rPr>
              <a:t> </a:t>
            </a:r>
            <a:r>
              <a:rPr sz="1800" spc="-10" dirty="0">
                <a:solidFill>
                  <a:srgbClr val="FF0000"/>
                </a:solidFill>
                <a:latin typeface="Calibri"/>
                <a:cs typeface="Calibri"/>
              </a:rPr>
              <a:t>αίτησης</a:t>
            </a:r>
            <a:r>
              <a:rPr sz="1800" spc="10" dirty="0">
                <a:solidFill>
                  <a:srgbClr val="FF0000"/>
                </a:solidFill>
                <a:latin typeface="Calibri"/>
                <a:cs typeface="Calibri"/>
              </a:rPr>
              <a:t> </a:t>
            </a:r>
            <a:r>
              <a:rPr sz="1800" dirty="0">
                <a:solidFill>
                  <a:srgbClr val="FF0000"/>
                </a:solidFill>
                <a:latin typeface="Calibri"/>
                <a:cs typeface="Calibri"/>
              </a:rPr>
              <a:t>που</a:t>
            </a:r>
            <a:r>
              <a:rPr sz="1800" spc="10" dirty="0">
                <a:solidFill>
                  <a:srgbClr val="FF0000"/>
                </a:solidFill>
                <a:latin typeface="Calibri"/>
                <a:cs typeface="Calibri"/>
              </a:rPr>
              <a:t> </a:t>
            </a:r>
            <a:r>
              <a:rPr sz="1800" spc="-10" dirty="0">
                <a:solidFill>
                  <a:srgbClr val="FF0000"/>
                </a:solidFill>
                <a:latin typeface="Calibri"/>
                <a:cs typeface="Calibri"/>
              </a:rPr>
              <a:t>έχει</a:t>
            </a:r>
            <a:r>
              <a:rPr sz="1800" spc="30" dirty="0">
                <a:solidFill>
                  <a:srgbClr val="FF0000"/>
                </a:solidFill>
                <a:latin typeface="Calibri"/>
                <a:cs typeface="Calibri"/>
              </a:rPr>
              <a:t> </a:t>
            </a:r>
            <a:r>
              <a:rPr sz="1800" spc="-5" dirty="0">
                <a:solidFill>
                  <a:srgbClr val="FF0000"/>
                </a:solidFill>
                <a:latin typeface="Calibri"/>
                <a:cs typeface="Calibri"/>
              </a:rPr>
              <a:t>υποβληθεί</a:t>
            </a:r>
            <a:r>
              <a:rPr lang="el-GR" sz="1800" spc="-5" dirty="0">
                <a:solidFill>
                  <a:srgbClr val="FF0000"/>
                </a:solidFill>
                <a:latin typeface="Calibri"/>
                <a:cs typeface="Calibri"/>
              </a:rPr>
              <a:t> ή είναι </a:t>
            </a:r>
            <a:r>
              <a:rPr lang="en-GB" sz="1800" spc="-5" dirty="0">
                <a:solidFill>
                  <a:srgbClr val="FF0000"/>
                </a:solidFill>
                <a:latin typeface="Calibri"/>
                <a:cs typeface="Calibri"/>
              </a:rPr>
              <a:t>deleted</a:t>
            </a:r>
            <a:r>
              <a:rPr sz="1800" spc="-5" dirty="0">
                <a:solidFill>
                  <a:srgbClr val="FF0000"/>
                </a:solidFill>
                <a:latin typeface="Calibri"/>
                <a:cs typeface="Calibri"/>
              </a:rPr>
              <a:t>,</a:t>
            </a:r>
            <a:r>
              <a:rPr sz="1800" spc="45" dirty="0">
                <a:solidFill>
                  <a:srgbClr val="FF0000"/>
                </a:solidFill>
                <a:latin typeface="Calibri"/>
                <a:cs typeface="Calibri"/>
              </a:rPr>
              <a:t> </a:t>
            </a:r>
            <a:r>
              <a:rPr sz="1800" spc="-5" dirty="0">
                <a:solidFill>
                  <a:srgbClr val="FF0000"/>
                </a:solidFill>
                <a:latin typeface="Calibri"/>
                <a:cs typeface="Calibri"/>
              </a:rPr>
              <a:t>νοουμένου</a:t>
            </a:r>
            <a:r>
              <a:rPr sz="1800" spc="45" dirty="0">
                <a:solidFill>
                  <a:srgbClr val="FF0000"/>
                </a:solidFill>
                <a:latin typeface="Calibri"/>
                <a:cs typeface="Calibri"/>
              </a:rPr>
              <a:t> </a:t>
            </a:r>
            <a:r>
              <a:rPr sz="1800" spc="-5" dirty="0">
                <a:solidFill>
                  <a:srgbClr val="FF0000"/>
                </a:solidFill>
                <a:latin typeface="Calibri"/>
                <a:cs typeface="Calibri"/>
              </a:rPr>
              <a:t>ότι</a:t>
            </a:r>
            <a:r>
              <a:rPr sz="1800" spc="10" dirty="0">
                <a:solidFill>
                  <a:srgbClr val="FF0000"/>
                </a:solidFill>
                <a:latin typeface="Calibri"/>
                <a:cs typeface="Calibri"/>
              </a:rPr>
              <a:t> </a:t>
            </a:r>
            <a:r>
              <a:rPr sz="1800" spc="-5" dirty="0">
                <a:solidFill>
                  <a:srgbClr val="FF0000"/>
                </a:solidFill>
                <a:latin typeface="Calibri"/>
                <a:cs typeface="Calibri"/>
              </a:rPr>
              <a:t>δεν</a:t>
            </a:r>
            <a:r>
              <a:rPr sz="1800" spc="15" dirty="0">
                <a:solidFill>
                  <a:srgbClr val="FF0000"/>
                </a:solidFill>
                <a:latin typeface="Calibri"/>
                <a:cs typeface="Calibri"/>
              </a:rPr>
              <a:t> </a:t>
            </a:r>
            <a:r>
              <a:rPr sz="1800" spc="-10" dirty="0">
                <a:solidFill>
                  <a:srgbClr val="FF0000"/>
                </a:solidFill>
                <a:latin typeface="Calibri"/>
                <a:cs typeface="Calibri"/>
              </a:rPr>
              <a:t>έχει</a:t>
            </a:r>
            <a:r>
              <a:rPr sz="1800" spc="25" dirty="0">
                <a:solidFill>
                  <a:srgbClr val="FF0000"/>
                </a:solidFill>
                <a:latin typeface="Calibri"/>
                <a:cs typeface="Calibri"/>
              </a:rPr>
              <a:t> </a:t>
            </a:r>
            <a:r>
              <a:rPr sz="1800" spc="-10" dirty="0">
                <a:solidFill>
                  <a:srgbClr val="FF0000"/>
                </a:solidFill>
                <a:latin typeface="Calibri"/>
                <a:cs typeface="Calibri"/>
              </a:rPr>
              <a:t>παρέλθει</a:t>
            </a:r>
            <a:r>
              <a:rPr sz="1800" spc="50" dirty="0">
                <a:solidFill>
                  <a:srgbClr val="FF0000"/>
                </a:solidFill>
                <a:latin typeface="Calibri"/>
                <a:cs typeface="Calibri"/>
              </a:rPr>
              <a:t> </a:t>
            </a:r>
            <a:r>
              <a:rPr sz="1800" dirty="0">
                <a:solidFill>
                  <a:srgbClr val="FF0000"/>
                </a:solidFill>
                <a:latin typeface="Calibri"/>
                <a:cs typeface="Calibri"/>
              </a:rPr>
              <a:t>η </a:t>
            </a:r>
            <a:r>
              <a:rPr sz="1800" spc="-15" dirty="0">
                <a:solidFill>
                  <a:srgbClr val="FF0000"/>
                </a:solidFill>
                <a:latin typeface="Calibri"/>
                <a:cs typeface="Calibri"/>
              </a:rPr>
              <a:t>καταληκτική</a:t>
            </a:r>
            <a:r>
              <a:rPr sz="1800" spc="30" dirty="0">
                <a:solidFill>
                  <a:srgbClr val="FF0000"/>
                </a:solidFill>
                <a:latin typeface="Calibri"/>
                <a:cs typeface="Calibri"/>
              </a:rPr>
              <a:t> </a:t>
            </a:r>
            <a:r>
              <a:rPr sz="1800" spc="-10" dirty="0">
                <a:solidFill>
                  <a:srgbClr val="FF0000"/>
                </a:solidFill>
                <a:latin typeface="Calibri"/>
                <a:cs typeface="Calibri"/>
              </a:rPr>
              <a:t>ημερομηνία</a:t>
            </a:r>
            <a:endParaRPr sz="1800" dirty="0">
              <a:latin typeface="Calibri"/>
              <a:cs typeface="Calibri"/>
            </a:endParaRPr>
          </a:p>
          <a:p>
            <a:pPr marL="299085" indent="-287020">
              <a:lnSpc>
                <a:spcPct val="100000"/>
              </a:lnSpc>
              <a:spcBef>
                <a:spcPts val="455"/>
              </a:spcBef>
              <a:buFont typeface="Wingdings"/>
              <a:buChar char=""/>
              <a:tabLst>
                <a:tab pos="299085" algn="l"/>
                <a:tab pos="299720" algn="l"/>
              </a:tabLst>
            </a:pPr>
            <a:r>
              <a:rPr sz="1800" b="1" spc="-5" dirty="0">
                <a:solidFill>
                  <a:srgbClr val="FF0000"/>
                </a:solidFill>
                <a:latin typeface="Calibri"/>
                <a:cs typeface="Calibri"/>
              </a:rPr>
              <a:t>Submission </a:t>
            </a:r>
            <a:r>
              <a:rPr sz="1800" b="1" spc="-10" dirty="0">
                <a:solidFill>
                  <a:srgbClr val="FF0000"/>
                </a:solidFill>
                <a:latin typeface="Calibri"/>
                <a:cs typeface="Calibri"/>
              </a:rPr>
              <a:t>History: </a:t>
            </a:r>
            <a:r>
              <a:rPr sz="1800" spc="-10" dirty="0">
                <a:solidFill>
                  <a:srgbClr val="FF0000"/>
                </a:solidFill>
                <a:latin typeface="Calibri"/>
                <a:cs typeface="Calibri"/>
              </a:rPr>
              <a:t>Άνοιγμα</a:t>
            </a:r>
            <a:r>
              <a:rPr sz="1800" spc="25" dirty="0">
                <a:solidFill>
                  <a:srgbClr val="FF0000"/>
                </a:solidFill>
                <a:latin typeface="Calibri"/>
                <a:cs typeface="Calibri"/>
              </a:rPr>
              <a:t> </a:t>
            </a:r>
            <a:r>
              <a:rPr sz="1800" spc="-5" dirty="0">
                <a:solidFill>
                  <a:srgbClr val="FF0000"/>
                </a:solidFill>
                <a:latin typeface="Calibri"/>
                <a:cs typeface="Calibri"/>
              </a:rPr>
              <a:t>της</a:t>
            </a:r>
            <a:r>
              <a:rPr sz="1800" dirty="0">
                <a:solidFill>
                  <a:srgbClr val="FF0000"/>
                </a:solidFill>
                <a:latin typeface="Calibri"/>
                <a:cs typeface="Calibri"/>
              </a:rPr>
              <a:t> </a:t>
            </a:r>
            <a:r>
              <a:rPr sz="1800" spc="-5" dirty="0">
                <a:solidFill>
                  <a:srgbClr val="FF0000"/>
                </a:solidFill>
                <a:latin typeface="Calibri"/>
                <a:cs typeface="Calibri"/>
              </a:rPr>
              <a:t>οθόνης</a:t>
            </a:r>
            <a:r>
              <a:rPr sz="1800" spc="20" dirty="0">
                <a:solidFill>
                  <a:srgbClr val="FF0000"/>
                </a:solidFill>
                <a:latin typeface="Calibri"/>
                <a:cs typeface="Calibri"/>
              </a:rPr>
              <a:t> </a:t>
            </a:r>
            <a:r>
              <a:rPr sz="1800" spc="-10" dirty="0">
                <a:solidFill>
                  <a:srgbClr val="FF0000"/>
                </a:solidFill>
                <a:latin typeface="Calibri"/>
                <a:cs typeface="Calibri"/>
              </a:rPr>
              <a:t>ιστορικού</a:t>
            </a:r>
            <a:r>
              <a:rPr sz="1800" spc="20" dirty="0">
                <a:solidFill>
                  <a:srgbClr val="FF0000"/>
                </a:solidFill>
                <a:latin typeface="Calibri"/>
                <a:cs typeface="Calibri"/>
              </a:rPr>
              <a:t> </a:t>
            </a:r>
            <a:r>
              <a:rPr sz="1800" spc="-5" dirty="0">
                <a:solidFill>
                  <a:srgbClr val="FF0000"/>
                </a:solidFill>
                <a:latin typeface="Calibri"/>
                <a:cs typeface="Calibri"/>
              </a:rPr>
              <a:t>υποβολής</a:t>
            </a:r>
            <a:r>
              <a:rPr sz="1800" spc="20" dirty="0">
                <a:solidFill>
                  <a:srgbClr val="FF0000"/>
                </a:solidFill>
                <a:latin typeface="Calibri"/>
                <a:cs typeface="Calibri"/>
              </a:rPr>
              <a:t> </a:t>
            </a:r>
            <a:r>
              <a:rPr sz="1800" spc="-5" dirty="0">
                <a:solidFill>
                  <a:srgbClr val="FF0000"/>
                </a:solidFill>
                <a:latin typeface="Calibri"/>
                <a:cs typeface="Calibri"/>
              </a:rPr>
              <a:t>της</a:t>
            </a:r>
            <a:r>
              <a:rPr sz="1800" spc="5" dirty="0">
                <a:solidFill>
                  <a:srgbClr val="FF0000"/>
                </a:solidFill>
                <a:latin typeface="Calibri"/>
                <a:cs typeface="Calibri"/>
              </a:rPr>
              <a:t> </a:t>
            </a:r>
            <a:r>
              <a:rPr sz="1800" spc="-10" dirty="0">
                <a:solidFill>
                  <a:srgbClr val="FF0000"/>
                </a:solidFill>
                <a:latin typeface="Calibri"/>
                <a:cs typeface="Calibri"/>
              </a:rPr>
              <a:t>αίτησης</a:t>
            </a:r>
            <a:r>
              <a:rPr sz="1800" spc="3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dirty="0">
                <a:solidFill>
                  <a:srgbClr val="FF0000"/>
                </a:solidFill>
                <a:latin typeface="Calibri"/>
                <a:cs typeface="Calibri"/>
              </a:rPr>
              <a:t>Η</a:t>
            </a:r>
            <a:r>
              <a:rPr sz="1800" spc="10" dirty="0">
                <a:solidFill>
                  <a:srgbClr val="FF0000"/>
                </a:solidFill>
                <a:latin typeface="Calibri"/>
                <a:cs typeface="Calibri"/>
              </a:rPr>
              <a:t> </a:t>
            </a:r>
            <a:r>
              <a:rPr sz="1800" spc="-5" dirty="0">
                <a:solidFill>
                  <a:srgbClr val="FF0000"/>
                </a:solidFill>
                <a:latin typeface="Calibri"/>
                <a:cs typeface="Calibri"/>
              </a:rPr>
              <a:t>επιλογή</a:t>
            </a:r>
            <a:r>
              <a:rPr sz="1800" spc="15" dirty="0">
                <a:solidFill>
                  <a:srgbClr val="FF0000"/>
                </a:solidFill>
                <a:latin typeface="Calibri"/>
                <a:cs typeface="Calibri"/>
              </a:rPr>
              <a:t> </a:t>
            </a:r>
            <a:r>
              <a:rPr sz="1800" spc="-5" dirty="0">
                <a:solidFill>
                  <a:srgbClr val="FF0000"/>
                </a:solidFill>
                <a:latin typeface="Calibri"/>
                <a:cs typeface="Calibri"/>
              </a:rPr>
              <a:t>αυτή</a:t>
            </a:r>
            <a:r>
              <a:rPr sz="1800" spc="15" dirty="0">
                <a:solidFill>
                  <a:srgbClr val="FF0000"/>
                </a:solidFill>
                <a:latin typeface="Calibri"/>
                <a:cs typeface="Calibri"/>
              </a:rPr>
              <a:t> </a:t>
            </a:r>
            <a:r>
              <a:rPr sz="1800" spc="-10" dirty="0">
                <a:solidFill>
                  <a:srgbClr val="FF0000"/>
                </a:solidFill>
                <a:latin typeface="Calibri"/>
                <a:cs typeface="Calibri"/>
              </a:rPr>
              <a:t>εμφανίζεται</a:t>
            </a:r>
            <a:r>
              <a:rPr sz="1800" spc="65" dirty="0">
                <a:solidFill>
                  <a:srgbClr val="FF0000"/>
                </a:solidFill>
                <a:latin typeface="Calibri"/>
                <a:cs typeface="Calibri"/>
              </a:rPr>
              <a:t> </a:t>
            </a:r>
            <a:r>
              <a:rPr lang="el-GR" spc="-25" dirty="0">
                <a:solidFill>
                  <a:srgbClr val="FF0000"/>
                </a:solidFill>
                <a:latin typeface="Calibri"/>
                <a:cs typeface="Calibri"/>
              </a:rPr>
              <a:t>σε όλες τις</a:t>
            </a:r>
            <a:endParaRPr sz="1800" dirty="0">
              <a:latin typeface="Calibri"/>
              <a:cs typeface="Calibri"/>
            </a:endParaRPr>
          </a:p>
          <a:p>
            <a:pPr marL="299085" marR="5080">
              <a:lnSpc>
                <a:spcPts val="2140"/>
              </a:lnSpc>
              <a:spcBef>
                <a:spcPts val="90"/>
              </a:spcBef>
            </a:pPr>
            <a:r>
              <a:rPr sz="1800" spc="-10" dirty="0">
                <a:solidFill>
                  <a:srgbClr val="FF0000"/>
                </a:solidFill>
                <a:latin typeface="Calibri"/>
                <a:cs typeface="Calibri"/>
              </a:rPr>
              <a:t>π</a:t>
            </a:r>
            <a:r>
              <a:rPr sz="1800" spc="-10" dirty="0" err="1">
                <a:solidFill>
                  <a:srgbClr val="FF0000"/>
                </a:solidFill>
                <a:latin typeface="Calibri"/>
                <a:cs typeface="Calibri"/>
              </a:rPr>
              <a:t>ερι</a:t>
            </a:r>
            <a:r>
              <a:rPr sz="1800" spc="-10" dirty="0">
                <a:solidFill>
                  <a:srgbClr val="FF0000"/>
                </a:solidFill>
                <a:latin typeface="Calibri"/>
                <a:cs typeface="Calibri"/>
              </a:rPr>
              <a:t>πτώσεις</a:t>
            </a:r>
            <a:r>
              <a:rPr sz="1800" spc="45" dirty="0">
                <a:solidFill>
                  <a:srgbClr val="FF0000"/>
                </a:solidFill>
                <a:latin typeface="Calibri"/>
                <a:cs typeface="Calibri"/>
              </a:rPr>
              <a:t> </a:t>
            </a:r>
            <a:r>
              <a:rPr lang="en-GB" spc="-10" dirty="0">
                <a:solidFill>
                  <a:srgbClr val="FF0000"/>
                </a:solidFill>
                <a:latin typeface="Calibri"/>
                <a:cs typeface="Calibri"/>
                <a:sym typeface="Wingdings" panose="05000000000000000000" pitchFamily="2" charset="2"/>
              </a:rPr>
              <a:t></a:t>
            </a:r>
            <a:r>
              <a:rPr sz="1800" spc="-10" dirty="0" err="1">
                <a:solidFill>
                  <a:srgbClr val="FF0000"/>
                </a:solidFill>
                <a:latin typeface="Calibri"/>
                <a:cs typeface="Calibri"/>
              </a:rPr>
              <a:t>Εν</a:t>
            </a:r>
            <a:r>
              <a:rPr sz="1800" spc="-10" dirty="0">
                <a:solidFill>
                  <a:srgbClr val="FF0000"/>
                </a:solidFill>
                <a:latin typeface="Calibri"/>
                <a:cs typeface="Calibri"/>
              </a:rPr>
              <a:t>αλλακτικά,</a:t>
            </a:r>
            <a:r>
              <a:rPr sz="1800" spc="65" dirty="0">
                <a:solidFill>
                  <a:srgbClr val="FF0000"/>
                </a:solidFill>
                <a:latin typeface="Calibri"/>
                <a:cs typeface="Calibri"/>
              </a:rPr>
              <a:t> </a:t>
            </a:r>
            <a:r>
              <a:rPr sz="1800" dirty="0">
                <a:solidFill>
                  <a:srgbClr val="FF0000"/>
                </a:solidFill>
                <a:latin typeface="Calibri"/>
                <a:cs typeface="Calibri"/>
              </a:rPr>
              <a:t>ο</a:t>
            </a:r>
            <a:r>
              <a:rPr sz="1800" spc="-5" dirty="0">
                <a:solidFill>
                  <a:srgbClr val="FF0000"/>
                </a:solidFill>
                <a:latin typeface="Calibri"/>
                <a:cs typeface="Calibri"/>
              </a:rPr>
              <a:t> </a:t>
            </a:r>
            <a:r>
              <a:rPr sz="1800" dirty="0">
                <a:solidFill>
                  <a:srgbClr val="FF0000"/>
                </a:solidFill>
                <a:latin typeface="Calibri"/>
                <a:cs typeface="Calibri"/>
              </a:rPr>
              <a:t>χρήστης</a:t>
            </a:r>
            <a:r>
              <a:rPr sz="1800" spc="-15" dirty="0">
                <a:solidFill>
                  <a:srgbClr val="FF0000"/>
                </a:solidFill>
                <a:latin typeface="Calibri"/>
                <a:cs typeface="Calibri"/>
              </a:rPr>
              <a:t> </a:t>
            </a:r>
            <a:r>
              <a:rPr sz="1800" spc="-5" dirty="0">
                <a:solidFill>
                  <a:srgbClr val="FF0000"/>
                </a:solidFill>
                <a:latin typeface="Calibri"/>
                <a:cs typeface="Calibri"/>
              </a:rPr>
              <a:t>μπορεί</a:t>
            </a:r>
            <a:r>
              <a:rPr sz="1800" spc="25" dirty="0">
                <a:solidFill>
                  <a:srgbClr val="FF0000"/>
                </a:solidFill>
                <a:latin typeface="Calibri"/>
                <a:cs typeface="Calibri"/>
              </a:rPr>
              <a:t> </a:t>
            </a:r>
            <a:r>
              <a:rPr sz="1800" dirty="0">
                <a:solidFill>
                  <a:srgbClr val="FF0000"/>
                </a:solidFill>
                <a:latin typeface="Calibri"/>
                <a:cs typeface="Calibri"/>
              </a:rPr>
              <a:t>να</a:t>
            </a:r>
            <a:r>
              <a:rPr sz="1800" spc="15" dirty="0">
                <a:solidFill>
                  <a:srgbClr val="FF0000"/>
                </a:solidFill>
                <a:latin typeface="Calibri"/>
                <a:cs typeface="Calibri"/>
              </a:rPr>
              <a:t> </a:t>
            </a:r>
            <a:r>
              <a:rPr sz="1800" spc="-10" dirty="0">
                <a:solidFill>
                  <a:srgbClr val="FF0000"/>
                </a:solidFill>
                <a:latin typeface="Calibri"/>
                <a:cs typeface="Calibri"/>
              </a:rPr>
              <a:t>ανοίξει</a:t>
            </a:r>
            <a:r>
              <a:rPr sz="1800" spc="35"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οθόνη</a:t>
            </a:r>
            <a:r>
              <a:rPr sz="1800" spc="15" dirty="0">
                <a:solidFill>
                  <a:srgbClr val="FF0000"/>
                </a:solidFill>
                <a:latin typeface="Calibri"/>
                <a:cs typeface="Calibri"/>
              </a:rPr>
              <a:t> </a:t>
            </a:r>
            <a:r>
              <a:rPr sz="1800" spc="-5" dirty="0">
                <a:solidFill>
                  <a:srgbClr val="FF0000"/>
                </a:solidFill>
                <a:latin typeface="Calibri"/>
                <a:cs typeface="Calibri"/>
              </a:rPr>
              <a:t>αυτή</a:t>
            </a:r>
            <a:r>
              <a:rPr sz="1800" dirty="0">
                <a:solidFill>
                  <a:srgbClr val="FF0000"/>
                </a:solidFill>
                <a:latin typeface="Calibri"/>
                <a:cs typeface="Calibri"/>
              </a:rPr>
              <a:t> </a:t>
            </a:r>
            <a:r>
              <a:rPr sz="1800" spc="-10" dirty="0">
                <a:solidFill>
                  <a:srgbClr val="FF0000"/>
                </a:solidFill>
                <a:latin typeface="Calibri"/>
                <a:cs typeface="Calibri"/>
              </a:rPr>
              <a:t>μέσα</a:t>
            </a:r>
            <a:r>
              <a:rPr sz="1800" spc="25" dirty="0">
                <a:solidFill>
                  <a:srgbClr val="FF0000"/>
                </a:solidFill>
                <a:latin typeface="Calibri"/>
                <a:cs typeface="Calibri"/>
              </a:rPr>
              <a:t> </a:t>
            </a:r>
            <a:r>
              <a:rPr sz="1800" spc="-5" dirty="0">
                <a:solidFill>
                  <a:srgbClr val="FF0000"/>
                </a:solidFill>
                <a:latin typeface="Calibri"/>
                <a:cs typeface="Calibri"/>
              </a:rPr>
              <a:t>από</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5" dirty="0">
                <a:solidFill>
                  <a:srgbClr val="FF0000"/>
                </a:solidFill>
                <a:latin typeface="Calibri"/>
                <a:cs typeface="Calibri"/>
              </a:rPr>
              <a:t> </a:t>
            </a:r>
            <a:r>
              <a:rPr sz="1800" spc="-5" dirty="0">
                <a:solidFill>
                  <a:srgbClr val="FF0000"/>
                </a:solidFill>
                <a:latin typeface="Calibri"/>
                <a:cs typeface="Calibri"/>
              </a:rPr>
              <a:t>ίδια</a:t>
            </a:r>
            <a:r>
              <a:rPr sz="1800" spc="10" dirty="0">
                <a:solidFill>
                  <a:srgbClr val="FF0000"/>
                </a:solidFill>
                <a:latin typeface="Calibri"/>
                <a:cs typeface="Calibri"/>
              </a:rPr>
              <a:t> </a:t>
            </a:r>
            <a:r>
              <a:rPr sz="1800" spc="-15" dirty="0">
                <a:solidFill>
                  <a:srgbClr val="FF0000"/>
                </a:solidFill>
                <a:latin typeface="Calibri"/>
                <a:cs typeface="Calibri"/>
              </a:rPr>
              <a:t>την</a:t>
            </a:r>
            <a:r>
              <a:rPr sz="1800" spc="10" dirty="0">
                <a:solidFill>
                  <a:srgbClr val="FF0000"/>
                </a:solidFill>
                <a:latin typeface="Calibri"/>
                <a:cs typeface="Calibri"/>
              </a:rPr>
              <a:t> </a:t>
            </a:r>
            <a:r>
              <a:rPr sz="1800" spc="-10" dirty="0">
                <a:solidFill>
                  <a:srgbClr val="FF0000"/>
                </a:solidFill>
                <a:latin typeface="Calibri"/>
                <a:cs typeface="Calibri"/>
              </a:rPr>
              <a:t>αίτηση</a:t>
            </a:r>
            <a:r>
              <a:rPr sz="1800" spc="65" dirty="0">
                <a:solidFill>
                  <a:srgbClr val="FF0000"/>
                </a:solidFill>
                <a:latin typeface="Calibri"/>
                <a:cs typeface="Calibri"/>
              </a:rPr>
              <a:t> </a:t>
            </a:r>
            <a:r>
              <a:rPr sz="1800" dirty="0">
                <a:solidFill>
                  <a:srgbClr val="FF0000"/>
                </a:solidFill>
                <a:latin typeface="Wingdings"/>
                <a:cs typeface="Wingdings"/>
              </a:rPr>
              <a:t></a:t>
            </a:r>
            <a:r>
              <a:rPr sz="1800" spc="-30" dirty="0">
                <a:solidFill>
                  <a:srgbClr val="FF0000"/>
                </a:solidFill>
                <a:latin typeface="Times New Roman"/>
                <a:cs typeface="Times New Roman"/>
              </a:rPr>
              <a:t> </a:t>
            </a:r>
            <a:r>
              <a:rPr sz="1800" spc="-10" dirty="0">
                <a:solidFill>
                  <a:srgbClr val="FF0000"/>
                </a:solidFill>
                <a:latin typeface="Calibri"/>
                <a:cs typeface="Calibri"/>
              </a:rPr>
              <a:t>Content</a:t>
            </a:r>
            <a:r>
              <a:rPr sz="1800" spc="10" dirty="0">
                <a:solidFill>
                  <a:srgbClr val="FF0000"/>
                </a:solidFill>
                <a:latin typeface="Calibri"/>
                <a:cs typeface="Calibri"/>
              </a:rPr>
              <a:t> </a:t>
            </a:r>
            <a:r>
              <a:rPr sz="1800" dirty="0">
                <a:solidFill>
                  <a:srgbClr val="FF0000"/>
                </a:solidFill>
                <a:latin typeface="Calibri"/>
                <a:cs typeface="Calibri"/>
              </a:rPr>
              <a:t>Menu</a:t>
            </a:r>
            <a:r>
              <a:rPr sz="1800" spc="5" dirty="0">
                <a:solidFill>
                  <a:srgbClr val="FF0000"/>
                </a:solidFill>
                <a:latin typeface="Calibri"/>
                <a:cs typeface="Calibri"/>
              </a:rPr>
              <a:t> </a:t>
            </a:r>
            <a:r>
              <a:rPr sz="1800" dirty="0">
                <a:solidFill>
                  <a:srgbClr val="FF0000"/>
                </a:solidFill>
                <a:latin typeface="Calibri"/>
                <a:cs typeface="Calibri"/>
              </a:rPr>
              <a:t>- </a:t>
            </a:r>
            <a:r>
              <a:rPr sz="1800" spc="-390" dirty="0">
                <a:solidFill>
                  <a:srgbClr val="FF0000"/>
                </a:solidFill>
                <a:latin typeface="Calibri"/>
                <a:cs typeface="Calibri"/>
              </a:rPr>
              <a:t> </a:t>
            </a:r>
            <a:r>
              <a:rPr sz="1800" spc="-10" dirty="0">
                <a:solidFill>
                  <a:srgbClr val="FF0000"/>
                </a:solidFill>
                <a:latin typeface="Calibri"/>
                <a:cs typeface="Calibri"/>
              </a:rPr>
              <a:t>History</a:t>
            </a:r>
            <a:endParaRPr sz="1800" dirty="0">
              <a:latin typeface="Calibri"/>
              <a:cs typeface="Calibri"/>
            </a:endParaRPr>
          </a:p>
          <a:p>
            <a:pPr marL="299085" indent="-287020">
              <a:lnSpc>
                <a:spcPct val="100000"/>
              </a:lnSpc>
              <a:spcBef>
                <a:spcPts val="360"/>
              </a:spcBef>
              <a:buFont typeface="Wingdings"/>
              <a:buChar char=""/>
              <a:tabLst>
                <a:tab pos="299085" algn="l"/>
                <a:tab pos="299720" algn="l"/>
              </a:tabLst>
            </a:pPr>
            <a:r>
              <a:rPr sz="1800" b="1" dirty="0">
                <a:solidFill>
                  <a:srgbClr val="FF0000"/>
                </a:solidFill>
                <a:latin typeface="Calibri"/>
                <a:cs typeface="Calibri"/>
              </a:rPr>
              <a:t>Sharing</a:t>
            </a:r>
            <a:r>
              <a:rPr sz="1800" dirty="0">
                <a:solidFill>
                  <a:srgbClr val="FF0000"/>
                </a:solidFill>
                <a:latin typeface="Calibri"/>
                <a:cs typeface="Calibri"/>
              </a:rPr>
              <a:t>:</a:t>
            </a:r>
            <a:r>
              <a:rPr sz="1800" spc="-10" dirty="0">
                <a:solidFill>
                  <a:srgbClr val="FF0000"/>
                </a:solidFill>
                <a:latin typeface="Calibri"/>
                <a:cs typeface="Calibri"/>
              </a:rPr>
              <a:t> </a:t>
            </a:r>
            <a:r>
              <a:rPr sz="1800" spc="-5" dirty="0">
                <a:solidFill>
                  <a:srgbClr val="FF0000"/>
                </a:solidFill>
                <a:latin typeface="Calibri"/>
                <a:cs typeface="Calibri"/>
              </a:rPr>
              <a:t>Αποστολή</a:t>
            </a:r>
            <a:r>
              <a:rPr sz="1800" spc="5" dirty="0">
                <a:solidFill>
                  <a:srgbClr val="FF0000"/>
                </a:solidFill>
                <a:latin typeface="Calibri"/>
                <a:cs typeface="Calibri"/>
              </a:rPr>
              <a:t> </a:t>
            </a:r>
            <a:r>
              <a:rPr sz="1800" dirty="0">
                <a:solidFill>
                  <a:srgbClr val="FF0000"/>
                </a:solidFill>
                <a:latin typeface="Calibri"/>
                <a:cs typeface="Calibri"/>
              </a:rPr>
              <a:t>της </a:t>
            </a:r>
            <a:r>
              <a:rPr sz="1800" spc="-10" dirty="0">
                <a:solidFill>
                  <a:srgbClr val="FF0000"/>
                </a:solidFill>
                <a:latin typeface="Calibri"/>
                <a:cs typeface="Calibri"/>
              </a:rPr>
              <a:t>αίτησης</a:t>
            </a:r>
            <a:r>
              <a:rPr sz="1800" spc="5" dirty="0">
                <a:solidFill>
                  <a:srgbClr val="FF0000"/>
                </a:solidFill>
                <a:latin typeface="Calibri"/>
                <a:cs typeface="Calibri"/>
              </a:rPr>
              <a:t> </a:t>
            </a:r>
            <a:r>
              <a:rPr sz="1800" dirty="0" err="1">
                <a:solidFill>
                  <a:srgbClr val="FF0000"/>
                </a:solidFill>
                <a:latin typeface="Calibri"/>
                <a:cs typeface="Calibri"/>
              </a:rPr>
              <a:t>σε</a:t>
            </a:r>
            <a:r>
              <a:rPr sz="1800" spc="20" dirty="0">
                <a:solidFill>
                  <a:srgbClr val="FF0000"/>
                </a:solidFill>
                <a:latin typeface="Calibri"/>
                <a:cs typeface="Calibri"/>
              </a:rPr>
              <a:t> </a:t>
            </a:r>
            <a:r>
              <a:rPr lang="el-GR" spc="-10" dirty="0" err="1">
                <a:solidFill>
                  <a:srgbClr val="FF0000"/>
                </a:solidFill>
                <a:latin typeface="Calibri"/>
                <a:cs typeface="Calibri"/>
              </a:rPr>
              <a:t>άλ</a:t>
            </a:r>
            <a:r>
              <a:rPr sz="1800" spc="-10" dirty="0">
                <a:solidFill>
                  <a:srgbClr val="FF0000"/>
                </a:solidFill>
                <a:latin typeface="Calibri"/>
                <a:cs typeface="Calibri"/>
              </a:rPr>
              <a:t>λα</a:t>
            </a:r>
            <a:r>
              <a:rPr sz="1800" spc="40" dirty="0">
                <a:solidFill>
                  <a:srgbClr val="FF0000"/>
                </a:solidFill>
                <a:latin typeface="Calibri"/>
                <a:cs typeface="Calibri"/>
              </a:rPr>
              <a:t> </a:t>
            </a:r>
            <a:r>
              <a:rPr sz="1800" spc="-10" dirty="0">
                <a:solidFill>
                  <a:srgbClr val="FF0000"/>
                </a:solidFill>
                <a:latin typeface="Calibri"/>
                <a:cs typeface="Calibri"/>
              </a:rPr>
              <a:t>άτομα</a:t>
            </a:r>
            <a:r>
              <a:rPr lang="el-GR" spc="25" dirty="0">
                <a:solidFill>
                  <a:srgbClr val="FF0000"/>
                </a:solidFill>
                <a:latin typeface="Calibri"/>
                <a:cs typeface="Calibri"/>
              </a:rPr>
              <a:t>, με προκαθορισμένο επίπεδο πρόσβασης </a:t>
            </a:r>
            <a:r>
              <a:rPr lang="el-GR" spc="25" dirty="0">
                <a:solidFill>
                  <a:srgbClr val="FF0000"/>
                </a:solidFill>
                <a:latin typeface="Calibri"/>
                <a:cs typeface="Calibri"/>
                <a:sym typeface="Wingdings" panose="05000000000000000000" pitchFamily="2" charset="2"/>
              </a:rPr>
              <a:t> </a:t>
            </a:r>
            <a:r>
              <a:rPr lang="el-GR" spc="-10" dirty="0">
                <a:solidFill>
                  <a:srgbClr val="FF0000"/>
                </a:solidFill>
                <a:latin typeface="Calibri"/>
                <a:cs typeface="Calibri"/>
                <a:sym typeface="Wingdings" panose="05000000000000000000" pitchFamily="2" charset="2"/>
              </a:rPr>
              <a:t>Ε</a:t>
            </a:r>
            <a:r>
              <a:rPr sz="1800" spc="-10" dirty="0" err="1">
                <a:solidFill>
                  <a:srgbClr val="FF0000"/>
                </a:solidFill>
                <a:latin typeface="Calibri"/>
                <a:cs typeface="Calibri"/>
              </a:rPr>
              <a:t>κχώρηση</a:t>
            </a:r>
            <a:r>
              <a:rPr sz="1800" dirty="0">
                <a:solidFill>
                  <a:srgbClr val="FF0000"/>
                </a:solidFill>
                <a:latin typeface="Calibri"/>
                <a:cs typeface="Calibri"/>
              </a:rPr>
              <a:t> </a:t>
            </a:r>
            <a:r>
              <a:rPr sz="1800" spc="-15" dirty="0">
                <a:solidFill>
                  <a:srgbClr val="FF0000"/>
                </a:solidFill>
                <a:latin typeface="Calibri"/>
                <a:cs typeface="Calibri"/>
              </a:rPr>
              <a:t>δικαιωμάτων</a:t>
            </a:r>
            <a:r>
              <a:rPr sz="1800" spc="50" dirty="0">
                <a:solidFill>
                  <a:srgbClr val="FF0000"/>
                </a:solidFill>
                <a:latin typeface="Calibri"/>
                <a:cs typeface="Calibri"/>
              </a:rPr>
              <a:t> </a:t>
            </a:r>
            <a:r>
              <a:rPr sz="1800" spc="-5" dirty="0">
                <a:solidFill>
                  <a:srgbClr val="FF0000"/>
                </a:solidFill>
                <a:latin typeface="Calibri"/>
                <a:cs typeface="Calibri"/>
              </a:rPr>
              <a:t>για</a:t>
            </a:r>
            <a:r>
              <a:rPr sz="1800" spc="25" dirty="0">
                <a:solidFill>
                  <a:srgbClr val="FF0000"/>
                </a:solidFill>
                <a:latin typeface="Calibri"/>
                <a:cs typeface="Calibri"/>
              </a:rPr>
              <a:t> </a:t>
            </a:r>
            <a:r>
              <a:rPr sz="1800" spc="-10" dirty="0">
                <a:solidFill>
                  <a:srgbClr val="FF0000"/>
                </a:solidFill>
                <a:latin typeface="Calibri"/>
                <a:cs typeface="Calibri"/>
              </a:rPr>
              <a:t>Ανάγνωση/Ανάγνωση</a:t>
            </a:r>
            <a:r>
              <a:rPr sz="1800" spc="10" dirty="0">
                <a:solidFill>
                  <a:srgbClr val="FF0000"/>
                </a:solidFill>
                <a:latin typeface="Calibri"/>
                <a:cs typeface="Calibri"/>
              </a:rPr>
              <a:t> </a:t>
            </a:r>
            <a:r>
              <a:rPr sz="1800" dirty="0">
                <a:solidFill>
                  <a:srgbClr val="FF0000"/>
                </a:solidFill>
                <a:latin typeface="Calibri"/>
                <a:cs typeface="Calibri"/>
              </a:rPr>
              <a:t>+</a:t>
            </a:r>
            <a:r>
              <a:rPr lang="el-GR" dirty="0">
                <a:latin typeface="Calibri"/>
                <a:cs typeface="Calibri"/>
              </a:rPr>
              <a:t> </a:t>
            </a:r>
            <a:r>
              <a:rPr sz="1800" spc="-10" dirty="0">
                <a:solidFill>
                  <a:srgbClr val="FF0000"/>
                </a:solidFill>
                <a:latin typeface="Calibri"/>
                <a:cs typeface="Calibri"/>
              </a:rPr>
              <a:t>Επ</a:t>
            </a:r>
            <a:r>
              <a:rPr sz="1800" spc="-10" dirty="0" err="1">
                <a:solidFill>
                  <a:srgbClr val="FF0000"/>
                </a:solidFill>
                <a:latin typeface="Calibri"/>
                <a:cs typeface="Calibri"/>
              </a:rPr>
              <a:t>εξεργ</a:t>
            </a:r>
            <a:r>
              <a:rPr sz="1800" spc="-10" dirty="0">
                <a:solidFill>
                  <a:srgbClr val="FF0000"/>
                </a:solidFill>
                <a:latin typeface="Calibri"/>
                <a:cs typeface="Calibri"/>
              </a:rPr>
              <a:t>ασία/Ανάγνωση</a:t>
            </a:r>
            <a:r>
              <a:rPr sz="1800" spc="50" dirty="0">
                <a:solidFill>
                  <a:srgbClr val="FF0000"/>
                </a:solidFill>
                <a:latin typeface="Calibri"/>
                <a:cs typeface="Calibri"/>
              </a:rPr>
              <a:t> </a:t>
            </a:r>
            <a:r>
              <a:rPr sz="1800" dirty="0">
                <a:solidFill>
                  <a:srgbClr val="FF0000"/>
                </a:solidFill>
                <a:latin typeface="Calibri"/>
                <a:cs typeface="Calibri"/>
              </a:rPr>
              <a:t>+ </a:t>
            </a:r>
            <a:r>
              <a:rPr sz="1800" spc="-10" dirty="0">
                <a:solidFill>
                  <a:srgbClr val="FF0000"/>
                </a:solidFill>
                <a:latin typeface="Calibri"/>
                <a:cs typeface="Calibri"/>
              </a:rPr>
              <a:t>Επεξεργασία</a:t>
            </a:r>
            <a:r>
              <a:rPr sz="1800" spc="45" dirty="0">
                <a:solidFill>
                  <a:srgbClr val="FF0000"/>
                </a:solidFill>
                <a:latin typeface="Calibri"/>
                <a:cs typeface="Calibri"/>
              </a:rPr>
              <a:t> </a:t>
            </a:r>
            <a:r>
              <a:rPr sz="1800" dirty="0">
                <a:solidFill>
                  <a:srgbClr val="FF0000"/>
                </a:solidFill>
                <a:latin typeface="Calibri"/>
                <a:cs typeface="Calibri"/>
              </a:rPr>
              <a:t>+</a:t>
            </a:r>
            <a:r>
              <a:rPr sz="1800" spc="15" dirty="0">
                <a:solidFill>
                  <a:srgbClr val="FF0000"/>
                </a:solidFill>
                <a:latin typeface="Calibri"/>
                <a:cs typeface="Calibri"/>
              </a:rPr>
              <a:t> </a:t>
            </a:r>
            <a:r>
              <a:rPr sz="1800" spc="-10" dirty="0">
                <a:solidFill>
                  <a:srgbClr val="FF0000"/>
                </a:solidFill>
                <a:latin typeface="Calibri"/>
                <a:cs typeface="Calibri"/>
              </a:rPr>
              <a:t>Υποβολή</a:t>
            </a:r>
            <a:endParaRPr sz="1800" dirty="0">
              <a:latin typeface="Calibri"/>
              <a:cs typeface="Calibri"/>
            </a:endParaRPr>
          </a:p>
        </p:txBody>
      </p:sp>
      <p:pic>
        <p:nvPicPr>
          <p:cNvPr id="2050" name="Picture 2" descr="Action buttons per status">
            <a:extLst>
              <a:ext uri="{FF2B5EF4-FFF2-40B4-BE49-F238E27FC236}">
                <a16:creationId xmlns:a16="http://schemas.microsoft.com/office/drawing/2014/main" id="{D89145C8-B7C8-EE8A-78E7-33DC8AF85E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5192152"/>
            <a:ext cx="5029200" cy="1450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2284</TotalTime>
  <Words>17602</Words>
  <Application>Microsoft Office PowerPoint</Application>
  <PresentationFormat>Widescreen</PresentationFormat>
  <Paragraphs>1554</Paragraphs>
  <Slides>162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162</vt:i4>
      </vt:variant>
    </vt:vector>
  </HeadingPairs>
  <TitlesOfParts>
    <vt:vector size="171" baseType="lpstr">
      <vt:lpstr>-apple-system</vt:lpstr>
      <vt:lpstr>Arial</vt:lpstr>
      <vt:lpstr>Calibri</vt:lpstr>
      <vt:lpstr>Century Gothic</vt:lpstr>
      <vt:lpstr>Segoe UI Symbol</vt:lpstr>
      <vt:lpstr>Times New Roman</vt:lpstr>
      <vt:lpstr>Verdana</vt:lpstr>
      <vt:lpstr>Wingdings</vt:lpstr>
      <vt:lpstr>Office Theme</vt:lpstr>
      <vt:lpstr>ΜΑΓΝΗΤΟΣΚΟΠΗΣΗ ΣΕΜΙΝΑΡΙΩΝ</vt:lpstr>
      <vt:lpstr>PowerPoint Presentation</vt:lpstr>
      <vt:lpstr>ΠΕΡΙΕΧΟΜΕΝΑ</vt:lpstr>
      <vt:lpstr>PowerPoint Presentation</vt:lpstr>
      <vt:lpstr>ΤΙ ΕΙΝΑΙ ΤΟ ERASMUS+</vt:lpstr>
      <vt:lpstr>ΔΟΜΗ ΤΟΥ ΠΡΟΓΡΑΜΜΑΤΟΣ</vt:lpstr>
      <vt:lpstr>ΧΩΡΕΣ ΠΟΥ ΜΠΟΡΟΥΝ ΝΑ ΣΥΜΜΕΤΕΧΟΥΝ ΣΤΟ ΠΡΟΓΡΑΜΜΑ</vt:lpstr>
      <vt:lpstr>ΔΙΑΧΕΙΡΙΣΗ ΤΟΥ ΠΡΟΓΡΑΜΜΑΤΟΣ</vt:lpstr>
      <vt:lpstr>ΒΑΣΙΚΕΣ ΠΡΟΤΕΡΑΙΟΤΗΤΕΣ</vt:lpstr>
      <vt:lpstr>PowerPoint Presentation</vt:lpstr>
      <vt:lpstr>PowerPoint Presentation</vt:lpstr>
      <vt:lpstr>ΣΤΟΧΟΙ</vt:lpstr>
      <vt:lpstr>ΕΙΔΗ ΣΥΜΠΡΑΞΕΩΝ</vt:lpstr>
      <vt:lpstr>PowerPoint Presentation</vt:lpstr>
      <vt:lpstr>ΕΙΔΙΚΟΙ ΣΤΟΧΟΙ</vt:lpstr>
      <vt:lpstr>ΕΠΙΤΕΥΞΗ ΠΡΟΤΕΡΑΙΟΤΗΤΩΝ</vt:lpstr>
      <vt:lpstr>ΤΟΜΕΙΣ ΥΠΟΒΟΛΗΣ ΠΡΟΤΑΣΕΩΝ</vt:lpstr>
      <vt:lpstr>ΕΠΙΛΕΞΙΜΟΙ ΣΥΜΜΕΤΕΧΟΝΤΕΣ ΟΡΓΑΝΙΣΜΟΙ (1/2) </vt:lpstr>
      <vt:lpstr>ΕΠΙΛΕΞΙΜΟΙ ΣΥΜΜΕΤΕΧΟΝΤΕΣ ΟΡΓΑΝΙΣΜΟΙ (2/2) </vt:lpstr>
      <vt:lpstr>ΑΝΩΤΑΤΟΣ ΑΡΙΘΜΟΣ ΑΙΤΗΣΕΩΝ ΑΝΑ ΟΡΓΑΝΙΣΜΟ</vt:lpstr>
      <vt:lpstr>ΕΠΙΛΕΞΙΜΟΙ ΟΡΓΑΝΙΣΜΟΙ ΩΣ ΣΥΝΤΟΝΙΣΤΕΣ</vt:lpstr>
      <vt:lpstr>ΣΥΝΔΕΔΕΜΕΝΟΙ ΕΤΑΙΡΟΙ</vt:lpstr>
      <vt:lpstr>ΑΡΜΟΔΙΟΤΗΤΕΣ</vt:lpstr>
      <vt:lpstr>ΣΥΝΘΕΣΗ ΚΟΙΝΟΠΡΑΞΙΑΣ</vt:lpstr>
      <vt:lpstr>ΔΙΑΡΚΕΙΑ ΣΧΕΔΙΩΝ</vt:lpstr>
      <vt:lpstr>ΧΩΡΕΣ ΔΡΑΣΤΗΡΙΟΤΗΤΩΝ</vt:lpstr>
      <vt:lpstr>ΥΠΟΒΟΛΗ ΑΙΤΗΣΗΣ</vt:lpstr>
      <vt:lpstr>ΑΝΑΖΗΤΗΣΗ ΕΤΑΙΡΩΝ</vt:lpstr>
      <vt:lpstr>ΔΙΑΘΕΣΙΜΟ ΚΟΝΔΥΛΙ</vt:lpstr>
      <vt:lpstr>ΠΡΟΘΕΣΜΙΑ ΥΠΟΒΟΛΗΣ ΑΙΤΗΣΗΣ</vt:lpstr>
      <vt:lpstr>PowerPoint Presentation</vt:lpstr>
      <vt:lpstr>ΒΑΣΙΚΕΣ ΑΡΧΕΣ ΕΥΡΩΠΑΪΚΩΝ ΧΡΗΜΑΤΟΔΟΤΗΣΕΩΝ (1/2)</vt:lpstr>
      <vt:lpstr>ΒΑΣΙΚΕΣ ΑΡΧΕΣ ΕΥΡΩΠΑΪΚΩΝ ΧΡΗΜΑΤΟΔΟΤΗΣΕΩΝ (2/2)</vt:lpstr>
      <vt:lpstr>ΒΑΣΙΚΟΙ ΚΑΝΟΝΙΣΜΟΙ ΧΡΗΜΑΤΟΔΟΤΙΚΟΥ ΜΟΝΤΕΛΟΥ (1/2)</vt:lpstr>
      <vt:lpstr>ΒΑΣΙΚΟΙ ΚΑΝΟΝΙΣΜΟΙ ΧΡΗΜΑΤΟΔΟΤΙΚΟΥ ΜΟΝΤΕΛΟΥ (2/2)</vt:lpstr>
      <vt:lpstr>PowerPoint Presentation</vt:lpstr>
      <vt:lpstr>ΕΠΙΛΟΓΗ ΑΝΑΜΕΣΑ ΣΕ ΔΥΟ ΚΑΤ’ ΑΠΟΚΟΠΗΝ ΠΟΣΑ</vt:lpstr>
      <vt:lpstr>ΔΕΣΜΕΣ ΕΡΓΑΣΙΩΝ</vt:lpstr>
      <vt:lpstr>ΔΕΣΜΗ ΕΡΓΑΣΙΩΝ ΔΙΑΧΕΙΡΙΣΗΣ ΤΟΥ ΣΧΕΔΙΟΥ – WP1</vt:lpstr>
      <vt:lpstr>ΥΠΕΡΓΟΛΑΒΙΑ ΥΠΗΡΕΣΙΩΝ</vt:lpstr>
      <vt:lpstr>ΔΡΑΣΤΗΡΙΟΤΗΤΕΣ</vt:lpstr>
      <vt:lpstr>ΕΠΙΛΕΞΙΜΕΣ ΔΡΑΣΤΗΡΙΟΤΗΤΕΣ</vt:lpstr>
      <vt:lpstr>ΠΑΡΑΔΕΙΓΜΑΤΑ ΔΡΑΣΤΗΡΙΟΤΗΤΩΝ ΚΑΙ ΑΝΤΙΣΤΟΙΧΩΝ ΕΞΟΔΩΝ</vt:lpstr>
      <vt:lpstr>ΥΠΟΛΟΓΙΣΜΟΣ ΚΟΣΤΟΥΣ ΔΡΑΣΤΗΡΙΟΤΗΤΩΝ</vt:lpstr>
      <vt:lpstr>PowerPoint Presentation</vt:lpstr>
      <vt:lpstr>ΑΠΑΡΑΙΤΗΤΑ ΒΗΜΑΤΑ ΓΙΑ ΤΗΝ ΥΠΟΒΟΛΗ ΤΗΣ ΑΙΤΗΣΗΣ</vt:lpstr>
      <vt:lpstr>ΑΠΑΡΑΙΤΗΤΑ ΒΗΜΑΤΑ ΓΙΑ ΤΗΝ ΥΠΟΒΟΛΗ ΤΗΣ ΑΙΤΗΣΗΣ</vt:lpstr>
      <vt:lpstr>ΔΗΜΙΟΥΡΓΙΑ EU LOGIN ACCOUNT</vt:lpstr>
      <vt:lpstr>ΔΗΜΙΟΥΡΓΙΑ EU LOGIN ACCOUNT</vt:lpstr>
      <vt:lpstr>ΔΗΜΙΟΥΡΓΙΑ EU LOGIN ACCOUNT</vt:lpstr>
      <vt:lpstr>ΕΓΓΡΑΦΗ ΣΤΟ ORS</vt:lpstr>
      <vt:lpstr>ΕΓΓΡΑΦΗ ΣΤΟ ORS</vt:lpstr>
      <vt:lpstr>ΑΝΑΖΗΤΗΣΗ ΕΓΓΡΑΦΗΣ ΟΡΓΑΝΙΣΜΟΥ</vt:lpstr>
      <vt:lpstr>ΑΝΑΖΗΤΗΣΗ ΕΓΓΡΑΦΗΣ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ΕΝΗΜΕΡΩΣΗ ΕΓΓΡΑΦΗΣ</vt:lpstr>
      <vt:lpstr>ΕΝΗΜΕΡΩΣΗ ΕΓΓΡΑΦΗΣ</vt:lpstr>
      <vt:lpstr>ΕΝΗΜΕΡΩΣΗ ΕΓΓΡΑΦΗΣ</vt:lpstr>
      <vt:lpstr>ΕΝΗΜΕΡΩΣΗ ΕΓΓΡΑΦΗΣ</vt:lpstr>
      <vt:lpstr>ΕΝΗΜΕΡΩΣΗ ΕΓΓΡΑΦΗΣ – ΕΝΤΥΠΑ</vt:lpstr>
      <vt:lpstr>ΕΝΗΜΕΡΩΣΗ ΕΓΓΡΑΦΗΣ – ΕΝΤΥΠΑ</vt:lpstr>
      <vt:lpstr>ΕΝΗΜΕΡΩΣΗ ΕΓΓΡΑΦΗΣ – ΕΝΤΥΠΑ</vt:lpstr>
      <vt:lpstr>ΕΝΗΜΕΡΩΣΗ ΕΓΓΡΑΦΗΣ - ΕΝΤΥΠΑ</vt:lpstr>
      <vt:lpstr>ORS – ΣΗΜΑΝΤΙΚΕΣ ΔΙΕΥΚΡΙΝΙΣΕΙΣ</vt:lpstr>
      <vt:lpstr>PowerPoint Presentation</vt:lpstr>
      <vt:lpstr>EESCP</vt:lpstr>
      <vt:lpstr>EESCP - LAYOUT</vt:lpstr>
      <vt:lpstr>EESCP – TOP BAR</vt:lpstr>
      <vt:lpstr>EESCP – ΚΥΡΙΩΣ ΜΕΝΟΥ</vt:lpstr>
      <vt:lpstr>OPPORTUNITIES</vt:lpstr>
      <vt:lpstr>LIST OF AVAILABLE CALLS</vt:lpstr>
      <vt:lpstr>CALL DETAILS</vt:lpstr>
      <vt:lpstr>ΤΕΧΝΙΚΕΣ ΠΡΟΫΠΟΘΕΣΕΙΣ ΓΙΑ ΥΠΟΒΟΛΗ ΑΙΤΗΣΗΣ</vt:lpstr>
      <vt:lpstr>APPLY TO AN OPPORTUNITY</vt:lpstr>
      <vt:lpstr>APPLY TO AN OPPORTUNITY</vt:lpstr>
      <vt:lpstr>APPLICATION DETAILS</vt:lpstr>
      <vt:lpstr>APPLICATION DETAILS - CONTENT MENU – ANNEXES &amp; CHECKLIST</vt:lpstr>
      <vt:lpstr>ΤΕΧΝΙΚΕΣ ΟΔΗΓΙΕΣ - APPLICATION DETAILS - CONTENT MENU – SHARING</vt:lpstr>
      <vt:lpstr>APPLICATION DETAILS - CONTENT MENU – SHARING</vt:lpstr>
      <vt:lpstr>APPLICATION DETAILS - CONTENT MENU – SHARING</vt:lpstr>
      <vt:lpstr>APPLICATION DETAILS - CONTENT MENU – SHARING</vt:lpstr>
      <vt:lpstr>APPLICATION DETAILS - CONTENT MENU – HISTORY</vt:lpstr>
      <vt:lpstr>ΕΠΕΞΕΡΓΑΣΙΑ ΑΙΤΗΣΗΣ</vt:lpstr>
      <vt:lpstr>ΕΠΕΞΕΡΓΑΣΙΑ ΑΙΤΗΣΗΣ</vt:lpstr>
      <vt:lpstr>PowerPoint Presentation</vt:lpstr>
      <vt:lpstr>MY APPLICATIONS</vt:lpstr>
      <vt:lpstr>MY APPLICATIONS – SEARCH AND FILTER PANEL</vt:lpstr>
      <vt:lpstr>MY APPLICATIONS – SEARCH RESULTS</vt:lpstr>
      <vt:lpstr>MY APPLICATIONS – ΚΑΡΤΑ ΣΧΕΔΙΟΥ</vt:lpstr>
      <vt:lpstr>MY APPLICATIONS – STATUSES AND STATES</vt:lpstr>
      <vt:lpstr>MY APPLICATIONS – CANCEL AN APPLICATION FORM (1/2)</vt:lpstr>
      <vt:lpstr>MY APPLICATIONS – CANCEL AN APPLICATION FORM (2/2)</vt:lpstr>
      <vt:lpstr>MY APPLICATIONS – ΚΑΡΤΑ ΣΧΕΔΙΟΥ – ACTIONS BUTTON</vt:lpstr>
      <vt:lpstr>APPLICATIONS – MY CONTACTS</vt:lpstr>
      <vt:lpstr>APPLICATIONS – MY CONTACTS</vt:lpstr>
      <vt:lpstr>APPLICATIONS – MY CONTACTS</vt:lpstr>
      <vt:lpstr>ΥΠΟΒΟΛΗ ΑΙΤΗΣΗΣ</vt:lpstr>
      <vt:lpstr>ΥΠΟΒΟΛΗ ΑΙΤΗΣΗΣ</vt:lpstr>
      <vt:lpstr>ΚΑΘΥΣΤΕΡΗΜΕΝΗ ΥΠΟΒΟΛΗ ΑΙΤΗΣΗΣ</vt:lpstr>
      <vt:lpstr>ΠΕΡΙΟΡΙΣΜΟΣ ΣΤΗΝ ΚΑΤΑΘΕΣΗ ΑΙΤΗΣΕΩΝ</vt:lpstr>
      <vt:lpstr>ΠΕΡΙΟΡΙΣΜΟΣ ΣΤΗΝ ΚΑΤΑΘΕΣΗ ΑΙΤΗΣΕΩΝ</vt:lpstr>
      <vt:lpstr>ΠΕΡΙΟΡΙΣΜΟΣ ΣΤΗΝ ΚΑΤΑΘΕΣΗ ΑΙΤΗΣΕΩΝ</vt:lpstr>
      <vt:lpstr>PowerPoint Presentation</vt:lpstr>
      <vt:lpstr>CONTEXT</vt:lpstr>
      <vt:lpstr>PARTICIPATING ORGANISATIONS – ΛΟΓΙΚΟ ΔΙΑΓΡΑΜΜΑ</vt:lpstr>
      <vt:lpstr>PARTICIPATING ORGANISATIONS</vt:lpstr>
      <vt:lpstr>PARTICIPATING ORGANISATIONS</vt:lpstr>
      <vt:lpstr>PARTICIPATING ORGANISATIONS</vt:lpstr>
      <vt:lpstr>PARTICIPATING ORGANISATIONS</vt:lpstr>
      <vt:lpstr>PARTICIPATING ORGANISATIONS</vt:lpstr>
      <vt:lpstr>PARTICIPATING ORGANISATIONS</vt:lpstr>
      <vt:lpstr>PARTICIPATING ORGANISATIONS</vt:lpstr>
      <vt:lpstr>PARTICIPATING ORGANISATIONS</vt:lpstr>
      <vt:lpstr>PARTICIPATING ORGANISATIONS</vt:lpstr>
      <vt:lpstr>RELEVANCE OF THE PROJECT</vt:lpstr>
      <vt:lpstr>RELEVANCE OF THE PROJECT</vt:lpstr>
      <vt:lpstr>RELEVANCE OF THE PROJECT</vt:lpstr>
      <vt:lpstr>RELEVANCE OF THE PROJECT</vt:lpstr>
      <vt:lpstr>RELEVANCE OF THE PROJECT</vt:lpstr>
      <vt:lpstr>RELEVANCE OF THE PROJECT</vt:lpstr>
      <vt:lpstr>PARTNERSHIP &amp; COOPERATION ARRANGEMENTS</vt:lpstr>
      <vt:lpstr>PARTNERSHIP &amp; COOPERATION ARRANGEMENTS</vt:lpstr>
      <vt:lpstr>PARTNERSHIP AND COOPERATION ARRANGEMENTS</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PROJECT DESIGN AND IMPLEMENTATION</vt:lpstr>
      <vt:lpstr>BUDGET SUMMARY</vt:lpstr>
      <vt:lpstr>BUDGET SUMMARY</vt:lpstr>
      <vt:lpstr>IMPACT</vt:lpstr>
      <vt:lpstr>IMPACT</vt:lpstr>
      <vt:lpstr>PROJECT SUMMARY</vt:lpstr>
      <vt:lpstr>EU VALUES</vt:lpstr>
      <vt:lpstr>ANNEXES</vt:lpstr>
      <vt:lpstr>ANNEXES</vt:lpstr>
      <vt:lpstr>Checklist</vt:lpstr>
      <vt:lpstr>PowerPoint Presentation</vt:lpstr>
      <vt:lpstr>ΒΑΣΙΚΕΣ ΑΠΑΙΤΗΣΕΙΣ</vt:lpstr>
      <vt:lpstr>ΔΙΑΔΙΚΑΣΙΑ ΑΞΙΟΛΟΓΗΣΗΣ</vt:lpstr>
      <vt:lpstr>ΑΞΙΟΛΟΓΗΣΗ ΣΧΕΔΙΩΝ – ΚΡΙΤΗΡΙΑ ΠΟΙΟΤΙΚΗΣ ΑΞΙΟΛΟΓΗΣΗΣ</vt:lpstr>
      <vt:lpstr>   </vt:lpstr>
      <vt:lpstr>PowerPoint Presentation</vt:lpstr>
      <vt:lpstr>ΧΡΗΣΙΜΕΣ ΣΥΜΒΟΥΛΕΣ</vt:lpstr>
      <vt:lpstr>ΧΡΗΣΙΜΕΣ ΣΥΜΒΟΥΛΕΣ</vt:lpstr>
      <vt:lpstr>ΧΡΗΣΙΜΕΣ ΣΥΜΒΟΥΛΕΣ</vt:lpstr>
      <vt:lpstr>PowerPoint Presentation</vt:lpstr>
      <vt:lpstr>ΕΠΙΚΟΙΝΩΝΙΑ ΜΕ ΤΟ ΙΔΕΠ ΔΙΑ ΒΙΟΥ ΜΑΘΗΣΗΣ</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Niki Georgiou</cp:lastModifiedBy>
  <cp:revision>724</cp:revision>
  <dcterms:created xsi:type="dcterms:W3CDTF">2024-02-09T07:12:09Z</dcterms:created>
  <dcterms:modified xsi:type="dcterms:W3CDTF">2024-12-09T09:24:29Z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2023-02-10T00:00:00Z</vt:filetime>
  </property>
  <property fmtid="{D5CDD505-2E9C-101B-9397-08002B2CF9AE}" pid="3" name="Creator">
    <vt:lpwstr>Microsoft® PowerPoint® for Microsoft 365</vt:lpwstr>
  </property>
  <property fmtid="{D5CDD505-2E9C-101B-9397-08002B2CF9AE}" pid="4" name="LastSaved">
    <vt:filetime>2024-02-09T00:00:00Z</vt:filetime>
  </property>
</Properties>
</file>