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5"/>
  </p:notesMasterIdLst>
  <p:sldIdLst>
    <p:sldId id="257" r:id="rId2"/>
    <p:sldId id="256" r:id="rId3"/>
    <p:sldId id="279" r:id="rId4"/>
    <p:sldId id="258" r:id="rId5"/>
    <p:sldId id="259" r:id="rId6"/>
    <p:sldId id="260" r:id="rId7"/>
    <p:sldId id="261" r:id="rId8"/>
    <p:sldId id="262" r:id="rId9"/>
    <p:sldId id="280"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90" r:id="rId27"/>
    <p:sldId id="281" r:id="rId28"/>
    <p:sldId id="283" r:id="rId29"/>
    <p:sldId id="300" r:id="rId30"/>
    <p:sldId id="299" r:id="rId31"/>
    <p:sldId id="297" r:id="rId32"/>
    <p:sldId id="284" r:id="rId33"/>
    <p:sldId id="291" r:id="rId34"/>
    <p:sldId id="285" r:id="rId35"/>
    <p:sldId id="286" r:id="rId36"/>
    <p:sldId id="294" r:id="rId37"/>
    <p:sldId id="470" r:id="rId38"/>
    <p:sldId id="336" r:id="rId39"/>
    <p:sldId id="305" r:id="rId40"/>
    <p:sldId id="337" r:id="rId41"/>
    <p:sldId id="338" r:id="rId42"/>
    <p:sldId id="339" r:id="rId43"/>
    <p:sldId id="340" r:id="rId44"/>
    <p:sldId id="341" r:id="rId45"/>
    <p:sldId id="366" r:id="rId46"/>
    <p:sldId id="367" r:id="rId47"/>
    <p:sldId id="342" r:id="rId48"/>
    <p:sldId id="368" r:id="rId49"/>
    <p:sldId id="369" r:id="rId50"/>
    <p:sldId id="343" r:id="rId51"/>
    <p:sldId id="344" r:id="rId52"/>
    <p:sldId id="345" r:id="rId53"/>
    <p:sldId id="378" r:id="rId54"/>
    <p:sldId id="377" r:id="rId55"/>
    <p:sldId id="379" r:id="rId56"/>
    <p:sldId id="380" r:id="rId57"/>
    <p:sldId id="381" r:id="rId58"/>
    <p:sldId id="382" r:id="rId59"/>
    <p:sldId id="384" r:id="rId60"/>
    <p:sldId id="385" r:id="rId61"/>
    <p:sldId id="383" r:id="rId62"/>
    <p:sldId id="372" r:id="rId63"/>
    <p:sldId id="386" r:id="rId64"/>
    <p:sldId id="387" r:id="rId65"/>
    <p:sldId id="389" r:id="rId66"/>
    <p:sldId id="390" r:id="rId67"/>
    <p:sldId id="391" r:id="rId68"/>
    <p:sldId id="392" r:id="rId69"/>
    <p:sldId id="393" r:id="rId70"/>
    <p:sldId id="394" r:id="rId71"/>
    <p:sldId id="395" r:id="rId72"/>
    <p:sldId id="396" r:id="rId73"/>
    <p:sldId id="407" r:id="rId74"/>
    <p:sldId id="397" r:id="rId75"/>
    <p:sldId id="398" r:id="rId76"/>
    <p:sldId id="399" r:id="rId77"/>
    <p:sldId id="408" r:id="rId78"/>
    <p:sldId id="400" r:id="rId79"/>
    <p:sldId id="401" r:id="rId80"/>
    <p:sldId id="409" r:id="rId81"/>
    <p:sldId id="402" r:id="rId82"/>
    <p:sldId id="412" r:id="rId83"/>
    <p:sldId id="403" r:id="rId84"/>
    <p:sldId id="410" r:id="rId85"/>
    <p:sldId id="411" r:id="rId86"/>
    <p:sldId id="405" r:id="rId87"/>
    <p:sldId id="406" r:id="rId88"/>
    <p:sldId id="413" r:id="rId89"/>
    <p:sldId id="373" r:id="rId90"/>
    <p:sldId id="414" r:id="rId91"/>
    <p:sldId id="415" r:id="rId92"/>
    <p:sldId id="416" r:id="rId93"/>
    <p:sldId id="438" r:id="rId94"/>
    <p:sldId id="440" r:id="rId95"/>
    <p:sldId id="418" r:id="rId96"/>
    <p:sldId id="419" r:id="rId97"/>
    <p:sldId id="420" r:id="rId98"/>
    <p:sldId id="421" r:id="rId99"/>
    <p:sldId id="422" r:id="rId100"/>
    <p:sldId id="441" r:id="rId101"/>
    <p:sldId id="442" r:id="rId102"/>
    <p:sldId id="443" r:id="rId103"/>
    <p:sldId id="444" r:id="rId104"/>
    <p:sldId id="423" r:id="rId105"/>
    <p:sldId id="445" r:id="rId106"/>
    <p:sldId id="424" r:id="rId107"/>
    <p:sldId id="425" r:id="rId108"/>
    <p:sldId id="446" r:id="rId109"/>
    <p:sldId id="448" r:id="rId110"/>
    <p:sldId id="426" r:id="rId111"/>
    <p:sldId id="427" r:id="rId112"/>
    <p:sldId id="449" r:id="rId113"/>
    <p:sldId id="450" r:id="rId114"/>
    <p:sldId id="454" r:id="rId115"/>
    <p:sldId id="428" r:id="rId116"/>
    <p:sldId id="430" r:id="rId117"/>
    <p:sldId id="456" r:id="rId118"/>
    <p:sldId id="455" r:id="rId119"/>
    <p:sldId id="457" r:id="rId120"/>
    <p:sldId id="433" r:id="rId121"/>
    <p:sldId id="434" r:id="rId122"/>
    <p:sldId id="458" r:id="rId123"/>
    <p:sldId id="435" r:id="rId124"/>
    <p:sldId id="459" r:id="rId125"/>
    <p:sldId id="301" r:id="rId126"/>
    <p:sldId id="461" r:id="rId127"/>
    <p:sldId id="466" r:id="rId128"/>
    <p:sldId id="468" r:id="rId129"/>
    <p:sldId id="467" r:id="rId130"/>
    <p:sldId id="469" r:id="rId131"/>
    <p:sldId id="475" r:id="rId132"/>
    <p:sldId id="473" r:id="rId133"/>
    <p:sldId id="474" r:id="rId134"/>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C4C1"/>
    <a:srgbClr val="1EA292"/>
    <a:srgbClr val="39B5B2"/>
    <a:srgbClr val="954ECA"/>
    <a:srgbClr val="CDADE5"/>
    <a:srgbClr val="EAD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5332" autoAdjust="0"/>
  </p:normalViewPr>
  <p:slideViewPr>
    <p:cSldViewPr snapToGrid="0" snapToObjects="1">
      <p:cViewPr varScale="1">
        <p:scale>
          <a:sx n="105" d="100"/>
          <a:sy n="105" d="100"/>
        </p:scale>
        <p:origin x="79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69A484-6A99-4ADD-AE82-7DD67286562B}" type="doc">
      <dgm:prSet loTypeId="urn:microsoft.com/office/officeart/2009/layout/CircleArrowProcess" loCatId="process" qsTypeId="urn:microsoft.com/office/officeart/2005/8/quickstyle/simple1" qsCatId="simple" csTypeId="urn:microsoft.com/office/officeart/2005/8/colors/colorful3" csCatId="colorful" phldr="1"/>
      <dgm:spPr/>
      <dgm:t>
        <a:bodyPr/>
        <a:lstStyle/>
        <a:p>
          <a:endParaRPr lang="en-GB"/>
        </a:p>
      </dgm:t>
    </dgm:pt>
    <dgm:pt modelId="{7095C1F7-0513-429E-8477-B886DAC354A5}">
      <dgm:prSet phldrT="[Text]" custT="1"/>
      <dgm:spPr/>
      <dgm:t>
        <a:bodyPr/>
        <a:lstStyle/>
        <a:p>
          <a:r>
            <a:rPr lang="en-US" sz="3800" dirty="0">
              <a:solidFill>
                <a:schemeClr val="tx1">
                  <a:lumMod val="75000"/>
                  <a:lumOff val="25000"/>
                </a:schemeClr>
              </a:solidFill>
            </a:rPr>
            <a:t>OID</a:t>
          </a:r>
          <a:r>
            <a:rPr lang="en-GB" sz="3800" dirty="0">
              <a:solidFill>
                <a:schemeClr val="tx1">
                  <a:lumMod val="75000"/>
                  <a:lumOff val="25000"/>
                </a:schemeClr>
              </a:solidFill>
            </a:rPr>
            <a:t> </a:t>
          </a:r>
        </a:p>
      </dgm:t>
    </dgm:pt>
    <dgm:pt modelId="{44736C1F-EC54-4CCA-AA4A-AA0E65DC5AFE}" type="parTrans" cxnId="{9A6B39ED-ED36-4992-8518-D762D87417D9}">
      <dgm:prSet/>
      <dgm:spPr/>
      <dgm:t>
        <a:bodyPr/>
        <a:lstStyle/>
        <a:p>
          <a:endParaRPr lang="en-GB"/>
        </a:p>
      </dgm:t>
    </dgm:pt>
    <dgm:pt modelId="{410BB7CE-22FE-4892-80F3-5A3B8DE63DDA}" type="sibTrans" cxnId="{9A6B39ED-ED36-4992-8518-D762D87417D9}">
      <dgm:prSet/>
      <dgm:spPr/>
      <dgm:t>
        <a:bodyPr/>
        <a:lstStyle/>
        <a:p>
          <a:endParaRPr lang="en-GB"/>
        </a:p>
      </dgm:t>
    </dgm:pt>
    <dgm:pt modelId="{6614DF16-77EB-4F7F-B840-48D42545E4BD}">
      <dgm:prSet phldrT="[Text]" custT="1"/>
      <dgm:spPr/>
      <dgm:t>
        <a:bodyPr/>
        <a:lstStyle/>
        <a:p>
          <a:r>
            <a:rPr lang="en-GB" sz="2400" dirty="0">
              <a:latin typeface="Century Gothic" panose="020B0502020202020204" pitchFamily="34" charset="0"/>
            </a:rPr>
            <a:t>Web form</a:t>
          </a:r>
        </a:p>
      </dgm:t>
    </dgm:pt>
    <dgm:pt modelId="{340F7716-A0F7-47D2-8ABE-925D4FF3CDEA}" type="parTrans" cxnId="{A3853558-FD1C-41F3-9A67-564EE9E21298}">
      <dgm:prSet/>
      <dgm:spPr/>
      <dgm:t>
        <a:bodyPr/>
        <a:lstStyle/>
        <a:p>
          <a:endParaRPr lang="en-GB"/>
        </a:p>
      </dgm:t>
    </dgm:pt>
    <dgm:pt modelId="{7E4B1894-B011-40B1-AC9A-03517F0BE9AC}" type="sibTrans" cxnId="{A3853558-FD1C-41F3-9A67-564EE9E21298}">
      <dgm:prSet/>
      <dgm:spPr/>
      <dgm:t>
        <a:bodyPr/>
        <a:lstStyle/>
        <a:p>
          <a:endParaRPr lang="en-GB"/>
        </a:p>
      </dgm:t>
    </dgm:pt>
    <dgm:pt modelId="{53A879A9-1F2B-47D3-B2E7-5370644654B1}" type="pres">
      <dgm:prSet presAssocID="{5769A484-6A99-4ADD-AE82-7DD67286562B}" presName="Name0" presStyleCnt="0">
        <dgm:presLayoutVars>
          <dgm:chMax val="7"/>
          <dgm:chPref val="7"/>
          <dgm:dir/>
          <dgm:animLvl val="lvl"/>
        </dgm:presLayoutVars>
      </dgm:prSet>
      <dgm:spPr/>
    </dgm:pt>
    <dgm:pt modelId="{E45DBC5C-583A-4515-8D76-CB1C3C699537}" type="pres">
      <dgm:prSet presAssocID="{7095C1F7-0513-429E-8477-B886DAC354A5}" presName="Accent1" presStyleCnt="0"/>
      <dgm:spPr/>
    </dgm:pt>
    <dgm:pt modelId="{5E6E4B3C-34F7-4B5E-83A2-2CF3F0CBDB1C}" type="pres">
      <dgm:prSet presAssocID="{7095C1F7-0513-429E-8477-B886DAC354A5}" presName="Accent" presStyleLbl="node1" presStyleIdx="0" presStyleCnt="2" custScaleX="117521" custScaleY="110919" custLinFactNeighborX="-4230" custLinFactNeighborY="-11860"/>
      <dgm:spPr/>
    </dgm:pt>
    <dgm:pt modelId="{0EC4FCC8-93D0-4B88-BF50-773CFC776BD8}" type="pres">
      <dgm:prSet presAssocID="{7095C1F7-0513-429E-8477-B886DAC354A5}" presName="Parent1" presStyleLbl="revTx" presStyleIdx="0" presStyleCnt="2" custLinFactNeighborX="-4066" custLinFactNeighborY="-15467">
        <dgm:presLayoutVars>
          <dgm:chMax val="1"/>
          <dgm:chPref val="1"/>
          <dgm:bulletEnabled val="1"/>
        </dgm:presLayoutVars>
      </dgm:prSet>
      <dgm:spPr/>
    </dgm:pt>
    <dgm:pt modelId="{2C85A9E8-A249-4014-9E76-55F46863F160}" type="pres">
      <dgm:prSet presAssocID="{6614DF16-77EB-4F7F-B840-48D42545E4BD}" presName="Accent2" presStyleCnt="0"/>
      <dgm:spPr/>
    </dgm:pt>
    <dgm:pt modelId="{17B8C3A9-6DD4-4557-B986-38B03DD007F3}" type="pres">
      <dgm:prSet presAssocID="{6614DF16-77EB-4F7F-B840-48D42545E4BD}" presName="Accent" presStyleLbl="node1" presStyleIdx="1" presStyleCnt="2" custScaleX="113583" custScaleY="115200" custLinFactNeighborX="-3396" custLinFactNeighborY="-3153"/>
      <dgm:spPr/>
    </dgm:pt>
    <dgm:pt modelId="{96BA9793-2CB8-43E6-84E0-B64ACCD8BF46}" type="pres">
      <dgm:prSet presAssocID="{6614DF16-77EB-4F7F-B840-48D42545E4BD}" presName="Parent2" presStyleLbl="revTx" presStyleIdx="1" presStyleCnt="2" custScaleX="132994">
        <dgm:presLayoutVars>
          <dgm:chMax val="1"/>
          <dgm:chPref val="1"/>
          <dgm:bulletEnabled val="1"/>
        </dgm:presLayoutVars>
      </dgm:prSet>
      <dgm:spPr/>
    </dgm:pt>
  </dgm:ptLst>
  <dgm:cxnLst>
    <dgm:cxn modelId="{27F4DA37-3F70-476F-A025-DDA83D553A69}" type="presOf" srcId="{7095C1F7-0513-429E-8477-B886DAC354A5}" destId="{0EC4FCC8-93D0-4B88-BF50-773CFC776BD8}" srcOrd="0" destOrd="0" presId="urn:microsoft.com/office/officeart/2009/layout/CircleArrowProcess"/>
    <dgm:cxn modelId="{A382E439-C019-4AC7-9A36-DE33CE705B54}" type="presOf" srcId="{5769A484-6A99-4ADD-AE82-7DD67286562B}" destId="{53A879A9-1F2B-47D3-B2E7-5370644654B1}" srcOrd="0" destOrd="0" presId="urn:microsoft.com/office/officeart/2009/layout/CircleArrowProcess"/>
    <dgm:cxn modelId="{A3853558-FD1C-41F3-9A67-564EE9E21298}" srcId="{5769A484-6A99-4ADD-AE82-7DD67286562B}" destId="{6614DF16-77EB-4F7F-B840-48D42545E4BD}" srcOrd="1" destOrd="0" parTransId="{340F7716-A0F7-47D2-8ABE-925D4FF3CDEA}" sibTransId="{7E4B1894-B011-40B1-AC9A-03517F0BE9AC}"/>
    <dgm:cxn modelId="{2D780AA9-F306-4AF8-B2B9-2530FEA51208}" type="presOf" srcId="{6614DF16-77EB-4F7F-B840-48D42545E4BD}" destId="{96BA9793-2CB8-43E6-84E0-B64ACCD8BF46}" srcOrd="0" destOrd="0" presId="urn:microsoft.com/office/officeart/2009/layout/CircleArrowProcess"/>
    <dgm:cxn modelId="{9A6B39ED-ED36-4992-8518-D762D87417D9}" srcId="{5769A484-6A99-4ADD-AE82-7DD67286562B}" destId="{7095C1F7-0513-429E-8477-B886DAC354A5}" srcOrd="0" destOrd="0" parTransId="{44736C1F-EC54-4CCA-AA4A-AA0E65DC5AFE}" sibTransId="{410BB7CE-22FE-4892-80F3-5A3B8DE63DDA}"/>
    <dgm:cxn modelId="{46AA3748-0C28-4E66-9413-73087A8397C3}" type="presParOf" srcId="{53A879A9-1F2B-47D3-B2E7-5370644654B1}" destId="{E45DBC5C-583A-4515-8D76-CB1C3C699537}" srcOrd="0" destOrd="0" presId="urn:microsoft.com/office/officeart/2009/layout/CircleArrowProcess"/>
    <dgm:cxn modelId="{0F154D9C-05AB-4AA6-9B21-E8F2955CAB2A}" type="presParOf" srcId="{E45DBC5C-583A-4515-8D76-CB1C3C699537}" destId="{5E6E4B3C-34F7-4B5E-83A2-2CF3F0CBDB1C}" srcOrd="0" destOrd="0" presId="urn:microsoft.com/office/officeart/2009/layout/CircleArrowProcess"/>
    <dgm:cxn modelId="{D94D02C2-5EF3-4688-846A-AA9515EA4019}" type="presParOf" srcId="{53A879A9-1F2B-47D3-B2E7-5370644654B1}" destId="{0EC4FCC8-93D0-4B88-BF50-773CFC776BD8}" srcOrd="1" destOrd="0" presId="urn:microsoft.com/office/officeart/2009/layout/CircleArrowProcess"/>
    <dgm:cxn modelId="{0AC2DBA1-D7DB-4154-A011-66C8A6E6164D}" type="presParOf" srcId="{53A879A9-1F2B-47D3-B2E7-5370644654B1}" destId="{2C85A9E8-A249-4014-9E76-55F46863F160}" srcOrd="2" destOrd="0" presId="urn:microsoft.com/office/officeart/2009/layout/CircleArrowProcess"/>
    <dgm:cxn modelId="{BD3AB261-D6B3-4866-B25D-C2219EF93745}" type="presParOf" srcId="{2C85A9E8-A249-4014-9E76-55F46863F160}" destId="{17B8C3A9-6DD4-4557-B986-38B03DD007F3}" srcOrd="0" destOrd="0" presId="urn:microsoft.com/office/officeart/2009/layout/CircleArrowProcess"/>
    <dgm:cxn modelId="{CEF95528-3F88-4191-A547-5D6C16C048BF}" type="presParOf" srcId="{53A879A9-1F2B-47D3-B2E7-5370644654B1}" destId="{96BA9793-2CB8-43E6-84E0-B64ACCD8BF46}" srcOrd="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B3C36F-6B52-484B-B510-7E82B9B3786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6E9DF768-0ABE-4393-89AF-5A12AA084D74}">
      <dgm:prSet phldrT="[Text]" phldr="1"/>
      <dgm:spPr/>
      <dgm:t>
        <a:bodyPr/>
        <a:lstStyle/>
        <a:p>
          <a:endParaRPr lang="en-GB" dirty="0"/>
        </a:p>
      </dgm:t>
    </dgm:pt>
    <dgm:pt modelId="{B8A2CA92-35A6-4E6B-B1DB-50E4E85362AC}" type="parTrans" cxnId="{53BF2611-A0D2-45C9-B7DC-D84C3F326417}">
      <dgm:prSet/>
      <dgm:spPr/>
      <dgm:t>
        <a:bodyPr/>
        <a:lstStyle/>
        <a:p>
          <a:endParaRPr lang="en-GB"/>
        </a:p>
      </dgm:t>
    </dgm:pt>
    <dgm:pt modelId="{9042C5C3-18D6-44A6-BB20-41B4816A9C30}" type="sibTrans" cxnId="{53BF2611-A0D2-45C9-B7DC-D84C3F326417}">
      <dgm:prSet/>
      <dgm:spPr/>
      <dgm:t>
        <a:bodyPr/>
        <a:lstStyle/>
        <a:p>
          <a:endParaRPr lang="en-GB"/>
        </a:p>
      </dgm:t>
    </dgm:pt>
    <dgm:pt modelId="{3C903305-A910-4C96-99FE-83C9DE18BAFC}">
      <dgm:prSet phldrT="[Text]" custT="1"/>
      <dgm:spPr/>
      <dgm:t>
        <a:bodyPr/>
        <a:lstStyle/>
        <a:p>
          <a:r>
            <a:rPr lang="el-GR" sz="2200" b="0" dirty="0">
              <a:solidFill>
                <a:schemeClr val="tx1"/>
              </a:solidFill>
              <a:latin typeface="+mn-lt"/>
            </a:rPr>
            <a:t>Αλλαγές στα στοιχεία ενός οργανισμού γίνονται μόνο στο </a:t>
          </a:r>
          <a:r>
            <a:rPr lang="en-GB" sz="2200" b="0" dirty="0">
              <a:solidFill>
                <a:schemeClr val="tx1"/>
              </a:solidFill>
              <a:latin typeface="+mn-lt"/>
            </a:rPr>
            <a:t>ORS</a:t>
          </a:r>
          <a:r>
            <a:rPr lang="el-GR" sz="2200" b="0" dirty="0">
              <a:solidFill>
                <a:schemeClr val="tx1"/>
              </a:solidFill>
              <a:latin typeface="+mn-lt"/>
            </a:rPr>
            <a:t> – </a:t>
          </a:r>
          <a:r>
            <a:rPr lang="el-GR" sz="2000" b="0" dirty="0">
              <a:solidFill>
                <a:schemeClr val="tx1"/>
              </a:solidFill>
              <a:latin typeface="+mn-lt"/>
            </a:rPr>
            <a:t>Η αίτηση αντλεί τα στοιχεία από το </a:t>
          </a:r>
          <a:r>
            <a:rPr lang="en-GB" sz="2000" b="0" dirty="0">
              <a:solidFill>
                <a:schemeClr val="tx1"/>
              </a:solidFill>
              <a:latin typeface="+mn-lt"/>
            </a:rPr>
            <a:t>ORS</a:t>
          </a:r>
        </a:p>
      </dgm:t>
    </dgm:pt>
    <dgm:pt modelId="{864FEA5E-E34D-427D-A313-9ABE44648188}" type="parTrans" cxnId="{F04464CC-571F-4022-A1D0-0668840C66F7}">
      <dgm:prSet/>
      <dgm:spPr/>
      <dgm:t>
        <a:bodyPr/>
        <a:lstStyle/>
        <a:p>
          <a:endParaRPr lang="en-GB"/>
        </a:p>
      </dgm:t>
    </dgm:pt>
    <dgm:pt modelId="{11DCD78B-98F8-4B76-BECA-7D6B98379061}" type="sibTrans" cxnId="{F04464CC-571F-4022-A1D0-0668840C66F7}">
      <dgm:prSet/>
      <dgm:spPr/>
      <dgm:t>
        <a:bodyPr/>
        <a:lstStyle/>
        <a:p>
          <a:endParaRPr lang="en-GB"/>
        </a:p>
      </dgm:t>
    </dgm:pt>
    <dgm:pt modelId="{DC6403DF-B7B8-4BE2-91F5-583EC8205A25}">
      <dgm:prSet phldrT="[Text]" custT="1"/>
      <dgm:spPr/>
      <dgm:t>
        <a:bodyPr/>
        <a:lstStyle/>
        <a:p>
          <a:r>
            <a:rPr lang="el-GR" sz="2200" b="0" dirty="0">
              <a:latin typeface="+mn-lt"/>
            </a:rPr>
            <a:t>Προηγούμενη εγγραφή του ίδιου οργανισμού δεν μπορεί να διαγραφεί </a:t>
          </a:r>
          <a:endParaRPr lang="en-GB" sz="2200" b="0" dirty="0">
            <a:latin typeface="+mn-lt"/>
          </a:endParaRPr>
        </a:p>
      </dgm:t>
    </dgm:pt>
    <dgm:pt modelId="{86933981-EE0E-4DBC-A25B-B027B8A560A6}" type="parTrans" cxnId="{964F9B87-A6E2-4B00-A87B-AFD89B253B9E}">
      <dgm:prSet/>
      <dgm:spPr/>
      <dgm:t>
        <a:bodyPr/>
        <a:lstStyle/>
        <a:p>
          <a:endParaRPr lang="en-GB"/>
        </a:p>
      </dgm:t>
    </dgm:pt>
    <dgm:pt modelId="{46CF8269-7DB6-41C2-8E37-E615823CCE1D}" type="sibTrans" cxnId="{964F9B87-A6E2-4B00-A87B-AFD89B253B9E}">
      <dgm:prSet/>
      <dgm:spPr/>
      <dgm:t>
        <a:bodyPr/>
        <a:lstStyle/>
        <a:p>
          <a:endParaRPr lang="en-GB"/>
        </a:p>
      </dgm:t>
    </dgm:pt>
    <dgm:pt modelId="{EEF2228D-A2F1-4257-A69E-D6603D3AC672}">
      <dgm:prSet custT="1"/>
      <dgm:spPr/>
      <dgm:t>
        <a:bodyPr/>
        <a:lstStyle/>
        <a:p>
          <a:r>
            <a:rPr lang="el-GR" sz="2200" dirty="0">
              <a:latin typeface="+mn-lt"/>
            </a:rPr>
            <a:t>Οι Εθνικές Υπηρεσίες πραγματοποιούν έλεγχο για την ορθότητα των στοιχείων και αρχείων που παρέχονται μέσω του </a:t>
          </a:r>
          <a:r>
            <a:rPr lang="en-GB" sz="2200" dirty="0">
              <a:latin typeface="+mn-lt"/>
            </a:rPr>
            <a:t>ORS</a:t>
          </a:r>
          <a:r>
            <a:rPr lang="el-GR" sz="2200" dirty="0">
              <a:latin typeface="+mn-lt"/>
            </a:rPr>
            <a:t> και προχωρούν σε επικύρωση του οργανισμού</a:t>
          </a:r>
          <a:endParaRPr lang="en-GB" sz="2200" dirty="0">
            <a:latin typeface="+mn-lt"/>
          </a:endParaRPr>
        </a:p>
      </dgm:t>
    </dgm:pt>
    <dgm:pt modelId="{FA677FEB-A040-4CB4-B78B-DE85F2CB494A}" type="parTrans" cxnId="{1B15C3E3-BF6B-4E89-BD97-CECD690D4778}">
      <dgm:prSet/>
      <dgm:spPr/>
      <dgm:t>
        <a:bodyPr/>
        <a:lstStyle/>
        <a:p>
          <a:endParaRPr lang="en-GB"/>
        </a:p>
      </dgm:t>
    </dgm:pt>
    <dgm:pt modelId="{4CF0980F-3959-432E-BEF7-EEFC8E3E4924}" type="sibTrans" cxnId="{1B15C3E3-BF6B-4E89-BD97-CECD690D4778}">
      <dgm:prSet/>
      <dgm:spPr/>
      <dgm:t>
        <a:bodyPr/>
        <a:lstStyle/>
        <a:p>
          <a:endParaRPr lang="en-GB"/>
        </a:p>
      </dgm:t>
    </dgm:pt>
    <dgm:pt modelId="{35266A9A-A1D0-4614-B095-3078D4EDE3A8}" type="pres">
      <dgm:prSet presAssocID="{13B3C36F-6B52-484B-B510-7E82B9B3786A}" presName="vert0" presStyleCnt="0">
        <dgm:presLayoutVars>
          <dgm:dir/>
          <dgm:animOne val="branch"/>
          <dgm:animLvl val="lvl"/>
        </dgm:presLayoutVars>
      </dgm:prSet>
      <dgm:spPr/>
    </dgm:pt>
    <dgm:pt modelId="{2C4E2BFF-B353-4CE0-997E-CEC04BF8FDC3}" type="pres">
      <dgm:prSet presAssocID="{6E9DF768-0ABE-4393-89AF-5A12AA084D74}" presName="thickLine" presStyleLbl="alignNode1" presStyleIdx="0" presStyleCnt="1" custLinFactNeighborY="-485"/>
      <dgm:spPr/>
    </dgm:pt>
    <dgm:pt modelId="{4A745CDD-00F9-4DDA-BD8E-31E647FBA22A}" type="pres">
      <dgm:prSet presAssocID="{6E9DF768-0ABE-4393-89AF-5A12AA084D74}" presName="horz1" presStyleCnt="0"/>
      <dgm:spPr/>
    </dgm:pt>
    <dgm:pt modelId="{4431FB72-D923-4AF1-91C4-3E5399339036}" type="pres">
      <dgm:prSet presAssocID="{6E9DF768-0ABE-4393-89AF-5A12AA084D74}" presName="tx1" presStyleLbl="revTx" presStyleIdx="0" presStyleCnt="4" custFlipHor="0" custScaleX="15083"/>
      <dgm:spPr/>
    </dgm:pt>
    <dgm:pt modelId="{F5FA72C4-6E36-4093-B737-A90140EE1467}" type="pres">
      <dgm:prSet presAssocID="{6E9DF768-0ABE-4393-89AF-5A12AA084D74}" presName="vert1" presStyleCnt="0"/>
      <dgm:spPr/>
    </dgm:pt>
    <dgm:pt modelId="{A96F68E9-2933-4802-87C3-F4EB1E8AF507}" type="pres">
      <dgm:prSet presAssocID="{3C903305-A910-4C96-99FE-83C9DE18BAFC}" presName="vertSpace2a" presStyleCnt="0"/>
      <dgm:spPr/>
    </dgm:pt>
    <dgm:pt modelId="{1830515C-9923-4E37-A57B-C1F423471C36}" type="pres">
      <dgm:prSet presAssocID="{3C903305-A910-4C96-99FE-83C9DE18BAFC}" presName="horz2" presStyleCnt="0"/>
      <dgm:spPr/>
    </dgm:pt>
    <dgm:pt modelId="{1FD90713-AF02-4F6F-B0F3-603AEBA0B06A}" type="pres">
      <dgm:prSet presAssocID="{3C903305-A910-4C96-99FE-83C9DE18BAFC}" presName="horzSpace2" presStyleCnt="0"/>
      <dgm:spPr/>
    </dgm:pt>
    <dgm:pt modelId="{71F24AEF-3CA5-492A-B186-AAAAA6752E74}" type="pres">
      <dgm:prSet presAssocID="{3C903305-A910-4C96-99FE-83C9DE18BAFC}" presName="tx2" presStyleLbl="revTx" presStyleIdx="1" presStyleCnt="4" custScaleX="127389"/>
      <dgm:spPr/>
    </dgm:pt>
    <dgm:pt modelId="{15D7BC2E-5EB4-410E-8084-EDA3452249E0}" type="pres">
      <dgm:prSet presAssocID="{3C903305-A910-4C96-99FE-83C9DE18BAFC}" presName="vert2" presStyleCnt="0"/>
      <dgm:spPr/>
    </dgm:pt>
    <dgm:pt modelId="{10D3E372-0D55-4CBD-BC50-0063ED593A1F}" type="pres">
      <dgm:prSet presAssocID="{3C903305-A910-4C96-99FE-83C9DE18BAFC}" presName="thinLine2b" presStyleLbl="callout" presStyleIdx="0" presStyleCnt="3" custLinFactY="-300000" custLinFactNeighborX="2172" custLinFactNeighborY="-360264"/>
      <dgm:spPr/>
    </dgm:pt>
    <dgm:pt modelId="{F9783B4A-4598-41EC-BD2B-12D1D6FAFD7D}" type="pres">
      <dgm:prSet presAssocID="{3C903305-A910-4C96-99FE-83C9DE18BAFC}" presName="vertSpace2b" presStyleCnt="0"/>
      <dgm:spPr/>
    </dgm:pt>
    <dgm:pt modelId="{9C1CDB0C-DD22-4E34-A332-D5FA7DA6E8C8}" type="pres">
      <dgm:prSet presAssocID="{DC6403DF-B7B8-4BE2-91F5-583EC8205A25}" presName="horz2" presStyleCnt="0"/>
      <dgm:spPr/>
    </dgm:pt>
    <dgm:pt modelId="{47CFB6CC-6F1A-4545-8C6C-09EB10EF4D46}" type="pres">
      <dgm:prSet presAssocID="{DC6403DF-B7B8-4BE2-91F5-583EC8205A25}" presName="horzSpace2" presStyleCnt="0"/>
      <dgm:spPr/>
    </dgm:pt>
    <dgm:pt modelId="{E5F4C1B2-F673-4B4B-9355-7250531455F7}" type="pres">
      <dgm:prSet presAssocID="{DC6403DF-B7B8-4BE2-91F5-583EC8205A25}" presName="tx2" presStyleLbl="revTx" presStyleIdx="2" presStyleCnt="4" custLinFactNeighborX="166" custLinFactNeighborY="-25368"/>
      <dgm:spPr/>
    </dgm:pt>
    <dgm:pt modelId="{F3577743-6135-4BFA-A164-50735A34DDA2}" type="pres">
      <dgm:prSet presAssocID="{DC6403DF-B7B8-4BE2-91F5-583EC8205A25}" presName="vert2" presStyleCnt="0"/>
      <dgm:spPr/>
    </dgm:pt>
    <dgm:pt modelId="{248EEF0C-2713-4843-9C8D-833E1788295C}" type="pres">
      <dgm:prSet presAssocID="{DC6403DF-B7B8-4BE2-91F5-583EC8205A25}" presName="thinLine2b" presStyleLbl="callout" presStyleIdx="1" presStyleCnt="3" custLinFactY="-600000" custLinFactNeighborX="2172" custLinFactNeighborY="-623192"/>
      <dgm:spPr/>
    </dgm:pt>
    <dgm:pt modelId="{22F48B71-1F34-4FF7-B4A7-384E95B868F1}" type="pres">
      <dgm:prSet presAssocID="{DC6403DF-B7B8-4BE2-91F5-583EC8205A25}" presName="vertSpace2b" presStyleCnt="0"/>
      <dgm:spPr/>
    </dgm:pt>
    <dgm:pt modelId="{5230C5BB-A179-4402-9CBB-1B1EEAC8B709}" type="pres">
      <dgm:prSet presAssocID="{EEF2228D-A2F1-4257-A69E-D6603D3AC672}" presName="horz2" presStyleCnt="0"/>
      <dgm:spPr/>
    </dgm:pt>
    <dgm:pt modelId="{9C49BC35-7B12-4472-B142-8DA259328E9A}" type="pres">
      <dgm:prSet presAssocID="{EEF2228D-A2F1-4257-A69E-D6603D3AC672}" presName="horzSpace2" presStyleCnt="0"/>
      <dgm:spPr/>
    </dgm:pt>
    <dgm:pt modelId="{F6AC3994-52BF-436A-8C4D-1D7C8BA823D6}" type="pres">
      <dgm:prSet presAssocID="{EEF2228D-A2F1-4257-A69E-D6603D3AC672}" presName="tx2" presStyleLbl="revTx" presStyleIdx="3" presStyleCnt="4" custScaleX="110086" custLinFactNeighborX="303" custLinFactNeighborY="-40869"/>
      <dgm:spPr/>
    </dgm:pt>
    <dgm:pt modelId="{9231CF02-9478-4EF7-A370-EC18B6D054C7}" type="pres">
      <dgm:prSet presAssocID="{EEF2228D-A2F1-4257-A69E-D6603D3AC672}" presName="vert2" presStyleCnt="0"/>
      <dgm:spPr/>
    </dgm:pt>
    <dgm:pt modelId="{40658990-2B01-4689-9CEC-154D7045AA7B}" type="pres">
      <dgm:prSet presAssocID="{EEF2228D-A2F1-4257-A69E-D6603D3AC672}" presName="thinLine2b" presStyleLbl="callout" presStyleIdx="2" presStyleCnt="3" custLinFactY="100000" custLinFactNeighborX="2172" custLinFactNeighborY="161373"/>
      <dgm:spPr/>
    </dgm:pt>
    <dgm:pt modelId="{D67E8CBB-B5B2-4B30-B28A-B139D692668B}" type="pres">
      <dgm:prSet presAssocID="{EEF2228D-A2F1-4257-A69E-D6603D3AC672}" presName="vertSpace2b" presStyleCnt="0"/>
      <dgm:spPr/>
    </dgm:pt>
  </dgm:ptLst>
  <dgm:cxnLst>
    <dgm:cxn modelId="{53BF2611-A0D2-45C9-B7DC-D84C3F326417}" srcId="{13B3C36F-6B52-484B-B510-7E82B9B3786A}" destId="{6E9DF768-0ABE-4393-89AF-5A12AA084D74}" srcOrd="0" destOrd="0" parTransId="{B8A2CA92-35A6-4E6B-B1DB-50E4E85362AC}" sibTransId="{9042C5C3-18D6-44A6-BB20-41B4816A9C30}"/>
    <dgm:cxn modelId="{6271A71D-D3B5-430C-9031-16B37F3376EE}" type="presOf" srcId="{DC6403DF-B7B8-4BE2-91F5-583EC8205A25}" destId="{E5F4C1B2-F673-4B4B-9355-7250531455F7}" srcOrd="0" destOrd="0" presId="urn:microsoft.com/office/officeart/2008/layout/LinedList"/>
    <dgm:cxn modelId="{2BE7584D-260D-4DDA-9F79-830C3A7CE93B}" type="presOf" srcId="{13B3C36F-6B52-484B-B510-7E82B9B3786A}" destId="{35266A9A-A1D0-4614-B095-3078D4EDE3A8}" srcOrd="0" destOrd="0" presId="urn:microsoft.com/office/officeart/2008/layout/LinedList"/>
    <dgm:cxn modelId="{896A5D76-883B-429C-8F5E-A730F2E537F7}" type="presOf" srcId="{3C903305-A910-4C96-99FE-83C9DE18BAFC}" destId="{71F24AEF-3CA5-492A-B186-AAAAA6752E74}" srcOrd="0" destOrd="0" presId="urn:microsoft.com/office/officeart/2008/layout/LinedList"/>
    <dgm:cxn modelId="{D3C95B78-F92B-4E3E-A736-82C83F68190D}" type="presOf" srcId="{EEF2228D-A2F1-4257-A69E-D6603D3AC672}" destId="{F6AC3994-52BF-436A-8C4D-1D7C8BA823D6}" srcOrd="0" destOrd="0" presId="urn:microsoft.com/office/officeart/2008/layout/LinedList"/>
    <dgm:cxn modelId="{964F9B87-A6E2-4B00-A87B-AFD89B253B9E}" srcId="{6E9DF768-0ABE-4393-89AF-5A12AA084D74}" destId="{DC6403DF-B7B8-4BE2-91F5-583EC8205A25}" srcOrd="1" destOrd="0" parTransId="{86933981-EE0E-4DBC-A25B-B027B8A560A6}" sibTransId="{46CF8269-7DB6-41C2-8E37-E615823CCE1D}"/>
    <dgm:cxn modelId="{BE0721A7-1227-410B-9F7E-443B58A6B6D7}" type="presOf" srcId="{6E9DF768-0ABE-4393-89AF-5A12AA084D74}" destId="{4431FB72-D923-4AF1-91C4-3E5399339036}" srcOrd="0" destOrd="0" presId="urn:microsoft.com/office/officeart/2008/layout/LinedList"/>
    <dgm:cxn modelId="{F04464CC-571F-4022-A1D0-0668840C66F7}" srcId="{6E9DF768-0ABE-4393-89AF-5A12AA084D74}" destId="{3C903305-A910-4C96-99FE-83C9DE18BAFC}" srcOrd="0" destOrd="0" parTransId="{864FEA5E-E34D-427D-A313-9ABE44648188}" sibTransId="{11DCD78B-98F8-4B76-BECA-7D6B98379061}"/>
    <dgm:cxn modelId="{1B15C3E3-BF6B-4E89-BD97-CECD690D4778}" srcId="{6E9DF768-0ABE-4393-89AF-5A12AA084D74}" destId="{EEF2228D-A2F1-4257-A69E-D6603D3AC672}" srcOrd="2" destOrd="0" parTransId="{FA677FEB-A040-4CB4-B78B-DE85F2CB494A}" sibTransId="{4CF0980F-3959-432E-BEF7-EEFC8E3E4924}"/>
    <dgm:cxn modelId="{3E1B7A12-C48F-4964-B8E8-628DEA3D2BD5}" type="presParOf" srcId="{35266A9A-A1D0-4614-B095-3078D4EDE3A8}" destId="{2C4E2BFF-B353-4CE0-997E-CEC04BF8FDC3}" srcOrd="0" destOrd="0" presId="urn:microsoft.com/office/officeart/2008/layout/LinedList"/>
    <dgm:cxn modelId="{3D6770E5-B907-4516-9892-2A5AC66D50A0}" type="presParOf" srcId="{35266A9A-A1D0-4614-B095-3078D4EDE3A8}" destId="{4A745CDD-00F9-4DDA-BD8E-31E647FBA22A}" srcOrd="1" destOrd="0" presId="urn:microsoft.com/office/officeart/2008/layout/LinedList"/>
    <dgm:cxn modelId="{E0F555AE-8A2A-4791-A4F0-107EBE1F2DFB}" type="presParOf" srcId="{4A745CDD-00F9-4DDA-BD8E-31E647FBA22A}" destId="{4431FB72-D923-4AF1-91C4-3E5399339036}" srcOrd="0" destOrd="0" presId="urn:microsoft.com/office/officeart/2008/layout/LinedList"/>
    <dgm:cxn modelId="{D8C80B04-72B9-42EE-AA9E-CC129578E939}" type="presParOf" srcId="{4A745CDD-00F9-4DDA-BD8E-31E647FBA22A}" destId="{F5FA72C4-6E36-4093-B737-A90140EE1467}" srcOrd="1" destOrd="0" presId="urn:microsoft.com/office/officeart/2008/layout/LinedList"/>
    <dgm:cxn modelId="{86E1AB39-8E07-449C-8C1C-15ABFAA892B2}" type="presParOf" srcId="{F5FA72C4-6E36-4093-B737-A90140EE1467}" destId="{A96F68E9-2933-4802-87C3-F4EB1E8AF507}" srcOrd="0" destOrd="0" presId="urn:microsoft.com/office/officeart/2008/layout/LinedList"/>
    <dgm:cxn modelId="{DF01E5F6-905F-4288-BA75-A4BEABDA68B3}" type="presParOf" srcId="{F5FA72C4-6E36-4093-B737-A90140EE1467}" destId="{1830515C-9923-4E37-A57B-C1F423471C36}" srcOrd="1" destOrd="0" presId="urn:microsoft.com/office/officeart/2008/layout/LinedList"/>
    <dgm:cxn modelId="{5ADBC512-C3DE-4540-B40F-2BE59703D5A9}" type="presParOf" srcId="{1830515C-9923-4E37-A57B-C1F423471C36}" destId="{1FD90713-AF02-4F6F-B0F3-603AEBA0B06A}" srcOrd="0" destOrd="0" presId="urn:microsoft.com/office/officeart/2008/layout/LinedList"/>
    <dgm:cxn modelId="{DB4D2F92-5B93-41DA-BCFF-CE4FA709AED4}" type="presParOf" srcId="{1830515C-9923-4E37-A57B-C1F423471C36}" destId="{71F24AEF-3CA5-492A-B186-AAAAA6752E74}" srcOrd="1" destOrd="0" presId="urn:microsoft.com/office/officeart/2008/layout/LinedList"/>
    <dgm:cxn modelId="{C173DDFA-C015-45B7-B5F3-E7CDE6FE74E6}" type="presParOf" srcId="{1830515C-9923-4E37-A57B-C1F423471C36}" destId="{15D7BC2E-5EB4-410E-8084-EDA3452249E0}" srcOrd="2" destOrd="0" presId="urn:microsoft.com/office/officeart/2008/layout/LinedList"/>
    <dgm:cxn modelId="{EFD43E1C-E292-4291-B4D2-40B2E5E047EA}" type="presParOf" srcId="{F5FA72C4-6E36-4093-B737-A90140EE1467}" destId="{10D3E372-0D55-4CBD-BC50-0063ED593A1F}" srcOrd="2" destOrd="0" presId="urn:microsoft.com/office/officeart/2008/layout/LinedList"/>
    <dgm:cxn modelId="{6371C8C0-4CA8-41B0-BFEB-6AC460771F3E}" type="presParOf" srcId="{F5FA72C4-6E36-4093-B737-A90140EE1467}" destId="{F9783B4A-4598-41EC-BD2B-12D1D6FAFD7D}" srcOrd="3" destOrd="0" presId="urn:microsoft.com/office/officeart/2008/layout/LinedList"/>
    <dgm:cxn modelId="{57DE6C74-FC15-4F6B-9DF1-398EC0F544C9}" type="presParOf" srcId="{F5FA72C4-6E36-4093-B737-A90140EE1467}" destId="{9C1CDB0C-DD22-4E34-A332-D5FA7DA6E8C8}" srcOrd="4" destOrd="0" presId="urn:microsoft.com/office/officeart/2008/layout/LinedList"/>
    <dgm:cxn modelId="{20487DE7-9C9C-4807-9ADE-5DF48FD38683}" type="presParOf" srcId="{9C1CDB0C-DD22-4E34-A332-D5FA7DA6E8C8}" destId="{47CFB6CC-6F1A-4545-8C6C-09EB10EF4D46}" srcOrd="0" destOrd="0" presId="urn:microsoft.com/office/officeart/2008/layout/LinedList"/>
    <dgm:cxn modelId="{0755927F-AE5C-4054-9846-90A5D5FD6706}" type="presParOf" srcId="{9C1CDB0C-DD22-4E34-A332-D5FA7DA6E8C8}" destId="{E5F4C1B2-F673-4B4B-9355-7250531455F7}" srcOrd="1" destOrd="0" presId="urn:microsoft.com/office/officeart/2008/layout/LinedList"/>
    <dgm:cxn modelId="{CEA8D77B-B713-45F0-9E93-B4D4E84B3D1F}" type="presParOf" srcId="{9C1CDB0C-DD22-4E34-A332-D5FA7DA6E8C8}" destId="{F3577743-6135-4BFA-A164-50735A34DDA2}" srcOrd="2" destOrd="0" presId="urn:microsoft.com/office/officeart/2008/layout/LinedList"/>
    <dgm:cxn modelId="{AAE66538-A851-4D96-A0DF-A1C9F8D59009}" type="presParOf" srcId="{F5FA72C4-6E36-4093-B737-A90140EE1467}" destId="{248EEF0C-2713-4843-9C8D-833E1788295C}" srcOrd="5" destOrd="0" presId="urn:microsoft.com/office/officeart/2008/layout/LinedList"/>
    <dgm:cxn modelId="{D024CA20-8B13-4406-973D-A35E8783FC3F}" type="presParOf" srcId="{F5FA72C4-6E36-4093-B737-A90140EE1467}" destId="{22F48B71-1F34-4FF7-B4A7-384E95B868F1}" srcOrd="6" destOrd="0" presId="urn:microsoft.com/office/officeart/2008/layout/LinedList"/>
    <dgm:cxn modelId="{A30A8D8A-F746-4D8E-8E27-156216F9AC46}" type="presParOf" srcId="{F5FA72C4-6E36-4093-B737-A90140EE1467}" destId="{5230C5BB-A179-4402-9CBB-1B1EEAC8B709}" srcOrd="7" destOrd="0" presId="urn:microsoft.com/office/officeart/2008/layout/LinedList"/>
    <dgm:cxn modelId="{674301BF-498D-4F4F-A073-7690424BB0D9}" type="presParOf" srcId="{5230C5BB-A179-4402-9CBB-1B1EEAC8B709}" destId="{9C49BC35-7B12-4472-B142-8DA259328E9A}" srcOrd="0" destOrd="0" presId="urn:microsoft.com/office/officeart/2008/layout/LinedList"/>
    <dgm:cxn modelId="{96610BCA-6613-469B-8378-2F274B9B038E}" type="presParOf" srcId="{5230C5BB-A179-4402-9CBB-1B1EEAC8B709}" destId="{F6AC3994-52BF-436A-8C4D-1D7C8BA823D6}" srcOrd="1" destOrd="0" presId="urn:microsoft.com/office/officeart/2008/layout/LinedList"/>
    <dgm:cxn modelId="{B79929F9-97ED-4D91-B8C0-6D67CD7FC05F}" type="presParOf" srcId="{5230C5BB-A179-4402-9CBB-1B1EEAC8B709}" destId="{9231CF02-9478-4EF7-A370-EC18B6D054C7}" srcOrd="2" destOrd="0" presId="urn:microsoft.com/office/officeart/2008/layout/LinedList"/>
    <dgm:cxn modelId="{87940504-E35B-4D13-B7D2-E2CE0681A463}" type="presParOf" srcId="{F5FA72C4-6E36-4093-B737-A90140EE1467}" destId="{40658990-2B01-4689-9CEC-154D7045AA7B}" srcOrd="8" destOrd="0" presId="urn:microsoft.com/office/officeart/2008/layout/LinedList"/>
    <dgm:cxn modelId="{87F984BF-1EFA-48A2-B47E-E09369595DA1}" type="presParOf" srcId="{F5FA72C4-6E36-4093-B737-A90140EE1467}" destId="{D67E8CBB-B5B2-4B30-B28A-B139D692668B}"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E4B3C-34F7-4B5E-83A2-2CF3F0CBDB1C}">
      <dsp:nvSpPr>
        <dsp:cNvPr id="0" name=""/>
        <dsp:cNvSpPr/>
      </dsp:nvSpPr>
      <dsp:spPr>
        <a:xfrm>
          <a:off x="792081" y="1296146"/>
          <a:ext cx="2579440" cy="2434604"/>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C4FCC8-93D0-4B88-BF50-773CFC776BD8}">
      <dsp:nvSpPr>
        <dsp:cNvPr id="0" name=""/>
        <dsp:cNvSpPr/>
      </dsp:nvSpPr>
      <dsp:spPr>
        <a:xfrm>
          <a:off x="1512174" y="2376264"/>
          <a:ext cx="1224568" cy="61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lumMod val="75000"/>
                  <a:lumOff val="25000"/>
                </a:schemeClr>
              </a:solidFill>
            </a:rPr>
            <a:t>OID</a:t>
          </a:r>
          <a:r>
            <a:rPr lang="en-GB" sz="3800" kern="1200" dirty="0">
              <a:solidFill>
                <a:schemeClr val="tx1">
                  <a:lumMod val="75000"/>
                  <a:lumOff val="25000"/>
                </a:schemeClr>
              </a:solidFill>
            </a:rPr>
            <a:t> </a:t>
          </a:r>
        </a:p>
      </dsp:txBody>
      <dsp:txXfrm>
        <a:off x="1512174" y="2376264"/>
        <a:ext cx="1224568" cy="612211"/>
      </dsp:txXfrm>
    </dsp:sp>
    <dsp:sp modelId="{17B8C3A9-6DD4-4557-B986-38B03DD007F3}">
      <dsp:nvSpPr>
        <dsp:cNvPr id="0" name=""/>
        <dsp:cNvSpPr/>
      </dsp:nvSpPr>
      <dsp:spPr>
        <a:xfrm>
          <a:off x="432040" y="2880326"/>
          <a:ext cx="2141681" cy="2173090"/>
        </a:xfrm>
        <a:prstGeom prst="blockArc">
          <a:avLst>
            <a:gd name="adj1" fmla="val 0"/>
            <a:gd name="adj2" fmla="val 18900000"/>
            <a:gd name="adj3" fmla="val 1274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BA9793-2CB8-43E6-84E0-B64ACCD8BF46}">
      <dsp:nvSpPr>
        <dsp:cNvPr id="0" name=""/>
        <dsp:cNvSpPr/>
      </dsp:nvSpPr>
      <dsp:spPr>
        <a:xfrm>
          <a:off x="747664" y="3734568"/>
          <a:ext cx="1628602" cy="61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Century Gothic" panose="020B0502020202020204" pitchFamily="34" charset="0"/>
            </a:rPr>
            <a:t>Web form</a:t>
          </a:r>
        </a:p>
      </dsp:txBody>
      <dsp:txXfrm>
        <a:off x="747664" y="3734568"/>
        <a:ext cx="1628602" cy="6122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E2BFF-B353-4CE0-997E-CEC04BF8FDC3}">
      <dsp:nvSpPr>
        <dsp:cNvPr id="0" name=""/>
        <dsp:cNvSpPr/>
      </dsp:nvSpPr>
      <dsp:spPr>
        <a:xfrm>
          <a:off x="0" y="0"/>
          <a:ext cx="476034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31FB72-D923-4AF1-91C4-3E5399339036}">
      <dsp:nvSpPr>
        <dsp:cNvPr id="0" name=""/>
        <dsp:cNvSpPr/>
      </dsp:nvSpPr>
      <dsp:spPr>
        <a:xfrm>
          <a:off x="0" y="2436"/>
          <a:ext cx="137289" cy="4985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marL="0" lvl="0" indent="0" algn="l" defTabSz="222250">
            <a:lnSpc>
              <a:spcPct val="90000"/>
            </a:lnSpc>
            <a:spcBef>
              <a:spcPct val="0"/>
            </a:spcBef>
            <a:spcAft>
              <a:spcPct val="35000"/>
            </a:spcAft>
            <a:buNone/>
          </a:pPr>
          <a:endParaRPr lang="en-GB" sz="500" kern="1200" dirty="0"/>
        </a:p>
      </dsp:txBody>
      <dsp:txXfrm>
        <a:off x="0" y="2436"/>
        <a:ext cx="137289" cy="4985010"/>
      </dsp:txXfrm>
    </dsp:sp>
    <dsp:sp modelId="{71F24AEF-3CA5-492A-B186-AAAAA6752E74}">
      <dsp:nvSpPr>
        <dsp:cNvPr id="0" name=""/>
        <dsp:cNvSpPr/>
      </dsp:nvSpPr>
      <dsp:spPr>
        <a:xfrm>
          <a:off x="205557" y="80327"/>
          <a:ext cx="4551163" cy="155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b="0" kern="1200" dirty="0">
              <a:solidFill>
                <a:schemeClr val="tx1"/>
              </a:solidFill>
              <a:latin typeface="+mn-lt"/>
            </a:rPr>
            <a:t>Αλλαγές στα στοιχεία ενός οργανισμού γίνονται μόνο στο </a:t>
          </a:r>
          <a:r>
            <a:rPr lang="en-GB" sz="2200" b="0" kern="1200" dirty="0">
              <a:solidFill>
                <a:schemeClr val="tx1"/>
              </a:solidFill>
              <a:latin typeface="+mn-lt"/>
            </a:rPr>
            <a:t>ORS</a:t>
          </a:r>
          <a:r>
            <a:rPr lang="el-GR" sz="2200" b="0" kern="1200" dirty="0">
              <a:solidFill>
                <a:schemeClr val="tx1"/>
              </a:solidFill>
              <a:latin typeface="+mn-lt"/>
            </a:rPr>
            <a:t> – </a:t>
          </a:r>
          <a:r>
            <a:rPr lang="el-GR" sz="2000" b="0" kern="1200" dirty="0">
              <a:solidFill>
                <a:schemeClr val="tx1"/>
              </a:solidFill>
              <a:latin typeface="+mn-lt"/>
            </a:rPr>
            <a:t>Η αίτηση αντλεί τα στοιχεία από το </a:t>
          </a:r>
          <a:r>
            <a:rPr lang="en-GB" sz="2000" b="0" kern="1200" dirty="0">
              <a:solidFill>
                <a:schemeClr val="tx1"/>
              </a:solidFill>
              <a:latin typeface="+mn-lt"/>
            </a:rPr>
            <a:t>ORS</a:t>
          </a:r>
        </a:p>
      </dsp:txBody>
      <dsp:txXfrm>
        <a:off x="205557" y="80327"/>
        <a:ext cx="4551163" cy="1557815"/>
      </dsp:txXfrm>
    </dsp:sp>
    <dsp:sp modelId="{10D3E372-0D55-4CBD-BC50-0063ED593A1F}">
      <dsp:nvSpPr>
        <dsp:cNvPr id="0" name=""/>
        <dsp:cNvSpPr/>
      </dsp:nvSpPr>
      <dsp:spPr>
        <a:xfrm>
          <a:off x="216370" y="1249530"/>
          <a:ext cx="364091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F4C1B2-F673-4B4B-9355-7250531455F7}">
      <dsp:nvSpPr>
        <dsp:cNvPr id="0" name=""/>
        <dsp:cNvSpPr/>
      </dsp:nvSpPr>
      <dsp:spPr>
        <a:xfrm>
          <a:off x="211487" y="1320847"/>
          <a:ext cx="3572650" cy="155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b="0" kern="1200" dirty="0">
              <a:latin typeface="+mn-lt"/>
            </a:rPr>
            <a:t>Προηγούμενη εγγραφή του ίδιου οργανισμού δεν μπορεί να διαγραφεί </a:t>
          </a:r>
          <a:endParaRPr lang="en-GB" sz="2200" b="0" kern="1200" dirty="0">
            <a:latin typeface="+mn-lt"/>
          </a:endParaRPr>
        </a:p>
      </dsp:txBody>
      <dsp:txXfrm>
        <a:off x="211487" y="1320847"/>
        <a:ext cx="3572650" cy="1557815"/>
      </dsp:txXfrm>
    </dsp:sp>
    <dsp:sp modelId="{248EEF0C-2713-4843-9C8D-833E1788295C}">
      <dsp:nvSpPr>
        <dsp:cNvPr id="0" name=""/>
        <dsp:cNvSpPr/>
      </dsp:nvSpPr>
      <dsp:spPr>
        <a:xfrm>
          <a:off x="216370" y="2572440"/>
          <a:ext cx="364091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C3994-52BF-436A-8C4D-1D7C8BA823D6}">
      <dsp:nvSpPr>
        <dsp:cNvPr id="0" name=""/>
        <dsp:cNvSpPr/>
      </dsp:nvSpPr>
      <dsp:spPr>
        <a:xfrm>
          <a:off x="216382" y="2715076"/>
          <a:ext cx="3932988" cy="155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dirty="0">
              <a:latin typeface="+mn-lt"/>
            </a:rPr>
            <a:t>Οι Εθνικές Υπηρεσίες πραγματοποιούν έλεγχο για την ορθότητα των στοιχείων και αρχείων που παρέχονται μέσω του </a:t>
          </a:r>
          <a:r>
            <a:rPr lang="en-GB" sz="2200" kern="1200" dirty="0">
              <a:latin typeface="+mn-lt"/>
            </a:rPr>
            <a:t>ORS</a:t>
          </a:r>
          <a:r>
            <a:rPr lang="el-GR" sz="2200" kern="1200" dirty="0">
              <a:latin typeface="+mn-lt"/>
            </a:rPr>
            <a:t> και προχωρούν σε επικύρωση του οργανισμού</a:t>
          </a:r>
          <a:endParaRPr lang="en-GB" sz="2200" kern="1200" dirty="0">
            <a:latin typeface="+mn-lt"/>
          </a:endParaRPr>
        </a:p>
      </dsp:txBody>
      <dsp:txXfrm>
        <a:off x="216382" y="2715076"/>
        <a:ext cx="3932988" cy="1557815"/>
      </dsp:txXfrm>
    </dsp:sp>
    <dsp:sp modelId="{40658990-2B01-4689-9CEC-154D7045AA7B}">
      <dsp:nvSpPr>
        <dsp:cNvPr id="0" name=""/>
        <dsp:cNvSpPr/>
      </dsp:nvSpPr>
      <dsp:spPr>
        <a:xfrm>
          <a:off x="216370" y="4989883"/>
          <a:ext cx="364091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3E766-C4E7-4179-941E-8D337A798001}" type="datetimeFigureOut">
              <a:rPr lang="en-GB" smtClean="0"/>
              <a:t>09/12/2024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AB286-C6D9-439F-9409-8AE3F68AFA13}" type="slidenum">
              <a:rPr lang="en-GB" smtClean="0"/>
              <a:t>‹#›</a:t>
            </a:fld>
            <a:endParaRPr lang="en-GB"/>
          </a:p>
        </p:txBody>
      </p:sp>
    </p:spTree>
    <p:extLst>
      <p:ext uri="{BB962C8B-B14F-4D97-AF65-F5344CB8AC3E}">
        <p14:creationId xmlns:p14="http://schemas.microsoft.com/office/powerpoint/2010/main" val="3227081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δικαιούχοι μπορούν να χρησιμοποιούν τη συνολική επιχορήγηση με τον πλέον ευέλικτο τρόπο καθ’ όλη τη διάρκεια του σχεδίου και σύμφωνα με το εγκεκριμένο πρόγραμμα εργασίας. Δε σημαίνει, π.χ. ότι επειδή ένα διετές Σχέδιο εγκρίθηκε για 120 000 Ευρώ, θα πρέπει κάθε χρόνο να ξοδεύει 60 000 Ευρώ.</a:t>
            </a:r>
          </a:p>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26</a:t>
            </a:fld>
            <a:endParaRPr lang="en-GB"/>
          </a:p>
        </p:txBody>
      </p:sp>
    </p:spTree>
    <p:extLst>
      <p:ext uri="{BB962C8B-B14F-4D97-AF65-F5344CB8AC3E}">
        <p14:creationId xmlns:p14="http://schemas.microsoft.com/office/powerpoint/2010/main" val="1427066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58</a:t>
            </a:fld>
            <a:endParaRPr lang="en-GB"/>
          </a:p>
        </p:txBody>
      </p:sp>
    </p:spTree>
    <p:extLst>
      <p:ext uri="{BB962C8B-B14F-4D97-AF65-F5344CB8AC3E}">
        <p14:creationId xmlns:p14="http://schemas.microsoft.com/office/powerpoint/2010/main" val="3481962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102</a:t>
            </a:fld>
            <a:endParaRPr lang="en-GB"/>
          </a:p>
        </p:txBody>
      </p:sp>
    </p:spTree>
    <p:extLst>
      <p:ext uri="{BB962C8B-B14F-4D97-AF65-F5344CB8AC3E}">
        <p14:creationId xmlns:p14="http://schemas.microsoft.com/office/powerpoint/2010/main" val="3979680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Επομένως,</a:t>
            </a:r>
            <a:r>
              <a:rPr lang="el-GR" baseline="0" dirty="0"/>
              <a:t> στην αίτηση θα παρουσιάζονται μόνο οι δραστηριότητες του Σχεδίου που το άθροισμα του κόστους τους ισοδυναμεί με το αιτούμενο κατ’ </a:t>
            </a:r>
            <a:r>
              <a:rPr lang="el-GR" baseline="0" dirty="0" err="1"/>
              <a:t>αποκοπήν</a:t>
            </a:r>
            <a:r>
              <a:rPr lang="el-GR" baseline="0" dirty="0"/>
              <a:t> ποσό.</a:t>
            </a:r>
            <a:r>
              <a:rPr lang="en-GB" sz="1200" dirty="0"/>
              <a:t> </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27</a:t>
            </a:fld>
            <a:endParaRPr lang="en-GB"/>
          </a:p>
        </p:txBody>
      </p:sp>
    </p:spTree>
    <p:extLst>
      <p:ext uri="{BB962C8B-B14F-4D97-AF65-F5344CB8AC3E}">
        <p14:creationId xmlns:p14="http://schemas.microsoft.com/office/powerpoint/2010/main" val="322983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28</a:t>
            </a:fld>
            <a:endParaRPr lang="en-GB"/>
          </a:p>
        </p:txBody>
      </p:sp>
    </p:spTree>
    <p:extLst>
      <p:ext uri="{BB962C8B-B14F-4D97-AF65-F5344CB8AC3E}">
        <p14:creationId xmlns:p14="http://schemas.microsoft.com/office/powerpoint/2010/main" val="6473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ysClr val="windowText" lastClr="000000"/>
                </a:solidFill>
              </a:rPr>
              <a:t>The evaluators need general information to assess whether the resources invested are proportional to the planned activity. </a:t>
            </a:r>
            <a:r>
              <a:rPr lang="el-GR" sz="1200" b="1" dirty="0">
                <a:solidFill>
                  <a:sysClr val="windowText" lastClr="000000"/>
                </a:solidFill>
              </a:rPr>
              <a:t> Θα αξιολογήσουν, δηλαδή, κατά πόσον διατίθενται επαρκείς πόροι για κάθε προτεινόμενη δραστηριότητα.</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30</a:t>
            </a:fld>
            <a:endParaRPr lang="en-GB"/>
          </a:p>
        </p:txBody>
      </p:sp>
    </p:spTree>
    <p:extLst>
      <p:ext uri="{BB962C8B-B14F-4D97-AF65-F5344CB8AC3E}">
        <p14:creationId xmlns:p14="http://schemas.microsoft.com/office/powerpoint/2010/main" val="351193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όποια αύξηση</a:t>
            </a:r>
            <a:r>
              <a:rPr lang="el-GR" baseline="0" dirty="0"/>
              <a:t> πρέπει να γίνεται με σύνεση και να συνάδει με τους γενικούς στόχους του Σχεδίου, να μη γίνεται, δηλαδή, απλώς για να γίνει. Πρέπει να εξυπηρετεί συγκεκριμένους στόχους και να παράγει συγκεκριμένα οφέλη.</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31</a:t>
            </a:fld>
            <a:endParaRPr lang="en-GB"/>
          </a:p>
        </p:txBody>
      </p:sp>
    </p:spTree>
    <p:extLst>
      <p:ext uri="{BB962C8B-B14F-4D97-AF65-F5344CB8AC3E}">
        <p14:creationId xmlns:p14="http://schemas.microsoft.com/office/powerpoint/2010/main" val="3914905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50</a:t>
            </a:fld>
            <a:endParaRPr lang="en-GB"/>
          </a:p>
        </p:txBody>
      </p:sp>
    </p:spTree>
    <p:extLst>
      <p:ext uri="{BB962C8B-B14F-4D97-AF65-F5344CB8AC3E}">
        <p14:creationId xmlns:p14="http://schemas.microsoft.com/office/powerpoint/2010/main" val="2929730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Στο στάδιο αυτό, επίσης, υπολείπεται</a:t>
            </a:r>
            <a:r>
              <a:rPr lang="el-GR" baseline="0" dirty="0"/>
              <a:t> το ανέβασμα των εντύπων. Για να ανέβουν τα έντυπα, θα πρέπει ο </a:t>
            </a:r>
            <a:r>
              <a:rPr lang="en-GB" baseline="0" dirty="0"/>
              <a:t>authorised user </a:t>
            </a:r>
            <a:r>
              <a:rPr lang="el-GR" baseline="0" dirty="0"/>
              <a:t>να ακολουθήσει τη διαδικασία που ακολουθείται για τροποποίηση/ενημέρωση των στοιχείων εγγραφής του οργανισμού.</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51</a:t>
            </a:fld>
            <a:endParaRPr lang="en-GB"/>
          </a:p>
        </p:txBody>
      </p:sp>
    </p:spTree>
    <p:extLst>
      <p:ext uri="{BB962C8B-B14F-4D97-AF65-F5344CB8AC3E}">
        <p14:creationId xmlns:p14="http://schemas.microsoft.com/office/powerpoint/2010/main" val="973351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54</a:t>
            </a:fld>
            <a:endParaRPr lang="en-GB"/>
          </a:p>
        </p:txBody>
      </p:sp>
    </p:spTree>
    <p:extLst>
      <p:ext uri="{BB962C8B-B14F-4D97-AF65-F5344CB8AC3E}">
        <p14:creationId xmlns:p14="http://schemas.microsoft.com/office/powerpoint/2010/main" val="1988874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57</a:t>
            </a:fld>
            <a:endParaRPr lang="en-GB"/>
          </a:p>
        </p:txBody>
      </p:sp>
    </p:spTree>
    <p:extLst>
      <p:ext uri="{BB962C8B-B14F-4D97-AF65-F5344CB8AC3E}">
        <p14:creationId xmlns:p14="http://schemas.microsoft.com/office/powerpoint/2010/main" val="4210731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4358-4FA4-1043-9CF0-A5EB916FA9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D7B7953E-9639-1B44-921F-9E6EF8E938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CE9D6581-556C-204C-A097-A45235D2A8E9}"/>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5" name="Footer Placeholder 4">
            <a:extLst>
              <a:ext uri="{FF2B5EF4-FFF2-40B4-BE49-F238E27FC236}">
                <a16:creationId xmlns:a16="http://schemas.microsoft.com/office/drawing/2014/main" id="{5987E223-9B4C-F74D-B84F-E5A3EF737303}"/>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8E681428-1EA8-F940-BFD6-F5AEA8666473}"/>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pic>
        <p:nvPicPr>
          <p:cNvPr id="8" name="Picture 7" descr="Shape, rectangle&#10;&#10;Description automatically generated">
            <a:extLst>
              <a:ext uri="{FF2B5EF4-FFF2-40B4-BE49-F238E27FC236}">
                <a16:creationId xmlns:a16="http://schemas.microsoft.com/office/drawing/2014/main" id="{94280839-D00A-1D44-B483-865F54D351FD}"/>
              </a:ext>
            </a:extLst>
          </p:cNvPr>
          <p:cNvPicPr>
            <a:picLocks noChangeAspect="1"/>
          </p:cNvPicPr>
          <p:nvPr userDrawn="1"/>
        </p:nvPicPr>
        <p:blipFill>
          <a:blip r:embed="rId2"/>
          <a:stretch>
            <a:fillRect/>
          </a:stretch>
        </p:blipFill>
        <p:spPr>
          <a:xfrm>
            <a:off x="0" y="0"/>
            <a:ext cx="12264887" cy="6905665"/>
          </a:xfrm>
          <a:prstGeom prst="rect">
            <a:avLst/>
          </a:prstGeom>
        </p:spPr>
      </p:pic>
    </p:spTree>
    <p:extLst>
      <p:ext uri="{BB962C8B-B14F-4D97-AF65-F5344CB8AC3E}">
        <p14:creationId xmlns:p14="http://schemas.microsoft.com/office/powerpoint/2010/main" val="46025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F76B-EF4C-5745-99E9-8775E5CD0E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86B95257-9D08-D540-BC3C-BDCC6DC30FB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E2EE99EB-35E2-2E47-8FD8-DC5316FB748C}"/>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5" name="Footer Placeholder 4">
            <a:extLst>
              <a:ext uri="{FF2B5EF4-FFF2-40B4-BE49-F238E27FC236}">
                <a16:creationId xmlns:a16="http://schemas.microsoft.com/office/drawing/2014/main" id="{62EEA0EB-25BD-A04D-939E-6DA99C041212}"/>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C2EFEF67-9F70-4B44-B6F8-3D1472F5F91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13473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1C2EE8-3AA1-4144-B432-622523C7CC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63874DE2-D75E-F349-A2D4-806C850BEF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B5F1A686-6317-044B-8124-4E4D0F97B676}"/>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5" name="Footer Placeholder 4">
            <a:extLst>
              <a:ext uri="{FF2B5EF4-FFF2-40B4-BE49-F238E27FC236}">
                <a16:creationId xmlns:a16="http://schemas.microsoft.com/office/drawing/2014/main" id="{3AF2C3AD-6075-E248-A216-A4573FC1C567}"/>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6137662B-4F43-0642-81DA-C97C43ED355A}"/>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66199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3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D073-3E6D-3D41-AB40-9E6CD5B90E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Y"/>
          </a:p>
        </p:txBody>
      </p:sp>
      <p:sp>
        <p:nvSpPr>
          <p:cNvPr id="3" name="Text Placeholder 2">
            <a:extLst>
              <a:ext uri="{FF2B5EF4-FFF2-40B4-BE49-F238E27FC236}">
                <a16:creationId xmlns:a16="http://schemas.microsoft.com/office/drawing/2014/main" id="{04FCE4A2-DDFE-B24F-BB26-E01258EAA7E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D915C1-7CB3-4443-9708-51ECE6454862}"/>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5" name="Footer Placeholder 4">
            <a:extLst>
              <a:ext uri="{FF2B5EF4-FFF2-40B4-BE49-F238E27FC236}">
                <a16:creationId xmlns:a16="http://schemas.microsoft.com/office/drawing/2014/main" id="{D872A8DB-775D-A34A-A693-D9B1DA203FD4}"/>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99C8FE6D-52BD-AB46-BFDF-6EF3F53DDE7F}"/>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174909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AB2A-7878-4844-BA08-416A55557E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A6B7DB9F-9A1E-B848-B96E-F391011A3A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Content Placeholder 3">
            <a:extLst>
              <a:ext uri="{FF2B5EF4-FFF2-40B4-BE49-F238E27FC236}">
                <a16:creationId xmlns:a16="http://schemas.microsoft.com/office/drawing/2014/main" id="{D3EAF323-17E3-0C4F-84D3-38B7192204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Date Placeholder 4">
            <a:extLst>
              <a:ext uri="{FF2B5EF4-FFF2-40B4-BE49-F238E27FC236}">
                <a16:creationId xmlns:a16="http://schemas.microsoft.com/office/drawing/2014/main" id="{18C4102A-60B2-4048-885E-D9CFD015D3D6}"/>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6" name="Footer Placeholder 5">
            <a:extLst>
              <a:ext uri="{FF2B5EF4-FFF2-40B4-BE49-F238E27FC236}">
                <a16:creationId xmlns:a16="http://schemas.microsoft.com/office/drawing/2014/main" id="{0360DC49-B76E-2F47-8D3D-9D25F060FA38}"/>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8CEDD485-4E32-3748-9C5B-3FCB25DE41FD}"/>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39129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D621-AA32-B44C-B313-00E0F739F9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Y"/>
          </a:p>
        </p:txBody>
      </p:sp>
      <p:sp>
        <p:nvSpPr>
          <p:cNvPr id="3" name="Text Placeholder 2">
            <a:extLst>
              <a:ext uri="{FF2B5EF4-FFF2-40B4-BE49-F238E27FC236}">
                <a16:creationId xmlns:a16="http://schemas.microsoft.com/office/drawing/2014/main" id="{693AB5A5-B625-5E46-B358-E380D77638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12E03-27EF-2C42-97F4-B0290E7F17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Text Placeholder 4">
            <a:extLst>
              <a:ext uri="{FF2B5EF4-FFF2-40B4-BE49-F238E27FC236}">
                <a16:creationId xmlns:a16="http://schemas.microsoft.com/office/drawing/2014/main" id="{CBBDC275-0773-244F-A08F-B2ED1D2D3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BC9FE3-4E92-2D4A-A0CF-B8E86825800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7" name="Date Placeholder 6">
            <a:extLst>
              <a:ext uri="{FF2B5EF4-FFF2-40B4-BE49-F238E27FC236}">
                <a16:creationId xmlns:a16="http://schemas.microsoft.com/office/drawing/2014/main" id="{2061C273-E337-C74A-B848-56C8F4AA489B}"/>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8" name="Footer Placeholder 7">
            <a:extLst>
              <a:ext uri="{FF2B5EF4-FFF2-40B4-BE49-F238E27FC236}">
                <a16:creationId xmlns:a16="http://schemas.microsoft.com/office/drawing/2014/main" id="{384D205C-D2CF-1243-9ED7-F49F03500A4D}"/>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9" name="Slide Number Placeholder 8">
            <a:extLst>
              <a:ext uri="{FF2B5EF4-FFF2-40B4-BE49-F238E27FC236}">
                <a16:creationId xmlns:a16="http://schemas.microsoft.com/office/drawing/2014/main" id="{2C589C88-B31B-5848-A8A1-311ADA268746}"/>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12112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EBD9-A0A6-C14F-9B6D-8F0C3BEC3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Date Placeholder 2">
            <a:extLst>
              <a:ext uri="{FF2B5EF4-FFF2-40B4-BE49-F238E27FC236}">
                <a16:creationId xmlns:a16="http://schemas.microsoft.com/office/drawing/2014/main" id="{CF2AFEA0-5F97-4646-A704-0541B6D63AA8}"/>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4" name="Footer Placeholder 3">
            <a:extLst>
              <a:ext uri="{FF2B5EF4-FFF2-40B4-BE49-F238E27FC236}">
                <a16:creationId xmlns:a16="http://schemas.microsoft.com/office/drawing/2014/main" id="{678E5281-2418-0E46-A6DA-7FFB5280B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5" name="Slide Number Placeholder 4">
            <a:extLst>
              <a:ext uri="{FF2B5EF4-FFF2-40B4-BE49-F238E27FC236}">
                <a16:creationId xmlns:a16="http://schemas.microsoft.com/office/drawing/2014/main" id="{1E0C70B6-8DE4-6F4F-B7AF-3BCDA906EAE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965614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D59B9-3B35-0A42-9C2B-72CC89B23C1E}"/>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3" name="Footer Placeholder 2">
            <a:extLst>
              <a:ext uri="{FF2B5EF4-FFF2-40B4-BE49-F238E27FC236}">
                <a16:creationId xmlns:a16="http://schemas.microsoft.com/office/drawing/2014/main" id="{A6D3369C-571D-2F42-848D-00A4E2027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4" name="Slide Number Placeholder 3">
            <a:extLst>
              <a:ext uri="{FF2B5EF4-FFF2-40B4-BE49-F238E27FC236}">
                <a16:creationId xmlns:a16="http://schemas.microsoft.com/office/drawing/2014/main" id="{200DDCF2-E586-234A-8414-053DA3AC89A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616959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5764-87A6-9D4A-9783-C69D203D3C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Content Placeholder 2">
            <a:extLst>
              <a:ext uri="{FF2B5EF4-FFF2-40B4-BE49-F238E27FC236}">
                <a16:creationId xmlns:a16="http://schemas.microsoft.com/office/drawing/2014/main" id="{1B5470FB-CC44-7A4C-B140-AE2D8D67FB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Text Placeholder 3">
            <a:extLst>
              <a:ext uri="{FF2B5EF4-FFF2-40B4-BE49-F238E27FC236}">
                <a16:creationId xmlns:a16="http://schemas.microsoft.com/office/drawing/2014/main" id="{2B36462B-5B47-7A48-A7DC-D204CD6614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42014-F4A9-1645-8C52-533AA176FFE2}"/>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6" name="Footer Placeholder 5">
            <a:extLst>
              <a:ext uri="{FF2B5EF4-FFF2-40B4-BE49-F238E27FC236}">
                <a16:creationId xmlns:a16="http://schemas.microsoft.com/office/drawing/2014/main" id="{ADB87C68-4E9E-F14F-B3B6-F2271F87942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D780F8C8-5835-F046-8E1B-BCF4EB37A13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25053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9CC5-8BFF-124D-BE37-C232C8D39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Picture Placeholder 2">
            <a:extLst>
              <a:ext uri="{FF2B5EF4-FFF2-40B4-BE49-F238E27FC236}">
                <a16:creationId xmlns:a16="http://schemas.microsoft.com/office/drawing/2014/main" id="{EC4EBB8B-FA2F-E940-A4F9-AB35CD2DC6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DBB946CA-91C5-1C4B-8CC6-DCD190B39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62B849-18CF-184F-9084-78E931BF3F0F}"/>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6" name="Footer Placeholder 5">
            <a:extLst>
              <a:ext uri="{FF2B5EF4-FFF2-40B4-BE49-F238E27FC236}">
                <a16:creationId xmlns:a16="http://schemas.microsoft.com/office/drawing/2014/main" id="{15ABE2F3-0EBD-6D40-9987-999A290D353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2411CC77-2F99-0D4E-BE58-A636B481986C}"/>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357099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3504FB8A-8652-4341-8586-79CD5E16DF6C}"/>
              </a:ext>
            </a:extLst>
          </p:cNvPr>
          <p:cNvPicPr>
            <a:picLocks noChangeAspect="1"/>
          </p:cNvPicPr>
          <p:nvPr userDrawn="1"/>
        </p:nvPicPr>
        <p:blipFill>
          <a:blip r:embed="rId13"/>
          <a:stretch>
            <a:fillRect/>
          </a:stretch>
        </p:blipFill>
        <p:spPr>
          <a:xfrm>
            <a:off x="0" y="0"/>
            <a:ext cx="12165496" cy="6849704"/>
          </a:xfrm>
          <a:prstGeom prst="rect">
            <a:avLst/>
          </a:prstGeom>
        </p:spPr>
      </p:pic>
    </p:spTree>
    <p:extLst>
      <p:ext uri="{BB962C8B-B14F-4D97-AF65-F5344CB8AC3E}">
        <p14:creationId xmlns:p14="http://schemas.microsoft.com/office/powerpoint/2010/main" val="2683192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hyperlink" Target="https://idep.org.cy/wp-content/uploads/Handbook-on-KA2-lump-sums.pdf"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11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1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111.png"/></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hyperlink" Target="https://idep.org.cy/wp-content/uploads/2022-erasmusplus-programme-guide-v2_en.pdf" TargetMode="External"/><Relationship Id="rId1" Type="http://schemas.openxmlformats.org/officeDocument/2006/relationships/slideLayout" Target="../slideLayouts/slideLayout1.xml"/><Relationship Id="rId5" Type="http://schemas.openxmlformats.org/officeDocument/2006/relationships/hyperlink" Target="https://webgate.ec.europa.eu/erasmus-esc/home/" TargetMode="External"/><Relationship Id="rId4" Type="http://schemas.openxmlformats.org/officeDocument/2006/relationships/hyperlink" Target="https://wikis.ec.europa.eu/display/NAITDOC" TargetMode="External"/></Relationships>
</file>

<file path=ppt/slides/_rels/slide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hyperlink" Target="http://www.idep.org.cy/" TargetMode="External"/><Relationship Id="rId2" Type="http://schemas.openxmlformats.org/officeDocument/2006/relationships/hyperlink" Target="mailto:sarnaouti@idep.org.cy"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diavioumathisis/" TargetMode="External"/><Relationship Id="rId2" Type="http://schemas.openxmlformats.org/officeDocument/2006/relationships/hyperlink" Target="https://idep.org.cy/project/tca/" TargetMode="External"/><Relationship Id="rId1" Type="http://schemas.openxmlformats.org/officeDocument/2006/relationships/slideLayout" Target="../slideLayouts/slideLayout1.xml"/><Relationship Id="rId4" Type="http://schemas.openxmlformats.org/officeDocument/2006/relationships/hyperlink" Target="https://ec.europa.eu/programmes/erasmus-plus/project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http://www.erasmusplus.cy/uploadfiles/IDEP/Aitiseis/EU_Login_Guide.pdf"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s://webgate.ec.europa.eu/cas/eim/external/register.cgi"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https://ec.europa.eu/info/funding-tenders/opportunities/portal/screen/home"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ebgate.ec.europa.eu/erasmus-esc"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ebgate.ec.europa.eu/erasmus-esc"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hyperlink" Target="http://www.moec.gov.cy/schools_info.html"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hyperlink" Target="https://webgate.ec.europa.eu/erasmus-esc"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hyperlink" Target="https://idep.org.cy/wp-content/uploads/legent_privcomp_el-1.pdf" TargetMode="External"/><Relationship Id="rId2" Type="http://schemas.openxmlformats.org/officeDocument/2006/relationships/hyperlink" Target="https://idep.org.cy/wp-content/uploads/legent_public_el.pdf" TargetMode="External"/><Relationship Id="rId1" Type="http://schemas.openxmlformats.org/officeDocument/2006/relationships/slideLayout" Target="../slideLayouts/slideLayout1.xml"/><Relationship Id="rId4" Type="http://schemas.openxmlformats.org/officeDocument/2006/relationships/hyperlink" Target="https://idep.org.cy/wp-content/uploads/fich_sign_ba_gb_en_0.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538330" y="4716397"/>
            <a:ext cx="4922498" cy="1938992"/>
          </a:xfrm>
          <a:prstGeom prst="rect">
            <a:avLst/>
          </a:prstGeom>
          <a:noFill/>
        </p:spPr>
        <p:txBody>
          <a:bodyPr wrap="square" rtlCol="0">
            <a:spAutoFit/>
          </a:bodyPr>
          <a:lstStyle/>
          <a:p>
            <a:pPr algn="ctr"/>
            <a:r>
              <a:rPr lang="el-GR" altLang="en-US" sz="2000" b="1" kern="0" dirty="0">
                <a:solidFill>
                  <a:prstClr val="black"/>
                </a:solidFill>
              </a:rPr>
              <a:t>Ημερίδα Παροχής Οδηγιών Για Συμπλήρωση και Υποβολή Αιτήσεων – Πρόσκληση 2022</a:t>
            </a:r>
          </a:p>
          <a:p>
            <a:pPr algn="ctr"/>
            <a:r>
              <a:rPr lang="el-GR" sz="2000" dirty="0"/>
              <a:t>Συμπράξεις Συνεργασίας σε όλους τους τομείς Εκπαίδευσης και Κατάρτισης (ΚΑ220)</a:t>
            </a:r>
          </a:p>
          <a:p>
            <a:pPr algn="ctr"/>
            <a:r>
              <a:rPr lang="el-GR" sz="2000" i="1" dirty="0"/>
              <a:t>2 Μαρτίου 2022</a:t>
            </a:r>
          </a:p>
        </p:txBody>
      </p:sp>
      <p:sp>
        <p:nvSpPr>
          <p:cNvPr id="3" name="Rectangle 2"/>
          <p:cNvSpPr/>
          <p:nvPr/>
        </p:nvSpPr>
        <p:spPr>
          <a:xfrm>
            <a:off x="1321904" y="794296"/>
            <a:ext cx="10396331" cy="553998"/>
          </a:xfrm>
          <a:prstGeom prst="rect">
            <a:avLst/>
          </a:prstGeom>
        </p:spPr>
        <p:txBody>
          <a:bodyPr wrap="square">
            <a:spAutoFit/>
          </a:bodyPr>
          <a:lstStyle/>
          <a:p>
            <a:pPr marL="95250" marR="0" lvl="0" indent="-95250" algn="ctr" defTabSz="914400" eaLnBrk="1" fontAlgn="auto" latinLnBrk="0" hangingPunct="1">
              <a:lnSpc>
                <a:spcPct val="100000"/>
              </a:lnSpc>
              <a:spcBef>
                <a:spcPts val="0"/>
              </a:spcBef>
              <a:spcAft>
                <a:spcPts val="0"/>
              </a:spcAft>
              <a:buClrTx/>
              <a:buSzTx/>
              <a:buFontTx/>
              <a:buNone/>
              <a:tabLst>
                <a:tab pos="1071563" algn="l"/>
              </a:tabLst>
              <a:defRPr/>
            </a:pPr>
            <a:r>
              <a:rPr kumimoji="0" lang="el-GR" altLang="en-US" sz="3000" b="1" i="0" u="none" strike="noStrike" kern="0" cap="none" spc="0" normalizeH="0" baseline="0" noProof="0" dirty="0">
                <a:ln>
                  <a:noFill/>
                </a:ln>
                <a:solidFill>
                  <a:prstClr val="black">
                    <a:lumMod val="75000"/>
                    <a:lumOff val="25000"/>
                  </a:prstClr>
                </a:solidFill>
                <a:effectLst/>
                <a:uLnTx/>
                <a:uFillTx/>
              </a:rPr>
              <a:t>                                              </a:t>
            </a:r>
          </a:p>
        </p:txBody>
      </p:sp>
    </p:spTree>
    <p:extLst>
      <p:ext uri="{BB962C8B-B14F-4D97-AF65-F5344CB8AC3E}">
        <p14:creationId xmlns:p14="http://schemas.microsoft.com/office/powerpoint/2010/main" val="1736197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644573" y="44180"/>
            <a:ext cx="8595101" cy="523220"/>
          </a:xfrm>
          <a:prstGeom prst="rect">
            <a:avLst/>
          </a:prstGeom>
          <a:noFill/>
        </p:spPr>
        <p:txBody>
          <a:bodyPr wrap="square" rtlCol="0">
            <a:spAutoFit/>
          </a:bodyPr>
          <a:lstStyle/>
          <a:p>
            <a:pPr algn="ctr"/>
            <a:r>
              <a:rPr lang="el-GR" sz="2800" b="1" dirty="0">
                <a:solidFill>
                  <a:schemeClr val="bg1"/>
                </a:solidFill>
              </a:rPr>
              <a:t>ΣΥΜΠΡΑΞΕΙΣ ΓΙΑ ΣΥΝΕΡΓΑΣΙΑ</a:t>
            </a:r>
            <a:endParaRPr lang="en-GB" sz="2800" b="1" dirty="0">
              <a:solidFill>
                <a:schemeClr val="bg1"/>
              </a:solidFill>
            </a:endParaRPr>
          </a:p>
        </p:txBody>
      </p:sp>
      <p:sp>
        <p:nvSpPr>
          <p:cNvPr id="6" name="Content Placeholder 2"/>
          <p:cNvSpPr txBox="1">
            <a:spLocks/>
          </p:cNvSpPr>
          <p:nvPr/>
        </p:nvSpPr>
        <p:spPr>
          <a:xfrm>
            <a:off x="618186" y="1247392"/>
            <a:ext cx="11135664" cy="48406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Σχέδια συνεργασίας που αποσκοπούν στην</a:t>
            </a:r>
            <a:r>
              <a:rPr kumimoji="0" lang="en-US" sz="22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a:t>
            </a:r>
            <a:r>
              <a:rPr kumimoji="0" lang="el-GR" sz="2000" b="0" i="0" u="none" strike="noStrike" kern="1200" cap="none" spc="0" normalizeH="0" baseline="0" noProof="0" dirty="0" err="1">
                <a:ln>
                  <a:noFill/>
                </a:ln>
                <a:solidFill>
                  <a:sysClr val="windowText" lastClr="000000"/>
                </a:solidFill>
                <a:effectLst/>
                <a:uLnTx/>
                <a:uFillTx/>
                <a:latin typeface="Calibri"/>
                <a:ea typeface="+mn-ea"/>
                <a:cs typeface="+mn-cs"/>
              </a:rPr>
              <a:t>πόκτηση</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εμπειριών σε ό,τι αφορά τη διεθνή-διακρατική συνεργασία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Times New Roman"/>
              </a:rPr>
              <a:t>&gt;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Διεθνοποίηση των δραστηριοτήτων των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Ανάπτυξη και ενίσχυση δικτύων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Ενίσχυση των ικανοτήτων των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Ανταλλαγή πρακτικών, μεθόδων, ιδεών και εμπειριών σε ευρωπαϊκό επίπεδο</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Ανάπτυξη</a:t>
            </a: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μεταφορά</a:t>
            </a: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και εφαρμογή καινοτόμων πρακτικών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Εφαρμογή κοινών δράσεων-πρωτοβουλιών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Παραγωγή ποιοτικών αποτελεσμάτων &gt; Επίτευξη ευρωπαϊκών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προτεραιοτήτων</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65177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RELEVANCE OF THE PROJECT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pic>
        <p:nvPicPr>
          <p:cNvPr id="2" name="Picture 1"/>
          <p:cNvPicPr>
            <a:picLocks noChangeAspect="1"/>
          </p:cNvPicPr>
          <p:nvPr/>
        </p:nvPicPr>
        <p:blipFill>
          <a:blip r:embed="rId2"/>
          <a:stretch>
            <a:fillRect/>
          </a:stretch>
        </p:blipFill>
        <p:spPr>
          <a:xfrm>
            <a:off x="421984" y="1705493"/>
            <a:ext cx="9998306" cy="1082134"/>
          </a:xfrm>
          <a:prstGeom prst="rect">
            <a:avLst/>
          </a:prstGeom>
        </p:spPr>
      </p:pic>
      <p:sp>
        <p:nvSpPr>
          <p:cNvPr id="8" name="Rectangle 7"/>
          <p:cNvSpPr/>
          <p:nvPr/>
        </p:nvSpPr>
        <p:spPr>
          <a:xfrm>
            <a:off x="421984" y="2469310"/>
            <a:ext cx="9799750" cy="954107"/>
          </a:xfrm>
          <a:prstGeom prst="rect">
            <a:avLst/>
          </a:prstGeom>
        </p:spPr>
        <p:txBody>
          <a:bodyPr wrap="square">
            <a:spAutoFit/>
          </a:bodyPr>
          <a:lstStyle/>
          <a:p>
            <a:pPr marL="171450" indent="-171450">
              <a:buFont typeface="Wingdings" panose="05000000000000000000" pitchFamily="2" charset="2"/>
              <a:buChar char="§"/>
            </a:pPr>
            <a:r>
              <a:rPr lang="el-GR" sz="1400" b="1" dirty="0">
                <a:solidFill>
                  <a:srgbClr val="00B050"/>
                </a:solidFill>
              </a:rPr>
              <a:t>Επιδιωκόμενα αποτελέσματα: εστίαση στα καινοτόμα τους χαρακτηριστικά (μπορεί η καινοτομία να σχετίζεται με το περιεχόμενό τους, τη μεθοδολογία για την ανάπτυξή τους, τις ομάδες-στόχους τους κτλ.)</a:t>
            </a:r>
          </a:p>
          <a:p>
            <a:pPr marL="171450" indent="-171450">
              <a:buFont typeface="Wingdings" panose="05000000000000000000" pitchFamily="2" charset="2"/>
              <a:buChar char="§"/>
            </a:pPr>
            <a:r>
              <a:rPr lang="el-GR" sz="1400" b="1" dirty="0">
                <a:solidFill>
                  <a:srgbClr val="00B050"/>
                </a:solidFill>
              </a:rPr>
              <a:t>Επιπρόσθετα, ένα σχέδιο μπορεί να είναι καινοτόμο ως προς τους συμμετέχοντες στις διάφορες δραστηριότητές του ή να προωθεί μία καινοτομία που εφαρμόστηκε ήδη σε διαφορετικό τομέα/γεωγραφικό πλαίσιο</a:t>
            </a:r>
          </a:p>
        </p:txBody>
      </p:sp>
      <p:pic>
        <p:nvPicPr>
          <p:cNvPr id="5" name="Picture 4"/>
          <p:cNvPicPr>
            <a:picLocks noChangeAspect="1"/>
          </p:cNvPicPr>
          <p:nvPr/>
        </p:nvPicPr>
        <p:blipFill>
          <a:blip r:embed="rId3"/>
          <a:stretch>
            <a:fillRect/>
          </a:stretch>
        </p:blipFill>
        <p:spPr>
          <a:xfrm>
            <a:off x="457266" y="3911735"/>
            <a:ext cx="9388654" cy="1234547"/>
          </a:xfrm>
          <a:prstGeom prst="rect">
            <a:avLst/>
          </a:prstGeom>
        </p:spPr>
      </p:pic>
      <p:sp>
        <p:nvSpPr>
          <p:cNvPr id="6" name="Rectangle 5"/>
          <p:cNvSpPr/>
          <p:nvPr/>
        </p:nvSpPr>
        <p:spPr>
          <a:xfrm>
            <a:off x="457266" y="4669228"/>
            <a:ext cx="9020109" cy="954107"/>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Επεξήγηση της συμπληρωματικότητα σχεδίου με άλλα σχέδια/πρωτοβουλίες των συμμετεχόντων οργανισμών</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dirty="0">
                <a:solidFill>
                  <a:srgbClr val="00B050"/>
                </a:solidFill>
              </a:rPr>
              <a:t>Πρόσθετη</a:t>
            </a:r>
            <a:r>
              <a:rPr kumimoji="0" lang="el-GR" sz="1400" b="1" i="0" u="none" strike="noStrike" kern="0" cap="none" spc="0" normalizeH="0" baseline="0" noProof="0" dirty="0">
                <a:ln>
                  <a:noFill/>
                </a:ln>
                <a:solidFill>
                  <a:srgbClr val="00B050"/>
                </a:solidFill>
                <a:effectLst/>
                <a:uLnTx/>
                <a:uFillTx/>
              </a:rPr>
              <a:t> αξία του παρόντος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400" b="1" i="0" u="none" strike="noStrike" kern="0" cap="none" spc="0" normalizeH="0" baseline="0" noProof="0" dirty="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42480285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RELEVANCE OF THE PROJECT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pic>
        <p:nvPicPr>
          <p:cNvPr id="11" name="Picture 10"/>
          <p:cNvPicPr>
            <a:picLocks noChangeAspect="1"/>
          </p:cNvPicPr>
          <p:nvPr/>
        </p:nvPicPr>
        <p:blipFill>
          <a:blip r:embed="rId2"/>
          <a:stretch>
            <a:fillRect/>
          </a:stretch>
        </p:blipFill>
        <p:spPr>
          <a:xfrm>
            <a:off x="326797" y="1429159"/>
            <a:ext cx="9426757" cy="922100"/>
          </a:xfrm>
          <a:prstGeom prst="rect">
            <a:avLst/>
          </a:prstGeom>
        </p:spPr>
      </p:pic>
      <p:sp>
        <p:nvSpPr>
          <p:cNvPr id="12" name="Rectangle 11"/>
          <p:cNvSpPr/>
          <p:nvPr/>
        </p:nvSpPr>
        <p:spPr>
          <a:xfrm>
            <a:off x="286992" y="2563837"/>
            <a:ext cx="9254574" cy="1169551"/>
          </a:xfrm>
          <a:prstGeom prst="rect">
            <a:avLst/>
          </a:prstGeom>
        </p:spPr>
        <p:txBody>
          <a:bodyPr wrap="square">
            <a:spAutoFit/>
          </a:bodyPr>
          <a:lstStyle/>
          <a:p>
            <a:r>
              <a:rPr lang="en-GB" sz="1400" b="1" kern="0" dirty="0">
                <a:solidFill>
                  <a:srgbClr val="00B050"/>
                </a:solidFill>
              </a:rPr>
              <a:t>H </a:t>
            </a:r>
            <a:r>
              <a:rPr lang="el-GR" sz="1400" b="1" kern="0" dirty="0">
                <a:solidFill>
                  <a:srgbClr val="00B050"/>
                </a:solidFill>
              </a:rPr>
              <a:t>πρόταση θα πρέπει να μπορεί να οδηγήσει στη δημιουργία συνεργειών μεταξύ διαφορετικών τομέων της Εκπαίδευσης, της Κατάρτισης, της Νεολαίας και του Αθλητισμού ή να μπορεί να επιφέρει έντονο αντίκτυπο σε έναν ή περισσότερους από αυτούς τους Τομείς. Ως εκ τούτου, θα πρέπει να επιλέγονται πολύ προσεκτικά οι εταίροι οργανισμοί, ούτως ώστε οι διαφορετικοί τομείς δραστηριοτήτων τους, οι διαφορετικές εμπειρίες και η διαφορετική εξειδίκευσή τους να αξιοποιούνται προς την κατεύθυνση αυτή.</a:t>
            </a:r>
            <a:endParaRPr lang="en-GB" sz="1400" b="1" kern="0" dirty="0">
              <a:solidFill>
                <a:srgbClr val="00B050"/>
              </a:solidFill>
            </a:endParaRPr>
          </a:p>
        </p:txBody>
      </p:sp>
      <p:pic>
        <p:nvPicPr>
          <p:cNvPr id="7" name="Picture 6"/>
          <p:cNvPicPr>
            <a:picLocks noChangeAspect="1"/>
          </p:cNvPicPr>
          <p:nvPr/>
        </p:nvPicPr>
        <p:blipFill>
          <a:blip r:embed="rId3"/>
          <a:stretch>
            <a:fillRect/>
          </a:stretch>
        </p:blipFill>
        <p:spPr>
          <a:xfrm>
            <a:off x="286992" y="4039392"/>
            <a:ext cx="9342930" cy="975445"/>
          </a:xfrm>
          <a:prstGeom prst="rect">
            <a:avLst/>
          </a:prstGeom>
        </p:spPr>
      </p:pic>
      <p:sp>
        <p:nvSpPr>
          <p:cNvPr id="9" name="Rectangle 8"/>
          <p:cNvSpPr/>
          <p:nvPr/>
        </p:nvSpPr>
        <p:spPr>
          <a:xfrm>
            <a:off x="286991" y="5113360"/>
            <a:ext cx="9254575" cy="738664"/>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buFontTx/>
              <a:buNone/>
              <a:tabLst/>
              <a:defRPr/>
            </a:pPr>
            <a:r>
              <a:rPr kumimoji="0" lang="el-GR" sz="1400" b="1" i="0" u="none" strike="noStrike" kern="0" cap="none" spc="0" normalizeH="0" baseline="0" noProof="0" dirty="0">
                <a:ln>
                  <a:noFill/>
                </a:ln>
                <a:solidFill>
                  <a:srgbClr val="00B050"/>
                </a:solidFill>
                <a:effectLst/>
                <a:uLnTx/>
                <a:uFillTx/>
              </a:rPr>
              <a:t>Πρόσθετη αξία</a:t>
            </a:r>
            <a:r>
              <a:rPr kumimoji="0" lang="en-GB" sz="1400" b="1" i="0" u="none" strike="noStrike" kern="0" cap="none" spc="0" normalizeH="0" baseline="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σε</a:t>
            </a:r>
            <a:r>
              <a:rPr kumimoji="0" lang="el-GR" sz="1400" b="1" i="0" u="none" strike="noStrike" kern="0" cap="none" spc="0" normalizeH="0" noProof="0" dirty="0">
                <a:ln>
                  <a:noFill/>
                </a:ln>
                <a:solidFill>
                  <a:srgbClr val="00B050"/>
                </a:solidFill>
                <a:effectLst/>
                <a:uLnTx/>
                <a:uFillTx/>
              </a:rPr>
              <a:t> Ευρωπαϊκό επίπεδο</a:t>
            </a:r>
            <a:r>
              <a:rPr kumimoji="0" lang="en-GB" sz="1400" b="1" i="0" u="none" strike="noStrike" kern="0" cap="none" spc="0" normalizeH="0" baseline="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/Αιτιολόγηση διακρατικού χαρακτήρα του Σχεδίου (απάντηση στην ερώτηση: «Εάν το Σχέδιο περιλάμβανε εταίρους από μία μόνο χώρα, ποιες πτυχές του δε θα καλύπτονταν</a:t>
            </a:r>
            <a:r>
              <a:rPr kumimoji="0" lang="el-GR" sz="1400" b="1" i="0" u="none" strike="noStrike" kern="0" cap="none" spc="0" normalizeH="0" noProof="0" dirty="0">
                <a:ln>
                  <a:noFill/>
                </a:ln>
                <a:solidFill>
                  <a:srgbClr val="00B050"/>
                </a:solidFill>
                <a:effectLst/>
                <a:uLnTx/>
                <a:uFillTx/>
              </a:rPr>
              <a:t> και </a:t>
            </a:r>
            <a:r>
              <a:rPr kumimoji="0" lang="el-GR" sz="1400" b="1" i="0" u="none" strike="noStrike" kern="0" cap="none" spc="0" normalizeH="0" baseline="0" noProof="0" dirty="0">
                <a:ln>
                  <a:noFill/>
                </a:ln>
                <a:solidFill>
                  <a:srgbClr val="00B050"/>
                </a:solidFill>
                <a:effectLst/>
                <a:uLnTx/>
                <a:uFillTx/>
              </a:rPr>
              <a:t>ποια αποτελέσματα δε θα ήταν δυνατό να παραχθούν;»)</a:t>
            </a:r>
          </a:p>
        </p:txBody>
      </p:sp>
    </p:spTree>
    <p:extLst>
      <p:ext uri="{BB962C8B-B14F-4D97-AF65-F5344CB8AC3E}">
        <p14:creationId xmlns:p14="http://schemas.microsoft.com/office/powerpoint/2010/main" val="21158040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RELEVANCE OF THE PROJECT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73296" y="759798"/>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Needs Analysis</a:t>
            </a:r>
            <a:r>
              <a:rPr lang="en-GB" dirty="0"/>
              <a:t>:</a:t>
            </a:r>
          </a:p>
        </p:txBody>
      </p:sp>
      <p:pic>
        <p:nvPicPr>
          <p:cNvPr id="2" name="Picture 1"/>
          <p:cNvPicPr>
            <a:picLocks noChangeAspect="1"/>
          </p:cNvPicPr>
          <p:nvPr/>
        </p:nvPicPr>
        <p:blipFill>
          <a:blip r:embed="rId3"/>
          <a:stretch>
            <a:fillRect/>
          </a:stretch>
        </p:blipFill>
        <p:spPr>
          <a:xfrm>
            <a:off x="238982" y="1046205"/>
            <a:ext cx="9281964" cy="1501270"/>
          </a:xfrm>
          <a:prstGeom prst="rect">
            <a:avLst/>
          </a:prstGeom>
        </p:spPr>
      </p:pic>
      <p:sp>
        <p:nvSpPr>
          <p:cNvPr id="12" name="Rectangle 11"/>
          <p:cNvSpPr/>
          <p:nvPr/>
        </p:nvSpPr>
        <p:spPr>
          <a:xfrm>
            <a:off x="300686" y="1794548"/>
            <a:ext cx="9254574" cy="4185761"/>
          </a:xfrm>
          <a:prstGeom prst="rect">
            <a:avLst/>
          </a:prstGeom>
        </p:spPr>
        <p:txBody>
          <a:bodyPr wrap="square">
            <a:spAutoFit/>
          </a:bodyPr>
          <a:lstStyle/>
          <a:p>
            <a:pPr marL="171450" indent="-171450" algn="just">
              <a:buFont typeface="Wingdings" panose="05000000000000000000" pitchFamily="2" charset="2"/>
              <a:buChar char="§"/>
            </a:pPr>
            <a:r>
              <a:rPr lang="el-GR" sz="1400" b="1" dirty="0">
                <a:solidFill>
                  <a:srgbClr val="00B050"/>
                </a:solidFill>
              </a:rPr>
              <a:t>Αναλυτική περιγραφή των αναγκών/συνθηκών που καθιστούν απαραίτητη την υλοποίηση των περιγραφόμενων δραστηριοτήτων/την παραγωγή των επιδιωκόμενων αποτελεσμάτων του Σχεδίου</a:t>
            </a:r>
          </a:p>
          <a:p>
            <a:pPr marL="171450" indent="-171450" algn="just">
              <a:buFont typeface="Wingdings" panose="05000000000000000000" pitchFamily="2" charset="2"/>
              <a:buChar char="§"/>
            </a:pPr>
            <a:r>
              <a:rPr lang="el-GR" sz="1400" b="1" dirty="0">
                <a:solidFill>
                  <a:srgbClr val="00B050"/>
                </a:solidFill>
              </a:rPr>
              <a:t>Θα πρέπει να εντοπιστούν </a:t>
            </a:r>
            <a:r>
              <a:rPr lang="el-GR" sz="1400" b="1" u="sng" dirty="0">
                <a:solidFill>
                  <a:srgbClr val="00B050"/>
                </a:solidFill>
              </a:rPr>
              <a:t>κοινές ανάγκες</a:t>
            </a:r>
            <a:r>
              <a:rPr lang="el-GR" sz="1400" b="1" dirty="0">
                <a:solidFill>
                  <a:srgbClr val="00B050"/>
                </a:solidFill>
              </a:rPr>
              <a:t> σε επίπεδο οργανισμών, συμμετεχουσών χωρών, Τομέων Εκπαίδευσης και Κατάρτισης (τομείς δραστηριοποίησης των συμμετεχόντων οργανισμών), ομάδων-στόχων κτλ.</a:t>
            </a:r>
          </a:p>
          <a:p>
            <a:pPr marL="171450" indent="-171450" algn="just">
              <a:buFont typeface="Wingdings" panose="05000000000000000000" pitchFamily="2" charset="2"/>
              <a:buChar char="§"/>
            </a:pPr>
            <a:r>
              <a:rPr lang="el-GR" sz="1400" b="1" dirty="0">
                <a:solidFill>
                  <a:srgbClr val="00B050"/>
                </a:solidFill>
              </a:rPr>
              <a:t>Σύμφωνα με το </a:t>
            </a:r>
            <a:r>
              <a:rPr lang="en-GB" sz="1400" b="1" dirty="0">
                <a:solidFill>
                  <a:srgbClr val="00B050"/>
                </a:solidFill>
                <a:hlinkClick r:id="rId4"/>
              </a:rPr>
              <a:t>Handbook on KA2 lump-sums</a:t>
            </a:r>
            <a:r>
              <a:rPr lang="el-GR" sz="1400" b="1" dirty="0">
                <a:solidFill>
                  <a:srgbClr val="00B050"/>
                </a:solidFill>
              </a:rPr>
              <a:t> :</a:t>
            </a:r>
          </a:p>
          <a:p>
            <a:pPr marL="285750" indent="-285750" algn="just">
              <a:buFont typeface="Wingdings" panose="05000000000000000000" pitchFamily="2" charset="2"/>
              <a:buChar char="ü"/>
            </a:pPr>
            <a:r>
              <a:rPr lang="el-GR" sz="1400" b="1" dirty="0">
                <a:solidFill>
                  <a:srgbClr val="00B050"/>
                </a:solidFill>
              </a:rPr>
              <a:t>Ως ανάγκες προσδιορίζονται οι επιθυμητές αλλαγές στο πλαίσιο λειτουργίας ενός οργανισμού</a:t>
            </a:r>
          </a:p>
          <a:p>
            <a:pPr marL="285750" indent="-285750" algn="just">
              <a:buFont typeface="Wingdings" panose="05000000000000000000" pitchFamily="2" charset="2"/>
              <a:buChar char="ü"/>
            </a:pPr>
            <a:r>
              <a:rPr lang="el-GR" sz="1400" b="1" dirty="0">
                <a:solidFill>
                  <a:srgbClr val="00B050"/>
                </a:solidFill>
              </a:rPr>
              <a:t>Οι ανάγκες κατηγοριοποιούνται ως ακολούθως:</a:t>
            </a:r>
          </a:p>
          <a:p>
            <a:pPr marL="285750" indent="-285750" algn="just">
              <a:buFont typeface="Wingdings" panose="05000000000000000000" pitchFamily="2" charset="2"/>
              <a:buChar char="Ø"/>
            </a:pPr>
            <a:r>
              <a:rPr lang="el-GR" sz="1400" b="1" dirty="0">
                <a:solidFill>
                  <a:srgbClr val="00B050"/>
                </a:solidFill>
              </a:rPr>
              <a:t>Πρωταρχικές </a:t>
            </a:r>
            <a:r>
              <a:rPr lang="en-GB" sz="1400" b="1" dirty="0">
                <a:solidFill>
                  <a:srgbClr val="00B050"/>
                </a:solidFill>
              </a:rPr>
              <a:t>(Primary)</a:t>
            </a:r>
            <a:r>
              <a:rPr lang="el-GR" sz="1400" b="1" dirty="0">
                <a:solidFill>
                  <a:srgbClr val="00B050"/>
                </a:solidFill>
              </a:rPr>
              <a:t>: Ανάγκες που συμβάλλουν άμεσα στην επίτευξη/επιτυχή υλοποίηση του Σχεδίου</a:t>
            </a:r>
          </a:p>
          <a:p>
            <a:pPr marL="285750" indent="-285750" algn="just">
              <a:buFont typeface="Wingdings" panose="05000000000000000000" pitchFamily="2" charset="2"/>
              <a:buChar char="Ø"/>
            </a:pPr>
            <a:r>
              <a:rPr lang="el-GR" sz="1400" b="1" dirty="0">
                <a:solidFill>
                  <a:srgbClr val="00B050"/>
                </a:solidFill>
              </a:rPr>
              <a:t>Δευτερεύουσες (</a:t>
            </a:r>
            <a:r>
              <a:rPr lang="en-GB" sz="1400" b="1" dirty="0">
                <a:solidFill>
                  <a:srgbClr val="00B050"/>
                </a:solidFill>
              </a:rPr>
              <a:t>Secondary): </a:t>
            </a:r>
            <a:r>
              <a:rPr lang="el-GR" sz="1400" b="1" dirty="0">
                <a:solidFill>
                  <a:srgbClr val="00B050"/>
                </a:solidFill>
              </a:rPr>
              <a:t>Ανάγκες που θα καλυφθούν μόνο αν το επιτρέψουν οι πόροι του Σχεδίου </a:t>
            </a:r>
          </a:p>
          <a:p>
            <a:pPr marL="285750" indent="-285750" algn="just">
              <a:buFont typeface="Wingdings" panose="05000000000000000000" pitchFamily="2" charset="2"/>
              <a:buChar char="Ø"/>
            </a:pPr>
            <a:r>
              <a:rPr lang="el-GR" sz="1400" b="1" dirty="0">
                <a:solidFill>
                  <a:srgbClr val="00B050"/>
                </a:solidFill>
              </a:rPr>
              <a:t>Παρεμφερείς (</a:t>
            </a:r>
            <a:r>
              <a:rPr lang="en-GB" sz="1400" b="1" dirty="0">
                <a:solidFill>
                  <a:srgbClr val="00B050"/>
                </a:solidFill>
              </a:rPr>
              <a:t>Side effects): </a:t>
            </a:r>
            <a:r>
              <a:rPr lang="el-GR" sz="1400" b="1" dirty="0">
                <a:solidFill>
                  <a:srgbClr val="00B050"/>
                </a:solidFill>
              </a:rPr>
              <a:t>Ανάγκες που θα μπορούσαν να επηρεάσουν θετικά το Σχέδιο αλλά δε συμβάλλουν άμεσα στην υλοποίησή του</a:t>
            </a:r>
          </a:p>
          <a:p>
            <a:pPr marL="285750" indent="-285750" algn="just">
              <a:buFont typeface="Wingdings" panose="05000000000000000000" pitchFamily="2" charset="2"/>
              <a:buChar char="ü"/>
            </a:pPr>
            <a:r>
              <a:rPr lang="el-GR" sz="1400" b="1" dirty="0">
                <a:solidFill>
                  <a:srgbClr val="00B050"/>
                </a:solidFill>
              </a:rPr>
              <a:t>Ο καθορισμός των κύριων αναγκών του Σχεδίου θα προκύψει από τη σύγκριση μεταξύ της υφιστάμενης/αρχικής κατάστασης και της επιθυμητής (</a:t>
            </a:r>
            <a:r>
              <a:rPr lang="en-GB" sz="1400" b="1" dirty="0">
                <a:solidFill>
                  <a:srgbClr val="00B050"/>
                </a:solidFill>
              </a:rPr>
              <a:t>“gap analysis”)</a:t>
            </a:r>
            <a:endParaRPr lang="el-GR" sz="1400" b="1" dirty="0">
              <a:solidFill>
                <a:srgbClr val="00B050"/>
              </a:solidFill>
            </a:endParaRPr>
          </a:p>
          <a:p>
            <a:pPr algn="just"/>
            <a:endParaRPr lang="el-GR" sz="1400" b="1" dirty="0">
              <a:solidFill>
                <a:srgbClr val="00B050"/>
              </a:solidFill>
            </a:endParaRPr>
          </a:p>
          <a:p>
            <a:pPr marL="285750" indent="-285750" algn="just">
              <a:buFont typeface="Wingdings" panose="05000000000000000000" pitchFamily="2" charset="2"/>
              <a:buChar char="Ø"/>
            </a:pPr>
            <a:endParaRPr lang="el-GR" sz="1400" b="1" dirty="0">
              <a:solidFill>
                <a:srgbClr val="00B050"/>
              </a:solidFill>
            </a:endParaRPr>
          </a:p>
          <a:p>
            <a:pPr marL="285750" indent="-285750" algn="just">
              <a:buFont typeface="Wingdings" panose="05000000000000000000" pitchFamily="2" charset="2"/>
              <a:buChar char="Ø"/>
            </a:pPr>
            <a:endParaRPr lang="el-GR" sz="1400" b="1" dirty="0">
              <a:solidFill>
                <a:srgbClr val="00B050"/>
              </a:solidFill>
            </a:endParaRPr>
          </a:p>
          <a:p>
            <a:pPr marL="285750" indent="-285750" algn="just">
              <a:buFont typeface="Wingdings" panose="05000000000000000000" pitchFamily="2" charset="2"/>
              <a:buChar char="ü"/>
            </a:pPr>
            <a:endParaRPr lang="el-GR" sz="1400" b="1" dirty="0">
              <a:solidFill>
                <a:srgbClr val="00B050"/>
              </a:solidFill>
            </a:endParaRPr>
          </a:p>
          <a:p>
            <a:pPr marL="285750" indent="-285750" algn="just">
              <a:buFont typeface="Wingdings" panose="05000000000000000000" pitchFamily="2" charset="2"/>
              <a:buChar char="ü"/>
            </a:pPr>
            <a:endParaRPr lang="el-GR" sz="1400" b="1" dirty="0">
              <a:solidFill>
                <a:srgbClr val="00B050"/>
              </a:solidFill>
            </a:endParaRPr>
          </a:p>
          <a:p>
            <a:pPr marL="171450" indent="-171450">
              <a:buFont typeface="Wingdings" panose="05000000000000000000" pitchFamily="2" charset="2"/>
              <a:buChar char="§"/>
            </a:pPr>
            <a:endParaRPr lang="el-GR" sz="1400" b="1" dirty="0">
              <a:solidFill>
                <a:srgbClr val="00B050"/>
              </a:solidFill>
            </a:endParaRPr>
          </a:p>
        </p:txBody>
      </p:sp>
      <p:pic>
        <p:nvPicPr>
          <p:cNvPr id="14" name="Picture 13"/>
          <p:cNvPicPr>
            <a:picLocks noChangeAspect="1"/>
          </p:cNvPicPr>
          <p:nvPr/>
        </p:nvPicPr>
        <p:blipFill>
          <a:blip r:embed="rId5"/>
          <a:stretch>
            <a:fillRect/>
          </a:stretch>
        </p:blipFill>
        <p:spPr>
          <a:xfrm>
            <a:off x="377093" y="4740479"/>
            <a:ext cx="9376461" cy="1359526"/>
          </a:xfrm>
          <a:prstGeom prst="rect">
            <a:avLst/>
          </a:prstGeom>
        </p:spPr>
      </p:pic>
      <p:sp>
        <p:nvSpPr>
          <p:cNvPr id="16" name="Rectangle 15"/>
          <p:cNvSpPr/>
          <p:nvPr/>
        </p:nvSpPr>
        <p:spPr>
          <a:xfrm>
            <a:off x="377093" y="5401666"/>
            <a:ext cx="9005742" cy="1600438"/>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Καθορισμός των ομάδων-στόχων του Σχεδίου</a:t>
            </a:r>
            <a:r>
              <a:rPr kumimoji="0" lang="el-GR" sz="1400" b="1" i="0" u="none" strike="noStrike" kern="0" cap="none" spc="0" normalizeH="0" noProof="0" dirty="0">
                <a:ln>
                  <a:noFill/>
                </a:ln>
                <a:solidFill>
                  <a:srgbClr val="00B050"/>
                </a:solidFill>
                <a:effectLst/>
                <a:uLnTx/>
                <a:uFillTx/>
              </a:rPr>
              <a:t> (</a:t>
            </a:r>
            <a:r>
              <a:rPr lang="el-GR" sz="1400" b="1" kern="0" dirty="0">
                <a:solidFill>
                  <a:srgbClr val="00B050"/>
                </a:solidFill>
              </a:rPr>
              <a:t>Για να είναι διασφαλισμένη η πρόσβαση στις ομάδες-στόχους του Σχεδίου θα πρέπει αυτές να ταυτίζονται με τις ομάδες-στόχους των δραστηριοτήτων των συμμετεχόντων οργανισμών)</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Καθορισμός της σχέσης που έχουν μεταξύ τους οι ομάδες-στόχοι</a:t>
            </a:r>
            <a:r>
              <a:rPr kumimoji="0" lang="el-GR" sz="1400" b="1" i="0" u="none" strike="noStrike" kern="0" cap="none" spc="0" normalizeH="0" noProof="0" dirty="0">
                <a:ln>
                  <a:noFill/>
                </a:ln>
                <a:solidFill>
                  <a:srgbClr val="00B050"/>
                </a:solidFill>
                <a:effectLst/>
                <a:uLnTx/>
                <a:uFillTx/>
              </a:rPr>
              <a:t> του Σχεδίου (π.χ. κοινές ανάγκες)</a:t>
            </a:r>
            <a:endParaRPr kumimoji="0" lang="en-GB" sz="1400" b="1" i="0" u="none" strike="noStrike" kern="0" cap="none" spc="0" normalizeH="0" baseline="0" noProof="0" dirty="0">
              <a:ln>
                <a:noFill/>
              </a:ln>
              <a:solidFill>
                <a:srgbClr val="00B050"/>
              </a:solidFill>
              <a:effectLst/>
              <a:uLnTx/>
              <a:uFillTx/>
            </a:endParaRPr>
          </a:p>
          <a:p>
            <a:pPr marL="171450" indent="-171450">
              <a:buFont typeface="Wingdings" panose="05000000000000000000" pitchFamily="2" charset="2"/>
              <a:buChar char="§"/>
            </a:pPr>
            <a:r>
              <a:rPr lang="el-GR" sz="1400" b="1" dirty="0">
                <a:solidFill>
                  <a:srgbClr val="00B050"/>
                </a:solidFill>
              </a:rPr>
              <a:t>Για κάθε ομάδα-στόχο να δοθεί η εξής πληροφόρηση: Γενικό Προφίλ</a:t>
            </a:r>
            <a:r>
              <a:rPr lang="en-GB" sz="1400" b="1" dirty="0">
                <a:solidFill>
                  <a:srgbClr val="00B050"/>
                </a:solidFill>
              </a:rPr>
              <a:t> </a:t>
            </a:r>
            <a:r>
              <a:rPr lang="el-GR" sz="1400" b="1" dirty="0">
                <a:solidFill>
                  <a:srgbClr val="00B050"/>
                </a:solidFill>
              </a:rPr>
              <a:t>και χαρακτηριστικά, Μέγεθος, Ηλικίες που </a:t>
            </a:r>
          </a:p>
          <a:p>
            <a:r>
              <a:rPr lang="el-GR" sz="1400" b="1" dirty="0">
                <a:solidFill>
                  <a:srgbClr val="00B050"/>
                </a:solidFill>
              </a:rPr>
              <a:t>    καλύπτονται, Ιδιαιτερότητες, Ανάγκες</a:t>
            </a:r>
          </a:p>
          <a:p>
            <a:pPr marR="0" lvl="0" defTabSz="914400" eaLnBrk="1" fontAlgn="auto" latinLnBrk="0" hangingPunct="1">
              <a:lnSpc>
                <a:spcPct val="100000"/>
              </a:lnSpc>
              <a:spcBef>
                <a:spcPts val="0"/>
              </a:spcBef>
              <a:spcAft>
                <a:spcPts val="0"/>
              </a:spcAft>
              <a:buClrTx/>
              <a:buSzTx/>
              <a:tabLst/>
              <a:defRPr/>
            </a:pP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29697944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RELEVANCE OF THE PROJECT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1170101"/>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Needs Analysis</a:t>
            </a:r>
            <a:r>
              <a:rPr lang="en-GB" dirty="0"/>
              <a:t>:</a:t>
            </a:r>
          </a:p>
        </p:txBody>
      </p:sp>
      <p:pic>
        <p:nvPicPr>
          <p:cNvPr id="8" name="Picture 7"/>
          <p:cNvPicPr>
            <a:picLocks noChangeAspect="1"/>
          </p:cNvPicPr>
          <p:nvPr/>
        </p:nvPicPr>
        <p:blipFill>
          <a:blip r:embed="rId2"/>
          <a:stretch>
            <a:fillRect/>
          </a:stretch>
        </p:blipFill>
        <p:spPr>
          <a:xfrm>
            <a:off x="591346" y="1974793"/>
            <a:ext cx="9350550" cy="1348857"/>
          </a:xfrm>
          <a:prstGeom prst="rect">
            <a:avLst/>
          </a:prstGeom>
        </p:spPr>
      </p:pic>
      <p:sp>
        <p:nvSpPr>
          <p:cNvPr id="12" name="Rectangle 11"/>
          <p:cNvSpPr/>
          <p:nvPr/>
        </p:nvSpPr>
        <p:spPr>
          <a:xfrm>
            <a:off x="591346" y="2708276"/>
            <a:ext cx="9254574" cy="1600438"/>
          </a:xfrm>
          <a:prstGeom prst="rect">
            <a:avLst/>
          </a:prstGeom>
        </p:spPr>
        <p:txBody>
          <a:bodyPr wrap="square">
            <a:spAutoFit/>
          </a:bodyPr>
          <a:lstStyle/>
          <a:p>
            <a:pPr marL="171450" indent="-171450">
              <a:buFont typeface="Wingdings" panose="05000000000000000000" pitchFamily="2" charset="2"/>
              <a:buChar char="§"/>
            </a:pPr>
            <a:r>
              <a:rPr lang="el-GR" sz="1400" b="1" dirty="0">
                <a:solidFill>
                  <a:srgbClr val="00B050"/>
                </a:solidFill>
              </a:rPr>
              <a:t>Μεθοδολογία που χρησιμοποιήθηκε για τον καθορισμό των αναγκών των συμμετεχόντων οργανισμών και των ομάδων στόχων, π.χ.  </a:t>
            </a:r>
            <a:r>
              <a:rPr lang="en-GB" sz="1400" b="1" dirty="0">
                <a:solidFill>
                  <a:srgbClr val="00B050"/>
                </a:solidFill>
              </a:rPr>
              <a:t>SWOT Analysis</a:t>
            </a:r>
            <a:r>
              <a:rPr lang="el-GR" sz="1400" b="1" dirty="0">
                <a:solidFill>
                  <a:srgbClr val="00B050"/>
                </a:solidFill>
              </a:rPr>
              <a:t> με τη χρήση ερωτηματολογίων, συνεντεύξεων</a:t>
            </a:r>
            <a:r>
              <a:rPr lang="en-GB" sz="1400" b="1" dirty="0">
                <a:solidFill>
                  <a:srgbClr val="00B050"/>
                </a:solidFill>
              </a:rPr>
              <a:t>, </a:t>
            </a:r>
            <a:r>
              <a:rPr lang="el-GR" sz="1400" b="1" dirty="0">
                <a:solidFill>
                  <a:srgbClr val="00B050"/>
                </a:solidFill>
              </a:rPr>
              <a:t>ομάδων εργασίας κτλ.</a:t>
            </a:r>
          </a:p>
          <a:p>
            <a:pPr marL="171450" indent="-171450">
              <a:buFont typeface="Wingdings" panose="05000000000000000000" pitchFamily="2" charset="2"/>
              <a:buChar char="§"/>
            </a:pPr>
            <a:r>
              <a:rPr lang="el-GR" sz="1400" b="1" dirty="0">
                <a:solidFill>
                  <a:srgbClr val="00B050"/>
                </a:solidFill>
              </a:rPr>
              <a:t>Βιβλιογραφία και πολιτικά έγγραφα (</a:t>
            </a:r>
            <a:r>
              <a:rPr lang="en-GB" sz="1400" b="1" dirty="0">
                <a:solidFill>
                  <a:srgbClr val="00B050"/>
                </a:solidFill>
              </a:rPr>
              <a:t>policy documents</a:t>
            </a:r>
            <a:r>
              <a:rPr lang="el-GR" sz="1400" b="1" dirty="0">
                <a:solidFill>
                  <a:srgbClr val="00B050"/>
                </a:solidFill>
              </a:rPr>
              <a:t>)</a:t>
            </a:r>
            <a:r>
              <a:rPr lang="en-GB" sz="1400" b="1" dirty="0">
                <a:solidFill>
                  <a:srgbClr val="00B050"/>
                </a:solidFill>
              </a:rPr>
              <a:t> </a:t>
            </a:r>
            <a:r>
              <a:rPr lang="el-GR" sz="1400" b="1" dirty="0">
                <a:solidFill>
                  <a:srgbClr val="00B050"/>
                </a:solidFill>
              </a:rPr>
              <a:t>που αξιοποιήθηκαν κατά τη διαδικασία αυτή (σε εθνικό και ευρωπαϊκό επίπεδο)</a:t>
            </a:r>
          </a:p>
          <a:p>
            <a:pPr marL="171450" indent="-171450">
              <a:buFont typeface="Wingdings" panose="05000000000000000000" pitchFamily="2" charset="2"/>
              <a:buChar char="§"/>
            </a:pPr>
            <a:r>
              <a:rPr lang="el-GR" sz="1400" b="1" dirty="0">
                <a:solidFill>
                  <a:srgbClr val="00B050"/>
                </a:solidFill>
              </a:rPr>
              <a:t>Αναφορά σε στατιστικές μελέτες (σε εθνικό και ευρωπαϊκό επίπεδο) πάνω στις οποίες βασίστηκε η διαδικασία (εάν ισχύει)</a:t>
            </a:r>
          </a:p>
          <a:p>
            <a:pPr marL="171450" indent="-171450">
              <a:buFont typeface="Wingdings" panose="05000000000000000000" pitchFamily="2" charset="2"/>
              <a:buChar char="§"/>
            </a:pPr>
            <a:r>
              <a:rPr lang="el-GR" sz="1400" b="1" dirty="0">
                <a:solidFill>
                  <a:srgbClr val="00B050"/>
                </a:solidFill>
              </a:rPr>
              <a:t>«</a:t>
            </a:r>
            <a:r>
              <a:rPr lang="en-GB" sz="1400" b="1" dirty="0">
                <a:solidFill>
                  <a:srgbClr val="00B050"/>
                </a:solidFill>
              </a:rPr>
              <a:t>An evidence-based needs analysis is key to the good planning and implementation of a project</a:t>
            </a:r>
            <a:r>
              <a:rPr lang="el-GR" sz="1400" b="1" dirty="0">
                <a:solidFill>
                  <a:srgbClr val="00B050"/>
                </a:solidFill>
              </a:rPr>
              <a:t>»</a:t>
            </a:r>
          </a:p>
        </p:txBody>
      </p:sp>
      <p:pic>
        <p:nvPicPr>
          <p:cNvPr id="9" name="Picture 8"/>
          <p:cNvPicPr>
            <a:picLocks noChangeAspect="1"/>
          </p:cNvPicPr>
          <p:nvPr/>
        </p:nvPicPr>
        <p:blipFill>
          <a:blip r:embed="rId3"/>
          <a:stretch>
            <a:fillRect/>
          </a:stretch>
        </p:blipFill>
        <p:spPr>
          <a:xfrm>
            <a:off x="500519" y="4329786"/>
            <a:ext cx="9541067" cy="1417443"/>
          </a:xfrm>
          <a:prstGeom prst="rect">
            <a:avLst/>
          </a:prstGeom>
        </p:spPr>
      </p:pic>
      <p:sp>
        <p:nvSpPr>
          <p:cNvPr id="10" name="Rectangle 9"/>
          <p:cNvSpPr/>
          <p:nvPr/>
        </p:nvSpPr>
        <p:spPr>
          <a:xfrm>
            <a:off x="591346" y="5038508"/>
            <a:ext cx="9017423" cy="1169551"/>
          </a:xfrm>
          <a:prstGeom prst="rect">
            <a:avLst/>
          </a:prstGeom>
        </p:spPr>
        <p:txBody>
          <a:bodyPr wrap="square">
            <a:spAutoFit/>
          </a:bodyPr>
          <a:lstStyle/>
          <a:p>
            <a:pPr marL="179388" indent="-179388">
              <a:buFont typeface="Wingdings" panose="05000000000000000000" pitchFamily="2" charset="2"/>
              <a:buChar char="§"/>
            </a:pPr>
            <a:r>
              <a:rPr lang="el-GR" sz="1400" b="1" dirty="0">
                <a:solidFill>
                  <a:srgbClr val="00B050"/>
                </a:solidFill>
              </a:rPr>
              <a:t>Η πρόταση πρέπει να βασίζεται σε ουσιαστική και επαρκή ανάλυση των αναγκών των συμμετεχόντων οργανισμών και των ομάδων-στόχων τους</a:t>
            </a:r>
          </a:p>
          <a:p>
            <a:pPr marL="179388" indent="-179388">
              <a:buFont typeface="Wingdings" panose="05000000000000000000" pitchFamily="2" charset="2"/>
              <a:buChar char="§"/>
            </a:pPr>
            <a:r>
              <a:rPr lang="el-GR" sz="1400" b="1" dirty="0">
                <a:solidFill>
                  <a:srgbClr val="00B050"/>
                </a:solidFill>
              </a:rPr>
              <a:t>Οι στόχοι και οι δραστηριότητες του σχεδίου θα πρέπει να ανταποκρίνονται στις ανάγκες των συμμετεχόντων οργανισμών, καθώς και στις ανάγκες των ομάδων-στόχων τους </a:t>
            </a:r>
            <a:endParaRPr lang="en-GB" sz="1400" b="1" dirty="0">
              <a:solidFill>
                <a:srgbClr val="00B050"/>
              </a:solidFill>
            </a:endParaRPr>
          </a:p>
          <a:p>
            <a:pPr marL="179388" indent="-179388">
              <a:buFont typeface="Wingdings" panose="05000000000000000000" pitchFamily="2" charset="2"/>
              <a:buChar char="§"/>
            </a:pPr>
            <a:endParaRPr lang="en-GB" sz="1400" b="1" dirty="0">
              <a:solidFill>
                <a:srgbClr val="00B050"/>
              </a:solidFill>
            </a:endParaRPr>
          </a:p>
        </p:txBody>
      </p:sp>
    </p:spTree>
    <p:extLst>
      <p:ext uri="{BB962C8B-B14F-4D97-AF65-F5344CB8AC3E}">
        <p14:creationId xmlns:p14="http://schemas.microsoft.com/office/powerpoint/2010/main" val="25305245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762907" y="96452"/>
            <a:ext cx="13355786"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PARTNERSHIP</a:t>
            </a:r>
            <a:r>
              <a:rPr lang="el-GR" sz="2800" b="1" dirty="0">
                <a:solidFill>
                  <a:schemeClr val="bg1"/>
                </a:solidFill>
              </a:rPr>
              <a:t> </a:t>
            </a:r>
            <a:r>
              <a:rPr lang="en-GB" sz="2800" b="1" dirty="0">
                <a:solidFill>
                  <a:schemeClr val="bg1"/>
                </a:solidFill>
              </a:rPr>
              <a:t>&amp;</a:t>
            </a:r>
            <a:r>
              <a:rPr lang="el-GR" sz="2800" b="1" dirty="0">
                <a:solidFill>
                  <a:schemeClr val="bg1"/>
                </a:solidFill>
              </a:rPr>
              <a:t> </a:t>
            </a:r>
            <a:r>
              <a:rPr lang="en-GB" sz="2800" b="1" dirty="0">
                <a:solidFill>
                  <a:schemeClr val="bg1"/>
                </a:solidFill>
              </a:rPr>
              <a:t>COOPERATION ARRANGEMENTS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38535"/>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a:t>Cooperation Arrangements</a:t>
            </a:r>
            <a:r>
              <a:rPr lang="en-GB" dirty="0"/>
              <a:t>:</a:t>
            </a:r>
          </a:p>
          <a:p>
            <a:endParaRPr lang="en-GB" dirty="0"/>
          </a:p>
          <a:p>
            <a:endParaRPr lang="en-GB" dirty="0"/>
          </a:p>
        </p:txBody>
      </p:sp>
      <p:pic>
        <p:nvPicPr>
          <p:cNvPr id="2" name="Picture 1"/>
          <p:cNvPicPr>
            <a:picLocks noChangeAspect="1"/>
          </p:cNvPicPr>
          <p:nvPr/>
        </p:nvPicPr>
        <p:blipFill>
          <a:blip r:embed="rId2"/>
          <a:stretch>
            <a:fillRect/>
          </a:stretch>
        </p:blipFill>
        <p:spPr>
          <a:xfrm>
            <a:off x="165846" y="1452977"/>
            <a:ext cx="10526400" cy="1453083"/>
          </a:xfrm>
          <a:prstGeom prst="rect">
            <a:avLst/>
          </a:prstGeom>
        </p:spPr>
      </p:pic>
      <p:sp>
        <p:nvSpPr>
          <p:cNvPr id="5" name="Rectangle 4"/>
          <p:cNvSpPr/>
          <p:nvPr/>
        </p:nvSpPr>
        <p:spPr>
          <a:xfrm>
            <a:off x="286991" y="2906060"/>
            <a:ext cx="10149096" cy="3508653"/>
          </a:xfrm>
          <a:prstGeom prst="rect">
            <a:avLst/>
          </a:prstGeom>
        </p:spPr>
        <p:txBody>
          <a:bodyPr wrap="square">
            <a:spAutoFit/>
          </a:bodyPr>
          <a:lstStyle/>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Πώς έγινε η επιλογή των συμμετεχόντων οργανισμών και ποια θα είναι η ξεχωριστή συνεισφορά του καθενός σε επίπεδο γνώσης, εμπειρίας και εξειδίκευσης στο Σχέδιο γενικότερα αλλά και ξεχωριστά, στα διάφορα αποτελέσματα του Σχεδίου;</a:t>
            </a:r>
          </a:p>
          <a:p>
            <a:pPr marR="0" lvl="0" algn="just" defTabSz="914400" eaLnBrk="1" fontAlgn="auto" latinLnBrk="0" hangingPunct="1">
              <a:lnSpc>
                <a:spcPct val="100000"/>
              </a:lnSpc>
              <a:spcBef>
                <a:spcPts val="0"/>
              </a:spcBef>
              <a:spcAft>
                <a:spcPts val="0"/>
              </a:spcAft>
              <a:buClrTx/>
              <a:buSzTx/>
              <a:tabLst/>
              <a:defRPr/>
            </a:pPr>
            <a:endParaRPr kumimoji="0" lang="el-GR" sz="1400" b="1" i="0" u="none" strike="noStrike" kern="0" cap="none" spc="0" normalizeH="0" baseline="0" noProof="0" dirty="0">
              <a:ln>
                <a:noFill/>
              </a:ln>
              <a:solidFill>
                <a:srgbClr val="00B050"/>
              </a:solidFill>
              <a:effectLst/>
              <a:uLnTx/>
              <a:uFillTx/>
            </a:endParaRPr>
          </a:p>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dirty="0">
                <a:solidFill>
                  <a:srgbClr val="00B050"/>
                </a:solidFill>
              </a:rPr>
              <a:t>Ποια είναι η αναλογία συμμετοχής έμπειρων και νεοεισερχόμενων οργανισμών; Εάν τ</a:t>
            </a:r>
            <a:r>
              <a:rPr kumimoji="0" lang="el-GR" sz="1400" b="1" i="0" u="none" strike="noStrike" kern="0" cap="none" spc="0" normalizeH="0" baseline="0" noProof="0" dirty="0">
                <a:ln>
                  <a:noFill/>
                </a:ln>
                <a:solidFill>
                  <a:srgbClr val="00B050"/>
                </a:solidFill>
                <a:effectLst/>
                <a:uLnTx/>
                <a:uFillTx/>
              </a:rPr>
              <a:t>ο Σχέδιο περιλαμβάνει νεοεισερχόμενους οργανισμούς,</a:t>
            </a:r>
            <a:r>
              <a:rPr kumimoji="0" lang="el-GR" sz="1400" b="1" i="0" u="none" strike="noStrike" kern="0" cap="none" spc="0" normalizeH="0" noProof="0" dirty="0">
                <a:ln>
                  <a:noFill/>
                </a:ln>
                <a:solidFill>
                  <a:srgbClr val="00B050"/>
                </a:solidFill>
                <a:effectLst/>
                <a:uLnTx/>
                <a:uFillTx/>
              </a:rPr>
              <a:t> ποια είναι </a:t>
            </a:r>
            <a:r>
              <a:rPr kumimoji="0" lang="el-GR" sz="1400" b="1" i="0" u="none" strike="noStrike" kern="0" cap="none" spc="0" normalizeH="0" baseline="0" noProof="0" dirty="0">
                <a:ln>
                  <a:noFill/>
                </a:ln>
                <a:solidFill>
                  <a:srgbClr val="00B050"/>
                </a:solidFill>
                <a:effectLst/>
                <a:uLnTx/>
                <a:uFillTx/>
              </a:rPr>
              <a:t>τα ιδιαίτερα οφέλη που μπορούν να</a:t>
            </a:r>
            <a:r>
              <a:rPr kumimoji="0" lang="el-GR" sz="1400" b="1" i="0" u="none" strike="noStrike" kern="0" cap="none" spc="0" normalizeH="0" noProof="0" dirty="0">
                <a:ln>
                  <a:noFill/>
                </a:ln>
                <a:solidFill>
                  <a:srgbClr val="00B050"/>
                </a:solidFill>
                <a:effectLst/>
                <a:uLnTx/>
                <a:uFillTx/>
              </a:rPr>
              <a:t> αποκομίσουν και ποια είναι η επίδραση που μπορούν να έχουν στους πιο έμπειρους οργανισμούς; Γενικότερα, η</a:t>
            </a:r>
            <a:r>
              <a:rPr lang="el-GR" sz="1300" b="1" dirty="0">
                <a:solidFill>
                  <a:srgbClr val="00B050"/>
                </a:solidFill>
              </a:rPr>
              <a:t> επιλογή των εταίρων έγινε με τρόπο που να διασφαλίζεται η πρόσθετη αξία σε Ευρωπαϊκό επίπεδο μέσω της δημιουργίας προϋποθέσεων για διακρατική συνεργασία και ανάπτυξη δικτύων;</a:t>
            </a:r>
          </a:p>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400" b="1" i="0" u="none" strike="noStrike" kern="0" cap="none" spc="0" normalizeH="0" baseline="0" noProof="0" dirty="0">
              <a:ln>
                <a:noFill/>
              </a:ln>
              <a:solidFill>
                <a:srgbClr val="00B050"/>
              </a:solidFill>
              <a:effectLst/>
              <a:uLnTx/>
              <a:uFillTx/>
            </a:endParaRPr>
          </a:p>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Εάν στο Σχέδιο συμμετέχει οργανισμός</a:t>
            </a:r>
            <a:r>
              <a:rPr kumimoji="0" lang="el-GR" sz="1400" b="1" i="0" u="none" strike="noStrike" kern="0" cap="none" spc="0" normalizeH="0" noProof="0" dirty="0">
                <a:ln>
                  <a:noFill/>
                </a:ln>
                <a:solidFill>
                  <a:srgbClr val="00B050"/>
                </a:solidFill>
                <a:effectLst/>
                <a:uLnTx/>
                <a:uFillTx/>
              </a:rPr>
              <a:t> από τρίτη Χώρα, μη συνδεδεμένη με το Πρόγραμμα</a:t>
            </a:r>
            <a:r>
              <a:rPr kumimoji="0" lang="el-GR" sz="1400" b="1" i="0" u="none" strike="noStrike" kern="0" cap="none" spc="0" normalizeH="0" baseline="0" noProof="0" dirty="0">
                <a:ln>
                  <a:noFill/>
                </a:ln>
                <a:solidFill>
                  <a:srgbClr val="00B050"/>
                </a:solidFill>
                <a:effectLst/>
                <a:uLnTx/>
                <a:uFillTx/>
              </a:rPr>
              <a:t>, η ιδιαίτερη συνεισφορά του πρέπει να αιτιολογηθεί επαρκώς </a:t>
            </a:r>
            <a:r>
              <a:rPr kumimoji="0" lang="el-GR" sz="1400" b="1" i="0" u="none" strike="noStrike" kern="0" cap="none" spc="0" normalizeH="0" baseline="0" noProof="0" dirty="0">
                <a:ln>
                  <a:noFill/>
                </a:ln>
                <a:solidFill>
                  <a:srgbClr val="00B050"/>
                </a:solidFill>
                <a:effectLst/>
                <a:uLnTx/>
                <a:uFillTx/>
                <a:sym typeface="Wingdings" panose="05000000000000000000" pitchFamily="2" charset="2"/>
              </a:rPr>
              <a:t> Στην περίπτωση που δεν αιτιολογηθεί κατάλληλα, ο</a:t>
            </a:r>
            <a:r>
              <a:rPr kumimoji="0" lang="el-GR" sz="1400" b="1" i="0" u="none" strike="noStrike" kern="0" cap="none" spc="0" normalizeH="0" noProof="0" dirty="0">
                <a:ln>
                  <a:noFill/>
                </a:ln>
                <a:solidFill>
                  <a:srgbClr val="00B050"/>
                </a:solidFill>
                <a:effectLst/>
                <a:uLnTx/>
                <a:uFillTx/>
                <a:sym typeface="Wingdings" panose="05000000000000000000" pitchFamily="2" charset="2"/>
              </a:rPr>
              <a:t> εν λόγω οργανισμός δε θα δικαιούται να συμμετάσχει στο Σχέδιο (εάν αυτό εγκριθεί)</a:t>
            </a:r>
          </a:p>
          <a:p>
            <a:pPr marR="0" lvl="0" algn="just" defTabSz="914400" eaLnBrk="1" fontAlgn="auto" latinLnBrk="0" hangingPunct="1">
              <a:lnSpc>
                <a:spcPct val="100000"/>
              </a:lnSpc>
              <a:spcBef>
                <a:spcPts val="0"/>
              </a:spcBef>
              <a:spcAft>
                <a:spcPts val="0"/>
              </a:spcAft>
              <a:buClrTx/>
              <a:buSzTx/>
              <a:tabLst/>
              <a:defRPr/>
            </a:pPr>
            <a:endParaRPr kumimoji="0" lang="el-GR" sz="1400" b="1" i="0" u="none" strike="noStrike" kern="0" cap="none" spc="0" normalizeH="0" noProof="0" dirty="0">
              <a:ln>
                <a:noFill/>
              </a:ln>
              <a:solidFill>
                <a:srgbClr val="00B050"/>
              </a:solidFill>
              <a:effectLst/>
              <a:uLnTx/>
              <a:uFillTx/>
              <a:sym typeface="Wingdings" panose="05000000000000000000" pitchFamily="2" charset="2"/>
            </a:endParaRPr>
          </a:p>
          <a:p>
            <a:pPr marL="171450" lvl="0" indent="-171450" algn="just">
              <a:buFont typeface="Wingdings" panose="05000000000000000000" pitchFamily="2" charset="2"/>
              <a:buChar char="§"/>
            </a:pPr>
            <a:r>
              <a:rPr lang="el-GR" sz="1400" b="1" dirty="0">
                <a:solidFill>
                  <a:srgbClr val="00B050"/>
                </a:solidFill>
              </a:rPr>
              <a:t>Στο Σχέδιο θα εμπλακούν συνδεδεμένοι εταίροι; Αν ναι, ποιοι και γιατί έχουν επιλεγεί; (Αν και οι συνδεδεμένοι εταίροι δεν χρηματοδοτούνται, η αιτιολόγηση της επιλογής τους είναι εξίσου σημαντική με την αιτιολόγηση της επιλογής των χρηματοδοτούμενων εταίρων, εφόσον αναλαμβάνουν σημαντικές πτυχές του σχεδίου)</a:t>
            </a:r>
            <a:endParaRPr kumimoji="0" lang="el-GR" sz="1400" b="1" i="0" u="none" strike="noStrike" kern="0" cap="none" spc="0" normalizeH="0" baseline="0" noProof="0" dirty="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39044778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733090" y="68854"/>
            <a:ext cx="13355786"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PARTNERSHIP</a:t>
            </a:r>
            <a:r>
              <a:rPr lang="el-GR" sz="2800" b="1" dirty="0">
                <a:solidFill>
                  <a:schemeClr val="bg1"/>
                </a:solidFill>
              </a:rPr>
              <a:t> </a:t>
            </a:r>
            <a:r>
              <a:rPr lang="en-GB" sz="2800" b="1" dirty="0">
                <a:solidFill>
                  <a:schemeClr val="bg1"/>
                </a:solidFill>
              </a:rPr>
              <a:t>&amp;</a:t>
            </a:r>
            <a:r>
              <a:rPr lang="el-GR" sz="2800" b="1" dirty="0">
                <a:solidFill>
                  <a:schemeClr val="bg1"/>
                </a:solidFill>
              </a:rPr>
              <a:t> </a:t>
            </a:r>
            <a:r>
              <a:rPr lang="en-GB" sz="2800" b="1" dirty="0">
                <a:solidFill>
                  <a:schemeClr val="bg1"/>
                </a:solidFill>
              </a:rPr>
              <a:t>COOPERATION ARRANGEMENTS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38535"/>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a:t>Cooperation Arrangements</a:t>
            </a:r>
            <a:r>
              <a:rPr lang="en-GB" dirty="0"/>
              <a:t>:</a:t>
            </a:r>
          </a:p>
          <a:p>
            <a:endParaRPr lang="en-GB" dirty="0"/>
          </a:p>
          <a:p>
            <a:endParaRPr lang="en-GB" dirty="0"/>
          </a:p>
        </p:txBody>
      </p:sp>
      <p:pic>
        <p:nvPicPr>
          <p:cNvPr id="6" name="Picture 5"/>
          <p:cNvPicPr>
            <a:picLocks noChangeAspect="1"/>
          </p:cNvPicPr>
          <p:nvPr/>
        </p:nvPicPr>
        <p:blipFill>
          <a:blip r:embed="rId2"/>
          <a:stretch>
            <a:fillRect/>
          </a:stretch>
        </p:blipFill>
        <p:spPr>
          <a:xfrm>
            <a:off x="308033" y="1535693"/>
            <a:ext cx="9358171" cy="1051651"/>
          </a:xfrm>
          <a:prstGeom prst="rect">
            <a:avLst/>
          </a:prstGeom>
        </p:spPr>
      </p:pic>
      <p:sp>
        <p:nvSpPr>
          <p:cNvPr id="8" name="Rectangle 7"/>
          <p:cNvSpPr/>
          <p:nvPr/>
        </p:nvSpPr>
        <p:spPr>
          <a:xfrm>
            <a:off x="308033" y="2736670"/>
            <a:ext cx="9175061" cy="5078313"/>
          </a:xfrm>
          <a:prstGeom prst="rect">
            <a:avLst/>
          </a:prstGeom>
        </p:spPr>
        <p:txBody>
          <a:bodyPr wrap="square">
            <a:spAutoFit/>
          </a:bodyPr>
          <a:lstStyle/>
          <a:p>
            <a:pPr marL="285750" lvl="0" indent="-285750" algn="just">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Αναλυτική περιγραφή της κατανομής εργασιών ανά εταίρο οργανισμό για οριζόντιες</a:t>
            </a:r>
            <a:r>
              <a:rPr kumimoji="0" lang="el-GR" sz="1400" b="1" i="0" u="none" strike="noStrike" kern="0" cap="none" spc="0" normalizeH="0" noProof="0" dirty="0">
                <a:ln>
                  <a:noFill/>
                </a:ln>
                <a:solidFill>
                  <a:srgbClr val="00B050"/>
                </a:solidFill>
                <a:effectLst/>
                <a:uLnTx/>
                <a:uFillTx/>
              </a:rPr>
              <a:t> πτυχές του Σχεδίου, όπως </a:t>
            </a:r>
            <a:r>
              <a:rPr kumimoji="0" lang="el-GR" sz="1400" b="1" i="0" u="none" strike="noStrike" kern="0" cap="none" spc="0" normalizeH="0" baseline="0" noProof="0" dirty="0">
                <a:ln>
                  <a:noFill/>
                </a:ln>
                <a:solidFill>
                  <a:srgbClr val="00B050"/>
                </a:solidFill>
                <a:effectLst/>
                <a:uLnTx/>
                <a:uFillTx/>
              </a:rPr>
              <a:t>η διαχείριση του Σχεδίου, </a:t>
            </a:r>
            <a:r>
              <a:rPr lang="el-GR" sz="1400" b="1" kern="0" dirty="0">
                <a:solidFill>
                  <a:srgbClr val="00B050"/>
                </a:solidFill>
              </a:rPr>
              <a:t>η </a:t>
            </a:r>
            <a:r>
              <a:rPr kumimoji="0" lang="el-GR" sz="1400" b="1" i="0" u="none" strike="noStrike" kern="0" cap="none" spc="0" normalizeH="0" baseline="0" noProof="0" dirty="0">
                <a:ln>
                  <a:noFill/>
                </a:ln>
                <a:solidFill>
                  <a:srgbClr val="00B050"/>
                </a:solidFill>
                <a:effectLst/>
                <a:uLnTx/>
                <a:uFillTx/>
              </a:rPr>
              <a:t>προετοιμασία των συμμετεχόντων στις δραστηριότητες του σχεδίου, η παρακολούθηση και αξιολόγηση</a:t>
            </a:r>
            <a:r>
              <a:rPr kumimoji="0" lang="el-GR" sz="1400" b="1" i="0" u="none" strike="noStrike" kern="0" cap="none" spc="0" normalizeH="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του Σχεδίου κτλ.</a:t>
            </a:r>
            <a:r>
              <a:rPr kumimoji="0" lang="en-GB" sz="1400" b="1" i="0" u="none" strike="noStrike" kern="0" cap="none" spc="0" normalizeH="0" baseline="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και</a:t>
            </a:r>
            <a:r>
              <a:rPr kumimoji="0" lang="el-GR" sz="1400" b="1" i="0" u="none" strike="noStrike" kern="0" cap="none" spc="0" normalizeH="0" noProof="0" dirty="0">
                <a:ln>
                  <a:noFill/>
                </a:ln>
                <a:solidFill>
                  <a:srgbClr val="00B050"/>
                </a:solidFill>
                <a:effectLst/>
                <a:uLnTx/>
                <a:uFillTx/>
              </a:rPr>
              <a:t> αρκετά πιο γενική περιγραφή της κατανομής εργασίας σε σχέση με τα διαφορετικά </a:t>
            </a:r>
            <a:r>
              <a:rPr lang="en-GB" sz="1400" b="1" kern="0" dirty="0">
                <a:solidFill>
                  <a:srgbClr val="00B050"/>
                </a:solidFill>
              </a:rPr>
              <a:t>Work Packages </a:t>
            </a:r>
            <a:r>
              <a:rPr lang="el-GR" sz="1400" b="1" kern="0" dirty="0">
                <a:solidFill>
                  <a:srgbClr val="00B050"/>
                </a:solidFill>
              </a:rPr>
              <a:t>του Σχεδίου</a:t>
            </a:r>
            <a:r>
              <a:rPr lang="en-GB" sz="1400" b="1" kern="0" dirty="0">
                <a:solidFill>
                  <a:srgbClr val="00B050"/>
                </a:solidFill>
              </a:rPr>
              <a:t>. </a:t>
            </a:r>
            <a:endParaRPr kumimoji="0" lang="el-GR" sz="1400" b="1" i="0" u="none" strike="noStrike" kern="0" cap="none" spc="0" normalizeH="0" baseline="0" noProof="0" dirty="0">
              <a:ln>
                <a:noFill/>
              </a:ln>
              <a:solidFill>
                <a:srgbClr val="00B05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1400" b="1" i="0" u="none" strike="noStrike" kern="0" cap="none" spc="0" normalizeH="0" baseline="0" noProof="0" dirty="0">
              <a:ln>
                <a:noFill/>
              </a:ln>
              <a:solidFill>
                <a:srgbClr val="00B050"/>
              </a:solidFill>
              <a:effectLst/>
              <a:uLnTx/>
              <a:uFillTx/>
            </a:endParaRPr>
          </a:p>
          <a:p>
            <a:pPr marL="268288" marR="0" lvl="0" algn="just" defTabSz="914400" eaLnBrk="1" fontAlgn="auto" latinLnBrk="0" hangingPunct="1">
              <a:lnSpc>
                <a:spcPct val="100000"/>
              </a:lnSpc>
              <a:spcBef>
                <a:spcPts val="0"/>
              </a:spcBef>
              <a:spcAft>
                <a:spcPts val="0"/>
              </a:spcAft>
              <a:buClrTx/>
              <a:buSzTx/>
              <a:buFontTx/>
              <a:buNone/>
              <a:tabLst/>
              <a:defRPr/>
            </a:pPr>
            <a:r>
              <a:rPr kumimoji="0" lang="el-GR" sz="1400" b="1" i="0" u="none" strike="noStrike" kern="0" cap="none" spc="0" normalizeH="0" baseline="0" noProof="0" dirty="0">
                <a:ln>
                  <a:noFill/>
                </a:ln>
                <a:solidFill>
                  <a:srgbClr val="00B050"/>
                </a:solidFill>
                <a:effectLst/>
                <a:uLnTx/>
                <a:uFillTx/>
              </a:rPr>
              <a:t>Σημείωση: Εδώ δε χρειάζονται πολλές λεπτομέρειες σε ό,τι αφορά την κατανομή εργασίας σε σχέση με το κάθε </a:t>
            </a:r>
            <a:r>
              <a:rPr kumimoji="0" lang="en-GB" sz="1400" b="1" i="0" u="none" strike="noStrike" kern="0" cap="none" spc="0" normalizeH="0" noProof="0" dirty="0">
                <a:ln>
                  <a:noFill/>
                </a:ln>
                <a:solidFill>
                  <a:srgbClr val="00B050"/>
                </a:solidFill>
                <a:effectLst/>
                <a:uLnTx/>
                <a:uFillTx/>
              </a:rPr>
              <a:t>Work Package </a:t>
            </a:r>
            <a:r>
              <a:rPr kumimoji="0" lang="el-GR" sz="1400" b="1" i="0" u="none" strike="noStrike" kern="0" cap="none" spc="0" normalizeH="0" noProof="0" dirty="0">
                <a:ln>
                  <a:noFill/>
                </a:ln>
                <a:solidFill>
                  <a:srgbClr val="00B050"/>
                </a:solidFill>
                <a:effectLst/>
                <a:uLnTx/>
                <a:uFillTx/>
              </a:rPr>
              <a:t>του Σχεδίου, αφού αυτή η πληροφόρηση θα δοθεί</a:t>
            </a:r>
            <a:r>
              <a:rPr kumimoji="0" lang="en-GB" sz="1400" b="1" i="0" u="none" strike="noStrike" kern="0" cap="none" spc="0" normalizeH="0" noProof="0" dirty="0">
                <a:ln>
                  <a:noFill/>
                </a:ln>
                <a:solidFill>
                  <a:srgbClr val="00B050"/>
                </a:solidFill>
                <a:effectLst/>
                <a:uLnTx/>
                <a:uFillTx/>
              </a:rPr>
              <a:t> </a:t>
            </a:r>
            <a:r>
              <a:rPr kumimoji="0" lang="el-GR" sz="1400" b="1" i="0" u="none" strike="noStrike" kern="0" cap="none" spc="0" normalizeH="0" noProof="0" dirty="0">
                <a:ln>
                  <a:noFill/>
                </a:ln>
                <a:solidFill>
                  <a:srgbClr val="00B050"/>
                </a:solidFill>
                <a:effectLst/>
                <a:uLnTx/>
                <a:uFillTx/>
              </a:rPr>
              <a:t>αναλυτικά κατά την περιγραφή τους (</a:t>
            </a:r>
            <a:r>
              <a:rPr kumimoji="0" lang="en-GB" sz="1400" b="1" i="0" u="none" strike="noStrike" kern="0" cap="none" spc="0" normalizeH="0" noProof="0" dirty="0">
                <a:ln>
                  <a:noFill/>
                </a:ln>
                <a:solidFill>
                  <a:srgbClr val="00B050"/>
                </a:solidFill>
                <a:effectLst/>
                <a:uLnTx/>
                <a:uFillTx/>
              </a:rPr>
              <a:t>Project Design and Implementation – Other Work Packages)</a:t>
            </a:r>
            <a:endParaRPr kumimoji="0" lang="el-GR" sz="1400" b="1" i="0" u="none" strike="noStrike" kern="0" cap="none" spc="0" normalizeH="0" noProof="0" dirty="0">
              <a:ln>
                <a:noFill/>
              </a:ln>
              <a:solidFill>
                <a:srgbClr val="00B05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el-GR" sz="1400" b="1" kern="0" baseline="0" dirty="0">
              <a:solidFill>
                <a:srgbClr val="00B050"/>
              </a:solidFill>
            </a:endParaRPr>
          </a:p>
          <a:p>
            <a:pPr marL="285750" lvl="0" indent="-285750" algn="just">
              <a:buFont typeface="Wingdings" panose="05000000000000000000" pitchFamily="2" charset="2"/>
              <a:buChar char="§"/>
              <a:defRPr/>
            </a:pPr>
            <a:r>
              <a:rPr lang="el-GR" sz="1400" b="1" dirty="0">
                <a:solidFill>
                  <a:srgbClr val="00B050"/>
                </a:solidFill>
              </a:rPr>
              <a:t>Αναλυτική περιγραφή της ακριβούς συνεισφοράς των συνδεδεμένων εταίρων στο Σχέδιο (</a:t>
            </a:r>
            <a:r>
              <a:rPr lang="en-GB" sz="1400" b="1" dirty="0">
                <a:solidFill>
                  <a:srgbClr val="00B050"/>
                </a:solidFill>
              </a:rPr>
              <a:t>letters of intent </a:t>
            </a:r>
            <a:r>
              <a:rPr lang="el-GR" sz="1400" b="1" dirty="0">
                <a:solidFill>
                  <a:srgbClr val="00B050"/>
                </a:solidFill>
              </a:rPr>
              <a:t>για διασφάλιση της [ακριβούς] εμπλοκής τους στο Σχέδιο)</a:t>
            </a:r>
          </a:p>
          <a:p>
            <a:pPr lvl="0" algn="just">
              <a:defRPr/>
            </a:pPr>
            <a:endParaRPr lang="el-GR" sz="1400" b="1" kern="0" dirty="0">
              <a:solidFill>
                <a:srgbClr val="00B050"/>
              </a:solidFill>
            </a:endParaRPr>
          </a:p>
          <a:p>
            <a:pPr marL="285750" lvl="0" indent="-285750" algn="just">
              <a:buFont typeface="Wingdings" panose="05000000000000000000" pitchFamily="2" charset="2"/>
              <a:buChar char="§"/>
              <a:defRPr/>
            </a:pPr>
            <a:r>
              <a:rPr lang="el-GR" sz="1400" b="1" kern="0" dirty="0">
                <a:solidFill>
                  <a:srgbClr val="00B050"/>
                </a:solidFill>
              </a:rPr>
              <a:t>Ο καταμερισμός εργασίας πρέπει να λαμβάνει υπόψη του το προφίλ και τις δυνατότητες του κάθε οργανισμού ξεχωριστά και να είναι ισορροπημένος, στο μεγαλύτερο δυνατό βαθμό</a:t>
            </a:r>
            <a:endParaRPr lang="en-GB" sz="1400" b="1" kern="0" dirty="0">
              <a:solidFill>
                <a:srgbClr val="00B050"/>
              </a:solidFill>
            </a:endParaRPr>
          </a:p>
          <a:p>
            <a:pPr marL="285750" lvl="0" indent="-285750" algn="just">
              <a:buFont typeface="Wingdings" panose="05000000000000000000" pitchFamily="2" charset="2"/>
              <a:buChar char="§"/>
              <a:defRPr/>
            </a:pPr>
            <a:endParaRPr lang="en-GB" sz="1400" b="1" kern="0" dirty="0">
              <a:solidFill>
                <a:srgbClr val="00B050"/>
              </a:solidFill>
            </a:endParaRPr>
          </a:p>
          <a:p>
            <a:pPr marL="285750" lvl="0" indent="-285750" algn="just">
              <a:buFont typeface="Wingdings" panose="05000000000000000000" pitchFamily="2" charset="2"/>
              <a:buChar char="§"/>
              <a:defRPr/>
            </a:pPr>
            <a:r>
              <a:rPr lang="el-GR" sz="1400" b="1" kern="0" dirty="0">
                <a:solidFill>
                  <a:srgbClr val="00B050"/>
                </a:solidFill>
              </a:rPr>
              <a:t>Ένας καταμερισμός, ο οποίος βασίζεται στις πιο πάνω παραμέτρους και η εκπόνηση ενός ολοκληρωμένου Προγράμματος Εργασίας για την υλοποίηση του Σχεδίου, με σαφή χρονοδιαγράμματα, διασφαλίζει σε μεγάλο βαθμό τη δέσμευση και ενεργή εμπλοκή όλων των εταίρων</a:t>
            </a:r>
          </a:p>
          <a:p>
            <a:pPr lvl="0" algn="just">
              <a:defRPr/>
            </a:pPr>
            <a:endParaRPr lang="el-GR" sz="1400" b="1" kern="0" dirty="0">
              <a:solidFill>
                <a:srgbClr val="00B050"/>
              </a:solidFill>
            </a:endParaRPr>
          </a:p>
          <a:p>
            <a:pPr lvl="0" algn="just"/>
            <a:endParaRPr lang="el-GR" sz="1400" b="1" dirty="0">
              <a:solidFill>
                <a:srgbClr val="00B050"/>
              </a:solidFill>
            </a:endParaRPr>
          </a:p>
          <a:p>
            <a:pPr lvl="0" algn="just"/>
            <a:endParaRPr lang="el-GR" sz="1400" b="1" dirty="0">
              <a:solidFill>
                <a:srgbClr val="00B050"/>
              </a:solidFill>
            </a:endParaRPr>
          </a:p>
          <a:p>
            <a:pPr lvl="0"/>
            <a:endParaRPr lang="en-GB" dirty="0">
              <a:solidFill>
                <a:prstClr val="black"/>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srgbClr val="00B050"/>
              </a:solidFill>
              <a:effectLst/>
              <a:uLnTx/>
              <a:uFillTx/>
            </a:endParaRPr>
          </a:p>
        </p:txBody>
      </p:sp>
      <p:sp>
        <p:nvSpPr>
          <p:cNvPr id="9" name="Rectangle 8"/>
          <p:cNvSpPr/>
          <p:nvPr/>
        </p:nvSpPr>
        <p:spPr>
          <a:xfrm>
            <a:off x="216477" y="4132220"/>
            <a:ext cx="10497905" cy="292388"/>
          </a:xfrm>
          <a:prstGeom prst="rect">
            <a:avLst/>
          </a:prstGeom>
        </p:spPr>
        <p:txBody>
          <a:bodyPr wrap="square">
            <a:spAutoFit/>
          </a:bodyPr>
          <a:lstStyle/>
          <a:p>
            <a:pPr lvl="0">
              <a:defRPr/>
            </a:pPr>
            <a:r>
              <a:rPr lang="el-GR" sz="1300" b="1" kern="0" dirty="0">
                <a:solidFill>
                  <a:srgbClr val="00B050"/>
                </a:solidFill>
              </a:rPr>
              <a:t>  </a:t>
            </a:r>
            <a:endParaRPr kumimoji="0" lang="el-GR" sz="13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8997212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06101" y="36817"/>
            <a:ext cx="12749284"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PARTNERSHIP AND COOPERATION ARRANGEMENTS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342039" y="1755016"/>
            <a:ext cx="9411516" cy="1432684"/>
          </a:xfrm>
          <a:prstGeom prst="rect">
            <a:avLst/>
          </a:prstGeom>
        </p:spPr>
      </p:pic>
      <p:sp>
        <p:nvSpPr>
          <p:cNvPr id="5" name="TextBox 4"/>
          <p:cNvSpPr txBox="1"/>
          <p:nvPr/>
        </p:nvSpPr>
        <p:spPr>
          <a:xfrm>
            <a:off x="286991" y="990303"/>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a:t>Cooperation Arrangements</a:t>
            </a:r>
            <a:r>
              <a:rPr lang="en-GB" dirty="0"/>
              <a:t>:</a:t>
            </a:r>
          </a:p>
          <a:p>
            <a:endParaRPr lang="en-GB" dirty="0"/>
          </a:p>
          <a:p>
            <a:endParaRPr lang="en-GB" dirty="0"/>
          </a:p>
        </p:txBody>
      </p:sp>
      <p:sp>
        <p:nvSpPr>
          <p:cNvPr id="6" name="Rectangle 5"/>
          <p:cNvSpPr/>
          <p:nvPr/>
        </p:nvSpPr>
        <p:spPr>
          <a:xfrm>
            <a:off x="342039" y="2930304"/>
            <a:ext cx="9226784" cy="3323987"/>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Εργαλεία επικοινωνίας μεταξύ των εταίρων (π.χ. χρήση διαφόρων ψηφιακών εφαρμογών και μέσων κοινωνικής δικτύωσης, χρήση </a:t>
            </a:r>
            <a:r>
              <a:rPr kumimoji="0" lang="en-GB" sz="1400" b="1" i="0" u="none" strike="noStrike" kern="0" cap="none" spc="0" normalizeH="0" baseline="0" noProof="0" dirty="0">
                <a:ln>
                  <a:noFill/>
                </a:ln>
                <a:solidFill>
                  <a:srgbClr val="00B050"/>
                </a:solidFill>
                <a:effectLst/>
                <a:uLnTx/>
                <a:uFillTx/>
              </a:rPr>
              <a:t>Google Drive/Trello </a:t>
            </a:r>
            <a:r>
              <a:rPr kumimoji="0" lang="el-GR" sz="1400" b="1" i="0" u="none" strike="noStrike" kern="0" cap="none" spc="0" normalizeH="0" baseline="0" noProof="0" dirty="0">
                <a:ln>
                  <a:noFill/>
                </a:ln>
                <a:solidFill>
                  <a:srgbClr val="00B050"/>
                </a:solidFill>
                <a:effectLst/>
                <a:uLnTx/>
                <a:uFillTx/>
              </a:rPr>
              <a:t>για ανταλλαγή αρχείων κτλ.) </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4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Συχνότητα</a:t>
            </a:r>
            <a:r>
              <a:rPr kumimoji="0" lang="el-GR" sz="1400" b="1" i="0" u="none" strike="noStrike" kern="0" cap="none" spc="0" normalizeH="0" noProof="0" dirty="0">
                <a:ln>
                  <a:noFill/>
                </a:ln>
                <a:solidFill>
                  <a:srgbClr val="00B050"/>
                </a:solidFill>
                <a:effectLst/>
                <a:uLnTx/>
                <a:uFillTx/>
              </a:rPr>
              <a:t> επικοινωνίας μεταξύ εταίρων</a:t>
            </a:r>
            <a:endParaRPr kumimoji="0" lang="en-GB" sz="1400" b="1" i="0" u="none" strike="noStrike" kern="0" cap="none" spc="0" normalizeH="0" baseline="0" noProof="0" dirty="0">
              <a:ln>
                <a:noFill/>
              </a:ln>
              <a:solidFill>
                <a:srgbClr val="00B05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1400" b="1" i="0" u="none" strike="noStrike" kern="0" cap="none" spc="0" normalizeH="0" baseline="0" noProof="0" dirty="0">
              <a:ln>
                <a:noFill/>
              </a:ln>
              <a:solidFill>
                <a:srgbClr val="00B050"/>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Μέθοδοι συνεργασίας μεταξύ των εταίρων (π.χ. δημιουργία επιτροπών για διαχείριση ξεχωριστών πτυχών του Σχεδίου, διαλογικές μέθοδοι επίλυσης συγκρούσεων </a:t>
            </a:r>
            <a:r>
              <a:rPr kumimoji="0" lang="el-GR" sz="1400" b="1" i="0" u="none" strike="noStrike" kern="0" cap="none" spc="0" normalizeH="0" baseline="0" noProof="0" dirty="0" err="1">
                <a:ln>
                  <a:noFill/>
                </a:ln>
                <a:solidFill>
                  <a:srgbClr val="00B050"/>
                </a:solidFill>
                <a:effectLst/>
                <a:uLnTx/>
                <a:uFillTx/>
              </a:rPr>
              <a:t>κτλ</a:t>
            </a:r>
            <a:r>
              <a:rPr kumimoji="0" lang="el-GR" sz="1400" b="1" i="0" u="none" strike="noStrike" kern="0" cap="none" spc="0" normalizeH="0" baseline="0" noProof="0" dirty="0">
                <a:ln>
                  <a:noFill/>
                </a:ln>
                <a:solidFill>
                  <a:srgbClr val="00B050"/>
                </a:solidFill>
                <a:effectLst/>
                <a:uLnTx/>
                <a:uFillTx/>
              </a:rPr>
              <a:t>)</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4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Διαδικτυακές και με φυσική παρουσία συντονιστικές</a:t>
            </a:r>
            <a:r>
              <a:rPr kumimoji="0" lang="el-GR" sz="1400" b="1" i="0" u="none" strike="noStrike" kern="0" cap="none" spc="0" normalizeH="0" noProof="0" dirty="0">
                <a:ln>
                  <a:noFill/>
                </a:ln>
                <a:solidFill>
                  <a:srgbClr val="00B050"/>
                </a:solidFill>
                <a:effectLst/>
                <a:uLnTx/>
                <a:uFillTx/>
              </a:rPr>
              <a:t> συναντήσεις </a:t>
            </a:r>
            <a:r>
              <a:rPr kumimoji="0" lang="el-GR" sz="1400" b="1" i="0" u="none" strike="noStrike" kern="0" cap="none" spc="0" normalizeH="0" noProof="0" dirty="0">
                <a:ln>
                  <a:noFill/>
                </a:ln>
                <a:solidFill>
                  <a:srgbClr val="00B050"/>
                </a:solidFill>
                <a:effectLst/>
                <a:uLnTx/>
                <a:uFillTx/>
                <a:sym typeface="Wingdings" panose="05000000000000000000" pitchFamily="2" charset="2"/>
              </a:rPr>
              <a:t> Αυτές θα μπορούσαν να ενταχθούν εναλλακτικά σε κάποιο από τα </a:t>
            </a:r>
            <a:r>
              <a:rPr kumimoji="0" lang="en-GB" sz="1400" b="1" i="0" u="none" strike="noStrike" kern="0" cap="none" spc="0" normalizeH="0" noProof="0" dirty="0">
                <a:ln>
                  <a:noFill/>
                </a:ln>
                <a:solidFill>
                  <a:srgbClr val="00B050"/>
                </a:solidFill>
                <a:effectLst/>
                <a:uLnTx/>
                <a:uFillTx/>
                <a:sym typeface="Wingdings" panose="05000000000000000000" pitchFamily="2" charset="2"/>
              </a:rPr>
              <a:t>other work packages, </a:t>
            </a:r>
            <a:r>
              <a:rPr kumimoji="0" lang="el-GR" sz="1400" b="1" i="0" u="none" strike="noStrike" kern="0" cap="none" spc="0" normalizeH="0" noProof="0" dirty="0">
                <a:ln>
                  <a:noFill/>
                </a:ln>
                <a:solidFill>
                  <a:srgbClr val="00B050"/>
                </a:solidFill>
                <a:effectLst/>
                <a:uLnTx/>
                <a:uFillTx/>
                <a:sym typeface="Wingdings" panose="05000000000000000000" pitchFamily="2" charset="2"/>
              </a:rPr>
              <a:t>ούτως ώστε να καταχωρηθούν ως </a:t>
            </a:r>
            <a:r>
              <a:rPr kumimoji="0" lang="en-GB" sz="1400" b="1" i="0" u="none" strike="noStrike" kern="0" cap="none" spc="0" normalizeH="0" noProof="0" dirty="0">
                <a:ln>
                  <a:noFill/>
                </a:ln>
                <a:solidFill>
                  <a:srgbClr val="00B050"/>
                </a:solidFill>
                <a:effectLst/>
                <a:uLnTx/>
                <a:uFillTx/>
                <a:sym typeface="Wingdings" panose="05000000000000000000" pitchFamily="2" charset="2"/>
              </a:rPr>
              <a:t>activities </a:t>
            </a:r>
            <a:r>
              <a:rPr kumimoji="0" lang="el-GR" sz="1400" b="1" i="0" u="none" strike="noStrike" kern="0" cap="none" spc="0" normalizeH="0" noProof="0" dirty="0">
                <a:ln>
                  <a:noFill/>
                </a:ln>
                <a:solidFill>
                  <a:srgbClr val="00B050"/>
                </a:solidFill>
                <a:effectLst/>
                <a:uLnTx/>
                <a:uFillTx/>
                <a:sym typeface="Wingdings" panose="05000000000000000000" pitchFamily="2" charset="2"/>
              </a:rPr>
              <a:t>και να μπορέσει ο </a:t>
            </a:r>
            <a:r>
              <a:rPr kumimoji="0" lang="el-GR" sz="1400" b="1" i="0" u="none" strike="noStrike" kern="0" cap="none" spc="0" normalizeH="0" noProof="0" dirty="0" err="1">
                <a:ln>
                  <a:noFill/>
                </a:ln>
                <a:solidFill>
                  <a:srgbClr val="00B050"/>
                </a:solidFill>
                <a:effectLst/>
                <a:uLnTx/>
                <a:uFillTx/>
                <a:sym typeface="Wingdings" panose="05000000000000000000" pitchFamily="2" charset="2"/>
              </a:rPr>
              <a:t>αιτητής</a:t>
            </a:r>
            <a:r>
              <a:rPr kumimoji="0" lang="el-GR" sz="1400" b="1" i="0" u="none" strike="noStrike" kern="0" cap="none" spc="0" normalizeH="0" noProof="0" dirty="0">
                <a:ln>
                  <a:noFill/>
                </a:ln>
                <a:solidFill>
                  <a:srgbClr val="00B050"/>
                </a:solidFill>
                <a:effectLst/>
                <a:uLnTx/>
                <a:uFillTx/>
                <a:sym typeface="Wingdings" panose="05000000000000000000" pitchFamily="2" charset="2"/>
              </a:rPr>
              <a:t> να δώσει πιο αναλυτική πληροφόρηση. Εάν θα ενταχθούν κάτω από το εν λόγω </a:t>
            </a:r>
            <a:r>
              <a:rPr kumimoji="0" lang="en-GB" sz="1400" b="1" i="0" u="none" strike="noStrike" kern="0" cap="none" spc="0" normalizeH="0" noProof="0" dirty="0">
                <a:ln>
                  <a:noFill/>
                </a:ln>
                <a:solidFill>
                  <a:srgbClr val="00B050"/>
                </a:solidFill>
                <a:effectLst/>
                <a:uLnTx/>
                <a:uFillTx/>
                <a:sym typeface="Wingdings" panose="05000000000000000000" pitchFamily="2" charset="2"/>
              </a:rPr>
              <a:t>WP, </a:t>
            </a:r>
            <a:r>
              <a:rPr kumimoji="0" lang="el-GR" sz="1400" b="1" i="0" u="none" strike="noStrike" kern="0" cap="none" spc="0" normalizeH="0" noProof="0" dirty="0">
                <a:ln>
                  <a:noFill/>
                </a:ln>
                <a:solidFill>
                  <a:srgbClr val="00B050"/>
                </a:solidFill>
                <a:effectLst/>
                <a:uLnTx/>
                <a:uFillTx/>
                <a:sym typeface="Wingdings" panose="05000000000000000000" pitchFamily="2" charset="2"/>
              </a:rPr>
              <a:t>θα μπορούσε μία γενική περιγραφή των στόχων και των επιδιωκόμενων αποτελεσμάτων τους να ενσωματωθεί στην παρούσα απάντηση ενώ οι προκαταρτικές ημερήσιες διατάξεις των συναντήσεων να αναρτηθούν ως Παραρτήματα στην αίτηση.</a:t>
            </a:r>
            <a:endParaRPr kumimoji="0" lang="el-GR" sz="1400" b="1" i="0" u="none" strike="noStrike" kern="0" cap="none" spc="0" normalizeH="0" noProof="0" dirty="0">
              <a:ln>
                <a:noFill/>
              </a:ln>
              <a:solidFill>
                <a:srgbClr val="00B050"/>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400" b="1" kern="0" baseline="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noProof="0" dirty="0">
                <a:ln>
                  <a:noFill/>
                </a:ln>
                <a:solidFill>
                  <a:srgbClr val="00B050"/>
                </a:solidFill>
                <a:effectLst/>
                <a:uLnTx/>
                <a:uFillTx/>
              </a:rPr>
              <a:t>Εργαλεία και συχνότητα επικοινωνίας με τους συνδεδεμένους εταίρους και άλλα ενδιαφερόμενα μέρη</a:t>
            </a: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19910151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75282" y="76573"/>
            <a:ext cx="11934490"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PROJECT DESIGN AND IMPLEMENTATION</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380201" y="987356"/>
            <a:ext cx="4433008" cy="369332"/>
          </a:xfrm>
          <a:prstGeom prst="rect">
            <a:avLst/>
          </a:prstGeom>
        </p:spPr>
        <p:txBody>
          <a:bodyPr wrap="none">
            <a:spAutoFit/>
          </a:bodyPr>
          <a:lstStyle/>
          <a:p>
            <a:pPr marL="285750" indent="-285750">
              <a:buFont typeface="Wingdings" panose="05000000000000000000" pitchFamily="2" charset="2"/>
              <a:buChar char="§"/>
            </a:pPr>
            <a:r>
              <a:rPr lang="en-GB" b="1" dirty="0"/>
              <a:t>Work package n°1 'Project Management‘:</a:t>
            </a:r>
          </a:p>
        </p:txBody>
      </p:sp>
      <p:pic>
        <p:nvPicPr>
          <p:cNvPr id="4" name="Picture 3"/>
          <p:cNvPicPr>
            <a:picLocks noChangeAspect="1"/>
          </p:cNvPicPr>
          <p:nvPr/>
        </p:nvPicPr>
        <p:blipFill>
          <a:blip r:embed="rId2"/>
          <a:stretch>
            <a:fillRect/>
          </a:stretch>
        </p:blipFill>
        <p:spPr>
          <a:xfrm>
            <a:off x="158224" y="1367424"/>
            <a:ext cx="11009697" cy="1235057"/>
          </a:xfrm>
          <a:prstGeom prst="rect">
            <a:avLst/>
          </a:prstGeom>
        </p:spPr>
      </p:pic>
      <p:sp>
        <p:nvSpPr>
          <p:cNvPr id="5" name="Rectangle 4"/>
          <p:cNvSpPr/>
          <p:nvPr/>
        </p:nvSpPr>
        <p:spPr>
          <a:xfrm>
            <a:off x="383516" y="2298491"/>
            <a:ext cx="10569406" cy="1815882"/>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Διαδικασίες/Μέθοδοι παρακολούθησης της προόδου, της ποιότητας και του βαθμού επίτευξης των</a:t>
            </a:r>
            <a:r>
              <a:rPr kumimoji="0" lang="el-GR" sz="1400" b="1" i="0" u="none" strike="noStrike" kern="0" cap="none" spc="0" normalizeH="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δραστηριοτήτων/αποτελεσμάτων του Σχεδίου</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Εργαλεία αξιολόγησης της προόδου και της αποτελεσματικότητας του σχεδίου</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Ποσοτικοί και ποιοτικοί δείκτες που θα χρησιμοποιηθούν για την εξαγωγή συμπερασμάτων</a:t>
            </a:r>
            <a:endParaRPr kumimoji="0" lang="en-GB" sz="1400" b="1" i="0" u="none" strike="noStrike" kern="0" cap="none" spc="0" normalizeH="0" baseline="0" noProof="0" dirty="0">
              <a:ln>
                <a:noFill/>
              </a:ln>
              <a:solidFill>
                <a:srgbClr val="00B05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noProof="0" dirty="0">
                <a:solidFill>
                  <a:srgbClr val="00B050"/>
                </a:solidFill>
              </a:rPr>
              <a:t>Εταίροι και προσωπικό τους που θα εμπλακούν στις εν λόγω διαδικασίες</a:t>
            </a:r>
          </a:p>
          <a:p>
            <a:pPr marL="285750" indent="-285750">
              <a:buFont typeface="Wingdings" panose="05000000000000000000" pitchFamily="2" charset="2"/>
              <a:buChar char="§"/>
            </a:pPr>
            <a:r>
              <a:rPr lang="el-GR" sz="1400" b="1" kern="0" noProof="0" dirty="0">
                <a:solidFill>
                  <a:srgbClr val="00B050"/>
                </a:solidFill>
              </a:rPr>
              <a:t>Κατάρτιση και παρουσίαση ενός πλάνου παρακολούθησης και αξιολόγησης της προόδου και ποιότητας του Σχεδίου, με σαφή χρονοδιαγράμματα </a:t>
            </a:r>
            <a:r>
              <a:rPr lang="el-GR" sz="1400" b="1" dirty="0">
                <a:solidFill>
                  <a:srgbClr val="00B050"/>
                </a:solidFill>
              </a:rPr>
              <a:t>(οι εν λόγω διαδικασίες πρέπει να εφαρμόζονται σε κομβικά σημεία για το Σχέδιο, π.χ. με την ολοκλήρωση ενός αποτελέσματος μεγάλης κλίμακας)</a:t>
            </a:r>
            <a:r>
              <a:rPr lang="en-GB" sz="1400" b="1" dirty="0">
                <a:solidFill>
                  <a:srgbClr val="00B050"/>
                </a:solidFill>
              </a:rPr>
              <a:t> </a:t>
            </a:r>
            <a:r>
              <a:rPr lang="el-GR" sz="1400" b="1" kern="0" noProof="0" dirty="0">
                <a:solidFill>
                  <a:srgbClr val="00B050"/>
                </a:solidFill>
              </a:rPr>
              <a:t>και σαφή καταμερισμό εργασίας</a:t>
            </a:r>
            <a:endParaRPr kumimoji="0" lang="el-GR" sz="1400" b="1" i="0" u="none" strike="noStrike" kern="0" cap="none" spc="0" normalizeH="0" baseline="0" noProof="0" dirty="0">
              <a:ln>
                <a:noFill/>
              </a:ln>
              <a:solidFill>
                <a:srgbClr val="00B050"/>
              </a:solidFill>
              <a:effectLst/>
              <a:uLnTx/>
              <a:uFillTx/>
            </a:endParaRPr>
          </a:p>
        </p:txBody>
      </p:sp>
      <p:pic>
        <p:nvPicPr>
          <p:cNvPr id="6" name="Picture 5"/>
          <p:cNvPicPr>
            <a:picLocks noChangeAspect="1"/>
          </p:cNvPicPr>
          <p:nvPr/>
        </p:nvPicPr>
        <p:blipFill>
          <a:blip r:embed="rId3"/>
          <a:stretch>
            <a:fillRect/>
          </a:stretch>
        </p:blipFill>
        <p:spPr>
          <a:xfrm>
            <a:off x="319176" y="4125109"/>
            <a:ext cx="9434378" cy="929721"/>
          </a:xfrm>
          <a:prstGeom prst="rect">
            <a:avLst/>
          </a:prstGeom>
        </p:spPr>
      </p:pic>
      <p:sp>
        <p:nvSpPr>
          <p:cNvPr id="7" name="Rectangle 6"/>
          <p:cNvSpPr/>
          <p:nvPr/>
        </p:nvSpPr>
        <p:spPr>
          <a:xfrm>
            <a:off x="380201" y="4737574"/>
            <a:ext cx="9131547" cy="2462213"/>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Θα πρέπει εξαρχής να καταρτιστεί ένα αναλυτικό και εμπεριστατωμένο πλάνο</a:t>
            </a:r>
            <a:r>
              <a:rPr kumimoji="0" lang="el-GR" sz="1400" b="1" i="0" u="none" strike="noStrike" kern="0" cap="none" spc="0" normalizeH="0" noProof="0" dirty="0">
                <a:ln>
                  <a:noFill/>
                </a:ln>
                <a:solidFill>
                  <a:srgbClr val="00B050"/>
                </a:solidFill>
                <a:effectLst/>
                <a:uLnTx/>
                <a:uFillTx/>
              </a:rPr>
              <a:t> εργασίας</a:t>
            </a:r>
            <a:endParaRPr lang="el-GR" sz="14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Επίσης, όσο πιο ακριβές και αναλυτικό είναι το πλάνο παρακολούθησης</a:t>
            </a:r>
            <a:r>
              <a:rPr kumimoji="0" lang="el-GR" sz="1400" b="1" i="0" u="none" strike="noStrike" kern="0" cap="none" spc="0" normalizeH="0" noProof="0" dirty="0">
                <a:ln>
                  <a:noFill/>
                </a:ln>
                <a:solidFill>
                  <a:srgbClr val="00B050"/>
                </a:solidFill>
                <a:effectLst/>
                <a:uLnTx/>
                <a:uFillTx/>
              </a:rPr>
              <a:t> της προόδου, της ποιότητας και του βαθμού επίτευξης των αποτελεσμάτων του Σχεδίου (δες προηγούμενη ερώτηση), τόσο περισσότερο διασφαλίζεται η εντός προϋπολογισμού και έγκαιρη υλοποίηση των δραστηριοτήτων του Σχεδίου</a:t>
            </a:r>
            <a:endParaRPr kumimoji="0" lang="el-GR" sz="1400" b="1" i="0" u="none" strike="noStrike" kern="0" cap="none" spc="0" normalizeH="0" baseline="0" noProof="0" dirty="0">
              <a:ln>
                <a:noFill/>
              </a:ln>
              <a:solidFill>
                <a:srgbClr val="00B050"/>
              </a:solidFill>
              <a:effectLst/>
              <a:uLnTx/>
              <a:uFillTx/>
            </a:endParaRPr>
          </a:p>
          <a:p>
            <a:pPr marL="285750" indent="-285750" algn="just">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Το σχέδιο πρέπει να είναι οικονομικά αποδοτικό (</a:t>
            </a:r>
            <a:r>
              <a:rPr kumimoji="0" lang="en-GB" sz="1400" b="1" i="0" u="none" strike="noStrike" kern="0" cap="none" spc="0" normalizeH="0" baseline="0" noProof="0" dirty="0">
                <a:ln>
                  <a:noFill/>
                </a:ln>
                <a:solidFill>
                  <a:srgbClr val="00B050"/>
                </a:solidFill>
                <a:effectLst/>
                <a:uLnTx/>
                <a:uFillTx/>
              </a:rPr>
              <a:t>“cost-effective”).</a:t>
            </a:r>
            <a:r>
              <a:rPr kumimoji="0" lang="en-GB" sz="1400" b="1" i="0" u="none" strike="noStrike" kern="0" cap="none" spc="0" normalizeH="0" noProof="0" dirty="0">
                <a:ln>
                  <a:noFill/>
                </a:ln>
                <a:solidFill>
                  <a:srgbClr val="00B050"/>
                </a:solidFill>
                <a:effectLst/>
                <a:uLnTx/>
                <a:uFillTx/>
              </a:rPr>
              <a:t> </a:t>
            </a:r>
            <a:r>
              <a:rPr lang="el-GR" sz="1400" b="1" dirty="0">
                <a:solidFill>
                  <a:srgbClr val="00B050"/>
                </a:solidFill>
              </a:rPr>
              <a:t>Το αναμενόμενο κόστος του Σχεδίου πρέπει να είναι ανάλογο με το αναμενόμενο όφελός του.</a:t>
            </a:r>
            <a:endParaRPr kumimoji="0" lang="en-GB" sz="1400" b="1" i="0" u="none" strike="noStrike" kern="0" cap="none" spc="0" normalizeH="0" baseline="0" noProof="0" dirty="0">
              <a:ln>
                <a:noFill/>
              </a:ln>
              <a:solidFill>
                <a:srgbClr val="00B050"/>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Η κοινοπραξία πρέπει να </a:t>
            </a:r>
            <a:r>
              <a:rPr lang="el-GR" sz="1400" b="1" kern="0" dirty="0">
                <a:solidFill>
                  <a:srgbClr val="00B050"/>
                </a:solidFill>
              </a:rPr>
              <a:t>κατανείμει τους </a:t>
            </a:r>
            <a:r>
              <a:rPr kumimoji="0" lang="el-GR" sz="1400" b="1" i="0" u="none" strike="noStrike" kern="0" cap="none" spc="0" normalizeH="0" baseline="0" noProof="0" dirty="0">
                <a:ln>
                  <a:noFill/>
                </a:ln>
                <a:solidFill>
                  <a:srgbClr val="00B050"/>
                </a:solidFill>
                <a:effectLst/>
                <a:uLnTx/>
                <a:uFillTx/>
              </a:rPr>
              <a:t>οικονομικούς και ανθρώπινους πόρους της</a:t>
            </a:r>
            <a:r>
              <a:rPr kumimoji="0" lang="el-GR" sz="1400" b="1" i="0" u="none" strike="noStrike" kern="0" cap="none" spc="0" normalizeH="0" noProof="0" dirty="0">
                <a:ln>
                  <a:noFill/>
                </a:ln>
                <a:solidFill>
                  <a:srgbClr val="00B050"/>
                </a:solidFill>
                <a:effectLst/>
                <a:uLnTx/>
                <a:uFillTx/>
              </a:rPr>
              <a:t> ανά δραστηριότητα, </a:t>
            </a:r>
            <a:r>
              <a:rPr kumimoji="0" lang="el-GR" sz="1400" b="1" i="0" u="none" strike="noStrike" kern="0" cap="none" spc="0" normalizeH="0" baseline="0" noProof="0" dirty="0">
                <a:ln>
                  <a:noFill/>
                </a:ln>
                <a:solidFill>
                  <a:srgbClr val="00B050"/>
                </a:solidFill>
                <a:effectLst/>
                <a:uLnTx/>
                <a:uFillTx/>
              </a:rPr>
              <a:t>με γνώμονα την ποιοτική υλοποίηση του Σχεδίου</a:t>
            </a:r>
            <a:r>
              <a:rPr kumimoji="0" lang="en-GB" sz="1400" b="1" i="0" u="none" strike="noStrike" kern="0" cap="none" spc="0" normalizeH="0" baseline="0" noProof="0" dirty="0">
                <a:ln>
                  <a:noFill/>
                </a:ln>
                <a:solidFill>
                  <a:srgbClr val="00B050"/>
                </a:solidFill>
                <a:effectLst/>
                <a:uLnTx/>
                <a:uFillTx/>
              </a:rPr>
              <a:t> </a:t>
            </a:r>
            <a:r>
              <a:rPr kumimoji="0" lang="en-GB" sz="1400" b="1" i="0" u="none" strike="noStrike" kern="0" cap="none" spc="0" normalizeH="0" baseline="0" noProof="0" dirty="0">
                <a:ln>
                  <a:noFill/>
                </a:ln>
                <a:solidFill>
                  <a:srgbClr val="00B050"/>
                </a:solidFill>
                <a:effectLst/>
                <a:uLnTx/>
                <a:uFillTx/>
                <a:sym typeface="Wingdings" panose="05000000000000000000" pitchFamily="2" charset="2"/>
              </a:rPr>
              <a:t> </a:t>
            </a:r>
            <a:r>
              <a:rPr kumimoji="0" lang="el-GR" sz="1400" b="1" i="0" u="none" strike="noStrike" kern="0" cap="none" spc="0" normalizeH="0" baseline="0" noProof="0" dirty="0">
                <a:ln>
                  <a:noFill/>
                </a:ln>
                <a:solidFill>
                  <a:srgbClr val="00B050"/>
                </a:solidFill>
                <a:effectLst/>
                <a:uLnTx/>
                <a:uFillTx/>
                <a:sym typeface="Wingdings" panose="05000000000000000000" pitchFamily="2" charset="2"/>
              </a:rPr>
              <a:t>επαρκείς</a:t>
            </a:r>
            <a:r>
              <a:rPr kumimoji="0" lang="el-GR" sz="1400" b="1" i="0" u="none" strike="noStrike" kern="0" cap="none" spc="0" normalizeH="0" noProof="0" dirty="0">
                <a:ln>
                  <a:noFill/>
                </a:ln>
                <a:solidFill>
                  <a:srgbClr val="00B050"/>
                </a:solidFill>
                <a:effectLst/>
                <a:uLnTx/>
                <a:uFillTx/>
                <a:sym typeface="Wingdings" panose="05000000000000000000" pitchFamily="2" charset="2"/>
              </a:rPr>
              <a:t> πόροι σε κάθε δραστηριότητα</a:t>
            </a:r>
            <a:endParaRPr kumimoji="0" lang="en-GB" sz="1400" b="1" i="0" u="none" strike="noStrike" kern="0" cap="none" spc="0" normalizeH="0" noProof="0" dirty="0">
              <a:ln>
                <a:noFill/>
              </a:ln>
              <a:solidFill>
                <a:srgbClr val="00B050"/>
              </a:solidFill>
              <a:effectLst/>
              <a:uLnTx/>
              <a:uFillTx/>
              <a:sym typeface="Wingdings" panose="05000000000000000000" pitchFamily="2" charset="2"/>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noProof="0" dirty="0">
                <a:solidFill>
                  <a:srgbClr val="00B050"/>
                </a:solidFill>
                <a:sym typeface="Wingdings" panose="05000000000000000000" pitchFamily="2" charset="2"/>
              </a:rPr>
              <a:t>Μία καλή πρακτική είναι η υπογραφή συμφωνιών μεταξύ συντονιστή και </a:t>
            </a:r>
            <a:r>
              <a:rPr lang="el-GR" sz="1400" b="1" kern="0" noProof="0" dirty="0" err="1">
                <a:solidFill>
                  <a:srgbClr val="00B050"/>
                </a:solidFill>
                <a:sym typeface="Wingdings" panose="05000000000000000000" pitchFamily="2" charset="2"/>
              </a:rPr>
              <a:t>ετα</a:t>
            </a:r>
            <a:r>
              <a:rPr lang="el-GR" sz="1400" b="1" kern="0" dirty="0" err="1">
                <a:solidFill>
                  <a:srgbClr val="00B050"/>
                </a:solidFill>
                <a:sym typeface="Wingdings" panose="05000000000000000000" pitchFamily="2" charset="2"/>
              </a:rPr>
              <a:t>ίρων</a:t>
            </a:r>
            <a:r>
              <a:rPr lang="el-GR" sz="1400" b="1" kern="0" dirty="0">
                <a:solidFill>
                  <a:srgbClr val="00B050"/>
                </a:solidFill>
                <a:sym typeface="Wingdings" panose="05000000000000000000" pitchFamily="2" charset="2"/>
              </a:rPr>
              <a:t>, στις οποίες να ρυθμίζονται όλα τα οικονομικά και διαχειριστικά θέματα που αφορούν το Σχέδιο</a:t>
            </a:r>
            <a:endParaRPr kumimoji="0" lang="el-GR" sz="1400" b="1" i="0" u="none" strike="noStrike" kern="0" cap="none" spc="0" normalizeH="0" noProof="0" dirty="0">
              <a:ln>
                <a:noFill/>
              </a:ln>
              <a:solidFill>
                <a:srgbClr val="00B050"/>
              </a:solidFill>
              <a:effectLst/>
              <a:uLnTx/>
              <a:uFillTx/>
              <a:sym typeface="Wingdings" panose="05000000000000000000" pitchFamily="2" charset="2"/>
            </a:endParaRPr>
          </a:p>
          <a:p>
            <a:pPr marR="0" lvl="0" algn="just" defTabSz="914400" eaLnBrk="1" fontAlgn="auto" latinLnBrk="0" hangingPunct="1">
              <a:lnSpc>
                <a:spcPct val="100000"/>
              </a:lnSpc>
              <a:spcBef>
                <a:spcPts val="0"/>
              </a:spcBef>
              <a:spcAft>
                <a:spcPts val="0"/>
              </a:spcAft>
              <a:buClrTx/>
              <a:buSzTx/>
              <a:tabLst/>
              <a:defRPr/>
            </a:pP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41952307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75282" y="76573"/>
            <a:ext cx="11934490"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PROJECT DESIGN AND IMPLEMENTATION</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380201" y="987356"/>
            <a:ext cx="4433008" cy="369332"/>
          </a:xfrm>
          <a:prstGeom prst="rect">
            <a:avLst/>
          </a:prstGeom>
        </p:spPr>
        <p:txBody>
          <a:bodyPr wrap="none">
            <a:spAutoFit/>
          </a:bodyPr>
          <a:lstStyle/>
          <a:p>
            <a:pPr marL="285750" indent="-285750">
              <a:buFont typeface="Wingdings" panose="05000000000000000000" pitchFamily="2" charset="2"/>
              <a:buChar char="§"/>
            </a:pPr>
            <a:r>
              <a:rPr lang="en-GB" b="1" dirty="0"/>
              <a:t>Work package n°1 'Project Management‘:</a:t>
            </a:r>
          </a:p>
        </p:txBody>
      </p:sp>
      <p:pic>
        <p:nvPicPr>
          <p:cNvPr id="8" name="Picture 7"/>
          <p:cNvPicPr>
            <a:picLocks noChangeAspect="1"/>
          </p:cNvPicPr>
          <p:nvPr/>
        </p:nvPicPr>
        <p:blipFill>
          <a:blip r:embed="rId2"/>
          <a:stretch>
            <a:fillRect/>
          </a:stretch>
        </p:blipFill>
        <p:spPr>
          <a:xfrm>
            <a:off x="256306" y="1533201"/>
            <a:ext cx="9335309" cy="891617"/>
          </a:xfrm>
          <a:prstGeom prst="rect">
            <a:avLst/>
          </a:prstGeom>
        </p:spPr>
      </p:pic>
      <p:sp>
        <p:nvSpPr>
          <p:cNvPr id="10" name="Rectangle 9"/>
          <p:cNvSpPr/>
          <p:nvPr/>
        </p:nvSpPr>
        <p:spPr>
          <a:xfrm>
            <a:off x="256305" y="2307253"/>
            <a:ext cx="9205747" cy="2031325"/>
          </a:xfrm>
          <a:prstGeom prst="rect">
            <a:avLst/>
          </a:prstGeom>
        </p:spPr>
        <p:txBody>
          <a:bodyPr wrap="square">
            <a:spAutoFit/>
          </a:bodyPr>
          <a:lstStyle/>
          <a:p>
            <a:pPr marL="285750" lvl="0" indent="-285750" algn="just">
              <a:buFont typeface="Wingdings" panose="05000000000000000000" pitchFamily="2" charset="2"/>
              <a:buChar char="§"/>
            </a:pPr>
            <a:r>
              <a:rPr lang="el-GR" sz="1400" b="1" dirty="0">
                <a:solidFill>
                  <a:srgbClr val="00B050"/>
                </a:solidFill>
              </a:rPr>
              <a:t>Αναγνώριση πιθανών κινδύνων/εμποδίων ως προς την ποιοτική, έγκαιρη, αποτελεσματική και εντός του</a:t>
            </a:r>
            <a:r>
              <a:rPr lang="en-GB" sz="1400" b="1" dirty="0">
                <a:solidFill>
                  <a:srgbClr val="00B050"/>
                </a:solidFill>
              </a:rPr>
              <a:t> </a:t>
            </a:r>
            <a:r>
              <a:rPr lang="el-GR" sz="1400" b="1" dirty="0">
                <a:solidFill>
                  <a:srgbClr val="00B050"/>
                </a:solidFill>
              </a:rPr>
              <a:t>προϋπολογισμού υλοποίηση του σχεδίου, με την ενεργό συμμετοχή όλων των εταίρων</a:t>
            </a:r>
          </a:p>
          <a:p>
            <a:pPr marL="285750" lvl="0" indent="-285750" algn="just">
              <a:buFont typeface="Wingdings" panose="05000000000000000000" pitchFamily="2" charset="2"/>
              <a:buChar char="§"/>
            </a:pPr>
            <a:r>
              <a:rPr lang="el-GR" sz="1400" b="1" dirty="0">
                <a:solidFill>
                  <a:srgbClr val="00B050"/>
                </a:solidFill>
              </a:rPr>
              <a:t>Αναγνώριση πιθανών κινδύνων σε σχέση με την αποτελεσματική διάχυση του σχεδίου και την επίτευξη βιωσιμότητας</a:t>
            </a:r>
          </a:p>
          <a:p>
            <a:pPr marL="285750" lvl="0" indent="-285750" algn="just">
              <a:buFont typeface="Wingdings" panose="05000000000000000000" pitchFamily="2" charset="2"/>
              <a:buChar char="§"/>
            </a:pPr>
            <a:r>
              <a:rPr lang="el-GR" sz="1400" b="1" dirty="0">
                <a:solidFill>
                  <a:srgbClr val="00B050"/>
                </a:solidFill>
              </a:rPr>
              <a:t>Κατάρτιση σχεδίου/Λήψη μέτρων για την πρόληψη ή τη διαχείριση των αναγνωρισθέντων κινδύνων (π.χ. θα μπορούσε να καθιερωθεί ένα εσωτερικό σύστημα υποβολής εκθέσεων αναφοράς από τους εταίρους προς τον συντονιστή σχετικά με την πρόοδο των εργασιών/τα έξοδα που έχουν γίνει, να οριστεί μία συγκεκριμένη διαδικασία για την υποβολή παραπόνων προς τον συντονιστή, να υπογράφονται Συμφωνίες όχι μόνο μεταξύ Συντονιστή και εταίρων αλλά και μεταξύ του κάθε συμμετέχοντα σε δραστηριότητα και του οργανισμού του κτλ.)</a:t>
            </a:r>
            <a:endParaRPr lang="en-GB" sz="1400" b="1" dirty="0">
              <a:solidFill>
                <a:srgbClr val="00B050"/>
              </a:solidFill>
            </a:endParaRPr>
          </a:p>
        </p:txBody>
      </p:sp>
      <p:pic>
        <p:nvPicPr>
          <p:cNvPr id="9" name="Picture 8"/>
          <p:cNvPicPr>
            <a:picLocks noChangeAspect="1"/>
          </p:cNvPicPr>
          <p:nvPr/>
        </p:nvPicPr>
        <p:blipFill>
          <a:blip r:embed="rId3"/>
          <a:stretch>
            <a:fillRect/>
          </a:stretch>
        </p:blipFill>
        <p:spPr>
          <a:xfrm>
            <a:off x="256306" y="4582554"/>
            <a:ext cx="9342930" cy="937341"/>
          </a:xfrm>
          <a:prstGeom prst="rect">
            <a:avLst/>
          </a:prstGeom>
        </p:spPr>
      </p:pic>
      <p:sp>
        <p:nvSpPr>
          <p:cNvPr id="11" name="Rectangle 10"/>
          <p:cNvSpPr/>
          <p:nvPr/>
        </p:nvSpPr>
        <p:spPr>
          <a:xfrm>
            <a:off x="210335" y="5176811"/>
            <a:ext cx="9251717" cy="1600438"/>
          </a:xfrm>
          <a:prstGeom prst="rect">
            <a:avLst/>
          </a:prstGeom>
        </p:spPr>
        <p:txBody>
          <a:bodyPr wrap="square">
            <a:spAutoFit/>
          </a:bodyPr>
          <a:lstStyle/>
          <a:p>
            <a:pPr marL="171450" lvl="0" indent="-171450" algn="just">
              <a:buFont typeface="Wingdings" panose="05000000000000000000" pitchFamily="2" charset="2"/>
              <a:buChar char="§"/>
            </a:pPr>
            <a:r>
              <a:rPr lang="el-GR" sz="1400" b="1" dirty="0">
                <a:solidFill>
                  <a:srgbClr val="00B050"/>
                </a:solidFill>
              </a:rPr>
              <a:t>Οι δραστηριότητες πρέπει να είναι σχεδιασμένες με τρόπο </a:t>
            </a:r>
            <a:r>
              <a:rPr lang="el-GR" sz="1400" b="1" dirty="0" err="1">
                <a:solidFill>
                  <a:srgbClr val="00B050"/>
                </a:solidFill>
              </a:rPr>
              <a:t>προσβάσιμο</a:t>
            </a:r>
            <a:r>
              <a:rPr lang="el-GR" sz="1400" b="1" dirty="0">
                <a:solidFill>
                  <a:srgbClr val="00B050"/>
                </a:solidFill>
              </a:rPr>
              <a:t> και χωρίς αποκλεισμούς και να είναι ανοικτές σε άτομα με λιγότερες ευκαιρίες, εντάσσοντάς τα στη διαδικασία λήψης αποφάσεων καθ’ όλη τη διάρκεια του σχεδιασμού τους</a:t>
            </a:r>
          </a:p>
          <a:p>
            <a:pPr marL="171450" lvl="0" indent="-171450" algn="just">
              <a:buFont typeface="Wingdings" panose="05000000000000000000" pitchFamily="2" charset="2"/>
              <a:buChar char="§"/>
            </a:pPr>
            <a:r>
              <a:rPr lang="el-GR" sz="1400" b="1" dirty="0">
                <a:solidFill>
                  <a:srgbClr val="00B050"/>
                </a:solidFill>
                <a:sym typeface="Wingdings" panose="05000000000000000000" pitchFamily="2" charset="2"/>
              </a:rPr>
              <a:t>Εδώ θα ήταν καλό ο </a:t>
            </a:r>
            <a:r>
              <a:rPr lang="el-GR" sz="1400" b="1" dirty="0" err="1">
                <a:solidFill>
                  <a:srgbClr val="00B050"/>
                </a:solidFill>
                <a:sym typeface="Wingdings" panose="05000000000000000000" pitchFamily="2" charset="2"/>
              </a:rPr>
              <a:t>αιτητής</a:t>
            </a:r>
            <a:r>
              <a:rPr lang="el-GR" sz="1400" b="1" dirty="0">
                <a:solidFill>
                  <a:srgbClr val="00B050"/>
                </a:solidFill>
                <a:sym typeface="Wingdings" panose="05000000000000000000" pitchFamily="2" charset="2"/>
              </a:rPr>
              <a:t> να αναφερθεί επιπρόσθετα στον αριθμό ατόμων με λιγότερες ευκαιρίες που θα εμπλακούν στις δραστηριότητες του Σχεδίου (κατά προσέγγιση), να κατηγοριοποιήσει τα άτομα αυτά (π.χ. άτομα από χαμηλό κοινωνικοοικονομικό υπόβαθρο/άτομα με αναπηρίες κτλ.), να επεξηγήσει πώς θα γίνει η επιλογή τους και τι είδους προετοιμασία θα τους δοθεί, ώστε να ανταπεξέλθουν στις απαιτήσεις που προκύπτουν από τη συμμετοχή τους </a:t>
            </a:r>
            <a:endParaRPr lang="en-GB" sz="1400" b="1" dirty="0">
              <a:solidFill>
                <a:srgbClr val="00B050"/>
              </a:solidFill>
            </a:endParaRPr>
          </a:p>
        </p:txBody>
      </p:sp>
    </p:spTree>
    <p:extLst>
      <p:ext uri="{BB962C8B-B14F-4D97-AF65-F5344CB8AC3E}">
        <p14:creationId xmlns:p14="http://schemas.microsoft.com/office/powerpoint/2010/main" val="33863463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75282" y="76573"/>
            <a:ext cx="11934490"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PROJECT DESIGN AND IMPLEMENTATION</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56306" y="764647"/>
            <a:ext cx="4433008" cy="369332"/>
          </a:xfrm>
          <a:prstGeom prst="rect">
            <a:avLst/>
          </a:prstGeom>
        </p:spPr>
        <p:txBody>
          <a:bodyPr wrap="none">
            <a:spAutoFit/>
          </a:bodyPr>
          <a:lstStyle/>
          <a:p>
            <a:pPr marL="285750" indent="-285750">
              <a:buFont typeface="Wingdings" panose="05000000000000000000" pitchFamily="2" charset="2"/>
              <a:buChar char="§"/>
            </a:pPr>
            <a:r>
              <a:rPr lang="en-GB" b="1" dirty="0"/>
              <a:t>Work package n°1 'Project Management‘:</a:t>
            </a:r>
          </a:p>
        </p:txBody>
      </p:sp>
      <p:pic>
        <p:nvPicPr>
          <p:cNvPr id="5" name="Picture 4"/>
          <p:cNvPicPr>
            <a:picLocks noChangeAspect="1"/>
          </p:cNvPicPr>
          <p:nvPr/>
        </p:nvPicPr>
        <p:blipFill>
          <a:blip r:embed="rId2"/>
          <a:stretch>
            <a:fillRect/>
          </a:stretch>
        </p:blipFill>
        <p:spPr>
          <a:xfrm>
            <a:off x="356006" y="3945967"/>
            <a:ext cx="9266723" cy="1234547"/>
          </a:xfrm>
          <a:prstGeom prst="rect">
            <a:avLst/>
          </a:prstGeom>
        </p:spPr>
      </p:pic>
      <p:sp>
        <p:nvSpPr>
          <p:cNvPr id="10" name="Rectangle 9"/>
          <p:cNvSpPr/>
          <p:nvPr/>
        </p:nvSpPr>
        <p:spPr>
          <a:xfrm>
            <a:off x="279087" y="4658084"/>
            <a:ext cx="9343642" cy="2031325"/>
          </a:xfrm>
          <a:prstGeom prst="rect">
            <a:avLst/>
          </a:prstGeom>
        </p:spPr>
        <p:txBody>
          <a:bodyPr wrap="square">
            <a:spAutoFit/>
          </a:bodyPr>
          <a:lstStyle/>
          <a:p>
            <a:pPr marL="179388" lvl="0" indent="-179388" algn="just">
              <a:buFont typeface="Wingdings" panose="05000000000000000000" pitchFamily="2" charset="2"/>
              <a:buChar char="§"/>
            </a:pPr>
            <a:r>
              <a:rPr lang="el-GR" sz="1400" b="1" dirty="0">
                <a:solidFill>
                  <a:srgbClr val="00B050"/>
                </a:solidFill>
              </a:rPr>
              <a:t>Τα Σχέδια θα πρέπει να σχεδιάζονται με τρόπο φιλικό προς το περιβάλλον και θα πρέπει να ενσωματώνουν πράσινες πρακτικές σε όλες τις πτυχές τους</a:t>
            </a:r>
          </a:p>
          <a:p>
            <a:pPr lvl="0" algn="just"/>
            <a:endParaRPr lang="el-GR" sz="1400" b="1" dirty="0">
              <a:solidFill>
                <a:srgbClr val="00B050"/>
              </a:solidFill>
            </a:endParaRPr>
          </a:p>
          <a:p>
            <a:pPr marL="179388" lvl="0" indent="-179388" algn="just">
              <a:buFont typeface="Wingdings" panose="05000000000000000000" pitchFamily="2" charset="2"/>
              <a:buChar char="§"/>
            </a:pPr>
            <a:r>
              <a:rPr lang="el-GR" sz="1400" b="1" dirty="0">
                <a:solidFill>
                  <a:srgbClr val="00B050"/>
                </a:solidFill>
              </a:rPr>
              <a:t>Οι δραστηριότητες των Σχεδίων θα πρέπει να υλοποιούνται, όσο είναι δυνατόν, με πιο εναλλακτικούς και οικολογικούς τρόπους</a:t>
            </a:r>
          </a:p>
          <a:p>
            <a:pPr lvl="0" algn="just"/>
            <a:endParaRPr lang="el-GR" sz="1400" b="1" dirty="0">
              <a:solidFill>
                <a:srgbClr val="00B050"/>
              </a:solidFill>
            </a:endParaRPr>
          </a:p>
          <a:p>
            <a:pPr marL="179388" lvl="0" indent="-179388" algn="just">
              <a:buFont typeface="Wingdings" panose="05000000000000000000" pitchFamily="2" charset="2"/>
              <a:buChar char="§"/>
            </a:pPr>
            <a:r>
              <a:rPr lang="el-GR" sz="1400" b="1" dirty="0">
                <a:solidFill>
                  <a:srgbClr val="00B050"/>
                </a:solidFill>
              </a:rPr>
              <a:t>Οι εταίροι οργανισμοί και οι συμμετέχοντες από κάθε οργανισμό θα πρέπει να ακολουθούν μια φιλική προς το περιβάλλον προσέγγιση κατά τον σχεδιασμό του σχεδίου, γεγονός που θα ενθαρρύνει όλους τους συμμετέχοντες στο σχέδιο να συζητούν και να μαθαίνουν για περιβαλλοντικά ζητήματα</a:t>
            </a:r>
            <a:endParaRPr lang="en-GB" sz="1400" b="1" dirty="0">
              <a:solidFill>
                <a:srgbClr val="00B050"/>
              </a:solidFill>
            </a:endParaRPr>
          </a:p>
        </p:txBody>
      </p:sp>
      <p:pic>
        <p:nvPicPr>
          <p:cNvPr id="6" name="Picture 5"/>
          <p:cNvPicPr>
            <a:picLocks noChangeAspect="1"/>
          </p:cNvPicPr>
          <p:nvPr/>
        </p:nvPicPr>
        <p:blipFill>
          <a:blip r:embed="rId3"/>
          <a:stretch>
            <a:fillRect/>
          </a:stretch>
        </p:blipFill>
        <p:spPr>
          <a:xfrm>
            <a:off x="298088" y="1400506"/>
            <a:ext cx="9382557" cy="1121761"/>
          </a:xfrm>
          <a:prstGeom prst="rect">
            <a:avLst/>
          </a:prstGeom>
        </p:spPr>
      </p:pic>
      <p:sp>
        <p:nvSpPr>
          <p:cNvPr id="13" name="Rectangle 12"/>
          <p:cNvSpPr/>
          <p:nvPr/>
        </p:nvSpPr>
        <p:spPr>
          <a:xfrm>
            <a:off x="298088" y="2314578"/>
            <a:ext cx="9019027" cy="1169551"/>
          </a:xfrm>
          <a:prstGeom prst="rect">
            <a:avLst/>
          </a:prstGeom>
        </p:spPr>
        <p:txBody>
          <a:bodyPr wrap="square">
            <a:spAutoFit/>
          </a:bodyPr>
          <a:lstStyle/>
          <a:p>
            <a:pPr algn="just">
              <a:tabLst>
                <a:tab pos="88900" algn="l"/>
              </a:tabLst>
            </a:pPr>
            <a:r>
              <a:rPr lang="el-GR" sz="1400" b="1" dirty="0">
                <a:solidFill>
                  <a:srgbClr val="00B050"/>
                </a:solidFill>
              </a:rPr>
              <a:t>Η εικονική συνεργασία και ο πειραματισμός με εικονικές και μικτές ευκαιρίες μάθησης αποτελούν βασικούς παράγοντες μιας επιτυχημένης σύμπραξης συνεργασίας. Ειδικότερα, στο πλαίσιο σχεδίων στον Τομέα της Σχολικής Εκπαίδευσης ενθαρρύνεται θερμά η χρήση των </a:t>
            </a:r>
            <a:r>
              <a:rPr lang="el-GR" sz="1400" b="1" dirty="0" err="1">
                <a:solidFill>
                  <a:srgbClr val="00B050"/>
                </a:solidFill>
              </a:rPr>
              <a:t>πλατφορμών</a:t>
            </a:r>
            <a:r>
              <a:rPr lang="el-GR" sz="1400" b="1" dirty="0">
                <a:solidFill>
                  <a:srgbClr val="00B050"/>
                </a:solidFill>
              </a:rPr>
              <a:t> </a:t>
            </a:r>
            <a:r>
              <a:rPr lang="en-GB" sz="1400" b="1" dirty="0">
                <a:solidFill>
                  <a:srgbClr val="00B050"/>
                </a:solidFill>
              </a:rPr>
              <a:t>School Education Gateway </a:t>
            </a:r>
            <a:r>
              <a:rPr lang="el-GR" sz="1400" b="1" dirty="0">
                <a:solidFill>
                  <a:srgbClr val="00B050"/>
                </a:solidFill>
              </a:rPr>
              <a:t>και </a:t>
            </a:r>
            <a:r>
              <a:rPr lang="el-GR" sz="1400" b="1" dirty="0" err="1">
                <a:solidFill>
                  <a:srgbClr val="00B050"/>
                </a:solidFill>
              </a:rPr>
              <a:t>eTwinning</a:t>
            </a:r>
            <a:r>
              <a:rPr lang="el-GR" sz="1400" b="1" dirty="0">
                <a:solidFill>
                  <a:srgbClr val="00B050"/>
                </a:solidFill>
              </a:rPr>
              <a:t>, ενώ στους Τομείς της Εκπαίδευσης Ενηλίκων και της ΕΕΚ η πλατφόρμα EPALE για συνεργασία πριν, κατά τη διάρκεια και μετά τις δραστηριότητες του Σχεδίου. </a:t>
            </a:r>
            <a:endParaRPr lang="en-GB" sz="1400" b="1" dirty="0">
              <a:solidFill>
                <a:srgbClr val="00B050"/>
              </a:solidFill>
            </a:endParaRPr>
          </a:p>
        </p:txBody>
      </p:sp>
    </p:spTree>
    <p:extLst>
      <p:ext uri="{BB962C8B-B14F-4D97-AF65-F5344CB8AC3E}">
        <p14:creationId xmlns:p14="http://schemas.microsoft.com/office/powerpoint/2010/main" val="3216626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58798" y="126865"/>
            <a:ext cx="8595101" cy="523220"/>
          </a:xfrm>
          <a:prstGeom prst="rect">
            <a:avLst/>
          </a:prstGeom>
          <a:noFill/>
        </p:spPr>
        <p:txBody>
          <a:bodyPr wrap="square" rtlCol="0">
            <a:spAutoFit/>
          </a:bodyPr>
          <a:lstStyle/>
          <a:p>
            <a:pPr algn="ctr"/>
            <a:r>
              <a:rPr lang="el-GR" sz="2800" b="1" dirty="0">
                <a:solidFill>
                  <a:schemeClr val="bg1"/>
                </a:solidFill>
              </a:rPr>
              <a:t>ΣΥΜΠΡΑΞΕΙΣ ΓΙΑ ΣΥΝΕΡΓΑΣΙΑ - ΕΙΔΗ</a:t>
            </a:r>
            <a:endParaRPr lang="en-GB" sz="2800" b="1" dirty="0">
              <a:solidFill>
                <a:schemeClr val="bg1"/>
              </a:solidFill>
            </a:endParaRPr>
          </a:p>
        </p:txBody>
      </p:sp>
      <p:sp>
        <p:nvSpPr>
          <p:cNvPr id="4" name="Content Placeholder 2"/>
          <p:cNvSpPr txBox="1">
            <a:spLocks/>
          </p:cNvSpPr>
          <p:nvPr/>
        </p:nvSpPr>
        <p:spPr>
          <a:xfrm>
            <a:off x="436687" y="1541959"/>
            <a:ext cx="1065993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Υπάρχουν δύο ξεχωριστές μορφές Συμπράξεων για Συνεργασία, που είναι οι ακόλουθες</a:t>
            </a:r>
            <a:r>
              <a:rPr kumimoji="0" lang="en-US" sz="22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Συμπράξεις</a:t>
            </a:r>
            <a:r>
              <a:rPr kumimoji="0" lang="en-GB" sz="2000" b="0" i="0" u="sng"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Συνεργασίας </a:t>
            </a:r>
            <a:r>
              <a:rPr kumimoji="0" lang="en-US" sz="2000" b="0" i="0" u="sng" strike="noStrike" kern="1200" cap="none" spc="0" normalizeH="0" baseline="0" noProof="0" dirty="0">
                <a:ln>
                  <a:noFill/>
                </a:ln>
                <a:solidFill>
                  <a:sysClr val="windowText" lastClr="000000"/>
                </a:solidFill>
                <a:effectLst/>
                <a:uLnTx/>
                <a:uFillTx/>
                <a:latin typeface="Calibri"/>
                <a:ea typeface="+mn-ea"/>
                <a:cs typeface="+mn-cs"/>
              </a:rPr>
              <a:t>(Cooperation Partnerships</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Συμπράξεις Μικρής Κλίμακας</a:t>
            </a:r>
            <a:r>
              <a:rPr kumimoji="0" lang="en-US" sz="2000" b="0" i="0" u="sng" strike="noStrike" kern="1200" cap="none" spc="0" normalizeH="0" baseline="0" noProof="0" dirty="0">
                <a:ln>
                  <a:noFill/>
                </a:ln>
                <a:solidFill>
                  <a:sysClr val="windowText" lastClr="000000"/>
                </a:solidFill>
                <a:effectLst/>
                <a:uLnTx/>
                <a:uFillTx/>
                <a:latin typeface="Calibri"/>
                <a:ea typeface="+mn-ea"/>
                <a:cs typeface="+mn-cs"/>
              </a:rPr>
              <a:t> (Small – Scale Partnerships</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1"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  </a:t>
            </a: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Η κάθε κοινοπραξία επιλέγει τον πιο κατάλληλο για την ίδια τύπο Σύμπραξης, αναλόγως του προφίλ και της δυναμικής των συμμετεχόντων σ’ αυτήν οργανισμών αλλά και των στόχων/αποτελεσμάτων του Σχεδίου που προτίθεται να υλοποιήσει</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32713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544247" y="46756"/>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DESIGN AND IMPLEMENTATION</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203949" y="1659749"/>
            <a:ext cx="9457240" cy="1196444"/>
          </a:xfrm>
          <a:prstGeom prst="rect">
            <a:avLst/>
          </a:prstGeom>
        </p:spPr>
      </p:pic>
      <p:sp>
        <p:nvSpPr>
          <p:cNvPr id="5" name="Rectangle 4"/>
          <p:cNvSpPr/>
          <p:nvPr/>
        </p:nvSpPr>
        <p:spPr>
          <a:xfrm>
            <a:off x="256306" y="949313"/>
            <a:ext cx="4433008" cy="369332"/>
          </a:xfrm>
          <a:prstGeom prst="rect">
            <a:avLst/>
          </a:prstGeom>
        </p:spPr>
        <p:txBody>
          <a:bodyPr wrap="none">
            <a:spAutoFit/>
          </a:bodyPr>
          <a:lstStyle/>
          <a:p>
            <a:pPr marL="285750" indent="-285750">
              <a:buFont typeface="Wingdings" panose="05000000000000000000" pitchFamily="2" charset="2"/>
              <a:buChar char="§"/>
            </a:pPr>
            <a:r>
              <a:rPr lang="en-GB" b="1" dirty="0"/>
              <a:t>Work package n°1 'Project Management‘:</a:t>
            </a:r>
          </a:p>
        </p:txBody>
      </p:sp>
      <p:sp>
        <p:nvSpPr>
          <p:cNvPr id="6" name="Rectangle 5"/>
          <p:cNvSpPr/>
          <p:nvPr/>
        </p:nvSpPr>
        <p:spPr>
          <a:xfrm>
            <a:off x="256306" y="3156301"/>
            <a:ext cx="10209598" cy="2893100"/>
          </a:xfrm>
          <a:prstGeom prst="rect">
            <a:avLst/>
          </a:prstGeom>
        </p:spPr>
        <p:txBody>
          <a:bodyPr wrap="square">
            <a:spAutoFit/>
          </a:bodyPr>
          <a:lstStyle/>
          <a:p>
            <a:pPr marL="285750" indent="-285750" algn="just">
              <a:buFont typeface="Wingdings" panose="05000000000000000000" pitchFamily="2" charset="2"/>
              <a:buChar char="§"/>
              <a:tabLst>
                <a:tab pos="88900" algn="l"/>
              </a:tabLst>
            </a:pPr>
            <a:r>
              <a:rPr lang="el-GR" sz="1400" b="1" dirty="0">
                <a:solidFill>
                  <a:srgbClr val="00B050"/>
                </a:solidFill>
              </a:rPr>
              <a:t>Εάν καταχωρηθεί κάποιο ποσό το οποίο ξεπερνά το 20% του συνολικού κατ’ </a:t>
            </a:r>
            <a:r>
              <a:rPr lang="el-GR" sz="1400" b="1" dirty="0" err="1">
                <a:solidFill>
                  <a:srgbClr val="00B050"/>
                </a:solidFill>
              </a:rPr>
              <a:t>αποκοπήν</a:t>
            </a:r>
            <a:r>
              <a:rPr lang="el-GR" sz="1400" b="1" dirty="0">
                <a:solidFill>
                  <a:srgbClr val="00B050"/>
                </a:solidFill>
              </a:rPr>
              <a:t> ποσού, αμέσως εμφανίζεται προειδοποιητικό μήνυμα, το οποίο δε θα επιτρέψει στο πλήκτρο </a:t>
            </a:r>
            <a:r>
              <a:rPr lang="en-GB" sz="1400" b="1" dirty="0">
                <a:solidFill>
                  <a:srgbClr val="00B050"/>
                </a:solidFill>
              </a:rPr>
              <a:t>Submit </a:t>
            </a:r>
            <a:r>
              <a:rPr lang="el-GR" sz="1400" b="1" dirty="0">
                <a:solidFill>
                  <a:srgbClr val="00B050"/>
                </a:solidFill>
              </a:rPr>
              <a:t>να ενεργοποιηθεί, αν δε διορθωθεί</a:t>
            </a:r>
          </a:p>
          <a:p>
            <a:pPr algn="just">
              <a:tabLst>
                <a:tab pos="88900" algn="l"/>
              </a:tabLst>
            </a:pPr>
            <a:endParaRPr lang="el-GR" sz="1400" b="1" dirty="0">
              <a:solidFill>
                <a:srgbClr val="00B050"/>
              </a:solidFill>
            </a:endParaRPr>
          </a:p>
          <a:p>
            <a:pPr marL="285750" indent="-285750" algn="just">
              <a:buFont typeface="Wingdings" panose="05000000000000000000" pitchFamily="2" charset="2"/>
              <a:buChar char="§"/>
              <a:tabLst>
                <a:tab pos="88900" algn="l"/>
              </a:tabLst>
            </a:pPr>
            <a:r>
              <a:rPr lang="el-GR" sz="1400" b="1" dirty="0">
                <a:solidFill>
                  <a:srgbClr val="00B050"/>
                </a:solidFill>
              </a:rPr>
              <a:t>Ο αριθμός που θα καταχωρηθεί δεν πρέπει να περιλαμβάνει δεκαδικά</a:t>
            </a:r>
          </a:p>
          <a:p>
            <a:pPr marL="285750" indent="-285750" algn="just">
              <a:buFont typeface="Wingdings" panose="05000000000000000000" pitchFamily="2" charset="2"/>
              <a:buChar char="§"/>
              <a:tabLst>
                <a:tab pos="88900" algn="l"/>
              </a:tabLst>
            </a:pPr>
            <a:endParaRPr lang="el-GR" sz="1400" b="1" dirty="0">
              <a:solidFill>
                <a:srgbClr val="00B050"/>
              </a:solidFill>
            </a:endParaRPr>
          </a:p>
          <a:p>
            <a:pPr marL="285750" indent="-285750" algn="just">
              <a:buFont typeface="Wingdings" panose="05000000000000000000" pitchFamily="2" charset="2"/>
              <a:buChar char="§"/>
              <a:tabLst>
                <a:tab pos="88900" algn="l"/>
              </a:tabLst>
            </a:pPr>
            <a:r>
              <a:rPr lang="el-GR" sz="1400" b="1" dirty="0">
                <a:solidFill>
                  <a:srgbClr val="00B050"/>
                </a:solidFill>
              </a:rPr>
              <a:t>Η Δέσμη Εργασιών διαχείρισης Σχεδίου προορίζεται να καλύψει τις οριζόντιες δραστηριότητες που είναι αναγκαίες για την υλοποίηση του σχεδίου, όπως η παρακολούθηση και αξιολόγηση του Σχεδίου, ο συντονισμός και η επικοινωνία των εταίρων, η αξιολόγηση και διαχείριση κινδύνου, κτλ. </a:t>
            </a:r>
          </a:p>
          <a:p>
            <a:pPr marL="285750" indent="-285750" algn="just">
              <a:buFont typeface="Wingdings" panose="05000000000000000000" pitchFamily="2" charset="2"/>
              <a:buChar char="§"/>
              <a:tabLst>
                <a:tab pos="88900" algn="l"/>
              </a:tabLst>
            </a:pPr>
            <a:endParaRPr lang="el-GR" sz="1400" b="1" dirty="0">
              <a:solidFill>
                <a:srgbClr val="00B050"/>
              </a:solidFill>
            </a:endParaRPr>
          </a:p>
          <a:p>
            <a:pPr algn="just">
              <a:tabLst>
                <a:tab pos="88900" algn="l"/>
              </a:tabLst>
            </a:pPr>
            <a:endParaRPr lang="el-GR" sz="1400" b="1" dirty="0">
              <a:solidFill>
                <a:srgbClr val="00B050"/>
              </a:solidFill>
            </a:endParaRPr>
          </a:p>
          <a:p>
            <a:pPr marL="285750" indent="-285750" algn="just">
              <a:buFont typeface="Wingdings" panose="05000000000000000000" pitchFamily="2" charset="2"/>
              <a:buChar char="§"/>
              <a:tabLst>
                <a:tab pos="88900" algn="l"/>
              </a:tabLst>
            </a:pPr>
            <a:endParaRPr lang="el-GR" sz="1400" b="1" dirty="0">
              <a:solidFill>
                <a:srgbClr val="00B050"/>
              </a:solidFill>
            </a:endParaRPr>
          </a:p>
          <a:p>
            <a:pPr marL="285750" indent="-285750" algn="just">
              <a:buFont typeface="Wingdings" panose="05000000000000000000" pitchFamily="2" charset="2"/>
              <a:buChar char="§"/>
              <a:tabLst>
                <a:tab pos="88900" algn="l"/>
              </a:tabLst>
            </a:pPr>
            <a:endParaRPr lang="el-GR" sz="1400" b="1" dirty="0">
              <a:solidFill>
                <a:srgbClr val="00B050"/>
              </a:solidFill>
            </a:endParaRPr>
          </a:p>
          <a:p>
            <a:pPr algn="just">
              <a:tabLst>
                <a:tab pos="88900" algn="l"/>
              </a:tabLst>
            </a:pPr>
            <a:endParaRPr lang="en-GB" sz="1400" b="1" dirty="0">
              <a:solidFill>
                <a:srgbClr val="00B050"/>
              </a:solidFill>
            </a:endParaRPr>
          </a:p>
        </p:txBody>
      </p:sp>
    </p:spTree>
    <p:extLst>
      <p:ext uri="{BB962C8B-B14F-4D97-AF65-F5344CB8AC3E}">
        <p14:creationId xmlns:p14="http://schemas.microsoft.com/office/powerpoint/2010/main" val="9179472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a:extLst>
              <a:ext uri="{FF2B5EF4-FFF2-40B4-BE49-F238E27FC236}">
                <a16:creationId xmlns:a16="http://schemas.microsoft.com/office/drawing/2014/main" id="{CC6F8AAC-2DAA-0346-B3D2-B832D159BF4C}"/>
              </a:ext>
            </a:extLst>
          </p:cNvPr>
          <p:cNvSpPr txBox="1"/>
          <p:nvPr/>
        </p:nvSpPr>
        <p:spPr>
          <a:xfrm flipH="1">
            <a:off x="-544247" y="46756"/>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DESIGN AND IMPLEMENTATION</a:t>
            </a:r>
            <a:r>
              <a:rPr lang="el-GR" sz="2800" b="1" dirty="0">
                <a:solidFill>
                  <a:schemeClr val="bg1"/>
                </a:solidFill>
              </a:rPr>
              <a:t>   </a:t>
            </a:r>
            <a:endParaRPr lang="en-GB" sz="2800" b="1" dirty="0">
              <a:solidFill>
                <a:schemeClr val="bg1"/>
              </a:solidFill>
            </a:endParaRPr>
          </a:p>
        </p:txBody>
      </p:sp>
      <p:pic>
        <p:nvPicPr>
          <p:cNvPr id="2" name="Picture 1"/>
          <p:cNvPicPr>
            <a:picLocks noChangeAspect="1"/>
          </p:cNvPicPr>
          <p:nvPr/>
        </p:nvPicPr>
        <p:blipFill>
          <a:blip r:embed="rId2"/>
          <a:stretch>
            <a:fillRect/>
          </a:stretch>
        </p:blipFill>
        <p:spPr>
          <a:xfrm>
            <a:off x="391935" y="1352370"/>
            <a:ext cx="11408129" cy="4153260"/>
          </a:xfrm>
          <a:prstGeom prst="rect">
            <a:avLst/>
          </a:prstGeom>
        </p:spPr>
      </p:pic>
      <p:sp>
        <p:nvSpPr>
          <p:cNvPr id="6" name="Rectangle 5"/>
          <p:cNvSpPr/>
          <p:nvPr/>
        </p:nvSpPr>
        <p:spPr>
          <a:xfrm>
            <a:off x="256306" y="949313"/>
            <a:ext cx="2553071" cy="369332"/>
          </a:xfrm>
          <a:prstGeom prst="rect">
            <a:avLst/>
          </a:prstGeom>
        </p:spPr>
        <p:txBody>
          <a:bodyPr wrap="none">
            <a:spAutoFit/>
          </a:bodyPr>
          <a:lstStyle/>
          <a:p>
            <a:pPr marL="285750" indent="-285750">
              <a:buFont typeface="Wingdings" panose="05000000000000000000" pitchFamily="2" charset="2"/>
              <a:buChar char="§"/>
            </a:pPr>
            <a:r>
              <a:rPr lang="en-GB" b="1" dirty="0"/>
              <a:t>Other work packages:</a:t>
            </a:r>
          </a:p>
        </p:txBody>
      </p:sp>
      <p:cxnSp>
        <p:nvCxnSpPr>
          <p:cNvPr id="7" name="Straight Arrow Connector 6"/>
          <p:cNvCxnSpPr/>
          <p:nvPr/>
        </p:nvCxnSpPr>
        <p:spPr>
          <a:xfrm>
            <a:off x="10710145" y="4192188"/>
            <a:ext cx="0" cy="330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392478" y="4473701"/>
            <a:ext cx="2799522" cy="461665"/>
          </a:xfrm>
          <a:prstGeom prst="rect">
            <a:avLst/>
          </a:prstGeom>
        </p:spPr>
        <p:txBody>
          <a:bodyPr wrap="square">
            <a:spAutoFit/>
          </a:bodyPr>
          <a:lstStyle/>
          <a:p>
            <a:pPr lvl="0" algn="ctr"/>
            <a:r>
              <a:rPr lang="el-GR" sz="1200" b="1" dirty="0">
                <a:solidFill>
                  <a:srgbClr val="00B050"/>
                </a:solidFill>
              </a:rPr>
              <a:t>Επεξεργασία καταχωρημένης δραστηριότητας </a:t>
            </a:r>
          </a:p>
        </p:txBody>
      </p:sp>
      <p:cxnSp>
        <p:nvCxnSpPr>
          <p:cNvPr id="10" name="Straight Arrow Connector 9"/>
          <p:cNvCxnSpPr/>
          <p:nvPr/>
        </p:nvCxnSpPr>
        <p:spPr>
          <a:xfrm flipH="1">
            <a:off x="9740348" y="4069077"/>
            <a:ext cx="4269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327520" y="3688871"/>
            <a:ext cx="1518400" cy="646331"/>
          </a:xfrm>
          <a:prstGeom prst="rect">
            <a:avLst/>
          </a:prstGeom>
        </p:spPr>
        <p:txBody>
          <a:bodyPr wrap="square">
            <a:spAutoFit/>
          </a:bodyPr>
          <a:lstStyle/>
          <a:p>
            <a:pPr lvl="0" algn="ctr"/>
            <a:r>
              <a:rPr lang="el-GR" sz="1200" b="1" dirty="0">
                <a:solidFill>
                  <a:srgbClr val="00B050"/>
                </a:solidFill>
              </a:rPr>
              <a:t>Διαγραφή καταχωρημένης δραστηριότητας </a:t>
            </a:r>
          </a:p>
        </p:txBody>
      </p:sp>
      <p:cxnSp>
        <p:nvCxnSpPr>
          <p:cNvPr id="15" name="Straight Arrow Connector 14"/>
          <p:cNvCxnSpPr/>
          <p:nvPr/>
        </p:nvCxnSpPr>
        <p:spPr>
          <a:xfrm flipH="1">
            <a:off x="9740348" y="5301061"/>
            <a:ext cx="6062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969566" y="5154569"/>
            <a:ext cx="4770782" cy="1754326"/>
          </a:xfrm>
          <a:prstGeom prst="rect">
            <a:avLst/>
          </a:prstGeom>
        </p:spPr>
        <p:txBody>
          <a:bodyPr wrap="square">
            <a:spAutoFit/>
          </a:bodyPr>
          <a:lstStyle/>
          <a:p>
            <a:pPr lvl="0" algn="r"/>
            <a:r>
              <a:rPr lang="el-GR" sz="1200" b="1" dirty="0">
                <a:solidFill>
                  <a:srgbClr val="00B050"/>
                </a:solidFill>
              </a:rPr>
              <a:t>Προσθήκη πακέτου εργασίας</a:t>
            </a:r>
          </a:p>
          <a:p>
            <a:pPr lvl="0" algn="r"/>
            <a:endParaRPr lang="el-GR" sz="1200" b="1" dirty="0">
              <a:solidFill>
                <a:srgbClr val="00B050"/>
              </a:solidFill>
            </a:endParaRPr>
          </a:p>
          <a:p>
            <a:pPr lvl="0" algn="r"/>
            <a:r>
              <a:rPr lang="el-GR" sz="1200" b="1" dirty="0">
                <a:solidFill>
                  <a:srgbClr val="00B050"/>
                </a:solidFill>
              </a:rPr>
              <a:t>Συνίσταται να υπάρχουν συνολικά 4 πακέτα εργασίας, συμπληρωματικά στο πακέτο εργασίας που αφορά τη διαχείριση του Σχεδίου.</a:t>
            </a:r>
          </a:p>
          <a:p>
            <a:pPr lvl="0" algn="r"/>
            <a:r>
              <a:rPr lang="el-GR" sz="1200" b="1" dirty="0">
                <a:solidFill>
                  <a:srgbClr val="00B050"/>
                </a:solidFill>
              </a:rPr>
              <a:t>Εντούτοις, αν υπάρχουν περισσότερα, εφόσον είναι σωστά οργανωμένα και οι δραστηριότητες που περιλαμβάνει το καθένα συνδέονται μεταξύ τους με έναν λογικό τρόπο, η ποιοτική αξιολόγηση της πρότασης δε θα επηρεαστεί αρνητικά</a:t>
            </a:r>
          </a:p>
        </p:txBody>
      </p:sp>
    </p:spTree>
    <p:extLst>
      <p:ext uri="{BB962C8B-B14F-4D97-AF65-F5344CB8AC3E}">
        <p14:creationId xmlns:p14="http://schemas.microsoft.com/office/powerpoint/2010/main" val="13188243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a:extLst>
              <a:ext uri="{FF2B5EF4-FFF2-40B4-BE49-F238E27FC236}">
                <a16:creationId xmlns:a16="http://schemas.microsoft.com/office/drawing/2014/main" id="{CC6F8AAC-2DAA-0346-B3D2-B832D159BF4C}"/>
              </a:ext>
            </a:extLst>
          </p:cNvPr>
          <p:cNvSpPr txBox="1"/>
          <p:nvPr/>
        </p:nvSpPr>
        <p:spPr>
          <a:xfrm flipH="1">
            <a:off x="-544247" y="46756"/>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DESIGN AND IMPLEMENTATION</a:t>
            </a:r>
            <a:r>
              <a:rPr lang="el-GR" sz="2800" b="1" dirty="0">
                <a:solidFill>
                  <a:schemeClr val="bg1"/>
                </a:solidFill>
              </a:rPr>
              <a:t>   </a:t>
            </a:r>
            <a:endParaRPr lang="en-GB" sz="2800" b="1" dirty="0">
              <a:solidFill>
                <a:schemeClr val="bg1"/>
              </a:solidFill>
            </a:endParaRPr>
          </a:p>
        </p:txBody>
      </p:sp>
      <p:sp>
        <p:nvSpPr>
          <p:cNvPr id="6" name="Rectangle 5"/>
          <p:cNvSpPr/>
          <p:nvPr/>
        </p:nvSpPr>
        <p:spPr>
          <a:xfrm>
            <a:off x="256305" y="775445"/>
            <a:ext cx="4526688" cy="369332"/>
          </a:xfrm>
          <a:prstGeom prst="rect">
            <a:avLst/>
          </a:prstGeom>
        </p:spPr>
        <p:txBody>
          <a:bodyPr wrap="none">
            <a:spAutoFit/>
          </a:bodyPr>
          <a:lstStyle/>
          <a:p>
            <a:pPr marL="285750" indent="-285750">
              <a:buFont typeface="Wingdings" panose="05000000000000000000" pitchFamily="2" charset="2"/>
              <a:buChar char="§"/>
            </a:pPr>
            <a:r>
              <a:rPr lang="en-GB" b="1" dirty="0"/>
              <a:t>Other work packages</a:t>
            </a:r>
            <a:r>
              <a:rPr lang="el-GR" b="1" dirty="0"/>
              <a:t> - </a:t>
            </a:r>
            <a:r>
              <a:rPr lang="en-GB" dirty="0"/>
              <a:t>Work package n°</a:t>
            </a:r>
            <a:r>
              <a:rPr lang="el-GR" dirty="0"/>
              <a:t> </a:t>
            </a:r>
            <a:r>
              <a:rPr lang="en-GB" dirty="0"/>
              <a:t>X:</a:t>
            </a:r>
            <a:endParaRPr lang="en-GB" b="1" dirty="0"/>
          </a:p>
        </p:txBody>
      </p:sp>
      <p:pic>
        <p:nvPicPr>
          <p:cNvPr id="5" name="Picture 4"/>
          <p:cNvPicPr>
            <a:picLocks noChangeAspect="1"/>
          </p:cNvPicPr>
          <p:nvPr/>
        </p:nvPicPr>
        <p:blipFill>
          <a:blip r:embed="rId2"/>
          <a:stretch>
            <a:fillRect/>
          </a:stretch>
        </p:blipFill>
        <p:spPr>
          <a:xfrm>
            <a:off x="221757" y="1144777"/>
            <a:ext cx="11970243" cy="3600262"/>
          </a:xfrm>
          <a:prstGeom prst="rect">
            <a:avLst/>
          </a:prstGeom>
        </p:spPr>
      </p:pic>
      <p:sp>
        <p:nvSpPr>
          <p:cNvPr id="9" name="Rectangle 8"/>
          <p:cNvSpPr/>
          <p:nvPr/>
        </p:nvSpPr>
        <p:spPr>
          <a:xfrm>
            <a:off x="256305" y="1669934"/>
            <a:ext cx="11700469" cy="1252651"/>
          </a:xfrm>
          <a:prstGeom prst="rect">
            <a:avLst/>
          </a:prstGeom>
        </p:spPr>
        <p:txBody>
          <a:bodyPr wrap="square">
            <a:spAutoFit/>
          </a:bodyPr>
          <a:lstStyle/>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Περιγραφή των ειδικών στόχων των δραστηριοτήτων που εμπεριέχονται στο</a:t>
            </a:r>
            <a:r>
              <a:rPr kumimoji="0" lang="el-GR" sz="1300" b="1" i="0" u="none" strike="noStrike" kern="0" cap="none" spc="0" normalizeH="0" noProof="0" dirty="0">
                <a:ln>
                  <a:noFill/>
                </a:ln>
                <a:solidFill>
                  <a:srgbClr val="00B050"/>
                </a:solidFill>
                <a:effectLst/>
                <a:uLnTx/>
                <a:uFillTx/>
                <a:sym typeface="Wingdings" panose="05000000000000000000" pitchFamily="2" charset="2"/>
              </a:rPr>
              <a:t> εν λόγω πακέτο εργασίας</a:t>
            </a: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Σε ποιες ανάγκες των ομάδων-στόχων του Σχεδίου θα απευθύνονται αυτές οι δραστηριότητες;</a:t>
            </a:r>
          </a:p>
          <a:p>
            <a:pPr marL="285750" lvl="0" indent="-285750" algn="just">
              <a:spcBef>
                <a:spcPct val="20000"/>
              </a:spcBef>
              <a:buFont typeface="Wingdings" panose="05000000000000000000" pitchFamily="2" charset="2"/>
              <a:buChar char="§"/>
              <a:defRPr/>
            </a:pPr>
            <a:r>
              <a:rPr lang="el-GR" sz="1300" b="1" kern="0" dirty="0">
                <a:solidFill>
                  <a:srgbClr val="00B050"/>
                </a:solidFill>
                <a:sym typeface="Wingdings" panose="05000000000000000000" pitchFamily="2" charset="2"/>
              </a:rPr>
              <a:t>Πρόσθετη αξία των δραστηριοτήτων σε σχέση με τους στόχους του Σχεδίου (να είναι συναφείς με τους γενικούς στόχους του Σχεδίου) </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1300" b="1" i="0" u="none" strike="noStrike" kern="0" cap="none" spc="0" normalizeH="0" baseline="0" noProof="0" dirty="0">
              <a:ln>
                <a:noFill/>
              </a:ln>
              <a:solidFill>
                <a:srgbClr val="00B050"/>
              </a:solidFill>
              <a:effectLst/>
              <a:uLnTx/>
              <a:uFillTx/>
              <a:sym typeface="Wingdings" panose="05000000000000000000" pitchFamily="2" charset="2"/>
            </a:endParaRPr>
          </a:p>
        </p:txBody>
      </p:sp>
      <p:sp>
        <p:nvSpPr>
          <p:cNvPr id="11" name="Rectangle 10"/>
          <p:cNvSpPr/>
          <p:nvPr/>
        </p:nvSpPr>
        <p:spPr>
          <a:xfrm>
            <a:off x="256304" y="2884899"/>
            <a:ext cx="11336983" cy="692497"/>
          </a:xfrm>
          <a:prstGeom prst="rect">
            <a:avLst/>
          </a:prstGeom>
        </p:spPr>
        <p:txBody>
          <a:bodyPr wrap="square">
            <a:spAutoFit/>
          </a:bodyPr>
          <a:lstStyle/>
          <a:p>
            <a:pPr marL="268288" marR="0" lvl="0" indent="-268288"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Π</a:t>
            </a:r>
            <a:r>
              <a:rPr kumimoji="0" lang="el-GR" sz="1300" b="1" i="0" u="none" strike="noStrike" kern="0" cap="none" spc="0" normalizeH="0" baseline="0" noProof="0" dirty="0" err="1">
                <a:ln>
                  <a:noFill/>
                </a:ln>
                <a:solidFill>
                  <a:srgbClr val="00B050"/>
                </a:solidFill>
                <a:effectLst/>
                <a:uLnTx/>
                <a:uFillTx/>
              </a:rPr>
              <a:t>εριγραφή</a:t>
            </a:r>
            <a:r>
              <a:rPr kumimoji="0" lang="el-GR" sz="1300" b="1" i="0" u="none" strike="noStrike" kern="0" cap="none" spc="0" normalizeH="0" baseline="0" noProof="0" dirty="0">
                <a:ln>
                  <a:noFill/>
                </a:ln>
                <a:solidFill>
                  <a:srgbClr val="00B050"/>
                </a:solidFill>
                <a:effectLst/>
                <a:uLnTx/>
                <a:uFillTx/>
              </a:rPr>
              <a:t> των </a:t>
            </a:r>
            <a:r>
              <a:rPr lang="el-GR" sz="1300" b="1" kern="0" dirty="0">
                <a:solidFill>
                  <a:srgbClr val="00B050"/>
                </a:solidFill>
              </a:rPr>
              <a:t>κύριων</a:t>
            </a:r>
            <a:r>
              <a:rPr kumimoji="0" lang="el-GR" sz="1300" b="1" i="0" u="none" strike="noStrike" kern="0" cap="none" spc="0" normalizeH="0" baseline="0" noProof="0" dirty="0">
                <a:ln>
                  <a:noFill/>
                </a:ln>
                <a:solidFill>
                  <a:srgbClr val="00B050"/>
                </a:solidFill>
                <a:effectLst/>
                <a:uLnTx/>
                <a:uFillTx/>
              </a:rPr>
              <a:t> αποτελεσμάτων που θα προκύψουν</a:t>
            </a:r>
            <a:r>
              <a:rPr kumimoji="0" lang="el-GR" sz="1300" b="1" i="0" u="none" strike="noStrike" kern="0" cap="none" spc="0" normalizeH="0" noProof="0" dirty="0">
                <a:ln>
                  <a:noFill/>
                </a:ln>
                <a:solidFill>
                  <a:srgbClr val="00B050"/>
                </a:solidFill>
                <a:effectLst/>
                <a:uLnTx/>
                <a:uFillTx/>
              </a:rPr>
              <a:t> μέσα από τις δραστηριότητες του πακέτου εργασίας (περιγραφή των μικρότερων αποτελεσμάτων του πακέτου εργασίας θα δοθεί αργότερα, στα πλαίσια άλλης </a:t>
            </a:r>
            <a:r>
              <a:rPr kumimoji="0" lang="el-GR" sz="1300" b="1" i="0" u="none" strike="noStrike" kern="0" cap="none" spc="0" normalizeH="0" noProof="0" dirty="0" err="1">
                <a:ln>
                  <a:noFill/>
                </a:ln>
                <a:solidFill>
                  <a:srgbClr val="00B050"/>
                </a:solidFill>
                <a:effectLst/>
                <a:uLnTx/>
                <a:uFillTx/>
              </a:rPr>
              <a:t>υπο</a:t>
            </a:r>
            <a:r>
              <a:rPr kumimoji="0" lang="el-GR" sz="1300" b="1" i="0" u="none" strike="noStrike" kern="0" cap="none" spc="0" normalizeH="0" noProof="0" dirty="0">
                <a:ln>
                  <a:noFill/>
                </a:ln>
                <a:solidFill>
                  <a:srgbClr val="00B050"/>
                </a:solidFill>
                <a:effectLst/>
                <a:uLnTx/>
                <a:uFillTx/>
              </a:rPr>
              <a:t>-ενότητας) </a:t>
            </a:r>
          </a:p>
          <a:p>
            <a:pPr marL="268288" marR="0" lvl="0" indent="-268288"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a:ln>
                  <a:noFill/>
                </a:ln>
                <a:solidFill>
                  <a:srgbClr val="00B050"/>
                </a:solidFill>
                <a:effectLst/>
                <a:uLnTx/>
                <a:uFillTx/>
              </a:rPr>
              <a:t>Συσχέτιση των κύριων αποτελεσμάτων με τα γενικά επιδιωκόμενα αποτελέσματα της Πρότασης και με τις</a:t>
            </a:r>
            <a:r>
              <a:rPr kumimoji="0" lang="el-GR" sz="1300" b="1" i="0" u="none" strike="noStrike" kern="0" cap="none" spc="0" normalizeH="0" noProof="0" dirty="0">
                <a:ln>
                  <a:noFill/>
                </a:ln>
                <a:solidFill>
                  <a:srgbClr val="00B050"/>
                </a:solidFill>
                <a:effectLst/>
                <a:uLnTx/>
                <a:uFillTx/>
              </a:rPr>
              <a:t> επιλεγμένες προτεραιότητες</a:t>
            </a:r>
            <a:endParaRPr kumimoji="0" lang="en-GB" sz="1300" b="1" i="0" u="none" strike="noStrike" kern="0" cap="none" spc="0" normalizeH="0" baseline="0" noProof="0" dirty="0">
              <a:ln>
                <a:noFill/>
              </a:ln>
              <a:solidFill>
                <a:srgbClr val="00B050"/>
              </a:solidFill>
              <a:effectLst/>
              <a:uLnTx/>
              <a:uFillTx/>
            </a:endParaRPr>
          </a:p>
        </p:txBody>
      </p:sp>
      <p:sp>
        <p:nvSpPr>
          <p:cNvPr id="16" name="Rectangle 15"/>
          <p:cNvSpPr/>
          <p:nvPr/>
        </p:nvSpPr>
        <p:spPr>
          <a:xfrm>
            <a:off x="256305" y="4125299"/>
            <a:ext cx="11336983" cy="707886"/>
          </a:xfrm>
          <a:prstGeom prst="rect">
            <a:avLst/>
          </a:prstGeom>
        </p:spPr>
        <p:txBody>
          <a:bodyPr wrap="square">
            <a:spAutoFit/>
          </a:bodyPr>
          <a:lstStyle/>
          <a:p>
            <a:pPr marL="285750" lvl="0" indent="-285750">
              <a:buFont typeface="Wingdings" panose="05000000000000000000" pitchFamily="2" charset="2"/>
              <a:buChar char="§"/>
            </a:pPr>
            <a:r>
              <a:rPr lang="el-GR" sz="1300" b="1" dirty="0">
                <a:solidFill>
                  <a:srgbClr val="00B050"/>
                </a:solidFill>
              </a:rPr>
              <a:t>Πάρα πολλά παραδείγματα ποσοτικών και ποιοτικών δεικτών περιέχονται στο</a:t>
            </a:r>
            <a:r>
              <a:rPr lang="en-GB" sz="1400" b="1" dirty="0">
                <a:solidFill>
                  <a:srgbClr val="00B050"/>
                </a:solidFill>
                <a:hlinkClick r:id="rId3"/>
              </a:rPr>
              <a:t> Handbook on KA2 lump-sums</a:t>
            </a:r>
            <a:r>
              <a:rPr lang="el-GR" sz="1400" b="1" dirty="0">
                <a:solidFill>
                  <a:srgbClr val="00B050"/>
                </a:solidFill>
              </a:rPr>
              <a:t> (σελίδες 28-29)</a:t>
            </a:r>
            <a:endParaRPr lang="el-GR" sz="1300" b="1" dirty="0">
              <a:solidFill>
                <a:srgbClr val="00B050"/>
              </a:solidFill>
            </a:endParaRPr>
          </a:p>
          <a:p>
            <a:pPr marL="285750" lvl="0" indent="-285750">
              <a:buFont typeface="Wingdings" panose="05000000000000000000" pitchFamily="2" charset="2"/>
              <a:buChar char="§"/>
            </a:pPr>
            <a:r>
              <a:rPr lang="el-GR" sz="1300" b="1" dirty="0">
                <a:solidFill>
                  <a:srgbClr val="00B050"/>
                </a:solidFill>
              </a:rPr>
              <a:t>Οι δείκτες αυτοί θα χρησιμοποιηθούν επιπρόσθετα για την αξιολόγηση του βαθμού συνάφειας της κάθε δραστηριότητας με τους στόχους και τα αποτελέσματα του πακέτου εργασίας και πρέπει να είναι:</a:t>
            </a:r>
          </a:p>
        </p:txBody>
      </p:sp>
      <p:pic>
        <p:nvPicPr>
          <p:cNvPr id="13" name="Picture 12"/>
          <p:cNvPicPr>
            <a:picLocks noChangeAspect="1"/>
          </p:cNvPicPr>
          <p:nvPr/>
        </p:nvPicPr>
        <p:blipFill>
          <a:blip r:embed="rId4"/>
          <a:stretch>
            <a:fillRect/>
          </a:stretch>
        </p:blipFill>
        <p:spPr>
          <a:xfrm>
            <a:off x="221757" y="4937594"/>
            <a:ext cx="6149873" cy="1920406"/>
          </a:xfrm>
          <a:prstGeom prst="rect">
            <a:avLst/>
          </a:prstGeom>
        </p:spPr>
      </p:pic>
    </p:spTree>
    <p:extLst>
      <p:ext uri="{BB962C8B-B14F-4D97-AF65-F5344CB8AC3E}">
        <p14:creationId xmlns:p14="http://schemas.microsoft.com/office/powerpoint/2010/main" val="26171022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442755" y="1305408"/>
            <a:ext cx="4587638" cy="5281118"/>
          </a:xfrm>
          <a:prstGeom prst="rect">
            <a:avLst/>
          </a:prstGeom>
        </p:spPr>
      </p:pic>
      <p:sp>
        <p:nvSpPr>
          <p:cNvPr id="6" name="TextBox 5">
            <a:extLst>
              <a:ext uri="{FF2B5EF4-FFF2-40B4-BE49-F238E27FC236}">
                <a16:creationId xmlns:a16="http://schemas.microsoft.com/office/drawing/2014/main" id="{CC6F8AAC-2DAA-0346-B3D2-B832D159BF4C}"/>
              </a:ext>
            </a:extLst>
          </p:cNvPr>
          <p:cNvSpPr txBox="1"/>
          <p:nvPr/>
        </p:nvSpPr>
        <p:spPr>
          <a:xfrm flipH="1">
            <a:off x="-544247" y="46756"/>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DESIGN AND IMPLEMENTATION</a:t>
            </a:r>
            <a:r>
              <a:rPr lang="el-GR" sz="2800" b="1" dirty="0">
                <a:solidFill>
                  <a:schemeClr val="bg1"/>
                </a:solidFill>
              </a:rPr>
              <a:t>   </a:t>
            </a:r>
            <a:endParaRPr lang="en-GB" sz="2800" b="1" dirty="0">
              <a:solidFill>
                <a:schemeClr val="bg1"/>
              </a:solidFill>
            </a:endParaRPr>
          </a:p>
        </p:txBody>
      </p:sp>
      <p:sp>
        <p:nvSpPr>
          <p:cNvPr id="8" name="Rectangle 7"/>
          <p:cNvSpPr/>
          <p:nvPr/>
        </p:nvSpPr>
        <p:spPr>
          <a:xfrm>
            <a:off x="5453270" y="2991859"/>
            <a:ext cx="6096000" cy="646331"/>
          </a:xfrm>
          <a:prstGeom prst="rect">
            <a:avLst/>
          </a:prstGeom>
        </p:spPr>
        <p:txBody>
          <a:bodyPr>
            <a:spAutoFit/>
          </a:bodyPr>
          <a:lstStyle/>
          <a:p>
            <a:r>
              <a:rPr lang="el-GR" b="1" dirty="0">
                <a:solidFill>
                  <a:srgbClr val="00B050"/>
                </a:solidFill>
              </a:rPr>
              <a:t>Η λογική σύνδεση των όσων αναφέρονται στην προηγούμενη διαφάνεια παρουσιάζεται σε αυτό το διάγραμμα</a:t>
            </a:r>
            <a:endParaRPr lang="en-GB" b="1" dirty="0">
              <a:solidFill>
                <a:srgbClr val="00B050"/>
              </a:solidFill>
            </a:endParaRPr>
          </a:p>
        </p:txBody>
      </p:sp>
      <p:sp>
        <p:nvSpPr>
          <p:cNvPr id="9" name="Rectangle 8"/>
          <p:cNvSpPr/>
          <p:nvPr/>
        </p:nvSpPr>
        <p:spPr>
          <a:xfrm>
            <a:off x="256305" y="775445"/>
            <a:ext cx="4526688" cy="369332"/>
          </a:xfrm>
          <a:prstGeom prst="rect">
            <a:avLst/>
          </a:prstGeom>
        </p:spPr>
        <p:txBody>
          <a:bodyPr wrap="none">
            <a:spAutoFit/>
          </a:bodyPr>
          <a:lstStyle/>
          <a:p>
            <a:pPr marL="285750" indent="-285750">
              <a:buFont typeface="Wingdings" panose="05000000000000000000" pitchFamily="2" charset="2"/>
              <a:buChar char="§"/>
            </a:pPr>
            <a:r>
              <a:rPr lang="en-GB" b="1" dirty="0"/>
              <a:t>Other work packages</a:t>
            </a:r>
            <a:r>
              <a:rPr lang="el-GR" b="1" dirty="0"/>
              <a:t> - </a:t>
            </a:r>
            <a:r>
              <a:rPr lang="en-GB" dirty="0"/>
              <a:t>Work package n°</a:t>
            </a:r>
            <a:r>
              <a:rPr lang="el-GR" dirty="0"/>
              <a:t> </a:t>
            </a:r>
            <a:r>
              <a:rPr lang="en-GB" dirty="0"/>
              <a:t>X:</a:t>
            </a:r>
            <a:endParaRPr lang="en-GB" b="1" dirty="0"/>
          </a:p>
        </p:txBody>
      </p:sp>
    </p:spTree>
    <p:extLst>
      <p:ext uri="{BB962C8B-B14F-4D97-AF65-F5344CB8AC3E}">
        <p14:creationId xmlns:p14="http://schemas.microsoft.com/office/powerpoint/2010/main" val="15708170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4" name="Picture 3"/>
          <p:cNvPicPr>
            <a:picLocks noChangeAspect="1"/>
          </p:cNvPicPr>
          <p:nvPr/>
        </p:nvPicPr>
        <p:blipFill>
          <a:blip r:embed="rId2"/>
          <a:stretch>
            <a:fillRect/>
          </a:stretch>
        </p:blipFill>
        <p:spPr>
          <a:xfrm>
            <a:off x="224487" y="1162302"/>
            <a:ext cx="11443701" cy="2360472"/>
          </a:xfrm>
          <a:prstGeom prst="rect">
            <a:avLst/>
          </a:prstGeom>
        </p:spPr>
      </p:pic>
      <p:sp>
        <p:nvSpPr>
          <p:cNvPr id="6" name="TextBox 5">
            <a:extLst>
              <a:ext uri="{FF2B5EF4-FFF2-40B4-BE49-F238E27FC236}">
                <a16:creationId xmlns:a16="http://schemas.microsoft.com/office/drawing/2014/main" id="{CC6F8AAC-2DAA-0346-B3D2-B832D159BF4C}"/>
              </a:ext>
            </a:extLst>
          </p:cNvPr>
          <p:cNvSpPr txBox="1"/>
          <p:nvPr/>
        </p:nvSpPr>
        <p:spPr>
          <a:xfrm flipH="1">
            <a:off x="-544247" y="87975"/>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DESIGN AND IMPLEMENTATION</a:t>
            </a:r>
            <a:r>
              <a:rPr lang="el-GR" sz="2800" b="1" dirty="0">
                <a:solidFill>
                  <a:schemeClr val="bg1"/>
                </a:solidFill>
              </a:rPr>
              <a:t>   </a:t>
            </a:r>
            <a:endParaRPr lang="en-GB" sz="2800" b="1" dirty="0">
              <a:solidFill>
                <a:schemeClr val="bg1"/>
              </a:solidFill>
            </a:endParaRPr>
          </a:p>
        </p:txBody>
      </p:sp>
      <p:sp>
        <p:nvSpPr>
          <p:cNvPr id="7" name="Rectangle 6"/>
          <p:cNvSpPr/>
          <p:nvPr/>
        </p:nvSpPr>
        <p:spPr>
          <a:xfrm>
            <a:off x="307614" y="1717167"/>
            <a:ext cx="11142813" cy="1031051"/>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a:ln>
                  <a:noFill/>
                </a:ln>
                <a:solidFill>
                  <a:srgbClr val="00B050"/>
                </a:solidFill>
                <a:effectLst/>
                <a:uLnTx/>
                <a:uFillTx/>
              </a:rPr>
              <a:t>Κάποια</a:t>
            </a:r>
            <a:r>
              <a:rPr kumimoji="0" lang="el-GR" sz="1200" b="1" i="0" u="none" strike="noStrike" kern="0" cap="none" spc="0" normalizeH="0" noProof="0" dirty="0">
                <a:ln>
                  <a:noFill/>
                </a:ln>
                <a:solidFill>
                  <a:srgbClr val="00B050"/>
                </a:solidFill>
                <a:effectLst/>
                <a:uLnTx/>
                <a:uFillTx/>
              </a:rPr>
              <a:t> πληροφόρηση πιο γενικής φύσεως, σχετικά με την κατανομή καθηκόντων, θα πρέπει να έχει ήδη δοθεί στην Ενότητα </a:t>
            </a:r>
            <a:r>
              <a:rPr kumimoji="0" lang="en-GB" sz="1200" b="1" i="0" u="none" strike="noStrike" kern="0" cap="none" spc="0" normalizeH="0" noProof="0" dirty="0">
                <a:ln>
                  <a:noFill/>
                </a:ln>
                <a:solidFill>
                  <a:srgbClr val="00B050"/>
                </a:solidFill>
                <a:effectLst/>
                <a:uLnTx/>
                <a:uFillTx/>
              </a:rPr>
              <a:t>“Partnership and Cooperation Arrangements”. </a:t>
            </a:r>
            <a:r>
              <a:rPr kumimoji="0" lang="el-GR" sz="1200" b="1" i="0" u="none" strike="noStrike" kern="0" cap="none" spc="0" normalizeH="0" noProof="0" dirty="0">
                <a:ln>
                  <a:noFill/>
                </a:ln>
                <a:solidFill>
                  <a:srgbClr val="00B050"/>
                </a:solidFill>
                <a:effectLst/>
                <a:uLnTx/>
                <a:uFillTx/>
              </a:rPr>
              <a:t>Εδώ θα δοθεί πιο συγκεκριμένη και αναλυτική πληροφόρηση, που θα αφορά ειδικά το πακέτο εργασίας.</a:t>
            </a:r>
          </a:p>
          <a:p>
            <a:pPr marL="285750" indent="-285750">
              <a:buFont typeface="Wingdings" panose="05000000000000000000" pitchFamily="2" charset="2"/>
              <a:buChar char="§"/>
              <a:defRPr/>
            </a:pPr>
            <a:r>
              <a:rPr kumimoji="0" lang="el-GR" sz="1200" b="1" i="0" u="none" strike="noStrike" kern="0" cap="none" spc="0" normalizeH="0" baseline="0" noProof="0" dirty="0">
                <a:ln>
                  <a:noFill/>
                </a:ln>
                <a:solidFill>
                  <a:srgbClr val="00B050"/>
                </a:solidFill>
                <a:effectLst/>
                <a:uLnTx/>
                <a:uFillTx/>
              </a:rPr>
              <a:t>Δεν</a:t>
            </a:r>
            <a:r>
              <a:rPr kumimoji="0" lang="el-GR" sz="1200" b="1" i="0" u="none" strike="noStrike" kern="0" cap="none" spc="0" normalizeH="0" noProof="0" dirty="0">
                <a:ln>
                  <a:noFill/>
                </a:ln>
                <a:solidFill>
                  <a:srgbClr val="00B050"/>
                </a:solidFill>
                <a:effectLst/>
                <a:uLnTx/>
                <a:uFillTx/>
              </a:rPr>
              <a:t> είναι απαραίτητο να συμμετέχουν όλοι οι οργανισμοί στην υλοποίηση των δραστηριοτήτων του κάθε πακέτου εργασίας. </a:t>
            </a:r>
            <a:r>
              <a:rPr lang="el-GR" sz="1200" b="1" kern="0" dirty="0">
                <a:solidFill>
                  <a:srgbClr val="00B050"/>
                </a:solidFill>
              </a:rPr>
              <a:t>Η κατανομή καθηκόντων θα πρέπει, εντούτοις, να είναι όσο πιο ισορροπημένη γίνεται.</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sp>
        <p:nvSpPr>
          <p:cNvPr id="8" name="Rectangle 7"/>
          <p:cNvSpPr/>
          <p:nvPr/>
        </p:nvSpPr>
        <p:spPr>
          <a:xfrm>
            <a:off x="307614" y="3095744"/>
            <a:ext cx="11142813" cy="1400383"/>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Δε θα πρέπει μόνο στην ολότητά του το Σχέδιο να είναι οικονομικά-αποδοτικό αλλά και ανά πακέτο εργασίας.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Για να είναι εφικτή η αξιολόγηση αυτής της πτυχής ενός πακέτου εργασίας, θα πρέπει οι δραστηριότητες που θα εμπεριέχει να </a:t>
            </a:r>
            <a:r>
              <a:rPr lang="el-GR" sz="1200" b="1" kern="0" dirty="0" err="1">
                <a:solidFill>
                  <a:srgbClr val="00B050"/>
                </a:solidFill>
              </a:rPr>
              <a:t>περιγραφούν</a:t>
            </a:r>
            <a:r>
              <a:rPr lang="el-GR" sz="1200" b="1" kern="0" dirty="0">
                <a:solidFill>
                  <a:srgbClr val="00B050"/>
                </a:solidFill>
              </a:rPr>
              <a:t> με τον μεγαλύτερο δυνατό βαθμό λεπτομέρειας και η κάθε δραστηριότητα να συνδεθεί με ένα κόστος, το οποίο να αντιστοιχεί στην πραγματική της βαρύτητα μέσα στο πακέτο εργασίας.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Η ανάλυση του προϋπολογισμού για ένα πακέτο εργασίας θα παρουσιαστεί υποχρεωτικά ανά εταίρο στην ενότητα </a:t>
            </a:r>
            <a:r>
              <a:rPr lang="en-GB" sz="1200" b="1" kern="0" dirty="0">
                <a:solidFill>
                  <a:srgbClr val="00B050"/>
                </a:solidFill>
              </a:rPr>
              <a:t>“Budget Summary”</a:t>
            </a:r>
            <a:r>
              <a:rPr lang="el-GR" sz="1200" b="1" kern="0" dirty="0">
                <a:solidFill>
                  <a:srgbClr val="00B050"/>
                </a:solidFill>
              </a:rPr>
              <a:t>(όπως δείχνει ο πίνακας), αλλά θα μπορούσε επιπρόσθετα εδώ να παρουσιαστεί ανά εταίρο και δραστηριότητα. Κάτι τέτοιο θα βοηθούσε αρκετά τους </a:t>
            </a:r>
            <a:r>
              <a:rPr lang="el-GR" sz="1200" b="1" kern="0" dirty="0" err="1">
                <a:solidFill>
                  <a:srgbClr val="00B050"/>
                </a:solidFill>
              </a:rPr>
              <a:t>αξιολογητές</a:t>
            </a:r>
            <a:r>
              <a:rPr lang="el-GR" sz="1200" b="1" kern="0" dirty="0">
                <a:solidFill>
                  <a:srgbClr val="00B050"/>
                </a:solidFill>
              </a:rPr>
              <a:t> της Πρότασης.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pic>
        <p:nvPicPr>
          <p:cNvPr id="5" name="Picture 4"/>
          <p:cNvPicPr>
            <a:picLocks noChangeAspect="1"/>
          </p:cNvPicPr>
          <p:nvPr/>
        </p:nvPicPr>
        <p:blipFill>
          <a:blip r:embed="rId3"/>
          <a:stretch>
            <a:fillRect/>
          </a:stretch>
        </p:blipFill>
        <p:spPr>
          <a:xfrm>
            <a:off x="391212" y="4312192"/>
            <a:ext cx="4772691" cy="1924319"/>
          </a:xfrm>
          <a:prstGeom prst="rect">
            <a:avLst/>
          </a:prstGeom>
        </p:spPr>
      </p:pic>
      <p:sp>
        <p:nvSpPr>
          <p:cNvPr id="10" name="Rectangle 9"/>
          <p:cNvSpPr/>
          <p:nvPr/>
        </p:nvSpPr>
        <p:spPr>
          <a:xfrm>
            <a:off x="256305" y="775445"/>
            <a:ext cx="4526688" cy="369332"/>
          </a:xfrm>
          <a:prstGeom prst="rect">
            <a:avLst/>
          </a:prstGeom>
        </p:spPr>
        <p:txBody>
          <a:bodyPr wrap="none">
            <a:spAutoFit/>
          </a:bodyPr>
          <a:lstStyle/>
          <a:p>
            <a:pPr marL="285750" indent="-285750">
              <a:buFont typeface="Wingdings" panose="05000000000000000000" pitchFamily="2" charset="2"/>
              <a:buChar char="§"/>
            </a:pPr>
            <a:r>
              <a:rPr lang="en-GB" b="1" dirty="0"/>
              <a:t>Other work packages</a:t>
            </a:r>
            <a:r>
              <a:rPr lang="el-GR" b="1" dirty="0"/>
              <a:t> - </a:t>
            </a:r>
            <a:r>
              <a:rPr lang="en-GB" dirty="0"/>
              <a:t>Work package n°</a:t>
            </a:r>
            <a:r>
              <a:rPr lang="el-GR" dirty="0"/>
              <a:t> </a:t>
            </a:r>
            <a:r>
              <a:rPr lang="en-GB" dirty="0"/>
              <a:t>X:</a:t>
            </a:r>
            <a:endParaRPr lang="en-GB" b="1" dirty="0"/>
          </a:p>
        </p:txBody>
      </p:sp>
    </p:spTree>
    <p:extLst>
      <p:ext uri="{BB962C8B-B14F-4D97-AF65-F5344CB8AC3E}">
        <p14:creationId xmlns:p14="http://schemas.microsoft.com/office/powerpoint/2010/main" val="40140768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44247" y="87975"/>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DESIGN AND IMPLEMENTATION</a:t>
            </a:r>
            <a:r>
              <a:rPr lang="el-GR" sz="2800" b="1" dirty="0">
                <a:solidFill>
                  <a:schemeClr val="bg1"/>
                </a:solidFill>
              </a:rPr>
              <a:t>   </a:t>
            </a:r>
            <a:endParaRPr lang="en-GB" sz="2800" b="1" dirty="0">
              <a:solidFill>
                <a:schemeClr val="bg1"/>
              </a:solidFill>
            </a:endParaRPr>
          </a:p>
        </p:txBody>
      </p:sp>
      <p:sp>
        <p:nvSpPr>
          <p:cNvPr id="9" name="Rectangle 8"/>
          <p:cNvSpPr/>
          <p:nvPr/>
        </p:nvSpPr>
        <p:spPr>
          <a:xfrm>
            <a:off x="224487" y="749169"/>
            <a:ext cx="6062493" cy="369332"/>
          </a:xfrm>
          <a:prstGeom prst="rect">
            <a:avLst/>
          </a:prstGeom>
        </p:spPr>
        <p:txBody>
          <a:bodyPr wrap="none">
            <a:spAutoFit/>
          </a:bodyPr>
          <a:lstStyle/>
          <a:p>
            <a:pPr marL="285750" indent="-285750">
              <a:buFont typeface="Wingdings" panose="05000000000000000000" pitchFamily="2" charset="2"/>
              <a:buChar char="§"/>
            </a:pPr>
            <a:r>
              <a:rPr lang="en-GB" b="1" dirty="0"/>
              <a:t>Other work packages - </a:t>
            </a:r>
            <a:r>
              <a:rPr lang="en-GB" dirty="0"/>
              <a:t>Work package n°</a:t>
            </a:r>
            <a:r>
              <a:rPr lang="el-GR" dirty="0"/>
              <a:t> </a:t>
            </a:r>
            <a:r>
              <a:rPr lang="en-GB" dirty="0"/>
              <a:t>X - Activities - (</a:t>
            </a:r>
            <a:r>
              <a:rPr lang="el-GR" dirty="0"/>
              <a:t>Χ</a:t>
            </a:r>
            <a:r>
              <a:rPr lang="en-GB" dirty="0"/>
              <a:t> - )</a:t>
            </a:r>
            <a:r>
              <a:rPr lang="el-GR" dirty="0"/>
              <a:t>:</a:t>
            </a:r>
            <a:endParaRPr lang="en-GB" dirty="0"/>
          </a:p>
        </p:txBody>
      </p:sp>
      <p:pic>
        <p:nvPicPr>
          <p:cNvPr id="2" name="Picture 1"/>
          <p:cNvPicPr>
            <a:picLocks noChangeAspect="1"/>
          </p:cNvPicPr>
          <p:nvPr/>
        </p:nvPicPr>
        <p:blipFill>
          <a:blip r:embed="rId2"/>
          <a:stretch>
            <a:fillRect/>
          </a:stretch>
        </p:blipFill>
        <p:spPr>
          <a:xfrm>
            <a:off x="305092" y="2045097"/>
            <a:ext cx="10120240" cy="2036307"/>
          </a:xfrm>
          <a:prstGeom prst="rect">
            <a:avLst/>
          </a:prstGeom>
        </p:spPr>
      </p:pic>
      <p:cxnSp>
        <p:nvCxnSpPr>
          <p:cNvPr id="11" name="Straight Arrow Connector 10"/>
          <p:cNvCxnSpPr/>
          <p:nvPr/>
        </p:nvCxnSpPr>
        <p:spPr>
          <a:xfrm>
            <a:off x="9005455" y="3771301"/>
            <a:ext cx="41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051913" y="3616453"/>
            <a:ext cx="1773434" cy="276999"/>
          </a:xfrm>
          <a:prstGeom prst="rect">
            <a:avLst/>
          </a:prstGeom>
        </p:spPr>
        <p:txBody>
          <a:bodyPr wrap="none">
            <a:spAutoFit/>
          </a:bodyPr>
          <a:lstStyle/>
          <a:p>
            <a:pPr lvl="0" algn="ctr"/>
            <a:r>
              <a:rPr lang="el-GR" sz="1200" b="1" dirty="0">
                <a:solidFill>
                  <a:srgbClr val="00B050"/>
                </a:solidFill>
              </a:rPr>
              <a:t>Προσθήκη καταχώρησης</a:t>
            </a:r>
          </a:p>
        </p:txBody>
      </p:sp>
      <p:cxnSp>
        <p:nvCxnSpPr>
          <p:cNvPr id="14" name="Straight Arrow Connector 13"/>
          <p:cNvCxnSpPr/>
          <p:nvPr/>
        </p:nvCxnSpPr>
        <p:spPr>
          <a:xfrm>
            <a:off x="10136909" y="2884013"/>
            <a:ext cx="41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48509" y="2739762"/>
            <a:ext cx="1759905" cy="276999"/>
          </a:xfrm>
          <a:prstGeom prst="rect">
            <a:avLst/>
          </a:prstGeom>
        </p:spPr>
        <p:txBody>
          <a:bodyPr wrap="none">
            <a:spAutoFit/>
          </a:bodyPr>
          <a:lstStyle/>
          <a:p>
            <a:pPr lvl="0" algn="ctr"/>
            <a:r>
              <a:rPr lang="el-GR" sz="1200" b="1" dirty="0">
                <a:solidFill>
                  <a:srgbClr val="00B050"/>
                </a:solidFill>
              </a:rPr>
              <a:t>Διαγραφή καταχώρησης</a:t>
            </a:r>
          </a:p>
        </p:txBody>
      </p:sp>
      <p:cxnSp>
        <p:nvCxnSpPr>
          <p:cNvPr id="16" name="Straight Arrow Connector 15"/>
          <p:cNvCxnSpPr/>
          <p:nvPr/>
        </p:nvCxnSpPr>
        <p:spPr>
          <a:xfrm flipV="1">
            <a:off x="2315694" y="1744937"/>
            <a:ext cx="567136" cy="404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777558" y="1251232"/>
            <a:ext cx="9184997" cy="646331"/>
          </a:xfrm>
          <a:prstGeom prst="rect">
            <a:avLst/>
          </a:prstGeom>
        </p:spPr>
        <p:txBody>
          <a:bodyPr wrap="square">
            <a:spAutoFit/>
          </a:bodyPr>
          <a:lstStyle/>
          <a:p>
            <a:pPr lvl="0" algn="ctr"/>
            <a:r>
              <a:rPr lang="en-GB" sz="1200" b="1" dirty="0">
                <a:solidFill>
                  <a:srgbClr val="00B050"/>
                </a:solidFill>
              </a:rPr>
              <a:t>Drop-down menu, </a:t>
            </a:r>
            <a:r>
              <a:rPr lang="el-GR" sz="1200" b="1" dirty="0">
                <a:solidFill>
                  <a:srgbClr val="00B050"/>
                </a:solidFill>
              </a:rPr>
              <a:t>το οποίο περιλαμβάνει τις χώρες των οργανισμών που συμμετέχουν στην Κοινοπραξία, τις χώρες όπου εδρεύουν θεσμικά όργανα της ΕΕ, την επιλογή </a:t>
            </a:r>
            <a:r>
              <a:rPr lang="en-GB" sz="1200" b="1" dirty="0">
                <a:solidFill>
                  <a:srgbClr val="00B050"/>
                </a:solidFill>
              </a:rPr>
              <a:t>“other” (</a:t>
            </a:r>
            <a:r>
              <a:rPr lang="el-GR" sz="1200" b="1" dirty="0">
                <a:solidFill>
                  <a:srgbClr val="00B050"/>
                </a:solidFill>
              </a:rPr>
              <a:t>Για δραστηριότητες που λαμβάνουν χώρα σε θεματικές εκδηλώσεις και συνέδρια)</a:t>
            </a:r>
            <a:r>
              <a:rPr lang="en-GB" sz="1200" b="1" dirty="0">
                <a:solidFill>
                  <a:srgbClr val="00B050"/>
                </a:solidFill>
              </a:rPr>
              <a:t> </a:t>
            </a:r>
            <a:r>
              <a:rPr lang="el-GR" sz="1200" b="1" dirty="0">
                <a:solidFill>
                  <a:srgbClr val="00B050"/>
                </a:solidFill>
              </a:rPr>
              <a:t>και την επιλογή </a:t>
            </a:r>
            <a:r>
              <a:rPr lang="en-GB" sz="1200" b="1" dirty="0">
                <a:solidFill>
                  <a:srgbClr val="00B050"/>
                </a:solidFill>
              </a:rPr>
              <a:t>“virtual activity”</a:t>
            </a:r>
            <a:r>
              <a:rPr lang="el-GR" sz="1200" b="1" dirty="0">
                <a:solidFill>
                  <a:srgbClr val="00B050"/>
                </a:solidFill>
              </a:rPr>
              <a:t> (Για εικονικές δραστηριότητες που δε συνδέονται με κάποιο κόστος μπορεί να καταχωρηθεί μηδενικό κόστος)</a:t>
            </a:r>
          </a:p>
        </p:txBody>
      </p:sp>
      <p:sp>
        <p:nvSpPr>
          <p:cNvPr id="21" name="TextBox 20"/>
          <p:cNvSpPr txBox="1"/>
          <p:nvPr/>
        </p:nvSpPr>
        <p:spPr>
          <a:xfrm>
            <a:off x="240326" y="4059631"/>
            <a:ext cx="4812145" cy="923330"/>
          </a:xfrm>
          <a:prstGeom prst="rect">
            <a:avLst/>
          </a:prstGeom>
          <a:noFill/>
        </p:spPr>
        <p:txBody>
          <a:bodyPr wrap="square" rtlCol="0">
            <a:spAutoFit/>
          </a:bodyPr>
          <a:lstStyle/>
          <a:p>
            <a:pPr marL="285750" indent="-285750">
              <a:buFont typeface="Wingdings" panose="05000000000000000000" pitchFamily="2" charset="2"/>
              <a:buChar char="ü"/>
            </a:pPr>
            <a:r>
              <a:rPr lang="en-GB" b="1" dirty="0"/>
              <a:t>Description of the Activities:</a:t>
            </a:r>
          </a:p>
          <a:p>
            <a:endParaRPr lang="en-GB" b="1" dirty="0"/>
          </a:p>
          <a:p>
            <a:endParaRPr lang="en-GB" b="1" dirty="0"/>
          </a:p>
        </p:txBody>
      </p:sp>
      <p:pic>
        <p:nvPicPr>
          <p:cNvPr id="22" name="Picture 21"/>
          <p:cNvPicPr>
            <a:picLocks noChangeAspect="1"/>
          </p:cNvPicPr>
          <p:nvPr/>
        </p:nvPicPr>
        <p:blipFill>
          <a:blip r:embed="rId3"/>
          <a:stretch>
            <a:fillRect/>
          </a:stretch>
        </p:blipFill>
        <p:spPr>
          <a:xfrm>
            <a:off x="243503" y="4348982"/>
            <a:ext cx="11784589" cy="871804"/>
          </a:xfrm>
          <a:prstGeom prst="rect">
            <a:avLst/>
          </a:prstGeom>
        </p:spPr>
      </p:pic>
      <p:sp>
        <p:nvSpPr>
          <p:cNvPr id="23" name="Rectangle 22"/>
          <p:cNvSpPr/>
          <p:nvPr/>
        </p:nvSpPr>
        <p:spPr>
          <a:xfrm>
            <a:off x="305092" y="4855086"/>
            <a:ext cx="10243417" cy="2323713"/>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Θα πρέπει να δοθεί όσο το δυνατόν πιο αναλυτική και ακριβής πληροφόρηση σχετικά με το περιεχόμενο και τη μεθοδολογία των δραστηριοτήτων, ούτως ώστε ο </a:t>
            </a:r>
            <a:r>
              <a:rPr lang="el-GR" sz="1200" b="1" kern="0" dirty="0" err="1">
                <a:solidFill>
                  <a:srgbClr val="00B050"/>
                </a:solidFill>
              </a:rPr>
              <a:t>αξιολογητής</a:t>
            </a:r>
            <a:r>
              <a:rPr lang="el-GR" sz="1200" b="1" kern="0" dirty="0">
                <a:solidFill>
                  <a:srgbClr val="00B050"/>
                </a:solidFill>
              </a:rPr>
              <a:t> της Πρότασης να είναι σε θέση να κρίνει κατά πόσον το κόστος που συνδέεται με κάθε δραστηριότητα είναι ρεαλιστικό</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Εάν η δραστηριότητα είναι η παραγωγή ενός αποτελέσματος μεγάλης κλίμακας, θα πρέπει τα διαφορετικά στάδια ανάπτυξής του να </a:t>
            </a:r>
            <a:r>
              <a:rPr lang="el-GR" sz="1200" b="1" kern="0" dirty="0" err="1">
                <a:solidFill>
                  <a:srgbClr val="00B050"/>
                </a:solidFill>
              </a:rPr>
              <a:t>περιγραφούν</a:t>
            </a:r>
            <a:r>
              <a:rPr lang="el-GR" sz="1200" b="1" kern="0" dirty="0">
                <a:solidFill>
                  <a:srgbClr val="00B050"/>
                </a:solidFill>
              </a:rPr>
              <a:t>, χωρίς να είναι όμως απαραίτητο να παρουσιαστεί ξεχωριστά η κοστολόγηση για το κάθε στάδιο</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Εάν η δραστηριότητα είναι κάποια διακρατική συνάντηση, θα πρέπει να γίνει αναφορά στις πρακτικές διευθετήσεις που την αφορούν (διευθετήσεις </a:t>
            </a:r>
            <a:r>
              <a:rPr lang="el-GR" sz="1200" b="1" kern="0" dirty="0" err="1">
                <a:solidFill>
                  <a:srgbClr val="00B050"/>
                </a:solidFill>
              </a:rPr>
              <a:t>ταξιδίου</a:t>
            </a:r>
            <a:r>
              <a:rPr lang="el-GR" sz="1200" b="1" kern="0" dirty="0">
                <a:solidFill>
                  <a:srgbClr val="00B050"/>
                </a:solidFill>
              </a:rPr>
              <a:t>, διαμονής, ασφάλισης, προετοιμασίας συμμετεχόντων, υπογραφή Συμφωνιών Εκμάθησης </a:t>
            </a:r>
            <a:r>
              <a:rPr lang="el-GR" sz="1200" b="1" kern="0" dirty="0" err="1">
                <a:solidFill>
                  <a:srgbClr val="00B050"/>
                </a:solidFill>
              </a:rPr>
              <a:t>κτλ</a:t>
            </a:r>
            <a:r>
              <a:rPr lang="el-GR" sz="1200" b="1" kern="0" dirty="0">
                <a:solidFill>
                  <a:srgbClr val="00B050"/>
                </a:solidFill>
              </a:rPr>
              <a:t>)</a:t>
            </a:r>
            <a:r>
              <a:rPr lang="en-GB" sz="1200" b="1" kern="0" dirty="0">
                <a:solidFill>
                  <a:srgbClr val="00B050"/>
                </a:solidFill>
              </a:rPr>
              <a:t>. </a:t>
            </a:r>
            <a:r>
              <a:rPr lang="el-GR" sz="1200" b="1" kern="0" dirty="0">
                <a:solidFill>
                  <a:srgbClr val="00B050"/>
                </a:solidFill>
              </a:rPr>
              <a:t>Επίσης, θα πρέπει να γίνει ξεχωριστή αναφορά στο θέμα της αναγνώρισης και επικύρωσης των μαθησιακών αποτελεσμάτων που θα αποκτηθούν από τη συμμετοχή στη δραστηριότητα, με τη χρήση των Ευρωπαϊκών εργαλείων διαφάνειας (π.χ. </a:t>
            </a:r>
            <a:r>
              <a:rPr lang="en-GB" sz="1200" b="1" kern="0" dirty="0" err="1">
                <a:solidFill>
                  <a:srgbClr val="00B050"/>
                </a:solidFill>
              </a:rPr>
              <a:t>Europass</a:t>
            </a:r>
            <a:r>
              <a:rPr lang="en-GB" sz="1200" b="1" kern="0" dirty="0">
                <a:solidFill>
                  <a:srgbClr val="00B050"/>
                </a:solidFill>
              </a:rPr>
              <a:t>)</a:t>
            </a:r>
          </a:p>
          <a:p>
            <a:pPr marL="285750" lvl="0" indent="-285750" algn="just">
              <a:buFont typeface="Wingdings" panose="05000000000000000000" pitchFamily="2" charset="2"/>
              <a:buChar char="§"/>
              <a:defRPr/>
            </a:pPr>
            <a:r>
              <a:rPr lang="el-GR" sz="1200" b="1" kern="0" dirty="0">
                <a:solidFill>
                  <a:srgbClr val="00B050"/>
                </a:solidFill>
              </a:rPr>
              <a:t>Για δραστηριότητες που αντιστοιχούν σε συναντήσεις, εκδηλώσεις κτλ. καλό θα ήταν η προκαταρκτική ημερήσια διάταξη να επισυνάπτεται ως Παράρτημα στην αίτηση.</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200" b="1" kern="0" dirty="0">
              <a:solidFill>
                <a:srgbClr val="00B05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23930510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92762" y="4936683"/>
            <a:ext cx="11699238" cy="737680"/>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13419" y="58165"/>
            <a:ext cx="11810907"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DESIGN AND IMPLEMENTATION</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965321"/>
            <a:ext cx="3158942" cy="923330"/>
          </a:xfrm>
          <a:prstGeom prst="rect">
            <a:avLst/>
          </a:prstGeom>
        </p:spPr>
        <p:txBody>
          <a:bodyPr wrap="none">
            <a:spAutoFit/>
          </a:bodyPr>
          <a:lstStyle/>
          <a:p>
            <a:pPr marL="285750" indent="-285750">
              <a:buFont typeface="Wingdings" panose="05000000000000000000" pitchFamily="2" charset="2"/>
              <a:buChar char="ü"/>
            </a:pPr>
            <a:r>
              <a:rPr lang="en-GB" b="1" dirty="0"/>
              <a:t>Description of the activities</a:t>
            </a:r>
            <a:r>
              <a:rPr lang="el-GR" b="1" dirty="0"/>
              <a:t>:</a:t>
            </a:r>
            <a:endParaRPr lang="en-GB" b="1" dirty="0"/>
          </a:p>
          <a:p>
            <a:endParaRPr lang="en-GB" b="1" dirty="0"/>
          </a:p>
          <a:p>
            <a:endParaRPr lang="en-GB" b="1" dirty="0"/>
          </a:p>
        </p:txBody>
      </p:sp>
      <p:pic>
        <p:nvPicPr>
          <p:cNvPr id="5" name="Picture 4"/>
          <p:cNvPicPr>
            <a:picLocks noChangeAspect="1"/>
          </p:cNvPicPr>
          <p:nvPr/>
        </p:nvPicPr>
        <p:blipFill>
          <a:blip r:embed="rId3"/>
          <a:stretch>
            <a:fillRect/>
          </a:stretch>
        </p:blipFill>
        <p:spPr>
          <a:xfrm>
            <a:off x="267446" y="1661743"/>
            <a:ext cx="11786009" cy="753851"/>
          </a:xfrm>
          <a:prstGeom prst="rect">
            <a:avLst/>
          </a:prstGeom>
        </p:spPr>
      </p:pic>
      <p:sp>
        <p:nvSpPr>
          <p:cNvPr id="8" name="Rectangle 7"/>
          <p:cNvSpPr/>
          <p:nvPr/>
        </p:nvSpPr>
        <p:spPr>
          <a:xfrm>
            <a:off x="378387" y="2138012"/>
            <a:ext cx="11282475" cy="461665"/>
          </a:xfrm>
          <a:prstGeom prst="rect">
            <a:avLst/>
          </a:prstGeom>
        </p:spPr>
        <p:txBody>
          <a:bodyPr wrap="square">
            <a:spAutoFit/>
          </a:bodyPr>
          <a:lstStyle/>
          <a:p>
            <a:pPr marL="285750" lvl="0" indent="-285750">
              <a:buFont typeface="Wingdings" panose="05000000000000000000" pitchFamily="2" charset="2"/>
              <a:buChar char="§"/>
              <a:defRPr/>
            </a:pPr>
            <a:r>
              <a:rPr lang="el-GR" sz="1200" b="1" kern="0" dirty="0">
                <a:solidFill>
                  <a:srgbClr val="00B050"/>
                </a:solidFill>
              </a:rPr>
              <a:t>Πώς οι δραστηριότητες που εμπεριέχονται στο πακέτο θα οδηγήσουν στην επίτευξη των ειδικών στόχων του εν λόγω πακέτου εργασίας, όπως αυτοί ήδη ορίστηκαν;</a:t>
            </a:r>
          </a:p>
          <a:p>
            <a:pPr marL="285750" lvl="0" indent="-285750">
              <a:buFont typeface="Wingdings" panose="05000000000000000000" pitchFamily="2" charset="2"/>
              <a:buChar char="§"/>
              <a:defRPr/>
            </a:pPr>
            <a:r>
              <a:rPr lang="el-GR" sz="1200" b="1" kern="0" dirty="0">
                <a:solidFill>
                  <a:srgbClr val="00B050"/>
                </a:solidFill>
              </a:rPr>
              <a:t>Αξιολόγηση της συνάφειας των δραστηριοτήτων του πακέτου εργασίας με τους ειδικούς του στόχους </a:t>
            </a:r>
          </a:p>
        </p:txBody>
      </p:sp>
      <p:pic>
        <p:nvPicPr>
          <p:cNvPr id="10" name="Picture 9"/>
          <p:cNvPicPr>
            <a:picLocks noChangeAspect="1"/>
          </p:cNvPicPr>
          <p:nvPr/>
        </p:nvPicPr>
        <p:blipFill>
          <a:blip r:embed="rId4"/>
          <a:stretch>
            <a:fillRect/>
          </a:stretch>
        </p:blipFill>
        <p:spPr>
          <a:xfrm>
            <a:off x="325636" y="3032725"/>
            <a:ext cx="11540728" cy="792549"/>
          </a:xfrm>
          <a:prstGeom prst="rect">
            <a:avLst/>
          </a:prstGeom>
        </p:spPr>
      </p:pic>
      <p:sp>
        <p:nvSpPr>
          <p:cNvPr id="12" name="Rectangle 11"/>
          <p:cNvSpPr/>
          <p:nvPr/>
        </p:nvSpPr>
        <p:spPr>
          <a:xfrm>
            <a:off x="492762" y="5420615"/>
            <a:ext cx="11282475" cy="492443"/>
          </a:xfrm>
          <a:prstGeom prst="rect">
            <a:avLst/>
          </a:prstGeom>
        </p:spPr>
        <p:txBody>
          <a:bodyPr wrap="square">
            <a:spAutoFit/>
          </a:bodyPr>
          <a:lstStyle/>
          <a:p>
            <a:pPr marL="268288" lvl="0" indent="-268288">
              <a:buFont typeface="Wingdings" panose="05000000000000000000" pitchFamily="2" charset="2"/>
              <a:buChar char="§"/>
              <a:defRPr/>
            </a:pPr>
            <a:r>
              <a:rPr lang="el-GR" sz="1300" b="1" kern="0" dirty="0">
                <a:solidFill>
                  <a:srgbClr val="00B050"/>
                </a:solidFill>
              </a:rPr>
              <a:t>Για κάθε ξεχωριστή δραστηριότητα να δοθεί ο αριθμός των συμμετεχόντων </a:t>
            </a:r>
            <a:r>
              <a:rPr lang="el-GR" sz="1300" b="1" kern="0" dirty="0">
                <a:solidFill>
                  <a:srgbClr val="00B050"/>
                </a:solidFill>
                <a:sym typeface="Wingdings" panose="05000000000000000000" pitchFamily="2" charset="2"/>
              </a:rPr>
              <a:t> να είναι ανάλογος του δηλωμένου κόστους της</a:t>
            </a:r>
          </a:p>
          <a:p>
            <a:pPr marL="268288" lvl="0" indent="-268288">
              <a:buFont typeface="Wingdings" panose="05000000000000000000" pitchFamily="2" charset="2"/>
              <a:buChar char="§"/>
              <a:defRPr/>
            </a:pPr>
            <a:r>
              <a:rPr lang="el-GR" sz="1300" b="1" kern="0" dirty="0">
                <a:solidFill>
                  <a:srgbClr val="00B050"/>
                </a:solidFill>
                <a:sym typeface="Wingdings" panose="05000000000000000000" pitchFamily="2" charset="2"/>
              </a:rPr>
              <a:t>Πρέπει να επιλεγούν οι πλέον κατάλληλοι συμμετέχοντες ανά δραστηριότητα, στη βάση των ικανοτήτων και της εξειδίκευσής τους</a:t>
            </a:r>
            <a:endParaRPr lang="en-GB" sz="1300" b="1" kern="0" dirty="0">
              <a:solidFill>
                <a:srgbClr val="00B050"/>
              </a:solidFill>
            </a:endParaRPr>
          </a:p>
        </p:txBody>
      </p:sp>
      <p:sp>
        <p:nvSpPr>
          <p:cNvPr id="14" name="Rectangle 13"/>
          <p:cNvSpPr/>
          <p:nvPr/>
        </p:nvSpPr>
        <p:spPr>
          <a:xfrm>
            <a:off x="530787" y="3675728"/>
            <a:ext cx="11282475" cy="1292662"/>
          </a:xfrm>
          <a:prstGeom prst="rect">
            <a:avLst/>
          </a:prstGeom>
        </p:spPr>
        <p:txBody>
          <a:bodyPr wrap="square">
            <a:spAutoFit/>
          </a:bodyPr>
          <a:lstStyle/>
          <a:p>
            <a:pPr marL="268288" lvl="0" indent="-268288">
              <a:buFont typeface="Wingdings" panose="05000000000000000000" pitchFamily="2" charset="2"/>
              <a:buChar char="§"/>
              <a:defRPr/>
            </a:pPr>
            <a:r>
              <a:rPr lang="el-GR" sz="1300" b="1" kern="0" dirty="0">
                <a:solidFill>
                  <a:srgbClr val="00B050"/>
                </a:solidFill>
              </a:rPr>
              <a:t>Περιγραφή των επιδιωκόμενων αποτελεσμάτων που θα προκύψουν μέσα από τις δραστηριότητες του πακέτου εργασίας </a:t>
            </a:r>
          </a:p>
          <a:p>
            <a:pPr lvl="0">
              <a:defRPr/>
            </a:pPr>
            <a:r>
              <a:rPr lang="el-GR" sz="1300" b="1" i="1" kern="0" dirty="0">
                <a:solidFill>
                  <a:srgbClr val="00B050"/>
                </a:solidFill>
              </a:rPr>
              <a:t>!!! Επειδή έχει ήδη προηγηθεί η ερώτηση </a:t>
            </a:r>
            <a:r>
              <a:rPr lang="en-GB" sz="1300" b="1" i="1" kern="0" dirty="0">
                <a:solidFill>
                  <a:srgbClr val="00B050"/>
                </a:solidFill>
              </a:rPr>
              <a:t>“What will be the main results of this Work Package?”</a:t>
            </a:r>
            <a:r>
              <a:rPr lang="el-GR" sz="1300" b="1" i="1" kern="0" dirty="0">
                <a:solidFill>
                  <a:srgbClr val="00B050"/>
                </a:solidFill>
              </a:rPr>
              <a:t>, εδώ θα ήταν καλό να δοθεί τόσο επιπλέον πληροφόρηση για τα κύρια αποτελέσματα (αυτή τη φορά, στη βάση της κάθε δραστηριότητας του πακέτου εργασίας) όσο και πληροφόρηση για τα μικρότερα και μη απτά αποτελέσματα.</a:t>
            </a:r>
            <a:r>
              <a:rPr lang="en-GB" sz="1300" b="1" i="1" kern="0" dirty="0">
                <a:solidFill>
                  <a:srgbClr val="00B050"/>
                </a:solidFill>
              </a:rPr>
              <a:t> </a:t>
            </a:r>
            <a:endParaRPr lang="el-GR" sz="1300" b="1" i="1" kern="0" dirty="0">
              <a:solidFill>
                <a:srgbClr val="00B050"/>
              </a:solidFill>
            </a:endParaRPr>
          </a:p>
          <a:p>
            <a:pPr marL="271463" lvl="0" indent="-271463">
              <a:buFont typeface="Wingdings" panose="05000000000000000000" pitchFamily="2" charset="2"/>
              <a:buChar char="§"/>
              <a:defRPr/>
            </a:pPr>
            <a:r>
              <a:rPr lang="el-GR" sz="1300" b="1" kern="0" dirty="0">
                <a:solidFill>
                  <a:srgbClr val="00B050"/>
                </a:solidFill>
              </a:rPr>
              <a:t>Πρέπει να υπάρχει σαφής σύνδεση μεταξύ δραστηριοτήτων – στόχων – αποτελεσμάτων – δεικτών επιτυχίας</a:t>
            </a:r>
          </a:p>
          <a:p>
            <a:pPr lvl="0">
              <a:defRPr/>
            </a:pPr>
            <a:endParaRPr lang="en-GB" sz="1300" b="1" kern="0" dirty="0">
              <a:solidFill>
                <a:srgbClr val="00B050"/>
              </a:solidFill>
            </a:endParaRPr>
          </a:p>
        </p:txBody>
      </p:sp>
    </p:spTree>
    <p:extLst>
      <p:ext uri="{BB962C8B-B14F-4D97-AF65-F5344CB8AC3E}">
        <p14:creationId xmlns:p14="http://schemas.microsoft.com/office/powerpoint/2010/main" val="9260615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878162"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BUDGET SUMMARY</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128994" y="921808"/>
            <a:ext cx="12063006" cy="3442020"/>
          </a:xfrm>
          <a:prstGeom prst="rect">
            <a:avLst/>
          </a:prstGeom>
        </p:spPr>
      </p:pic>
      <p:sp>
        <p:nvSpPr>
          <p:cNvPr id="5" name="Rectangle 4"/>
          <p:cNvSpPr/>
          <p:nvPr/>
        </p:nvSpPr>
        <p:spPr>
          <a:xfrm>
            <a:off x="128994" y="4533433"/>
            <a:ext cx="11282475" cy="1492716"/>
          </a:xfrm>
          <a:prstGeom prst="rect">
            <a:avLst/>
          </a:prstGeom>
        </p:spPr>
        <p:txBody>
          <a:bodyPr wrap="square">
            <a:spAutoFit/>
          </a:bodyPr>
          <a:lstStyle/>
          <a:p>
            <a:pPr marL="285750" lvl="0" indent="-285750">
              <a:buFont typeface="Wingdings" panose="05000000000000000000" pitchFamily="2" charset="2"/>
              <a:buChar char="§"/>
              <a:defRPr/>
            </a:pPr>
            <a:r>
              <a:rPr lang="el-GR" sz="1300" b="1" kern="0" dirty="0">
                <a:solidFill>
                  <a:srgbClr val="00B050"/>
                </a:solidFill>
              </a:rPr>
              <a:t>Παρουσίαση της κατανομής του κονδυλίου για κάθε πακέτο εργασίας, ανά εταίρο</a:t>
            </a:r>
            <a:endParaRPr lang="en-GB" sz="1300" b="1" kern="0" dirty="0">
              <a:solidFill>
                <a:srgbClr val="00B050"/>
              </a:solidFill>
            </a:endParaRPr>
          </a:p>
          <a:p>
            <a:pPr lvl="0">
              <a:defRPr/>
            </a:pPr>
            <a:endParaRPr lang="en-GB" sz="1300" b="1" kern="0" dirty="0">
              <a:solidFill>
                <a:srgbClr val="00B050"/>
              </a:solidFill>
            </a:endParaRPr>
          </a:p>
          <a:p>
            <a:pPr marL="285750" lvl="0" indent="-285750">
              <a:buFont typeface="Wingdings" panose="05000000000000000000" pitchFamily="2" charset="2"/>
              <a:buChar char="§"/>
              <a:defRPr/>
            </a:pPr>
            <a:r>
              <a:rPr lang="el-GR" sz="1300" b="1" kern="0" dirty="0">
                <a:solidFill>
                  <a:srgbClr val="00B050"/>
                </a:solidFill>
              </a:rPr>
              <a:t>Τα καταχωρημένα ποσά δεν πρέπει να περιέχουν δεκαδικά ψηφία</a:t>
            </a:r>
          </a:p>
          <a:p>
            <a:pPr lvl="0">
              <a:defRPr/>
            </a:pPr>
            <a:endParaRPr lang="en-GB" sz="1300" b="1" kern="0" dirty="0">
              <a:solidFill>
                <a:srgbClr val="00B050"/>
              </a:solidFill>
            </a:endParaRPr>
          </a:p>
          <a:p>
            <a:pPr marL="285750" lvl="0" indent="-285750">
              <a:buFont typeface="Wingdings" panose="05000000000000000000" pitchFamily="2" charset="2"/>
              <a:buChar char="§"/>
              <a:defRPr/>
            </a:pPr>
            <a:r>
              <a:rPr lang="el-GR" sz="1300" b="1" kern="0" dirty="0">
                <a:solidFill>
                  <a:srgbClr val="00B050"/>
                </a:solidFill>
              </a:rPr>
              <a:t>Το άθροισμα των κονδυλίων ανά πακέτο εργασίας δεν πρέπει να είναι μικρότερο ή μεγαλύτερο από το δηλωθέν κατ’ </a:t>
            </a:r>
            <a:r>
              <a:rPr lang="el-GR" sz="1300" b="1" kern="0" dirty="0" err="1">
                <a:solidFill>
                  <a:srgbClr val="00B050"/>
                </a:solidFill>
              </a:rPr>
              <a:t>αποκοπήν</a:t>
            </a:r>
            <a:r>
              <a:rPr lang="el-GR" sz="1300" b="1" kern="0" dirty="0">
                <a:solidFill>
                  <a:srgbClr val="00B050"/>
                </a:solidFill>
              </a:rPr>
              <a:t> ποσό (δηλώθηκε στην ενότητα </a:t>
            </a:r>
            <a:r>
              <a:rPr lang="en-GB" sz="1300" b="1" kern="0" dirty="0">
                <a:solidFill>
                  <a:srgbClr val="00B050"/>
                </a:solidFill>
              </a:rPr>
              <a:t>“Context”.</a:t>
            </a:r>
            <a:endParaRPr lang="el-GR" sz="1300" b="1" kern="0" dirty="0">
              <a:solidFill>
                <a:srgbClr val="00B050"/>
              </a:solidFill>
            </a:endParaRPr>
          </a:p>
          <a:p>
            <a:pPr lvl="0" algn="ctr">
              <a:defRPr/>
            </a:pPr>
            <a:endParaRPr lang="en-GB" sz="1300" b="1" kern="0" dirty="0">
              <a:solidFill>
                <a:srgbClr val="00B050"/>
              </a:solidFill>
            </a:endParaRPr>
          </a:p>
        </p:txBody>
      </p:sp>
    </p:spTree>
    <p:extLst>
      <p:ext uri="{BB962C8B-B14F-4D97-AF65-F5344CB8AC3E}">
        <p14:creationId xmlns:p14="http://schemas.microsoft.com/office/powerpoint/2010/main" val="13723016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7446" y="1392734"/>
            <a:ext cx="11810625" cy="1301772"/>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13419" y="58165"/>
            <a:ext cx="11810907"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IMPACT</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965321"/>
            <a:ext cx="1199367" cy="1200329"/>
          </a:xfrm>
          <a:prstGeom prst="rect">
            <a:avLst/>
          </a:prstGeom>
        </p:spPr>
        <p:txBody>
          <a:bodyPr wrap="none">
            <a:spAutoFit/>
          </a:bodyPr>
          <a:lstStyle/>
          <a:p>
            <a:pPr marL="285750" indent="-285750">
              <a:buFont typeface="Wingdings" panose="05000000000000000000" pitchFamily="2" charset="2"/>
              <a:buChar char="§"/>
            </a:pPr>
            <a:r>
              <a:rPr lang="en-GB" b="1" dirty="0"/>
              <a:t>Impact</a:t>
            </a:r>
            <a:r>
              <a:rPr lang="el-GR" b="1" dirty="0"/>
              <a:t>:</a:t>
            </a:r>
            <a:endParaRPr lang="en-GB" b="1" dirty="0"/>
          </a:p>
          <a:p>
            <a:endParaRPr lang="en-GB" b="1" dirty="0"/>
          </a:p>
          <a:p>
            <a:endParaRPr lang="en-GB" b="1" dirty="0"/>
          </a:p>
          <a:p>
            <a:endParaRPr lang="en-GB" b="1" dirty="0"/>
          </a:p>
        </p:txBody>
      </p:sp>
      <p:sp>
        <p:nvSpPr>
          <p:cNvPr id="12" name="Rectangle 11"/>
          <p:cNvSpPr/>
          <p:nvPr/>
        </p:nvSpPr>
        <p:spPr>
          <a:xfrm>
            <a:off x="315013" y="2000551"/>
            <a:ext cx="11282475" cy="892552"/>
          </a:xfrm>
          <a:prstGeom prst="rect">
            <a:avLst/>
          </a:prstGeom>
        </p:spPr>
        <p:txBody>
          <a:bodyPr wrap="square">
            <a:spAutoFit/>
          </a:bodyPr>
          <a:lstStyle/>
          <a:p>
            <a:pPr marL="268288" lvl="0" indent="-268288">
              <a:buFont typeface="Wingdings" panose="05000000000000000000" pitchFamily="2" charset="2"/>
              <a:buChar char="§"/>
              <a:tabLst>
                <a:tab pos="176213" algn="l"/>
              </a:tabLst>
            </a:pPr>
            <a:r>
              <a:rPr lang="el-GR" sz="1300" b="1" dirty="0">
                <a:solidFill>
                  <a:srgbClr val="00B050"/>
                </a:solidFill>
              </a:rPr>
              <a:t>Πάρα πολλά παραδείγματα ποσοτικών και ποιοτικών δεικτών περιέχονται στο</a:t>
            </a:r>
            <a:r>
              <a:rPr lang="en-GB" sz="1300" b="1" dirty="0">
                <a:solidFill>
                  <a:srgbClr val="00B050"/>
                </a:solidFill>
                <a:hlinkClick r:id="rId3"/>
              </a:rPr>
              <a:t> Handbook on KA2 lump-sums</a:t>
            </a:r>
            <a:r>
              <a:rPr lang="el-GR" sz="1300" b="1" dirty="0">
                <a:solidFill>
                  <a:srgbClr val="00B050"/>
                </a:solidFill>
              </a:rPr>
              <a:t> (σελίδες 28-29)</a:t>
            </a:r>
            <a:endParaRPr lang="en-GB" sz="1300" b="1" dirty="0">
              <a:solidFill>
                <a:srgbClr val="00B050"/>
              </a:solidFill>
            </a:endParaRPr>
          </a:p>
          <a:p>
            <a:pPr marL="268288" lvl="0" indent="-268288">
              <a:buFont typeface="Wingdings" panose="05000000000000000000" pitchFamily="2" charset="2"/>
              <a:buChar char="§"/>
            </a:pPr>
            <a:r>
              <a:rPr lang="el-GR" sz="1300" b="1" dirty="0">
                <a:solidFill>
                  <a:srgbClr val="00B050"/>
                </a:solidFill>
              </a:rPr>
              <a:t>Καθορισμός διαφορετικών ποσοτικών και ποιοτικών δεικτών για την αξιολόγηση της επίτευξης των γενικών στόχων του Σχεδίου απ’ ό,τι για την αξιολόγηση της επίτευξης των στόχων κάθε πακέτου εργασίας</a:t>
            </a:r>
          </a:p>
          <a:p>
            <a:pPr lvl="0">
              <a:defRPr/>
            </a:pPr>
            <a:endParaRPr lang="el-GR" sz="1300" b="1" kern="0" dirty="0">
              <a:solidFill>
                <a:srgbClr val="00B050"/>
              </a:solidFill>
              <a:sym typeface="Wingdings" panose="05000000000000000000" pitchFamily="2" charset="2"/>
            </a:endParaRPr>
          </a:p>
        </p:txBody>
      </p:sp>
      <p:pic>
        <p:nvPicPr>
          <p:cNvPr id="6" name="Picture 5"/>
          <p:cNvPicPr>
            <a:picLocks noChangeAspect="1"/>
          </p:cNvPicPr>
          <p:nvPr/>
        </p:nvPicPr>
        <p:blipFill>
          <a:blip r:embed="rId4"/>
          <a:stretch>
            <a:fillRect/>
          </a:stretch>
        </p:blipFill>
        <p:spPr>
          <a:xfrm>
            <a:off x="315013" y="3148122"/>
            <a:ext cx="11763058" cy="1000774"/>
          </a:xfrm>
          <a:prstGeom prst="rect">
            <a:avLst/>
          </a:prstGeom>
        </p:spPr>
      </p:pic>
      <p:sp>
        <p:nvSpPr>
          <p:cNvPr id="7" name="Rectangle 6"/>
          <p:cNvSpPr/>
          <p:nvPr/>
        </p:nvSpPr>
        <p:spPr>
          <a:xfrm>
            <a:off x="267446" y="3833070"/>
            <a:ext cx="10871200" cy="2185214"/>
          </a:xfrm>
          <a:prstGeom prst="rect">
            <a:avLst/>
          </a:prstGeom>
        </p:spPr>
        <p:txBody>
          <a:bodyPr wrap="square">
            <a:spAutoFit/>
          </a:bodyPr>
          <a:lstStyle/>
          <a:p>
            <a:pPr marL="285750" marR="0" indent="-285750" fontAlgn="auto">
              <a:lnSpc>
                <a:spcPct val="100000"/>
              </a:lnSpc>
              <a:spcBef>
                <a:spcPts val="0"/>
              </a:spcBef>
              <a:spcAft>
                <a:spcPts val="0"/>
              </a:spcAft>
              <a:buClrTx/>
              <a:buSzTx/>
              <a:buFont typeface="Wingdings" panose="05000000000000000000" pitchFamily="2" charset="2"/>
              <a:buChar char="§"/>
              <a:tabLst/>
              <a:defRPr/>
            </a:pPr>
            <a:r>
              <a:rPr lang="el-GR" sz="1300" b="1" dirty="0">
                <a:solidFill>
                  <a:srgbClr val="00B050"/>
                </a:solidFill>
                <a:sym typeface="Wingdings" panose="05000000000000000000" pitchFamily="2" charset="2"/>
              </a:rPr>
              <a:t>Παρουσίαση ενός ολοκληρωμένου πλάνου για βιωσιμότητα του Σχεδίου και των αποτελεσμάτων του, με διακριτά βήματα και ξεκάθαρους στόχους</a:t>
            </a:r>
          </a:p>
          <a:p>
            <a:pPr marL="285750" marR="0" indent="-285750" fontAlgn="auto">
              <a:lnSpc>
                <a:spcPct val="100000"/>
              </a:lnSpc>
              <a:spcBef>
                <a:spcPts val="0"/>
              </a:spcBef>
              <a:spcAft>
                <a:spcPts val="0"/>
              </a:spcAft>
              <a:buClrTx/>
              <a:buSzTx/>
              <a:buFont typeface="Wingdings" panose="05000000000000000000" pitchFamily="2" charset="2"/>
              <a:buChar char="ü"/>
              <a:tabLst/>
              <a:defRPr/>
            </a:pPr>
            <a:r>
              <a:rPr lang="el-GR" sz="1300" b="1" dirty="0">
                <a:solidFill>
                  <a:srgbClr val="00B050"/>
                </a:solidFill>
                <a:sym typeface="Wingdings" panose="05000000000000000000" pitchFamily="2" charset="2"/>
              </a:rPr>
              <a:t>Λήψη μέτρων ούτως ώστε τα αποτελέσματα του Σχεδίου να παραμείνουν διαθέσιμα και να μπορούν να χρησιμοποιούνται από άτομα και οργανισμούς εκτός της Σύμπραξης, μετά τη λήξη του Σχεδίου  π.χ. ελεύθερη ηλεκτρονική πρόσβαση* στα απτά αποτελέσματα του Σχεδίου</a:t>
            </a:r>
          </a:p>
          <a:p>
            <a:pPr marL="285750" marR="0" indent="-285750" fontAlgn="auto">
              <a:lnSpc>
                <a:spcPct val="100000"/>
              </a:lnSpc>
              <a:spcBef>
                <a:spcPts val="0"/>
              </a:spcBef>
              <a:spcAft>
                <a:spcPts val="0"/>
              </a:spcAft>
              <a:buClrTx/>
              <a:buSzTx/>
              <a:buFont typeface="Wingdings" panose="05000000000000000000" pitchFamily="2" charset="2"/>
              <a:buChar char="ü"/>
              <a:tabLst/>
              <a:defRPr/>
            </a:pPr>
            <a:r>
              <a:rPr lang="el-GR" sz="1300" b="1" dirty="0">
                <a:solidFill>
                  <a:srgbClr val="00B050"/>
                </a:solidFill>
                <a:sym typeface="Wingdings" panose="05000000000000000000" pitchFamily="2" charset="2"/>
              </a:rPr>
              <a:t>Αναφορά σε τρόπους ένταξης των αποτελεσμάτων στο παιδαγωγικό πλαίσιο/στο πλαίσιο λειτουργίας των συμμετεχόντων οργανισμών, ούτως ώστε να υπάρξει μακροπρόθεσμο όφελος για τους οργανισμούς</a:t>
            </a:r>
          </a:p>
          <a:p>
            <a:pPr marL="285750" marR="0" indent="-285750" fontAlgn="auto">
              <a:lnSpc>
                <a:spcPct val="100000"/>
              </a:lnSpc>
              <a:spcBef>
                <a:spcPts val="0"/>
              </a:spcBef>
              <a:spcAft>
                <a:spcPts val="0"/>
              </a:spcAft>
              <a:buClrTx/>
              <a:buSzTx/>
              <a:buFont typeface="Wingdings" panose="05000000000000000000" pitchFamily="2" charset="2"/>
              <a:buChar char="ü"/>
              <a:tabLst/>
              <a:defRPr/>
            </a:pPr>
            <a:r>
              <a:rPr lang="el-GR" sz="1300" b="1" dirty="0">
                <a:solidFill>
                  <a:srgbClr val="00B050"/>
                </a:solidFill>
                <a:sym typeface="Wingdings" panose="05000000000000000000" pitchFamily="2" charset="2"/>
              </a:rPr>
              <a:t>Διερεύνηση της περίπτωσης να παραχθούν επιπλέον αποτελέσματα, μετά τη λήξη του Σχεδίου</a:t>
            </a:r>
          </a:p>
          <a:p>
            <a:pPr marL="285750" lvl="0" indent="-285750">
              <a:buFont typeface="Wingdings" panose="05000000000000000000" pitchFamily="2" charset="2"/>
              <a:buChar char="ü"/>
              <a:tabLst>
                <a:tab pos="360363" algn="l"/>
              </a:tabLst>
              <a:defRPr/>
            </a:pPr>
            <a:r>
              <a:rPr lang="el-GR" sz="1300" b="1" dirty="0">
                <a:solidFill>
                  <a:srgbClr val="00B050"/>
                </a:solidFill>
                <a:sym typeface="Wingdings" panose="05000000000000000000" pitchFamily="2" charset="2"/>
              </a:rPr>
              <a:t>Διασφάλιση πόρων που θα χρησιμοποιηθούν για την υλοποίηση του πλάνου βιωσιμότητας (ίδιοι πόροι, εξωτερική συγχρηματοδότηση κτλ.)</a:t>
            </a:r>
          </a:p>
          <a:p>
            <a:pPr marR="0" lvl="0" defTabSz="914400" eaLnBrk="1" fontAlgn="auto" latinLnBrk="0" hangingPunct="1">
              <a:lnSpc>
                <a:spcPct val="100000"/>
              </a:lnSpc>
              <a:spcBef>
                <a:spcPts val="0"/>
              </a:spcBef>
              <a:spcAft>
                <a:spcPts val="0"/>
              </a:spcAft>
              <a:buClrTx/>
              <a:buSzTx/>
              <a:tabLst/>
              <a:defRPr/>
            </a:pPr>
            <a:endParaRPr kumimoji="0" lang="el-GR" sz="1600" b="1" i="0" u="none" strike="noStrike" kern="0" cap="none" spc="0" normalizeH="0" baseline="0" noProof="0" dirty="0">
              <a:ln>
                <a:noFill/>
              </a:ln>
              <a:solidFill>
                <a:srgbClr val="00B050"/>
              </a:solidFill>
              <a:effectLst/>
              <a:uLnTx/>
              <a:uFillTx/>
              <a:sym typeface="Wingdings" panose="05000000000000000000" pitchFamily="2" charset="2"/>
            </a:endParaRPr>
          </a:p>
          <a:p>
            <a:pPr lvl="0"/>
            <a:r>
              <a:rPr lang="el-GR" sz="1600" b="1" dirty="0">
                <a:solidFill>
                  <a:srgbClr val="00B050"/>
                </a:solidFill>
                <a:sym typeface="Wingdings" panose="05000000000000000000" pitchFamily="2" charset="2"/>
              </a:rPr>
              <a:t>*  </a:t>
            </a:r>
            <a:r>
              <a:rPr lang="el-GR" sz="1300" b="1" dirty="0">
                <a:solidFill>
                  <a:srgbClr val="00B050"/>
                </a:solidFill>
                <a:sym typeface="Wingdings" panose="05000000000000000000" pitchFamily="2" charset="2"/>
              </a:rPr>
              <a:t>Το επίπεδο ελεύθερης πρόσβασης στα αποτελέσματα του Σχεδίου που έχουν παραχθεί σε ηλεκτρονική μορφή, μετά τη λήξη του Σχεδίου, είναι μία από τις βασικές παραμέτρους αξιολόγησης της Πρότασης</a:t>
            </a:r>
            <a:endParaRPr kumimoji="0" lang="en-US" sz="1600" b="1" i="0" u="none" strike="noStrike" kern="0" cap="none" spc="0" normalizeH="0" baseline="0" noProof="0" dirty="0">
              <a:ln>
                <a:noFill/>
              </a:ln>
              <a:solidFill>
                <a:srgbClr val="00B050"/>
              </a:solidFill>
              <a:effectLst/>
              <a:uLnTx/>
              <a:uFillTx/>
              <a:sym typeface="Wingdings" panose="05000000000000000000" pitchFamily="2" charset="2"/>
            </a:endParaRPr>
          </a:p>
        </p:txBody>
      </p:sp>
    </p:spTree>
    <p:extLst>
      <p:ext uri="{BB962C8B-B14F-4D97-AF65-F5344CB8AC3E}">
        <p14:creationId xmlns:p14="http://schemas.microsoft.com/office/powerpoint/2010/main" val="17446456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6407" y="1477817"/>
            <a:ext cx="12158653" cy="1051559"/>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13419" y="58165"/>
            <a:ext cx="11810907"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IMPACT</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965321"/>
            <a:ext cx="1199367" cy="1200329"/>
          </a:xfrm>
          <a:prstGeom prst="rect">
            <a:avLst/>
          </a:prstGeom>
        </p:spPr>
        <p:txBody>
          <a:bodyPr wrap="none">
            <a:spAutoFit/>
          </a:bodyPr>
          <a:lstStyle/>
          <a:p>
            <a:pPr marL="285750" indent="-285750">
              <a:buFont typeface="Wingdings" panose="05000000000000000000" pitchFamily="2" charset="2"/>
              <a:buChar char="§"/>
            </a:pPr>
            <a:r>
              <a:rPr lang="en-GB" b="1" dirty="0"/>
              <a:t>Impact</a:t>
            </a:r>
            <a:r>
              <a:rPr lang="el-GR" b="1" dirty="0"/>
              <a:t>:</a:t>
            </a:r>
            <a:endParaRPr lang="en-GB" b="1" dirty="0"/>
          </a:p>
          <a:p>
            <a:endParaRPr lang="en-GB" b="1" dirty="0"/>
          </a:p>
          <a:p>
            <a:endParaRPr lang="en-GB" b="1" dirty="0"/>
          </a:p>
          <a:p>
            <a:endParaRPr lang="en-GB" b="1" dirty="0"/>
          </a:p>
        </p:txBody>
      </p:sp>
      <p:sp>
        <p:nvSpPr>
          <p:cNvPr id="8" name="Rectangle 7"/>
          <p:cNvSpPr/>
          <p:nvPr/>
        </p:nvSpPr>
        <p:spPr>
          <a:xfrm>
            <a:off x="136407" y="2165650"/>
            <a:ext cx="10817920" cy="1292662"/>
          </a:xfrm>
          <a:prstGeom prst="rect">
            <a:avLst/>
          </a:prstGeom>
        </p:spPr>
        <p:txBody>
          <a:bodyPr wrap="square">
            <a:spAutoFit/>
          </a:bodyPr>
          <a:lstStyle/>
          <a:p>
            <a:pPr marL="285750" lvl="0" indent="-285750">
              <a:buFont typeface="Wingdings" panose="05000000000000000000" pitchFamily="2" charset="2"/>
              <a:buChar char="§"/>
              <a:defRPr/>
            </a:pPr>
            <a:r>
              <a:rPr kumimoji="0" lang="el-GR" sz="1300" b="1" i="0" u="none" strike="noStrike" kern="0" cap="none" spc="0" normalizeH="0" baseline="0" noProof="0" dirty="0">
                <a:ln>
                  <a:noFill/>
                </a:ln>
                <a:solidFill>
                  <a:srgbClr val="00B050"/>
                </a:solidFill>
                <a:effectLst/>
                <a:uLnTx/>
                <a:uFillTx/>
              </a:rPr>
              <a:t>Περιγραφή του αναμενόμενου αντίκτυπου στους συμμετέχοντες</a:t>
            </a:r>
            <a:r>
              <a:rPr kumimoji="0" lang="el-GR" sz="1300" b="1" i="0" u="none" strike="noStrike" kern="0" cap="none" spc="0" normalizeH="0" noProof="0" dirty="0">
                <a:ln>
                  <a:noFill/>
                </a:ln>
                <a:solidFill>
                  <a:srgbClr val="00B050"/>
                </a:solidFill>
                <a:effectLst/>
                <a:uLnTx/>
                <a:uFillTx/>
              </a:rPr>
              <a:t> </a:t>
            </a:r>
            <a:r>
              <a:rPr lang="el-GR" sz="1300" b="1" kern="0" dirty="0">
                <a:solidFill>
                  <a:srgbClr val="00B050"/>
                </a:solidFill>
              </a:rPr>
              <a:t>οργανισμούς και στις ευρύτερες κοινότητές τους, στους συμμετέχοντες από κάθε οργανισμό, στις διαφορετικές ομάδες-στόχους του Σχεδίου και σε άλλα ενδιαφερόμενα μέρη σε τοπικό, εθνικό ή Ευρωπαϊκό επίπεδο (π.χ. αντίκτυπος σε επίπεδο πολιτικών αποφάσεων κτλ.) και </a:t>
            </a:r>
            <a:r>
              <a:rPr lang="el-GR" sz="1300" b="1" dirty="0">
                <a:solidFill>
                  <a:srgbClr val="00B050"/>
                </a:solidFill>
              </a:rPr>
              <a:t>μεθοδολογία μέτρησής του (εργαλεία και δείκτες μέτρησης)</a:t>
            </a:r>
          </a:p>
          <a:p>
            <a:pPr marL="285750" lvl="0" indent="-285750">
              <a:buFont typeface="Wingdings" panose="05000000000000000000" pitchFamily="2" charset="2"/>
              <a:buChar char="§"/>
              <a:defRPr/>
            </a:pPr>
            <a:r>
              <a:rPr lang="el-GR" sz="1300" b="1" dirty="0">
                <a:solidFill>
                  <a:srgbClr val="00B050"/>
                </a:solidFill>
              </a:rPr>
              <a:t>Περιγραφή των μέτρων που θα ληφθούν, ούτως ώστε ο αντίκτυπος να είναι εξισορροπημένος και να μην αφορά μόνο κάποιους από τους συμμετέχοντες στην κοινοπραξία οργανισμούς</a:t>
            </a:r>
            <a:endParaRPr lang="en-GB" sz="1300" b="1" dirty="0">
              <a:solidFill>
                <a:srgbClr val="00B050"/>
              </a:solidFill>
            </a:endParaRPr>
          </a:p>
          <a:p>
            <a:pPr marR="0" lvl="0" defTabSz="914400" eaLnBrk="1" fontAlgn="auto" latinLnBrk="0" hangingPunct="1">
              <a:lnSpc>
                <a:spcPct val="100000"/>
              </a:lnSpc>
              <a:spcBef>
                <a:spcPts val="0"/>
              </a:spcBef>
              <a:spcAft>
                <a:spcPts val="0"/>
              </a:spcAft>
              <a:buClrTx/>
              <a:buSzTx/>
              <a:tabLst/>
              <a:defRPr/>
            </a:pPr>
            <a:endParaRPr kumimoji="0" lang="en-GB" sz="1300" b="0" i="0" u="none" strike="noStrike" kern="0" cap="none" spc="0" normalizeH="0" baseline="0" noProof="0" dirty="0">
              <a:ln>
                <a:noFill/>
              </a:ln>
              <a:solidFill>
                <a:sysClr val="windowText" lastClr="000000"/>
              </a:solidFill>
              <a:effectLst/>
              <a:uLnTx/>
              <a:uFillTx/>
            </a:endParaRPr>
          </a:p>
        </p:txBody>
      </p:sp>
      <p:pic>
        <p:nvPicPr>
          <p:cNvPr id="9" name="Picture 8"/>
          <p:cNvPicPr>
            <a:picLocks noChangeAspect="1"/>
          </p:cNvPicPr>
          <p:nvPr/>
        </p:nvPicPr>
        <p:blipFill>
          <a:blip r:embed="rId3"/>
          <a:stretch>
            <a:fillRect/>
          </a:stretch>
        </p:blipFill>
        <p:spPr>
          <a:xfrm>
            <a:off x="136408" y="3814618"/>
            <a:ext cx="12063198" cy="911044"/>
          </a:xfrm>
          <a:prstGeom prst="rect">
            <a:avLst/>
          </a:prstGeom>
        </p:spPr>
      </p:pic>
      <p:sp>
        <p:nvSpPr>
          <p:cNvPr id="10" name="Rectangle 9"/>
          <p:cNvSpPr/>
          <p:nvPr/>
        </p:nvSpPr>
        <p:spPr>
          <a:xfrm>
            <a:off x="136407" y="4454359"/>
            <a:ext cx="11732319" cy="1492716"/>
          </a:xfrm>
          <a:prstGeom prst="rect">
            <a:avLst/>
          </a:prstGeom>
        </p:spPr>
        <p:txBody>
          <a:bodyPr wrap="square">
            <a:spAutoFit/>
          </a:bodyPr>
          <a:lstStyle/>
          <a:p>
            <a:pPr marL="285750" marR="0" indent="-285750" fontAlgn="auto">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Αναγνώριση των ομάδων-στόχων των δραστηριοτήτων διάδοσης του Σχεδίου, εντός και εκτός των άμεσα εμπλεκόμενων οργανισμών, σε τοπικό, εθνικό και Ευρωπαϊκό επίπεδο </a:t>
            </a:r>
          </a:p>
          <a:p>
            <a:pPr marL="285750" indent="-285750">
              <a:buFont typeface="Wingdings" panose="05000000000000000000" pitchFamily="2" charset="2"/>
              <a:buChar char="§"/>
              <a:defRPr/>
            </a:pPr>
            <a:r>
              <a:rPr lang="el-GR" sz="1300" b="1" kern="0" dirty="0">
                <a:solidFill>
                  <a:srgbClr val="00B050"/>
                </a:solidFill>
              </a:rPr>
              <a:t>Περιγραφή των δραστηριοτήτων διάδοσης των αποτελεσμάτων του Σχεδίου εντός και πέραν της Κοινοπραξίας: Κατάρτιση ενός στρατηγικού πλάνου διάδοσης, με σαφές χρονοδιάγραμμα και διακριτές δραστηριότητες</a:t>
            </a:r>
          </a:p>
          <a:p>
            <a:pPr marL="285750" indent="-285750">
              <a:buFont typeface="Wingdings" panose="05000000000000000000" pitchFamily="2" charset="2"/>
              <a:buChar char="§"/>
              <a:defRPr/>
            </a:pPr>
            <a:r>
              <a:rPr lang="el-GR" sz="1300" b="1" kern="0" dirty="0">
                <a:solidFill>
                  <a:srgbClr val="00B050"/>
                </a:solidFill>
              </a:rPr>
              <a:t>Πώς θα γνωστοποιείται το γεγονός ότι το Σχέδιο υλοποιήθηκε με τη συγχρηματοδότηση της Ευρωπαϊκής Ένωσης;</a:t>
            </a:r>
            <a:endParaRPr lang="en-GB" sz="1300" b="1" kern="0" dirty="0">
              <a:solidFill>
                <a:srgbClr val="00B050"/>
              </a:solidFill>
            </a:endParaRPr>
          </a:p>
          <a:p>
            <a:pPr marL="285750" indent="-285750">
              <a:buFont typeface="Wingdings" panose="05000000000000000000" pitchFamily="2" charset="2"/>
              <a:buChar char="§"/>
              <a:defRPr/>
            </a:pPr>
            <a:r>
              <a:rPr lang="el-GR" sz="1300" b="1" kern="0" dirty="0">
                <a:solidFill>
                  <a:srgbClr val="00B050"/>
                </a:solidFill>
              </a:rPr>
              <a:t>Ποιος θα είναι ο αρμόδιος εταίρος για τη διάδοση του κάθε αποτελέσματος του Σχεδίου και γιατί; Ποια η σχετική του εξειδίκευση που τον καθιστά κατάλληλο;</a:t>
            </a:r>
          </a:p>
          <a:p>
            <a:pPr marL="285750" indent="-285750">
              <a:buFont typeface="Wingdings" panose="05000000000000000000" pitchFamily="2" charset="2"/>
              <a:buChar char="§"/>
              <a:defRPr/>
            </a:pPr>
            <a:r>
              <a:rPr lang="el-GR" sz="1300" b="1" kern="0" dirty="0">
                <a:solidFill>
                  <a:srgbClr val="00B050"/>
                </a:solidFill>
              </a:rPr>
              <a:t>Ποιοι είναι οι πόροι που θα διατεθούν για την υλοποίηση του πλάνου διάδοσης των αποτελεσμάτων του Σχεδίου; </a:t>
            </a:r>
            <a:endParaRPr kumimoji="0" lang="el-GR"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2790042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6019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ΕΠΙΤΕΥΞΗ ΠΡΟΤΕΡΑΙΟΤΗΤΩΝ</a:t>
            </a:r>
            <a:endParaRPr lang="en-GB" sz="2800" b="1" dirty="0">
              <a:solidFill>
                <a:schemeClr val="bg1"/>
              </a:solidFill>
            </a:endParaRPr>
          </a:p>
        </p:txBody>
      </p:sp>
      <p:sp>
        <p:nvSpPr>
          <p:cNvPr id="5" name="TextBox 4"/>
          <p:cNvSpPr txBox="1"/>
          <p:nvPr/>
        </p:nvSpPr>
        <p:spPr>
          <a:xfrm>
            <a:off x="493837" y="1412776"/>
            <a:ext cx="11574338" cy="630942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Κάθε Σχέδιο πρέπει να απευθύνεται (στόχοι, δραστηριότητες, αποτελέσματα) σε τουλάχιστον:</a:t>
            </a:r>
          </a:p>
          <a:p>
            <a:pPr marR="0" lvl="0" defTabSz="914400" eaLnBrk="1" fontAlgn="auto" latinLnBrk="0" hangingPunct="1">
              <a:lnSpc>
                <a:spcPct val="100000"/>
              </a:lnSpc>
              <a:spcBef>
                <a:spcPts val="0"/>
              </a:spcBef>
              <a:spcAft>
                <a:spcPts val="0"/>
              </a:spcAft>
              <a:buClrTx/>
              <a:buSzTx/>
              <a:tabLst/>
              <a:defRPr/>
            </a:pPr>
            <a:endParaRPr kumimoji="0" lang="el-GR" sz="2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Μία </a:t>
            </a:r>
            <a:r>
              <a:rPr kumimoji="0" lang="el-GR" sz="2000" b="0" i="0" u="sng" strike="noStrike" kern="0" cap="none" spc="0" normalizeH="0" baseline="0" noProof="0" dirty="0">
                <a:ln>
                  <a:noFill/>
                </a:ln>
                <a:solidFill>
                  <a:prstClr val="black"/>
                </a:solidFill>
                <a:effectLst/>
                <a:uLnTx/>
                <a:uFillTx/>
              </a:rPr>
              <a:t>οριζόντια</a:t>
            </a:r>
            <a:r>
              <a:rPr kumimoji="0" lang="el-GR" sz="2000" b="0" i="0" u="none" strike="noStrike" kern="0" cap="none" spc="0" normalizeH="0" baseline="0" noProof="0" dirty="0">
                <a:ln>
                  <a:noFill/>
                </a:ln>
                <a:solidFill>
                  <a:prstClr val="black"/>
                </a:solidFill>
                <a:effectLst/>
                <a:uLnTx/>
                <a:uFillTx/>
              </a:rPr>
              <a:t> ευρωπαϊκή προτεραιότητα:</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Συμπερίληψη και Ποικιλομορφία στους τομείς της Εκπαίδευσης, της Κατάρτισης, της Νεολαίας και του Αθλητισμού</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Περιβάλλον και Καταπολέμηση της Κλιματικής Αλλαγής</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Ψηφιακός μετασχηματισμός, μέσω της ανάπτυξης ψηφιακής ετοιμότητας/ανθεκτικότητας/ικανότητας</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Κοινές αξίες, αστική εμπλοκή και συμμετοχή</a:t>
            </a:r>
          </a:p>
          <a:p>
            <a:pPr marL="0" marR="0" lvl="0" indent="0" algn="ctr" defTabSz="914400" eaLnBrk="1" fontAlgn="auto" latinLnBrk="0" hangingPunct="1">
              <a:lnSpc>
                <a:spcPct val="100000"/>
              </a:lnSpc>
              <a:spcBef>
                <a:spcPts val="0"/>
              </a:spcBef>
              <a:spcAft>
                <a:spcPts val="0"/>
              </a:spcAft>
              <a:buClrTx/>
              <a:buSzTx/>
              <a:buFontTx/>
              <a:buNone/>
              <a:tabLst/>
              <a:defRPr/>
            </a:pPr>
            <a:endParaRPr lang="el-GR" sz="2000" kern="0" dirty="0">
              <a:solidFill>
                <a:prstClr val="black"/>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2400" b="1" kern="0" dirty="0">
                <a:solidFill>
                  <a:prstClr val="black"/>
                </a:solidFill>
              </a:rPr>
              <a:t>ή</a:t>
            </a:r>
            <a:endParaRPr kumimoji="0" lang="el-GR" sz="240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Μία προτεραιότητα </a:t>
            </a:r>
            <a:r>
              <a:rPr kumimoji="0" lang="el-GR" sz="2000" b="0" i="0" u="sng" strike="noStrike" kern="0" cap="none" spc="0" normalizeH="0" baseline="0" noProof="0" dirty="0">
                <a:ln>
                  <a:noFill/>
                </a:ln>
                <a:solidFill>
                  <a:prstClr val="black"/>
                </a:solidFill>
                <a:effectLst/>
                <a:uLnTx/>
                <a:uFillTx/>
              </a:rPr>
              <a:t>του τομέα στα πλαίσια του οποίου υποβάλλεται η αίτηση</a:t>
            </a:r>
            <a:r>
              <a:rPr kumimoji="0" lang="el-GR" sz="2000" b="0" i="0" u="none" strike="noStrike" kern="0" cap="none" spc="0" normalizeH="0" baseline="0" noProof="0" dirty="0">
                <a:ln>
                  <a:noFill/>
                </a:ln>
                <a:solidFill>
                  <a:prstClr val="black"/>
                </a:solidFill>
                <a:effectLst/>
                <a:uLnTx/>
                <a:uFillTx/>
              </a:rPr>
              <a:t> (= τομέας με τον μεγαλύτερο αντίκτυπο)</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6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2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l-GR" sz="2200" b="0" i="0" u="none" strike="noStrike" kern="0" cap="none" spc="0" normalizeH="0" baseline="0" noProof="0" dirty="0">
                <a:ln>
                  <a:noFill/>
                </a:ln>
                <a:solidFill>
                  <a:prstClr val="black"/>
                </a:solidFill>
                <a:effectLst/>
                <a:uLnTx/>
                <a:uFillTx/>
              </a:rPr>
              <a:t> </a:t>
            </a:r>
            <a:endParaRPr kumimoji="0" lang="en-US" sz="2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9428545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60269" y="4691638"/>
            <a:ext cx="11051172" cy="76954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C6F8AAC-2DAA-0346-B3D2-B832D159BF4C}"/>
              </a:ext>
            </a:extLst>
          </p:cNvPr>
          <p:cNvSpPr txBox="1"/>
          <p:nvPr/>
        </p:nvSpPr>
        <p:spPr>
          <a:xfrm flipH="1">
            <a:off x="-795034"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SUMMARY</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157018" y="1404704"/>
            <a:ext cx="11857675" cy="1248600"/>
          </a:xfrm>
          <a:prstGeom prst="rect">
            <a:avLst/>
          </a:prstGeom>
        </p:spPr>
      </p:pic>
      <p:sp>
        <p:nvSpPr>
          <p:cNvPr id="4" name="Rectangle 3"/>
          <p:cNvSpPr/>
          <p:nvPr/>
        </p:nvSpPr>
        <p:spPr>
          <a:xfrm>
            <a:off x="157018" y="2830292"/>
            <a:ext cx="11579382" cy="129266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Βάσει των ερωτήσεων που εμπεριέχει η ενότητα αυτή, θα πρέπει να γίνει από τον </a:t>
            </a:r>
            <a:r>
              <a:rPr kumimoji="0" lang="el-GR" sz="1300" b="1" i="0" u="none" strike="noStrike" kern="0" cap="none" spc="0" normalizeH="0" baseline="0" noProof="0" dirty="0" err="1">
                <a:ln>
                  <a:noFill/>
                </a:ln>
                <a:solidFill>
                  <a:srgbClr val="00B050"/>
                </a:solidFill>
                <a:effectLst/>
                <a:uLnTx/>
                <a:uFillTx/>
                <a:sym typeface="Wingdings" panose="05000000000000000000" pitchFamily="2" charset="2"/>
              </a:rPr>
              <a:t>αιτητή</a:t>
            </a: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 περιληπτική αναφορά στα ακόλουθα:</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Ανάγκες εταίρων οργανισμών και ομάδων-στόχων της πρότασης, που οδήγησαν στην υποβολή της αίτησης</a:t>
            </a:r>
            <a:r>
              <a:rPr kumimoji="0" lang="el-GR" sz="1300" b="1" i="0" u="none" strike="noStrike" kern="0" cap="none" spc="0" normalizeH="0" noProof="0" dirty="0">
                <a:ln>
                  <a:noFill/>
                </a:ln>
                <a:solidFill>
                  <a:srgbClr val="00B050"/>
                </a:solidFill>
                <a:effectLst/>
                <a:uLnTx/>
                <a:uFillTx/>
                <a:sym typeface="Wingdings" panose="05000000000000000000" pitchFamily="2" charset="2"/>
              </a:rPr>
              <a:t> – Συνδεδεμένοι </a:t>
            </a: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στόχοι</a:t>
            </a:r>
            <a:endParaRPr kumimoji="0" lang="en-GB" sz="1300" b="1" i="0" u="none" strike="noStrike" kern="0" cap="none" spc="0" normalizeH="0" baseline="0" noProof="0" dirty="0">
              <a:ln>
                <a:noFill/>
              </a:ln>
              <a:solidFill>
                <a:srgbClr val="00B050"/>
              </a:solidFill>
              <a:effectLst/>
              <a:uLnTx/>
              <a:uFillTx/>
              <a:sym typeface="Wingdings" panose="05000000000000000000" pitchFamily="2" charset="2"/>
            </a:endParaRPr>
          </a:p>
          <a:p>
            <a:pPr marL="171450" lvl="0" indent="-171450">
              <a:buFont typeface="Wingdings" panose="05000000000000000000" pitchFamily="2" charset="2"/>
              <a:buChar char="§"/>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Περιγραφή Δραστηριοτήτων Σχεδίου - </a:t>
            </a:r>
            <a:r>
              <a:rPr lang="el-GR" sz="1300" b="1" kern="0" dirty="0">
                <a:solidFill>
                  <a:srgbClr val="00B050"/>
                </a:solidFill>
                <a:sym typeface="Wingdings" panose="05000000000000000000" pitchFamily="2" charset="2"/>
              </a:rPr>
              <a:t>Αριθμός και Προφίλ των συμμετεχόντων</a:t>
            </a: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sym typeface="Wingdings" panose="05000000000000000000" pitchFamily="2" charset="2"/>
              </a:rPr>
              <a:t>Μεθοδολογία για την υλοποίηση του Σχεδίου και των δραστηριοτήτων του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Κύρια αποτελέσματα του Σχεδίου </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Αντίκτυπος Σχεδίου</a:t>
            </a:r>
            <a:r>
              <a:rPr kumimoji="0" lang="el-GR" sz="1300" b="1" i="0" u="none" strike="noStrike" kern="0" cap="none" spc="0" normalizeH="0" noProof="0" dirty="0">
                <a:ln>
                  <a:noFill/>
                </a:ln>
                <a:solidFill>
                  <a:srgbClr val="00B050"/>
                </a:solidFill>
                <a:effectLst/>
                <a:uLnTx/>
                <a:uFillTx/>
                <a:sym typeface="Wingdings" panose="05000000000000000000" pitchFamily="2" charset="2"/>
              </a:rPr>
              <a:t> &amp; </a:t>
            </a:r>
            <a:r>
              <a:rPr lang="el-GR" sz="1300" b="1" kern="0" dirty="0">
                <a:solidFill>
                  <a:srgbClr val="00B050"/>
                </a:solidFill>
                <a:sym typeface="Wingdings" panose="05000000000000000000" pitchFamily="2" charset="2"/>
              </a:rPr>
              <a:t>Πιθανά μακροπρόθεσμα οφέλη</a:t>
            </a: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p:txBody>
      </p:sp>
      <p:sp>
        <p:nvSpPr>
          <p:cNvPr id="5" name="Rectangle 4"/>
          <p:cNvSpPr/>
          <p:nvPr/>
        </p:nvSpPr>
        <p:spPr>
          <a:xfrm>
            <a:off x="601009" y="4784022"/>
            <a:ext cx="10969691"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1" u="none" strike="noStrike" kern="0" cap="none" spc="0" normalizeH="0" baseline="0" noProof="0" dirty="0">
                <a:ln>
                  <a:noFill/>
                </a:ln>
                <a:solidFill>
                  <a:prstClr val="black"/>
                </a:solidFill>
                <a:effectLst/>
                <a:uLnTx/>
                <a:uFillTx/>
              </a:rPr>
              <a:t>Η πληροφόρηση στην ενότητα αυτή θα πρέπει να δοθεί στην αγγλική γλώσσα, για να μπορεί να χρησιμοποιηθεί για σκοπούς Ευρωπαϊκών εκδόσεων και προωθητικού υλικού και για την τροφοδοσία της Πλατφόρμας Διάδοσης Αποτελεσμάτων</a:t>
            </a:r>
            <a:endParaRPr kumimoji="0" lang="en-US" sz="1600" b="1" i="1" u="none" strike="noStrike" kern="0" cap="none" spc="0" normalizeH="0" baseline="0" noProof="0" dirty="0">
              <a:ln>
                <a:noFill/>
              </a:ln>
              <a:solidFill>
                <a:prstClr val="black"/>
              </a:solidFill>
              <a:effectLst/>
              <a:uLnTx/>
              <a:uFillTx/>
            </a:endParaRPr>
          </a:p>
        </p:txBody>
      </p:sp>
      <p:sp>
        <p:nvSpPr>
          <p:cNvPr id="7" name="Rectangle 6"/>
          <p:cNvSpPr/>
          <p:nvPr/>
        </p:nvSpPr>
        <p:spPr>
          <a:xfrm>
            <a:off x="267446" y="965321"/>
            <a:ext cx="2180212" cy="1200329"/>
          </a:xfrm>
          <a:prstGeom prst="rect">
            <a:avLst/>
          </a:prstGeom>
        </p:spPr>
        <p:txBody>
          <a:bodyPr wrap="none">
            <a:spAutoFit/>
          </a:bodyPr>
          <a:lstStyle/>
          <a:p>
            <a:pPr marL="285750" indent="-285750">
              <a:buFont typeface="Wingdings" panose="05000000000000000000" pitchFamily="2" charset="2"/>
              <a:buChar char="§"/>
            </a:pPr>
            <a:r>
              <a:rPr lang="en-GB" b="1" dirty="0"/>
              <a:t>Project Summary</a:t>
            </a:r>
            <a:r>
              <a:rPr lang="el-GR" b="1" dirty="0"/>
              <a:t>:</a:t>
            </a:r>
            <a:endParaRPr lang="en-GB" b="1" dirty="0"/>
          </a:p>
          <a:p>
            <a:endParaRPr lang="en-GB" b="1" dirty="0"/>
          </a:p>
          <a:p>
            <a:endParaRPr lang="en-GB" b="1" dirty="0"/>
          </a:p>
          <a:p>
            <a:endParaRPr lang="en-GB" b="1" dirty="0"/>
          </a:p>
        </p:txBody>
      </p:sp>
    </p:spTree>
    <p:extLst>
      <p:ext uri="{BB962C8B-B14F-4D97-AF65-F5344CB8AC3E}">
        <p14:creationId xmlns:p14="http://schemas.microsoft.com/office/powerpoint/2010/main" val="21832153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618717" y="7938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ANNEXES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259722" y="1125825"/>
            <a:ext cx="11932278" cy="4613397"/>
          </a:xfrm>
          <a:prstGeom prst="rect">
            <a:avLst/>
          </a:prstGeom>
        </p:spPr>
      </p:pic>
      <p:sp>
        <p:nvSpPr>
          <p:cNvPr id="6" name="TextBox 5"/>
          <p:cNvSpPr txBox="1"/>
          <p:nvPr/>
        </p:nvSpPr>
        <p:spPr>
          <a:xfrm>
            <a:off x="7917357" y="1692135"/>
            <a:ext cx="4274643" cy="892552"/>
          </a:xfrm>
          <a:prstGeom prst="rect">
            <a:avLst/>
          </a:prstGeom>
          <a:noFill/>
        </p:spPr>
        <p:txBody>
          <a:bodyPr wrap="square" rtlCol="0">
            <a:spAutoFit/>
          </a:bodyPr>
          <a:lstStyle/>
          <a:p>
            <a:pPr algn="ctr"/>
            <a:r>
              <a:rPr lang="el-GR" sz="1300" b="1" dirty="0">
                <a:solidFill>
                  <a:srgbClr val="00B050"/>
                </a:solidFill>
              </a:rPr>
              <a:t>Σαρώνετε και αποθηκεύετε το υπογεγραμμένο έντυπο τοπικά στον υπολογιστή σας. Πατώντας εδώ, κάνετε αναζήτηση του αρχείου και το προσθέτετε ως παράρτημα στην αίτηση</a:t>
            </a:r>
            <a:endParaRPr lang="en-GB" sz="1300" b="1" dirty="0">
              <a:solidFill>
                <a:srgbClr val="00B050"/>
              </a:solidFill>
            </a:endParaRPr>
          </a:p>
        </p:txBody>
      </p:sp>
      <p:sp>
        <p:nvSpPr>
          <p:cNvPr id="7" name="TextBox 6"/>
          <p:cNvSpPr txBox="1"/>
          <p:nvPr/>
        </p:nvSpPr>
        <p:spPr>
          <a:xfrm>
            <a:off x="1185810" y="3272773"/>
            <a:ext cx="4274643" cy="6924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rPr>
              <a:t>Έντυπο με το οποίο ο κάθε εταίρος εξουσιοδοτεί τον συντονιστή να δρα εξ’ ονόματός του για σκοπούς υποβολής και υλοποίησης της πρότασης</a:t>
            </a:r>
            <a:endParaRPr kumimoji="0" lang="en-GB" sz="1300" b="1" i="0" u="none" strike="noStrike" kern="0" cap="none" spc="0" normalizeH="0" baseline="0" noProof="0" dirty="0">
              <a:ln>
                <a:noFill/>
              </a:ln>
              <a:solidFill>
                <a:srgbClr val="00B050"/>
              </a:solidFill>
              <a:effectLst/>
              <a:uLnTx/>
              <a:uFillTx/>
            </a:endParaRPr>
          </a:p>
        </p:txBody>
      </p:sp>
      <p:sp>
        <p:nvSpPr>
          <p:cNvPr id="8" name="TextBox 7"/>
          <p:cNvSpPr txBox="1"/>
          <p:nvPr/>
        </p:nvSpPr>
        <p:spPr>
          <a:xfrm>
            <a:off x="8468182" y="3676422"/>
            <a:ext cx="3557564" cy="1692771"/>
          </a:xfrm>
          <a:prstGeom prst="rect">
            <a:avLst/>
          </a:prstGeom>
          <a:noFill/>
        </p:spPr>
        <p:txBody>
          <a:bodyPr wrap="square" rtlCol="0">
            <a:spAutoFit/>
          </a:bodyPr>
          <a:lstStyle/>
          <a:p>
            <a:pPr algn="ctr"/>
            <a:r>
              <a:rPr lang="el-GR" sz="1300" b="1" dirty="0">
                <a:solidFill>
                  <a:srgbClr val="00B050"/>
                </a:solidFill>
              </a:rPr>
              <a:t>Ο συντονιστής στέλνει στον κάθε εταίρο το δικό του </a:t>
            </a:r>
            <a:r>
              <a:rPr lang="en-GB" sz="1300" b="1" dirty="0">
                <a:solidFill>
                  <a:srgbClr val="00B050"/>
                </a:solidFill>
              </a:rPr>
              <a:t>mandate (</a:t>
            </a:r>
            <a:r>
              <a:rPr lang="el-GR" sz="1300" b="1" dirty="0">
                <a:solidFill>
                  <a:srgbClr val="00B050"/>
                </a:solidFill>
              </a:rPr>
              <a:t>τα </a:t>
            </a:r>
            <a:r>
              <a:rPr lang="en-GB" sz="1300" b="1" dirty="0">
                <a:solidFill>
                  <a:srgbClr val="00B050"/>
                </a:solidFill>
              </a:rPr>
              <a:t>mandates </a:t>
            </a:r>
            <a:r>
              <a:rPr lang="el-GR" sz="1300" b="1" dirty="0">
                <a:solidFill>
                  <a:srgbClr val="00B050"/>
                </a:solidFill>
              </a:rPr>
              <a:t>περιέχουν προ-συμπληρωμένα πεδία), το οποίο υπογράφει ο νόμιμος εκπρόσωπος του οργανισμού. Αφού γίνει σάρωση του υπογεγραμμένου εντύπου,  αυτό αποστέλλεται ηλεκτρονικά πίσω στον συντονιστή, ο οποίος αναλαμβάνει να το προσθέσει ως Παράρτημα στην αίτηση</a:t>
            </a:r>
            <a:endParaRPr lang="en-GB" sz="1300" b="1" dirty="0">
              <a:solidFill>
                <a:srgbClr val="00B050"/>
              </a:solidFill>
            </a:endParaRPr>
          </a:p>
        </p:txBody>
      </p:sp>
      <p:sp>
        <p:nvSpPr>
          <p:cNvPr id="9" name="TextBox 8"/>
          <p:cNvSpPr txBox="1"/>
          <p:nvPr/>
        </p:nvSpPr>
        <p:spPr>
          <a:xfrm>
            <a:off x="4813685" y="768348"/>
            <a:ext cx="3914678" cy="6924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rPr>
              <a:t>Από εδώ κατεβάζετε το </a:t>
            </a:r>
            <a:r>
              <a:rPr kumimoji="0" lang="en-GB" sz="1300" b="1" i="0" u="none" strike="noStrike" kern="0" cap="none" spc="0" normalizeH="0" baseline="0" noProof="0" dirty="0">
                <a:ln>
                  <a:noFill/>
                </a:ln>
                <a:solidFill>
                  <a:srgbClr val="00B050"/>
                </a:solidFill>
                <a:effectLst/>
                <a:uLnTx/>
                <a:uFillTx/>
              </a:rPr>
              <a:t>“Declaration On Honour”</a:t>
            </a:r>
            <a:r>
              <a:rPr kumimoji="0" lang="el-GR" sz="1300" b="1" i="0" u="none" strike="noStrike" kern="0" cap="none" spc="0" normalizeH="0" baseline="0" noProof="0" dirty="0">
                <a:ln>
                  <a:noFill/>
                </a:ln>
                <a:solidFill>
                  <a:srgbClr val="00B050"/>
                </a:solidFill>
                <a:effectLst/>
                <a:uLnTx/>
                <a:uFillTx/>
              </a:rPr>
              <a:t>. Στη συνέχεια, το ανοίγετε, το εκτυπώνετε και το υπογράφει ο νόμιμος εκπρόσωπος του οργανισμού.</a:t>
            </a:r>
            <a:endParaRPr kumimoji="0" lang="en-GB" sz="1300" b="1" i="0" u="none" strike="noStrike" kern="0" cap="none" spc="0" normalizeH="0" baseline="0" noProof="0" dirty="0">
              <a:ln>
                <a:noFill/>
              </a:ln>
              <a:solidFill>
                <a:srgbClr val="00B050"/>
              </a:solidFill>
              <a:effectLst/>
              <a:uLnTx/>
              <a:uFillTx/>
            </a:endParaRPr>
          </a:p>
        </p:txBody>
      </p:sp>
      <p:cxnSp>
        <p:nvCxnSpPr>
          <p:cNvPr id="10" name="Straight Arrow Connector 9"/>
          <p:cNvCxnSpPr/>
          <p:nvPr/>
        </p:nvCxnSpPr>
        <p:spPr>
          <a:xfrm flipV="1">
            <a:off x="6290516" y="1473716"/>
            <a:ext cx="0" cy="318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stretch>
            <a:fillRect/>
          </a:stretch>
        </p:blipFill>
        <p:spPr>
          <a:xfrm>
            <a:off x="10992097" y="2500088"/>
            <a:ext cx="164606" cy="402371"/>
          </a:xfrm>
          <a:prstGeom prst="rect">
            <a:avLst/>
          </a:prstGeom>
        </p:spPr>
      </p:pic>
      <p:cxnSp>
        <p:nvCxnSpPr>
          <p:cNvPr id="14" name="Straight Arrow Connector 13"/>
          <p:cNvCxnSpPr/>
          <p:nvPr/>
        </p:nvCxnSpPr>
        <p:spPr>
          <a:xfrm>
            <a:off x="923636" y="3530046"/>
            <a:ext cx="44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138852" y="4148558"/>
            <a:ext cx="32933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1674764" y="5159942"/>
            <a:ext cx="219479" cy="209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4112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562" y="872150"/>
            <a:ext cx="11783514" cy="2915430"/>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618717" y="7938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ANNEXES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8" name="TextBox 7"/>
          <p:cNvSpPr txBox="1"/>
          <p:nvPr/>
        </p:nvSpPr>
        <p:spPr>
          <a:xfrm>
            <a:off x="8264981" y="828237"/>
            <a:ext cx="4070557" cy="1246495"/>
          </a:xfrm>
          <a:prstGeom prst="rect">
            <a:avLst/>
          </a:prstGeom>
          <a:noFill/>
        </p:spPr>
        <p:txBody>
          <a:bodyPr wrap="square" rtlCol="0">
            <a:spAutoFit/>
          </a:bodyPr>
          <a:lstStyle/>
          <a:p>
            <a:pPr lvl="0" algn="ctr"/>
            <a:r>
              <a:rPr lang="el-GR" sz="1500" b="1" dirty="0">
                <a:solidFill>
                  <a:srgbClr val="00B050"/>
                </a:solidFill>
              </a:rPr>
              <a:t>Επιλέγοντας </a:t>
            </a:r>
            <a:r>
              <a:rPr lang="en-GB" sz="1500" b="1" dirty="0">
                <a:solidFill>
                  <a:srgbClr val="00B050"/>
                </a:solidFill>
              </a:rPr>
              <a:t>“Add Document”</a:t>
            </a:r>
            <a:r>
              <a:rPr lang="el-GR" sz="1500" b="1" dirty="0">
                <a:solidFill>
                  <a:srgbClr val="00B050"/>
                </a:solidFill>
              </a:rPr>
              <a:t> μπορείτε να</a:t>
            </a:r>
            <a:r>
              <a:rPr lang="en-GB" sz="1500" b="1" dirty="0">
                <a:solidFill>
                  <a:srgbClr val="00B050"/>
                </a:solidFill>
              </a:rPr>
              <a:t> </a:t>
            </a:r>
            <a:r>
              <a:rPr lang="el-GR" sz="1500" b="1" dirty="0">
                <a:solidFill>
                  <a:srgbClr val="00B050"/>
                </a:solidFill>
              </a:rPr>
              <a:t>αναζητήσετε στον υπολογιστή σας άλλα αρχεία και να τα προσθέσετε </a:t>
            </a:r>
            <a:r>
              <a:rPr lang="el-GR" sz="1500" b="1">
                <a:solidFill>
                  <a:srgbClr val="00B050"/>
                </a:solidFill>
              </a:rPr>
              <a:t>ως παραρτήματα </a:t>
            </a:r>
            <a:r>
              <a:rPr lang="el-GR" sz="1500" b="1" dirty="0">
                <a:solidFill>
                  <a:srgbClr val="00B050"/>
                </a:solidFill>
              </a:rPr>
              <a:t>, π.χ. την ημερήσια διάταξη μίας προτεινόμενης δραστηριότητας ή ένα </a:t>
            </a:r>
            <a:r>
              <a:rPr lang="en-GB" sz="1500" b="1" u="sng" dirty="0">
                <a:solidFill>
                  <a:srgbClr val="00B050"/>
                </a:solidFill>
              </a:rPr>
              <a:t>Gantt chart</a:t>
            </a:r>
            <a:r>
              <a:rPr lang="en-GB" sz="1500" b="1" dirty="0">
                <a:solidFill>
                  <a:srgbClr val="00B050"/>
                </a:solidFill>
              </a:rPr>
              <a:t>*</a:t>
            </a:r>
          </a:p>
        </p:txBody>
      </p:sp>
      <p:pic>
        <p:nvPicPr>
          <p:cNvPr id="5" name="Picture 4"/>
          <p:cNvPicPr>
            <a:picLocks noChangeAspect="1"/>
          </p:cNvPicPr>
          <p:nvPr/>
        </p:nvPicPr>
        <p:blipFill>
          <a:blip r:embed="rId3"/>
          <a:stretch>
            <a:fillRect/>
          </a:stretch>
        </p:blipFill>
        <p:spPr>
          <a:xfrm>
            <a:off x="11077310" y="2153926"/>
            <a:ext cx="164606" cy="402371"/>
          </a:xfrm>
          <a:prstGeom prst="rect">
            <a:avLst/>
          </a:prstGeom>
        </p:spPr>
      </p:pic>
      <p:sp>
        <p:nvSpPr>
          <p:cNvPr id="16" name="Rectangle 15"/>
          <p:cNvSpPr/>
          <p:nvPr/>
        </p:nvSpPr>
        <p:spPr>
          <a:xfrm>
            <a:off x="544695" y="4693218"/>
            <a:ext cx="3854245" cy="830997"/>
          </a:xfrm>
          <a:prstGeom prst="rect">
            <a:avLst/>
          </a:prstGeom>
        </p:spPr>
        <p:txBody>
          <a:bodyPr wrap="square">
            <a:spAutoFit/>
          </a:bodyPr>
          <a:lstStyle/>
          <a:p>
            <a:pPr algn="just"/>
            <a:r>
              <a:rPr lang="en-GB" b="1" dirty="0">
                <a:solidFill>
                  <a:srgbClr val="00B050"/>
                </a:solidFill>
              </a:rPr>
              <a:t>* </a:t>
            </a:r>
            <a:r>
              <a:rPr lang="el-GR" sz="1500" b="1" dirty="0">
                <a:solidFill>
                  <a:srgbClr val="00B050"/>
                </a:solidFill>
              </a:rPr>
              <a:t>Οι</a:t>
            </a:r>
            <a:r>
              <a:rPr lang="el-GR" b="1" dirty="0">
                <a:solidFill>
                  <a:srgbClr val="00B050"/>
                </a:solidFill>
              </a:rPr>
              <a:t> </a:t>
            </a:r>
            <a:r>
              <a:rPr lang="el-GR" sz="1500" b="1" dirty="0" err="1">
                <a:solidFill>
                  <a:srgbClr val="00B050"/>
                </a:solidFill>
              </a:rPr>
              <a:t>αιτητές</a:t>
            </a:r>
            <a:r>
              <a:rPr lang="el-GR" sz="1500" b="1" dirty="0">
                <a:solidFill>
                  <a:srgbClr val="00B050"/>
                </a:solidFill>
              </a:rPr>
              <a:t> παροτρύνονται να επισυνάπτουν στην αίτησή τους ένα </a:t>
            </a:r>
            <a:r>
              <a:rPr lang="en-GB" sz="1500" b="1" dirty="0">
                <a:solidFill>
                  <a:srgbClr val="00B050"/>
                </a:solidFill>
              </a:rPr>
              <a:t>Gantt chart </a:t>
            </a:r>
            <a:r>
              <a:rPr lang="el-GR" sz="1500" b="1" dirty="0">
                <a:solidFill>
                  <a:srgbClr val="00B050"/>
                </a:solidFill>
              </a:rPr>
              <a:t>της Πρότασής τους, με τη μορφή αυτή</a:t>
            </a:r>
            <a:endParaRPr lang="en-GB" sz="1500" b="1" dirty="0">
              <a:solidFill>
                <a:srgbClr val="00B050"/>
              </a:solidFill>
            </a:endParaRPr>
          </a:p>
        </p:txBody>
      </p:sp>
      <p:pic>
        <p:nvPicPr>
          <p:cNvPr id="11" name="Picture 10"/>
          <p:cNvPicPr>
            <a:picLocks noChangeAspect="1"/>
          </p:cNvPicPr>
          <p:nvPr/>
        </p:nvPicPr>
        <p:blipFill>
          <a:blip r:embed="rId4"/>
          <a:stretch>
            <a:fillRect/>
          </a:stretch>
        </p:blipFill>
        <p:spPr>
          <a:xfrm>
            <a:off x="4824719" y="3846651"/>
            <a:ext cx="4410691" cy="2934109"/>
          </a:xfrm>
          <a:prstGeom prst="rect">
            <a:avLst/>
          </a:prstGeom>
        </p:spPr>
      </p:pic>
      <p:cxnSp>
        <p:nvCxnSpPr>
          <p:cNvPr id="20" name="Straight Arrow Connector 19"/>
          <p:cNvCxnSpPr/>
          <p:nvPr/>
        </p:nvCxnSpPr>
        <p:spPr>
          <a:xfrm flipV="1">
            <a:off x="8138852" y="4148558"/>
            <a:ext cx="32933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stretch>
            <a:fillRect/>
          </a:stretch>
        </p:blipFill>
        <p:spPr>
          <a:xfrm>
            <a:off x="4308222" y="5230778"/>
            <a:ext cx="739028" cy="293437"/>
          </a:xfrm>
          <a:prstGeom prst="rect">
            <a:avLst/>
          </a:prstGeom>
        </p:spPr>
      </p:pic>
    </p:spTree>
    <p:extLst>
      <p:ext uri="{BB962C8B-B14F-4D97-AF65-F5344CB8AC3E}">
        <p14:creationId xmlns:p14="http://schemas.microsoft.com/office/powerpoint/2010/main" val="7840536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925" y="1846907"/>
            <a:ext cx="235390" cy="235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C6F8AAC-2DAA-0346-B3D2-B832D159BF4C}"/>
              </a:ext>
            </a:extLst>
          </p:cNvPr>
          <p:cNvSpPr txBox="1"/>
          <p:nvPr/>
        </p:nvSpPr>
        <p:spPr>
          <a:xfrm flipH="1">
            <a:off x="-1681725"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Checklist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199202" y="919112"/>
            <a:ext cx="11793596" cy="4096322"/>
          </a:xfrm>
          <a:prstGeom prst="rect">
            <a:avLst/>
          </a:prstGeom>
          <a:ln>
            <a:solidFill>
              <a:srgbClr val="FF0000"/>
            </a:solidFill>
          </a:ln>
        </p:spPr>
      </p:pic>
      <p:sp>
        <p:nvSpPr>
          <p:cNvPr id="5" name="Rectangle 4"/>
          <p:cNvSpPr/>
          <p:nvPr/>
        </p:nvSpPr>
        <p:spPr>
          <a:xfrm>
            <a:off x="325925" y="1846907"/>
            <a:ext cx="235390" cy="2353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25925" y="2178160"/>
            <a:ext cx="235390" cy="2353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25925" y="2502939"/>
            <a:ext cx="235390" cy="2353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392212" y="5499355"/>
            <a:ext cx="9461987" cy="292388"/>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Για να ενεργοποιηθεί το κουμπί </a:t>
            </a:r>
            <a:r>
              <a:rPr lang="en-GB" sz="1300" b="1" kern="0" dirty="0">
                <a:solidFill>
                  <a:srgbClr val="00B050"/>
                </a:solidFill>
              </a:rPr>
              <a:t>Submit, </a:t>
            </a:r>
            <a:r>
              <a:rPr lang="el-GR" sz="1300" b="1" kern="0" dirty="0">
                <a:solidFill>
                  <a:srgbClr val="00B050"/>
                </a:solidFill>
              </a:rPr>
              <a:t>τα τρία κουτάκια θα πρέπει να γίνουν </a:t>
            </a:r>
            <a:r>
              <a:rPr lang="en-GB" sz="1300" b="1" kern="0" dirty="0">
                <a:solidFill>
                  <a:srgbClr val="00B050"/>
                </a:solidFill>
              </a:rPr>
              <a:t>checked</a:t>
            </a:r>
            <a:endParaRPr kumimoji="0" lang="en-GB" sz="13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15096879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7813141"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ΑΞΙΟΛΟΓΗΣΗ ΣΧΕΔΙΩΝ</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1400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047497" y="79012"/>
            <a:ext cx="9883698" cy="523220"/>
          </a:xfrm>
          <a:prstGeom prst="rect">
            <a:avLst/>
          </a:prstGeom>
          <a:noFill/>
        </p:spPr>
        <p:txBody>
          <a:bodyPr wrap="square" rtlCol="0">
            <a:spAutoFit/>
          </a:bodyPr>
          <a:lstStyle/>
          <a:p>
            <a:pPr algn="ctr"/>
            <a:r>
              <a:rPr lang="el-GR" sz="2800" b="1" dirty="0">
                <a:solidFill>
                  <a:schemeClr val="bg1"/>
                </a:solidFill>
              </a:rPr>
              <a:t>ΑΞΙΟΛΟΓΗΣΗ ΣΧΕΔΙΩΝ – ΒΑΣΙΚΕΣ ΑΠΑΙΤΗΣΕΙΣ</a:t>
            </a:r>
            <a:endParaRPr lang="en-GB" sz="2800" b="1" dirty="0">
              <a:solidFill>
                <a:schemeClr val="bg1"/>
              </a:solidFill>
            </a:endParaRPr>
          </a:p>
        </p:txBody>
      </p:sp>
      <p:sp>
        <p:nvSpPr>
          <p:cNvPr id="3" name="Content Placeholder 2"/>
          <p:cNvSpPr txBox="1">
            <a:spLocks/>
          </p:cNvSpPr>
          <p:nvPr/>
        </p:nvSpPr>
        <p:spPr>
          <a:xfrm>
            <a:off x="403124" y="845425"/>
            <a:ext cx="11248102" cy="574218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600" b="1" dirty="0">
                <a:solidFill>
                  <a:sysClr val="windowText" lastClr="000000"/>
                </a:solidFill>
              </a:rPr>
              <a:t>Βασικές απαιτήσεις από τον </a:t>
            </a:r>
            <a:r>
              <a:rPr lang="el-GR" sz="2600" b="1" dirty="0" err="1">
                <a:solidFill>
                  <a:sysClr val="windowText" lastClr="000000"/>
                </a:solidFill>
              </a:rPr>
              <a:t>αιτητή</a:t>
            </a:r>
            <a:r>
              <a:rPr lang="el-GR" sz="2600" b="1" dirty="0">
                <a:solidFill>
                  <a:sysClr val="windowText" lastClr="000000"/>
                </a:solidFill>
              </a:rPr>
              <a:t>:</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lvl="0">
              <a:buFont typeface="Wingdings" panose="05000000000000000000" pitchFamily="2" charset="2"/>
              <a:buChar char="§"/>
              <a:defRPr/>
            </a:pPr>
            <a:r>
              <a:rPr lang="el-GR" sz="2400" dirty="0"/>
              <a:t>Η περιγραφή του σχεδίου να περιλαμβάνει:</a:t>
            </a:r>
          </a:p>
          <a:p>
            <a:pPr marL="0" lvl="0" indent="0">
              <a:buNone/>
              <a:defRPr/>
            </a:pPr>
            <a:endParaRPr lang="el-GR" sz="2400" dirty="0"/>
          </a:p>
          <a:p>
            <a:pPr lvl="0">
              <a:buFont typeface="Wingdings" panose="05000000000000000000" pitchFamily="2" charset="2"/>
              <a:buChar char="ü"/>
              <a:defRPr/>
            </a:pPr>
            <a:r>
              <a:rPr lang="el-GR" sz="2100" dirty="0"/>
              <a:t>Τη λεπτομερή μεθοδολογία του Σχεδίου</a:t>
            </a:r>
          </a:p>
          <a:p>
            <a:pPr lvl="0">
              <a:buFont typeface="Wingdings" panose="05000000000000000000" pitchFamily="2" charset="2"/>
              <a:buChar char="ü"/>
              <a:defRPr/>
            </a:pPr>
            <a:r>
              <a:rPr lang="el-GR" sz="2100" dirty="0">
                <a:solidFill>
                  <a:prstClr val="black"/>
                </a:solidFill>
              </a:rPr>
              <a:t>Την ανάλυση που οδηγεί στον προσδιορισμό των αναγκών</a:t>
            </a:r>
          </a:p>
          <a:p>
            <a:pPr lvl="0">
              <a:buFont typeface="Wingdings" panose="05000000000000000000" pitchFamily="2" charset="2"/>
              <a:buChar char="ü"/>
              <a:defRPr/>
            </a:pPr>
            <a:r>
              <a:rPr lang="el-GR" sz="2100" dirty="0">
                <a:solidFill>
                  <a:prstClr val="black"/>
                </a:solidFill>
              </a:rPr>
              <a:t>Τους στόχους του</a:t>
            </a:r>
            <a:endParaRPr lang="el-GR" sz="2100" dirty="0"/>
          </a:p>
          <a:p>
            <a:pPr lvl="0">
              <a:buFont typeface="Wingdings" panose="05000000000000000000" pitchFamily="2" charset="2"/>
              <a:buChar char="ü"/>
              <a:defRPr/>
            </a:pPr>
            <a:r>
              <a:rPr lang="el-GR" sz="2100" dirty="0"/>
              <a:t>Σαφή κατανομή καθηκόντων</a:t>
            </a:r>
          </a:p>
          <a:p>
            <a:pPr lvl="0">
              <a:buFont typeface="Wingdings" panose="05000000000000000000" pitchFamily="2" charset="2"/>
              <a:buChar char="ü"/>
              <a:defRPr/>
            </a:pPr>
            <a:r>
              <a:rPr lang="el-GR" sz="2100" dirty="0"/>
              <a:t>Τις χρηματοδοτικές ρυθμίσεις μεταξύ των εταίρων</a:t>
            </a:r>
          </a:p>
          <a:p>
            <a:pPr lvl="0">
              <a:buFont typeface="Wingdings" panose="05000000000000000000" pitchFamily="2" charset="2"/>
              <a:buChar char="ü"/>
              <a:defRPr/>
            </a:pPr>
            <a:r>
              <a:rPr lang="el-GR" sz="2100" dirty="0"/>
              <a:t>Λεπτομερές χρονοδιάγραμμα με τα κύρια παραδοτέα </a:t>
            </a:r>
          </a:p>
          <a:p>
            <a:pPr lvl="0">
              <a:buFont typeface="Wingdings" panose="05000000000000000000" pitchFamily="2" charset="2"/>
              <a:buChar char="ü"/>
              <a:defRPr/>
            </a:pPr>
            <a:r>
              <a:rPr lang="el-GR" sz="2100" dirty="0"/>
              <a:t>Το σύστημα παρακολούθησης και ελέγχου του </a:t>
            </a:r>
          </a:p>
          <a:p>
            <a:pPr lvl="0">
              <a:buFont typeface="Wingdings" panose="05000000000000000000" pitchFamily="2" charset="2"/>
              <a:buChar char="ü"/>
              <a:defRPr/>
            </a:pPr>
            <a:r>
              <a:rPr lang="el-GR" sz="2100" dirty="0"/>
              <a:t>Τα μέτρα που έχουν ληφθεί για τη διασφάλιση της εντός προθεσμιών υλοποίησης των δραστηριοτήτων του</a:t>
            </a:r>
          </a:p>
          <a:p>
            <a:pPr lvl="0">
              <a:buFont typeface="Wingdings" panose="05000000000000000000" pitchFamily="2" charset="2"/>
              <a:buChar char="ü"/>
              <a:defRPr/>
            </a:pPr>
            <a:r>
              <a:rPr lang="el-GR" sz="2100" dirty="0"/>
              <a:t>Τον μηχανισμό διασφάλισης της ποιότητάς του</a:t>
            </a:r>
          </a:p>
          <a:p>
            <a:pPr lvl="0">
              <a:buFont typeface="Wingdings" panose="05000000000000000000" pitchFamily="2" charset="2"/>
              <a:buChar char="ü"/>
              <a:defRPr/>
            </a:pPr>
            <a:r>
              <a:rPr lang="el-GR" sz="2100" dirty="0"/>
              <a:t>Ένα σύνολο ποσοτικών και ποιοτικών δεικτών που θα καθιστούν δυνατή την αξιολόγηση του βαθμού επίτευξης των στόχων του </a:t>
            </a:r>
          </a:p>
          <a:p>
            <a:pPr lvl="0">
              <a:buFont typeface="Wingdings" panose="05000000000000000000" pitchFamily="2" charset="2"/>
              <a:buChar char="§"/>
              <a:defRPr/>
            </a:pPr>
            <a:endParaRPr lang="el-GR" sz="2800" dirty="0"/>
          </a:p>
          <a:p>
            <a:pPr marL="0" indent="0">
              <a:buNone/>
              <a:defRPr/>
            </a:pPr>
            <a:r>
              <a:rPr lang="el-GR" sz="2200" i="1" dirty="0"/>
              <a:t>!!! Η αξιολόγηση των πιο πάνω απαιτήσεων ακολουθεί την αρχή της αναλογικότητας: όσο υψηλότερο είναι το αιτούμενο ποσό, τόσο περισσότερο αναμένεται ότι η μεθοδολογία του έργου θα είναι ακριβής και ολοκληρωμένη. </a:t>
            </a:r>
            <a:endParaRPr lang="el-GR" sz="2200" b="1" i="1" dirty="0">
              <a:solidFill>
                <a:sysClr val="windowText" lastClr="000000"/>
              </a:solidFill>
            </a:endParaRPr>
          </a:p>
          <a:p>
            <a:pPr marL="0" lvl="0" indent="0">
              <a:buNone/>
              <a:defRPr/>
            </a:pPr>
            <a:endParaRPr kumimoji="0" lang="el-GR" sz="2200" b="0" i="0" u="none" strike="noStrike" kern="1200" cap="none" spc="0" normalizeH="0" baseline="0" noProof="0" dirty="0">
              <a:ln>
                <a:noFill/>
              </a:ln>
              <a:solidFill>
                <a:sysClr val="windowText" lastClr="000000"/>
              </a:solidFill>
              <a:effectLst/>
              <a:uLnTx/>
              <a:uFillTx/>
              <a:latin typeface="Century Gothic" panose="020B0502020202020204" pitchFamily="34" charset="0"/>
            </a:endParaRPr>
          </a:p>
        </p:txBody>
      </p:sp>
    </p:spTree>
    <p:extLst>
      <p:ext uri="{BB962C8B-B14F-4D97-AF65-F5344CB8AC3E}">
        <p14:creationId xmlns:p14="http://schemas.microsoft.com/office/powerpoint/2010/main" val="6346729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10009"/>
            <a:ext cx="9883698" cy="523220"/>
          </a:xfrm>
          <a:prstGeom prst="rect">
            <a:avLst/>
          </a:prstGeom>
          <a:noFill/>
        </p:spPr>
        <p:txBody>
          <a:bodyPr wrap="square" rtlCol="0">
            <a:spAutoFit/>
          </a:bodyPr>
          <a:lstStyle/>
          <a:p>
            <a:pPr algn="ctr"/>
            <a:r>
              <a:rPr lang="el-GR" sz="2800" b="1" dirty="0">
                <a:solidFill>
                  <a:schemeClr val="bg1"/>
                </a:solidFill>
              </a:rPr>
              <a:t>ΑΞΙΟΛΟΓΗΣΗ ΣΧΕΔΙΩΝ – ΚΡΙΤΗΡΙΑ ΠΟΙΟΤΙΚΗΣ ΑΞΙΟΛΟΓΗΣΗΣ</a:t>
            </a:r>
            <a:endParaRPr lang="en-GB" sz="2800" b="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42302338"/>
              </p:ext>
            </p:extLst>
          </p:nvPr>
        </p:nvGraphicFramePr>
        <p:xfrm>
          <a:off x="2639616" y="1468383"/>
          <a:ext cx="6696744" cy="2743200"/>
        </p:xfrm>
        <a:graphic>
          <a:graphicData uri="http://schemas.openxmlformats.org/drawingml/2006/table">
            <a:tbl>
              <a:tblPr firstRow="1" bandRow="1">
                <a:tableStyleId>{5C22544A-7EE6-4342-B048-85BDC9FD1C3A}</a:tableStyleId>
              </a:tblPr>
              <a:tblGrid>
                <a:gridCol w="3348372">
                  <a:extLst>
                    <a:ext uri="{9D8B030D-6E8A-4147-A177-3AD203B41FA5}">
                      <a16:colId xmlns:a16="http://schemas.microsoft.com/office/drawing/2014/main" val="2852786154"/>
                    </a:ext>
                  </a:extLst>
                </a:gridCol>
                <a:gridCol w="3348372">
                  <a:extLst>
                    <a:ext uri="{9D8B030D-6E8A-4147-A177-3AD203B41FA5}">
                      <a16:colId xmlns:a16="http://schemas.microsoft.com/office/drawing/2014/main" val="4221220494"/>
                    </a:ext>
                  </a:extLst>
                </a:gridCol>
              </a:tblGrid>
              <a:tr h="357525">
                <a:tc>
                  <a:txBody>
                    <a:bodyPr/>
                    <a:lstStyle/>
                    <a:p>
                      <a:r>
                        <a:rPr lang="el-GR" dirty="0"/>
                        <a:t>Κριτήριο</a:t>
                      </a:r>
                      <a:r>
                        <a:rPr lang="el-GR" baseline="0" dirty="0"/>
                        <a:t> </a:t>
                      </a:r>
                      <a:endParaRPr lang="en-GB" dirty="0"/>
                    </a:p>
                  </a:txBody>
                  <a:tcPr>
                    <a:solidFill>
                      <a:srgbClr val="1EA292"/>
                    </a:solidFill>
                  </a:tcPr>
                </a:tc>
                <a:tc>
                  <a:txBody>
                    <a:bodyPr/>
                    <a:lstStyle/>
                    <a:p>
                      <a:r>
                        <a:rPr lang="el-GR" dirty="0"/>
                        <a:t>Ανώτατη</a:t>
                      </a:r>
                      <a:r>
                        <a:rPr lang="el-GR" baseline="0" dirty="0"/>
                        <a:t> βαθμολογία</a:t>
                      </a:r>
                      <a:endParaRPr lang="en-GB" dirty="0"/>
                    </a:p>
                  </a:txBody>
                  <a:tcPr>
                    <a:solidFill>
                      <a:srgbClr val="1EA292"/>
                    </a:solidFill>
                  </a:tcPr>
                </a:tc>
                <a:extLst>
                  <a:ext uri="{0D108BD9-81ED-4DB2-BD59-A6C34878D82A}">
                    <a16:rowId xmlns:a16="http://schemas.microsoft.com/office/drawing/2014/main" val="3156210379"/>
                  </a:ext>
                </a:extLst>
              </a:tr>
              <a:tr h="357525">
                <a:tc>
                  <a:txBody>
                    <a:bodyPr/>
                    <a:lstStyle/>
                    <a:p>
                      <a:r>
                        <a:rPr lang="en-GB" dirty="0"/>
                        <a:t>Relevance</a:t>
                      </a:r>
                    </a:p>
                  </a:txBody>
                  <a:tcPr>
                    <a:solidFill>
                      <a:schemeClr val="bg1"/>
                    </a:solidFill>
                  </a:tcPr>
                </a:tc>
                <a:tc>
                  <a:txBody>
                    <a:bodyPr/>
                    <a:lstStyle/>
                    <a:p>
                      <a:r>
                        <a:rPr lang="el-GR" dirty="0"/>
                        <a:t>25</a:t>
                      </a:r>
                      <a:endParaRPr lang="en-GB" dirty="0"/>
                    </a:p>
                  </a:txBody>
                  <a:tcPr>
                    <a:solidFill>
                      <a:schemeClr val="bg1"/>
                    </a:solidFill>
                  </a:tcPr>
                </a:tc>
                <a:extLst>
                  <a:ext uri="{0D108BD9-81ED-4DB2-BD59-A6C34878D82A}">
                    <a16:rowId xmlns:a16="http://schemas.microsoft.com/office/drawing/2014/main" val="4122556208"/>
                  </a:ext>
                </a:extLst>
              </a:tr>
              <a:tr h="617098">
                <a:tc>
                  <a:txBody>
                    <a:bodyPr/>
                    <a:lstStyle/>
                    <a:p>
                      <a:r>
                        <a:rPr lang="en-GB" dirty="0"/>
                        <a:t>Quality of the Project</a:t>
                      </a:r>
                      <a:r>
                        <a:rPr lang="en-GB" baseline="0" dirty="0"/>
                        <a:t> Design and Implementation</a:t>
                      </a:r>
                      <a:endParaRPr lang="en-GB" dirty="0"/>
                    </a:p>
                  </a:txBody>
                  <a:tcPr>
                    <a:solidFill>
                      <a:srgbClr val="1EA292"/>
                    </a:solidFill>
                  </a:tcPr>
                </a:tc>
                <a:tc>
                  <a:txBody>
                    <a:bodyPr/>
                    <a:lstStyle/>
                    <a:p>
                      <a:r>
                        <a:rPr lang="el-GR" dirty="0"/>
                        <a:t>30</a:t>
                      </a:r>
                      <a:endParaRPr lang="en-GB" dirty="0"/>
                    </a:p>
                  </a:txBody>
                  <a:tcPr>
                    <a:solidFill>
                      <a:srgbClr val="1EA292"/>
                    </a:solidFill>
                  </a:tcPr>
                </a:tc>
                <a:extLst>
                  <a:ext uri="{0D108BD9-81ED-4DB2-BD59-A6C34878D82A}">
                    <a16:rowId xmlns:a16="http://schemas.microsoft.com/office/drawing/2014/main" val="788448222"/>
                  </a:ext>
                </a:extLst>
              </a:tr>
              <a:tr h="617098">
                <a:tc>
                  <a:txBody>
                    <a:bodyPr/>
                    <a:lstStyle/>
                    <a:p>
                      <a:r>
                        <a:rPr lang="en-GB" dirty="0"/>
                        <a:t>Quality of the partnership and the cooperation arrangements </a:t>
                      </a:r>
                    </a:p>
                  </a:txBody>
                  <a:tcPr>
                    <a:solidFill>
                      <a:schemeClr val="bg1"/>
                    </a:solidFill>
                  </a:tcPr>
                </a:tc>
                <a:tc>
                  <a:txBody>
                    <a:bodyPr/>
                    <a:lstStyle/>
                    <a:p>
                      <a:r>
                        <a:rPr lang="en-GB" dirty="0"/>
                        <a:t>20</a:t>
                      </a:r>
                    </a:p>
                  </a:txBody>
                  <a:tcPr>
                    <a:solidFill>
                      <a:schemeClr val="bg1"/>
                    </a:solidFill>
                  </a:tcPr>
                </a:tc>
                <a:extLst>
                  <a:ext uri="{0D108BD9-81ED-4DB2-BD59-A6C34878D82A}">
                    <a16:rowId xmlns:a16="http://schemas.microsoft.com/office/drawing/2014/main" val="727585435"/>
                  </a:ext>
                </a:extLst>
              </a:tr>
              <a:tr h="357525">
                <a:tc>
                  <a:txBody>
                    <a:bodyPr/>
                    <a:lstStyle/>
                    <a:p>
                      <a:r>
                        <a:rPr lang="en-GB" dirty="0"/>
                        <a:t>Impact</a:t>
                      </a:r>
                    </a:p>
                  </a:txBody>
                  <a:tcPr>
                    <a:solidFill>
                      <a:srgbClr val="1EA292"/>
                    </a:solidFill>
                  </a:tcPr>
                </a:tc>
                <a:tc>
                  <a:txBody>
                    <a:bodyPr/>
                    <a:lstStyle/>
                    <a:p>
                      <a:r>
                        <a:rPr lang="el-GR" dirty="0"/>
                        <a:t>25</a:t>
                      </a:r>
                      <a:endParaRPr lang="en-GB" dirty="0"/>
                    </a:p>
                  </a:txBody>
                  <a:tcPr>
                    <a:solidFill>
                      <a:srgbClr val="1EA292"/>
                    </a:solidFill>
                  </a:tcPr>
                </a:tc>
                <a:extLst>
                  <a:ext uri="{0D108BD9-81ED-4DB2-BD59-A6C34878D82A}">
                    <a16:rowId xmlns:a16="http://schemas.microsoft.com/office/drawing/2014/main" val="1800669881"/>
                  </a:ext>
                </a:extLst>
              </a:tr>
              <a:tr h="357525">
                <a:tc>
                  <a:txBody>
                    <a:bodyPr/>
                    <a:lstStyle/>
                    <a:p>
                      <a:r>
                        <a:rPr lang="en-GB" b="1" dirty="0"/>
                        <a:t>TOTAL</a:t>
                      </a:r>
                    </a:p>
                  </a:txBody>
                  <a:tcPr>
                    <a:solidFill>
                      <a:schemeClr val="bg1">
                        <a:lumMod val="95000"/>
                      </a:schemeClr>
                    </a:solidFill>
                  </a:tcPr>
                </a:tc>
                <a:tc>
                  <a:txBody>
                    <a:bodyPr/>
                    <a:lstStyle/>
                    <a:p>
                      <a:r>
                        <a:rPr lang="en-GB" b="1" dirty="0"/>
                        <a:t>100</a:t>
                      </a:r>
                    </a:p>
                  </a:txBody>
                  <a:tcPr>
                    <a:solidFill>
                      <a:schemeClr val="bg1">
                        <a:lumMod val="95000"/>
                      </a:schemeClr>
                    </a:solidFill>
                  </a:tcPr>
                </a:tc>
                <a:extLst>
                  <a:ext uri="{0D108BD9-81ED-4DB2-BD59-A6C34878D82A}">
                    <a16:rowId xmlns:a16="http://schemas.microsoft.com/office/drawing/2014/main" val="4246721442"/>
                  </a:ext>
                </a:extLst>
              </a:tr>
            </a:tbl>
          </a:graphicData>
        </a:graphic>
      </p:graphicFrame>
      <p:sp>
        <p:nvSpPr>
          <p:cNvPr id="5" name="Rectangle 4"/>
          <p:cNvSpPr/>
          <p:nvPr/>
        </p:nvSpPr>
        <p:spPr>
          <a:xfrm>
            <a:off x="782781" y="4732986"/>
            <a:ext cx="10072032" cy="1169551"/>
          </a:xfrm>
          <a:prstGeom prst="rect">
            <a:avLst/>
          </a:prstGeom>
        </p:spPr>
        <p:txBody>
          <a:bodyPr wrap="square">
            <a:spAutoFit/>
          </a:bodyPr>
          <a:lstStyle/>
          <a:p>
            <a:pPr algn="ctr"/>
            <a:r>
              <a:rPr lang="el-GR" u="sng" dirty="0"/>
              <a:t>Για να δικαιούται ένα Σχέδιο να ληφθεί υπόψη για επιχορήγηση, πρέπει να πληροί και τα δύο ακόλουθα κριτήρια</a:t>
            </a:r>
            <a:r>
              <a:rPr lang="el-GR" dirty="0"/>
              <a:t>:</a:t>
            </a:r>
          </a:p>
          <a:p>
            <a:pPr marL="285750" indent="-285750" algn="ctr">
              <a:buFont typeface="Wingdings" panose="05000000000000000000" pitchFamily="2" charset="2"/>
              <a:buChar char="§"/>
            </a:pPr>
            <a:r>
              <a:rPr lang="el-GR" sz="1700" dirty="0"/>
              <a:t>Να έχει εξασφαλίσει </a:t>
            </a:r>
            <a:r>
              <a:rPr lang="el-GR" sz="1700" b="1" dirty="0"/>
              <a:t>τουλάχιστον 60 μονάδες στο σύνολο</a:t>
            </a:r>
            <a:endParaRPr lang="el-GR" sz="1700" dirty="0"/>
          </a:p>
          <a:p>
            <a:pPr marL="285750" indent="-285750" algn="ctr">
              <a:buFont typeface="Wingdings" panose="05000000000000000000" pitchFamily="2" charset="2"/>
              <a:buChar char="§"/>
            </a:pPr>
            <a:r>
              <a:rPr lang="el-GR" sz="1700" dirty="0"/>
              <a:t>Να έχει εξασφαλίσει </a:t>
            </a:r>
            <a:r>
              <a:rPr lang="el-GR" sz="1700" b="1" dirty="0"/>
              <a:t>τουλάχιστον τη μισή βαθμολογία σε κάθε κριτήριο</a:t>
            </a:r>
          </a:p>
        </p:txBody>
      </p:sp>
    </p:spTree>
    <p:extLst>
      <p:ext uri="{BB962C8B-B14F-4D97-AF65-F5344CB8AC3E}">
        <p14:creationId xmlns:p14="http://schemas.microsoft.com/office/powerpoint/2010/main" val="19034968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619433" y="0"/>
            <a:ext cx="9883698" cy="523220"/>
          </a:xfrm>
          <a:prstGeom prst="rect">
            <a:avLst/>
          </a:prstGeom>
          <a:noFill/>
        </p:spPr>
        <p:txBody>
          <a:bodyPr wrap="square" rtlCol="0">
            <a:spAutoFit/>
          </a:bodyPr>
          <a:lstStyle/>
          <a:p>
            <a:pPr algn="ctr"/>
            <a:r>
              <a:rPr lang="el-GR" sz="2800" b="1" dirty="0">
                <a:solidFill>
                  <a:schemeClr val="bg1"/>
                </a:solidFill>
              </a:rPr>
              <a:t>ΑΞΙΟΛΟΓΗΣΗ ΣΧΕΔΙΩΝ – ΔΙΑΔΙΚΑΣΙΑ ΑΞΙΟΛΟΓΗΣΗΣ</a:t>
            </a:r>
            <a:endParaRPr lang="en-GB" sz="2800" b="1" dirty="0">
              <a:solidFill>
                <a:schemeClr val="bg1"/>
              </a:solidFill>
            </a:endParaRPr>
          </a:p>
        </p:txBody>
      </p:sp>
      <p:sp>
        <p:nvSpPr>
          <p:cNvPr id="6" name="TextBox 5"/>
          <p:cNvSpPr txBox="1"/>
          <p:nvPr/>
        </p:nvSpPr>
        <p:spPr>
          <a:xfrm>
            <a:off x="195993" y="886364"/>
            <a:ext cx="11386405" cy="8248925"/>
          </a:xfrm>
          <a:prstGeom prst="rect">
            <a:avLst/>
          </a:prstGeom>
          <a:noFill/>
        </p:spPr>
        <p:txBody>
          <a:bodyPr wrap="square" rtlCol="0">
            <a:spAutoFit/>
          </a:bodyPr>
          <a:lstStyle/>
          <a:p>
            <a:pPr marL="285750" indent="-285750" algn="just">
              <a:buFont typeface="Wingdings" panose="05000000000000000000" pitchFamily="2" charset="2"/>
              <a:buChar char="§"/>
            </a:pPr>
            <a:r>
              <a:rPr lang="el-GR" dirty="0"/>
              <a:t>Εφόσον μία αίτηση κριθεί ως επιλέξιμη, βάσει των κριτηρίων </a:t>
            </a:r>
            <a:r>
              <a:rPr lang="el-GR" dirty="0" err="1"/>
              <a:t>επιλεξιμότητας</a:t>
            </a:r>
            <a:r>
              <a:rPr lang="el-GR" dirty="0"/>
              <a:t>, περνά στο στάδιο της αξιολόγησης. Η αξιολόγηση γίνεται συνήθως από ανεξάρτητους </a:t>
            </a:r>
            <a:r>
              <a:rPr lang="el-GR" dirty="0" err="1"/>
              <a:t>αξιολογητές</a:t>
            </a:r>
            <a:r>
              <a:rPr lang="el-GR" dirty="0"/>
              <a:t> (εκτός της Εθνικής Υπηρεσίας), που ορίζονται από την Εθνική Υπηρεσία. Η αξιολόγηση γίνεται στη βάσει οδηγιών που παρέχονται από την ΕΕ.</a:t>
            </a:r>
          </a:p>
          <a:p>
            <a:pPr algn="just">
              <a:buClr>
                <a:srgbClr val="01A6C7"/>
              </a:buClr>
            </a:pPr>
            <a:endParaRPr lang="el-GR" dirty="0"/>
          </a:p>
          <a:p>
            <a:pPr marL="285750" indent="-285750" algn="just">
              <a:buFont typeface="Wingdings" panose="05000000000000000000" pitchFamily="2" charset="2"/>
              <a:buChar char="§"/>
            </a:pPr>
            <a:r>
              <a:rPr lang="el-GR" dirty="0"/>
              <a:t>Παράλληλα, διεξάγονται οι έλεγχοι πολλαπλής και διπλής χρηματοδότησης, ούτως ώστε να αποφευχθεί η χρηματοδότηση του ίδιου Σχεδίου εις διπλούν.</a:t>
            </a:r>
          </a:p>
          <a:p>
            <a:pPr algn="just">
              <a:buClr>
                <a:srgbClr val="01A6C7"/>
              </a:buClr>
            </a:pPr>
            <a:endParaRPr lang="el-GR" dirty="0"/>
          </a:p>
          <a:p>
            <a:pPr marL="285750" indent="-285750" algn="just">
              <a:buFont typeface="Wingdings" panose="05000000000000000000" pitchFamily="2" charset="2"/>
              <a:buChar char="§"/>
            </a:pPr>
            <a:r>
              <a:rPr lang="el-GR" dirty="0"/>
              <a:t>Οι αιτήσεις που τελικά θα λάβουν επιχορήγηση επιλέγονται από ανεξάρτητη Επιτροπή Αξιολόγησης, η οποία διορίζεται από την Εθνική Υπηρεσία. Η Επιτροπή λαμβάνει κυρίως υπόψη της τη βαθμολογική κατάταξη των Σχεδίων και εκτελεί τις εργασίες της υπό τον συντονισμό της Εθνικής Υπηρεσίας</a:t>
            </a:r>
          </a:p>
          <a:p>
            <a:pPr algn="just">
              <a:buClr>
                <a:srgbClr val="01A6C7"/>
              </a:buClr>
            </a:pPr>
            <a:endParaRPr lang="el-GR" dirty="0"/>
          </a:p>
          <a:p>
            <a:pPr marL="285750" indent="-285750" algn="just">
              <a:buFont typeface="Wingdings" panose="05000000000000000000" pitchFamily="2" charset="2"/>
              <a:buChar char="§"/>
            </a:pPr>
            <a:r>
              <a:rPr lang="el-GR" dirty="0"/>
              <a:t>Δημιουργούνται ξεχωριστοί κατάλογοι κατάταξης ανά τομέα και κατ’ αποκοπή ποσό, ούτως ώστε ο ανταγωνισμός να λαμβάνει χώρα μόνο μεταξύ αιτήσεων της ίδιας κλίμακας και με τις ίδιες απαιτήσεις.</a:t>
            </a:r>
          </a:p>
          <a:p>
            <a:pPr marL="285750" indent="-285750" algn="just">
              <a:buFont typeface="Wingdings" panose="05000000000000000000" pitchFamily="2" charset="2"/>
              <a:buChar char="§"/>
            </a:pPr>
            <a:endParaRPr lang="el-GR" dirty="0">
              <a:sym typeface="Wingdings" panose="05000000000000000000" pitchFamily="2" charset="2"/>
            </a:endParaRPr>
          </a:p>
          <a:p>
            <a:pPr marL="285750" indent="-285750" algn="just">
              <a:buFont typeface="Wingdings" panose="05000000000000000000" pitchFamily="2" charset="2"/>
              <a:buChar char="§"/>
            </a:pPr>
            <a:r>
              <a:rPr lang="el-GR" dirty="0">
                <a:sym typeface="Wingdings" panose="05000000000000000000" pitchFamily="2" charset="2"/>
              </a:rPr>
              <a:t>Οι επιλέξιμες αιτήσεις που δεν εγκρίνονται για επιχορήγηση είτε μπαίνουν σε κατάλογο αναμονής είτε απορρίπτονται λόγω χαμηλής ποιότητας</a:t>
            </a:r>
          </a:p>
          <a:p>
            <a:pPr algn="just">
              <a:buClr>
                <a:srgbClr val="01A6C7"/>
              </a:buClr>
            </a:pPr>
            <a:endParaRPr lang="el-GR" dirty="0">
              <a:sym typeface="Wingdings" panose="05000000000000000000" pitchFamily="2" charset="2"/>
            </a:endParaRPr>
          </a:p>
          <a:p>
            <a:pPr marL="265113" indent="-265113" algn="just">
              <a:lnSpc>
                <a:spcPct val="120000"/>
              </a:lnSpc>
              <a:spcBef>
                <a:spcPts val="100"/>
              </a:spcBef>
              <a:buFont typeface="Wingdings" panose="05000000000000000000" pitchFamily="2" charset="2"/>
              <a:buChar char="§"/>
            </a:pPr>
            <a:r>
              <a:rPr lang="el-GR" dirty="0"/>
              <a:t>Εάν το Σχέδιο επιλεγεί για χρηματοδότηση, η ΕΥ δεν έχει τη δυνατότητα μείωσης του ποσού επιχορήγησης. Αυτή η δυνατότητα υπάρχει μόνο στο στάδιο της αξιολόγησης της Τελικής Έκθεσης.</a:t>
            </a:r>
            <a:endParaRPr lang="el-GR" dirty="0">
              <a:solidFill>
                <a:sysClr val="windowText" lastClr="000000"/>
              </a:solidFill>
            </a:endParaRPr>
          </a:p>
          <a:p>
            <a:pPr marL="285750" indent="-285750" algn="just">
              <a:buClr>
                <a:srgbClr val="01A6C7"/>
              </a:buClr>
              <a:buFont typeface="Wingdings" panose="05000000000000000000" pitchFamily="2" charset="2"/>
              <a:buChar char="ü"/>
            </a:pPr>
            <a:endParaRPr lang="el-GR" dirty="0">
              <a:sym typeface="Wingdings" panose="05000000000000000000" pitchFamily="2" charset="2"/>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41337155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7813141"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ΧΡΗΣΙΜΕΣ ΣΥΜΒΟΥΛΕΣ</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2653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74375" y="98322"/>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304147" y="1151835"/>
            <a:ext cx="11386405" cy="6740307"/>
          </a:xfrm>
          <a:prstGeom prst="rect">
            <a:avLst/>
          </a:prstGeom>
          <a:noFill/>
        </p:spPr>
        <p:txBody>
          <a:bodyPr wrap="square" rtlCol="0">
            <a:spAutoFit/>
          </a:bodyPr>
          <a:lstStyle/>
          <a:p>
            <a:pPr marL="285750" lvl="0" indent="-285750" algn="just">
              <a:buFont typeface="Wingdings" panose="05000000000000000000" pitchFamily="2" charset="2"/>
              <a:buChar char="§"/>
            </a:pPr>
            <a:r>
              <a:rPr lang="el-GR" dirty="0">
                <a:solidFill>
                  <a:prstClr val="black"/>
                </a:solidFill>
              </a:rPr>
              <a:t>Καταλήξτε στους εταίρους της Σύμπραξης και ξεκινήστε να συμπληρώνετε την αίτηση έγκαιρα</a:t>
            </a:r>
            <a:endParaRPr lang="en-GB" dirty="0">
              <a:solidFill>
                <a:prstClr val="black"/>
              </a:solidFill>
            </a:endParaRPr>
          </a:p>
          <a:p>
            <a:pPr lvl="0" algn="just"/>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Είναι καλό να συμπεριλαμβάνεται σε κάθε Σύμπραξη ένας τουλάχιστον εταίρος που να έχει εμπειρία σχετικά με την υποβολή και διαχείριση Σχεδίων ΒΔ2</a:t>
            </a:r>
            <a:endParaRPr lang="en-GB" dirty="0">
              <a:solidFill>
                <a:prstClr val="black"/>
              </a:solidFill>
            </a:endParaRPr>
          </a:p>
          <a:p>
            <a:pPr marL="285750" lvl="0" indent="-285750" algn="just">
              <a:buFont typeface="Wingdings" panose="05000000000000000000" pitchFamily="2" charset="2"/>
              <a:buChar char="§"/>
            </a:pPr>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Εάν είσαστε νεοεισερχόμενος οργανισμός στη ΒΔ2 και προτίθεστε να αναλάβετε τον συντονιστικό ρόλο της Σύμπραξης, σιγουρευτείτε ότι έχετε την απαιτούμενη ικανότητα για την διεκπεραίωση των καθηκόντων του ρόλου αυτού (</a:t>
            </a:r>
            <a:r>
              <a:rPr lang="en-GB" dirty="0">
                <a:solidFill>
                  <a:prstClr val="black"/>
                </a:solidFill>
              </a:rPr>
              <a:t>“operational and financial capacity”</a:t>
            </a:r>
            <a:r>
              <a:rPr lang="el-GR" dirty="0">
                <a:solidFill>
                  <a:prstClr val="black"/>
                </a:solidFill>
              </a:rPr>
              <a:t>)</a:t>
            </a:r>
            <a:endParaRPr lang="en-GB" dirty="0">
              <a:solidFill>
                <a:prstClr val="black"/>
              </a:solidFill>
            </a:endParaRPr>
          </a:p>
          <a:p>
            <a:pPr marL="285750" lvl="0" indent="-285750" algn="just">
              <a:buFont typeface="Wingdings" panose="05000000000000000000" pitchFamily="2" charset="2"/>
              <a:buChar char="§"/>
            </a:pPr>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Φροντίστε η πρόταση να περιλαμβάνει τον πιο κατάλληλο συνδυασμό οργανισμών, που να προέρχονται από ένα ευρύ φάσμα τομέων, για την επίτευξη των</a:t>
            </a:r>
            <a:r>
              <a:rPr lang="en-GB" dirty="0">
                <a:solidFill>
                  <a:prstClr val="black"/>
                </a:solidFill>
              </a:rPr>
              <a:t> </a:t>
            </a:r>
            <a:r>
              <a:rPr lang="el-GR" dirty="0">
                <a:solidFill>
                  <a:prstClr val="black"/>
                </a:solidFill>
              </a:rPr>
              <a:t>στόχων του Σχεδίου</a:t>
            </a:r>
          </a:p>
          <a:p>
            <a:pPr lvl="0" algn="just"/>
            <a:endParaRPr lang="el-GR" dirty="0">
              <a:solidFill>
                <a:prstClr val="black"/>
              </a:solidFill>
            </a:endParaRPr>
          </a:p>
          <a:p>
            <a:pPr marL="285750" lvl="0" indent="-285750" algn="just">
              <a:buFont typeface="Wingdings" panose="05000000000000000000" pitchFamily="2" charset="2"/>
              <a:buChar char="§"/>
            </a:pPr>
            <a:r>
              <a:rPr lang="el-GR" dirty="0">
                <a:solidFill>
                  <a:prstClr val="black"/>
                </a:solidFill>
              </a:rPr>
              <a:t>Φροντίστε η πρόταση να περιλαμβάνει ισορροπημένη κατανομή εργασίας  μεταξύ των εταίρων, ούτως ώστε η υλοποίησή της να είναι εφικτή</a:t>
            </a:r>
          </a:p>
          <a:p>
            <a:pPr lvl="0">
              <a:buClr>
                <a:srgbClr val="01A6C7"/>
              </a:buClr>
            </a:pPr>
            <a:endParaRPr lang="el-GR" dirty="0">
              <a:solidFill>
                <a:prstClr val="black"/>
              </a:solidFill>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878583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996874" y="42383"/>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ΕΙΔΙΚΟΙ ΣΤΟΧΟΙ</a:t>
            </a:r>
            <a:endParaRPr lang="en-GB" sz="2800" b="1" dirty="0">
              <a:solidFill>
                <a:schemeClr val="bg1"/>
              </a:solidFill>
            </a:endParaRPr>
          </a:p>
        </p:txBody>
      </p:sp>
      <p:sp>
        <p:nvSpPr>
          <p:cNvPr id="4" name="Content Placeholder 2"/>
          <p:cNvSpPr txBox="1">
            <a:spLocks/>
          </p:cNvSpPr>
          <p:nvPr/>
        </p:nvSpPr>
        <p:spPr>
          <a:xfrm>
            <a:off x="523874" y="1480651"/>
            <a:ext cx="10963275"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Οι ειδικοί στόχοι του τύπου αυτού Συμπράξεων είναι οι εξής:</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Ενίσχυση της ποιότητας/της συνάφειας των δραστηριοτήτων των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Ενίσχυση της ικανότητας των οργανισμών για διακρατική/</a:t>
            </a:r>
            <a:r>
              <a:rPr kumimoji="0" lang="el-GR" sz="2000" b="0" i="0" u="none" strike="noStrike" kern="1200" cap="none" spc="0" normalizeH="0" baseline="0" noProof="0" dirty="0" err="1">
                <a:ln>
                  <a:noFill/>
                </a:ln>
                <a:solidFill>
                  <a:sysClr val="windowText" lastClr="000000"/>
                </a:solidFill>
                <a:effectLst/>
                <a:uLnTx/>
                <a:uFillTx/>
                <a:latin typeface="Calibri"/>
                <a:ea typeface="+mn-ea"/>
                <a:cs typeface="+mn-cs"/>
              </a:rPr>
              <a:t>διατομεακή</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συνεργασία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Κάλυψη κοινών αναγκών/επίτευξη προτεραιοτήτων στους τομείς της Εκπαίδευσης και Κατάρτισης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Ενεργοποίηση μετασχηματισμού και αλλαγής (σε επίπεδο ατόμου / οργανισμού / τομέα)</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102331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74375" y="98322"/>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255639" y="1151835"/>
            <a:ext cx="11818374" cy="8125301"/>
          </a:xfrm>
          <a:prstGeom prst="rect">
            <a:avLst/>
          </a:prstGeom>
          <a:noFill/>
        </p:spPr>
        <p:txBody>
          <a:bodyPr wrap="square" rtlCol="0">
            <a:spAutoFit/>
          </a:bodyPr>
          <a:lstStyle/>
          <a:p>
            <a:pPr marL="285750" lvl="0" indent="-285750" algn="just">
              <a:buFont typeface="Wingdings" panose="05000000000000000000" pitchFamily="2" charset="2"/>
              <a:buChar char="§"/>
            </a:pPr>
            <a:r>
              <a:rPr lang="el-GR" dirty="0">
                <a:solidFill>
                  <a:prstClr val="black"/>
                </a:solidFill>
              </a:rPr>
              <a:t>Προσπαθήστε στη συγγραφή/ετοιμασία της αίτησης να εμπλέξετε επαρκώς όλους τους εταίρους</a:t>
            </a:r>
          </a:p>
          <a:p>
            <a:pPr lvl="0" algn="just"/>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Μην αιτείστε κονδύλια μεγαλύτερα από αυτά που μπορείτε να απορροφήσετε, λαμβάνοντας πάντοτε σοβαρά υπόψη τις δυνατότητες </a:t>
            </a:r>
            <a:r>
              <a:rPr lang="en-US" dirty="0">
                <a:solidFill>
                  <a:prstClr val="black"/>
                </a:solidFill>
              </a:rPr>
              <a:t>(</a:t>
            </a:r>
            <a:r>
              <a:rPr lang="el-GR" dirty="0">
                <a:solidFill>
                  <a:prstClr val="black"/>
                </a:solidFill>
              </a:rPr>
              <a:t>= </a:t>
            </a:r>
            <a:r>
              <a:rPr lang="en-US" dirty="0">
                <a:solidFill>
                  <a:prstClr val="black"/>
                </a:solidFill>
              </a:rPr>
              <a:t>capacity) </a:t>
            </a:r>
            <a:r>
              <a:rPr lang="el-GR" dirty="0">
                <a:solidFill>
                  <a:prstClr val="black"/>
                </a:solidFill>
              </a:rPr>
              <a:t>όλων των οργανισμών που εμπλέκονται στη Σύμπραξη. </a:t>
            </a:r>
            <a:endParaRPr lang="en-GB" dirty="0">
              <a:solidFill>
                <a:prstClr val="black"/>
              </a:solidFill>
            </a:endParaRPr>
          </a:p>
          <a:p>
            <a:pPr marL="285750" lvl="0" indent="-285750" algn="just">
              <a:buFont typeface="Wingdings" panose="05000000000000000000" pitchFamily="2" charset="2"/>
              <a:buChar char="§"/>
            </a:pPr>
            <a:endParaRPr lang="en-GB" dirty="0">
              <a:solidFill>
                <a:prstClr val="black"/>
              </a:solidFill>
            </a:endParaRPr>
          </a:p>
          <a:p>
            <a:pPr marL="285750" lvl="0" indent="-285750">
              <a:buFont typeface="Wingdings" panose="05000000000000000000" pitchFamily="2" charset="2"/>
              <a:buChar char="§"/>
            </a:pPr>
            <a:r>
              <a:rPr lang="el-GR" dirty="0">
                <a:solidFill>
                  <a:prstClr val="black"/>
                </a:solidFill>
              </a:rPr>
              <a:t>Μην προσπαθήσετε να υποβάλετε την αίτηση λίγο πριν από τη λήξη της προθεσμίας, καθώς ενδέχεται να υπάρξουν τεχνικά προβλήματα και να μην καταφέρετε να την υποβάλετε εμπρόθεσμα (π.χ. προβλήματα σύνδεσης στο διαδίκτυο)</a:t>
            </a:r>
            <a:endParaRPr lang="en-GB" dirty="0">
              <a:solidFill>
                <a:prstClr val="black"/>
              </a:solidFill>
            </a:endParaRPr>
          </a:p>
          <a:p>
            <a:pPr marL="266700" lvl="0" indent="-266700" algn="just">
              <a:buClr>
                <a:srgbClr val="01A6C7"/>
              </a:buClr>
            </a:pPr>
            <a:endParaRPr lang="en-GB" dirty="0">
              <a:solidFill>
                <a:prstClr val="black"/>
              </a:solidFill>
            </a:endParaRPr>
          </a:p>
          <a:p>
            <a:pPr marL="285750" lvl="0" indent="-285750" algn="just">
              <a:buFont typeface="Wingdings" panose="05000000000000000000" pitchFamily="2" charset="2"/>
              <a:buChar char="§"/>
              <a:tabLst>
                <a:tab pos="268288" algn="l"/>
              </a:tabLst>
            </a:pPr>
            <a:r>
              <a:rPr lang="el-GR" dirty="0">
                <a:solidFill>
                  <a:prstClr val="black"/>
                </a:solidFill>
              </a:rPr>
              <a:t>Έχετε υπόψη σας ότι στην περίπτωση που ένας οργανισμός εγκριθεί για επιχορήγηση αλλά θεωρηθεί χαμηλής χρηματοοικονομικής ικανότητας, η Εθνική Υπηρεσία θα λάβει μέτρα περιορισμού του κινδύνου, π.χ. απαίτηση </a:t>
            </a:r>
          </a:p>
          <a:p>
            <a:pPr lvl="0" algn="just">
              <a:tabLst>
                <a:tab pos="268288" algn="l"/>
              </a:tabLst>
            </a:pPr>
            <a:r>
              <a:rPr lang="el-GR" dirty="0">
                <a:solidFill>
                  <a:prstClr val="black"/>
                </a:solidFill>
              </a:rPr>
              <a:t>     χρηματικής εγγύησης </a:t>
            </a:r>
          </a:p>
          <a:p>
            <a:pPr lvl="0" algn="just">
              <a:tabLst>
                <a:tab pos="268288" algn="l"/>
              </a:tabLst>
            </a:pPr>
            <a:endParaRPr lang="el-GR" dirty="0">
              <a:solidFill>
                <a:prstClr val="black"/>
              </a:solidFill>
            </a:endParaRPr>
          </a:p>
          <a:p>
            <a:pPr marL="285750" lvl="0" indent="-285750" algn="just">
              <a:buFont typeface="Wingdings" panose="05000000000000000000" pitchFamily="2" charset="2"/>
              <a:buChar char="§"/>
              <a:tabLst>
                <a:tab pos="268288" algn="l"/>
              </a:tabLst>
            </a:pPr>
            <a:r>
              <a:rPr lang="el-GR" dirty="0">
                <a:solidFill>
                  <a:prstClr val="black"/>
                </a:solidFill>
              </a:rPr>
              <a:t>Πριν από την υποβολή της αίτησης, διαβάστε προσεκτικά τα εξής:</a:t>
            </a:r>
          </a:p>
          <a:p>
            <a:pPr lvl="0" algn="just">
              <a:tabLst>
                <a:tab pos="268288" algn="l"/>
              </a:tabLst>
            </a:pPr>
            <a:endParaRPr lang="el-GR" dirty="0">
              <a:solidFill>
                <a:prstClr val="black"/>
              </a:solidFill>
            </a:endParaRPr>
          </a:p>
          <a:p>
            <a:pPr marL="285750" lvl="0" indent="-285750">
              <a:buFont typeface="Wingdings" panose="05000000000000000000" pitchFamily="2" charset="2"/>
              <a:buChar char="ü"/>
            </a:pPr>
            <a:r>
              <a:rPr lang="el-GR" dirty="0">
                <a:hlinkClick r:id="rId2"/>
              </a:rPr>
              <a:t>Οδηγός Προγράμματος</a:t>
            </a:r>
            <a:r>
              <a:rPr lang="en-GB" dirty="0"/>
              <a:t> (</a:t>
            </a:r>
            <a:r>
              <a:rPr lang="el-GR" dirty="0"/>
              <a:t>σελίδες 199 – 215 &amp;  383 – 404)</a:t>
            </a:r>
          </a:p>
          <a:p>
            <a:pPr marL="285750" lvl="0" indent="-285750">
              <a:buFont typeface="Wingdings" panose="05000000000000000000" pitchFamily="2" charset="2"/>
              <a:buChar char="ü"/>
            </a:pPr>
            <a:r>
              <a:rPr lang="en-GB" dirty="0">
                <a:hlinkClick r:id="rId3"/>
              </a:rPr>
              <a:t>Handbook on KA2 Lump-sums</a:t>
            </a:r>
            <a:r>
              <a:rPr lang="el-GR" dirty="0"/>
              <a:t> </a:t>
            </a:r>
            <a:endParaRPr lang="en-GB" dirty="0"/>
          </a:p>
          <a:p>
            <a:pPr marL="285750" lvl="0" indent="-285750" algn="just">
              <a:buFont typeface="Wingdings" panose="05000000000000000000" pitchFamily="2" charset="2"/>
              <a:buChar char="ü"/>
              <a:tabLst>
                <a:tab pos="266700" algn="l"/>
              </a:tabLst>
            </a:pPr>
            <a:r>
              <a:rPr lang="en-GB" dirty="0">
                <a:solidFill>
                  <a:prstClr val="black"/>
                </a:solidFill>
                <a:hlinkClick r:id="rId4"/>
              </a:rPr>
              <a:t>Applicant and Beneficiary Guides </a:t>
            </a:r>
            <a:r>
              <a:rPr lang="en-GB" dirty="0">
                <a:solidFill>
                  <a:prstClr val="black"/>
                </a:solidFill>
              </a:rPr>
              <a:t>(</a:t>
            </a:r>
            <a:r>
              <a:rPr lang="en-GB" dirty="0">
                <a:solidFill>
                  <a:prstClr val="black"/>
                </a:solidFill>
                <a:hlinkClick r:id="rId5"/>
              </a:rPr>
              <a:t>EESCP</a:t>
            </a:r>
            <a:r>
              <a:rPr lang="en-GB" dirty="0">
                <a:solidFill>
                  <a:prstClr val="black"/>
                </a:solidFill>
              </a:rPr>
              <a:t> – Support)</a:t>
            </a:r>
            <a:endParaRPr lang="en-US" dirty="0">
              <a:solidFill>
                <a:prstClr val="black"/>
              </a:solidFill>
            </a:endParaRPr>
          </a:p>
          <a:p>
            <a:pPr marL="285750" lvl="0" indent="-285750">
              <a:buFont typeface="Wingdings" panose="05000000000000000000" pitchFamily="2" charset="2"/>
              <a:buChar char="ü"/>
            </a:pPr>
            <a:endParaRPr lang="en-GB" dirty="0"/>
          </a:p>
          <a:p>
            <a:pPr lvl="0"/>
            <a:endParaRPr lang="el-GR" dirty="0"/>
          </a:p>
          <a:p>
            <a:pPr lvl="0">
              <a:buClr>
                <a:srgbClr val="01A6C7"/>
              </a:buClr>
            </a:pPr>
            <a:endParaRPr lang="el-GR" dirty="0">
              <a:solidFill>
                <a:prstClr val="black"/>
              </a:solidFill>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7105480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7813141"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ΕΠΙΚΟΙΝΩΝΙΑ - ΙΔΕΠ</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7045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00516" y="19663"/>
            <a:ext cx="9883698" cy="523220"/>
          </a:xfrm>
          <a:prstGeom prst="rect">
            <a:avLst/>
          </a:prstGeom>
          <a:noFill/>
        </p:spPr>
        <p:txBody>
          <a:bodyPr wrap="square" rtlCol="0">
            <a:spAutoFit/>
          </a:bodyPr>
          <a:lstStyle/>
          <a:p>
            <a:pPr algn="ctr"/>
            <a:r>
              <a:rPr lang="el-GR" sz="2800" b="1" dirty="0">
                <a:solidFill>
                  <a:schemeClr val="bg1"/>
                </a:solidFill>
              </a:rPr>
              <a:t>ΕΠΙΚΟΙΝΩΝΙΑ - ΙΔΕΠ</a:t>
            </a:r>
            <a:endParaRPr lang="en-GB" sz="2800" b="1" dirty="0">
              <a:solidFill>
                <a:schemeClr val="bg1"/>
              </a:solidFill>
            </a:endParaRPr>
          </a:p>
        </p:txBody>
      </p:sp>
      <p:sp>
        <p:nvSpPr>
          <p:cNvPr id="3" name="TextBox 2"/>
          <p:cNvSpPr txBox="1"/>
          <p:nvPr/>
        </p:nvSpPr>
        <p:spPr>
          <a:xfrm>
            <a:off x="624345" y="4078726"/>
            <a:ext cx="4670323" cy="646331"/>
          </a:xfrm>
          <a:prstGeom prst="rect">
            <a:avLst/>
          </a:prstGeom>
          <a:noFill/>
        </p:spPr>
        <p:txBody>
          <a:bodyPr wrap="square" rtlCol="0">
            <a:spAutoFit/>
          </a:bodyPr>
          <a:lstStyle/>
          <a:p>
            <a:pPr marL="285750" indent="-285750">
              <a:buFont typeface="Wingdings" panose="05000000000000000000" pitchFamily="2" charset="2"/>
              <a:buChar char="§"/>
            </a:pPr>
            <a:r>
              <a:rPr lang="el-GR" dirty="0"/>
              <a:t>Επικοινωνία με Συντονίστρια Δράσης:</a:t>
            </a:r>
          </a:p>
          <a:p>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2138713687"/>
              </p:ext>
            </p:extLst>
          </p:nvPr>
        </p:nvGraphicFramePr>
        <p:xfrm>
          <a:off x="727588" y="2020235"/>
          <a:ext cx="5152102" cy="1868129"/>
        </p:xfrm>
        <a:graphic>
          <a:graphicData uri="http://schemas.openxmlformats.org/drawingml/2006/table">
            <a:tbl>
              <a:tblPr firstRow="1" firstCol="1" bandRow="1"/>
              <a:tblGrid>
                <a:gridCol w="5152102">
                  <a:extLst>
                    <a:ext uri="{9D8B030D-6E8A-4147-A177-3AD203B41FA5}">
                      <a16:colId xmlns:a16="http://schemas.microsoft.com/office/drawing/2014/main" val="194124602"/>
                    </a:ext>
                  </a:extLst>
                </a:gridCol>
              </a:tblGrid>
              <a:tr h="606778">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email: </a:t>
                      </a:r>
                      <a:r>
                        <a:rPr lang="en-GB" sz="1200" u="sng" kern="1200" dirty="0">
                          <a:solidFill>
                            <a:srgbClr val="1F497D"/>
                          </a:solidFill>
                          <a:effectLst/>
                          <a:latin typeface="Verdana" panose="020B0604030504040204" pitchFamily="34" charset="0"/>
                          <a:ea typeface="Calibri" panose="020F0502020204030204" pitchFamily="34" charset="0"/>
                          <a:cs typeface="+mn-cs"/>
                        </a:rPr>
                        <a:t>info</a:t>
                      </a:r>
                      <a:r>
                        <a:rPr lang="en-GB" sz="1200" u="sng" dirty="0">
                          <a:solidFill>
                            <a:srgbClr val="1F497D"/>
                          </a:solidFill>
                          <a:effectLst/>
                          <a:latin typeface="Verdana" panose="020B0604030504040204" pitchFamily="34" charset="0"/>
                          <a:ea typeface="Calibri" panose="020F0502020204030204" pitchFamily="34" charset="0"/>
                          <a:hlinkClick r:id="rId2"/>
                        </a:rPr>
                        <a:t>@idep.org.cy</a:t>
                      </a:r>
                      <a:r>
                        <a:rPr lang="en-GB" sz="1200" dirty="0">
                          <a:solidFill>
                            <a:srgbClr val="1F497D"/>
                          </a:solidFill>
                          <a:effectLst/>
                          <a:latin typeface="Verdana" panose="020B0604030504040204" pitchFamily="34" charset="0"/>
                          <a:ea typeface="Calibri" panose="020F0502020204030204" pitchFamily="34" charset="0"/>
                        </a:rPr>
                        <a:t> </a:t>
                      </a:r>
                      <a:br>
                        <a:rPr lang="en-GB" sz="1200" dirty="0">
                          <a:solidFill>
                            <a:srgbClr val="1F497D"/>
                          </a:solidFill>
                          <a:effectLst/>
                          <a:latin typeface="Verdana" panose="020B0604030504040204" pitchFamily="34" charset="0"/>
                          <a:ea typeface="Calibri" panose="020F0502020204030204" pitchFamily="34" charset="0"/>
                        </a:rPr>
                      </a:br>
                      <a:r>
                        <a:rPr lang="en-GB" sz="1200" dirty="0">
                          <a:solidFill>
                            <a:srgbClr val="1F497D"/>
                          </a:solidFill>
                          <a:effectLst/>
                          <a:latin typeface="Verdana" panose="020B0604030504040204" pitchFamily="34" charset="0"/>
                          <a:ea typeface="Calibri" panose="020F0502020204030204" pitchFamily="34" charset="0"/>
                        </a:rPr>
                        <a:t>phone: +357 22448898 | fax: +357 22678787</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3013680008"/>
                  </a:ext>
                </a:extLst>
              </a:tr>
              <a:tr h="86815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Foundation for the Management of European Lifelong Learning Programmes, </a:t>
                      </a:r>
                      <a:r>
                        <a:rPr lang="en-GB" sz="1200" dirty="0" err="1">
                          <a:solidFill>
                            <a:srgbClr val="1F497D"/>
                          </a:solidFill>
                          <a:effectLst/>
                          <a:latin typeface="Verdana" panose="020B0604030504040204" pitchFamily="34" charset="0"/>
                          <a:ea typeface="Calibri" panose="020F0502020204030204" pitchFamily="34" charset="0"/>
                        </a:rPr>
                        <a:t>Prodromou</a:t>
                      </a:r>
                      <a:r>
                        <a:rPr lang="en-GB" sz="1200" dirty="0">
                          <a:solidFill>
                            <a:srgbClr val="1F497D"/>
                          </a:solidFill>
                          <a:effectLst/>
                          <a:latin typeface="Verdana" panose="020B0604030504040204" pitchFamily="34" charset="0"/>
                          <a:ea typeface="Calibri" panose="020F0502020204030204" pitchFamily="34" charset="0"/>
                        </a:rPr>
                        <a:t> &amp; </a:t>
                      </a:r>
                      <a:r>
                        <a:rPr lang="en-GB" sz="1200" dirty="0" err="1">
                          <a:solidFill>
                            <a:srgbClr val="1F497D"/>
                          </a:solidFill>
                          <a:effectLst/>
                          <a:latin typeface="Verdana" panose="020B0604030504040204" pitchFamily="34" charset="0"/>
                          <a:ea typeface="Calibri" panose="020F0502020204030204" pitchFamily="34" charset="0"/>
                        </a:rPr>
                        <a:t>Demetrakopoulou</a:t>
                      </a:r>
                      <a:r>
                        <a:rPr lang="en-GB" sz="1200" dirty="0">
                          <a:solidFill>
                            <a:srgbClr val="1F497D"/>
                          </a:solidFill>
                          <a:effectLst/>
                          <a:latin typeface="Verdana" panose="020B0604030504040204" pitchFamily="34" charset="0"/>
                          <a:ea typeface="Calibri" panose="020F0502020204030204" pitchFamily="34" charset="0"/>
                        </a:rPr>
                        <a:t> 2, 1090 Nicosia-Cyprus</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2959022231"/>
                  </a:ext>
                </a:extLst>
              </a:tr>
              <a:tr h="393192">
                <a:tc>
                  <a:txBody>
                    <a:bodyPr/>
                    <a:lstStyle/>
                    <a:p>
                      <a:pPr>
                        <a:lnSpc>
                          <a:spcPct val="115000"/>
                        </a:lnSpc>
                        <a:spcAft>
                          <a:spcPts val="0"/>
                        </a:spcAft>
                      </a:pPr>
                      <a:r>
                        <a:rPr lang="fr-FR" sz="1200" u="sng" dirty="0">
                          <a:solidFill>
                            <a:srgbClr val="1F497D"/>
                          </a:solidFill>
                          <a:effectLst/>
                          <a:latin typeface="Calibri" panose="020F0502020204030204" pitchFamily="34" charset="0"/>
                          <a:ea typeface="Calibri" panose="020F0502020204030204" pitchFamily="34" charset="0"/>
                          <a:hlinkClick r:id="rId3"/>
                        </a:rPr>
                        <a:t>www.idep.org.cy</a:t>
                      </a:r>
                      <a:r>
                        <a:rPr lang="fr-FR" sz="1200" dirty="0">
                          <a:solidFill>
                            <a:srgbClr val="00748C"/>
                          </a:solidFill>
                          <a:effectLst/>
                          <a:latin typeface="Verdana" panose="020B060403050404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txBody>
                  <a:tcPr marL="0" marR="0" marT="57150" marB="0" anchor="ctr">
                    <a:lnL>
                      <a:noFill/>
                    </a:lnL>
                    <a:lnR>
                      <a:noFill/>
                    </a:lnR>
                    <a:lnT w="19050" cap="flat" cmpd="sng" algn="ctr">
                      <a:solidFill>
                        <a:srgbClr val="ED5A2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84975658"/>
                  </a:ext>
                </a:extLst>
              </a:tr>
            </a:tbl>
          </a:graphicData>
        </a:graphic>
      </p:graphicFrame>
      <p:sp>
        <p:nvSpPr>
          <p:cNvPr id="9" name="TextBox 8"/>
          <p:cNvSpPr txBox="1"/>
          <p:nvPr/>
        </p:nvSpPr>
        <p:spPr>
          <a:xfrm>
            <a:off x="624345" y="1418198"/>
            <a:ext cx="4670323" cy="646331"/>
          </a:xfrm>
          <a:prstGeom prst="rect">
            <a:avLst/>
          </a:prstGeom>
          <a:noFill/>
        </p:spPr>
        <p:txBody>
          <a:bodyPr wrap="square" rtlCol="0">
            <a:spAutoFit/>
          </a:bodyPr>
          <a:lstStyle/>
          <a:p>
            <a:pPr marL="285750" indent="-285750">
              <a:buFont typeface="Wingdings" panose="05000000000000000000" pitchFamily="2" charset="2"/>
              <a:buChar char="§"/>
            </a:pPr>
            <a:r>
              <a:rPr lang="el-GR" dirty="0"/>
              <a:t>Γενικά Στοιχεία Επικοινωνίας με ΙΔΕΠ:</a:t>
            </a:r>
          </a:p>
          <a:p>
            <a:endParaRPr lang="en-GB" dirty="0"/>
          </a:p>
        </p:txBody>
      </p:sp>
      <p:graphicFrame>
        <p:nvGraphicFramePr>
          <p:cNvPr id="10" name="Table 9"/>
          <p:cNvGraphicFramePr>
            <a:graphicFrameLocks noGrp="1"/>
          </p:cNvGraphicFramePr>
          <p:nvPr>
            <p:extLst>
              <p:ext uri="{D42A27DB-BD31-4B8C-83A1-F6EECF244321}">
                <p14:modId xmlns:p14="http://schemas.microsoft.com/office/powerpoint/2010/main" val="2112403748"/>
              </p:ext>
            </p:extLst>
          </p:nvPr>
        </p:nvGraphicFramePr>
        <p:xfrm>
          <a:off x="727588" y="4607071"/>
          <a:ext cx="5152102" cy="1724904"/>
        </p:xfrm>
        <a:graphic>
          <a:graphicData uri="http://schemas.openxmlformats.org/drawingml/2006/table">
            <a:tbl>
              <a:tblPr firstRow="1" firstCol="1" bandRow="1"/>
              <a:tblGrid>
                <a:gridCol w="5152102">
                  <a:extLst>
                    <a:ext uri="{9D8B030D-6E8A-4147-A177-3AD203B41FA5}">
                      <a16:colId xmlns:a16="http://schemas.microsoft.com/office/drawing/2014/main" val="194124602"/>
                    </a:ext>
                  </a:extLst>
                </a:gridCol>
              </a:tblGrid>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Stella</a:t>
                      </a:r>
                      <a:r>
                        <a:rPr lang="en-GB" sz="1200" baseline="0" dirty="0">
                          <a:solidFill>
                            <a:srgbClr val="1F497D"/>
                          </a:solidFill>
                          <a:effectLst/>
                          <a:latin typeface="Verdana" panose="020B0604030504040204" pitchFamily="34" charset="0"/>
                          <a:ea typeface="Calibri" panose="020F0502020204030204" pitchFamily="34" charset="0"/>
                        </a:rPr>
                        <a:t> Leonidou</a:t>
                      </a:r>
                      <a:endParaRPr lang="en-GB" sz="1200" u="sng" kern="1200" dirty="0">
                        <a:solidFill>
                          <a:srgbClr val="1F497D"/>
                        </a:solidFill>
                        <a:effectLst/>
                        <a:latin typeface="Verdana" panose="020B0604030504040204" pitchFamily="34" charset="0"/>
                        <a:ea typeface="Calibri" panose="020F0502020204030204" pitchFamily="34" charset="0"/>
                        <a:cs typeface="+mn-cs"/>
                      </a:endParaRPr>
                    </a:p>
                    <a:p>
                      <a:pPr>
                        <a:lnSpc>
                          <a:spcPts val="1350"/>
                        </a:lnSpc>
                        <a:spcAft>
                          <a:spcPts val="0"/>
                        </a:spcAft>
                      </a:pPr>
                      <a:r>
                        <a:rPr lang="en-GB" sz="1200" u="sng" kern="1200" dirty="0">
                          <a:solidFill>
                            <a:srgbClr val="1F497D"/>
                          </a:solidFill>
                          <a:effectLst/>
                          <a:latin typeface="Verdana" panose="020B0604030504040204" pitchFamily="34" charset="0"/>
                          <a:ea typeface="Calibri" panose="020F0502020204030204" pitchFamily="34" charset="0"/>
                          <a:cs typeface="+mn-cs"/>
                        </a:rPr>
                        <a:t>email: sleonidou</a:t>
                      </a:r>
                      <a:r>
                        <a:rPr lang="en-GB" sz="1200" u="sng" kern="1200" dirty="0">
                          <a:solidFill>
                            <a:srgbClr val="1F497D"/>
                          </a:solidFill>
                          <a:effectLst/>
                          <a:latin typeface="Verdana" panose="020B0604030504040204" pitchFamily="34" charset="0"/>
                          <a:ea typeface="Calibri" panose="020F0502020204030204" pitchFamily="34" charset="0"/>
                          <a:cs typeface="+mn-cs"/>
                          <a:hlinkClick r:id="rId2"/>
                        </a:rPr>
                        <a:t>@idep.org.cy</a:t>
                      </a:r>
                      <a:r>
                        <a:rPr lang="en-GB" sz="1200" u="sng" kern="1200" dirty="0">
                          <a:solidFill>
                            <a:srgbClr val="1F497D"/>
                          </a:solidFill>
                          <a:effectLst/>
                          <a:latin typeface="Verdana" panose="020B0604030504040204" pitchFamily="34" charset="0"/>
                          <a:ea typeface="Calibri" panose="020F0502020204030204" pitchFamily="34" charset="0"/>
                          <a:cs typeface="+mn-cs"/>
                        </a:rPr>
                        <a:t> </a:t>
                      </a:r>
                      <a:br>
                        <a:rPr lang="en-GB" sz="1200" dirty="0">
                          <a:solidFill>
                            <a:srgbClr val="1F497D"/>
                          </a:solidFill>
                          <a:effectLst/>
                          <a:latin typeface="Verdana" panose="020B0604030504040204" pitchFamily="34" charset="0"/>
                          <a:ea typeface="Calibri" panose="020F0502020204030204" pitchFamily="34" charset="0"/>
                        </a:rPr>
                      </a:br>
                      <a:r>
                        <a:rPr lang="en-GB" sz="1200" dirty="0">
                          <a:solidFill>
                            <a:srgbClr val="1F497D"/>
                          </a:solidFill>
                          <a:effectLst/>
                          <a:latin typeface="Verdana" panose="020B0604030504040204" pitchFamily="34" charset="0"/>
                          <a:ea typeface="Calibri" panose="020F0502020204030204" pitchFamily="34" charset="0"/>
                        </a:rPr>
                        <a:t>phone: +357 22448894 | fax: +357 22678787</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3013680008"/>
                  </a:ext>
                </a:extLst>
              </a:tr>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Foundation for the Management of European Lifelong Learning Programmes, </a:t>
                      </a:r>
                      <a:r>
                        <a:rPr lang="en-GB" sz="1200" dirty="0" err="1">
                          <a:solidFill>
                            <a:srgbClr val="1F497D"/>
                          </a:solidFill>
                          <a:effectLst/>
                          <a:latin typeface="Verdana" panose="020B0604030504040204" pitchFamily="34" charset="0"/>
                          <a:ea typeface="Calibri" panose="020F0502020204030204" pitchFamily="34" charset="0"/>
                        </a:rPr>
                        <a:t>Prodromou</a:t>
                      </a:r>
                      <a:r>
                        <a:rPr lang="en-GB" sz="1200" dirty="0">
                          <a:solidFill>
                            <a:srgbClr val="1F497D"/>
                          </a:solidFill>
                          <a:effectLst/>
                          <a:latin typeface="Verdana" panose="020B0604030504040204" pitchFamily="34" charset="0"/>
                          <a:ea typeface="Calibri" panose="020F0502020204030204" pitchFamily="34" charset="0"/>
                        </a:rPr>
                        <a:t> &amp; </a:t>
                      </a:r>
                      <a:r>
                        <a:rPr lang="en-GB" sz="1200" dirty="0" err="1">
                          <a:solidFill>
                            <a:srgbClr val="1F497D"/>
                          </a:solidFill>
                          <a:effectLst/>
                          <a:latin typeface="Verdana" panose="020B0604030504040204" pitchFamily="34" charset="0"/>
                          <a:ea typeface="Calibri" panose="020F0502020204030204" pitchFamily="34" charset="0"/>
                        </a:rPr>
                        <a:t>Demetrakopoulou</a:t>
                      </a:r>
                      <a:r>
                        <a:rPr lang="en-GB" sz="1200" dirty="0">
                          <a:solidFill>
                            <a:srgbClr val="1F497D"/>
                          </a:solidFill>
                          <a:effectLst/>
                          <a:latin typeface="Verdana" panose="020B0604030504040204" pitchFamily="34" charset="0"/>
                          <a:ea typeface="Calibri" panose="020F0502020204030204" pitchFamily="34" charset="0"/>
                        </a:rPr>
                        <a:t> 2, 1090 Nicosia-Cyprus</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2959022231"/>
                  </a:ext>
                </a:extLst>
              </a:tr>
              <a:tr h="318486">
                <a:tc>
                  <a:txBody>
                    <a:bodyPr/>
                    <a:lstStyle/>
                    <a:p>
                      <a:pPr>
                        <a:lnSpc>
                          <a:spcPct val="115000"/>
                        </a:lnSpc>
                        <a:spcAft>
                          <a:spcPts val="0"/>
                        </a:spcAft>
                      </a:pPr>
                      <a:r>
                        <a:rPr lang="fr-FR" sz="1200" u="sng" dirty="0">
                          <a:solidFill>
                            <a:srgbClr val="1F497D"/>
                          </a:solidFill>
                          <a:effectLst/>
                          <a:latin typeface="Calibri" panose="020F0502020204030204" pitchFamily="34" charset="0"/>
                          <a:ea typeface="Calibri" panose="020F0502020204030204" pitchFamily="34" charset="0"/>
                          <a:hlinkClick r:id="rId3"/>
                        </a:rPr>
                        <a:t>www.idep.org.cy</a:t>
                      </a:r>
                      <a:r>
                        <a:rPr lang="fr-FR" sz="1200" dirty="0">
                          <a:solidFill>
                            <a:srgbClr val="00748C"/>
                          </a:solidFill>
                          <a:effectLst/>
                          <a:latin typeface="Verdana" panose="020B060403050404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txBody>
                  <a:tcPr marL="0" marR="0" marT="57150" marB="0" anchor="ctr">
                    <a:lnL>
                      <a:noFill/>
                    </a:lnL>
                    <a:lnR>
                      <a:noFill/>
                    </a:lnR>
                    <a:lnT w="19050" cap="flat" cmpd="sng" algn="ctr">
                      <a:solidFill>
                        <a:srgbClr val="ED5A2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84975658"/>
                  </a:ext>
                </a:extLst>
              </a:tr>
            </a:tbl>
          </a:graphicData>
        </a:graphic>
      </p:graphicFrame>
    </p:spTree>
    <p:extLst>
      <p:ext uri="{BB962C8B-B14F-4D97-AF65-F5344CB8AC3E}">
        <p14:creationId xmlns:p14="http://schemas.microsoft.com/office/powerpoint/2010/main" val="27153296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Οικοδομώντας την αυτοεκτίμηση του παιδιού - ppt κατέβασμ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8304" y="1455141"/>
            <a:ext cx="5199947" cy="389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103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09550" y="8228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ΕΠΙΛΕΞΙΜΟΙ ΟΡΓΑΝΙΣΜΟΙ (1/2)</a:t>
            </a:r>
            <a:endParaRPr lang="en-GB" sz="2800" b="1" dirty="0">
              <a:solidFill>
                <a:schemeClr val="bg1"/>
              </a:solidFill>
            </a:endParaRPr>
          </a:p>
        </p:txBody>
      </p:sp>
      <p:sp>
        <p:nvSpPr>
          <p:cNvPr id="5" name="Content Placeholder 2"/>
          <p:cNvSpPr txBox="1">
            <a:spLocks/>
          </p:cNvSpPr>
          <p:nvPr/>
        </p:nvSpPr>
        <p:spPr>
          <a:xfrm>
            <a:off x="537270" y="1485925"/>
            <a:ext cx="1138803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Επιλέξιμοι συμμετέχοντες οργανισμοί στον τύπο αυτό Συμπράξεων είναι:</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Όλοι οι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δημόσιοι ή ιδιωτικοί οργανισμοί</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με νομική υπόσταση, που εδρεύουν: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σε Χώρα του Προγράμματος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σε Τρίτη Χώρα, μη συνδεδεμένη με το Πρόγραμμα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Αναλόγως της προέλευσής τους, οι οργανισμοί μπορούν να έχουν διαφορετικούς ρόλους μέσα σε μία Σύμπραξη</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7097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0975" y="8228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ΕΠΙΛΕΞΙΜΟΙ ΟΡΓΑΝΙΣΜΟΙ (2/2)</a:t>
            </a:r>
            <a:endParaRPr lang="en-GB" sz="2800" b="1" dirty="0">
              <a:solidFill>
                <a:schemeClr val="bg1"/>
              </a:solidFill>
            </a:endParaRPr>
          </a:p>
        </p:txBody>
      </p:sp>
      <p:sp>
        <p:nvSpPr>
          <p:cNvPr id="4" name="Content Placeholder 2"/>
          <p:cNvSpPr txBox="1">
            <a:spLocks/>
          </p:cNvSpPr>
          <p:nvPr/>
        </p:nvSpPr>
        <p:spPr>
          <a:xfrm>
            <a:off x="581894" y="1612032"/>
            <a:ext cx="1109575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266700" algn="l"/>
                <a:tab pos="355600" algn="l"/>
              </a:tabLst>
              <a:defRPr/>
            </a:pPr>
            <a:r>
              <a:rPr kumimoji="0" lang="el-GR" sz="2100" b="0" i="0" u="sng" strike="noStrike" kern="1200" cap="none" spc="0" normalizeH="0" baseline="0" noProof="0" dirty="0">
                <a:ln>
                  <a:noFill/>
                </a:ln>
                <a:solidFill>
                  <a:sysClr val="windowText" lastClr="000000"/>
                </a:solidFill>
                <a:effectLst/>
                <a:uLnTx/>
                <a:uFillTx/>
                <a:latin typeface="Calibri"/>
                <a:ea typeface="+mn-ea"/>
                <a:cs typeface="+mn-cs"/>
              </a:rPr>
              <a:t>Ανεξαρτήτως του τομέα στα πλαίσια του οποίου θα υποβληθεί η αίτηση</a:t>
            </a:r>
            <a:r>
              <a:rPr kumimoji="0" lang="el-GR" sz="2100" b="0" i="0" u="none" strike="noStrike" kern="1200" cap="none" spc="0" normalizeH="0" baseline="0" noProof="0" dirty="0">
                <a:ln>
                  <a:noFill/>
                </a:ln>
                <a:solidFill>
                  <a:sysClr val="windowText" lastClr="000000"/>
                </a:solidFill>
                <a:effectLst/>
                <a:uLnTx/>
                <a:uFillTx/>
                <a:latin typeface="Calibri"/>
                <a:ea typeface="+mn-ea"/>
                <a:cs typeface="+mn-cs"/>
              </a:rPr>
              <a:t>, οι Συμπράξεις Συνεργασίας είναι </a:t>
            </a:r>
            <a:r>
              <a:rPr kumimoji="0" lang="el-GR" sz="2100" b="0" i="0" u="sng" strike="noStrike" kern="1200" cap="none" spc="0" normalizeH="0" baseline="0" noProof="0" dirty="0">
                <a:ln>
                  <a:noFill/>
                </a:ln>
                <a:solidFill>
                  <a:sysClr val="windowText" lastClr="000000"/>
                </a:solidFill>
                <a:effectLst/>
                <a:uLnTx/>
                <a:uFillTx/>
                <a:latin typeface="Calibri"/>
                <a:ea typeface="+mn-ea"/>
                <a:cs typeface="+mn-cs"/>
              </a:rPr>
              <a:t>ανοικτές σε κάθε οργανισμό</a:t>
            </a:r>
            <a:r>
              <a:rPr kumimoji="0" lang="el-GR" sz="2100" b="0" i="0" u="none" strike="noStrike" kern="1200" cap="none" spc="0" normalizeH="0" baseline="0" noProof="0" dirty="0">
                <a:ln>
                  <a:noFill/>
                </a:ln>
                <a:solidFill>
                  <a:sysClr val="windowText" lastClr="000000"/>
                </a:solidFill>
                <a:effectLst/>
                <a:uLnTx/>
                <a:uFillTx/>
                <a:latin typeface="Calibri"/>
                <a:ea typeface="+mn-ea"/>
                <a:cs typeface="+mn-cs"/>
              </a:rPr>
              <a:t>  που δραστηριοποιείται στους τομείς της </a:t>
            </a:r>
            <a:r>
              <a:rPr kumimoji="0" lang="el-GR" sz="2100" b="0" i="0" u="sng" strike="noStrike" kern="1200" cap="none" spc="0" normalizeH="0" baseline="0" noProof="0" dirty="0">
                <a:ln>
                  <a:noFill/>
                </a:ln>
                <a:solidFill>
                  <a:sysClr val="windowText" lastClr="000000"/>
                </a:solidFill>
                <a:effectLst/>
                <a:uLnTx/>
                <a:uFillTx/>
                <a:latin typeface="Calibri"/>
                <a:ea typeface="+mn-ea"/>
                <a:cs typeface="+mn-cs"/>
              </a:rPr>
              <a:t>Εκπαίδευση</a:t>
            </a:r>
            <a:r>
              <a:rPr kumimoji="0" lang="el-GR" sz="2100" b="0" i="0" u="none" strike="noStrike" kern="1200" cap="none" spc="0" normalizeH="0" baseline="0" noProof="0" dirty="0">
                <a:ln>
                  <a:noFill/>
                </a:ln>
                <a:solidFill>
                  <a:sysClr val="windowText" lastClr="000000"/>
                </a:solidFill>
                <a:effectLst/>
                <a:uLnTx/>
                <a:uFillTx/>
                <a:latin typeface="Calibri"/>
                <a:ea typeface="+mn-ea"/>
                <a:cs typeface="+mn-cs"/>
              </a:rPr>
              <a:t>ς, της </a:t>
            </a:r>
            <a:r>
              <a:rPr kumimoji="0" lang="el-GR" sz="2100" b="0" i="0" u="sng" strike="noStrike" kern="1200" cap="none" spc="0" normalizeH="0" baseline="0" noProof="0" dirty="0">
                <a:ln>
                  <a:noFill/>
                </a:ln>
                <a:solidFill>
                  <a:sysClr val="windowText" lastClr="000000"/>
                </a:solidFill>
                <a:effectLst/>
                <a:uLnTx/>
                <a:uFillTx/>
                <a:latin typeface="Calibri"/>
                <a:ea typeface="+mn-ea"/>
                <a:cs typeface="+mn-cs"/>
              </a:rPr>
              <a:t>Κατάρτισης</a:t>
            </a:r>
            <a:r>
              <a:rPr kumimoji="0" lang="el-GR" sz="2100" b="0" i="0" u="none" strike="noStrike" kern="1200" cap="none" spc="0" normalizeH="0" baseline="0" noProof="0" dirty="0">
                <a:ln>
                  <a:noFill/>
                </a:ln>
                <a:solidFill>
                  <a:sysClr val="windowText" lastClr="000000"/>
                </a:solidFill>
                <a:effectLst/>
                <a:uLnTx/>
                <a:uFillTx/>
                <a:latin typeface="Calibri"/>
                <a:ea typeface="+mn-ea"/>
                <a:cs typeface="+mn-cs"/>
              </a:rPr>
              <a:t>, της </a:t>
            </a:r>
            <a:r>
              <a:rPr kumimoji="0" lang="el-GR" sz="2100" b="0" i="0" u="sng" strike="noStrike" kern="1200" cap="none" spc="0" normalizeH="0" baseline="0" noProof="0" dirty="0">
                <a:ln>
                  <a:noFill/>
                </a:ln>
                <a:solidFill>
                  <a:sysClr val="windowText" lastClr="000000"/>
                </a:solidFill>
                <a:effectLst/>
                <a:uLnTx/>
                <a:uFillTx/>
                <a:latin typeface="Calibri"/>
                <a:ea typeface="+mn-ea"/>
                <a:cs typeface="+mn-cs"/>
              </a:rPr>
              <a:t>Νεολαίας</a:t>
            </a:r>
            <a:r>
              <a:rPr kumimoji="0" lang="el-GR" sz="2100" b="0" i="0" u="none" strike="noStrike" kern="1200" cap="none" spc="0" normalizeH="0" baseline="0" noProof="0" dirty="0">
                <a:ln>
                  <a:noFill/>
                </a:ln>
                <a:solidFill>
                  <a:sysClr val="windowText" lastClr="000000"/>
                </a:solidFill>
                <a:effectLst/>
                <a:uLnTx/>
                <a:uFillTx/>
                <a:latin typeface="Calibri"/>
                <a:ea typeface="+mn-ea"/>
                <a:cs typeface="+mn-cs"/>
              </a:rPr>
              <a:t> και του </a:t>
            </a:r>
            <a:r>
              <a:rPr kumimoji="0" lang="el-GR" sz="2100" b="0" i="0" u="sng" strike="noStrike" kern="1200" cap="none" spc="0" normalizeH="0" baseline="0" noProof="0" dirty="0">
                <a:ln>
                  <a:noFill/>
                </a:ln>
                <a:solidFill>
                  <a:sysClr val="windowText" lastClr="000000"/>
                </a:solidFill>
                <a:effectLst/>
                <a:uLnTx/>
                <a:uFillTx/>
                <a:latin typeface="Calibri"/>
                <a:ea typeface="+mn-ea"/>
                <a:cs typeface="+mn-cs"/>
              </a:rPr>
              <a:t>Αθλητισμού</a:t>
            </a:r>
            <a:r>
              <a:rPr kumimoji="0" lang="el-GR" sz="2100" b="0" i="0" u="none" strike="noStrike" kern="1200" cap="none" spc="0" normalizeH="0" baseline="0" noProof="0" dirty="0">
                <a:ln>
                  <a:noFill/>
                </a:ln>
                <a:solidFill>
                  <a:sysClr val="windowText" lastClr="000000"/>
                </a:solidFill>
                <a:effectLst/>
                <a:uLnTx/>
                <a:uFillTx/>
                <a:latin typeface="Calibri"/>
                <a:ea typeface="+mn-ea"/>
                <a:cs typeface="+mn-cs"/>
              </a:rPr>
              <a:t> ή σε άλλους </a:t>
            </a:r>
            <a:r>
              <a:rPr kumimoji="0" lang="el-GR" sz="2100" b="0" i="0" u="sng" strike="noStrike" kern="1200" cap="none" spc="0" normalizeH="0" baseline="0" noProof="0" dirty="0" err="1">
                <a:ln>
                  <a:noFill/>
                </a:ln>
                <a:solidFill>
                  <a:sysClr val="windowText" lastClr="000000"/>
                </a:solidFill>
                <a:effectLst/>
                <a:uLnTx/>
                <a:uFillTx/>
                <a:latin typeface="Calibri"/>
                <a:ea typeface="+mn-ea"/>
                <a:cs typeface="+mn-cs"/>
              </a:rPr>
              <a:t>κοινωνικο</a:t>
            </a:r>
            <a:r>
              <a:rPr kumimoji="0" lang="el-GR" sz="2100" b="0" i="0" u="sng" strike="noStrike" kern="1200" cap="none" spc="0" normalizeH="0" baseline="0" noProof="0" dirty="0">
                <a:ln>
                  <a:noFill/>
                </a:ln>
                <a:solidFill>
                  <a:sysClr val="windowText" lastClr="000000"/>
                </a:solidFill>
                <a:effectLst/>
                <a:uLnTx/>
                <a:uFillTx/>
                <a:latin typeface="Calibri"/>
                <a:ea typeface="+mn-ea"/>
                <a:cs typeface="+mn-cs"/>
              </a:rPr>
              <a:t>-οικονομικούς</a:t>
            </a:r>
            <a:r>
              <a:rPr kumimoji="0" lang="el-GR" sz="2100" b="0" i="0" u="none" strike="noStrike" kern="1200" cap="none" spc="0" normalizeH="0" baseline="0" noProof="0" dirty="0">
                <a:ln>
                  <a:noFill/>
                </a:ln>
                <a:solidFill>
                  <a:sysClr val="windowText" lastClr="000000"/>
                </a:solidFill>
                <a:effectLst/>
                <a:uLnTx/>
                <a:uFillTx/>
                <a:latin typeface="Calibri"/>
                <a:ea typeface="+mn-ea"/>
                <a:cs typeface="+mn-cs"/>
              </a:rPr>
              <a:t> τομείς και σε οργανισμούς που δραστηριοποιούνται </a:t>
            </a:r>
            <a:r>
              <a:rPr kumimoji="0" lang="el-GR" sz="2100" b="0" i="0" u="sng" strike="noStrike" kern="1200" cap="none" spc="0" normalizeH="0" baseline="0" noProof="0" dirty="0" err="1">
                <a:ln>
                  <a:noFill/>
                </a:ln>
                <a:solidFill>
                  <a:sysClr val="windowText" lastClr="000000"/>
                </a:solidFill>
                <a:effectLst/>
                <a:uLnTx/>
                <a:uFillTx/>
                <a:latin typeface="Calibri"/>
                <a:ea typeface="+mn-ea"/>
                <a:cs typeface="+mn-cs"/>
              </a:rPr>
              <a:t>διατομεακά</a:t>
            </a:r>
            <a:endParaRPr kumimoji="0" lang="el-GR" sz="2100" b="0" i="1"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355600" algn="l"/>
              </a:tabLst>
              <a:defRPr/>
            </a:pPr>
            <a:endParaRPr kumimoji="0" lang="el-GR" sz="22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355600" algn="l"/>
              </a:tabLst>
              <a:defRPr/>
            </a:pPr>
            <a:endParaRPr kumimoji="0" lang="el-GR" sz="22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355600" algn="l"/>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Παράδειγμα:</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355600" algn="l"/>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Μία κοινοπραξία που περιλαμβάνει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ΟΧΙ ΜΟΝΟ ΣΧΟΛΕΙΑ</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αλλά επίσης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Τριτοβάθμια Ιδρύματα</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Συμβουλευτικές Εταιρείες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και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Μη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Κυβερνητικούς Οργανισμούς</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υποβάλλει αίτηση στον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τομέα της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Σχολικής Εκπαίδευσης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812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23825" y="8228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ΡΟΛΟΙ ΟΡΓΑΝΙΣΜΩΝ (1/2)</a:t>
            </a:r>
            <a:endParaRPr lang="en-GB" sz="2800" b="1" dirty="0">
              <a:solidFill>
                <a:schemeClr val="bg1"/>
              </a:solidFill>
            </a:endParaRPr>
          </a:p>
        </p:txBody>
      </p:sp>
      <p:sp>
        <p:nvSpPr>
          <p:cNvPr id="4" name="Content Placeholder 2"/>
          <p:cNvSpPr txBox="1">
            <a:spLocks/>
          </p:cNvSpPr>
          <p:nvPr/>
        </p:nvSpPr>
        <p:spPr>
          <a:xfrm>
            <a:off x="565845" y="1484784"/>
            <a:ext cx="1089273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Συντονιστής - Εταίρος: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1"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Πρέπει να προέρχεται </a:t>
            </a: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από Χώρα του Προγράμματος</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Υποβάλλει την αίτηση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εκ μέρους όλων των οργανισμών της Κοινοπραξίας στην Εθνική Υπηρεσία της χώρας του</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Εταίροι που δεν έχουν συντονιστικό ρόλο:</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Μπορεί να προέρχονται </a:t>
            </a: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είτε από Χώρα του Προγράμματος είτε από Τρίτη Χώρα μη συνδεδεμένη με το Πρόγραμμα</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Συνεργάζονται με τον αιτούντα οργανισμό</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 για την υλοποίηση των στόχων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      του Σχεδίου</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Εξουσιοδοτούν τον συντονιστή οργανισμό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να δρα εξ’ ονόματός τους</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8741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33350" y="8836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ΡΟΛΟΙ ΟΡΓΑΝΙΣΜΩΝ (2/2)</a:t>
            </a:r>
            <a:endParaRPr lang="en-GB" sz="2800" b="1" dirty="0">
              <a:solidFill>
                <a:schemeClr val="bg1"/>
              </a:solidFill>
            </a:endParaRPr>
          </a:p>
        </p:txBody>
      </p:sp>
      <p:sp>
        <p:nvSpPr>
          <p:cNvPr id="5" name="Content Placeholder 2"/>
          <p:cNvSpPr txBox="1">
            <a:spLocks/>
          </p:cNvSpPr>
          <p:nvPr/>
        </p:nvSpPr>
        <p:spPr>
          <a:xfrm>
            <a:off x="571500" y="1700808"/>
            <a:ext cx="11372850" cy="4104456"/>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Συνδεδεμένοι Εταίροι:</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Προέρχονται </a:t>
            </a:r>
            <a:r>
              <a:rPr kumimoji="0" lang="el-GR" sz="1900" b="0" i="0" u="sng" strike="noStrike" kern="1200" cap="none" spc="0" normalizeH="0" baseline="0" noProof="0" dirty="0">
                <a:ln>
                  <a:noFill/>
                </a:ln>
                <a:solidFill>
                  <a:prstClr val="black">
                    <a:lumMod val="75000"/>
                    <a:lumOff val="25000"/>
                  </a:prstClr>
                </a:solidFill>
                <a:effectLst/>
                <a:uLnTx/>
                <a:uFillTx/>
                <a:latin typeface="Calibri"/>
                <a:ea typeface="+mn-ea"/>
                <a:cs typeface="+mn-cs"/>
              </a:rPr>
              <a:t>είτε από τον δημόσιο είτε από τον ιδιωτικό τομέα</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900" b="0" i="0" u="sng" strike="noStrike" kern="1200" cap="none" spc="0" normalizeH="0" baseline="0" noProof="0" dirty="0">
                <a:ln>
                  <a:noFill/>
                </a:ln>
                <a:solidFill>
                  <a:prstClr val="black">
                    <a:lumMod val="75000"/>
                    <a:lumOff val="25000"/>
                  </a:prstClr>
                </a:solidFill>
                <a:effectLst/>
                <a:uLnTx/>
                <a:uFillTx/>
                <a:latin typeface="Calibri"/>
                <a:ea typeface="+mn-ea"/>
                <a:cs typeface="+mn-cs"/>
              </a:rPr>
              <a:t>Δε λαμβάνουν επιχορήγηση </a:t>
            </a:r>
            <a:r>
              <a:rPr kumimoji="0" lang="el-GR"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από το Πρόγραμμα </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900" b="0" i="0" u="sng" strike="noStrike" kern="1200" cap="none" spc="0" normalizeH="0" baseline="0" noProof="0" dirty="0">
                <a:ln>
                  <a:noFill/>
                </a:ln>
                <a:solidFill>
                  <a:prstClr val="black">
                    <a:lumMod val="75000"/>
                    <a:lumOff val="25000"/>
                  </a:prstClr>
                </a:solidFill>
                <a:effectLst/>
                <a:uLnTx/>
                <a:uFillTx/>
                <a:latin typeface="Calibri"/>
                <a:ea typeface="+mn-ea"/>
                <a:cs typeface="+mn-cs"/>
              </a:rPr>
              <a:t>Συμβάλλουν στην</a:t>
            </a:r>
            <a:r>
              <a:rPr kumimoji="0" lang="el-GR"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l-GR"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Υλοποίηση συγκεκριμένων στόχων/δραστηριοτήτων του Σχεδίου</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l-GR"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Προώθηση και Βιωσιμότητα του Σχεδίου</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Η συμμετοχή τους είναι </a:t>
            </a:r>
            <a:r>
              <a:rPr kumimoji="0" lang="el-GR" sz="1900" b="0" i="0" u="sng" strike="noStrike" kern="1200" cap="none" spc="0" normalizeH="0" baseline="0" noProof="0" dirty="0">
                <a:ln>
                  <a:noFill/>
                </a:ln>
                <a:solidFill>
                  <a:prstClr val="black">
                    <a:lumMod val="75000"/>
                    <a:lumOff val="25000"/>
                  </a:prstClr>
                </a:solidFill>
                <a:effectLst/>
                <a:uLnTx/>
                <a:uFillTx/>
                <a:latin typeface="Calibri"/>
                <a:ea typeface="+mn-ea"/>
                <a:cs typeface="+mn-cs"/>
              </a:rPr>
              <a:t>προαιρετική</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1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18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18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18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l-GR" sz="21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Αναλόγως των προτεραιοτήτων-στόχων ενός </a:t>
            </a:r>
            <a:r>
              <a:rPr kumimoji="0" lang="el-GR" sz="21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Σχεδίου,πρέπει</a:t>
            </a:r>
            <a:r>
              <a:rPr kumimoji="0" lang="el-GR" sz="21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να επιλέγονται οι πιο κατάλληλοι και με αποκλίσεις μεταξύ τους </a:t>
            </a:r>
            <a:r>
              <a:rPr kumimoji="0" lang="el-GR" sz="21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εταίροι,ούτως</a:t>
            </a:r>
            <a:r>
              <a:rPr kumimoji="0" lang="el-GR" sz="21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ώστε να επωφεληθούν από τα διαφορετικά τους προφίλ και να αναπτύξουν συναφή και ποιοτικά αποτελέσματα.</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500" b="0" i="1"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74058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0975" y="5026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ΑΡΜΟΔΙΟΤΗΤΕΣ ΕΤΑΙΡΩΝ</a:t>
            </a:r>
            <a:endParaRPr lang="en-GB" sz="2800" b="1" dirty="0">
              <a:solidFill>
                <a:schemeClr val="bg1"/>
              </a:solidFill>
            </a:endParaRPr>
          </a:p>
        </p:txBody>
      </p:sp>
      <p:sp>
        <p:nvSpPr>
          <p:cNvPr id="5" name="Content Placeholder 4"/>
          <p:cNvSpPr txBox="1">
            <a:spLocks/>
          </p:cNvSpPr>
          <p:nvPr/>
        </p:nvSpPr>
        <p:spPr>
          <a:xfrm>
            <a:off x="814603" y="1350318"/>
            <a:ext cx="10415372" cy="50409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Αρμοδιότητες Συντονιστή:</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0B93E7"/>
              </a:solidFill>
              <a:effectLst/>
              <a:uLnTx/>
              <a:uFillTx/>
              <a:latin typeface="Century Gothic" panose="020B0502020202020204" pitchFamily="34" charset="0"/>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Συντονίζει την προετοιμασία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Εμπλέκει τους εταίρους στη συγγραφή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Υποβάλλει την αίτηση στην Ε.Υ. της χώρας του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Παρακολουθεί/συντονίζει την υλοποίηση του Σχεδίου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lang="el-GR" sz="1800" dirty="0">
                <a:solidFill>
                  <a:sysClr val="windowText" lastClr="000000"/>
                </a:solidFill>
                <a:latin typeface="Calibri"/>
              </a:rPr>
              <a:t>Πραγματοποιεί πληρωμές προς τους εταίρους του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Υποβάλλει ενδιάμεσες/τελικές εκθέσεις</a:t>
            </a:r>
            <a:endParaRPr kumimoji="0" lang="en-GB"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Αρμοδιότητες</a:t>
            </a:r>
            <a:r>
              <a:rPr kumimoji="0" lang="en-GB" sz="2000" b="1"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λοιπών Συμμετεχόντων Οργανισμών (εξαιρούνται</a:t>
            </a:r>
            <a:r>
              <a:rPr kumimoji="0" lang="el-GR" sz="2000" b="1" i="0" u="none" strike="noStrike" kern="1200" cap="none" spc="0" normalizeH="0" noProof="0" dirty="0">
                <a:ln>
                  <a:noFill/>
                </a:ln>
                <a:solidFill>
                  <a:sysClr val="windowText" lastClr="000000"/>
                </a:solidFill>
                <a:effectLst/>
                <a:uLnTx/>
                <a:uFillTx/>
                <a:latin typeface="Calibri"/>
                <a:ea typeface="+mn-ea"/>
                <a:cs typeface="+mn-cs"/>
              </a:rPr>
              <a:t> οι συνδεδεμένοι εταίροι)</a:t>
            </a: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8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στο σχεδιασμό/προετοιμασία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Εξουσιοδοτούν τον συντονιστή να δρα εξ’ ονόματός τους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ενεργά στην υλοποίηση των αποτελεσμάτων και στη διάδοση </a:t>
            </a:r>
          </a:p>
          <a:p>
            <a:pPr marL="0" marR="0" lvl="0" indent="0" algn="l" defTabSz="914400" rtl="0" eaLnBrk="1" fontAlgn="auto" latinLnBrk="0" hangingPunct="1">
              <a:spcBef>
                <a:spcPts val="0"/>
              </a:spcBef>
              <a:spcAft>
                <a:spcPts val="0"/>
              </a:spcAft>
              <a:buClrTx/>
              <a:buSzTx/>
              <a:buNone/>
              <a:tabLst/>
              <a:defRPr/>
            </a:pPr>
            <a:r>
              <a:rPr lang="el-GR" sz="1800" dirty="0">
                <a:solidFill>
                  <a:sysClr val="windowText" lastClr="000000"/>
                </a:solidFill>
                <a:latin typeface="Calibri"/>
              </a:rPr>
              <a:t>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του σχεδίου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στην ετοιμασία των ενδιάμεσων εκθέσεων/της τελικής έκθεσης</a:t>
            </a:r>
          </a:p>
          <a:p>
            <a:pPr marL="0" marR="0" lvl="0" indent="0" algn="l" defTabSz="914400" rtl="0" eaLnBrk="1" fontAlgn="auto" latinLnBrk="0" hangingPunct="1">
              <a:spcBef>
                <a:spcPts val="0"/>
              </a:spcBef>
              <a:spcAft>
                <a:spcPts val="0"/>
              </a:spcAft>
              <a:buClrTx/>
              <a:buSzTx/>
              <a:buFont typeface="Arial" pitchFamily="34" charset="0"/>
              <a:buNone/>
              <a:tabLst/>
              <a:defRPr/>
            </a:pPr>
            <a:endParaRPr kumimoji="0" lang="el-GR" sz="24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4153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6700" y="8228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ΣΥΝΘΕΣΗ ΚΟΙΝΟΠΡΑΞΙΑΣ</a:t>
            </a:r>
            <a:endParaRPr lang="en-GB" sz="2800" b="1" dirty="0">
              <a:solidFill>
                <a:schemeClr val="bg1"/>
              </a:solidFill>
            </a:endParaRPr>
          </a:p>
        </p:txBody>
      </p:sp>
      <p:sp>
        <p:nvSpPr>
          <p:cNvPr id="4" name="Content Placeholder 2"/>
          <p:cNvSpPr txBox="1">
            <a:spLocks/>
          </p:cNvSpPr>
          <p:nvPr/>
        </p:nvSpPr>
        <p:spPr>
          <a:xfrm>
            <a:off x="1578930" y="1452861"/>
            <a:ext cx="856895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Στις Συμπράξεις Συνεργασίας πρέπει να περιλαμβάνονται:</a:t>
            </a: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none" strike="noStrike" kern="1200" cap="none" spc="0" normalizeH="0" baseline="0" noProof="0" dirty="0">
                <a:ln>
                  <a:noFill/>
                </a:ln>
                <a:solidFill>
                  <a:sysClr val="windowText" lastClr="000000"/>
                </a:solidFill>
                <a:effectLst/>
                <a:uLnTx/>
                <a:uFillTx/>
                <a:latin typeface="Calibri"/>
                <a:ea typeface="+mn-ea"/>
                <a:cs typeface="+mn-cs"/>
              </a:rPr>
              <a:t>Τουλάχιστον </a:t>
            </a:r>
            <a:r>
              <a:rPr kumimoji="0" lang="el-GR" sz="2400" b="0" i="0" u="sng" strike="noStrike" kern="1200" cap="none" spc="0" normalizeH="0" baseline="0" noProof="0" dirty="0">
                <a:ln>
                  <a:noFill/>
                </a:ln>
                <a:solidFill>
                  <a:sysClr val="windowText" lastClr="000000"/>
                </a:solidFill>
                <a:effectLst/>
                <a:uLnTx/>
                <a:uFillTx/>
                <a:latin typeface="Calibri"/>
                <a:ea typeface="+mn-ea"/>
                <a:cs typeface="+mn-cs"/>
              </a:rPr>
              <a:t>τρεις οργανισμοί</a:t>
            </a:r>
            <a:r>
              <a:rPr kumimoji="0" lang="el-GR" sz="2400" b="0" i="0" u="none" strike="noStrike" kern="1200" cap="none" spc="0" normalizeH="0" baseline="0" noProof="0" dirty="0">
                <a:ln>
                  <a:noFill/>
                </a:ln>
                <a:solidFill>
                  <a:sysClr val="windowText" lastClr="000000"/>
                </a:solidFill>
                <a:effectLst/>
                <a:uLnTx/>
                <a:uFillTx/>
                <a:latin typeface="Calibri"/>
                <a:ea typeface="+mn-ea"/>
                <a:cs typeface="+mn-cs"/>
              </a:rPr>
              <a:t> από </a:t>
            </a:r>
            <a:r>
              <a:rPr kumimoji="0" lang="el-GR" sz="2400" b="0" i="0" u="sng" strike="noStrike" kern="1200" cap="none" spc="0" normalizeH="0" baseline="0" noProof="0" dirty="0">
                <a:ln>
                  <a:noFill/>
                </a:ln>
                <a:solidFill>
                  <a:sysClr val="windowText" lastClr="000000"/>
                </a:solidFill>
                <a:effectLst/>
                <a:uLnTx/>
                <a:uFillTx/>
                <a:latin typeface="Calibri"/>
                <a:ea typeface="+mn-ea"/>
                <a:cs typeface="+mn-cs"/>
              </a:rPr>
              <a:t>τρεις διαφορετικές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sng" strike="noStrike" kern="1200" cap="none" spc="0" normalizeH="0" baseline="0" noProof="0" dirty="0">
                <a:ln>
                  <a:noFill/>
                </a:ln>
                <a:solidFill>
                  <a:sysClr val="windowText" lastClr="000000"/>
                </a:solidFill>
                <a:effectLst/>
                <a:uLnTx/>
                <a:uFillTx/>
                <a:latin typeface="Calibri"/>
                <a:ea typeface="+mn-ea"/>
                <a:cs typeface="+mn-cs"/>
              </a:rPr>
              <a:t>Χώρες του Προγράμματος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Δεν υπάρχει ανώτατο όριο σε σχέση με τον αριθμό των συμμετεχόντων οργανισμών</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Η συμμετοχή οργανισμών από Τρίτες Χώρες μη συνδεδεμένες με το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Πρόγραμμα θεωρείται αιτιολογημένη μόνο όταν προσδίδει κάποια αξία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στο Σχέδιο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79327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06598" y="82280"/>
            <a:ext cx="8595101" cy="523220"/>
          </a:xfrm>
          <a:prstGeom prst="rect">
            <a:avLst/>
          </a:prstGeom>
          <a:noFill/>
        </p:spPr>
        <p:txBody>
          <a:bodyPr wrap="square" rtlCol="0">
            <a:spAutoFit/>
          </a:bodyPr>
          <a:lstStyle/>
          <a:p>
            <a:pPr algn="ctr"/>
            <a:r>
              <a:rPr lang="el-GR" sz="2800" b="1" dirty="0">
                <a:solidFill>
                  <a:schemeClr val="bg1"/>
                </a:solidFill>
              </a:rPr>
              <a:t>ΠΕΡΙΕΧΟΜΕΝΑ</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TextBox 4"/>
          <p:cNvSpPr txBox="1"/>
          <p:nvPr/>
        </p:nvSpPr>
        <p:spPr>
          <a:xfrm>
            <a:off x="802650" y="1295834"/>
            <a:ext cx="10557775" cy="5632311"/>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none" strike="noStrike" kern="0" cap="none" spc="0" normalizeH="0" baseline="0" noProof="0" dirty="0">
                <a:ln>
                  <a:noFill/>
                </a:ln>
                <a:solidFill>
                  <a:prstClr val="black"/>
                </a:solidFill>
                <a:effectLst/>
                <a:uLnTx/>
                <a:uFillTx/>
              </a:rPr>
              <a:t>Γενικές </a:t>
            </a:r>
            <a:r>
              <a:rPr kumimoji="0" lang="el-GR" sz="2200" b="1" i="1" u="sng" strike="noStrike" kern="0" cap="none" spc="0" normalizeH="0" baseline="0" noProof="0" dirty="0">
                <a:ln>
                  <a:noFill/>
                </a:ln>
                <a:solidFill>
                  <a:prstClr val="black"/>
                </a:solidFill>
                <a:effectLst/>
                <a:uLnTx/>
                <a:uFillTx/>
              </a:rPr>
              <a:t>Πληροφορίες για το Πρόγραμμα – Πρόσκληση 2022</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500" b="1" i="1"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none" strike="noStrike" kern="0" cap="none" spc="0" normalizeH="0" baseline="0" noProof="0" dirty="0">
                <a:ln>
                  <a:noFill/>
                </a:ln>
                <a:solidFill>
                  <a:prstClr val="black"/>
                </a:solidFill>
                <a:effectLst/>
                <a:uLnTx/>
                <a:uFillTx/>
              </a:rPr>
              <a:t>Βασικές </a:t>
            </a:r>
            <a:r>
              <a:rPr kumimoji="0" lang="el-GR" sz="2200" b="1" i="1" u="sng" strike="noStrike" kern="0" cap="none" spc="0" normalizeH="0" baseline="0" noProof="0" dirty="0">
                <a:ln>
                  <a:noFill/>
                </a:ln>
                <a:solidFill>
                  <a:prstClr val="black"/>
                </a:solidFill>
                <a:effectLst/>
                <a:uLnTx/>
                <a:uFillTx/>
              </a:rPr>
              <a:t>Πληροφορίες </a:t>
            </a:r>
            <a:r>
              <a:rPr kumimoji="0" lang="el-GR" sz="2200" b="1" i="0" u="sng" strike="noStrike" kern="0" cap="none" spc="0" normalizeH="0" baseline="0" noProof="0" dirty="0">
                <a:ln>
                  <a:noFill/>
                </a:ln>
                <a:solidFill>
                  <a:prstClr val="black"/>
                </a:solidFill>
                <a:effectLst/>
                <a:uLnTx/>
                <a:uFillTx/>
              </a:rPr>
              <a:t>για τη Δράση και το νέο Χρηματοδοτικό Μοντέλο</a:t>
            </a:r>
            <a:endParaRPr kumimoji="0" lang="en-US" sz="2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1" u="sng"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sng" strike="noStrike" kern="0" cap="none" spc="0" normalizeH="0" baseline="0" noProof="0" dirty="0">
                <a:ln>
                  <a:noFill/>
                </a:ln>
                <a:solidFill>
                  <a:prstClr val="black"/>
                </a:solidFill>
                <a:effectLst/>
                <a:uLnTx/>
                <a:uFillTx/>
              </a:rPr>
              <a:t>Τεχνικές Οδηγίες</a:t>
            </a:r>
            <a:r>
              <a:rPr kumimoji="0" lang="el-GR" sz="2200" b="1" i="1" u="none" strike="noStrike" kern="0" cap="none" spc="0" normalizeH="0" baseline="0" noProof="0" dirty="0">
                <a:ln>
                  <a:noFill/>
                </a:ln>
                <a:solidFill>
                  <a:prstClr val="black"/>
                </a:solidFill>
                <a:effectLst/>
                <a:uLnTx/>
                <a:uFillTx/>
              </a:rPr>
              <a:t> </a:t>
            </a:r>
            <a:r>
              <a:rPr kumimoji="0" lang="el-GR" sz="2200" b="1" i="0" u="none" strike="noStrike" kern="0" cap="none" spc="0" normalizeH="0" baseline="0" noProof="0" dirty="0">
                <a:ln>
                  <a:noFill/>
                </a:ln>
                <a:solidFill>
                  <a:prstClr val="black"/>
                </a:solidFill>
                <a:effectLst/>
                <a:uLnTx/>
                <a:uFillTx/>
              </a:rPr>
              <a:t>για</a:t>
            </a:r>
            <a:r>
              <a:rPr kumimoji="0" lang="en-US" sz="2200" b="1" i="0" u="none" strike="noStrike" kern="0" cap="none" spc="0" normalizeH="0" baseline="0" noProof="0" dirty="0">
                <a:ln>
                  <a:noFill/>
                </a:ln>
                <a:solidFill>
                  <a:prstClr val="black"/>
                </a:solidFill>
                <a:effectLst/>
                <a:uLnTx/>
                <a:uFillTx/>
              </a:rPr>
              <a: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200" b="1" i="0" u="none" strike="noStrike" kern="0" cap="none" spc="0" normalizeH="0" baseline="0" noProof="0" dirty="0">
                <a:ln>
                  <a:noFill/>
                </a:ln>
                <a:solidFill>
                  <a:prstClr val="black"/>
                </a:solidFill>
                <a:effectLst/>
                <a:uLnTx/>
                <a:uFillTx/>
              </a:rPr>
              <a:t>Απόκτηση </a:t>
            </a:r>
            <a:r>
              <a:rPr kumimoji="0" lang="en-US" sz="2200" b="1" i="0" u="none" strike="noStrike" kern="0" cap="none" spc="0" normalizeH="0" baseline="0" noProof="0" dirty="0">
                <a:ln>
                  <a:noFill/>
                </a:ln>
                <a:solidFill>
                  <a:prstClr val="black"/>
                </a:solidFill>
                <a:effectLst/>
                <a:uLnTx/>
                <a:uFillTx/>
              </a:rPr>
              <a:t>OID</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200" b="1" i="0" u="none" strike="noStrike" kern="0" cap="none" spc="0" normalizeH="0" baseline="0" noProof="0" dirty="0">
                <a:ln>
                  <a:noFill/>
                </a:ln>
                <a:solidFill>
                  <a:prstClr val="black"/>
                </a:solidFill>
                <a:effectLst/>
                <a:uLnTx/>
                <a:uFillTx/>
              </a:rPr>
              <a:t>Συμπλήρωση και Υποβολή Διαδικτυακής Αίτησης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sng" strike="noStrike" kern="0" cap="none" spc="0" normalizeH="0" baseline="0" noProof="0" dirty="0">
                <a:ln>
                  <a:noFill/>
                </a:ln>
                <a:solidFill>
                  <a:prstClr val="black"/>
                </a:solidFill>
                <a:effectLst/>
                <a:uLnTx/>
                <a:uFillTx/>
              </a:rPr>
              <a:t>Οδηγίες για τη </a:t>
            </a:r>
            <a:r>
              <a:rPr kumimoji="0" lang="el-GR" sz="2200" b="1" i="1" u="sng" strike="noStrike" kern="0" cap="none" spc="0" normalizeH="0" baseline="0" noProof="0" dirty="0">
                <a:ln>
                  <a:noFill/>
                </a:ln>
                <a:solidFill>
                  <a:prstClr val="black"/>
                </a:solidFill>
                <a:effectLst/>
                <a:uLnTx/>
                <a:uFillTx/>
              </a:rPr>
              <a:t>Συγγραφή</a:t>
            </a:r>
            <a:r>
              <a:rPr kumimoji="0" lang="el-GR" sz="2200" b="1" i="0" u="sng" strike="noStrike" kern="0" cap="none" spc="0" normalizeH="0" baseline="0" noProof="0" dirty="0">
                <a:ln>
                  <a:noFill/>
                </a:ln>
                <a:solidFill>
                  <a:prstClr val="black"/>
                </a:solidFill>
                <a:effectLst/>
                <a:uLnTx/>
                <a:uFillTx/>
              </a:rPr>
              <a:t> </a:t>
            </a:r>
            <a:r>
              <a:rPr kumimoji="0" lang="el-GR" sz="2200" b="1" i="0" u="none" strike="noStrike" kern="0" cap="none" spc="0" normalizeH="0" baseline="0" noProof="0" dirty="0">
                <a:ln>
                  <a:noFill/>
                </a:ln>
                <a:solidFill>
                  <a:prstClr val="black"/>
                </a:solidFill>
                <a:effectLst/>
                <a:uLnTx/>
                <a:uFillTx/>
              </a:rPr>
              <a:t>της Αίτησης – Ανάλυση περιεχομένου</a:t>
            </a:r>
            <a:endParaRPr kumimoji="0" lang="en-US" sz="2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1" u="sng"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sng" strike="noStrike" kern="0" cap="none" spc="0" normalizeH="0" baseline="0" noProof="0" dirty="0">
                <a:ln>
                  <a:noFill/>
                </a:ln>
                <a:solidFill>
                  <a:prstClr val="black"/>
                </a:solidFill>
                <a:effectLst/>
                <a:uLnTx/>
                <a:uFillTx/>
              </a:rPr>
              <a:t>Αξιολόγηση</a:t>
            </a:r>
            <a:r>
              <a:rPr kumimoji="0" lang="el-GR" sz="2200" b="1" i="0" u="none" strike="noStrike" kern="0" cap="none" spc="0" normalizeH="0" baseline="0" noProof="0" dirty="0">
                <a:ln>
                  <a:noFill/>
                </a:ln>
                <a:solidFill>
                  <a:prstClr val="black"/>
                </a:solidFill>
                <a:effectLst/>
                <a:uLnTx/>
                <a:uFillTx/>
              </a:rPr>
              <a:t> Σχεδίων</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500" b="1"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none" strike="noStrike" kern="0" cap="none" spc="0" normalizeH="0" baseline="0" noProof="0" dirty="0">
                <a:ln>
                  <a:noFill/>
                </a:ln>
                <a:solidFill>
                  <a:prstClr val="black"/>
                </a:solidFill>
                <a:effectLst/>
                <a:uLnTx/>
                <a:uFillTx/>
              </a:rPr>
              <a:t>Χρήσιμες </a:t>
            </a:r>
            <a:r>
              <a:rPr kumimoji="0" lang="el-GR" sz="2200" b="1" i="1" u="sng" strike="noStrike" kern="0" cap="none" spc="0" normalizeH="0" baseline="0" noProof="0" dirty="0">
                <a:ln>
                  <a:noFill/>
                </a:ln>
                <a:solidFill>
                  <a:prstClr val="black"/>
                </a:solidFill>
                <a:effectLst/>
                <a:uLnTx/>
                <a:uFillTx/>
              </a:rPr>
              <a:t>Συμβουλές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500" b="1" i="1" u="sng"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sng" strike="noStrike" kern="0" cap="none" spc="0" normalizeH="0" baseline="0" noProof="0" dirty="0">
                <a:ln>
                  <a:noFill/>
                </a:ln>
                <a:solidFill>
                  <a:prstClr val="black"/>
                </a:solidFill>
                <a:effectLst/>
                <a:uLnTx/>
                <a:uFillTx/>
              </a:rPr>
              <a:t>Επικοινωνία</a:t>
            </a:r>
            <a:r>
              <a:rPr kumimoji="0" lang="el-GR" sz="2200" b="1" i="1" u="none" strike="noStrike" kern="0" cap="none" spc="0" normalizeH="0" baseline="0" noProof="0" dirty="0">
                <a:ln>
                  <a:noFill/>
                </a:ln>
                <a:solidFill>
                  <a:prstClr val="black"/>
                </a:solidFill>
                <a:effectLst/>
                <a:uLnTx/>
                <a:uFillTx/>
              </a:rPr>
              <a:t> - ΙΔΕΠ</a:t>
            </a:r>
            <a:endParaRPr kumimoji="0" lang="en-US" sz="2200" b="1" i="1"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45213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71525" y="9238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ΔΙΑΡΚΕΙΑ ΣΧΕΔΙΩΝ</a:t>
            </a:r>
            <a:endParaRPr lang="en-GB" sz="2800" b="1" dirty="0">
              <a:solidFill>
                <a:schemeClr val="bg1"/>
              </a:solidFill>
            </a:endParaRPr>
          </a:p>
        </p:txBody>
      </p:sp>
      <p:sp>
        <p:nvSpPr>
          <p:cNvPr id="5" name="Content Placeholder 2"/>
          <p:cNvSpPr txBox="1">
            <a:spLocks/>
          </p:cNvSpPr>
          <p:nvPr/>
        </p:nvSpPr>
        <p:spPr>
          <a:xfrm>
            <a:off x="657219" y="1456158"/>
            <a:ext cx="10191756"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Οι Συμπράξεις Συνεργασίας διαρκούν:</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sng" strike="noStrike" kern="1200" cap="none" spc="0" normalizeH="0" baseline="0" noProof="0" dirty="0">
                <a:ln>
                  <a:noFill/>
                </a:ln>
                <a:solidFill>
                  <a:sysClr val="windowText" lastClr="000000"/>
                </a:solidFill>
                <a:effectLst/>
                <a:uLnTx/>
                <a:uFillTx/>
                <a:latin typeface="Calibri"/>
                <a:ea typeface="+mn-ea"/>
                <a:cs typeface="+mn-cs"/>
              </a:rPr>
              <a:t>12 - 36 μήνες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Η διάρκεια του Σχεδίου επιλέγεται κατά τη συγγραφή της αίτησης, στη βάση των στόχων και των προγραμματισμένων δραστηριοτήτων του</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6" name="Picture 2" descr="Duration and convexity are important bond concepts - Financial Pip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2" y="3691705"/>
            <a:ext cx="40576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322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57175"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ΧΩΡΕΣ ΔΡΑΣΤΗΡΙΟΤΗΤΩΝ</a:t>
            </a:r>
            <a:endParaRPr lang="en-GB" sz="2800" b="1" dirty="0">
              <a:solidFill>
                <a:schemeClr val="bg1"/>
              </a:solidFill>
            </a:endParaRPr>
          </a:p>
        </p:txBody>
      </p:sp>
      <p:sp>
        <p:nvSpPr>
          <p:cNvPr id="5" name="Content Placeholder 2"/>
          <p:cNvSpPr txBox="1">
            <a:spLocks/>
          </p:cNvSpPr>
          <p:nvPr/>
        </p:nvSpPr>
        <p:spPr>
          <a:xfrm>
            <a:off x="560511" y="1269901"/>
            <a:ext cx="11050463" cy="4248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Επιλέξιμες θεωρούνται μόνο οι δραστηριότητες που υλοποιούνται:</a:t>
            </a:r>
            <a:endParaRPr lang="el-GR" sz="2200" dirty="0">
              <a:solidFill>
                <a:sysClr val="windowText" lastClr="000000"/>
              </a:solidFill>
              <a:latin typeface="Calibri"/>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2200" b="0" i="0" u="sng"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Σε μία από τις Χώρες των συμμετεχόντων οργανισμών (οργανισμοί που συμμετέχουν είτε με επιχορήγηση είτε ως συνδεδεμένοι εταίροι)</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Στις πόλεις όπου εδρεύουν τα θεσμικά όργανα της Ευρωπαϊκής Ένωσης (</a:t>
            </a:r>
            <a:r>
              <a:rPr kumimoji="0" lang="el-GR" sz="2000" b="0" i="0" u="none" strike="noStrike" kern="1200" cap="none" spc="0" normalizeH="0" baseline="0" noProof="0" dirty="0">
                <a:ln>
                  <a:noFill/>
                </a:ln>
                <a:solidFill>
                  <a:prstClr val="black"/>
                </a:solidFill>
                <a:effectLst/>
                <a:uLnTx/>
                <a:uFillTx/>
                <a:latin typeface="Calibri"/>
                <a:ea typeface="+mn-ea"/>
                <a:cs typeface="+mn-cs"/>
              </a:rPr>
              <a:t>Βρυξέλλες,</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Φρανκφούρτη</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Λουξεμβούργο</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Στρασβούργο</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Χάγη)</a:t>
            </a: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prstClr val="black"/>
                </a:solidFill>
                <a:effectLst/>
                <a:uLnTx/>
                <a:uFillTx/>
                <a:latin typeface="Calibri"/>
                <a:ea typeface="+mn-ea"/>
                <a:cs typeface="+mn-cs"/>
              </a:rPr>
              <a:t>Στα πλαίσια διακρατικών εκδηλώσεων/συνεδρίων, που υλοποιούνται είτε σε Χώρα του Προγράμματος είτε σε Τρίτη Χώρα μη συνδεδεμένη με το Πρόγραμμα</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 Μόνο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όταν οι δραστηριότητες αφορούν τη διάδοση/προώθηση των αποτελεσμάτων ενός Σχεδίου</a:t>
            </a:r>
          </a:p>
          <a:p>
            <a:pPr marL="0" marR="0" lvl="0" indent="0" algn="just" defTabSz="914400" rtl="0" eaLnBrk="1" fontAlgn="auto" latinLnBrk="0" hangingPunct="1">
              <a:lnSpc>
                <a:spcPct val="110000"/>
              </a:lnSpc>
              <a:spcBef>
                <a:spcPts val="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0257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654740"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ΥΠΟΒΟΛΗ ΑΙΤΗΣΗΣ</a:t>
            </a:r>
            <a:endParaRPr lang="en-GB" sz="2800" b="1" dirty="0">
              <a:solidFill>
                <a:schemeClr val="bg1"/>
              </a:solidFill>
            </a:endParaRPr>
          </a:p>
        </p:txBody>
      </p:sp>
      <p:sp>
        <p:nvSpPr>
          <p:cNvPr id="4" name="Content Placeholder 2"/>
          <p:cNvSpPr txBox="1">
            <a:spLocks/>
          </p:cNvSpPr>
          <p:nvPr/>
        </p:nvSpPr>
        <p:spPr>
          <a:xfrm>
            <a:off x="431539" y="1295400"/>
            <a:ext cx="11274685" cy="4581872"/>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Η αίτηση υποβάλλεται πάντοτε στην Εθνική Υπηρεσία όπου εδρεύει ο οργανισμός του συντονιστή και εκεί επίσης αξιολογείται.</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AB2D6603-9919-4ECB-B908-B3670C138579}"/>
              </a:ext>
            </a:extLst>
          </p:cNvPr>
          <p:cNvSpPr/>
          <p:nvPr/>
        </p:nvSpPr>
        <p:spPr>
          <a:xfrm>
            <a:off x="1729409" y="2941983"/>
            <a:ext cx="8763389" cy="1148409"/>
          </a:xfrm>
          <a:prstGeom prst="rect">
            <a:avLst/>
          </a:prstGeom>
          <a:solidFill>
            <a:srgbClr val="EADCF4"/>
          </a:solidFill>
          <a:ln w="25400" cap="flat" cmpd="sng" algn="ctr">
            <a:solidFill>
              <a:srgbClr val="4F81BD">
                <a:shade val="50000"/>
              </a:srgbClr>
            </a:solidFill>
            <a:prstDash val="solid"/>
          </a:ln>
          <a:effectLst/>
        </p:spPr>
        <p:txBody>
          <a:bodyPr rtlCol="0" anchor="ctr"/>
          <a:lstStyle/>
          <a:p>
            <a:pPr lvl="0" algn="ctr">
              <a:spcBef>
                <a:spcPct val="20000"/>
              </a:spcBef>
              <a:defRPr/>
            </a:pPr>
            <a:r>
              <a:rPr lang="el-GR" sz="2000" b="1" i="1" dirty="0">
                <a:solidFill>
                  <a:prstClr val="black"/>
                </a:solidFill>
              </a:rPr>
              <a:t>Ανά Προθεσμία Υποβολής</a:t>
            </a:r>
            <a:r>
              <a:rPr lang="el-GR" sz="2000" dirty="0">
                <a:solidFill>
                  <a:prstClr val="black"/>
                </a:solidFill>
              </a:rPr>
              <a:t>, </a:t>
            </a:r>
            <a:r>
              <a:rPr lang="el-GR" sz="2000" b="1" i="1" dirty="0">
                <a:solidFill>
                  <a:prstClr val="black"/>
                </a:solidFill>
              </a:rPr>
              <a:t>η ίδια κοινοπραξία </a:t>
            </a:r>
            <a:r>
              <a:rPr lang="el-GR" sz="2000" dirty="0">
                <a:solidFill>
                  <a:prstClr val="black"/>
                </a:solidFill>
              </a:rPr>
              <a:t>εταίρων</a:t>
            </a:r>
            <a:r>
              <a:rPr lang="el-GR" sz="2000" b="1" i="1" dirty="0">
                <a:solidFill>
                  <a:prstClr val="black"/>
                </a:solidFill>
              </a:rPr>
              <a:t> </a:t>
            </a:r>
            <a:r>
              <a:rPr lang="el-GR" sz="2000" dirty="0">
                <a:solidFill>
                  <a:prstClr val="black"/>
                </a:solidFill>
              </a:rPr>
              <a:t>επιτρέπεται να υποβάλει </a:t>
            </a:r>
            <a:r>
              <a:rPr lang="el-GR" sz="2000" b="1" i="1" dirty="0">
                <a:solidFill>
                  <a:prstClr val="black"/>
                </a:solidFill>
              </a:rPr>
              <a:t>μία μόνο αίτηση </a:t>
            </a:r>
            <a:r>
              <a:rPr lang="el-GR" sz="2000" dirty="0">
                <a:solidFill>
                  <a:prstClr val="black"/>
                </a:solidFill>
              </a:rPr>
              <a:t>και </a:t>
            </a:r>
            <a:r>
              <a:rPr lang="el-GR" sz="2000" b="1" i="1" dirty="0">
                <a:solidFill>
                  <a:prstClr val="black"/>
                </a:solidFill>
              </a:rPr>
              <a:t>σε μία μόνο Εθνική Υπηρεσία</a:t>
            </a:r>
            <a:endParaRPr lang="el-GR" sz="2000" b="1" i="1" dirty="0">
              <a:solidFill>
                <a:prstClr val="black"/>
              </a:solidFill>
              <a:sym typeface="Wingdings" panose="05000000000000000000" pitchFamily="2" charset="2"/>
            </a:endParaRPr>
          </a:p>
          <a:p>
            <a:pPr lvl="0" algn="ctr">
              <a:spcBef>
                <a:spcPct val="20000"/>
              </a:spcBef>
              <a:defRPr/>
            </a:pPr>
            <a:r>
              <a:rPr lang="el-GR" sz="2000" dirty="0">
                <a:solidFill>
                  <a:prstClr val="black"/>
                </a:solidFill>
              </a:rPr>
              <a:t>(έλεγχος πολλαπλής υποβολής από τις Εθνικές Υπηρεσίες)</a:t>
            </a:r>
          </a:p>
        </p:txBody>
      </p:sp>
      <p:pic>
        <p:nvPicPr>
          <p:cNvPr id="7" name="Picture 2" descr="2019 PGA REACH Nebraska Grant Application | Nebraska"/>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596628" y="5102239"/>
            <a:ext cx="3028950" cy="113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56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49112"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ΠΡΟΘΕΣΜΙΑ ΥΠΟΒΟΛΗΣ ΑΙΤΗΣΗΣ</a:t>
            </a:r>
            <a:endParaRPr lang="en-GB" sz="2800" b="1" dirty="0">
              <a:solidFill>
                <a:schemeClr val="bg1"/>
              </a:solidFill>
            </a:endParaRPr>
          </a:p>
        </p:txBody>
      </p:sp>
      <p:sp>
        <p:nvSpPr>
          <p:cNvPr id="4" name="Content Placeholder 2"/>
          <p:cNvSpPr txBox="1">
            <a:spLocks/>
          </p:cNvSpPr>
          <p:nvPr/>
        </p:nvSpPr>
        <p:spPr>
          <a:xfrm>
            <a:off x="1695533" y="967408"/>
            <a:ext cx="9088424"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Οι αιτήσεις για επιχορήγηση θα υποβάλλονται μέχρι και τις:</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600" b="0" i="0" u="sng" strike="noStrike" kern="1200" cap="none" spc="0" normalizeH="0" baseline="0" noProof="0" dirty="0">
                <a:ln>
                  <a:noFill/>
                </a:ln>
                <a:solidFill>
                  <a:sysClr val="windowText" lastClr="000000"/>
                </a:solidFill>
                <a:effectLst/>
                <a:uLnTx/>
                <a:uFillTx/>
                <a:latin typeface="Calibri"/>
                <a:ea typeface="+mn-ea"/>
                <a:cs typeface="+mn-cs"/>
              </a:rPr>
              <a:t>23 Μαρτίου 2022</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600" b="0" i="0" u="none" strike="noStrike" kern="1200" cap="none" spc="0" normalizeH="0" baseline="0" noProof="0" dirty="0">
                <a:ln>
                  <a:noFill/>
                </a:ln>
                <a:solidFill>
                  <a:sysClr val="windowText" lastClr="000000"/>
                </a:solidFill>
                <a:effectLst/>
                <a:uLnTx/>
                <a:uFillTx/>
                <a:latin typeface="Calibri"/>
                <a:ea typeface="+mn-ea"/>
                <a:cs typeface="+mn-cs"/>
              </a:rPr>
              <a:t>1 μ.μ. (ώρα Κύπρου)</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1" u="none" strike="noStrike" kern="1200" cap="none" spc="0" normalizeH="0" baseline="0" noProof="0" dirty="0">
                <a:ln>
                  <a:noFill/>
                </a:ln>
                <a:solidFill>
                  <a:sysClr val="windowText" lastClr="000000"/>
                </a:solidFill>
                <a:effectLst/>
                <a:uLnTx/>
                <a:uFillTx/>
                <a:latin typeface="Calibri"/>
                <a:ea typeface="+mn-ea"/>
                <a:cs typeface="+mn-cs"/>
              </a:rPr>
              <a:t>!!! Η συγκεκριμένη προθεσμία αφορά Σχέδια που θα ξεκινήσουν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1" u="none" strike="noStrike" kern="1200" cap="none" spc="0" normalizeH="0" baseline="0" noProof="0" dirty="0">
                <a:ln>
                  <a:noFill/>
                </a:ln>
                <a:solidFill>
                  <a:sysClr val="windowText" lastClr="000000"/>
                </a:solidFill>
                <a:effectLst/>
                <a:uLnTx/>
                <a:uFillTx/>
                <a:latin typeface="Calibri"/>
                <a:ea typeface="+mn-ea"/>
                <a:cs typeface="+mn-cs"/>
              </a:rPr>
              <a:t>μεταξύ </a:t>
            </a:r>
            <a:r>
              <a:rPr kumimoji="0" lang="el-GR" sz="2000" b="0" i="1" u="sng" strike="noStrike" kern="1200" cap="none" spc="0" normalizeH="0" baseline="0" noProof="0" dirty="0">
                <a:ln>
                  <a:noFill/>
                </a:ln>
                <a:solidFill>
                  <a:sysClr val="windowText" lastClr="000000"/>
                </a:solidFill>
                <a:effectLst/>
                <a:uLnTx/>
                <a:uFillTx/>
                <a:latin typeface="Calibri"/>
                <a:ea typeface="+mn-ea"/>
                <a:cs typeface="+mn-cs"/>
              </a:rPr>
              <a:t>1</a:t>
            </a:r>
            <a:r>
              <a:rPr kumimoji="0" lang="el-GR" sz="2000" b="0" i="1" u="sng" strike="noStrike" kern="1200" cap="none" spc="0" normalizeH="0" baseline="30000" noProof="0" dirty="0">
                <a:ln>
                  <a:noFill/>
                </a:ln>
                <a:solidFill>
                  <a:sysClr val="windowText" lastClr="000000"/>
                </a:solidFill>
                <a:effectLst/>
                <a:uLnTx/>
                <a:uFillTx/>
                <a:latin typeface="Calibri"/>
                <a:ea typeface="+mn-ea"/>
                <a:cs typeface="+mn-cs"/>
              </a:rPr>
              <a:t>ης</a:t>
            </a:r>
            <a:r>
              <a:rPr kumimoji="0" lang="el-GR" sz="2000" b="0" i="1" u="sng" strike="noStrike" kern="1200" cap="none" spc="0" normalizeH="0" baseline="0" noProof="0" dirty="0">
                <a:ln>
                  <a:noFill/>
                </a:ln>
                <a:solidFill>
                  <a:sysClr val="windowText" lastClr="000000"/>
                </a:solidFill>
                <a:effectLst/>
                <a:uLnTx/>
                <a:uFillTx/>
                <a:latin typeface="Calibri"/>
                <a:ea typeface="+mn-ea"/>
                <a:cs typeface="+mn-cs"/>
              </a:rPr>
              <a:t> Σεπτεμβρίου  2022 – 31</a:t>
            </a:r>
            <a:r>
              <a:rPr kumimoji="0" lang="el-GR" sz="2000" b="0" i="1" u="sng" strike="noStrike" kern="1200" cap="none" spc="0" normalizeH="0" baseline="30000" noProof="0" dirty="0">
                <a:ln>
                  <a:noFill/>
                </a:ln>
                <a:solidFill>
                  <a:sysClr val="windowText" lastClr="000000"/>
                </a:solidFill>
                <a:effectLst/>
                <a:uLnTx/>
                <a:uFillTx/>
                <a:latin typeface="Calibri"/>
                <a:ea typeface="+mn-ea"/>
                <a:cs typeface="+mn-cs"/>
              </a:rPr>
              <a:t>ης</a:t>
            </a:r>
            <a:r>
              <a:rPr kumimoji="0" lang="el-GR" sz="2000" b="0" i="1" u="sng" strike="noStrike" kern="1200" cap="none" spc="0" normalizeH="0" baseline="0" noProof="0" dirty="0">
                <a:ln>
                  <a:noFill/>
                </a:ln>
                <a:solidFill>
                  <a:sysClr val="windowText" lastClr="000000"/>
                </a:solidFill>
                <a:effectLst/>
                <a:uLnTx/>
                <a:uFillTx/>
                <a:latin typeface="Calibri"/>
                <a:ea typeface="+mn-ea"/>
                <a:cs typeface="+mn-cs"/>
              </a:rPr>
              <a:t> Δεκεμβρίου 2022</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7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2"/>
          <a:stretch>
            <a:fillRect/>
          </a:stretch>
        </p:blipFill>
        <p:spPr>
          <a:xfrm>
            <a:off x="5456584" y="4958978"/>
            <a:ext cx="2110644" cy="1757480"/>
          </a:xfrm>
          <a:prstGeom prst="rect">
            <a:avLst/>
          </a:prstGeom>
        </p:spPr>
      </p:pic>
    </p:spTree>
    <p:extLst>
      <p:ext uri="{BB962C8B-B14F-4D97-AF65-F5344CB8AC3E}">
        <p14:creationId xmlns:p14="http://schemas.microsoft.com/office/powerpoint/2010/main" val="2731897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495714"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ΑΝΑΖΗΤΗΣΗ ΕΤΑΙΡΩΝ</a:t>
            </a:r>
            <a:endParaRPr lang="en-GB" sz="2800" b="1" dirty="0">
              <a:solidFill>
                <a:schemeClr val="bg1"/>
              </a:solidFill>
            </a:endParaRPr>
          </a:p>
        </p:txBody>
      </p:sp>
      <p:sp>
        <p:nvSpPr>
          <p:cNvPr id="4" name="Content Placeholder 2"/>
          <p:cNvSpPr txBox="1">
            <a:spLocks/>
          </p:cNvSpPr>
          <p:nvPr/>
        </p:nvSpPr>
        <p:spPr>
          <a:xfrm>
            <a:off x="506604" y="1489855"/>
            <a:ext cx="11241448" cy="4392488"/>
          </a:xfrm>
          <a:prstGeom prst="rect">
            <a:avLst/>
          </a:prstGeom>
        </p:spPr>
        <p:txBody>
          <a:bodyPr/>
          <a:lstStyle/>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Σεμινάρια Επαφών: </a:t>
            </a:r>
            <a:r>
              <a:rPr kumimoji="0" lang="el-GR" sz="2000" b="0" i="0" u="none" strike="noStrike" kern="0" cap="none" spc="0" normalizeH="0" baseline="0" noProof="0" dirty="0">
                <a:ln>
                  <a:noFill/>
                </a:ln>
                <a:solidFill>
                  <a:prstClr val="black"/>
                </a:solidFill>
                <a:effectLst/>
                <a:uLnTx/>
                <a:uFillTx/>
              </a:rPr>
              <a:t>Ανακοινώνονται στην </a:t>
            </a:r>
            <a:r>
              <a:rPr kumimoji="0" lang="el-GR" sz="2000" b="0" i="0" u="none" strike="noStrike" kern="0" cap="none" spc="0" normalizeH="0" baseline="0" noProof="0" dirty="0">
                <a:ln>
                  <a:noFill/>
                </a:ln>
                <a:solidFill>
                  <a:prstClr val="black"/>
                </a:solidFill>
                <a:effectLst/>
                <a:uLnTx/>
                <a:uFillTx/>
                <a:hlinkClick r:id="rId2"/>
              </a:rPr>
              <a:t>Ιστοσελίδα του ΙΔΕΠ</a:t>
            </a:r>
            <a:r>
              <a:rPr kumimoji="0" lang="el-GR" sz="2000" b="0" i="0" u="none" strike="noStrike" kern="0" cap="none" spc="0" normalizeH="0" baseline="0" noProof="0" dirty="0">
                <a:ln>
                  <a:noFill/>
                </a:ln>
                <a:solidFill>
                  <a:prstClr val="black"/>
                </a:solidFill>
                <a:effectLst/>
                <a:uLnTx/>
                <a:uFillTx/>
              </a:rPr>
              <a:t> και στη σελίδα </a:t>
            </a:r>
            <a:r>
              <a:rPr kumimoji="0" lang="en-US" sz="2000" b="0" i="0" u="none" strike="noStrike" kern="0" cap="none" spc="0" normalizeH="0" baseline="0" noProof="0" dirty="0">
                <a:ln>
                  <a:noFill/>
                </a:ln>
                <a:solidFill>
                  <a:prstClr val="black"/>
                </a:solidFill>
                <a:effectLst/>
                <a:uLnTx/>
                <a:uFillTx/>
                <a:hlinkClick r:id="rId3"/>
              </a:rPr>
              <a:t>Facebook</a:t>
            </a:r>
            <a:r>
              <a:rPr kumimoji="0" lang="en-US" sz="2000" b="0" i="0" u="none" strike="noStrike" kern="0" cap="none" spc="0" normalizeH="0" baseline="0" noProof="0" dirty="0">
                <a:ln>
                  <a:noFill/>
                </a:ln>
                <a:solidFill>
                  <a:prstClr val="black"/>
                </a:solidFill>
                <a:effectLst/>
                <a:uLnTx/>
                <a:uFillTx/>
              </a:rPr>
              <a:t> </a:t>
            </a:r>
            <a:r>
              <a:rPr kumimoji="0" lang="el-GR" sz="2000" b="0" i="0" u="none" strike="noStrike" kern="0" cap="none" spc="0" normalizeH="0" baseline="0" noProof="0" dirty="0">
                <a:ln>
                  <a:noFill/>
                </a:ln>
                <a:solidFill>
                  <a:prstClr val="black"/>
                </a:solidFill>
                <a:effectLst/>
                <a:uLnTx/>
                <a:uFillTx/>
              </a:rPr>
              <a:t>του ΙΔΕΠ Διά Βίου Μάθησης</a:t>
            </a: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1200" b="0" i="0" u="none" strike="noStrike" kern="0" cap="none" spc="0" normalizeH="0" baseline="0" noProof="0" dirty="0">
              <a:ln>
                <a:noFill/>
              </a:ln>
              <a:solidFill>
                <a:prstClr val="black"/>
              </a:solidFill>
              <a:effectLst/>
              <a:uLnTx/>
              <a:uFillTx/>
              <a:hlinkClick r:id="rId4"/>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prstClr val="black"/>
                </a:solidFill>
                <a:effectLst/>
                <a:uLnTx/>
                <a:uFillTx/>
                <a:hlinkClick r:id="rId4"/>
              </a:rPr>
              <a:t>Erasmus+ Projects Results Platform </a:t>
            </a: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1200" b="1" i="1"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Ιδιωτικές πρωτοβουλίες</a:t>
            </a:r>
            <a:r>
              <a:rPr kumimoji="0" lang="el-GR" sz="2000" b="0" i="0" u="none" strike="noStrike" kern="0" cap="none" spc="0" normalizeH="0" baseline="0" noProof="0" dirty="0">
                <a:ln>
                  <a:noFill/>
                </a:ln>
                <a:solidFill>
                  <a:prstClr val="black"/>
                </a:solidFill>
                <a:effectLst/>
                <a:uLnTx/>
                <a:uFillTx/>
              </a:rPr>
              <a:t>, όπως</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Ομάδες στο </a:t>
            </a:r>
            <a:r>
              <a:rPr kumimoji="0" lang="en-US" sz="1800" b="0" i="0" u="none" strike="noStrike" kern="0" cap="none" spc="0" normalizeH="0" baseline="0" noProof="0" dirty="0">
                <a:ln>
                  <a:noFill/>
                </a:ln>
                <a:solidFill>
                  <a:prstClr val="black"/>
                </a:solidFill>
                <a:effectLst/>
                <a:uLnTx/>
                <a:uFillTx/>
              </a:rPr>
              <a:t>Facebook</a:t>
            </a:r>
            <a:r>
              <a:rPr kumimoji="0" lang="el-GR" sz="1800" b="0" i="0" u="none" strike="noStrike" kern="0" cap="none" spc="0" normalizeH="0" baseline="0" noProof="0" dirty="0">
                <a:ln>
                  <a:noFill/>
                </a:ln>
                <a:solidFill>
                  <a:prstClr val="black"/>
                </a:solidFill>
                <a:effectLst/>
                <a:uLnTx/>
                <a:uFillTx/>
              </a:rPr>
              <a:t>/</a:t>
            </a:r>
            <a:r>
              <a:rPr kumimoji="0" lang="en-US" sz="1800" b="0" i="0" u="none" strike="noStrike" kern="0" cap="none" spc="0" normalizeH="0" baseline="0" noProof="0" dirty="0">
                <a:ln>
                  <a:noFill/>
                </a:ln>
                <a:solidFill>
                  <a:prstClr val="black"/>
                </a:solidFill>
                <a:effectLst/>
                <a:uLnTx/>
                <a:uFillTx/>
              </a:rPr>
              <a:t>LinkedIn</a:t>
            </a:r>
            <a:endParaRPr kumimoji="0" lang="el-GR" sz="18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
                <a:srgbClr val="01A6C7"/>
              </a:buClr>
              <a:buSzTx/>
              <a:buFontTx/>
              <a:buNone/>
              <a:tabLst/>
              <a:defRPr/>
            </a:pPr>
            <a:endParaRPr kumimoji="0" lang="el-GR" sz="12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Προσωπικές επαφές</a:t>
            </a:r>
            <a:r>
              <a:rPr kumimoji="0" lang="el-GR" sz="2000" b="0" i="0" u="none" strike="noStrike" kern="0" cap="none" spc="0" normalizeH="0" baseline="0" noProof="0" dirty="0">
                <a:ln>
                  <a:noFill/>
                </a:ln>
                <a:solidFill>
                  <a:prstClr val="black"/>
                </a:solidFill>
                <a:effectLst/>
                <a:uLnTx/>
                <a:uFillTx/>
              </a:rPr>
              <a:t>, που αποκτήθηκαν μέσω:</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Συμμετοχής σε προηγούμενο </a:t>
            </a:r>
            <a:r>
              <a:rPr kumimoji="0" lang="en-US" sz="1800" b="0" i="0" u="none" strike="noStrike" kern="0" cap="none" spc="0" normalizeH="0" baseline="0" noProof="0" dirty="0">
                <a:ln>
                  <a:noFill/>
                </a:ln>
                <a:solidFill>
                  <a:prstClr val="black"/>
                </a:solidFill>
                <a:effectLst/>
                <a:uLnTx/>
                <a:uFillTx/>
              </a:rPr>
              <a:t>Erasmus+</a:t>
            </a:r>
            <a:r>
              <a:rPr kumimoji="0" lang="el-GR" sz="1800" b="0" i="0" u="none" strike="noStrike" kern="0" cap="none" spc="0" normalizeH="0" baseline="0" noProof="0" dirty="0">
                <a:ln>
                  <a:noFill/>
                </a:ln>
                <a:solidFill>
                  <a:prstClr val="black"/>
                </a:solidFill>
                <a:effectLst/>
                <a:uLnTx/>
                <a:uFillTx/>
              </a:rPr>
              <a:t> ή </a:t>
            </a:r>
            <a:r>
              <a:rPr kumimoji="0" lang="en-US" sz="1800" b="0" i="0" u="none" strike="noStrike" kern="0" cap="none" spc="0" normalizeH="0" baseline="0" noProof="0" dirty="0">
                <a:ln>
                  <a:noFill/>
                </a:ln>
                <a:solidFill>
                  <a:prstClr val="black"/>
                </a:solidFill>
                <a:effectLst/>
                <a:uLnTx/>
                <a:uFillTx/>
              </a:rPr>
              <a:t>LLP </a:t>
            </a:r>
            <a:r>
              <a:rPr kumimoji="0" lang="el-GR" sz="1800" b="0" i="0" u="none" strike="noStrike" kern="0" cap="none" spc="0" normalizeH="0" baseline="0" noProof="0" dirty="0">
                <a:ln>
                  <a:noFill/>
                </a:ln>
                <a:solidFill>
                  <a:prstClr val="black"/>
                </a:solidFill>
                <a:effectLst/>
                <a:uLnTx/>
                <a:uFillTx/>
              </a:rPr>
              <a:t>Σχέδιο</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Συμμετοχής σε άλλο χρηματοδοτούμενο Πρόγραμμα</a:t>
            </a: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12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Πλατφόρμες </a:t>
            </a:r>
            <a:r>
              <a:rPr kumimoji="0" lang="en-GB" sz="2000" b="1" i="0" u="none" strike="noStrike" kern="0" cap="none" spc="0" normalizeH="0" baseline="0" noProof="0" dirty="0">
                <a:ln>
                  <a:noFill/>
                </a:ln>
                <a:solidFill>
                  <a:prstClr val="black"/>
                </a:solidFill>
                <a:effectLst/>
                <a:uLnTx/>
                <a:uFillTx/>
              </a:rPr>
              <a:t>eTwinning + School Education Gateway </a:t>
            </a:r>
            <a:r>
              <a:rPr kumimoji="0" lang="en-GB" sz="2000" b="0" i="0" u="none" strike="noStrike" kern="0" cap="none" spc="0" normalizeH="0" baseline="0" noProof="0" dirty="0">
                <a:ln>
                  <a:noFill/>
                </a:ln>
                <a:solidFill>
                  <a:prstClr val="black"/>
                </a:solidFill>
                <a:effectLst/>
                <a:uLnTx/>
                <a:uFillTx/>
              </a:rPr>
              <a:t>(</a:t>
            </a:r>
            <a:r>
              <a:rPr kumimoji="0" lang="el-GR" sz="2000" b="0" i="0" u="none" strike="noStrike" kern="0" cap="none" spc="0" normalizeH="0" baseline="0" noProof="0" dirty="0">
                <a:ln>
                  <a:noFill/>
                </a:ln>
                <a:solidFill>
                  <a:prstClr val="black"/>
                </a:solidFill>
                <a:effectLst/>
                <a:uLnTx/>
                <a:uFillTx/>
              </a:rPr>
              <a:t>Για σχολεία) </a:t>
            </a:r>
          </a:p>
          <a:p>
            <a:pPr marL="0" marR="0" lvl="0" indent="0" algn="just" defTabSz="914400" eaLnBrk="1" fontAlgn="auto" latinLnBrk="0" hangingPunct="1">
              <a:lnSpc>
                <a:spcPct val="100000"/>
              </a:lnSpc>
              <a:spcBef>
                <a:spcPct val="20000"/>
              </a:spcBef>
              <a:spcAft>
                <a:spcPts val="0"/>
              </a:spcAft>
              <a:buClrTx/>
              <a:buSzTx/>
              <a:buFontTx/>
              <a:buNone/>
              <a:tabLst/>
              <a:defRPr/>
            </a:pPr>
            <a:r>
              <a:rPr kumimoji="0" lang="el-GR" sz="2000" b="0" i="0" u="none" strike="noStrike" kern="0" cap="none" spc="0" normalizeH="0" baseline="0" noProof="0" dirty="0">
                <a:ln>
                  <a:noFill/>
                </a:ln>
                <a:solidFill>
                  <a:prstClr val="black"/>
                </a:solidFill>
                <a:effectLst/>
                <a:uLnTx/>
                <a:uFillTx/>
              </a:rPr>
              <a:t>     και</a:t>
            </a:r>
            <a:r>
              <a:rPr kumimoji="0" lang="el-GR" sz="2000" b="0" i="0" u="none" strike="noStrike" kern="0" cap="none" spc="0" normalizeH="0" baseline="0" noProof="0" dirty="0">
                <a:ln>
                  <a:noFill/>
                </a:ln>
                <a:solidFill>
                  <a:srgbClr val="FF0000"/>
                </a:solidFill>
                <a:effectLst/>
                <a:uLnTx/>
                <a:uFillTx/>
              </a:rPr>
              <a:t> </a:t>
            </a:r>
            <a:r>
              <a:rPr kumimoji="0" lang="en-GB" sz="2000" b="1" i="0" u="none" strike="noStrike" kern="0" cap="none" spc="0" normalizeH="0" baseline="0" noProof="0" dirty="0">
                <a:ln>
                  <a:noFill/>
                </a:ln>
                <a:solidFill>
                  <a:prstClr val="black"/>
                </a:solidFill>
                <a:effectLst/>
                <a:uLnTx/>
                <a:uFillTx/>
              </a:rPr>
              <a:t>EPALE </a:t>
            </a:r>
            <a:r>
              <a:rPr kumimoji="0" lang="en-GB" sz="2000" b="0" i="0" u="none" strike="noStrike" kern="0" cap="none" spc="0" normalizeH="0" baseline="0" noProof="0" dirty="0">
                <a:ln>
                  <a:noFill/>
                </a:ln>
                <a:solidFill>
                  <a:prstClr val="black"/>
                </a:solidFill>
                <a:effectLst/>
                <a:uLnTx/>
                <a:uFillTx/>
              </a:rPr>
              <a:t>(</a:t>
            </a:r>
            <a:r>
              <a:rPr kumimoji="0" lang="el-GR" sz="2000" b="0" i="0" u="none" strike="noStrike" kern="0" cap="none" spc="0" normalizeH="0" baseline="0" noProof="0" dirty="0">
                <a:ln>
                  <a:noFill/>
                </a:ln>
                <a:solidFill>
                  <a:prstClr val="black"/>
                </a:solidFill>
                <a:effectLst/>
                <a:uLnTx/>
                <a:uFillTx/>
              </a:rPr>
              <a:t>Για Εκπαίδευση Ενηλίκων και ΕΕΚ)</a:t>
            </a: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75288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605045"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ΔΙΑΘΕΣΙΜΟ ΚΟΝΔΥΛΙ</a:t>
            </a:r>
            <a:endParaRPr lang="en-GB" sz="2800"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021870123"/>
              </p:ext>
            </p:extLst>
          </p:nvPr>
        </p:nvGraphicFramePr>
        <p:xfrm>
          <a:off x="1884949" y="1719469"/>
          <a:ext cx="8411990" cy="3816629"/>
        </p:xfrm>
        <a:graphic>
          <a:graphicData uri="http://schemas.openxmlformats.org/drawingml/2006/table">
            <a:tbl>
              <a:tblPr firstRow="1" bandRow="1"/>
              <a:tblGrid>
                <a:gridCol w="6364529">
                  <a:extLst>
                    <a:ext uri="{9D8B030D-6E8A-4147-A177-3AD203B41FA5}">
                      <a16:colId xmlns:a16="http://schemas.microsoft.com/office/drawing/2014/main" val="1949572013"/>
                    </a:ext>
                  </a:extLst>
                </a:gridCol>
                <a:gridCol w="2047461">
                  <a:extLst>
                    <a:ext uri="{9D8B030D-6E8A-4147-A177-3AD203B41FA5}">
                      <a16:colId xmlns:a16="http://schemas.microsoft.com/office/drawing/2014/main" val="3529228200"/>
                    </a:ext>
                  </a:extLst>
                </a:gridCol>
              </a:tblGrid>
              <a:tr h="70766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l-GR" dirty="0"/>
                        <a:t>ΤΟΜΕΑΣ ΕΚΠΑΙΔΕΥΣΗΣ</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54ECA"/>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l-GR" dirty="0"/>
                        <a:t>ΚΟΝΔΥΛΙ</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54ECA"/>
                    </a:solidFill>
                  </a:tcPr>
                </a:tc>
                <a:extLst>
                  <a:ext uri="{0D108BD9-81ED-4DB2-BD59-A6C34878D82A}">
                    <a16:rowId xmlns:a16="http://schemas.microsoft.com/office/drawing/2014/main" val="2740160442"/>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a:t>Σχολική Εκπαίδευση</a:t>
                      </a:r>
                      <a:endParaRPr lang="en-GB"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a:t>€595.315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extLst>
                  <a:ext uri="{0D108BD9-81ED-4DB2-BD59-A6C34878D82A}">
                    <a16:rowId xmlns:a16="http://schemas.microsoft.com/office/drawing/2014/main" val="1175668837"/>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a:t>Τριτοβάθμια Εκπαίδευση</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a:t>€678.417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extLst>
                  <a:ext uri="{0D108BD9-81ED-4DB2-BD59-A6C34878D82A}">
                    <a16:rowId xmlns:a16="http://schemas.microsoft.com/office/drawing/2014/main" val="438304141"/>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a:t>Επαγγελματική</a:t>
                      </a:r>
                      <a:r>
                        <a:rPr lang="el-GR" baseline="0" dirty="0"/>
                        <a:t> Εκπαίδευση και Κατάρτιση</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a:t>€523.248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extLst>
                  <a:ext uri="{0D108BD9-81ED-4DB2-BD59-A6C34878D82A}">
                    <a16:rowId xmlns:a16="http://schemas.microsoft.com/office/drawing/2014/main" val="2208811695"/>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a:t>Εκπαίδευση</a:t>
                      </a:r>
                      <a:r>
                        <a:rPr lang="el-GR" baseline="0" dirty="0"/>
                        <a:t> Ενηλίκων </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a:t>€400.000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extLst>
                  <a:ext uri="{0D108BD9-81ED-4DB2-BD59-A6C34878D82A}">
                    <a16:rowId xmlns:a16="http://schemas.microsoft.com/office/drawing/2014/main" val="2504925795"/>
                  </a:ext>
                </a:extLst>
              </a:tr>
            </a:tbl>
          </a:graphicData>
        </a:graphic>
      </p:graphicFrame>
    </p:spTree>
    <p:extLst>
      <p:ext uri="{BB962C8B-B14F-4D97-AF65-F5344CB8AC3E}">
        <p14:creationId xmlns:p14="http://schemas.microsoft.com/office/powerpoint/2010/main" val="3363323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19295" y="9099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ΣΥΝΟΛΙΚΗ ΕΠΙΧΟΡΗΓΗΣΗ</a:t>
            </a:r>
            <a:endParaRPr lang="en-GB" sz="2800" b="1" dirty="0">
              <a:solidFill>
                <a:schemeClr val="bg1"/>
              </a:solidFill>
            </a:endParaRPr>
          </a:p>
        </p:txBody>
      </p:sp>
      <p:sp>
        <p:nvSpPr>
          <p:cNvPr id="3" name="Content Placeholder 2"/>
          <p:cNvSpPr txBox="1">
            <a:spLocks/>
          </p:cNvSpPr>
          <p:nvPr/>
        </p:nvSpPr>
        <p:spPr>
          <a:xfrm>
            <a:off x="1581233" y="1224582"/>
            <a:ext cx="9088424" cy="489046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200" b="1" dirty="0">
                <a:solidFill>
                  <a:sysClr val="windowText" lastClr="000000"/>
                </a:solidFill>
                <a:latin typeface="Calibri"/>
              </a:rPr>
              <a:t>Επιλογή ανάμεσα σε τρία διαφορετικά κατ’ </a:t>
            </a:r>
            <a:r>
              <a:rPr lang="el-GR" sz="2200" b="1" dirty="0" err="1">
                <a:solidFill>
                  <a:sysClr val="windowText" lastClr="000000"/>
                </a:solidFill>
                <a:latin typeface="Calibri"/>
              </a:rPr>
              <a:t>αποκοπήν</a:t>
            </a:r>
            <a:r>
              <a:rPr lang="el-GR" sz="2200" b="1" dirty="0">
                <a:solidFill>
                  <a:sysClr val="windowText" lastClr="000000"/>
                </a:solidFill>
                <a:latin typeface="Calibri"/>
              </a:rPr>
              <a:t> ποσά:</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ctr">
              <a:buNone/>
              <a:defRPr/>
            </a:pPr>
            <a:r>
              <a:rPr lang="en-GB" sz="2600" dirty="0">
                <a:solidFill>
                  <a:sysClr val="windowText" lastClr="000000"/>
                </a:solidFill>
              </a:rPr>
              <a:t>120 000 EUR</a:t>
            </a:r>
            <a:endParaRPr lang="el-GR" sz="2600" dirty="0">
              <a:solidFill>
                <a:sysClr val="windowText" lastClr="000000"/>
              </a:solidFill>
            </a:endParaRPr>
          </a:p>
          <a:p>
            <a:pPr marL="0" lvl="0" indent="0" algn="ctr">
              <a:buNone/>
              <a:defRPr/>
            </a:pPr>
            <a:endParaRPr lang="el-GR" sz="2600" dirty="0"/>
          </a:p>
          <a:p>
            <a:pPr marL="0" lvl="0" indent="0" algn="ctr">
              <a:buNone/>
              <a:defRPr/>
            </a:pPr>
            <a:r>
              <a:rPr lang="en-GB" sz="2600" dirty="0"/>
              <a:t>250 000 EUR</a:t>
            </a:r>
            <a:endParaRPr lang="el-GR" sz="2600" dirty="0"/>
          </a:p>
          <a:p>
            <a:pPr marL="0" lvl="0" indent="0" algn="ctr">
              <a:buNone/>
              <a:defRPr/>
            </a:pPr>
            <a:endParaRPr kumimoji="0" lang="el-GR" sz="2600" b="0" strike="noStrike" kern="1200" cap="none" spc="0" normalizeH="0" baseline="0" noProof="0" dirty="0">
              <a:ln>
                <a:noFill/>
              </a:ln>
              <a:solidFill>
                <a:sysClr val="windowText" lastClr="000000"/>
              </a:solidFill>
              <a:effectLst/>
              <a:uLnTx/>
              <a:uFillTx/>
            </a:endParaRPr>
          </a:p>
          <a:p>
            <a:pPr marL="0" lvl="0" indent="0" algn="ctr">
              <a:buNone/>
              <a:defRPr/>
            </a:pPr>
            <a:r>
              <a:rPr kumimoji="0" lang="el-GR" sz="2600" b="0" strike="noStrike" kern="1200" cap="none" spc="0" normalizeH="0" baseline="0" noProof="0" dirty="0">
                <a:ln>
                  <a:noFill/>
                </a:ln>
                <a:solidFill>
                  <a:sysClr val="windowText" lastClr="000000"/>
                </a:solidFill>
                <a:effectLst/>
                <a:uLnTx/>
                <a:uFillTx/>
              </a:rPr>
              <a:t>400 000 </a:t>
            </a:r>
            <a:r>
              <a:rPr kumimoji="0" lang="en-GB" sz="2600" b="0" strike="noStrike" kern="1200" cap="none" spc="0" normalizeH="0" baseline="0" noProof="0" dirty="0">
                <a:ln>
                  <a:noFill/>
                </a:ln>
                <a:solidFill>
                  <a:sysClr val="windowText" lastClr="000000"/>
                </a:solidFill>
                <a:effectLst/>
                <a:uLnTx/>
                <a:uFillTx/>
              </a:rPr>
              <a:t>EUR</a:t>
            </a:r>
            <a:endParaRPr kumimoji="0" lang="el-GR" sz="2600" b="0" strike="noStrike" kern="1200" cap="none" spc="0" normalizeH="0" baseline="0" noProof="0" dirty="0">
              <a:ln>
                <a:noFill/>
              </a:ln>
              <a:solidFill>
                <a:sysClr val="windowText" lastClr="000000"/>
              </a:solidFill>
              <a:effectLst/>
              <a:uLnTx/>
              <a:uFillTx/>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rPr>
              <a:t>!!! </a:t>
            </a:r>
            <a:r>
              <a:rPr kumimoji="0" lang="en-GB" sz="1900" b="0" i="1" u="none" strike="noStrike" kern="1200" cap="none" spc="0" normalizeH="0" baseline="0" noProof="0" dirty="0">
                <a:ln>
                  <a:noFill/>
                </a:ln>
                <a:solidFill>
                  <a:sysClr val="windowText" lastClr="000000"/>
                </a:solidFill>
                <a:effectLst/>
                <a:uLnTx/>
                <a:uFillTx/>
                <a:latin typeface="Calibri"/>
              </a:rPr>
              <a:t>H </a:t>
            </a:r>
            <a:r>
              <a:rPr lang="el-GR" sz="1900" i="1" dirty="0">
                <a:solidFill>
                  <a:sysClr val="windowText" lastClr="000000"/>
                </a:solidFill>
                <a:latin typeface="Calibri"/>
              </a:rPr>
              <a:t>επιλογή του κατάλληλου ποσού γίνεται από τον </a:t>
            </a:r>
            <a:r>
              <a:rPr lang="el-GR" sz="1900" i="1" dirty="0" err="1">
                <a:solidFill>
                  <a:sysClr val="windowText" lastClr="000000"/>
                </a:solidFill>
                <a:latin typeface="Calibri"/>
              </a:rPr>
              <a:t>αιτητή</a:t>
            </a:r>
            <a:r>
              <a:rPr lang="el-GR" sz="1900" i="1" dirty="0">
                <a:solidFill>
                  <a:sysClr val="windowText" lastClr="000000"/>
                </a:solidFill>
                <a:latin typeface="Calibri"/>
              </a:rPr>
              <a:t> </a:t>
            </a:r>
            <a:r>
              <a:rPr lang="el-GR" sz="1900" i="1" u="sng" dirty="0">
                <a:solidFill>
                  <a:sysClr val="windowText" lastClr="000000"/>
                </a:solidFill>
                <a:latin typeface="Calibri"/>
              </a:rPr>
              <a:t>στη βάση των δραστηριοτήτων </a:t>
            </a:r>
            <a:r>
              <a:rPr lang="el-GR" sz="1900" i="1" dirty="0">
                <a:solidFill>
                  <a:sysClr val="windowText" lastClr="000000"/>
                </a:solidFill>
                <a:latin typeface="Calibri"/>
              </a:rPr>
              <a:t>που θα συμπεριλαμβάνει το Σχέδιο και </a:t>
            </a:r>
            <a:r>
              <a:rPr lang="el-GR" sz="1900" i="1" u="sng" dirty="0">
                <a:solidFill>
                  <a:sysClr val="windowText" lastClr="000000"/>
                </a:solidFill>
                <a:latin typeface="Calibri"/>
              </a:rPr>
              <a:t>των επιδιωκόμενων αποτελεσμάτων</a:t>
            </a:r>
            <a:r>
              <a:rPr lang="el-GR" sz="1900" i="1" dirty="0">
                <a:solidFill>
                  <a:sysClr val="windowText" lastClr="000000"/>
                </a:solidFill>
                <a:latin typeface="Calibri"/>
              </a:rPr>
              <a:t> του αλλά και στη βάση </a:t>
            </a:r>
            <a:r>
              <a:rPr lang="el-GR" sz="1900" i="1" u="sng" dirty="0">
                <a:solidFill>
                  <a:sysClr val="windowText" lastClr="000000"/>
                </a:solidFill>
                <a:latin typeface="Calibri"/>
              </a:rPr>
              <a:t>των δυνατοτήτων των συμμετεχόντων οργανισμών</a:t>
            </a:r>
            <a:endParaRPr kumimoji="0" lang="el-GR" sz="1900" b="0" i="1" u="sng" strike="noStrike" kern="1200" cap="none" spc="0" normalizeH="0" baseline="0" noProof="0" dirty="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0" u="none" strike="noStrike" kern="1200" cap="none" spc="0" normalizeH="0" baseline="0" noProof="0" dirty="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3535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4337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19100" y="910257"/>
            <a:ext cx="11287125" cy="5164617"/>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3100" b="1" dirty="0">
                <a:solidFill>
                  <a:sysClr val="windowText" lastClr="000000"/>
                </a:solidFill>
              </a:rPr>
              <a:t>Βασικοί κανονισμοί χρηματοδότησης:</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900" b="1" dirty="0">
              <a:solidFill>
                <a:sysClr val="windowText" lastClr="000000"/>
              </a:solidFill>
            </a:endParaRPr>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2900" u="sng" dirty="0"/>
              <a:t>Η επιχορήγηση λαμβάνει τη μορφή ενός κατ’ </a:t>
            </a:r>
            <a:r>
              <a:rPr lang="el-GR" sz="2900" u="sng" dirty="0" err="1"/>
              <a:t>αποκοπήν</a:t>
            </a:r>
            <a:r>
              <a:rPr lang="el-GR" sz="2900" u="sng" dirty="0"/>
              <a:t> ποσού</a:t>
            </a:r>
            <a:r>
              <a:rPr lang="el-GR" sz="2900" dirty="0"/>
              <a:t> </a:t>
            </a:r>
            <a:r>
              <a:rPr lang="en-GB" sz="2900" dirty="0"/>
              <a:t>(lump-sum)</a:t>
            </a:r>
            <a:r>
              <a:rPr lang="el-GR" sz="2900" dirty="0"/>
              <a:t>, το οποίο θα πρέπει να καλύψει τα έξοδα υλοποίησης όλων των επιλέξιμων δραστηριοτήτων του Σχεδίου</a:t>
            </a:r>
          </a:p>
          <a:p>
            <a:pPr marL="0" marR="0" lvl="0" indent="0" algn="just" defTabSz="914400" rtl="0" eaLnBrk="1" fontAlgn="auto" latinLnBrk="0" hangingPunct="1">
              <a:lnSpc>
                <a:spcPct val="120000"/>
              </a:lnSpc>
              <a:spcBef>
                <a:spcPts val="100"/>
              </a:spcBef>
              <a:spcAft>
                <a:spcPts val="0"/>
              </a:spcAft>
              <a:buClrTx/>
              <a:buSzTx/>
              <a:buNone/>
              <a:tabLst/>
              <a:defRPr/>
            </a:pPr>
            <a:endParaRPr lang="en-GB" sz="2900" dirty="0"/>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2900" u="sng" dirty="0"/>
              <a:t>Ο υπολογισμός του κόστους</a:t>
            </a:r>
            <a:r>
              <a:rPr lang="el-GR" sz="2900" dirty="0"/>
              <a:t> για κάθε δραστηριότητα που θα υλοποιηθεί στα πλαίσια του Σχεδίου </a:t>
            </a:r>
            <a:r>
              <a:rPr lang="el-GR" sz="2900" u="sng" dirty="0"/>
              <a:t>γίνεται από τον </a:t>
            </a:r>
            <a:r>
              <a:rPr lang="el-GR" sz="2900" u="sng" dirty="0" err="1"/>
              <a:t>αιτητή</a:t>
            </a:r>
            <a:r>
              <a:rPr lang="el-GR" sz="2900" dirty="0"/>
              <a:t>. </a:t>
            </a:r>
          </a:p>
          <a:p>
            <a:pPr marL="0" marR="0" lvl="0" indent="0" algn="just" defTabSz="914400" rtl="0" eaLnBrk="1" fontAlgn="auto" latinLnBrk="0" hangingPunct="1">
              <a:lnSpc>
                <a:spcPct val="120000"/>
              </a:lnSpc>
              <a:spcBef>
                <a:spcPts val="100"/>
              </a:spcBef>
              <a:spcAft>
                <a:spcPts val="0"/>
              </a:spcAft>
              <a:buClrTx/>
              <a:buSzTx/>
              <a:buNone/>
              <a:tabLst/>
              <a:defRPr/>
            </a:pPr>
            <a:endParaRPr lang="en-GB" sz="2900" dirty="0"/>
          </a:p>
          <a:p>
            <a:pPr lvl="0" algn="just">
              <a:spcBef>
                <a:spcPts val="0"/>
              </a:spcBef>
              <a:buFont typeface="Wingdings" panose="05000000000000000000" pitchFamily="2" charset="2"/>
              <a:buChar char="§"/>
              <a:defRPr/>
            </a:pPr>
            <a:r>
              <a:rPr lang="el-GR" sz="2900" u="sng" dirty="0"/>
              <a:t>Το συνολικό κόστος των δραστηριοτήτων του Σχεδίου </a:t>
            </a:r>
            <a:r>
              <a:rPr lang="el-GR" sz="2900" b="1" u="sng" dirty="0"/>
              <a:t>που θα παρουσιάζονται στην αίτηση</a:t>
            </a:r>
            <a:r>
              <a:rPr lang="el-GR" sz="2900" u="sng" dirty="0"/>
              <a:t> </a:t>
            </a:r>
            <a:r>
              <a:rPr lang="el-GR" sz="2900" b="1" u="sng" dirty="0"/>
              <a:t>για επιχορήγηση</a:t>
            </a:r>
            <a:r>
              <a:rPr lang="el-GR" sz="2900" u="sng" dirty="0"/>
              <a:t> πρέπει να ισοδυναμεί με το αιτούμενο κατ’ </a:t>
            </a:r>
            <a:r>
              <a:rPr lang="el-GR" sz="2900" u="sng" dirty="0" err="1"/>
              <a:t>αποκοπήν</a:t>
            </a:r>
            <a:r>
              <a:rPr lang="el-GR" sz="2900" u="sng" dirty="0"/>
              <a:t> ποσό</a:t>
            </a:r>
            <a:r>
              <a:rPr lang="el-GR" sz="2900" dirty="0"/>
              <a:t> </a:t>
            </a:r>
            <a:r>
              <a:rPr lang="el-GR" sz="2900" dirty="0">
                <a:sym typeface="Wingdings" panose="05000000000000000000" pitchFamily="2" charset="2"/>
              </a:rPr>
              <a:t></a:t>
            </a:r>
            <a:r>
              <a:rPr lang="el-GR" sz="2900" dirty="0"/>
              <a:t>Εάν το άθροισμα των εξόδων των δραστηριοτήτων του Σχεδίου ξεπερνά το επιλεγμένο κατ’ </a:t>
            </a:r>
            <a:r>
              <a:rPr lang="el-GR" sz="2900" dirty="0" err="1"/>
              <a:t>αποκοπήν</a:t>
            </a:r>
            <a:r>
              <a:rPr lang="el-GR" sz="2900" dirty="0"/>
              <a:t> ποσό, ο </a:t>
            </a:r>
            <a:r>
              <a:rPr lang="el-GR" sz="2900" dirty="0" err="1"/>
              <a:t>αιτητής</a:t>
            </a:r>
            <a:r>
              <a:rPr lang="el-GR" sz="2900" dirty="0"/>
              <a:t> δεν υποχρεούται να δικαιολογήσει τις επιπρόσθετες δαπάνες του Σχεδίου, υποβάλλοντας αναλυτικό προϋπολογισμό, αναμένεται όμως να καλύψει τις δαπάνες αυτές χρησιμοποιώντας άλλες πηγές χρηματοδότησης.</a:t>
            </a:r>
          </a:p>
          <a:p>
            <a:pPr marL="0" lvl="0" indent="0" algn="just">
              <a:spcBef>
                <a:spcPts val="0"/>
              </a:spcBef>
              <a:buNone/>
              <a:defRPr/>
            </a:pPr>
            <a:endParaRPr lang="el-GR" sz="2900" dirty="0"/>
          </a:p>
          <a:p>
            <a:pPr algn="just">
              <a:lnSpc>
                <a:spcPct val="120000"/>
              </a:lnSpc>
              <a:spcBef>
                <a:spcPts val="100"/>
              </a:spcBef>
              <a:buFont typeface="Wingdings" panose="05000000000000000000" pitchFamily="2" charset="2"/>
              <a:buChar char="§"/>
            </a:pPr>
            <a:r>
              <a:rPr lang="el-GR" sz="2900" dirty="0"/>
              <a:t>Εάν το Σχέδιο επιλεγεί για χρηματοδότηση, </a:t>
            </a:r>
            <a:r>
              <a:rPr lang="el-GR" sz="2900" u="sng" dirty="0"/>
              <a:t>το αιτούμενο κατ’ </a:t>
            </a:r>
            <a:r>
              <a:rPr lang="el-GR" sz="2900" u="sng" dirty="0" err="1"/>
              <a:t>αποκοπήν</a:t>
            </a:r>
            <a:r>
              <a:rPr lang="el-GR" sz="2900" u="sng" dirty="0"/>
              <a:t> ποσό θεωρείται αυτόματα το συνολικό ποσό επιχορήγησης</a:t>
            </a:r>
            <a:r>
              <a:rPr lang="el-GR" sz="2900" dirty="0"/>
              <a:t>.</a:t>
            </a:r>
            <a:r>
              <a:rPr lang="el-GR" sz="2900" u="sng" dirty="0"/>
              <a:t> </a:t>
            </a:r>
            <a:endParaRPr kumimoji="0" lang="el-GR" sz="2900" b="0" i="0" u="sng" strike="noStrike" kern="120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13525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242368" y="691652"/>
            <a:ext cx="11427549" cy="589927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spcBef>
                <a:spcPct val="20000"/>
              </a:spcBef>
              <a:spcAft>
                <a:spcPts val="0"/>
              </a:spcAft>
              <a:buClrTx/>
              <a:buSzTx/>
              <a:buFont typeface="Wingdings" panose="05000000000000000000" pitchFamily="2" charset="2"/>
              <a:buChar char="q"/>
              <a:tabLst/>
              <a:defRPr/>
            </a:pPr>
            <a:r>
              <a:rPr lang="el-GR" sz="2400" b="1" dirty="0">
                <a:solidFill>
                  <a:sysClr val="windowText" lastClr="000000"/>
                </a:solidFill>
              </a:rPr>
              <a:t>Βασικές αρχές που πρέπει να τηρούνται</a:t>
            </a:r>
            <a:r>
              <a:rPr lang="el-GR" sz="2200" b="1" dirty="0">
                <a:solidFill>
                  <a:sysClr val="windowText" lastClr="000000"/>
                </a:solidFill>
              </a:rPr>
              <a:t>:</a:t>
            </a:r>
          </a:p>
          <a:p>
            <a:pPr marL="0" marR="0" lvl="0" indent="0" algn="l" defTabSz="914400" rtl="0" eaLnBrk="1" fontAlgn="auto" latinLnBrk="0" hangingPunct="1">
              <a:spcBef>
                <a:spcPct val="20000"/>
              </a:spcBef>
              <a:spcAft>
                <a:spcPts val="0"/>
              </a:spcAft>
              <a:buClrTx/>
              <a:buSzTx/>
              <a:buNone/>
              <a:tabLst/>
              <a:defRPr/>
            </a:pPr>
            <a:endParaRPr lang="el-GR" sz="1800" b="1" dirty="0">
              <a:solidFill>
                <a:sysClr val="windowText" lastClr="000000"/>
              </a:solidFill>
            </a:endParaRPr>
          </a:p>
          <a:p>
            <a:pPr algn="just">
              <a:spcBef>
                <a:spcPts val="100"/>
              </a:spcBef>
              <a:buFont typeface="Wingdings" panose="05000000000000000000" pitchFamily="2" charset="2"/>
              <a:buChar char="§"/>
              <a:defRPr/>
            </a:pPr>
            <a:r>
              <a:rPr lang="el-GR" sz="2200" u="sng" dirty="0">
                <a:ea typeface="Calibri" panose="020F0502020204030204" pitchFamily="34" charset="0"/>
                <a:cs typeface="Times New Roman" panose="02020603050405020304" pitchFamily="18" charset="0"/>
              </a:rPr>
              <a:t>Αρχή της συγχρηματοδότησης και της μη αποκόμισης κέρδους</a:t>
            </a:r>
            <a:r>
              <a:rPr lang="el-GR" sz="2200" dirty="0">
                <a:ea typeface="Calibri" panose="020F0502020204030204" pitchFamily="34" charset="0"/>
                <a:cs typeface="Times New Roman" panose="02020603050405020304" pitchFamily="18" charset="0"/>
              </a:rPr>
              <a:t>: Όταν η επιχορήγηση της ΕΕ παρέχεται με τη μορφή κατ’ </a:t>
            </a:r>
            <a:r>
              <a:rPr lang="el-GR" sz="2200" dirty="0" err="1">
                <a:ea typeface="Calibri" panose="020F0502020204030204" pitchFamily="34" charset="0"/>
                <a:cs typeface="Times New Roman" panose="02020603050405020304" pitchFamily="18" charset="0"/>
              </a:rPr>
              <a:t>αποκοπήν</a:t>
            </a:r>
            <a:r>
              <a:rPr lang="el-GR" sz="2200" dirty="0">
                <a:ea typeface="Calibri" panose="020F0502020204030204" pitchFamily="34" charset="0"/>
                <a:cs typeface="Times New Roman" panose="02020603050405020304" pitchFamily="18" charset="0"/>
              </a:rPr>
              <a:t> ποσών, η τήρηση των αρχών της μη αποκόμισης κέρδους και της συγχρηματοδότησης διασφαλίζεται εκ των προτέρων από την Επιτροπή για το σύνολο της δράσης, κατά τον καθορισμό του κατ’ </a:t>
            </a:r>
            <a:r>
              <a:rPr lang="el-GR" sz="2200" dirty="0" err="1">
                <a:ea typeface="Calibri" panose="020F0502020204030204" pitchFamily="34" charset="0"/>
                <a:cs typeface="Times New Roman" panose="02020603050405020304" pitchFamily="18" charset="0"/>
              </a:rPr>
              <a:t>αποκοπήν</a:t>
            </a:r>
            <a:r>
              <a:rPr lang="el-GR" sz="2200" dirty="0">
                <a:ea typeface="Calibri" panose="020F0502020204030204" pitchFamily="34" charset="0"/>
                <a:cs typeface="Times New Roman" panose="02020603050405020304" pitchFamily="18" charset="0"/>
              </a:rPr>
              <a:t> ποσού και των ποσοστών που ισχύουν για συγκεκριμένες δέσμες εργασίας. Επειδή, κατά γενικό κανόνα, οι αρχές της μη αποκόμισης κέρδους και της συγχρηματοδότησης θεωρούνται διασφαλισμένες, οι αιτούντες δεν είναι υποχρεωμένοι να παρέχουν πληροφορίες σχετικά με άλλες πηγές χρηματοδότησης, πέραν της επιχορήγησης της ΕΕ, ούτε να δικαιολογούν τις επιπρόσθετες δαπάνες του σχεδίου. </a:t>
            </a:r>
          </a:p>
          <a:p>
            <a:pPr marL="0" indent="0" algn="just">
              <a:spcBef>
                <a:spcPts val="100"/>
              </a:spcBef>
              <a:buNone/>
              <a:defRPr/>
            </a:pPr>
            <a:endParaRPr lang="el-GR" sz="2200" dirty="0"/>
          </a:p>
          <a:p>
            <a:pPr algn="just">
              <a:spcBef>
                <a:spcPts val="100"/>
              </a:spcBef>
              <a:buFont typeface="Wingdings" panose="05000000000000000000" pitchFamily="2" charset="2"/>
              <a:buChar char="§"/>
            </a:pPr>
            <a:r>
              <a:rPr lang="el-GR" sz="2200" u="sng" dirty="0"/>
              <a:t>Αρχή της αναλογικότητας</a:t>
            </a:r>
            <a:r>
              <a:rPr lang="el-GR" sz="2200" dirty="0"/>
              <a:t>:</a:t>
            </a:r>
            <a:r>
              <a:rPr lang="el-GR" sz="2200" b="1" dirty="0"/>
              <a:t> </a:t>
            </a:r>
            <a:r>
              <a:rPr lang="el-GR" sz="2200" dirty="0"/>
              <a:t>Το ύψος του κατ’ </a:t>
            </a:r>
            <a:r>
              <a:rPr lang="el-GR" sz="2200" dirty="0" err="1"/>
              <a:t>αποκοπήν</a:t>
            </a:r>
            <a:r>
              <a:rPr lang="el-GR" sz="2200" dirty="0"/>
              <a:t> ποσού καθορίζει: α. Τον βαθμό λεπτομέρειας της  πληροφόρησης που θα εμπεριέχεται στην αίτηση για επιχορήγηση, β. Το επίπεδο περιπλοκότητας των διαχειριστικών απαιτήσεων του Σχεδίου και γ. Τον αριθμό, την έκταση και την πολυπλοκότητα των προτεινόμενων δραστηριοτήτων</a:t>
            </a:r>
          </a:p>
          <a:p>
            <a:pPr marL="0" indent="0" algn="just">
              <a:spcBef>
                <a:spcPts val="100"/>
              </a:spcBef>
              <a:buNone/>
            </a:pPr>
            <a:endParaRPr lang="el-GR" sz="2200" dirty="0"/>
          </a:p>
          <a:p>
            <a:pPr algn="just">
              <a:spcBef>
                <a:spcPts val="100"/>
              </a:spcBef>
              <a:buFont typeface="Wingdings" panose="05000000000000000000" pitchFamily="2" charset="2"/>
              <a:buChar char="§"/>
            </a:pPr>
            <a:r>
              <a:rPr lang="el-GR" sz="2200" u="sng" dirty="0"/>
              <a:t>Αρχή οικονομίας/αποδοτικότητας από πλευράς κόστους</a:t>
            </a:r>
            <a:r>
              <a:rPr lang="el-GR" sz="2200" dirty="0"/>
              <a:t>: Στόχος είναι η εξεύρεση των αποδοτικότερων οικονομικά τρόπων για την επίτευξη παρόμοιων αποτελεσμάτων. Εάν το αιτούμενο ποσό θεωρηθεί από την Εθνική Υπηρεσία ακατάλληλο/μη ρεαλιστικό για την υλοποίηση των δραστηριοτήτων του Σχεδίου, τότε η πρόταση απορρίπτεται </a:t>
            </a:r>
            <a:r>
              <a:rPr lang="el-GR" sz="2200" dirty="0">
                <a:sym typeface="Wingdings" panose="05000000000000000000" pitchFamily="2" charset="2"/>
              </a:rPr>
              <a:t> </a:t>
            </a:r>
            <a:r>
              <a:rPr lang="el-GR" sz="2200" u="sng" dirty="0">
                <a:sym typeface="Wingdings" panose="05000000000000000000" pitchFamily="2" charset="2"/>
              </a:rPr>
              <a:t>Δε γίνεται αναθεώρηση προϋπολογισμού για τις αιτήσεις που θα χρηματοδοτηθούν και ούτε είναι εφικτό να γίνει υποβάθμιση μίας πρότασης από ένα κατ’ </a:t>
            </a:r>
          </a:p>
          <a:p>
            <a:pPr marL="0" indent="0" algn="just">
              <a:spcBef>
                <a:spcPts val="100"/>
              </a:spcBef>
              <a:buNone/>
              <a:tabLst>
                <a:tab pos="354013" algn="l"/>
              </a:tabLst>
            </a:pPr>
            <a:r>
              <a:rPr lang="el-GR" sz="2200" dirty="0">
                <a:sym typeface="Wingdings" panose="05000000000000000000" pitchFamily="2" charset="2"/>
              </a:rPr>
              <a:t>      </a:t>
            </a:r>
            <a:r>
              <a:rPr lang="el-GR" sz="2200" u="sng" dirty="0" err="1">
                <a:sym typeface="Wingdings" panose="05000000000000000000" pitchFamily="2" charset="2"/>
              </a:rPr>
              <a:t>αποκοπήν</a:t>
            </a:r>
            <a:r>
              <a:rPr lang="el-GR" sz="2200" u="sng" dirty="0">
                <a:sym typeface="Wingdings" panose="05000000000000000000" pitchFamily="2" charset="2"/>
              </a:rPr>
              <a:t> ποσό σε άλλο</a:t>
            </a:r>
            <a:endParaRPr lang="el-GR" sz="2200" u="sng" dirty="0">
              <a:solidFill>
                <a:sysClr val="windowText" lastClr="000000"/>
              </a:solidFill>
            </a:endParaRPr>
          </a:p>
          <a:p>
            <a:pPr algn="just">
              <a:lnSpc>
                <a:spcPct val="120000"/>
              </a:lnSpc>
              <a:spcBef>
                <a:spcPts val="100"/>
              </a:spcBef>
              <a:buFont typeface="Wingdings" panose="05000000000000000000" pitchFamily="2" charset="2"/>
              <a:buChar char="§"/>
            </a:pPr>
            <a:endParaRPr kumimoji="0" lang="el-GR" sz="2000" b="0" i="0" u="none" strike="noStrike" kern="1200" cap="none" spc="0" normalizeH="0" baseline="0" noProof="0" dirty="0">
              <a:ln>
                <a:noFill/>
              </a:ln>
              <a:solidFill>
                <a:sysClr val="windowText" lastClr="000000"/>
              </a:solidFill>
              <a:effectLst/>
              <a:uLnTx/>
              <a:uFillTx/>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9636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22787" y="1043300"/>
            <a:ext cx="10982631" cy="6714352"/>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4000" b="1" dirty="0">
                <a:solidFill>
                  <a:sysClr val="windowText" lastClr="000000"/>
                </a:solidFill>
              </a:rPr>
              <a:t>Υπολογισμός κόστους:</a:t>
            </a:r>
          </a:p>
          <a:p>
            <a:pPr marL="0" marR="0" lvl="0" indent="0"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marR="0" lvl="0" indent="0"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marR="0" lvl="0" indent="0" algn="just" defTabSz="914400" rtl="0" eaLnBrk="1" fontAlgn="auto" latinLnBrk="0" hangingPunct="1">
              <a:lnSpc>
                <a:spcPct val="100000"/>
              </a:lnSpc>
              <a:spcBef>
                <a:spcPct val="20000"/>
              </a:spcBef>
              <a:spcAft>
                <a:spcPts val="0"/>
              </a:spcAft>
              <a:buClrTx/>
              <a:buSzTx/>
              <a:buNone/>
              <a:tabLst/>
              <a:defRPr/>
            </a:pPr>
            <a:r>
              <a:rPr lang="en-GB" sz="3600" u="sng" dirty="0"/>
              <a:t>O </a:t>
            </a:r>
            <a:r>
              <a:rPr lang="el-GR" sz="3600" u="sng" dirty="0"/>
              <a:t>Οδηγός του Προγράμματος δεν προτείνει συγκεκριμένη μέθοδο</a:t>
            </a:r>
            <a:r>
              <a:rPr lang="el-GR" sz="3600" dirty="0"/>
              <a:t> για τον υπολογισμό του κόστους της πρότασης/των δραστηριοτήτων από μεριάς </a:t>
            </a:r>
            <a:r>
              <a:rPr lang="el-GR" sz="3600" dirty="0" err="1"/>
              <a:t>αιτητή</a:t>
            </a:r>
            <a:r>
              <a:rPr lang="el-GR" sz="3600" dirty="0"/>
              <a:t>. Επειδή, όμως, οι </a:t>
            </a:r>
            <a:r>
              <a:rPr lang="el-GR" sz="3600" dirty="0" err="1"/>
              <a:t>αξιολογητές</a:t>
            </a:r>
            <a:r>
              <a:rPr lang="el-GR" sz="3600" dirty="0"/>
              <a:t> της αίτησης θα αξιολογήσουν την αποδοτικότητα/αποτελεσματικότητα της πρότασης από πλευράς κόστους, </a:t>
            </a:r>
            <a:r>
              <a:rPr lang="el-GR" sz="3600" u="sng" dirty="0"/>
              <a:t>η κοστολόγηση είναι σωστότερο να γίνεται στη βάση κάποιων στοιχείων/παραμέτρων</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2900" dirty="0"/>
          </a:p>
          <a:p>
            <a:pPr marL="0" marR="0" lvl="0" indent="0" algn="just" defTabSz="914400" rtl="0" eaLnBrk="1" fontAlgn="auto" latinLnBrk="0" hangingPunct="1">
              <a:lnSpc>
                <a:spcPct val="100000"/>
              </a:lnSpc>
              <a:spcBef>
                <a:spcPct val="20000"/>
              </a:spcBef>
              <a:spcAft>
                <a:spcPts val="0"/>
              </a:spcAft>
              <a:buClrTx/>
              <a:buSzTx/>
              <a:buNone/>
              <a:tabLst/>
              <a:defRPr/>
            </a:pPr>
            <a:endParaRPr lang="el-GR" sz="21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3600" b="1" u="sng" dirty="0"/>
              <a:t>Παράδειγμα 1</a:t>
            </a:r>
            <a:r>
              <a:rPr lang="el-GR" sz="3600" b="1" dirty="0"/>
              <a:t>:</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2000" dirty="0"/>
          </a:p>
          <a:p>
            <a:pPr marL="0" marR="0" lvl="0" indent="0" algn="just" defTabSz="914400" rtl="0" eaLnBrk="1" fontAlgn="auto" latinLnBrk="0" hangingPunct="1">
              <a:lnSpc>
                <a:spcPct val="100000"/>
              </a:lnSpc>
              <a:spcBef>
                <a:spcPct val="20000"/>
              </a:spcBef>
              <a:spcAft>
                <a:spcPts val="0"/>
              </a:spcAft>
              <a:buClrTx/>
              <a:buSzTx/>
              <a:buNone/>
              <a:tabLst/>
              <a:defRPr/>
            </a:pPr>
            <a:r>
              <a:rPr lang="el-GR" sz="3300" dirty="0"/>
              <a:t>Στην περίπτωση που γίνεται προσπάθεια κοστολόγησης μίας μετακίνησης στο εξωτερικό (αεροπορικά εισιτήρια) θα μπορούσε η κοστολόγηση να γίνει - μεταξύ άλλων - με τους εξής τρόπους:</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33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3300" dirty="0"/>
              <a:t>Χρήση των τιμών που ίσχυαν μέχρι και την προηγούμενη Πρόσκληση για υποβολή αιτήσεων για κάθε εύρος χιλιομετρικής απόστασης (Οικονομικοί Πίνακες ΕΕ)</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33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3300" dirty="0"/>
              <a:t>Έρευνα αγοράς για διαθέσιμες τιμές κατά την προγραμματισμένη περίοδο υλοποίησης και καταχώρηση στην αίτηση του μέσου όρου τιμών</a:t>
            </a:r>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lang="el-GR" sz="33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3300" dirty="0"/>
              <a:t>Εμπειρία από προηγούμενη συμμετοχή σε Προγράμματα σχετικά με το πραγματικό κόστος μίας  </a:t>
            </a:r>
          </a:p>
          <a:p>
            <a:pPr marL="0" marR="0" lvl="0" indent="0" algn="just" defTabSz="914400" rtl="0" eaLnBrk="1" fontAlgn="auto" latinLnBrk="0" hangingPunct="1">
              <a:lnSpc>
                <a:spcPct val="100000"/>
              </a:lnSpc>
              <a:spcBef>
                <a:spcPct val="20000"/>
              </a:spcBef>
              <a:spcAft>
                <a:spcPts val="0"/>
              </a:spcAft>
              <a:buClrTx/>
              <a:buSzTx/>
              <a:buNone/>
              <a:tabLst/>
              <a:defRPr/>
            </a:pPr>
            <a:r>
              <a:rPr lang="el-GR" sz="3300" dirty="0"/>
              <a:t>       τέτοιας μετακίνησης</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3300" dirty="0"/>
          </a:p>
          <a:p>
            <a:pPr marL="0" marR="0" lvl="0" indent="0" defTabSz="914400" rtl="0" eaLnBrk="1" fontAlgn="auto" latinLnBrk="0" hangingPunct="1">
              <a:lnSpc>
                <a:spcPct val="100000"/>
              </a:lnSpc>
              <a:spcBef>
                <a:spcPct val="20000"/>
              </a:spcBef>
              <a:spcAft>
                <a:spcPts val="0"/>
              </a:spcAft>
              <a:buClrTx/>
              <a:buSzTx/>
              <a:buNone/>
              <a:tabLst/>
              <a:defRPr/>
            </a:pPr>
            <a:endParaRPr lang="el-GR" sz="2000" b="1" dirty="0">
              <a:solidFill>
                <a:srgbClr val="FF0000"/>
              </a:solidFill>
            </a:endParaRPr>
          </a:p>
          <a:p>
            <a:pPr marL="0" marR="0" lvl="0" indent="0" defTabSz="914400" rtl="0" eaLnBrk="1" fontAlgn="auto" latinLnBrk="0" hangingPunct="1">
              <a:lnSpc>
                <a:spcPct val="100000"/>
              </a:lnSpc>
              <a:spcBef>
                <a:spcPct val="20000"/>
              </a:spcBef>
              <a:spcAft>
                <a:spcPts val="0"/>
              </a:spcAft>
              <a:buClrTx/>
              <a:buSzTx/>
              <a:buNone/>
              <a:tabLst/>
              <a:defRPr/>
            </a:pPr>
            <a:r>
              <a:rPr lang="el-GR" sz="2000" b="1" dirty="0">
                <a:solidFill>
                  <a:srgbClr val="FF0000"/>
                </a:solidFill>
              </a:rPr>
              <a:t> </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1000" b="1" dirty="0">
              <a:solidFill>
                <a:srgbClr val="FF0000"/>
              </a:solidFill>
            </a:endParaRPr>
          </a:p>
          <a:p>
            <a:pPr marL="0" marR="0" lvl="0" indent="0" defTabSz="914400" rtl="0" eaLnBrk="1" fontAlgn="auto" latinLnBrk="0" hangingPunct="1">
              <a:lnSpc>
                <a:spcPct val="100000"/>
              </a:lnSpc>
              <a:spcBef>
                <a:spcPct val="20000"/>
              </a:spcBef>
              <a:spcAft>
                <a:spcPts val="0"/>
              </a:spcAft>
              <a:buClrTx/>
              <a:buSzTx/>
              <a:buNone/>
              <a:tabLst/>
              <a:defRPr/>
            </a:pPr>
            <a:r>
              <a:rPr lang="el-GR" sz="1900" i="1" dirty="0"/>
              <a:t> </a:t>
            </a:r>
            <a:endParaRPr lang="el-GR" sz="2000" dirty="0"/>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70166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965849" y="3233973"/>
            <a:ext cx="6632128" cy="304698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3400" b="1" i="0" u="none" strike="noStrike" kern="0" cap="none" spc="0" normalizeH="0" baseline="0" noProof="0" dirty="0">
                <a:ln>
                  <a:noFill/>
                </a:ln>
                <a:solidFill>
                  <a:srgbClr val="1EA292"/>
                </a:solidFill>
                <a:effectLst/>
                <a:uLnTx/>
                <a:uFillTx/>
              </a:rPr>
              <a:t>ΓΕΝΙΚΕΣ ΠΛΗΡΟΦΟΡΙΕΣ ΓΙΑ ΤΟ ΠΡΟΓΡΑΜΜΑ</a:t>
            </a:r>
            <a:endParaRPr kumimoji="0" lang="en-US" sz="3400" b="1" i="0" u="none" strike="noStrike" kern="0" cap="none" spc="0" normalizeH="0" baseline="0" noProof="0" dirty="0">
              <a:ln>
                <a:noFill/>
              </a:ln>
              <a:solidFill>
                <a:srgbClr val="1EA292"/>
              </a:solidFill>
              <a:effectLst/>
              <a:uLnTx/>
              <a:uFillTx/>
            </a:endParaRPr>
          </a:p>
        </p:txBody>
      </p:sp>
      <p:pic>
        <p:nvPicPr>
          <p:cNvPr id="7"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629608" y="973629"/>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987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62115" y="1072796"/>
            <a:ext cx="11062945" cy="588844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400" b="1" dirty="0">
                <a:solidFill>
                  <a:sysClr val="windowText" lastClr="000000"/>
                </a:solidFill>
              </a:rPr>
              <a:t>Υπολογισμός κόστους:</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24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200" b="1" u="sng" dirty="0"/>
              <a:t>Παράδειγμα 2</a:t>
            </a:r>
            <a:r>
              <a:rPr lang="el-GR" sz="2200" b="1" dirty="0"/>
              <a:t>:</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2000" dirty="0"/>
          </a:p>
          <a:p>
            <a:pPr marL="0" marR="0" lvl="0" indent="0" algn="just" defTabSz="914400" rtl="0" eaLnBrk="1" fontAlgn="auto" latinLnBrk="0" hangingPunct="1">
              <a:lnSpc>
                <a:spcPct val="100000"/>
              </a:lnSpc>
              <a:spcBef>
                <a:spcPct val="20000"/>
              </a:spcBef>
              <a:spcAft>
                <a:spcPts val="0"/>
              </a:spcAft>
              <a:buClrTx/>
              <a:buSzTx/>
              <a:buNone/>
              <a:tabLst/>
              <a:defRPr/>
            </a:pPr>
            <a:r>
              <a:rPr lang="el-GR" sz="1900" dirty="0"/>
              <a:t>Στην περίπτωση που γίνεται προσπάθεια κοστολόγησης της ανάπτυξης ενός αποτελέσματος θα μπορούσε η κοστολόγηση να γίνει - μεταξύ άλλων - με τους εξής τρόπους:</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19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1900" dirty="0"/>
              <a:t>Χρήση των ημερήσιων τιμών που ίσχυαν μέχρι και την προηγούμενη Πρόσκληση για υποβολή αιτήσεων ανά Χώρα και Κατηγορία Προσωπικού (Οικονομικοί Πίνακες ΕΕ)</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19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1900" dirty="0"/>
              <a:t>Χρήση της ημερήσιας αμοιβής που παρέχεται σε κάποιον </a:t>
            </a:r>
            <a:r>
              <a:rPr lang="el-GR" sz="1900" dirty="0" err="1"/>
              <a:t>εργοδοτούμενο</a:t>
            </a:r>
            <a:r>
              <a:rPr lang="el-GR" sz="1900" dirty="0"/>
              <a:t> από τον εργοδότη του, στη βάση της μεταξύ τους υπογεγραμμένης σύμβασης για </a:t>
            </a:r>
            <a:r>
              <a:rPr lang="el-GR" sz="1900" dirty="0" err="1"/>
              <a:t>εργοδότηση</a:t>
            </a:r>
            <a:endParaRPr lang="el-GR" sz="1900" dirty="0"/>
          </a:p>
          <a:p>
            <a:pPr marL="0" marR="0" lvl="0" indent="0" algn="just" defTabSz="914400" rtl="0" eaLnBrk="1" fontAlgn="auto" latinLnBrk="0" hangingPunct="1">
              <a:lnSpc>
                <a:spcPct val="100000"/>
              </a:lnSpc>
              <a:spcBef>
                <a:spcPct val="20000"/>
              </a:spcBef>
              <a:spcAft>
                <a:spcPts val="0"/>
              </a:spcAft>
              <a:buClrTx/>
              <a:buSzTx/>
              <a:buNone/>
              <a:tabLst/>
              <a:defRPr/>
            </a:pPr>
            <a:endParaRPr lang="el-GR" sz="1800" dirty="0"/>
          </a:p>
          <a:p>
            <a:pPr marL="0" marR="0" lvl="0" indent="0" defTabSz="914400" rtl="0" eaLnBrk="1" fontAlgn="auto" latinLnBrk="0" hangingPunct="1">
              <a:lnSpc>
                <a:spcPct val="100000"/>
              </a:lnSpc>
              <a:spcBef>
                <a:spcPct val="20000"/>
              </a:spcBef>
              <a:spcAft>
                <a:spcPts val="0"/>
              </a:spcAft>
              <a:buClrTx/>
              <a:buSzTx/>
              <a:buNone/>
              <a:tabLst/>
              <a:defRPr/>
            </a:pPr>
            <a:endParaRPr lang="el-GR" sz="2000" b="1" dirty="0">
              <a:solidFill>
                <a:srgbClr val="FF0000"/>
              </a:solidFill>
            </a:endParaRPr>
          </a:p>
          <a:p>
            <a:pPr marL="0" indent="0">
              <a:buNone/>
              <a:defRPr/>
            </a:pPr>
            <a:r>
              <a:rPr lang="el-GR" sz="2000" b="1" dirty="0">
                <a:solidFill>
                  <a:srgbClr val="FF0000"/>
                </a:solidFill>
              </a:rPr>
              <a:t> </a:t>
            </a:r>
            <a:r>
              <a:rPr lang="el-GR" sz="2100" i="1" dirty="0"/>
              <a:t>!!! Δεν είναι, εντούτοις, απαραίτητο η μέθοδος κοστολόγησης που χρησιμοποιήθηκε από τον </a:t>
            </a:r>
            <a:r>
              <a:rPr lang="el-GR" sz="2100" i="1" dirty="0" err="1"/>
              <a:t>αιτητή</a:t>
            </a:r>
            <a:r>
              <a:rPr lang="el-GR" sz="2100" i="1" dirty="0"/>
              <a:t> για την ανάπτυξη του αποτελέσματος να </a:t>
            </a:r>
            <a:r>
              <a:rPr lang="el-GR" sz="2100" i="1" dirty="0" err="1"/>
              <a:t>περιγραφεί</a:t>
            </a:r>
            <a:r>
              <a:rPr lang="el-GR" sz="2100" i="1" dirty="0"/>
              <a:t> στην αίτηση για επιχορήγηση. Αυτό που είναι απαραίτητο είναι να δοθεί όσο γίνεται πιο αναλυτική πληροφόρηση για το περιεχόμενο/τους στόχους του αποτελέσματος και τα διάφορα στάδια ανάπτυξής του(</a:t>
            </a:r>
            <a:r>
              <a:rPr lang="en-GB" sz="2100" i="1" dirty="0"/>
              <a:t>tasks)</a:t>
            </a:r>
            <a:r>
              <a:rPr lang="el-GR" sz="2100" i="1" dirty="0"/>
              <a:t>, συμπεριλαμβανομένου του αριθμού των ατόμων που θα εμπλακούν σε κάθε στάδιο. </a:t>
            </a:r>
            <a:r>
              <a:rPr lang="en-GB" sz="2100" b="1" dirty="0">
                <a:solidFill>
                  <a:sysClr val="windowText" lastClr="000000"/>
                </a:solidFill>
              </a:rPr>
              <a:t> </a:t>
            </a:r>
            <a:endParaRPr lang="el-GR" sz="2100" i="1" dirty="0"/>
          </a:p>
          <a:p>
            <a:pPr marL="0" marR="0" lvl="0" indent="0" defTabSz="914400" rtl="0" eaLnBrk="1" fontAlgn="auto" latinLnBrk="0" hangingPunct="1">
              <a:lnSpc>
                <a:spcPct val="100000"/>
              </a:lnSpc>
              <a:spcBef>
                <a:spcPct val="20000"/>
              </a:spcBef>
              <a:spcAft>
                <a:spcPts val="0"/>
              </a:spcAft>
              <a:buClrTx/>
              <a:buSzTx/>
              <a:buNone/>
              <a:tabLst/>
              <a:defRPr/>
            </a:pPr>
            <a:endParaRPr lang="el-GR" sz="2000" b="1" dirty="0">
              <a:solidFill>
                <a:srgbClr val="FF0000"/>
              </a:solidFill>
            </a:endParaRPr>
          </a:p>
          <a:p>
            <a:pPr marL="0" marR="0" lvl="0" indent="0" algn="ctr" defTabSz="914400" rtl="0" eaLnBrk="1" fontAlgn="auto" latinLnBrk="0" hangingPunct="1">
              <a:lnSpc>
                <a:spcPct val="100000"/>
              </a:lnSpc>
              <a:spcBef>
                <a:spcPct val="20000"/>
              </a:spcBef>
              <a:spcAft>
                <a:spcPts val="0"/>
              </a:spcAft>
              <a:buClrTx/>
              <a:buSzTx/>
              <a:buNone/>
              <a:tabLst/>
              <a:defRPr/>
            </a:pPr>
            <a:endParaRPr lang="el-GR" sz="1000" b="1" dirty="0">
              <a:solidFill>
                <a:srgbClr val="FF0000"/>
              </a:solidFill>
            </a:endParaRPr>
          </a:p>
          <a:p>
            <a:pPr marL="0" marR="0" lvl="0" indent="0" defTabSz="914400" rtl="0" eaLnBrk="1" fontAlgn="auto" latinLnBrk="0" hangingPunct="1">
              <a:lnSpc>
                <a:spcPct val="100000"/>
              </a:lnSpc>
              <a:spcBef>
                <a:spcPct val="20000"/>
              </a:spcBef>
              <a:spcAft>
                <a:spcPts val="0"/>
              </a:spcAft>
              <a:buClrTx/>
              <a:buSzTx/>
              <a:buNone/>
              <a:tabLst/>
              <a:defRPr/>
            </a:pPr>
            <a:r>
              <a:rPr lang="el-GR" sz="1900" i="1" dirty="0"/>
              <a:t> </a:t>
            </a:r>
            <a:endParaRPr lang="el-GR" sz="2000" dirty="0"/>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1841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605045"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ΔΙΑΘΕΣΙΜΟ ΚΟΝΔΥΛΙ</a:t>
            </a:r>
            <a:endParaRPr lang="en-GB" sz="2800" b="1" dirty="0">
              <a:solidFill>
                <a:schemeClr val="bg1"/>
              </a:solidFill>
            </a:endParaRPr>
          </a:p>
        </p:txBody>
      </p:sp>
      <p:sp>
        <p:nvSpPr>
          <p:cNvPr id="3" name="Content Placeholder 2"/>
          <p:cNvSpPr txBox="1">
            <a:spLocks/>
          </p:cNvSpPr>
          <p:nvPr/>
        </p:nvSpPr>
        <p:spPr>
          <a:xfrm>
            <a:off x="485776" y="1091232"/>
            <a:ext cx="11449049"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solidFill>
                  <a:sysClr val="windowText" lastClr="000000"/>
                </a:solidFill>
              </a:rPr>
              <a:t>Επιλογή ανάμεσα σε δύο κατ’ </a:t>
            </a:r>
            <a:r>
              <a:rPr lang="el-GR" sz="2200" b="1" dirty="0" err="1">
                <a:solidFill>
                  <a:sysClr val="windowText" lastClr="000000"/>
                </a:solidFill>
              </a:rPr>
              <a:t>αποκοπήν</a:t>
            </a:r>
            <a:r>
              <a:rPr lang="el-GR" sz="2200" b="1" dirty="0">
                <a:solidFill>
                  <a:sysClr val="windowText" lastClr="000000"/>
                </a:solidFill>
              </a:rPr>
              <a:t> ποσά: </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lvl="0" indent="0">
              <a:buNone/>
              <a:defRPr/>
            </a:pPr>
            <a:endParaRPr lang="el-GR" sz="20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Rectangle 3"/>
          <p:cNvSpPr/>
          <p:nvPr/>
        </p:nvSpPr>
        <p:spPr>
          <a:xfrm>
            <a:off x="485776" y="2076497"/>
            <a:ext cx="10280547" cy="3231654"/>
          </a:xfrm>
          <a:prstGeom prst="rect">
            <a:avLst/>
          </a:prstGeom>
        </p:spPr>
        <p:txBody>
          <a:bodyPr wrap="square">
            <a:spAutoFit/>
          </a:bodyPr>
          <a:lstStyle/>
          <a:p>
            <a:pPr marL="285750" indent="-285750" algn="just">
              <a:buFont typeface="Wingdings" panose="05000000000000000000" pitchFamily="2" charset="2"/>
              <a:buChar char="§"/>
            </a:pPr>
            <a:r>
              <a:rPr lang="el-GR" sz="2000" b="1" u="sng" dirty="0"/>
              <a:t>Σε περίπτωση αμφιβολιών μεταξύ δύο ποσών, οι αιτούντες μπορούν</a:t>
            </a:r>
            <a:r>
              <a:rPr lang="el-GR" sz="2000" b="1" dirty="0"/>
              <a:t>: </a:t>
            </a:r>
          </a:p>
          <a:p>
            <a:pPr algn="just"/>
            <a:endParaRPr lang="el-GR" sz="2000" dirty="0"/>
          </a:p>
          <a:p>
            <a:pPr algn="just"/>
            <a:endParaRPr lang="el-GR" sz="2000" dirty="0"/>
          </a:p>
          <a:p>
            <a:pPr marL="285750" indent="-285750" algn="just">
              <a:buFont typeface="Wingdings" panose="05000000000000000000" pitchFamily="2" charset="2"/>
              <a:buChar char="ü"/>
            </a:pPr>
            <a:r>
              <a:rPr lang="el-GR" dirty="0"/>
              <a:t>Να μειώσουν το κόστος του Σχεδίου τους, ανακαλύπτοντας π.χ. οικονομικά αποδοτικότερους τρόπους για την επίτευξη παρόμοιων αποτελεσμάτων ή προσαρμόζοντας τον αριθμό/την κλίμακα των δραστηριοτήτων του Σχεδίου στο χαμηλότερο κατ’ </a:t>
            </a:r>
            <a:r>
              <a:rPr lang="el-GR" dirty="0" err="1"/>
              <a:t>αποκοπήν</a:t>
            </a:r>
            <a:r>
              <a:rPr lang="el-GR" dirty="0"/>
              <a:t> ποσό</a:t>
            </a:r>
          </a:p>
          <a:p>
            <a:pPr algn="just"/>
            <a:endParaRPr lang="el-GR" dirty="0"/>
          </a:p>
          <a:p>
            <a:pPr algn="just"/>
            <a:endParaRPr lang="el-GR" dirty="0"/>
          </a:p>
          <a:p>
            <a:pPr marL="285750" indent="-285750" algn="just">
              <a:buFont typeface="Wingdings" panose="05000000000000000000" pitchFamily="2" charset="2"/>
              <a:buChar char="ü"/>
            </a:pPr>
            <a:r>
              <a:rPr lang="el-GR" dirty="0"/>
              <a:t>Να αυξήσουν το κόστος του Σχεδίου τους, προσεγγίζοντας </a:t>
            </a:r>
            <a:r>
              <a:rPr lang="el-GR" dirty="0" err="1"/>
              <a:t>π.χ</a:t>
            </a:r>
            <a:r>
              <a:rPr lang="el-GR" dirty="0"/>
              <a:t> μεγαλύτερο αριθμό συμμετεχόντων στις δραστηριότητές τους ή προσαρμόζοντας τον αριθμό των δραστηριοτήτων/των επιδιωκόμενων αποτελεσμάτων στο ψηλότερο κατ’ </a:t>
            </a:r>
            <a:r>
              <a:rPr lang="el-GR" dirty="0" err="1"/>
              <a:t>αποκοπήν</a:t>
            </a:r>
            <a:r>
              <a:rPr lang="el-GR" dirty="0"/>
              <a:t> ποσό</a:t>
            </a:r>
            <a:endParaRPr lang="en-GB" dirty="0"/>
          </a:p>
        </p:txBody>
      </p:sp>
    </p:spTree>
    <p:extLst>
      <p:ext uri="{BB962C8B-B14F-4D97-AF65-F5344CB8AC3E}">
        <p14:creationId xmlns:p14="http://schemas.microsoft.com/office/powerpoint/2010/main" val="2726051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195216" y="924875"/>
            <a:ext cx="11206209" cy="575215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solidFill>
                  <a:sysClr val="windowText" lastClr="000000"/>
                </a:solidFill>
              </a:rPr>
              <a:t>Επιλέξιμες Δραστηριότητες:</a:t>
            </a:r>
          </a:p>
          <a:p>
            <a:pPr marL="0" marR="0" lvl="0" indent="0"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rPr>
              <a:t>Το νέο μοντέλο χρηματοδότησης είναι ανοικτό σε κάθε είδους δραστηριότητα, αρκεί η δραστηριότητα να: </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1000" b="1" dirty="0">
              <a:solidFill>
                <a:sysClr val="windowText" lastClr="000000"/>
              </a:solidFill>
            </a:endParaRP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l-GR" sz="1800" u="sng" dirty="0">
                <a:solidFill>
                  <a:sysClr val="windowText" lastClr="000000"/>
                </a:solidFill>
              </a:rPr>
              <a:t>Σχετίζεται ξεκάθαρα με τους στόχους του Σχεδίου </a:t>
            </a: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l-GR" sz="1800" u="sng" dirty="0">
                <a:solidFill>
                  <a:sysClr val="windowText" lastClr="000000"/>
                </a:solidFill>
              </a:rPr>
              <a:t>Πληροί τα κριτήρια </a:t>
            </a:r>
            <a:r>
              <a:rPr lang="el-GR" sz="1800" u="sng" dirty="0" err="1">
                <a:solidFill>
                  <a:sysClr val="windowText" lastClr="000000"/>
                </a:solidFill>
              </a:rPr>
              <a:t>επιλεξιμότητας</a:t>
            </a:r>
            <a:r>
              <a:rPr lang="el-GR" sz="1800" u="sng" dirty="0">
                <a:solidFill>
                  <a:sysClr val="windowText" lastClr="000000"/>
                </a:solidFill>
              </a:rPr>
              <a:t> που αφορούν τις χώρες υλοποίησης</a:t>
            </a:r>
            <a:r>
              <a:rPr lang="el-GR" sz="1800" dirty="0">
                <a:solidFill>
                  <a:sysClr val="windowText" lastClr="000000"/>
                </a:solidFill>
              </a:rPr>
              <a:t> (διαφάνεια </a:t>
            </a:r>
            <a:r>
              <a:rPr lang="el-GR" sz="1800" dirty="0" err="1">
                <a:solidFill>
                  <a:sysClr val="windowText" lastClr="000000"/>
                </a:solidFill>
              </a:rPr>
              <a:t>αρ</a:t>
            </a:r>
            <a:r>
              <a:rPr lang="el-GR" sz="1800" dirty="0">
                <a:solidFill>
                  <a:sysClr val="windowText" lastClr="000000"/>
                </a:solidFill>
              </a:rPr>
              <a:t>. 21) </a:t>
            </a: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l-GR" sz="1800" u="sng" dirty="0">
                <a:solidFill>
                  <a:sysClr val="windowText" lastClr="000000"/>
                </a:solidFill>
              </a:rPr>
              <a:t>Είναι κοστολογημένη, στη βάση κάποιων ρεαλιστικών παραμέτρων</a:t>
            </a:r>
            <a:r>
              <a:rPr lang="el-GR" sz="1800" dirty="0">
                <a:solidFill>
                  <a:sysClr val="windowText" lastClr="000000"/>
                </a:solidFill>
              </a:rPr>
              <a:t>, π.χ. διάρκεια, περιεχόμενο, αριθμός συμμετεχόντων κτλ.</a:t>
            </a:r>
          </a:p>
          <a:p>
            <a:pPr marL="0" marR="0" lvl="0" indent="0" defTabSz="914400" rtl="0" eaLnBrk="1" fontAlgn="auto" latinLnBrk="0" hangingPunct="1">
              <a:lnSpc>
                <a:spcPct val="100000"/>
              </a:lnSpc>
              <a:spcBef>
                <a:spcPct val="20000"/>
              </a:spcBef>
              <a:spcAft>
                <a:spcPts val="0"/>
              </a:spcAft>
              <a:buClrTx/>
              <a:buSzTx/>
              <a:buNone/>
              <a:tabLst/>
              <a:defRPr/>
            </a:pPr>
            <a:endParaRPr lang="el-GR" sz="2000" dirty="0">
              <a:solidFill>
                <a:sysClr val="windowText" lastClr="000000"/>
              </a:solidFill>
            </a:endParaRPr>
          </a:p>
          <a:p>
            <a:pPr marL="0" lvl="0" indent="0">
              <a:buNone/>
              <a:defRPr/>
            </a:pPr>
            <a:r>
              <a:rPr lang="el-GR" sz="1900" i="1" dirty="0"/>
              <a:t>!!! Εάν οι δραστηριότητες μίας πρότασης για επιχορήγηση δεν τηρούν τις πιο πάνω προϋποθέσεις, τότε η πρόταση αναμένεται κανονικά να απορριφθεί και σπανιότερα, να λάβει χαμηλή βαθμολογία και να τοποθετηθεί σε κατάλογο αναμονής</a:t>
            </a:r>
          </a:p>
          <a:p>
            <a:pPr marL="0" lvl="0" indent="0">
              <a:buNone/>
              <a:defRPr/>
            </a:pPr>
            <a:endParaRPr lang="el-GR" sz="1900" i="1" dirty="0"/>
          </a:p>
          <a:p>
            <a:pPr marL="0" lvl="0" indent="0">
              <a:buNone/>
              <a:defRPr/>
            </a:pPr>
            <a:r>
              <a:rPr lang="el-GR" sz="1900" i="1" dirty="0"/>
              <a:t>!!! Εάν </a:t>
            </a:r>
            <a:r>
              <a:rPr lang="el-GR" sz="1900" i="1" u="sng" dirty="0"/>
              <a:t>μία</a:t>
            </a:r>
            <a:r>
              <a:rPr lang="el-GR" sz="1900" i="1" dirty="0"/>
              <a:t> δραστηριότητα δεν τηρεί τις πιο πάνω προϋποθέσεις, δεν υπάρχει η δυνατότητα αποκοπής μόνο του ποσού που δηλώνεται για την υλοποίησή της και επιχορήγηση της πρότασης με το υπολειπόμενο ποσό. Σε μία τέτοια περίπτωση και νοουμένου ότι η πρόταση είναι γενικά πολύ καλής ποιότητας, τότε η πρόταση μπορεί να εγκριθεί με το επιλεγμένο κατ’ </a:t>
            </a:r>
            <a:r>
              <a:rPr lang="el-GR" sz="1900" i="1" dirty="0" err="1"/>
              <a:t>αποκοπήν</a:t>
            </a:r>
            <a:r>
              <a:rPr lang="el-GR" sz="1900" i="1" dirty="0"/>
              <a:t> ποσό, δεδομένου ότι οι δαπάνες που θα διατίθεντο για την μη επιλέξιμη δραστηριότητα μπορούν να ανακατανεμηθούν στις υπόλοιπες δραστηριότητες.</a:t>
            </a: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329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48162"/>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054813423"/>
              </p:ext>
            </p:extLst>
          </p:nvPr>
        </p:nvGraphicFramePr>
        <p:xfrm>
          <a:off x="717754" y="1429684"/>
          <a:ext cx="7983794" cy="5098937"/>
        </p:xfrm>
        <a:graphic>
          <a:graphicData uri="http://schemas.openxmlformats.org/drawingml/2006/table">
            <a:tbl>
              <a:tblPr firstRow="1" bandRow="1">
                <a:tableStyleId>{F5AB1C69-6EDB-4FF4-983F-18BD219EF322}</a:tableStyleId>
              </a:tblPr>
              <a:tblGrid>
                <a:gridCol w="3507568">
                  <a:extLst>
                    <a:ext uri="{9D8B030D-6E8A-4147-A177-3AD203B41FA5}">
                      <a16:colId xmlns:a16="http://schemas.microsoft.com/office/drawing/2014/main" val="166335920"/>
                    </a:ext>
                  </a:extLst>
                </a:gridCol>
                <a:gridCol w="4476226">
                  <a:extLst>
                    <a:ext uri="{9D8B030D-6E8A-4147-A177-3AD203B41FA5}">
                      <a16:colId xmlns:a16="http://schemas.microsoft.com/office/drawing/2014/main" val="536280504"/>
                    </a:ext>
                  </a:extLst>
                </a:gridCol>
              </a:tblGrid>
              <a:tr h="361240">
                <a:tc>
                  <a:txBody>
                    <a:bodyPr/>
                    <a:lstStyle/>
                    <a:p>
                      <a:r>
                        <a:rPr lang="el-GR" sz="1600" dirty="0"/>
                        <a:t>Δραστηριότητες</a:t>
                      </a:r>
                      <a:endParaRPr lang="en-GB" sz="1600" dirty="0"/>
                    </a:p>
                  </a:txBody>
                  <a:tcPr/>
                </a:tc>
                <a:tc>
                  <a:txBody>
                    <a:bodyPr/>
                    <a:lstStyle/>
                    <a:p>
                      <a:r>
                        <a:rPr lang="el-GR" sz="1600" dirty="0"/>
                        <a:t>Τυπικά Έξοδα </a:t>
                      </a:r>
                      <a:endParaRPr lang="en-GB" sz="1600" dirty="0"/>
                    </a:p>
                  </a:txBody>
                  <a:tcPr/>
                </a:tc>
                <a:extLst>
                  <a:ext uri="{0D108BD9-81ED-4DB2-BD59-A6C34878D82A}">
                    <a16:rowId xmlns:a16="http://schemas.microsoft.com/office/drawing/2014/main" val="3300881866"/>
                  </a:ext>
                </a:extLst>
              </a:tr>
              <a:tr h="1197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dirty="0"/>
                        <a:t>Δραστηριότητες που σχετίζονται με τη διαχείριση του Σχεδίου: Προγραμματισμός, Επικοινωνία και Συντονισμός Εταίρων,</a:t>
                      </a:r>
                      <a:r>
                        <a:rPr lang="el-GR" sz="1400" baseline="0" dirty="0"/>
                        <a:t> </a:t>
                      </a:r>
                      <a:r>
                        <a:rPr lang="el-GR" sz="1400" dirty="0"/>
                        <a:t>Έλεγχος/Παρακολούθηση του Σχεδίου κτλ.)</a:t>
                      </a:r>
                    </a:p>
                  </a:txBody>
                  <a:tcPr/>
                </a:tc>
                <a:tc>
                  <a:txBody>
                    <a:bodyPr/>
                    <a:lstStyle/>
                    <a:p>
                      <a:r>
                        <a:rPr lang="el-GR" sz="1400" dirty="0"/>
                        <a:t>Γενικά έξοδα Διαχείρισης/Ταξιδιωτικά Έξοδα και Έξοδα Διαβίωσης για διακρατικές συντονιστικές συναντήσεις/Έξοδα ανάπτυξης ιστοσελίδας για το Σχέδιο/Αγορά εργαλείου για διαχείριση ερωτηματολογίων (συλλογή</a:t>
                      </a:r>
                      <a:r>
                        <a:rPr lang="el-GR" sz="1400" baseline="0" dirty="0"/>
                        <a:t> ανατροφοδότησης από εταίρους) κτλ.</a:t>
                      </a:r>
                      <a:endParaRPr lang="en-GB" sz="1400" dirty="0"/>
                    </a:p>
                  </a:txBody>
                  <a:tcPr/>
                </a:tc>
                <a:extLst>
                  <a:ext uri="{0D108BD9-81ED-4DB2-BD59-A6C34878D82A}">
                    <a16:rowId xmlns:a16="http://schemas.microsoft.com/office/drawing/2014/main" val="3095742452"/>
                  </a:ext>
                </a:extLst>
              </a:tr>
              <a:tr h="531321">
                <a:tc>
                  <a:txBody>
                    <a:bodyPr/>
                    <a:lstStyle/>
                    <a:p>
                      <a:r>
                        <a:rPr lang="el-GR" sz="1400" dirty="0"/>
                        <a:t>Δραστηριότητες Μάθησης</a:t>
                      </a:r>
                      <a:endParaRPr lang="en-GB" sz="1400" dirty="0"/>
                    </a:p>
                  </a:txBody>
                  <a:tcPr/>
                </a:tc>
                <a:tc>
                  <a:txBody>
                    <a:bodyPr/>
                    <a:lstStyle/>
                    <a:p>
                      <a:r>
                        <a:rPr lang="el-GR" sz="1400" dirty="0"/>
                        <a:t>Ταξιδιωτικά Έξοδα/Έξοδα Διαβίωσης/Αγορά Εξοπλισμού &amp; Υλικού/Αγορά</a:t>
                      </a:r>
                      <a:r>
                        <a:rPr lang="el-GR" sz="1400" baseline="0" dirty="0"/>
                        <a:t> Υπηρεσιών </a:t>
                      </a:r>
                      <a:r>
                        <a:rPr lang="el-GR" sz="1400" dirty="0"/>
                        <a:t>κτλ.</a:t>
                      </a:r>
                      <a:r>
                        <a:rPr lang="el-GR" sz="1400" baseline="0" dirty="0"/>
                        <a:t>*</a:t>
                      </a:r>
                      <a:endParaRPr lang="en-GB" sz="1400" dirty="0"/>
                    </a:p>
                  </a:txBody>
                  <a:tcPr/>
                </a:tc>
                <a:extLst>
                  <a:ext uri="{0D108BD9-81ED-4DB2-BD59-A6C34878D82A}">
                    <a16:rowId xmlns:a16="http://schemas.microsoft.com/office/drawing/2014/main" val="2116147020"/>
                  </a:ext>
                </a:extLst>
              </a:tr>
              <a:tr h="531321">
                <a:tc>
                  <a:txBody>
                    <a:bodyPr/>
                    <a:lstStyle/>
                    <a:p>
                      <a:r>
                        <a:rPr lang="el-GR" sz="1400" dirty="0"/>
                        <a:t>Δραστηριότητες Διδασκαλίας/Κατάρτισης</a:t>
                      </a:r>
                      <a:endParaRPr lang="en-GB" sz="1400" dirty="0"/>
                    </a:p>
                  </a:txBody>
                  <a:tcPr/>
                </a:tc>
                <a:tc>
                  <a:txBody>
                    <a:bodyPr/>
                    <a:lstStyle/>
                    <a:p>
                      <a:r>
                        <a:rPr lang="el-GR" sz="1400" dirty="0"/>
                        <a:t>Ταξιδιωτικά Έξοδα/Έξοδα Διαβίωσης/Αγορά Εξοπλισμού &amp; Υλικού/Αγορά Υπηρεσιών κτλ.</a:t>
                      </a:r>
                      <a:r>
                        <a:rPr lang="el-GR" sz="1400" baseline="0" dirty="0"/>
                        <a:t>*</a:t>
                      </a:r>
                      <a:endParaRPr lang="el-GR" sz="1400" dirty="0"/>
                    </a:p>
                  </a:txBody>
                  <a:tcPr/>
                </a:tc>
                <a:extLst>
                  <a:ext uri="{0D108BD9-81ED-4DB2-BD59-A6C34878D82A}">
                    <a16:rowId xmlns:a16="http://schemas.microsoft.com/office/drawing/2014/main" val="3994329698"/>
                  </a:ext>
                </a:extLst>
              </a:tr>
              <a:tr h="752131">
                <a:tc>
                  <a:txBody>
                    <a:bodyPr/>
                    <a:lstStyle/>
                    <a:p>
                      <a:r>
                        <a:rPr lang="el-GR" sz="1400" dirty="0"/>
                        <a:t>Διάφορες</a:t>
                      </a:r>
                      <a:r>
                        <a:rPr lang="el-GR" sz="1400" baseline="0" dirty="0"/>
                        <a:t> Εκδηλώσεις</a:t>
                      </a:r>
                      <a:endParaRPr lang="en-GB" sz="1400" dirty="0"/>
                    </a:p>
                  </a:txBody>
                  <a:tcPr/>
                </a:tc>
                <a:tc>
                  <a:txBody>
                    <a:bodyPr/>
                    <a:lstStyle/>
                    <a:p>
                      <a:r>
                        <a:rPr lang="el-GR" sz="1400" dirty="0"/>
                        <a:t>Ενοικίαση</a:t>
                      </a:r>
                      <a:r>
                        <a:rPr lang="el-GR" sz="1400" baseline="0" dirty="0"/>
                        <a:t> Χώρου/ Τροφοδοσία εκδήλωσης/Αγορά ή Ενοικίαση Εξοπλισμού/Αγορά Υπηρεσιών/Κόστος προσωπικού κτλ.*</a:t>
                      </a:r>
                      <a:endParaRPr lang="en-GB" sz="1400" dirty="0"/>
                    </a:p>
                  </a:txBody>
                  <a:tcPr/>
                </a:tc>
                <a:extLst>
                  <a:ext uri="{0D108BD9-81ED-4DB2-BD59-A6C34878D82A}">
                    <a16:rowId xmlns:a16="http://schemas.microsoft.com/office/drawing/2014/main" val="3766337882"/>
                  </a:ext>
                </a:extLst>
              </a:tr>
              <a:tr h="974986">
                <a:tc>
                  <a:txBody>
                    <a:bodyPr/>
                    <a:lstStyle/>
                    <a:p>
                      <a:r>
                        <a:rPr lang="el-GR" sz="1400" dirty="0"/>
                        <a:t>Αποτελέσματα Σχεδίου (δημοσιεύσεις, υλικό, εργαλεία κτλ.)</a:t>
                      </a:r>
                      <a:endParaRPr lang="en-GB" sz="1400" dirty="0"/>
                    </a:p>
                  </a:txBody>
                  <a:tcPr/>
                </a:tc>
                <a:tc>
                  <a:txBody>
                    <a:bodyPr/>
                    <a:lstStyle/>
                    <a:p>
                      <a:r>
                        <a:rPr lang="el-GR" sz="1400" dirty="0"/>
                        <a:t>Κόστος προσωπικού/Έξοδα δημοσίευσης υλικού/Έξοδα ανάπτυξης ηλεκτρονικών εργαλείων-</a:t>
                      </a:r>
                      <a:r>
                        <a:rPr lang="el-GR" sz="1400" dirty="0" err="1"/>
                        <a:t>πλατφορμών</a:t>
                      </a:r>
                      <a:r>
                        <a:rPr lang="el-GR" sz="1400" dirty="0"/>
                        <a:t>/Αγορά αδειών </a:t>
                      </a:r>
                      <a:r>
                        <a:rPr lang="en-GB" sz="1400" dirty="0"/>
                        <a:t>(licenses)</a:t>
                      </a:r>
                      <a:r>
                        <a:rPr lang="en-GB" sz="1400" baseline="0" dirty="0"/>
                        <a:t> </a:t>
                      </a:r>
                      <a:r>
                        <a:rPr lang="el-GR" sz="1400" dirty="0"/>
                        <a:t>για τη χρήση εργαλείων</a:t>
                      </a:r>
                      <a:endParaRPr lang="en-GB" sz="1400" dirty="0"/>
                    </a:p>
                  </a:txBody>
                  <a:tcPr/>
                </a:tc>
                <a:extLst>
                  <a:ext uri="{0D108BD9-81ED-4DB2-BD59-A6C34878D82A}">
                    <a16:rowId xmlns:a16="http://schemas.microsoft.com/office/drawing/2014/main" val="918514372"/>
                  </a:ext>
                </a:extLst>
              </a:tr>
              <a:tr h="750099">
                <a:tc>
                  <a:txBody>
                    <a:bodyPr/>
                    <a:lstStyle/>
                    <a:p>
                      <a:r>
                        <a:rPr lang="el-GR" sz="1400" dirty="0"/>
                        <a:t>Δραστηριότητες διάδοσης</a:t>
                      </a:r>
                      <a:endParaRPr lang="en-GB" sz="1400" dirty="0"/>
                    </a:p>
                  </a:txBody>
                  <a:tcPr/>
                </a:tc>
                <a:tc>
                  <a:txBody>
                    <a:bodyPr/>
                    <a:lstStyle/>
                    <a:p>
                      <a:r>
                        <a:rPr lang="el-GR" sz="1400" dirty="0"/>
                        <a:t>Ενοικίαση Χώρου/ Τροφοδοσία εκδήλωσης/Αγορά ή Ενοικίαση Εξοπλισμού/Αγορά Υπηρεσιών</a:t>
                      </a:r>
                      <a:r>
                        <a:rPr lang="el-GR" sz="1400" baseline="0" dirty="0"/>
                        <a:t> </a:t>
                      </a:r>
                      <a:r>
                        <a:rPr lang="el-GR" sz="1400" dirty="0"/>
                        <a:t>κτλ.</a:t>
                      </a:r>
                      <a:r>
                        <a:rPr lang="el-GR" sz="1400" baseline="0" dirty="0"/>
                        <a:t>*</a:t>
                      </a:r>
                      <a:endParaRPr lang="el-GR" sz="1400" dirty="0"/>
                    </a:p>
                    <a:p>
                      <a:endParaRPr lang="en-GB" sz="1400" dirty="0"/>
                    </a:p>
                  </a:txBody>
                  <a:tcPr/>
                </a:tc>
                <a:extLst>
                  <a:ext uri="{0D108BD9-81ED-4DB2-BD59-A6C34878D82A}">
                    <a16:rowId xmlns:a16="http://schemas.microsoft.com/office/drawing/2014/main" val="1454046566"/>
                  </a:ext>
                </a:extLst>
              </a:tr>
            </a:tbl>
          </a:graphicData>
        </a:graphic>
      </p:graphicFrame>
      <p:sp>
        <p:nvSpPr>
          <p:cNvPr id="7" name="Rectangle 6"/>
          <p:cNvSpPr/>
          <p:nvPr/>
        </p:nvSpPr>
        <p:spPr>
          <a:xfrm>
            <a:off x="352951" y="799377"/>
            <a:ext cx="7506542" cy="430887"/>
          </a:xfrm>
          <a:prstGeom prst="rect">
            <a:avLst/>
          </a:prstGeom>
        </p:spPr>
        <p:txBody>
          <a:bodyPr wrap="none">
            <a:spAutoFit/>
          </a:bodyPr>
          <a:lstStyle/>
          <a:p>
            <a:pPr lvl="0">
              <a:spcBef>
                <a:spcPct val="20000"/>
              </a:spcBef>
              <a:buFont typeface="Wingdings" panose="05000000000000000000" pitchFamily="2" charset="2"/>
              <a:buChar char="q"/>
              <a:defRPr/>
            </a:pPr>
            <a:r>
              <a:rPr lang="el-GR" b="1" dirty="0">
                <a:solidFill>
                  <a:sysClr val="windowText" lastClr="000000"/>
                </a:solidFill>
              </a:rPr>
              <a:t> </a:t>
            </a:r>
            <a:r>
              <a:rPr lang="el-GR" sz="2200" b="1" dirty="0">
                <a:solidFill>
                  <a:sysClr val="windowText" lastClr="000000"/>
                </a:solidFill>
              </a:rPr>
              <a:t>Παραδείγματα Δραστηριοτήτων και Συνδεδεμένων Εξόδων:</a:t>
            </a:r>
          </a:p>
        </p:txBody>
      </p:sp>
      <p:sp>
        <p:nvSpPr>
          <p:cNvPr id="10" name="Rectangle 9"/>
          <p:cNvSpPr/>
          <p:nvPr/>
        </p:nvSpPr>
        <p:spPr>
          <a:xfrm>
            <a:off x="8937522" y="1736396"/>
            <a:ext cx="2989006" cy="3293209"/>
          </a:xfrm>
          <a:prstGeom prst="rect">
            <a:avLst/>
          </a:prstGeom>
        </p:spPr>
        <p:txBody>
          <a:bodyPr wrap="square">
            <a:spAutoFit/>
          </a:bodyPr>
          <a:lstStyle/>
          <a:p>
            <a:pPr lvl="0">
              <a:defRPr/>
            </a:pPr>
            <a:r>
              <a:rPr lang="el-GR" sz="1600" dirty="0"/>
              <a:t>*</a:t>
            </a:r>
            <a:r>
              <a:rPr lang="el-GR" sz="1600" b="1" dirty="0">
                <a:solidFill>
                  <a:sysClr val="windowText" lastClr="000000"/>
                </a:solidFill>
              </a:rPr>
              <a:t>Η αγορά/ενοικίαση εξοπλισμού και υπηρεσιών (πρώην </a:t>
            </a:r>
            <a:r>
              <a:rPr lang="en-GB" sz="1600" b="1" dirty="0">
                <a:solidFill>
                  <a:sysClr val="windowText" lastClr="000000"/>
                </a:solidFill>
              </a:rPr>
              <a:t>“Exceptional Costs”) </a:t>
            </a:r>
            <a:r>
              <a:rPr lang="el-GR" sz="1600" b="1" dirty="0">
                <a:solidFill>
                  <a:sysClr val="windowText" lastClr="000000"/>
                </a:solidFill>
              </a:rPr>
              <a:t>συνίσταται όπως ενσωματώνεται στον προϋπολογισμό της δραστηριότητας με την οποία συνδέεται. Οι </a:t>
            </a:r>
            <a:r>
              <a:rPr lang="el-GR" sz="1600" b="1" dirty="0" err="1">
                <a:solidFill>
                  <a:sysClr val="windowText" lastClr="000000"/>
                </a:solidFill>
              </a:rPr>
              <a:t>αξιολογητές</a:t>
            </a:r>
            <a:r>
              <a:rPr lang="el-GR" sz="1600" b="1" dirty="0">
                <a:solidFill>
                  <a:sysClr val="windowText" lastClr="000000"/>
                </a:solidFill>
              </a:rPr>
              <a:t> της πρότασης θα αξιολογήσουν την ανάγκη και την καταλληλόλητα ενός τέτοιου εξόδου για την υλοποίηση της εκάστοτε δραστηριότητας.</a:t>
            </a:r>
            <a:endParaRPr lang="en-GB" sz="1600" b="1" dirty="0">
              <a:solidFill>
                <a:sysClr val="windowText" lastClr="000000"/>
              </a:solidFill>
            </a:endParaRPr>
          </a:p>
        </p:txBody>
      </p:sp>
    </p:spTree>
    <p:extLst>
      <p:ext uri="{BB962C8B-B14F-4D97-AF65-F5344CB8AC3E}">
        <p14:creationId xmlns:p14="http://schemas.microsoft.com/office/powerpoint/2010/main" val="960246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6242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85776" y="1091232"/>
            <a:ext cx="11449049"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solidFill>
                  <a:sysClr val="windowText" lastClr="000000"/>
                </a:solidFill>
              </a:rPr>
              <a:t>Πακέτα/Δέσμες εργασιών – </a:t>
            </a:r>
            <a:r>
              <a:rPr lang="en-GB" sz="2200" b="1" dirty="0">
                <a:solidFill>
                  <a:sysClr val="windowText" lastClr="000000"/>
                </a:solidFill>
              </a:rPr>
              <a:t>Work Packages</a:t>
            </a:r>
            <a:r>
              <a:rPr lang="el-GR" sz="2200" b="1" dirty="0">
                <a:solidFill>
                  <a:sysClr val="windowText" lastClr="000000"/>
                </a:solidFill>
              </a:rPr>
              <a:t>: </a:t>
            </a:r>
          </a:p>
          <a:p>
            <a:pPr marL="0" lvl="0" indent="0">
              <a:buNone/>
              <a:defRPr/>
            </a:pPr>
            <a:endParaRPr lang="el-GR" sz="2000" dirty="0"/>
          </a:p>
          <a:p>
            <a:pPr lvl="0">
              <a:buFont typeface="Wingdings" panose="05000000000000000000" pitchFamily="2" charset="2"/>
              <a:buChar char="§"/>
              <a:defRPr/>
            </a:pPr>
            <a:r>
              <a:rPr lang="el-GR" sz="2000" dirty="0"/>
              <a:t>Οι αιτούντες πρέπει να διαχωρίσουν τις δραστηριότητες του Σχεδίου σε «Δέσμες Εργασιών».</a:t>
            </a:r>
          </a:p>
          <a:p>
            <a:pPr>
              <a:buFont typeface="Wingdings" panose="05000000000000000000" pitchFamily="2" charset="2"/>
              <a:buChar char="§"/>
              <a:defRPr/>
            </a:pPr>
            <a:r>
              <a:rPr lang="el-GR" sz="2000" dirty="0"/>
              <a:t>Ως Δέσμη Εργασιών ορίζεται ένα σύνολο δραστηριοτήτων που συμβάλλουν στην επίτευξη κοινών ειδικών στόχων</a:t>
            </a:r>
          </a:p>
          <a:p>
            <a:pPr lvl="0">
              <a:buFont typeface="Wingdings" panose="05000000000000000000" pitchFamily="2" charset="2"/>
              <a:buChar char="§"/>
              <a:defRPr/>
            </a:pPr>
            <a:r>
              <a:rPr lang="el-GR" sz="2000" dirty="0"/>
              <a:t>Η Δέσμη Εργασιών που αφορά τη διαχείριση του Σχεδίου διαχωρίζεται από τις Δέσμες Εργασιών που αφορούν την υλοποίηση του Σχεδίου (η πρώτη είναι υποχρεωτική για κάθε Σχέδιο και δημιουργείται αυτόματα κατά τη συμπλήρωση της αίτησης ως </a:t>
            </a:r>
            <a:r>
              <a:rPr lang="en-GB" sz="2000" dirty="0"/>
              <a:t>Work Package 1</a:t>
            </a:r>
            <a:r>
              <a:rPr lang="el-GR" sz="2000" dirty="0"/>
              <a:t>)</a:t>
            </a:r>
          </a:p>
          <a:p>
            <a:pPr>
              <a:buFont typeface="Wingdings" panose="05000000000000000000" pitchFamily="2" charset="2"/>
              <a:buChar char="§"/>
              <a:defRPr/>
            </a:pPr>
            <a:r>
              <a:rPr lang="el-GR" sz="2000" dirty="0"/>
              <a:t>Συνιστάται στους αιτούντες να χωρίζουν τα σχέδιά τους σε 5 Δέσμες Εργασιών κατ’ ανώτατο όριο, συμπεριλαμβανομένης της Δέσμης για τη διαχείριση του Σχεδίου.</a:t>
            </a:r>
            <a:endParaRPr lang="el-GR" sz="2000" dirty="0">
              <a:solidFill>
                <a:srgbClr val="C00000"/>
              </a:solidFill>
            </a:endParaRPr>
          </a:p>
          <a:p>
            <a:pPr lvl="0">
              <a:buFont typeface="Wingdings" panose="05000000000000000000" pitchFamily="2" charset="2"/>
              <a:buChar char="§"/>
              <a:defRPr/>
            </a:pPr>
            <a:r>
              <a:rPr lang="el-GR" sz="2000" dirty="0"/>
              <a:t>Οι ειδικοί στόχοι και τα παραδοτέα κάθε Δέσμης Εργασιών θα πρέπει να περιγράφονται με σαφήνεια/να επεξηγούνται επαρκώς, στη βάση των σχετικών ερωτημάτων που περιλαμβάνει η αίτηση.</a:t>
            </a:r>
            <a:endParaRPr lang="el-GR" sz="2000" b="1" dirty="0">
              <a:solidFill>
                <a:sysClr val="windowText" lastClr="000000"/>
              </a:solidFill>
            </a:endParaRPr>
          </a:p>
          <a:p>
            <a:pPr lvl="0">
              <a:buFont typeface="Wingdings" panose="05000000000000000000" pitchFamily="2" charset="2"/>
              <a:buChar char="§"/>
              <a:defRPr/>
            </a:pPr>
            <a:endParaRPr lang="el-GR" sz="2200" b="1" dirty="0">
              <a:solidFill>
                <a:sysClr val="windowText" lastClr="000000"/>
              </a:solidFill>
            </a:endParaRPr>
          </a:p>
          <a:p>
            <a:pPr marL="0" lvl="0" indent="0">
              <a:buNone/>
              <a:defRPr/>
            </a:pPr>
            <a:endParaRPr lang="el-GR" sz="2000" b="1" dirty="0">
              <a:solidFill>
                <a:sysClr val="windowText" lastClr="000000"/>
              </a:solidFill>
            </a:endParaRPr>
          </a:p>
        </p:txBody>
      </p:sp>
    </p:spTree>
    <p:extLst>
      <p:ext uri="{BB962C8B-B14F-4D97-AF65-F5344CB8AC3E}">
        <p14:creationId xmlns:p14="http://schemas.microsoft.com/office/powerpoint/2010/main" val="2042278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9099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552450" y="1091232"/>
            <a:ext cx="10829925"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t>Δέσμη Εργασιών διαχείρισης του Σχεδίου</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p>
          <a:p>
            <a:pPr marL="0" indent="0" algn="ctr">
              <a:buNone/>
              <a:defRPr/>
            </a:pPr>
            <a:r>
              <a:rPr lang="el-GR" sz="2200" dirty="0"/>
              <a:t>Η Δέσμη Εργασιών διαχείρισης Σχεδίου </a:t>
            </a:r>
            <a:r>
              <a:rPr lang="el-GR" sz="2200" u="sng" dirty="0"/>
              <a:t>προορίζεται να καλύψει τις οριζόντιες δραστηριότητες που είναι αναγκαίες για την υλοποίηση του σχεδίου</a:t>
            </a:r>
            <a:r>
              <a:rPr lang="el-GR" sz="2200" dirty="0"/>
              <a:t>, όπως η παρακολούθηση και αξιολόγηση του Σχεδίου, ο συντονισμός και η επικοινωνία των εταίρων, η αξιολόγηση και διαχείριση κινδύνου κτλ. </a:t>
            </a:r>
          </a:p>
          <a:p>
            <a:pPr marL="0" indent="0" algn="ctr">
              <a:buNone/>
              <a:defRPr/>
            </a:pPr>
            <a:endParaRPr lang="el-GR" sz="2200" dirty="0"/>
          </a:p>
          <a:p>
            <a:pPr marL="0" indent="0" algn="ctr">
              <a:buNone/>
              <a:defRPr/>
            </a:pPr>
            <a:r>
              <a:rPr lang="el-GR" sz="2200" u="sng" dirty="0"/>
              <a:t>Το ανώτατο ποσό που μπορεί να διατεθεί για τη διαχείριση του Σχεδίου ανέρχεται στο 20% του συνολικού κατ’ </a:t>
            </a:r>
            <a:r>
              <a:rPr lang="el-GR" sz="2200" u="sng" dirty="0" err="1"/>
              <a:t>αποκοπήν</a:t>
            </a:r>
            <a:r>
              <a:rPr lang="el-GR" sz="2200" u="sng" dirty="0"/>
              <a:t> ποσού.</a:t>
            </a:r>
            <a:endParaRPr lang="el-GR" sz="2200" b="1" u="sng"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000" b="1" dirty="0">
              <a:solidFill>
                <a:sysClr val="windowText" lastClr="000000"/>
              </a:solidFill>
            </a:endParaRPr>
          </a:p>
          <a:p>
            <a:pPr marL="0" lvl="0" indent="0">
              <a:buNone/>
              <a:defRPr/>
            </a:pPr>
            <a:endParaRPr lang="el-GR" sz="20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47901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85777" y="1091232"/>
            <a:ext cx="11077574"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effectLst/>
              <a:uLnTx/>
              <a:uFillTx/>
              <a:latin typeface="Calibri"/>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t>Υπεργολαβία:</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lvl="0" indent="0" algn="ctr">
              <a:buNone/>
              <a:defRPr/>
            </a:pPr>
            <a:r>
              <a:rPr lang="el-GR" sz="2200" dirty="0"/>
              <a:t>Η αγορά υπηρεσιών επιτρέπεται </a:t>
            </a:r>
            <a:r>
              <a:rPr lang="el-GR" sz="2200" u="sng" dirty="0"/>
              <a:t>εφόσον δεν καλύπτει βασικές δραστηριότητες από τις οποίες εξαρτάται άμεσα η επίτευξη των στόχων της πρότασης</a:t>
            </a:r>
            <a:r>
              <a:rPr lang="el-GR" sz="2200" dirty="0"/>
              <a:t> (π.χ. την ανάπτυξη του περιεχομένου ενός εκ των βασικών αποτελεσμάτων του Σχεδίου).</a:t>
            </a:r>
          </a:p>
          <a:p>
            <a:pPr marL="0" lvl="0" indent="0" algn="ctr">
              <a:buNone/>
              <a:defRPr/>
            </a:pPr>
            <a:endParaRPr lang="el-GR" sz="2200" dirty="0"/>
          </a:p>
          <a:p>
            <a:pPr marL="0" lvl="0" indent="0" algn="ctr">
              <a:buNone/>
              <a:defRPr/>
            </a:pPr>
            <a:r>
              <a:rPr lang="el-GR" sz="2200" u="sng" dirty="0"/>
              <a:t>Το ποσό που θα αφορά τις υπεργολαβίες δεν πρέπει να υπερβαίνει το 20 % του συνολικού ποσού επιχορήγησης</a:t>
            </a:r>
            <a:endParaRPr lang="el-GR" sz="2200" b="1" u="sng" dirty="0">
              <a:solidFill>
                <a:sysClr val="windowText" lastClr="000000"/>
              </a:solidFill>
            </a:endParaRPr>
          </a:p>
          <a:p>
            <a:pPr marL="0" lvl="0" indent="0">
              <a:buNone/>
              <a:defRPr/>
            </a:pPr>
            <a:endParaRPr lang="el-GR" sz="20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2432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7987" y="78835"/>
            <a:ext cx="9883698" cy="523220"/>
          </a:xfrm>
          <a:prstGeom prst="rect">
            <a:avLst/>
          </a:prstGeom>
          <a:noFill/>
        </p:spPr>
        <p:txBody>
          <a:bodyPr wrap="square" rtlCol="0">
            <a:spAutoFit/>
          </a:bodyPr>
          <a:lstStyle/>
          <a:p>
            <a:pPr algn="ctr"/>
            <a:r>
              <a:rPr lang="el-GR" sz="2800" b="1" dirty="0">
                <a:solidFill>
                  <a:schemeClr val="bg1"/>
                </a:solidFill>
              </a:rPr>
              <a:t>ΣΥΜΠΡΑΞΕΙΣ ΓΙΑ ΣΥΝΕΡΓΑΣΙΑ – ΧΡΗΜΑΤΟΔΟΤΙΚΟ ΜΟΝΤΕΛΟ</a:t>
            </a:r>
            <a:endParaRPr lang="en-GB" sz="2800" b="1" dirty="0">
              <a:solidFill>
                <a:schemeClr val="bg1"/>
              </a:solidFill>
            </a:endParaRPr>
          </a:p>
        </p:txBody>
      </p:sp>
      <p:sp>
        <p:nvSpPr>
          <p:cNvPr id="3" name="Content Placeholder 2"/>
          <p:cNvSpPr txBox="1">
            <a:spLocks/>
          </p:cNvSpPr>
          <p:nvPr/>
        </p:nvSpPr>
        <p:spPr>
          <a:xfrm>
            <a:off x="196623" y="1218185"/>
            <a:ext cx="11798731"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285750" indent="-285750" algn="just">
              <a:buFont typeface="Wingdings" panose="05000000000000000000" pitchFamily="2" charset="2"/>
              <a:buChar char="ü"/>
              <a:defRPr/>
            </a:pPr>
            <a:r>
              <a:rPr lang="el-GR" sz="1700" dirty="0"/>
              <a:t>Η πληρωμή του συνολικού κατ’ αποκοπή ποσού εξαρτάται από τον βαθμό υλοποίησης των προγραμματισμένων δραστηριοτήτων, όπως αυτές παρουσιάζονται στην τελική έκθεση του δικαιούχου.</a:t>
            </a:r>
            <a:endParaRPr lang="en-GB" sz="1700" dirty="0"/>
          </a:p>
          <a:p>
            <a:pPr marL="0" indent="0" algn="just">
              <a:buNone/>
              <a:defRPr/>
            </a:pPr>
            <a:endParaRPr lang="en-GB" sz="1700" dirty="0"/>
          </a:p>
          <a:p>
            <a:pPr marL="285750" indent="-285750" algn="just">
              <a:buFont typeface="Wingdings" panose="05000000000000000000" pitchFamily="2" charset="2"/>
              <a:buChar char="ü"/>
            </a:pPr>
            <a:r>
              <a:rPr lang="el-GR" sz="1700" dirty="0"/>
              <a:t>Κατά την υποβολή της Τελικής Έκθεσης, δεν απαιτούνται αποδεικτικά έγγραφα των εξόδων που πραγματοποιήθηκαν, π.χ. τιμολόγια, αλλά μόνο αποδεικτικά υλοποίησης των δραστηριοτήτων για τις οποίες ο δικαιούχος αιτείται χρηματοδότηση (π.χ. ημερήσιες διατάξεις, έγγραφα που παράχθηκαν, φωτογραφίες και βίντεο κτλ.)</a:t>
            </a:r>
            <a:endParaRPr lang="en-GB" sz="1700" dirty="0"/>
          </a:p>
          <a:p>
            <a:pPr marL="285750" indent="-285750" algn="just">
              <a:buFont typeface="Wingdings" panose="05000000000000000000" pitchFamily="2" charset="2"/>
              <a:buChar char="ü"/>
            </a:pPr>
            <a:endParaRPr lang="en-GB" sz="1700" dirty="0"/>
          </a:p>
          <a:p>
            <a:pPr marL="285750" indent="-285750" algn="just">
              <a:buFont typeface="Wingdings" panose="05000000000000000000" pitchFamily="2" charset="2"/>
              <a:buChar char="ü"/>
            </a:pPr>
            <a:r>
              <a:rPr lang="el-GR" sz="1700" dirty="0"/>
              <a:t>Εάν τα όσα υλοποιούν εν τέλει οι δικαιούχοι είναι λιγότερα από αυτά που περιγράφονται στην αίτηση για επιχορήγηση ή πιο χαμηλής ποιότητας, η ΕΥ εφαρμόζει αποκοπές, αναλογικά στο τι έχει επιτευχθεί</a:t>
            </a:r>
          </a:p>
          <a:p>
            <a:pPr marL="0" marR="0" lvl="0" indent="0" algn="l" defTabSz="914400" rtl="0" eaLnBrk="1" fontAlgn="auto" latinLnBrk="0" hangingPunct="1">
              <a:lnSpc>
                <a:spcPct val="100000"/>
              </a:lnSpc>
              <a:spcBef>
                <a:spcPct val="20000"/>
              </a:spcBef>
              <a:spcAft>
                <a:spcPts val="0"/>
              </a:spcAft>
              <a:buClrTx/>
              <a:buSzTx/>
              <a:buNone/>
              <a:tabLst/>
              <a:defRPr/>
            </a:pPr>
            <a:endParaRPr lang="el-GR" sz="1700" b="1" dirty="0">
              <a:solidFill>
                <a:sysClr val="windowText" lastClr="000000"/>
              </a:solidFill>
            </a:endParaRPr>
          </a:p>
          <a:p>
            <a:pPr lvl="0">
              <a:spcBef>
                <a:spcPts val="0"/>
              </a:spcBef>
              <a:buFont typeface="Wingdings" panose="05000000000000000000" pitchFamily="2" charset="2"/>
              <a:buChar char="ü"/>
            </a:pPr>
            <a:r>
              <a:rPr lang="el-GR" sz="1700" dirty="0"/>
              <a:t>Ελλιπής, επιμέρους ή καθυστερημένη υλοποίηση του Σχεδίου μπορεί να έχει ως αποτέλεσμα την εφαρμογή αποκοπών στο τελικό ποσό επιχορήγησης. Οι αποκοπές είναι ποσοστιαίες και εξαρτώνται από τη συνολική βαθμολογία που εξασφάλισε η τελική έκθεση (Παράδειγμα: Για τελικές εκθέσεις που λαμβάνουν βαθμολογία μεταξύ 45 – 59/100 αποκόπτεται το 10% του τελικού ποσού επιχορήγησης)</a:t>
            </a:r>
          </a:p>
          <a:p>
            <a:pPr marL="0" lvl="0" indent="0">
              <a:spcBef>
                <a:spcPts val="0"/>
              </a:spcBef>
              <a:buNone/>
            </a:pPr>
            <a:endParaRPr lang="el-GR" sz="1700" dirty="0"/>
          </a:p>
          <a:p>
            <a:pPr lvl="0">
              <a:spcBef>
                <a:spcPts val="0"/>
              </a:spcBef>
              <a:buFont typeface="Wingdings" panose="05000000000000000000" pitchFamily="2" charset="2"/>
              <a:buChar char="ü"/>
            </a:pPr>
            <a:r>
              <a:rPr lang="el-GR" sz="1700" dirty="0"/>
              <a:t>Στην περίπτωση που μία δραστηριότητα δεν υλοποιείται και ούτε αντικαθίσταται από άλλη αντίστοιχη δραστηριότητα, η ΕΥ μειώνει το ποσό επιχορήγησης κατά το ποσό που αντιστοιχεί στη δραστηριότητα αυτή, όπως ορίζεται στον </a:t>
            </a:r>
          </a:p>
          <a:p>
            <a:pPr marL="93663" lvl="0" indent="0">
              <a:spcBef>
                <a:spcPts val="0"/>
              </a:spcBef>
              <a:buNone/>
            </a:pPr>
            <a:r>
              <a:rPr lang="el-GR" sz="1700" dirty="0"/>
              <a:t>     αναλυτικό προϋπολογισμό που αποτελεί Παράρτημα της Συμφωνίας Επιχορήγησης</a:t>
            </a:r>
            <a:endParaRPr lang="en-GB" sz="1700" dirty="0"/>
          </a:p>
          <a:p>
            <a:pPr lvl="0">
              <a:spcBef>
                <a:spcPts val="0"/>
              </a:spcBef>
              <a:buFont typeface="Wingdings" panose="05000000000000000000" pitchFamily="2" charset="2"/>
              <a:buChar char="ü"/>
            </a:pPr>
            <a:endParaRPr lang="el-GR" sz="1700" dirty="0"/>
          </a:p>
        </p:txBody>
      </p:sp>
      <p:sp>
        <p:nvSpPr>
          <p:cNvPr id="4" name="Rectangle 3"/>
          <p:cNvSpPr/>
          <p:nvPr/>
        </p:nvSpPr>
        <p:spPr>
          <a:xfrm>
            <a:off x="373605" y="787298"/>
            <a:ext cx="5273238" cy="430887"/>
          </a:xfrm>
          <a:prstGeom prst="rect">
            <a:avLst/>
          </a:prstGeom>
        </p:spPr>
        <p:txBody>
          <a:bodyPr wrap="none">
            <a:spAutoFit/>
          </a:bodyPr>
          <a:lstStyle/>
          <a:p>
            <a:pPr lvl="0">
              <a:spcBef>
                <a:spcPct val="20000"/>
              </a:spcBef>
              <a:buFont typeface="Wingdings" panose="05000000000000000000" pitchFamily="2" charset="2"/>
              <a:buChar char="q"/>
              <a:defRPr/>
            </a:pPr>
            <a:r>
              <a:rPr lang="el-GR" sz="2200" b="1" dirty="0">
                <a:solidFill>
                  <a:prstClr val="black"/>
                </a:solidFill>
              </a:rPr>
              <a:t> Τελική Πληρωμή Εγκεκριμένων Σχεδίων:</a:t>
            </a:r>
          </a:p>
        </p:txBody>
      </p:sp>
    </p:spTree>
    <p:extLst>
      <p:ext uri="{BB962C8B-B14F-4D97-AF65-F5344CB8AC3E}">
        <p14:creationId xmlns:p14="http://schemas.microsoft.com/office/powerpoint/2010/main" val="3898851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965849" y="2955677"/>
            <a:ext cx="6632128" cy="29238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ΤΕΧΝΙΚΕΣ ΟΔΗΓΙΕΣ</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600" b="1" i="0" u="none" strike="noStrike" kern="0" cap="none" spc="0" normalizeH="0" baseline="0" noProof="0" dirty="0">
                <a:ln>
                  <a:noFill/>
                </a:ln>
                <a:solidFill>
                  <a:srgbClr val="1EA292"/>
                </a:solidFill>
                <a:effectLst/>
                <a:uLnTx/>
                <a:uFillTx/>
              </a:rPr>
              <a:t>ΑΠΟΚΤΗΣΗ </a:t>
            </a:r>
            <a:r>
              <a:rPr kumimoji="0" lang="en-GB" sz="2600" b="1" i="0" u="none" strike="noStrike" kern="0" cap="none" spc="0" normalizeH="0" baseline="0" noProof="0" dirty="0">
                <a:ln>
                  <a:noFill/>
                </a:ln>
                <a:solidFill>
                  <a:srgbClr val="1EA292"/>
                </a:solidFill>
                <a:effectLst/>
                <a:uLnTx/>
                <a:uFillTx/>
              </a:rPr>
              <a:t>OID</a:t>
            </a:r>
            <a:endParaRPr kumimoji="0" lang="en-US" sz="2600" b="1" i="0" u="none" strike="noStrike" kern="0" cap="none" spc="0" normalizeH="0" baseline="0" noProof="0" dirty="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640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96786" y="7883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Απαραίτητα Βήματα για την Υποβολή Αίτησης</a:t>
            </a:r>
            <a:endParaRPr lang="en-GB" sz="2800" b="1" dirty="0">
              <a:solidFill>
                <a:schemeClr val="bg1"/>
              </a:solidFill>
            </a:endParaRPr>
          </a:p>
        </p:txBody>
      </p:sp>
      <p:sp>
        <p:nvSpPr>
          <p:cNvPr id="4" name="TextBox 3"/>
          <p:cNvSpPr txBox="1"/>
          <p:nvPr/>
        </p:nvSpPr>
        <p:spPr>
          <a:xfrm>
            <a:off x="600075" y="1296194"/>
            <a:ext cx="11058525" cy="4308872"/>
          </a:xfrm>
          <a:prstGeom prst="rect">
            <a:avLst/>
          </a:prstGeom>
          <a:noFill/>
        </p:spPr>
        <p:txBody>
          <a:bodyPr wrap="square" rtlCol="0">
            <a:spAutoFit/>
          </a:bodyPr>
          <a:lstStyle/>
          <a:p>
            <a:pPr>
              <a:tabLst>
                <a:tab pos="268288" algn="l"/>
              </a:tabLst>
            </a:pPr>
            <a:endParaRPr lang="el-GR" sz="1000" b="1" dirty="0"/>
          </a:p>
          <a:p>
            <a:pPr marL="342900" indent="-342900">
              <a:buFont typeface="Wingdings" panose="05000000000000000000" pitchFamily="2" charset="2"/>
              <a:buChar char="q"/>
              <a:tabLst>
                <a:tab pos="268288" algn="l"/>
              </a:tabLst>
            </a:pPr>
            <a:r>
              <a:rPr lang="el-GR" sz="2200" b="1" dirty="0"/>
              <a:t>Οργανισμοί που δε διαθέτουν </a:t>
            </a:r>
            <a:r>
              <a:rPr lang="en-GB" sz="2200" b="1" dirty="0"/>
              <a:t>OID:</a:t>
            </a:r>
          </a:p>
          <a:p>
            <a:pPr>
              <a:tabLst>
                <a:tab pos="268288" algn="l"/>
              </a:tabLst>
            </a:pPr>
            <a:endParaRPr lang="el-GR" sz="2200" b="1" dirty="0"/>
          </a:p>
          <a:p>
            <a:pPr marL="342900" indent="-342900">
              <a:buFont typeface="Wingdings" panose="05000000000000000000" pitchFamily="2" charset="2"/>
              <a:buChar char="§"/>
              <a:tabLst>
                <a:tab pos="268288" algn="l"/>
              </a:tabLst>
            </a:pPr>
            <a:r>
              <a:rPr lang="el-GR" sz="2000" b="1" dirty="0"/>
              <a:t>Δημιουργία </a:t>
            </a:r>
            <a:r>
              <a:rPr lang="en-US" sz="2000" b="1" dirty="0">
                <a:solidFill>
                  <a:srgbClr val="1EA292"/>
                </a:solidFill>
              </a:rPr>
              <a:t>EU Login Account</a:t>
            </a:r>
            <a:r>
              <a:rPr lang="el-GR" sz="2000" b="1" dirty="0">
                <a:solidFill>
                  <a:srgbClr val="1EA292"/>
                </a:solidFill>
              </a:rPr>
              <a:t> </a:t>
            </a:r>
            <a:r>
              <a:rPr lang="en-GB" sz="2000" b="1" dirty="0"/>
              <a:t>:</a:t>
            </a:r>
            <a:r>
              <a:rPr lang="en-GB" sz="2000" dirty="0">
                <a:solidFill>
                  <a:srgbClr val="0070C0"/>
                </a:solidFill>
              </a:rPr>
              <a:t> </a:t>
            </a:r>
            <a:r>
              <a:rPr lang="el-GR" sz="2000" dirty="0"/>
              <a:t>Παρέχει πρόσβαση σε συγκεκριμένα ηλεκτρονικά εργαλεία,</a:t>
            </a:r>
            <a:r>
              <a:rPr lang="en-GB" sz="2000" dirty="0"/>
              <a:t> </a:t>
            </a:r>
            <a:r>
              <a:rPr lang="el-GR" sz="2000" dirty="0"/>
              <a:t>που</a:t>
            </a:r>
            <a:r>
              <a:rPr lang="en-GB" sz="2000" dirty="0"/>
              <a:t> </a:t>
            </a:r>
            <a:r>
              <a:rPr lang="el-GR" sz="2000" dirty="0"/>
              <a:t>χρησιμοποιούνται πριν και κατά την υποβολή της αίτησης</a:t>
            </a:r>
            <a:endParaRPr lang="en-GB" sz="2000" dirty="0"/>
          </a:p>
          <a:p>
            <a:pPr>
              <a:tabLst>
                <a:tab pos="268288" algn="l"/>
              </a:tabLst>
            </a:pPr>
            <a:r>
              <a:rPr lang="en-GB" sz="2000" dirty="0">
                <a:sym typeface="Wingdings" panose="05000000000000000000" pitchFamily="2" charset="2"/>
              </a:rPr>
              <a:t> </a:t>
            </a:r>
            <a:r>
              <a:rPr lang="el-GR" sz="1600" dirty="0">
                <a:sym typeface="Wingdings" panose="05000000000000000000" pitchFamily="2" charset="2"/>
              </a:rPr>
              <a:t>Είναι πιθανό κάποιος οργανισμός που δε διαθέτει </a:t>
            </a:r>
            <a:r>
              <a:rPr lang="en-GB" sz="1600" dirty="0">
                <a:sym typeface="Wingdings" panose="05000000000000000000" pitchFamily="2" charset="2"/>
              </a:rPr>
              <a:t>OID</a:t>
            </a:r>
            <a:r>
              <a:rPr lang="el-GR" sz="1600" dirty="0">
                <a:sym typeface="Wingdings" panose="05000000000000000000" pitchFamily="2" charset="2"/>
              </a:rPr>
              <a:t>, να διαθέτει ήδη </a:t>
            </a:r>
            <a:r>
              <a:rPr lang="en-GB" sz="1600" dirty="0">
                <a:sym typeface="Wingdings" panose="05000000000000000000" pitchFamily="2" charset="2"/>
              </a:rPr>
              <a:t>EU Login Account. </a:t>
            </a:r>
            <a:endParaRPr lang="en-GB" sz="1600" dirty="0"/>
          </a:p>
          <a:p>
            <a:endParaRPr lang="en-GB" sz="2000" dirty="0">
              <a:solidFill>
                <a:srgbClr val="0070C0"/>
              </a:solidFill>
            </a:endParaRPr>
          </a:p>
          <a:p>
            <a:endParaRPr lang="el-GR" sz="2000" dirty="0">
              <a:solidFill>
                <a:srgbClr val="0070C0"/>
              </a:solidFill>
            </a:endParaRPr>
          </a:p>
          <a:p>
            <a:pPr marL="342900" lvl="0" indent="-342900">
              <a:buClr>
                <a:prstClr val="black"/>
              </a:buClr>
              <a:buFont typeface="Wingdings" panose="05000000000000000000" pitchFamily="2" charset="2"/>
              <a:buChar char="§"/>
            </a:pPr>
            <a:r>
              <a:rPr lang="el-GR" sz="2000" b="1" dirty="0"/>
              <a:t>Σύνδεση με την Πλατφόρμα </a:t>
            </a:r>
            <a:r>
              <a:rPr lang="en-GB" sz="2000" b="1" dirty="0">
                <a:solidFill>
                  <a:prstClr val="black"/>
                </a:solidFill>
                <a:hlinkClick r:id="rId2"/>
              </a:rPr>
              <a:t>Erasmus+ and European Solidarity Corps Platform</a:t>
            </a:r>
            <a:r>
              <a:rPr lang="el-GR" sz="2000" dirty="0">
                <a:solidFill>
                  <a:prstClr val="black"/>
                </a:solidFill>
              </a:rPr>
              <a:t>:</a:t>
            </a:r>
            <a:endParaRPr lang="en-GB" sz="2000" dirty="0">
              <a:solidFill>
                <a:prstClr val="black"/>
              </a:solidFill>
            </a:endParaRPr>
          </a:p>
          <a:p>
            <a:pPr lvl="0">
              <a:buClr>
                <a:prstClr val="black"/>
              </a:buClr>
            </a:pPr>
            <a:endParaRPr lang="el-GR" sz="800" b="1" dirty="0">
              <a:solidFill>
                <a:prstClr val="black"/>
              </a:solidFill>
            </a:endParaRPr>
          </a:p>
          <a:p>
            <a:pPr marL="357188" lvl="0" indent="-357188">
              <a:buClr>
                <a:prstClr val="black"/>
              </a:buClr>
              <a:buFont typeface="Wingdings" panose="05000000000000000000" pitchFamily="2" charset="2"/>
              <a:buChar char="ü"/>
            </a:pPr>
            <a:r>
              <a:rPr lang="el-GR" dirty="0"/>
              <a:t>Εγγραφή οργανισμού στο </a:t>
            </a:r>
            <a:r>
              <a:rPr lang="en-GB" dirty="0"/>
              <a:t>“ORS” </a:t>
            </a:r>
            <a:r>
              <a:rPr lang="el-GR" dirty="0"/>
              <a:t>για απόκτηση του μοναδικού αναγνωριστικού κωδικού </a:t>
            </a:r>
            <a:r>
              <a:rPr lang="en-GB" dirty="0"/>
              <a:t>OID</a:t>
            </a:r>
            <a:r>
              <a:rPr lang="el-GR" dirty="0"/>
              <a:t> (πρώην </a:t>
            </a:r>
            <a:r>
              <a:rPr lang="en-GB" dirty="0"/>
              <a:t>PIC)</a:t>
            </a:r>
            <a:r>
              <a:rPr lang="el-GR" dirty="0"/>
              <a:t>: Η εγγραφή γίνεται άπαξ, αλλά η </a:t>
            </a:r>
            <a:r>
              <a:rPr lang="el-GR" dirty="0" err="1"/>
              <a:t>επικαιροποίησή</a:t>
            </a:r>
            <a:r>
              <a:rPr lang="el-GR" dirty="0"/>
              <a:t> της είναι ανά πάσα στιγμή δυνατή</a:t>
            </a:r>
          </a:p>
          <a:p>
            <a:pPr marL="342900" lvl="0" indent="-342900">
              <a:buClr>
                <a:prstClr val="black"/>
              </a:buClr>
              <a:buFont typeface="Wingdings" panose="05000000000000000000" pitchFamily="2" charset="2"/>
              <a:buChar char="ü"/>
            </a:pPr>
            <a:r>
              <a:rPr lang="el-GR" dirty="0"/>
              <a:t>Συμπλήρωση και Υποβολή Αίτησης</a:t>
            </a:r>
          </a:p>
          <a:p>
            <a:pPr marL="357188">
              <a:buClr>
                <a:schemeClr val="tx1"/>
              </a:buClr>
            </a:pPr>
            <a:endParaRPr lang="el-GR" sz="2000" dirty="0"/>
          </a:p>
          <a:p>
            <a:pPr marL="357188">
              <a:buClr>
                <a:schemeClr val="tx1"/>
              </a:buClr>
            </a:pPr>
            <a:endParaRPr lang="el-GR" i="1" dirty="0"/>
          </a:p>
        </p:txBody>
      </p:sp>
    </p:spTree>
    <p:extLst>
      <p:ext uri="{BB962C8B-B14F-4D97-AF65-F5344CB8AC3E}">
        <p14:creationId xmlns:p14="http://schemas.microsoft.com/office/powerpoint/2010/main" val="2079842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103430" y="60190"/>
            <a:ext cx="8595101" cy="523220"/>
          </a:xfrm>
          <a:prstGeom prst="rect">
            <a:avLst/>
          </a:prstGeom>
          <a:noFill/>
        </p:spPr>
        <p:txBody>
          <a:bodyPr wrap="square" rtlCol="0">
            <a:spAutoFit/>
          </a:bodyPr>
          <a:lstStyle/>
          <a:p>
            <a:pPr algn="ctr"/>
            <a:r>
              <a:rPr lang="el-GR" sz="2800" b="1" dirty="0">
                <a:solidFill>
                  <a:schemeClr val="bg1"/>
                </a:solidFill>
              </a:rPr>
              <a:t>ΤΙ ΕΙΝΑΙ ΤΟ </a:t>
            </a:r>
            <a:r>
              <a:rPr lang="en-GB" sz="2800" b="1" dirty="0">
                <a:solidFill>
                  <a:schemeClr val="bg1"/>
                </a:solidFill>
              </a:rPr>
              <a:t>ERASMUS+</a:t>
            </a: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1650554" y="1755211"/>
            <a:ext cx="8712968" cy="3770263"/>
          </a:xfrm>
          <a:prstGeom prst="rect">
            <a:avLst/>
          </a:prstGeom>
        </p:spPr>
        <p:txBody>
          <a:bodyPr wrap="square">
            <a:spAutoFit/>
          </a:bodyPr>
          <a:lstStyle/>
          <a:p>
            <a:pPr algn="ctr"/>
            <a:r>
              <a:rPr lang="el-GR" sz="2600" b="1" dirty="0"/>
              <a:t>Το Πρόγραμμα της Ευρωπαϊκής Επιτροπής για την Εκπαίδευση, την Κατάρτιση, τη Νεολαία και τον Αθλητισμό, που προωθεί τη διά βίου μάθηση, για:</a:t>
            </a:r>
          </a:p>
          <a:p>
            <a:pPr algn="ctr"/>
            <a:endParaRPr lang="el-GR" sz="2600" b="1" dirty="0"/>
          </a:p>
          <a:p>
            <a:pPr marL="452438" algn="ctr"/>
            <a:endParaRPr lang="el-GR" sz="2000" b="1" dirty="0"/>
          </a:p>
          <a:p>
            <a:pPr marL="342900" indent="-342900" algn="ctr">
              <a:buFont typeface="Wingdings" panose="05000000000000000000" pitchFamily="2" charset="2"/>
              <a:buChar char="§"/>
            </a:pPr>
            <a:r>
              <a:rPr lang="el-GR" sz="2300" dirty="0"/>
              <a:t>Βιώσιμη ανάπτυξη</a:t>
            </a:r>
          </a:p>
          <a:p>
            <a:pPr marL="342900" indent="-342900" algn="ctr">
              <a:buFont typeface="Wingdings" panose="05000000000000000000" pitchFamily="2" charset="2"/>
              <a:buChar char="§"/>
            </a:pPr>
            <a:r>
              <a:rPr lang="el-GR" sz="2300" dirty="0"/>
              <a:t>Δημιουργία ποιοτικών θέσεων εργασίας/Κοινωνική συνοχή</a:t>
            </a:r>
          </a:p>
          <a:p>
            <a:pPr marL="342900" indent="-342900" algn="ctr">
              <a:buFont typeface="Wingdings" panose="05000000000000000000" pitchFamily="2" charset="2"/>
              <a:buChar char="§"/>
            </a:pPr>
            <a:r>
              <a:rPr lang="el-GR" sz="2300" dirty="0"/>
              <a:t>Υποστήριξη της καινοτομίας </a:t>
            </a:r>
          </a:p>
          <a:p>
            <a:pPr marL="342900" indent="-342900" algn="ctr">
              <a:buFont typeface="Wingdings" panose="05000000000000000000" pitchFamily="2" charset="2"/>
              <a:buChar char="§"/>
            </a:pPr>
            <a:r>
              <a:rPr lang="el-GR" sz="2300" dirty="0"/>
              <a:t>Ενδυνάμωση της Ευρωπαϊκής ταυτότητας</a:t>
            </a:r>
          </a:p>
          <a:p>
            <a:pPr marL="342900" indent="-342900" algn="ctr">
              <a:buFont typeface="Wingdings" panose="05000000000000000000" pitchFamily="2" charset="2"/>
              <a:buChar char="§"/>
            </a:pPr>
            <a:r>
              <a:rPr lang="el-GR" sz="2300" dirty="0"/>
              <a:t>Ενδυνάμωση της ενεργού Συμμετοχής στα κοινά</a:t>
            </a:r>
          </a:p>
        </p:txBody>
      </p:sp>
    </p:spTree>
    <p:extLst>
      <p:ext uri="{BB962C8B-B14F-4D97-AF65-F5344CB8AC3E}">
        <p14:creationId xmlns:p14="http://schemas.microsoft.com/office/powerpoint/2010/main" val="2518317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0075" y="1296194"/>
            <a:ext cx="11058525" cy="5009064"/>
          </a:xfrm>
          <a:prstGeom prst="rect">
            <a:avLst/>
          </a:prstGeom>
          <a:noFill/>
        </p:spPr>
        <p:txBody>
          <a:bodyPr wrap="square" rtlCol="0">
            <a:spAutoFit/>
          </a:bodyPr>
          <a:lstStyle/>
          <a:p>
            <a:pPr>
              <a:tabLst>
                <a:tab pos="268288" algn="l"/>
              </a:tabLst>
            </a:pPr>
            <a:endParaRPr lang="el-GR" sz="1000" b="1" dirty="0"/>
          </a:p>
          <a:p>
            <a:pPr marL="342900" indent="-342900">
              <a:buFont typeface="Wingdings" panose="05000000000000000000" pitchFamily="2" charset="2"/>
              <a:buChar char="q"/>
              <a:tabLst>
                <a:tab pos="268288" algn="l"/>
              </a:tabLst>
            </a:pPr>
            <a:r>
              <a:rPr lang="el-GR" sz="2200" b="1" dirty="0"/>
              <a:t>Οργανισμοί που διαθέτουν </a:t>
            </a:r>
            <a:r>
              <a:rPr lang="en-GB" sz="2200" b="1" dirty="0"/>
              <a:t>OID:</a:t>
            </a:r>
          </a:p>
          <a:p>
            <a:pPr>
              <a:tabLst>
                <a:tab pos="268288" algn="l"/>
              </a:tabLst>
            </a:pPr>
            <a:endParaRPr lang="el-GR" sz="2200" b="1" dirty="0"/>
          </a:p>
          <a:p>
            <a:pPr marL="342900" lvl="0" indent="-342900">
              <a:buFont typeface="Wingdings" panose="05000000000000000000" pitchFamily="2" charset="2"/>
              <a:buChar char="§"/>
              <a:tabLst>
                <a:tab pos="268288" algn="l"/>
              </a:tabLst>
            </a:pPr>
            <a:r>
              <a:rPr lang="el-GR" sz="2000" b="1" dirty="0"/>
              <a:t>Σύνδεση με την Πλατφόρμα </a:t>
            </a:r>
            <a:r>
              <a:rPr lang="en-GB" sz="2000" b="1" dirty="0">
                <a:solidFill>
                  <a:prstClr val="black"/>
                </a:solidFill>
                <a:hlinkClick r:id="rId2"/>
              </a:rPr>
              <a:t>Erasmus+ and European Solidarity Corps Platform</a:t>
            </a:r>
            <a:r>
              <a:rPr lang="el-GR" sz="2000" dirty="0">
                <a:solidFill>
                  <a:prstClr val="black"/>
                </a:solidFill>
              </a:rPr>
              <a:t>:</a:t>
            </a:r>
            <a:r>
              <a:rPr lang="el-GR" sz="2000" b="1" dirty="0">
                <a:solidFill>
                  <a:prstClr val="black"/>
                </a:solidFill>
              </a:rPr>
              <a:t> </a:t>
            </a:r>
            <a:endParaRPr lang="en-GB" sz="2000" b="1" dirty="0">
              <a:solidFill>
                <a:prstClr val="black"/>
              </a:solidFill>
            </a:endParaRPr>
          </a:p>
          <a:p>
            <a:pPr lvl="0">
              <a:tabLst>
                <a:tab pos="268288" algn="l"/>
              </a:tabLst>
            </a:pPr>
            <a:endParaRPr lang="el-GR" sz="2400" b="1" dirty="0">
              <a:solidFill>
                <a:prstClr val="black"/>
              </a:solidFill>
            </a:endParaRPr>
          </a:p>
          <a:p>
            <a:pPr marL="357188" lvl="0" indent="-357188" algn="just">
              <a:buClr>
                <a:prstClr val="black"/>
              </a:buClr>
              <a:buFont typeface="Wingdings" panose="05000000000000000000" pitchFamily="2" charset="2"/>
              <a:buChar char="ü"/>
            </a:pPr>
            <a:r>
              <a:rPr lang="el-GR" dirty="0"/>
              <a:t>Εντοπισμός της εγγραφής του οργανισμού στο</a:t>
            </a:r>
            <a:r>
              <a:rPr lang="en-GB" dirty="0"/>
              <a:t>“Organisation Registration </a:t>
            </a:r>
            <a:r>
              <a:rPr lang="el-GR" dirty="0"/>
              <a:t> </a:t>
            </a:r>
            <a:r>
              <a:rPr lang="en-GB" dirty="0"/>
              <a:t>System”</a:t>
            </a:r>
            <a:r>
              <a:rPr lang="el-GR" dirty="0"/>
              <a:t> και </a:t>
            </a:r>
            <a:r>
              <a:rPr lang="el-GR" dirty="0" err="1"/>
              <a:t>επικαιροποίηση</a:t>
            </a:r>
            <a:r>
              <a:rPr lang="el-GR" dirty="0"/>
              <a:t> καταχωρημένων στοιχείων (όπου ισχύει)</a:t>
            </a:r>
            <a:r>
              <a:rPr lang="en-GB" dirty="0"/>
              <a:t>: </a:t>
            </a:r>
            <a:r>
              <a:rPr lang="el-GR" dirty="0"/>
              <a:t>Για την </a:t>
            </a:r>
            <a:r>
              <a:rPr lang="el-GR" dirty="0" err="1"/>
              <a:t>επικαιροποίηση</a:t>
            </a:r>
            <a:r>
              <a:rPr lang="el-GR" dirty="0"/>
              <a:t> της εγγραφής είναι απαραίτητα τα στοιχεία του </a:t>
            </a:r>
            <a:r>
              <a:rPr lang="en-US" b="1" dirty="0">
                <a:solidFill>
                  <a:srgbClr val="1EA292"/>
                </a:solidFill>
              </a:rPr>
              <a:t>EU Login Account</a:t>
            </a:r>
            <a:r>
              <a:rPr lang="en-GB" b="1" dirty="0">
                <a:solidFill>
                  <a:srgbClr val="0070C0"/>
                </a:solidFill>
              </a:rPr>
              <a:t> </a:t>
            </a:r>
            <a:r>
              <a:rPr lang="el-GR" u="sng" dirty="0"/>
              <a:t>που χρησιμοποιήθηκε για την εγγραφή του οργανισμού στο </a:t>
            </a:r>
            <a:r>
              <a:rPr lang="en-GB" u="sng" dirty="0"/>
              <a:t>ORS</a:t>
            </a:r>
            <a:r>
              <a:rPr lang="el-GR" dirty="0"/>
              <a:t> (</a:t>
            </a:r>
            <a:r>
              <a:rPr lang="en-GB" dirty="0"/>
              <a:t>user name</a:t>
            </a:r>
            <a:r>
              <a:rPr lang="el-GR" dirty="0"/>
              <a:t>-</a:t>
            </a:r>
            <a:r>
              <a:rPr lang="en-GB" dirty="0"/>
              <a:t>email &amp; password)</a:t>
            </a:r>
            <a:r>
              <a:rPr lang="el-GR" dirty="0"/>
              <a:t> </a:t>
            </a:r>
          </a:p>
          <a:p>
            <a:pPr>
              <a:tabLst>
                <a:tab pos="268288" algn="l"/>
              </a:tabLst>
            </a:pPr>
            <a:endParaRPr lang="en-GB" sz="2400" b="1" dirty="0"/>
          </a:p>
          <a:p>
            <a:pPr>
              <a:tabLst>
                <a:tab pos="268288" algn="l"/>
              </a:tabLst>
            </a:pPr>
            <a:r>
              <a:rPr lang="en-GB" sz="1900" b="1" i="1" dirty="0"/>
              <a:t>!!! </a:t>
            </a:r>
            <a:r>
              <a:rPr lang="el-GR" sz="1900" i="1" dirty="0"/>
              <a:t>Εάν δε διαθέτετε είτε το </a:t>
            </a:r>
            <a:r>
              <a:rPr lang="en-GB" sz="1900" i="1" dirty="0"/>
              <a:t>username </a:t>
            </a:r>
            <a:r>
              <a:rPr lang="el-GR" sz="1900" i="1" dirty="0"/>
              <a:t>είτε το </a:t>
            </a:r>
            <a:r>
              <a:rPr lang="en-GB" sz="1900" i="1" dirty="0"/>
              <a:t>password </a:t>
            </a:r>
            <a:r>
              <a:rPr lang="el-GR" sz="1900" i="1" dirty="0"/>
              <a:t>του</a:t>
            </a:r>
            <a:r>
              <a:rPr lang="en-GB" sz="1900" i="1" dirty="0"/>
              <a:t> </a:t>
            </a:r>
            <a:r>
              <a:rPr lang="el-GR" sz="1900" i="1" dirty="0"/>
              <a:t>συγκεκριμένου </a:t>
            </a:r>
            <a:r>
              <a:rPr lang="en-GB" sz="1900" i="1" dirty="0"/>
              <a:t>EU Login Account, </a:t>
            </a:r>
            <a:r>
              <a:rPr lang="el-GR" sz="1900" i="1" dirty="0"/>
              <a:t>επικοινωνήστε έγκαιρα με το ΙΔΕΠ Διά Βίου Μάθησης</a:t>
            </a:r>
            <a:endParaRPr lang="el-GR" sz="1900" i="1" dirty="0">
              <a:solidFill>
                <a:srgbClr val="0070C0"/>
              </a:solidFill>
            </a:endParaRPr>
          </a:p>
          <a:p>
            <a:pPr lvl="0">
              <a:buClr>
                <a:prstClr val="black"/>
              </a:buClr>
            </a:pPr>
            <a:endParaRPr lang="el-GR" sz="1050" b="1" dirty="0">
              <a:solidFill>
                <a:prstClr val="black"/>
              </a:solidFill>
            </a:endParaRPr>
          </a:p>
          <a:p>
            <a:pPr lvl="0">
              <a:buClr>
                <a:prstClr val="black"/>
              </a:buClr>
            </a:pPr>
            <a:endParaRPr lang="en-GB" sz="1050" b="1" dirty="0">
              <a:solidFill>
                <a:prstClr val="black"/>
              </a:solidFill>
            </a:endParaRPr>
          </a:p>
          <a:p>
            <a:pPr lvl="0">
              <a:buClr>
                <a:prstClr val="black"/>
              </a:buClr>
            </a:pPr>
            <a:endParaRPr lang="el-GR" sz="1050" b="1" dirty="0">
              <a:solidFill>
                <a:prstClr val="black"/>
              </a:solidFill>
            </a:endParaRPr>
          </a:p>
          <a:p>
            <a:pPr marL="357188" lvl="0" indent="-357188">
              <a:buClr>
                <a:prstClr val="black"/>
              </a:buClr>
              <a:buFont typeface="Wingdings" panose="05000000000000000000" pitchFamily="2" charset="2"/>
              <a:buChar char="ü"/>
            </a:pPr>
            <a:r>
              <a:rPr lang="el-GR" dirty="0"/>
              <a:t>Συμπλήρωση και Υποβολή Αίτησης</a:t>
            </a:r>
          </a:p>
          <a:p>
            <a:pPr marL="357188">
              <a:buClr>
                <a:schemeClr val="tx1"/>
              </a:buClr>
            </a:pPr>
            <a:endParaRPr lang="el-GR" sz="2000" dirty="0"/>
          </a:p>
          <a:p>
            <a:pPr marL="357188">
              <a:buClr>
                <a:schemeClr val="tx1"/>
              </a:buClr>
            </a:pPr>
            <a:endParaRPr lang="el-GR" i="1" dirty="0"/>
          </a:p>
        </p:txBody>
      </p:sp>
      <p:sp>
        <p:nvSpPr>
          <p:cNvPr id="4" name="TextBox 3">
            <a:extLst>
              <a:ext uri="{FF2B5EF4-FFF2-40B4-BE49-F238E27FC236}">
                <a16:creationId xmlns:a16="http://schemas.microsoft.com/office/drawing/2014/main" id="{CC6F8AAC-2DAA-0346-B3D2-B832D159BF4C}"/>
              </a:ext>
            </a:extLst>
          </p:cNvPr>
          <p:cNvSpPr txBox="1"/>
          <p:nvPr/>
        </p:nvSpPr>
        <p:spPr>
          <a:xfrm flipH="1">
            <a:off x="-96786" y="9626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Απαραίτητα Βήματα για την Υποβολή Αίτησης</a:t>
            </a:r>
            <a:endParaRPr lang="en-GB" sz="2800" b="1" dirty="0">
              <a:solidFill>
                <a:schemeClr val="bg1"/>
              </a:solidFill>
            </a:endParaRPr>
          </a:p>
        </p:txBody>
      </p:sp>
    </p:spTree>
    <p:extLst>
      <p:ext uri="{BB962C8B-B14F-4D97-AF65-F5344CB8AC3E}">
        <p14:creationId xmlns:p14="http://schemas.microsoft.com/office/powerpoint/2010/main" val="2509486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39761" y="9626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ΔΗΜΙΟΥΡΓΙΑ </a:t>
            </a:r>
            <a:r>
              <a:rPr lang="en-GB" sz="2800" b="1" dirty="0">
                <a:solidFill>
                  <a:schemeClr val="bg1"/>
                </a:solidFill>
              </a:rPr>
              <a:t>EU LOGIN ACCOUNT</a:t>
            </a:r>
          </a:p>
        </p:txBody>
      </p:sp>
      <p:sp>
        <p:nvSpPr>
          <p:cNvPr id="4" name="TextBox 3">
            <a:extLst>
              <a:ext uri="{FF2B5EF4-FFF2-40B4-BE49-F238E27FC236}">
                <a16:creationId xmlns:a16="http://schemas.microsoft.com/office/drawing/2014/main" id="{CAA23BE6-9FAB-473D-A430-A19B10C4E216}"/>
              </a:ext>
            </a:extLst>
          </p:cNvPr>
          <p:cNvSpPr txBox="1"/>
          <p:nvPr/>
        </p:nvSpPr>
        <p:spPr>
          <a:xfrm>
            <a:off x="461645" y="1576636"/>
            <a:ext cx="10711180" cy="4339650"/>
          </a:xfrm>
          <a:prstGeom prst="rect">
            <a:avLst/>
          </a:prstGeom>
          <a:noFill/>
        </p:spPr>
        <p:txBody>
          <a:bodyPr wrap="square" rtlCol="0">
            <a:spAutoFit/>
          </a:bodyPr>
          <a:lstStyle/>
          <a:p>
            <a:pPr marL="357188" indent="-357188">
              <a:buFont typeface="Wingdings" panose="05000000000000000000" pitchFamily="2" charset="2"/>
              <a:buChar char="q"/>
            </a:pPr>
            <a:r>
              <a:rPr lang="el-GR" sz="2200" b="1" dirty="0"/>
              <a:t>Κατά τη δημιουργία </a:t>
            </a:r>
            <a:r>
              <a:rPr lang="en-US" sz="2200" b="1" dirty="0">
                <a:solidFill>
                  <a:srgbClr val="0070C0"/>
                </a:solidFill>
                <a:hlinkClick r:id="rId2"/>
              </a:rPr>
              <a:t>EU Login Account</a:t>
            </a:r>
            <a:r>
              <a:rPr lang="el-GR" sz="2200" dirty="0">
                <a:solidFill>
                  <a:srgbClr val="0070C0"/>
                </a:solidFill>
              </a:rPr>
              <a:t> </a:t>
            </a:r>
            <a:r>
              <a:rPr lang="el-GR" sz="2200" b="1" dirty="0"/>
              <a:t>από έναν οργανισμό, θα πρέπει να λαμβάνονται υπόψη τα ακόλουθα: </a:t>
            </a:r>
          </a:p>
          <a:p>
            <a:endParaRPr lang="en-US" sz="2200" dirty="0"/>
          </a:p>
          <a:p>
            <a:pPr marL="285750" indent="-285750" algn="just">
              <a:buFont typeface="Wingdings" panose="05000000000000000000" pitchFamily="2" charset="2"/>
              <a:buChar char="§"/>
            </a:pPr>
            <a:r>
              <a:rPr lang="el-GR" sz="2000" u="sng" dirty="0"/>
              <a:t>Είναι πάντοτε απαραίτητη η δημιουργία ενός </a:t>
            </a:r>
            <a:r>
              <a:rPr lang="en-GB" sz="2000" u="sng" dirty="0"/>
              <a:t>EU Login Account </a:t>
            </a:r>
            <a:r>
              <a:rPr lang="el-GR" sz="2000" u="sng" dirty="0"/>
              <a:t>που να συνδέεται με την κοινής χρήσης ηλεκτρονική διεύθυνση του οργανισμού</a:t>
            </a:r>
            <a:r>
              <a:rPr lang="el-GR" sz="2000" dirty="0"/>
              <a:t>: </a:t>
            </a:r>
          </a:p>
          <a:p>
            <a:pPr marL="268288" indent="-268288" algn="just"/>
            <a:r>
              <a:rPr lang="el-GR" sz="1900" dirty="0"/>
              <a:t>     </a:t>
            </a:r>
            <a:endParaRPr lang="en-GB" sz="1900" dirty="0"/>
          </a:p>
          <a:p>
            <a:pPr marL="268288" indent="-1588" algn="just"/>
            <a:r>
              <a:rPr lang="el-GR" dirty="0"/>
              <a:t>Ο λογαριασμός αυτός </a:t>
            </a:r>
            <a:r>
              <a:rPr lang="el-GR" b="1" dirty="0"/>
              <a:t>πρέπει να χρησιμοποιηθεί για την εγγραφή του οργανισμού στο σύστημα </a:t>
            </a:r>
            <a:r>
              <a:rPr lang="en-GB" b="1" dirty="0"/>
              <a:t>ORS</a:t>
            </a:r>
            <a:endParaRPr lang="el-GR" dirty="0"/>
          </a:p>
          <a:p>
            <a:pPr marL="268288" indent="-268288" algn="just"/>
            <a:endParaRPr lang="en-US" sz="1900" dirty="0"/>
          </a:p>
          <a:p>
            <a:pPr marL="268288" indent="-268288" algn="just">
              <a:buFont typeface="Wingdings" panose="05000000000000000000" pitchFamily="2" charset="2"/>
              <a:buChar char="§"/>
            </a:pPr>
            <a:r>
              <a:rPr lang="el-GR" sz="2000" u="sng" dirty="0"/>
              <a:t>Η δημιουργία λογαριασμών συνδεδεμένων με τις προσωπικές ηλεκτρονικές διευθύνσεις των ατόμων επαφής κάθε οργανισμού είναι προαιρετική στο στάδιο αυτό</a:t>
            </a:r>
            <a:r>
              <a:rPr lang="el-GR" sz="2000" dirty="0"/>
              <a:t>: </a:t>
            </a:r>
          </a:p>
          <a:p>
            <a:pPr marL="268288" indent="-268288" algn="just">
              <a:tabLst>
                <a:tab pos="268288" algn="l"/>
              </a:tabLst>
            </a:pPr>
            <a:r>
              <a:rPr lang="el-GR" sz="1900" dirty="0"/>
              <a:t>     </a:t>
            </a:r>
            <a:endParaRPr lang="en-GB" sz="1900" dirty="0"/>
          </a:p>
          <a:p>
            <a:pPr marL="268288" indent="-1588" algn="just">
              <a:tabLst>
                <a:tab pos="268288" algn="l"/>
              </a:tabLst>
            </a:pPr>
            <a:r>
              <a:rPr lang="el-GR" b="1" dirty="0"/>
              <a:t>Δεν πρέπει να χρησιμοποιούνται για την εγγραφή στο </a:t>
            </a:r>
            <a:r>
              <a:rPr lang="en-GB" b="1" dirty="0"/>
              <a:t>ORS </a:t>
            </a:r>
            <a:r>
              <a:rPr lang="el-GR" dirty="0"/>
              <a:t>αλλά για άλλους σκοπούς, όπως είναι η συμπλήρωση της αίτησης.</a:t>
            </a:r>
            <a:endParaRPr lang="en-US" dirty="0">
              <a:solidFill>
                <a:schemeClr val="tx1">
                  <a:lumMod val="65000"/>
                  <a:lumOff val="35000"/>
                </a:schemeClr>
              </a:solidFill>
            </a:endParaRPr>
          </a:p>
          <a:p>
            <a:pPr algn="just"/>
            <a:endParaRPr lang="en-US" sz="1900" dirty="0"/>
          </a:p>
        </p:txBody>
      </p:sp>
    </p:spTree>
    <p:extLst>
      <p:ext uri="{BB962C8B-B14F-4D97-AF65-F5344CB8AC3E}">
        <p14:creationId xmlns:p14="http://schemas.microsoft.com/office/powerpoint/2010/main" val="422755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39761" y="9626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ΔΗΜΙΟΥΡΓΙΑ </a:t>
            </a:r>
            <a:r>
              <a:rPr lang="en-GB" sz="2800" b="1" dirty="0">
                <a:solidFill>
                  <a:schemeClr val="bg1"/>
                </a:solidFill>
              </a:rPr>
              <a:t>EU LOGIN ACCOUNT</a:t>
            </a:r>
          </a:p>
        </p:txBody>
      </p:sp>
      <p:sp>
        <p:nvSpPr>
          <p:cNvPr id="4" name="TextBox 3">
            <a:extLst>
              <a:ext uri="{FF2B5EF4-FFF2-40B4-BE49-F238E27FC236}">
                <a16:creationId xmlns:a16="http://schemas.microsoft.com/office/drawing/2014/main" id="{CAA23BE6-9FAB-473D-A430-A19B10C4E216}"/>
              </a:ext>
            </a:extLst>
          </p:cNvPr>
          <p:cNvSpPr txBox="1"/>
          <p:nvPr/>
        </p:nvSpPr>
        <p:spPr>
          <a:xfrm>
            <a:off x="650740" y="1373542"/>
            <a:ext cx="10817360" cy="4616648"/>
          </a:xfrm>
          <a:prstGeom prst="rect">
            <a:avLst/>
          </a:prstGeom>
          <a:noFill/>
        </p:spPr>
        <p:txBody>
          <a:bodyPr wrap="square" rtlCol="0">
            <a:spAutoFit/>
          </a:bodyPr>
          <a:lstStyle/>
          <a:p>
            <a:pPr marL="342900" indent="-342900">
              <a:buFont typeface="Wingdings" panose="05000000000000000000" pitchFamily="2" charset="2"/>
              <a:buChar char="q"/>
            </a:pPr>
            <a:r>
              <a:rPr lang="el-GR" sz="2200" b="1" dirty="0"/>
              <a:t>Για τη δημιουργία του λογαριασμού θα πρέπει να εφαρμόσετε τα εξής βήματα:</a:t>
            </a:r>
          </a:p>
          <a:p>
            <a:pPr marL="342900" indent="-342900">
              <a:buFont typeface="Wingdings" panose="05000000000000000000" pitchFamily="2" charset="2"/>
              <a:buChar char="q"/>
            </a:pPr>
            <a:endParaRPr lang="el-GR" sz="2000" b="1" dirty="0"/>
          </a:p>
          <a:p>
            <a:endParaRPr lang="el-GR" sz="2000" b="1" dirty="0"/>
          </a:p>
          <a:p>
            <a:pPr marL="342900" indent="-342900">
              <a:buFont typeface="Wingdings" panose="05000000000000000000" pitchFamily="2" charset="2"/>
              <a:buChar char="§"/>
            </a:pPr>
            <a:r>
              <a:rPr lang="el-GR" sz="2000" dirty="0"/>
              <a:t>Ακολουθήστε τον εξής σύνδεσμο: </a:t>
            </a:r>
            <a:r>
              <a:rPr lang="en-GB" sz="2000" dirty="0">
                <a:hlinkClick r:id="rId2"/>
              </a:rPr>
              <a:t>https://webgate.ec.europa.eu/cas/eim/external/register.cgi</a:t>
            </a:r>
            <a:endParaRPr lang="en-GB" sz="2000" dirty="0"/>
          </a:p>
          <a:p>
            <a:pPr marL="342900" indent="-342900">
              <a:buFont typeface="Wingdings" panose="05000000000000000000" pitchFamily="2" charset="2"/>
              <a:buChar char="§"/>
            </a:pPr>
            <a:endParaRPr lang="en-GB" sz="2000" dirty="0"/>
          </a:p>
          <a:p>
            <a:pPr marL="342900" indent="-342900">
              <a:buFont typeface="Wingdings" panose="05000000000000000000" pitchFamily="2" charset="2"/>
              <a:buChar char="§"/>
            </a:pPr>
            <a:r>
              <a:rPr lang="el-GR" sz="2000" dirty="0"/>
              <a:t>Συμπληρώστε τα απαραίτητα στοιχεία και επιλέξτε </a:t>
            </a:r>
            <a:r>
              <a:rPr lang="en-GB" sz="2000" dirty="0"/>
              <a:t>"Create</a:t>
            </a:r>
            <a:r>
              <a:rPr lang="el-GR" sz="2000" dirty="0"/>
              <a:t> </a:t>
            </a:r>
            <a:r>
              <a:rPr lang="en-GB" sz="2000" dirty="0"/>
              <a:t>an Account“</a:t>
            </a:r>
          </a:p>
          <a:p>
            <a:pPr marL="342900" indent="-342900">
              <a:buFont typeface="Wingdings" panose="05000000000000000000" pitchFamily="2" charset="2"/>
              <a:buChar char="§"/>
            </a:pPr>
            <a:endParaRPr lang="en-GB" sz="2000" b="1" dirty="0"/>
          </a:p>
          <a:p>
            <a:pPr marL="342900" indent="-342900">
              <a:buFont typeface="Wingdings" panose="05000000000000000000" pitchFamily="2" charset="2"/>
              <a:buChar char="§"/>
            </a:pPr>
            <a:r>
              <a:rPr lang="el-GR" sz="2000" dirty="0"/>
              <a:t>Μόλις δημιουργήσετε τον λογαριασμό, θα λάβετε αυτόματο μήνυμα</a:t>
            </a:r>
            <a:r>
              <a:rPr lang="en-GB" sz="2000" dirty="0"/>
              <a:t> </a:t>
            </a:r>
            <a:r>
              <a:rPr lang="el-GR" sz="2000" dirty="0"/>
              <a:t>στην ηλεκτρονική διεύθυνση </a:t>
            </a:r>
            <a:r>
              <a:rPr lang="en-GB" sz="2000" dirty="0"/>
              <a:t>(</a:t>
            </a:r>
            <a:r>
              <a:rPr lang="el-GR" sz="2000" dirty="0"/>
              <a:t>του οργανισμού σας) που καταχωρήσατε πιο πάνω. Στο μήνυμα θα περιέχεται ο σύνδεσμος για τη δημιουργία του </a:t>
            </a:r>
            <a:r>
              <a:rPr lang="en-GB" sz="2000" dirty="0"/>
              <a:t> </a:t>
            </a:r>
            <a:r>
              <a:rPr lang="en-GB" sz="2000" b="1" dirty="0"/>
              <a:t>EU Login password</a:t>
            </a:r>
            <a:endParaRPr lang="el-GR" sz="2000" b="1" dirty="0"/>
          </a:p>
          <a:p>
            <a:pPr marL="342900" indent="-342900">
              <a:buFont typeface="Wingdings" panose="05000000000000000000" pitchFamily="2" charset="2"/>
              <a:buChar char="§"/>
            </a:pPr>
            <a:endParaRPr lang="el-GR" b="1" dirty="0"/>
          </a:p>
          <a:p>
            <a:pPr marL="342900" indent="-342900">
              <a:buFont typeface="Wingdings" panose="05000000000000000000" pitchFamily="2" charset="2"/>
              <a:buChar char="§"/>
            </a:pPr>
            <a:r>
              <a:rPr lang="el-GR" sz="2000" dirty="0"/>
              <a:t>Πατήστε πάνω στον σύνδεσμο, καταχωρήστε και επιβεβαιώστε τον κωδικό σας (βάσει των οδηγιών που θα σας δοθούν) και επιλέξτε «</a:t>
            </a:r>
            <a:r>
              <a:rPr lang="en-GB" sz="2000" dirty="0"/>
              <a:t>Submit</a:t>
            </a:r>
            <a:r>
              <a:rPr lang="el-GR" sz="2000" dirty="0"/>
              <a:t>»</a:t>
            </a:r>
            <a:endParaRPr lang="en-GB" sz="2000" dirty="0"/>
          </a:p>
          <a:p>
            <a:pPr marL="342900" indent="-342900">
              <a:buFont typeface="Wingdings" panose="05000000000000000000" pitchFamily="2" charset="2"/>
              <a:buChar char="§"/>
            </a:pPr>
            <a:endParaRPr lang="el-GR" sz="2000" dirty="0"/>
          </a:p>
          <a:p>
            <a:endParaRPr lang="en-US" sz="1400" dirty="0"/>
          </a:p>
        </p:txBody>
      </p:sp>
    </p:spTree>
    <p:extLst>
      <p:ext uri="{BB962C8B-B14F-4D97-AF65-F5344CB8AC3E}">
        <p14:creationId xmlns:p14="http://schemas.microsoft.com/office/powerpoint/2010/main" val="2513015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125611" y="8775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ΕΓΓΡΑΦΗ ΣΤΟ </a:t>
            </a:r>
            <a:r>
              <a:rPr lang="en-GB" sz="2800" b="1" dirty="0">
                <a:solidFill>
                  <a:schemeClr val="bg1"/>
                </a:solidFill>
              </a:rPr>
              <a:t>ORS</a:t>
            </a:r>
          </a:p>
        </p:txBody>
      </p:sp>
      <p:sp>
        <p:nvSpPr>
          <p:cNvPr id="4" name="TextBox 3"/>
          <p:cNvSpPr txBox="1"/>
          <p:nvPr/>
        </p:nvSpPr>
        <p:spPr>
          <a:xfrm>
            <a:off x="737455" y="1696641"/>
            <a:ext cx="10454419" cy="4185761"/>
          </a:xfrm>
          <a:prstGeom prst="rect">
            <a:avLst/>
          </a:prstGeom>
          <a:noFill/>
        </p:spPr>
        <p:txBody>
          <a:bodyPr wrap="square" rtlCol="0">
            <a:spAutoFit/>
          </a:bodyPr>
          <a:lstStyle/>
          <a:p>
            <a:pPr marL="285750" indent="-285750">
              <a:buFont typeface="Wingdings" panose="05000000000000000000" pitchFamily="2" charset="2"/>
              <a:buChar char="q"/>
            </a:pPr>
            <a:r>
              <a:rPr lang="el-GR" sz="2200" dirty="0"/>
              <a:t>Η εγγραφή ενός οργανισμού στο </a:t>
            </a:r>
            <a:r>
              <a:rPr lang="en-GB" sz="2200" dirty="0"/>
              <a:t>ORS</a:t>
            </a:r>
            <a:r>
              <a:rPr lang="el-GR" sz="2200" dirty="0"/>
              <a:t> απαιτείται </a:t>
            </a:r>
            <a:r>
              <a:rPr lang="el-GR" sz="2200" u="sng" dirty="0"/>
              <a:t>μόνο για τη συμμετοχή του σε αποκεντρωμένες Δράσεις</a:t>
            </a:r>
            <a:r>
              <a:rPr lang="el-GR" sz="2200" dirty="0"/>
              <a:t> του Προγράμματος</a:t>
            </a:r>
            <a:r>
              <a:rPr lang="en-GB" sz="2200" dirty="0"/>
              <a:t> </a:t>
            </a:r>
            <a:r>
              <a:rPr lang="el-GR" sz="2200" dirty="0"/>
              <a:t>και οδηγεί στην απόκτηση </a:t>
            </a:r>
            <a:r>
              <a:rPr lang="en-GB" sz="2200" dirty="0"/>
              <a:t>OID</a:t>
            </a:r>
            <a:endParaRPr lang="el-GR" sz="2200" dirty="0"/>
          </a:p>
          <a:p>
            <a:endParaRPr lang="en-GB" sz="2200" dirty="0"/>
          </a:p>
          <a:p>
            <a:endParaRPr lang="el-GR" sz="2200" dirty="0"/>
          </a:p>
          <a:p>
            <a:pPr marL="285750" indent="-285750">
              <a:buFont typeface="Wingdings" panose="05000000000000000000" pitchFamily="2" charset="2"/>
              <a:buChar char="q"/>
            </a:pPr>
            <a:r>
              <a:rPr lang="el-GR" sz="2200" u="sng" dirty="0"/>
              <a:t>Το ίδιο </a:t>
            </a:r>
            <a:r>
              <a:rPr lang="en-GB" sz="2200" u="sng" dirty="0"/>
              <a:t>OID </a:t>
            </a:r>
            <a:r>
              <a:rPr lang="el-GR" sz="2200" u="sng" dirty="0"/>
              <a:t>χρησιμοποιείται για όλες τις αιτήσεις </a:t>
            </a:r>
            <a:r>
              <a:rPr lang="el-GR" sz="2200" dirty="0"/>
              <a:t>που υποβάλλει ένας οργανισμός για αποκεντρωμένες Δράσεις, στα πλαίσια όλων των Προσκλήσεων του Προγράμματος</a:t>
            </a:r>
          </a:p>
          <a:p>
            <a:endParaRPr lang="en-GB" sz="2200" dirty="0"/>
          </a:p>
          <a:p>
            <a:endParaRPr lang="el-GR" sz="2200" dirty="0"/>
          </a:p>
          <a:p>
            <a:pPr marL="285750" indent="-285750">
              <a:buFont typeface="Wingdings" panose="05000000000000000000" pitchFamily="2" charset="2"/>
              <a:buChar char="q"/>
            </a:pPr>
            <a:r>
              <a:rPr lang="el-GR" sz="2200" u="sng" dirty="0"/>
              <a:t>Για συμμετοχή σε Κεντρικές Δράσεις</a:t>
            </a:r>
            <a:r>
              <a:rPr lang="el-GR" sz="2200" dirty="0"/>
              <a:t> του Προγράμματος η εγγραφή γίνεται μέσω της Πλατφόρμας </a:t>
            </a:r>
            <a:r>
              <a:rPr lang="en-GB" sz="2200" dirty="0">
                <a:hlinkClick r:id="rId2"/>
              </a:rPr>
              <a:t>SEDIA Funding and Tenders Portal</a:t>
            </a:r>
            <a:r>
              <a:rPr lang="el-GR" sz="2200" dirty="0"/>
              <a:t> (</a:t>
            </a:r>
            <a:r>
              <a:rPr lang="en-GB" sz="2200" dirty="0"/>
              <a:t>“EAC Participant Portal”) </a:t>
            </a:r>
            <a:r>
              <a:rPr lang="el-GR" sz="2200" dirty="0"/>
              <a:t>και οδηγεί στην απόκτηση </a:t>
            </a:r>
            <a:r>
              <a:rPr lang="en-GB" sz="2200" dirty="0"/>
              <a:t>PIC</a:t>
            </a:r>
          </a:p>
          <a:p>
            <a:endParaRPr lang="el-GR" sz="1200" dirty="0"/>
          </a:p>
          <a:p>
            <a:endParaRPr lang="el-GR" sz="1200" dirty="0"/>
          </a:p>
        </p:txBody>
      </p:sp>
    </p:spTree>
    <p:extLst>
      <p:ext uri="{BB962C8B-B14F-4D97-AF65-F5344CB8AC3E}">
        <p14:creationId xmlns:p14="http://schemas.microsoft.com/office/powerpoint/2010/main" val="1115578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35061"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ΣΤΟ </a:t>
            </a:r>
            <a:r>
              <a:rPr lang="en-GB" sz="2800" b="1" dirty="0">
                <a:solidFill>
                  <a:schemeClr val="bg1"/>
                </a:solidFill>
              </a:rPr>
              <a:t>ORS</a:t>
            </a:r>
          </a:p>
        </p:txBody>
      </p:sp>
      <p:sp>
        <p:nvSpPr>
          <p:cNvPr id="3" name="TextBox 2"/>
          <p:cNvSpPr txBox="1"/>
          <p:nvPr/>
        </p:nvSpPr>
        <p:spPr>
          <a:xfrm>
            <a:off x="657225" y="1369343"/>
            <a:ext cx="10439400" cy="40010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2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0" i="0" u="none" strike="noStrike" kern="0" cap="none" spc="0" normalizeH="0" baseline="0" noProof="0" dirty="0">
                <a:ln>
                  <a:noFill/>
                </a:ln>
                <a:solidFill>
                  <a:prstClr val="black"/>
                </a:solidFill>
                <a:effectLst/>
                <a:uLnTx/>
                <a:uFillTx/>
              </a:rPr>
              <a:t>Οι οργανισμοί που υπέβαλαν αιτήσεις ή συμμετείχαν στις αποκεντρωμένες Δράσεις του Προγράμματος </a:t>
            </a:r>
            <a:r>
              <a:rPr kumimoji="0" lang="el-GR" sz="2200" b="0" i="0" u="sng" strike="noStrike" kern="0" cap="none" spc="0" normalizeH="0" baseline="0" noProof="0" dirty="0">
                <a:ln>
                  <a:noFill/>
                </a:ln>
                <a:solidFill>
                  <a:prstClr val="black"/>
                </a:solidFill>
                <a:effectLst/>
                <a:uLnTx/>
                <a:uFillTx/>
              </a:rPr>
              <a:t>πριν από τον Οκτώβριο του 2019</a:t>
            </a:r>
            <a:r>
              <a:rPr kumimoji="0" lang="el-GR" sz="2200" b="0" i="0" u="none" strike="noStrike" kern="0" cap="none" spc="0" normalizeH="0" baseline="0" noProof="0" dirty="0">
                <a:ln>
                  <a:noFill/>
                </a:ln>
                <a:solidFill>
                  <a:prstClr val="black"/>
                </a:solidFill>
                <a:effectLst/>
                <a:uLnTx/>
                <a:uFillTx/>
              </a:rPr>
              <a:t> είχαν εγγραφεί μέσω του </a:t>
            </a:r>
            <a:r>
              <a:rPr kumimoji="0" lang="en-GB" sz="2200" b="0" i="0" u="none" strike="noStrike" kern="0" cap="none" spc="0" normalizeH="0" baseline="0" noProof="0" dirty="0">
                <a:ln>
                  <a:noFill/>
                </a:ln>
                <a:solidFill>
                  <a:prstClr val="black"/>
                </a:solidFill>
                <a:effectLst/>
                <a:uLnTx/>
                <a:uFillTx/>
              </a:rPr>
              <a:t>“EAC Participant Portal” </a:t>
            </a:r>
            <a:r>
              <a:rPr kumimoji="0" lang="el-GR" sz="2200" b="0" i="0" u="none" strike="noStrike" kern="0" cap="none" spc="0" normalizeH="0" baseline="0" noProof="0" dirty="0">
                <a:ln>
                  <a:noFill/>
                </a:ln>
                <a:solidFill>
                  <a:prstClr val="black"/>
                </a:solidFill>
                <a:effectLst/>
                <a:uLnTx/>
                <a:uFillTx/>
              </a:rPr>
              <a:t>και είχαν αποκτήσει </a:t>
            </a:r>
            <a:r>
              <a:rPr kumimoji="0" lang="en-GB" sz="2200" b="0" i="0" u="none" strike="noStrike" kern="0" cap="none" spc="0" normalizeH="0" baseline="0" noProof="0" dirty="0">
                <a:ln>
                  <a:noFill/>
                </a:ln>
                <a:solidFill>
                  <a:prstClr val="black"/>
                </a:solidFill>
                <a:effectLst/>
                <a:uLnTx/>
                <a:uFillTx/>
              </a:rPr>
              <a:t>PIC. </a:t>
            </a:r>
            <a:r>
              <a:rPr kumimoji="0" lang="el-GR" sz="2200" b="0" i="0" u="none" strike="noStrike" kern="0" cap="none" spc="0" normalizeH="0" baseline="0" noProof="0" dirty="0">
                <a:ln>
                  <a:noFill/>
                </a:ln>
                <a:solidFill>
                  <a:prstClr val="black"/>
                </a:solidFill>
                <a:effectLst/>
                <a:uLnTx/>
                <a:uFillTx/>
              </a:rPr>
              <a:t>Πλέον, είναι κάτοχοι </a:t>
            </a:r>
            <a:r>
              <a:rPr kumimoji="0" lang="en-GB" sz="2200" b="0" i="0" u="none" strike="noStrike" kern="0" cap="none" spc="0" normalizeH="0" baseline="0" noProof="0" dirty="0">
                <a:ln>
                  <a:noFill/>
                </a:ln>
                <a:solidFill>
                  <a:prstClr val="black"/>
                </a:solidFill>
                <a:effectLst/>
                <a:uLnTx/>
                <a:uFillTx/>
              </a:rPr>
              <a:t>OID, </a:t>
            </a:r>
            <a:r>
              <a:rPr kumimoji="0" lang="el-GR" sz="2200" b="0" i="0" u="none" strike="noStrike" kern="0" cap="none" spc="0" normalizeH="0" baseline="0" noProof="0" dirty="0">
                <a:ln>
                  <a:noFill/>
                </a:ln>
                <a:solidFill>
                  <a:prstClr val="black"/>
                </a:solidFill>
                <a:effectLst/>
                <a:uLnTx/>
                <a:uFillTx/>
              </a:rPr>
              <a:t>που τους δόθηκε αυτόματα από το σύστημα, επομένως δε χρειάζεται να πραγματοποιήσουν εκ νέου εγγραφή.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a:ln>
                <a:noFill/>
              </a:ln>
              <a:solidFill>
                <a:prstClr val="black"/>
              </a:solidFill>
              <a:effectLst/>
              <a:uLnTx/>
              <a:uFillTx/>
            </a:endParaRPr>
          </a:p>
          <a:p>
            <a:pPr marL="268288" marR="0" lvl="0" indent="-268288"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0" i="0" u="none" strike="noStrike" kern="0" cap="none" spc="0" normalizeH="0" baseline="0" noProof="0" dirty="0">
                <a:ln>
                  <a:noFill/>
                </a:ln>
                <a:solidFill>
                  <a:prstClr val="black"/>
                </a:solidFill>
                <a:effectLst/>
                <a:uLnTx/>
                <a:uFillTx/>
              </a:rPr>
              <a:t>Οι οργανισμοί που υποβάλλουν αιτήσεις τόσο για Κεντρικές όσο και για  Αποκεντρωμένες Δράσεις </a:t>
            </a:r>
            <a:r>
              <a:rPr kumimoji="0" lang="el-GR" sz="2200" b="0" i="0" u="sng" strike="noStrike" kern="0" cap="none" spc="0" normalizeH="0" baseline="0" noProof="0" dirty="0">
                <a:ln>
                  <a:noFill/>
                </a:ln>
                <a:solidFill>
                  <a:prstClr val="black"/>
                </a:solidFill>
                <a:effectLst/>
                <a:uLnTx/>
                <a:uFillTx/>
              </a:rPr>
              <a:t>μετά τον Οκτώβριο του 2019</a:t>
            </a:r>
            <a:r>
              <a:rPr kumimoji="0" lang="el-GR" sz="2200" b="0" i="0" u="none" strike="noStrike" kern="0" cap="none" spc="0" normalizeH="0" baseline="0" noProof="0" dirty="0">
                <a:ln>
                  <a:noFill/>
                </a:ln>
                <a:solidFill>
                  <a:prstClr val="black"/>
                </a:solidFill>
                <a:effectLst/>
                <a:uLnTx/>
                <a:uFillTx/>
              </a:rPr>
              <a:t> πραγματοποιούν δύο ξεχωριστές εγγραφές και είναι κάτοχοι δύο ξεχωριστών μοναδικών αναγνωριστικών κωδικών, ενός </a:t>
            </a:r>
            <a:r>
              <a:rPr kumimoji="0" lang="en-GB" sz="2200" b="0" i="0" u="none" strike="noStrike" kern="0" cap="none" spc="0" normalizeH="0" baseline="0" noProof="0" dirty="0">
                <a:ln>
                  <a:noFill/>
                </a:ln>
                <a:solidFill>
                  <a:prstClr val="black"/>
                </a:solidFill>
                <a:effectLst/>
                <a:uLnTx/>
                <a:uFillTx/>
              </a:rPr>
              <a:t>PIC </a:t>
            </a:r>
            <a:r>
              <a:rPr kumimoji="0" lang="el-GR" sz="2200" b="0" i="0" u="none" strike="noStrike" kern="0" cap="none" spc="0" normalizeH="0" baseline="0" noProof="0" dirty="0">
                <a:ln>
                  <a:noFill/>
                </a:ln>
                <a:solidFill>
                  <a:prstClr val="black"/>
                </a:solidFill>
                <a:effectLst/>
                <a:uLnTx/>
                <a:uFillTx/>
              </a:rPr>
              <a:t>και ενός </a:t>
            </a:r>
            <a:r>
              <a:rPr kumimoji="0" lang="en-GB" sz="2200" b="0" i="0" u="none" strike="noStrike" kern="0" cap="none" spc="0" normalizeH="0" baseline="0" noProof="0" dirty="0">
                <a:ln>
                  <a:noFill/>
                </a:ln>
                <a:solidFill>
                  <a:prstClr val="black"/>
                </a:solidFill>
                <a:effectLst/>
                <a:uLnTx/>
                <a:uFillTx/>
              </a:rPr>
              <a:t>OID.</a:t>
            </a:r>
          </a:p>
        </p:txBody>
      </p:sp>
    </p:spTree>
    <p:extLst>
      <p:ext uri="{BB962C8B-B14F-4D97-AF65-F5344CB8AC3E}">
        <p14:creationId xmlns:p14="http://schemas.microsoft.com/office/powerpoint/2010/main" val="3342133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25361"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ΑΝΑΖΗΤΗΣΗ ΕΓΓΡΑΦΗΣ ΟΡΓΑΝΙΣΜΟΥ</a:t>
            </a:r>
            <a:endParaRPr lang="en-GB" sz="2800" b="1" dirty="0">
              <a:solidFill>
                <a:schemeClr val="bg1"/>
              </a:solidFill>
            </a:endParaRPr>
          </a:p>
        </p:txBody>
      </p:sp>
      <p:sp>
        <p:nvSpPr>
          <p:cNvPr id="4" name="TextBox 3"/>
          <p:cNvSpPr txBox="1"/>
          <p:nvPr/>
        </p:nvSpPr>
        <p:spPr>
          <a:xfrm>
            <a:off x="760537" y="1387277"/>
            <a:ext cx="8997800" cy="32624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Πριν κάνετε νέα εγγραφή</a:t>
            </a:r>
            <a:r>
              <a:rPr kumimoji="0" lang="en-GB" sz="2200" b="1" i="0" u="none" strike="noStrike" kern="0" cap="none" spc="0" normalizeH="0" baseline="0" noProof="0" dirty="0">
                <a:ln>
                  <a:noFill/>
                </a:ln>
                <a:solidFill>
                  <a:prstClr val="black"/>
                </a:solidFill>
                <a:effectLst/>
                <a:uLnTx/>
                <a:uFillTx/>
              </a:rPr>
              <a:t>, </a:t>
            </a:r>
            <a:r>
              <a:rPr kumimoji="0" lang="el-GR" sz="2200" b="1" i="0" u="none" strike="noStrike" kern="0" cap="none" spc="0" normalizeH="0" baseline="0" noProof="0" dirty="0">
                <a:ln>
                  <a:noFill/>
                </a:ln>
                <a:solidFill>
                  <a:prstClr val="black"/>
                </a:solidFill>
                <a:effectLst/>
                <a:uLnTx/>
                <a:uFillTx/>
              </a:rPr>
              <a:t>αναζητήστε τον οργανισμό σας στο </a:t>
            </a:r>
            <a:r>
              <a:rPr kumimoji="0" lang="en-GB" sz="2200" b="1" i="0" u="none" strike="noStrike" kern="0" cap="none" spc="0" normalizeH="0" baseline="0" noProof="0" dirty="0">
                <a:ln>
                  <a:noFill/>
                </a:ln>
                <a:solidFill>
                  <a:prstClr val="black"/>
                </a:solidFill>
                <a:effectLst/>
                <a:uLnTx/>
                <a:uFillTx/>
              </a:rPr>
              <a:t>ORS</a:t>
            </a:r>
            <a:r>
              <a:rPr kumimoji="0" lang="el-GR" sz="2200" b="1" i="0" u="none" strike="noStrike" kern="0" cap="none" spc="0" normalizeH="0" baseline="0" noProof="0" dirty="0">
                <a:ln>
                  <a:noFill/>
                </a:ln>
                <a:solidFill>
                  <a:prstClr val="black"/>
                </a:solidFill>
                <a:effectLst/>
                <a:uLnTx/>
                <a:uFillTx/>
              </a:rPr>
              <a:t>  για:</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sng" strike="noStrike" kern="0" cap="none" spc="0" normalizeH="0" baseline="0" noProof="0" dirty="0">
                <a:ln>
                  <a:noFill/>
                </a:ln>
                <a:solidFill>
                  <a:prstClr val="black"/>
                </a:solidFill>
                <a:effectLst/>
                <a:uLnTx/>
                <a:uFillTx/>
              </a:rPr>
              <a:t>Αποφυγή πολλαπλών εγγραφών</a:t>
            </a:r>
            <a:r>
              <a:rPr kumimoji="0" lang="el-GR" sz="2000" b="0" i="0" u="none" strike="noStrike" kern="0" cap="none" spc="0" normalizeH="0" baseline="0" noProof="0" dirty="0">
                <a:ln>
                  <a:noFill/>
                </a:ln>
                <a:solidFill>
                  <a:prstClr val="black"/>
                </a:solidFill>
                <a:effectLst/>
                <a:uLnTx/>
                <a:uFillTx/>
              </a:rPr>
              <a:t> του οργανισμού</a:t>
            </a:r>
            <a:r>
              <a:rPr kumimoji="0" lang="en-GB" sz="2000" b="0" i="0" u="none" strike="noStrike" kern="0" cap="none" spc="0" normalizeH="0" baseline="0" noProof="0" dirty="0">
                <a:ln>
                  <a:noFill/>
                </a:ln>
                <a:solidFill>
                  <a:prstClr val="black"/>
                </a:solidFill>
                <a:effectLst/>
                <a:uLnTx/>
                <a:uFillTx/>
              </a:rPr>
              <a:t> </a:t>
            </a:r>
            <a:r>
              <a:rPr kumimoji="0" lang="el-GR" sz="2000" b="0" i="0" u="none" strike="noStrike" kern="0" cap="none" spc="0" normalizeH="0" baseline="0" noProof="0" dirty="0">
                <a:ln>
                  <a:noFill/>
                </a:ln>
                <a:solidFill>
                  <a:prstClr val="black"/>
                </a:solidFill>
                <a:effectLst/>
                <a:uLnTx/>
                <a:uFillTx/>
              </a:rPr>
              <a:t>σας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sng" strike="noStrike" kern="0" cap="none" spc="0" normalizeH="0" baseline="0" noProof="0" dirty="0">
                <a:ln>
                  <a:noFill/>
                </a:ln>
                <a:solidFill>
                  <a:prstClr val="black"/>
                </a:solidFill>
                <a:effectLst/>
                <a:uLnTx/>
                <a:uFillTx/>
              </a:rPr>
              <a:t>Εντοπισμό του κωδικού </a:t>
            </a:r>
            <a:r>
              <a:rPr kumimoji="0" lang="en-GB" sz="2000" b="0" i="0" u="sng" strike="noStrike" kern="0" cap="none" spc="0" normalizeH="0" baseline="0" noProof="0" dirty="0">
                <a:ln>
                  <a:noFill/>
                </a:ln>
                <a:solidFill>
                  <a:prstClr val="black"/>
                </a:solidFill>
                <a:effectLst/>
                <a:uLnTx/>
                <a:uFillTx/>
              </a:rPr>
              <a:t>OID</a:t>
            </a:r>
            <a:r>
              <a:rPr kumimoji="0" lang="el-GR" sz="2000" b="0" i="0" u="none" strike="noStrike" kern="0" cap="none" spc="0" normalizeH="0" baseline="0" noProof="0" dirty="0">
                <a:ln>
                  <a:noFill/>
                </a:ln>
                <a:solidFill>
                  <a:prstClr val="black"/>
                </a:solidFill>
                <a:effectLst/>
                <a:uLnTx/>
                <a:uFillTx/>
              </a:rPr>
              <a:t> του οργανισμού σας, στην</a:t>
            </a:r>
            <a:r>
              <a:rPr kumimoji="0" lang="el-GR" sz="2000" b="0" i="0" u="none" strike="noStrike" kern="0" cap="none" spc="0" normalizeH="0" noProof="0" dirty="0">
                <a:ln>
                  <a:noFill/>
                </a:ln>
                <a:solidFill>
                  <a:prstClr val="black"/>
                </a:solidFill>
                <a:effectLst/>
                <a:uLnTx/>
                <a:uFillTx/>
              </a:rPr>
              <a:t> περίπτωση που</a:t>
            </a:r>
            <a:r>
              <a:rPr kumimoji="0" lang="el-GR" sz="2000" b="0" i="0" u="none" strike="noStrike" kern="0" cap="none" spc="0" normalizeH="0" baseline="0" noProof="0" dirty="0">
                <a:ln>
                  <a:noFill/>
                </a:ln>
                <a:solidFill>
                  <a:prstClr val="black"/>
                </a:solidFill>
                <a:effectLst/>
                <a:uLnTx/>
                <a:uFillTx/>
              </a:rPr>
              <a:t> κατά την τελευταία συμμετοχή του στο Πρόγραμμα, είχε χρησιμοποιηθεί κωδικός </a:t>
            </a:r>
            <a:r>
              <a:rPr kumimoji="0" lang="en-GB" sz="2000" b="0" i="0" u="none" strike="noStrike" kern="0" cap="none" spc="0" normalizeH="0" baseline="0" noProof="0" dirty="0">
                <a:ln>
                  <a:noFill/>
                </a:ln>
                <a:solidFill>
                  <a:prstClr val="black"/>
                </a:solidFill>
                <a:effectLst/>
                <a:uLnTx/>
                <a:uFillTx/>
              </a:rPr>
              <a:t>PIC</a:t>
            </a:r>
            <a:endParaRPr kumimoji="0" lang="el-GR"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pic>
        <p:nvPicPr>
          <p:cNvPr id="5" name="Picture 2" descr="North Carolina Secretary of State General Counsel Searching and Using the  Business Registration Data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81" y="4998532"/>
            <a:ext cx="2475359" cy="164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555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25361"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ΑΝΑΖΗΤΗΣΗ ΕΓΓΡΑΦΗΣ ΟΡΓΑΝΙΣΜΟΥ</a:t>
            </a:r>
            <a:endParaRPr lang="en-GB" sz="2800" b="1" dirty="0">
              <a:solidFill>
                <a:schemeClr val="bg1"/>
              </a:solidFill>
            </a:endParaRPr>
          </a:p>
        </p:txBody>
      </p:sp>
      <p:sp>
        <p:nvSpPr>
          <p:cNvPr id="6" name="TextBox 5"/>
          <p:cNvSpPr txBox="1"/>
          <p:nvPr/>
        </p:nvSpPr>
        <p:spPr>
          <a:xfrm>
            <a:off x="575692" y="1004985"/>
            <a:ext cx="11616308" cy="954107"/>
          </a:xfrm>
          <a:prstGeom prst="rect">
            <a:avLst/>
          </a:prstGeom>
          <a:noFill/>
        </p:spPr>
        <p:txBody>
          <a:bodyPr wrap="square" rtlCol="0">
            <a:spAutoFit/>
          </a:bodyPr>
          <a:lstStyle/>
          <a:p>
            <a:pPr marL="342900" indent="-342900">
              <a:buFont typeface="Wingdings" panose="05000000000000000000" pitchFamily="2" charset="2"/>
              <a:buChar char="q"/>
            </a:pPr>
            <a:r>
              <a:rPr lang="el-GR" sz="2000" dirty="0"/>
              <a:t>Συνδεθείτε με την Πλατφόρμα </a:t>
            </a:r>
            <a:r>
              <a:rPr lang="en-GB" sz="2000" dirty="0">
                <a:hlinkClick r:id="rId2"/>
              </a:rPr>
              <a:t>Erasmus+ and European Solidarity Corps Platform</a:t>
            </a:r>
            <a:r>
              <a:rPr lang="en-GB" dirty="0">
                <a:hlinkClick r:id="rId2"/>
              </a:rPr>
              <a:t> </a:t>
            </a:r>
            <a:endParaRPr lang="el-GR" dirty="0"/>
          </a:p>
          <a:p>
            <a:r>
              <a:rPr lang="el-GR" dirty="0"/>
              <a:t>      </a:t>
            </a:r>
            <a:r>
              <a:rPr lang="en-GB" dirty="0"/>
              <a:t>(</a:t>
            </a:r>
            <a:r>
              <a:rPr lang="el-GR" dirty="0"/>
              <a:t>για αναζήτηση οργανισμού δεν απαιτείται η χρήση των στοιχείων του </a:t>
            </a:r>
            <a:r>
              <a:rPr lang="en-GB" dirty="0"/>
              <a:t>EU Login Account)</a:t>
            </a:r>
          </a:p>
          <a:p>
            <a:pPr marL="285750" indent="-285750">
              <a:buFont typeface="Wingdings" panose="05000000000000000000" pitchFamily="2" charset="2"/>
              <a:buChar char="§"/>
            </a:pPr>
            <a:endParaRPr lang="en-GB" dirty="0"/>
          </a:p>
        </p:txBody>
      </p:sp>
      <p:pic>
        <p:nvPicPr>
          <p:cNvPr id="7" name="Picture 6"/>
          <p:cNvPicPr/>
          <p:nvPr/>
        </p:nvPicPr>
        <p:blipFill>
          <a:blip r:embed="rId3"/>
          <a:stretch>
            <a:fillRect/>
          </a:stretch>
        </p:blipFill>
        <p:spPr>
          <a:xfrm>
            <a:off x="718567" y="1959092"/>
            <a:ext cx="9616058" cy="4813183"/>
          </a:xfrm>
          <a:prstGeom prst="rect">
            <a:avLst/>
          </a:prstGeom>
        </p:spPr>
      </p:pic>
      <p:sp>
        <p:nvSpPr>
          <p:cNvPr id="9" name="Rounded Rectangle 8"/>
          <p:cNvSpPr/>
          <p:nvPr/>
        </p:nvSpPr>
        <p:spPr>
          <a:xfrm>
            <a:off x="813865" y="3886201"/>
            <a:ext cx="1481659" cy="1333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2295524" y="4210051"/>
            <a:ext cx="3971926" cy="7636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6267450" y="4558156"/>
            <a:ext cx="3933825" cy="276999"/>
          </a:xfrm>
          <a:prstGeom prst="rect">
            <a:avLst/>
          </a:prstGeom>
          <a:noFill/>
        </p:spPr>
        <p:txBody>
          <a:bodyPr wrap="square" rtlCol="0">
            <a:spAutoFit/>
          </a:bodyPr>
          <a:lstStyle/>
          <a:p>
            <a:r>
              <a:rPr lang="el-GR" sz="1200" dirty="0">
                <a:solidFill>
                  <a:srgbClr val="FF0000"/>
                </a:solidFill>
              </a:rPr>
              <a:t>Απλή Αναζήτηση (Όνομα οργανισμού, ιστοσελίδα, κτλ.) </a:t>
            </a:r>
            <a:endParaRPr lang="en-GB" sz="1200" dirty="0">
              <a:solidFill>
                <a:srgbClr val="FF0000"/>
              </a:solidFill>
            </a:endParaRPr>
          </a:p>
        </p:txBody>
      </p:sp>
      <p:sp>
        <p:nvSpPr>
          <p:cNvPr id="12" name="Rounded Rectangle 11"/>
          <p:cNvSpPr/>
          <p:nvPr/>
        </p:nvSpPr>
        <p:spPr>
          <a:xfrm>
            <a:off x="2335743" y="5273402"/>
            <a:ext cx="201016" cy="8606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536759" y="5595966"/>
            <a:ext cx="5616624" cy="276999"/>
          </a:xfrm>
          <a:prstGeom prst="rect">
            <a:avLst/>
          </a:prstGeom>
          <a:noFill/>
        </p:spPr>
        <p:txBody>
          <a:bodyPr wrap="square" rtlCol="0">
            <a:spAutoFit/>
          </a:bodyPr>
          <a:lstStyle/>
          <a:p>
            <a:r>
              <a:rPr lang="el-GR" sz="1200" dirty="0">
                <a:solidFill>
                  <a:srgbClr val="FF0000"/>
                </a:solidFill>
              </a:rPr>
              <a:t>Προηγμένη Αναζήτηση (Διατίθενται φίλτρα, συμπεριλαμβανομένου του αριθμού </a:t>
            </a:r>
            <a:r>
              <a:rPr lang="en-GB" sz="1200" dirty="0">
                <a:solidFill>
                  <a:srgbClr val="FF0000"/>
                </a:solidFill>
              </a:rPr>
              <a:t>PIC</a:t>
            </a:r>
            <a:r>
              <a:rPr lang="el-GR" sz="1200" dirty="0">
                <a:solidFill>
                  <a:srgbClr val="FF0000"/>
                </a:solidFill>
              </a:rPr>
              <a:t>)</a:t>
            </a:r>
            <a:endParaRPr lang="en-GB" sz="1200" dirty="0">
              <a:solidFill>
                <a:srgbClr val="FF0000"/>
              </a:solidFill>
            </a:endParaRPr>
          </a:p>
        </p:txBody>
      </p:sp>
    </p:spTree>
    <p:extLst>
      <p:ext uri="{BB962C8B-B14F-4D97-AF65-F5344CB8AC3E}">
        <p14:creationId xmlns:p14="http://schemas.microsoft.com/office/powerpoint/2010/main" val="1207777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96861"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sp>
        <p:nvSpPr>
          <p:cNvPr id="4" name="Rectangle 3"/>
          <p:cNvSpPr/>
          <p:nvPr/>
        </p:nvSpPr>
        <p:spPr>
          <a:xfrm>
            <a:off x="352425" y="1037474"/>
            <a:ext cx="9246230" cy="400110"/>
          </a:xfrm>
          <a:prstGeom prst="rect">
            <a:avLst/>
          </a:prstGeom>
        </p:spPr>
        <p:txBody>
          <a:bodyPr wrap="square">
            <a:spAutoFit/>
          </a:bodyPr>
          <a:lstStyle/>
          <a:p>
            <a:pPr marL="342900" indent="-342900">
              <a:buFont typeface="Wingdings" panose="05000000000000000000" pitchFamily="2" charset="2"/>
              <a:buChar char="q"/>
            </a:pPr>
            <a:r>
              <a:rPr lang="el-GR" sz="2000" dirty="0"/>
              <a:t>Συνδεθείτε με την Πλατφόρμα </a:t>
            </a:r>
            <a:r>
              <a:rPr lang="en-GB" sz="2000" dirty="0">
                <a:hlinkClick r:id="rId2"/>
              </a:rPr>
              <a:t>Erasmus+ and European Solidarity Corps Platform</a:t>
            </a:r>
            <a:endParaRPr lang="en-GB" dirty="0"/>
          </a:p>
        </p:txBody>
      </p:sp>
      <p:pic>
        <p:nvPicPr>
          <p:cNvPr id="5" name="Picture 4"/>
          <p:cNvPicPr/>
          <p:nvPr/>
        </p:nvPicPr>
        <p:blipFill>
          <a:blip r:embed="rId3"/>
          <a:stretch>
            <a:fillRect/>
          </a:stretch>
        </p:blipFill>
        <p:spPr>
          <a:xfrm>
            <a:off x="465963" y="1543051"/>
            <a:ext cx="10078212" cy="5244786"/>
          </a:xfrm>
          <a:prstGeom prst="rect">
            <a:avLst/>
          </a:prstGeom>
        </p:spPr>
      </p:pic>
      <p:sp>
        <p:nvSpPr>
          <p:cNvPr id="6" name="Rounded Rectangle 5"/>
          <p:cNvSpPr/>
          <p:nvPr/>
        </p:nvSpPr>
        <p:spPr>
          <a:xfrm>
            <a:off x="612515" y="3724275"/>
            <a:ext cx="1263910" cy="1432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2022976" y="3609258"/>
            <a:ext cx="4454024" cy="7722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2279389" y="5800007"/>
            <a:ext cx="5216785" cy="5722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91602" y="3498242"/>
            <a:ext cx="295275" cy="369332"/>
          </a:xfrm>
          <a:prstGeom prst="rect">
            <a:avLst/>
          </a:prstGeom>
          <a:noFill/>
        </p:spPr>
        <p:txBody>
          <a:bodyPr wrap="square" rtlCol="0">
            <a:spAutoFit/>
          </a:bodyPr>
          <a:lstStyle/>
          <a:p>
            <a:r>
              <a:rPr lang="el-GR" b="1" dirty="0">
                <a:solidFill>
                  <a:srgbClr val="FF0000"/>
                </a:solidFill>
              </a:rPr>
              <a:t>1</a:t>
            </a:r>
            <a:endParaRPr lang="en-GB" b="1" dirty="0">
              <a:solidFill>
                <a:srgbClr val="FF0000"/>
              </a:solidFill>
            </a:endParaRPr>
          </a:p>
        </p:txBody>
      </p:sp>
      <p:sp>
        <p:nvSpPr>
          <p:cNvPr id="10" name="TextBox 9"/>
          <p:cNvSpPr txBox="1"/>
          <p:nvPr/>
        </p:nvSpPr>
        <p:spPr>
          <a:xfrm>
            <a:off x="6461626" y="3795924"/>
            <a:ext cx="295275" cy="369332"/>
          </a:xfrm>
          <a:prstGeom prst="rect">
            <a:avLst/>
          </a:prstGeom>
          <a:noFill/>
        </p:spPr>
        <p:txBody>
          <a:bodyPr wrap="square" rtlCol="0">
            <a:spAutoFit/>
          </a:bodyPr>
          <a:lstStyle/>
          <a:p>
            <a:r>
              <a:rPr lang="el-GR" b="1" dirty="0">
                <a:solidFill>
                  <a:srgbClr val="FF0000"/>
                </a:solidFill>
              </a:rPr>
              <a:t>2</a:t>
            </a:r>
            <a:endParaRPr lang="en-GB" b="1" dirty="0">
              <a:solidFill>
                <a:srgbClr val="FF0000"/>
              </a:solidFill>
            </a:endParaRPr>
          </a:p>
        </p:txBody>
      </p:sp>
      <p:sp>
        <p:nvSpPr>
          <p:cNvPr id="11" name="TextBox 10"/>
          <p:cNvSpPr txBox="1"/>
          <p:nvPr/>
        </p:nvSpPr>
        <p:spPr>
          <a:xfrm>
            <a:off x="7496174" y="5901450"/>
            <a:ext cx="295275" cy="369332"/>
          </a:xfrm>
          <a:prstGeom prst="rect">
            <a:avLst/>
          </a:prstGeom>
          <a:noFill/>
        </p:spPr>
        <p:txBody>
          <a:bodyPr wrap="square" rtlCol="0">
            <a:spAutoFit/>
          </a:bodyPr>
          <a:lstStyle/>
          <a:p>
            <a:r>
              <a:rPr lang="el-GR" b="1" dirty="0">
                <a:solidFill>
                  <a:srgbClr val="FF0000"/>
                </a:solidFill>
              </a:rPr>
              <a:t>3</a:t>
            </a:r>
            <a:endParaRPr lang="en-GB" b="1" dirty="0">
              <a:solidFill>
                <a:srgbClr val="FF0000"/>
              </a:solidFill>
            </a:endParaRPr>
          </a:p>
        </p:txBody>
      </p:sp>
      <p:sp>
        <p:nvSpPr>
          <p:cNvPr id="12" name="TextBox 11"/>
          <p:cNvSpPr txBox="1"/>
          <p:nvPr/>
        </p:nvSpPr>
        <p:spPr>
          <a:xfrm>
            <a:off x="6756901" y="3682908"/>
            <a:ext cx="3663449" cy="769441"/>
          </a:xfrm>
          <a:prstGeom prst="rect">
            <a:avLst/>
          </a:prstGeom>
          <a:noFill/>
        </p:spPr>
        <p:txBody>
          <a:bodyPr wrap="square" rtlCol="0">
            <a:spAutoFit/>
          </a:bodyPr>
          <a:lstStyle/>
          <a:p>
            <a:pPr algn="just"/>
            <a:r>
              <a:rPr lang="el-GR" sz="1100" dirty="0">
                <a:solidFill>
                  <a:srgbClr val="FF0000"/>
                </a:solidFill>
              </a:rPr>
              <a:t>Μπορείτε να παρακάμψετε το βήμα </a:t>
            </a:r>
            <a:r>
              <a:rPr lang="en-GB" sz="1100" dirty="0">
                <a:solidFill>
                  <a:srgbClr val="FF0000"/>
                </a:solidFill>
              </a:rPr>
              <a:t>“Search for an Organisation” </a:t>
            </a:r>
            <a:r>
              <a:rPr lang="el-GR" sz="1100" dirty="0">
                <a:solidFill>
                  <a:srgbClr val="FF0000"/>
                </a:solidFill>
              </a:rPr>
              <a:t>και να αναζητήσετε τον οργανισμό σας κατευθείαν από εδώ. Και πάλι, η σύνδεση με </a:t>
            </a:r>
            <a:r>
              <a:rPr lang="en-GB" sz="1100" dirty="0">
                <a:solidFill>
                  <a:srgbClr val="FF0000"/>
                </a:solidFill>
              </a:rPr>
              <a:t>EU Login Account</a:t>
            </a:r>
            <a:r>
              <a:rPr lang="el-GR" sz="1100" dirty="0">
                <a:solidFill>
                  <a:srgbClr val="FF0000"/>
                </a:solidFill>
              </a:rPr>
              <a:t> δεν είναι απαραίτητη.</a:t>
            </a:r>
            <a:endParaRPr lang="en-GB" sz="1100" dirty="0">
              <a:solidFill>
                <a:srgbClr val="FF0000"/>
              </a:solidFill>
            </a:endParaRPr>
          </a:p>
        </p:txBody>
      </p:sp>
      <p:sp>
        <p:nvSpPr>
          <p:cNvPr id="13" name="TextBox 12"/>
          <p:cNvSpPr txBox="1"/>
          <p:nvPr/>
        </p:nvSpPr>
        <p:spPr>
          <a:xfrm>
            <a:off x="7791449" y="5623755"/>
            <a:ext cx="2698579" cy="769441"/>
          </a:xfrm>
          <a:prstGeom prst="rect">
            <a:avLst/>
          </a:prstGeom>
          <a:noFill/>
        </p:spPr>
        <p:txBody>
          <a:bodyPr wrap="square" rtlCol="0">
            <a:spAutoFit/>
          </a:bodyPr>
          <a:lstStyle/>
          <a:p>
            <a:pPr algn="just"/>
            <a:r>
              <a:rPr lang="el-GR" sz="1100" dirty="0">
                <a:solidFill>
                  <a:srgbClr val="FF0000"/>
                </a:solidFill>
              </a:rPr>
              <a:t>Θα προχωρήσετε σε αυτό το βήμα, μόνο εάν δεν έχετε εντοπίσει τον οργανισμό σας</a:t>
            </a:r>
            <a:r>
              <a:rPr lang="en-GB" sz="1100" dirty="0">
                <a:solidFill>
                  <a:srgbClr val="FF0000"/>
                </a:solidFill>
              </a:rPr>
              <a:t>. </a:t>
            </a:r>
            <a:r>
              <a:rPr lang="el-GR" sz="1100" dirty="0">
                <a:solidFill>
                  <a:srgbClr val="FF0000"/>
                </a:solidFill>
              </a:rPr>
              <a:t>Για την εγγραφή είναι απαραίτητη η χρήση των στοιχείων του </a:t>
            </a:r>
            <a:r>
              <a:rPr lang="en-GB" sz="1100" dirty="0">
                <a:solidFill>
                  <a:srgbClr val="FF0000"/>
                </a:solidFill>
              </a:rPr>
              <a:t>EU Login Account</a:t>
            </a:r>
          </a:p>
        </p:txBody>
      </p:sp>
    </p:spTree>
    <p:extLst>
      <p:ext uri="{BB962C8B-B14F-4D97-AF65-F5344CB8AC3E}">
        <p14:creationId xmlns:p14="http://schemas.microsoft.com/office/powerpoint/2010/main" val="2814286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44486"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sp>
        <p:nvSpPr>
          <p:cNvPr id="14" name="TextBox 13"/>
          <p:cNvSpPr txBox="1"/>
          <p:nvPr/>
        </p:nvSpPr>
        <p:spPr>
          <a:xfrm>
            <a:off x="276224" y="928042"/>
            <a:ext cx="11915776" cy="707886"/>
          </a:xfrm>
          <a:prstGeom prst="rect">
            <a:avLst/>
          </a:prstGeom>
          <a:noFill/>
        </p:spPr>
        <p:txBody>
          <a:bodyPr wrap="square" rtlCol="0">
            <a:spAutoFit/>
          </a:bodyPr>
          <a:lstStyle/>
          <a:p>
            <a:pPr marL="285750" indent="-285750">
              <a:buFont typeface="Wingdings" panose="05000000000000000000" pitchFamily="2" charset="2"/>
              <a:buChar char="q"/>
            </a:pPr>
            <a:r>
              <a:rPr lang="el-GR" sz="2000" dirty="0"/>
              <a:t>Εφόσον επιλέξετε                                          </a:t>
            </a:r>
            <a:r>
              <a:rPr lang="en-GB" sz="2000" dirty="0"/>
              <a:t>   </a:t>
            </a:r>
            <a:r>
              <a:rPr lang="el-GR" sz="2000" dirty="0"/>
              <a:t>και δεν είσαστε ήδη συνδεδεμένοι στην Πλατφόρμα με το </a:t>
            </a:r>
            <a:r>
              <a:rPr lang="en-GB" sz="2000" dirty="0"/>
              <a:t>EU Login Account </a:t>
            </a:r>
            <a:r>
              <a:rPr lang="el-GR" sz="2000" dirty="0"/>
              <a:t> του οργανισμού, εμφανίζεται η πιο κάτω οθόνη για εισαγωγή των στοιχείων του λογαριασμού:      </a:t>
            </a:r>
            <a:endParaRPr lang="en-GB" sz="2000" dirty="0"/>
          </a:p>
        </p:txBody>
      </p:sp>
      <p:pic>
        <p:nvPicPr>
          <p:cNvPr id="3" name="Picture 2"/>
          <p:cNvPicPr>
            <a:picLocks noChangeAspect="1"/>
          </p:cNvPicPr>
          <p:nvPr/>
        </p:nvPicPr>
        <p:blipFill>
          <a:blip r:embed="rId2"/>
          <a:stretch>
            <a:fillRect/>
          </a:stretch>
        </p:blipFill>
        <p:spPr>
          <a:xfrm>
            <a:off x="2559071" y="1001545"/>
            <a:ext cx="2444708" cy="280440"/>
          </a:xfrm>
          <a:prstGeom prst="rect">
            <a:avLst/>
          </a:prstGeom>
        </p:spPr>
      </p:pic>
      <p:sp>
        <p:nvSpPr>
          <p:cNvPr id="5" name="AutoShape 2" descr="OID_Register_EULogi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3"/>
          <a:stretch>
            <a:fillRect/>
          </a:stretch>
        </p:blipFill>
        <p:spPr>
          <a:xfrm>
            <a:off x="571499" y="2038350"/>
            <a:ext cx="9058275" cy="4730503"/>
          </a:xfrm>
          <a:prstGeom prst="rect">
            <a:avLst/>
          </a:prstGeom>
        </p:spPr>
      </p:pic>
    </p:spTree>
    <p:extLst>
      <p:ext uri="{BB962C8B-B14F-4D97-AF65-F5344CB8AC3E}">
        <p14:creationId xmlns:p14="http://schemas.microsoft.com/office/powerpoint/2010/main" val="2242682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44486"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sp>
        <p:nvSpPr>
          <p:cNvPr id="14" name="TextBox 13"/>
          <p:cNvSpPr txBox="1"/>
          <p:nvPr/>
        </p:nvSpPr>
        <p:spPr>
          <a:xfrm>
            <a:off x="384175" y="774741"/>
            <a:ext cx="11915776" cy="769441"/>
          </a:xfrm>
          <a:prstGeom prst="rect">
            <a:avLst/>
          </a:prstGeom>
          <a:noFill/>
        </p:spPr>
        <p:txBody>
          <a:bodyPr wrap="square" rtlCol="0">
            <a:spAutoFit/>
          </a:bodyPr>
          <a:lstStyle/>
          <a:p>
            <a:pPr marL="285750" indent="-285750">
              <a:buFont typeface="Wingdings" panose="05000000000000000000" pitchFamily="2" charset="2"/>
              <a:buChar char="q"/>
            </a:pPr>
            <a:r>
              <a:rPr lang="el-GR" sz="2200" dirty="0"/>
              <a:t>Μόλις γίνει η καταχώρηση των στοιχείων του </a:t>
            </a:r>
            <a:r>
              <a:rPr lang="en-GB" sz="2200" dirty="0"/>
              <a:t>EU Login Account, </a:t>
            </a:r>
            <a:r>
              <a:rPr lang="el-GR" sz="2200" dirty="0"/>
              <a:t>εμφανίζεται</a:t>
            </a:r>
            <a:r>
              <a:rPr lang="en-GB" sz="2200" dirty="0"/>
              <a:t> </a:t>
            </a:r>
            <a:r>
              <a:rPr lang="el-GR" sz="2200" dirty="0"/>
              <a:t>μία κενή φόρμα εγγραφής, ανοιγμένη στην ενότητα </a:t>
            </a:r>
            <a:r>
              <a:rPr lang="en-GB" sz="2200" dirty="0"/>
              <a:t>“Organisation data”</a:t>
            </a:r>
          </a:p>
        </p:txBody>
      </p:sp>
      <p:sp>
        <p:nvSpPr>
          <p:cNvPr id="5" name="AutoShape 2" descr="OID_Register_0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2"/>
          <a:stretch>
            <a:fillRect/>
          </a:stretch>
        </p:blipFill>
        <p:spPr>
          <a:xfrm>
            <a:off x="2184400" y="1659100"/>
            <a:ext cx="9718579" cy="5198900"/>
          </a:xfrm>
          <a:prstGeom prst="rect">
            <a:avLst/>
          </a:prstGeom>
        </p:spPr>
      </p:pic>
      <p:sp>
        <p:nvSpPr>
          <p:cNvPr id="11" name="TextBox 10"/>
          <p:cNvSpPr txBox="1"/>
          <p:nvPr/>
        </p:nvSpPr>
        <p:spPr>
          <a:xfrm>
            <a:off x="879050" y="2493207"/>
            <a:ext cx="1305350" cy="2492990"/>
          </a:xfrm>
          <a:prstGeom prst="rect">
            <a:avLst/>
          </a:prstGeom>
          <a:noFill/>
        </p:spPr>
        <p:txBody>
          <a:bodyPr wrap="square" rtlCol="0">
            <a:spAutoFit/>
          </a:bodyPr>
          <a:lstStyle/>
          <a:p>
            <a:pPr algn="r"/>
            <a:r>
              <a:rPr lang="el-GR" sz="1200" dirty="0">
                <a:solidFill>
                  <a:srgbClr val="FF0000"/>
                </a:solidFill>
              </a:rPr>
              <a:t>Μενού περιήγησης στις  διαφορετικές ενότητες που απαιτούν συμπλήρωση</a:t>
            </a:r>
          </a:p>
          <a:p>
            <a:pPr algn="r"/>
            <a:endParaRPr lang="el-GR" sz="1200" dirty="0">
              <a:solidFill>
                <a:srgbClr val="FF0000"/>
              </a:solidFill>
            </a:endParaRPr>
          </a:p>
          <a:p>
            <a:pPr algn="r"/>
            <a:r>
              <a:rPr lang="el-GR" sz="1200" dirty="0">
                <a:solidFill>
                  <a:srgbClr val="FF0000"/>
                </a:solidFill>
              </a:rPr>
              <a:t>Οι ενότητες είναι υποχρεωτικό να συμπληρώνονται με τη σειρά που παρουσιάζονται στην Πλατφόρμα</a:t>
            </a:r>
            <a:endParaRPr lang="en-GB" sz="1200" dirty="0">
              <a:solidFill>
                <a:srgbClr val="FF0000"/>
              </a:solidFill>
            </a:endParaRPr>
          </a:p>
        </p:txBody>
      </p:sp>
      <p:sp>
        <p:nvSpPr>
          <p:cNvPr id="12" name="Rounded Rectangle 11"/>
          <p:cNvSpPr/>
          <p:nvPr/>
        </p:nvSpPr>
        <p:spPr>
          <a:xfrm>
            <a:off x="2184400" y="2562225"/>
            <a:ext cx="1263910" cy="1432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324100" y="4365010"/>
            <a:ext cx="1638299" cy="1754326"/>
          </a:xfrm>
          <a:prstGeom prst="rect">
            <a:avLst/>
          </a:prstGeom>
          <a:noFill/>
        </p:spPr>
        <p:txBody>
          <a:bodyPr wrap="square" rtlCol="0">
            <a:spAutoFit/>
          </a:bodyPr>
          <a:lstStyle/>
          <a:p>
            <a:r>
              <a:rPr lang="el-GR" sz="1200" dirty="0">
                <a:solidFill>
                  <a:srgbClr val="FF0000"/>
                </a:solidFill>
              </a:rPr>
              <a:t>Όχι απαραίτητα το άτομο που θα δηλωθεί ως άτομο επαφής στην αίτηση, αφού η εγγραφή ισχύει για όλες τις αιτήσεις που θα υποβληθούν από τον οργανισμό</a:t>
            </a:r>
            <a:endParaRPr lang="en-GB" sz="1200" dirty="0">
              <a:solidFill>
                <a:srgbClr val="FF0000"/>
              </a:solidFill>
            </a:endParaRPr>
          </a:p>
          <a:p>
            <a:endParaRPr lang="el-GR" sz="1200" dirty="0">
              <a:solidFill>
                <a:srgbClr val="FF0000"/>
              </a:solidFill>
            </a:endParaRPr>
          </a:p>
        </p:txBody>
      </p:sp>
      <p:cxnSp>
        <p:nvCxnSpPr>
          <p:cNvPr id="10" name="Straight Arrow Connector 9"/>
          <p:cNvCxnSpPr/>
          <p:nvPr/>
        </p:nvCxnSpPr>
        <p:spPr>
          <a:xfrm>
            <a:off x="3448310" y="3695700"/>
            <a:ext cx="0" cy="669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037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657911" y="53"/>
            <a:ext cx="8595101" cy="523220"/>
          </a:xfrm>
          <a:prstGeom prst="rect">
            <a:avLst/>
          </a:prstGeom>
          <a:noFill/>
        </p:spPr>
        <p:txBody>
          <a:bodyPr wrap="square" rtlCol="0">
            <a:spAutoFit/>
          </a:bodyPr>
          <a:lstStyle/>
          <a:p>
            <a:pPr algn="ctr"/>
            <a:r>
              <a:rPr lang="el-GR" sz="2800" b="1" dirty="0">
                <a:solidFill>
                  <a:schemeClr val="bg1"/>
                </a:solidFill>
              </a:rPr>
              <a:t>ΔΟΜΗ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Oval 4"/>
          <p:cNvSpPr/>
          <p:nvPr/>
        </p:nvSpPr>
        <p:spPr>
          <a:xfrm>
            <a:off x="251519" y="1028700"/>
            <a:ext cx="2316113" cy="1123771"/>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Βασική Δράση 1 – Μαθησιακή Κινητικότητα Ατόμων</a:t>
            </a:r>
            <a:endParaRPr lang="en-GB" sz="1500" b="1" dirty="0"/>
          </a:p>
        </p:txBody>
      </p:sp>
      <p:sp>
        <p:nvSpPr>
          <p:cNvPr id="7" name="Oval 6"/>
          <p:cNvSpPr/>
          <p:nvPr/>
        </p:nvSpPr>
        <p:spPr>
          <a:xfrm>
            <a:off x="179511" y="2420888"/>
            <a:ext cx="2460129" cy="1171550"/>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Βασική Δράση 2 – Συνεργασία μεταξύ Οργανισμών και Ιδρυμάτων</a:t>
            </a:r>
            <a:endParaRPr lang="en-GB" sz="1500" b="1" dirty="0"/>
          </a:p>
        </p:txBody>
      </p:sp>
      <p:sp>
        <p:nvSpPr>
          <p:cNvPr id="8" name="Oval 7"/>
          <p:cNvSpPr/>
          <p:nvPr/>
        </p:nvSpPr>
        <p:spPr>
          <a:xfrm>
            <a:off x="179511" y="3811994"/>
            <a:ext cx="2460602" cy="1273189"/>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Βασική Δράση 3 – Στήριξη της Χάραξης Πολιτικής και της Συνεργασίας</a:t>
            </a:r>
            <a:endParaRPr lang="en-GB" sz="1500" b="1" dirty="0"/>
          </a:p>
        </p:txBody>
      </p:sp>
      <p:sp>
        <p:nvSpPr>
          <p:cNvPr id="9" name="Oval 8"/>
          <p:cNvSpPr/>
          <p:nvPr/>
        </p:nvSpPr>
        <p:spPr>
          <a:xfrm>
            <a:off x="179511" y="5230894"/>
            <a:ext cx="2462462" cy="772908"/>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t>Jean Monnet</a:t>
            </a:r>
          </a:p>
        </p:txBody>
      </p:sp>
      <p:sp>
        <p:nvSpPr>
          <p:cNvPr id="10" name="TextBox 9"/>
          <p:cNvSpPr txBox="1"/>
          <p:nvPr/>
        </p:nvSpPr>
        <p:spPr>
          <a:xfrm>
            <a:off x="2820219" y="1076536"/>
            <a:ext cx="6120680" cy="1169551"/>
          </a:xfrm>
          <a:prstGeom prst="rect">
            <a:avLst/>
          </a:prstGeom>
          <a:noFill/>
        </p:spPr>
        <p:txBody>
          <a:bodyPr wrap="square" rtlCol="0">
            <a:spAutoFit/>
          </a:bodyPr>
          <a:lstStyle/>
          <a:p>
            <a:pPr marL="285750" indent="-285750">
              <a:buFont typeface="Wingdings" panose="05000000000000000000" pitchFamily="2" charset="2"/>
              <a:buChar char="§"/>
            </a:pPr>
            <a:r>
              <a:rPr lang="el-GR" sz="1400" u="sng" dirty="0"/>
              <a:t>Κινητικότητα ατόμων</a:t>
            </a:r>
            <a:r>
              <a:rPr lang="el-GR" sz="1400" dirty="0"/>
              <a:t> στους τομείς της Εκπαίδευσης, της Κατάρτισης και της Νεολαίας -  </a:t>
            </a:r>
            <a:r>
              <a:rPr lang="el-GR" sz="1400" u="sng" dirty="0"/>
              <a:t>Διαπιστεύσεις </a:t>
            </a:r>
            <a:r>
              <a:rPr lang="en-GB" sz="1400" u="sng" dirty="0"/>
              <a:t>Erasmus </a:t>
            </a:r>
            <a:r>
              <a:rPr lang="el-GR" sz="1400" dirty="0"/>
              <a:t>στους τομείς Επαγγελματικής Εκπαίδευσης και Κατάρτισης, Σχολικής Εκπαίδευσης, Εκπαίδευσης Ενηλίκων και Νεολαίας</a:t>
            </a:r>
          </a:p>
          <a:p>
            <a:pPr marL="285750" indent="-285750">
              <a:buFont typeface="Wingdings" panose="05000000000000000000" pitchFamily="2" charset="2"/>
              <a:buChar char="§"/>
            </a:pPr>
            <a:r>
              <a:rPr lang="el-GR" sz="1400" u="sng" dirty="0"/>
              <a:t>Δραστηριότητες Συμμετοχής των Νέων, Ανταλλαγές Νέων</a:t>
            </a:r>
            <a:r>
              <a:rPr lang="el-GR" sz="1400" dirty="0"/>
              <a:t> κτλ.</a:t>
            </a:r>
            <a:endParaRPr lang="en-GB" sz="1400" dirty="0"/>
          </a:p>
        </p:txBody>
      </p:sp>
      <p:sp>
        <p:nvSpPr>
          <p:cNvPr id="11" name="TextBox 10"/>
          <p:cNvSpPr txBox="1"/>
          <p:nvPr/>
        </p:nvSpPr>
        <p:spPr>
          <a:xfrm>
            <a:off x="2844494" y="2417263"/>
            <a:ext cx="6120680" cy="181588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a:ln>
                  <a:noFill/>
                </a:ln>
                <a:solidFill>
                  <a:srgbClr val="0070C0"/>
                </a:solidFill>
                <a:effectLst/>
                <a:uLnTx/>
                <a:uFillTx/>
              </a:rPr>
              <a:t>Συμπράξεις για Συνεργασία (Συμπράξεις Συνεργασίας + Συμπράξεις Μικρής Κλίμακας)</a:t>
            </a:r>
            <a:endParaRPr kumimoji="0" lang="el-GR" sz="1400" b="0" i="0" u="none" strike="noStrike" kern="0" cap="none" spc="0" normalizeH="0" baseline="0" noProof="0" dirty="0">
              <a:ln>
                <a:noFill/>
              </a:ln>
              <a:solidFill>
                <a:srgbClr val="0070C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a:ln>
                  <a:noFill/>
                </a:ln>
                <a:solidFill>
                  <a:prstClr val="black"/>
                </a:solidFill>
                <a:effectLst/>
                <a:uLnTx/>
                <a:uFillTx/>
              </a:rPr>
              <a:t>Συμπράξεις για </a:t>
            </a:r>
            <a:r>
              <a:rPr kumimoji="0" lang="el-GR" sz="1400" b="0" i="0" u="sng" strike="noStrike" kern="0" cap="none" spc="0" normalizeH="0" baseline="0" noProof="0" dirty="0">
                <a:ln>
                  <a:noFill/>
                </a:ln>
                <a:solidFill>
                  <a:prstClr val="black"/>
                </a:solidFill>
                <a:effectLst/>
                <a:uLnTx/>
                <a:uFillTx/>
              </a:rPr>
              <a:t>Αριστεία</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a:ln>
                  <a:noFill/>
                </a:ln>
                <a:solidFill>
                  <a:prstClr val="black"/>
                </a:solidFill>
                <a:effectLst/>
                <a:uLnTx/>
                <a:uFillTx/>
              </a:rPr>
              <a:t>Συμπράξεις </a:t>
            </a:r>
            <a:r>
              <a:rPr kumimoji="0" lang="el-GR" sz="1400" b="0" i="0" u="sng" strike="noStrike" kern="0" cap="none" spc="0" normalizeH="0" baseline="0" noProof="0" dirty="0">
                <a:ln>
                  <a:noFill/>
                </a:ln>
                <a:solidFill>
                  <a:prstClr val="black"/>
                </a:solidFill>
                <a:effectLst/>
                <a:uLnTx/>
                <a:uFillTx/>
              </a:rPr>
              <a:t>Καινοτομίας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a:ln>
                  <a:noFill/>
                </a:ln>
                <a:solidFill>
                  <a:prstClr val="black"/>
                </a:solidFill>
                <a:effectLst/>
                <a:uLnTx/>
                <a:uFillTx/>
              </a:rPr>
              <a:t>Σχέδια </a:t>
            </a:r>
            <a:r>
              <a:rPr kumimoji="0" lang="el-GR" sz="1400" b="0" i="0" u="sng" strike="noStrike" kern="0" cap="none" spc="0" normalizeH="0" baseline="0" noProof="0" dirty="0">
                <a:ln>
                  <a:noFill/>
                </a:ln>
                <a:solidFill>
                  <a:prstClr val="black"/>
                </a:solidFill>
                <a:effectLst/>
                <a:uLnTx/>
                <a:uFillTx/>
              </a:rPr>
              <a:t>Ανάπτυξης Ικανοτήτων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a:ln>
                  <a:noFill/>
                </a:ln>
                <a:solidFill>
                  <a:prstClr val="black"/>
                </a:solidFill>
                <a:effectLst/>
                <a:uLnTx/>
                <a:uFillTx/>
              </a:rPr>
              <a:t>Αθλητικές Διοργανώσεις</a:t>
            </a:r>
            <a:r>
              <a:rPr kumimoji="0" lang="el-GR" sz="1400" b="0" i="0" u="none" strike="noStrike" kern="0" cap="none" spc="0" normalizeH="0" baseline="0" noProof="0" dirty="0">
                <a:ln>
                  <a:noFill/>
                </a:ln>
                <a:solidFill>
                  <a:prstClr val="black"/>
                </a:solidFill>
                <a:effectLst/>
                <a:uLnTx/>
                <a:uFillTx/>
              </a:rPr>
              <a:t> Μη Κερδοσκοπικού Χαρακτήρα</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a:ln>
                  <a:noFill/>
                </a:ln>
                <a:solidFill>
                  <a:prstClr val="black"/>
                </a:solidFill>
                <a:effectLst/>
                <a:uLnTx/>
                <a:uFillTx/>
              </a:rPr>
              <a:t>Διάφορες </a:t>
            </a:r>
            <a:r>
              <a:rPr kumimoji="0" lang="el-GR" sz="1400" b="0" i="0" u="sng" strike="noStrike" kern="0" cap="none" spc="0" normalizeH="0" baseline="0" noProof="0" dirty="0">
                <a:ln>
                  <a:noFill/>
                </a:ln>
                <a:solidFill>
                  <a:prstClr val="black"/>
                </a:solidFill>
                <a:effectLst/>
                <a:uLnTx/>
                <a:uFillTx/>
              </a:rPr>
              <a:t>Διαδικτυακές Πλατφόρμες</a:t>
            </a:r>
            <a:r>
              <a:rPr kumimoji="0" lang="el-GR" sz="1400" b="0" i="0" u="none" strike="noStrike" kern="0" cap="none" spc="0" normalizeH="0" baseline="0" noProof="0" dirty="0">
                <a:ln>
                  <a:noFill/>
                </a:ln>
                <a:solidFill>
                  <a:prstClr val="black"/>
                </a:solidFill>
                <a:effectLst/>
                <a:uLnTx/>
                <a:uFillTx/>
              </a:rPr>
              <a:t> (</a:t>
            </a:r>
            <a:r>
              <a:rPr kumimoji="0" lang="en-GB" sz="1400" b="0" i="0" u="none" strike="noStrike" kern="0" cap="none" spc="0" normalizeH="0" baseline="0" noProof="0" dirty="0">
                <a:ln>
                  <a:noFill/>
                </a:ln>
                <a:solidFill>
                  <a:prstClr val="black"/>
                </a:solidFill>
                <a:effectLst/>
                <a:uLnTx/>
                <a:uFillTx/>
              </a:rPr>
              <a:t>eTwinning, EPALE</a:t>
            </a:r>
            <a:r>
              <a:rPr kumimoji="0" lang="el-GR" sz="1400" b="0" i="0" u="none" strike="noStrike" kern="0" cap="none" spc="0" normalizeH="0" baseline="0" noProof="0" dirty="0">
                <a:ln>
                  <a:noFill/>
                </a:ln>
                <a:solidFill>
                  <a:prstClr val="black"/>
                </a:solidFill>
                <a:effectLst/>
                <a:uLnTx/>
                <a:uFillTx/>
              </a:rPr>
              <a:t> κτλ.)</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0" cap="none" spc="0" normalizeH="0" baseline="0" noProof="0" dirty="0">
              <a:ln>
                <a:noFill/>
              </a:ln>
              <a:solidFill>
                <a:prstClr val="black"/>
              </a:solidFill>
              <a:effectLst/>
              <a:uLnTx/>
              <a:uFillTx/>
            </a:endParaRPr>
          </a:p>
        </p:txBody>
      </p:sp>
      <p:sp>
        <p:nvSpPr>
          <p:cNvPr id="12" name="TextBox 11"/>
          <p:cNvSpPr txBox="1"/>
          <p:nvPr/>
        </p:nvSpPr>
        <p:spPr>
          <a:xfrm>
            <a:off x="2812604" y="4230553"/>
            <a:ext cx="6120680" cy="52322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400" b="0" i="0" u="sng"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a:ln>
                  <a:noFill/>
                </a:ln>
                <a:solidFill>
                  <a:prstClr val="black"/>
                </a:solidFill>
                <a:effectLst/>
                <a:uLnTx/>
                <a:uFillTx/>
              </a:rPr>
              <a:t>Ευρωπαϊκή Νεολαία Μαζί</a:t>
            </a:r>
            <a:endParaRPr kumimoji="0" lang="en-GB" sz="1400" b="0" i="0" u="sng" strike="noStrike" kern="0" cap="none" spc="0" normalizeH="0" baseline="0" noProof="0" dirty="0">
              <a:ln>
                <a:noFill/>
              </a:ln>
              <a:solidFill>
                <a:prstClr val="black"/>
              </a:solidFill>
              <a:effectLst/>
              <a:uLnTx/>
              <a:uFillTx/>
            </a:endParaRPr>
          </a:p>
        </p:txBody>
      </p:sp>
      <p:sp>
        <p:nvSpPr>
          <p:cNvPr id="13" name="Rectangle 12"/>
          <p:cNvSpPr/>
          <p:nvPr/>
        </p:nvSpPr>
        <p:spPr>
          <a:xfrm>
            <a:off x="2786311" y="4984880"/>
            <a:ext cx="4885159"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sng"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err="1">
                <a:ln>
                  <a:noFill/>
                </a:ln>
                <a:solidFill>
                  <a:prstClr val="black"/>
                </a:solidFill>
                <a:effectLst/>
                <a:uLnTx/>
                <a:uFillTx/>
              </a:rPr>
              <a:t>Jean</a:t>
            </a:r>
            <a:r>
              <a:rPr kumimoji="0" lang="el-GR" sz="1400" b="0" i="0" u="none" strike="noStrike" kern="0" cap="none" spc="0" normalizeH="0" baseline="0" noProof="0" dirty="0">
                <a:ln>
                  <a:noFill/>
                </a:ln>
                <a:solidFill>
                  <a:prstClr val="black"/>
                </a:solidFill>
                <a:effectLst/>
                <a:uLnTx/>
                <a:uFillTx/>
              </a:rPr>
              <a:t> </a:t>
            </a:r>
            <a:r>
              <a:rPr kumimoji="0" lang="el-GR" sz="1400" b="0" i="0" u="none" strike="noStrike" kern="0" cap="none" spc="0" normalizeH="0" baseline="0" noProof="0" dirty="0" err="1">
                <a:ln>
                  <a:noFill/>
                </a:ln>
                <a:solidFill>
                  <a:prstClr val="black"/>
                </a:solidFill>
                <a:effectLst/>
                <a:uLnTx/>
                <a:uFillTx/>
              </a:rPr>
              <a:t>Monnet</a:t>
            </a:r>
            <a:r>
              <a:rPr kumimoji="0" lang="el-GR" sz="1400" b="0" i="0" u="none" strike="noStrike" kern="0" cap="none" spc="0" normalizeH="0" baseline="0" noProof="0" dirty="0">
                <a:ln>
                  <a:noFill/>
                </a:ln>
                <a:solidFill>
                  <a:prstClr val="black"/>
                </a:solidFill>
                <a:effectLst/>
                <a:uLnTx/>
                <a:uFillTx/>
              </a:rPr>
              <a:t> στον τομέα της </a:t>
            </a:r>
            <a:r>
              <a:rPr kumimoji="0" lang="el-GR" sz="1400" b="0" i="0" u="sng" strike="noStrike" kern="0" cap="none" spc="0" normalizeH="0" baseline="0" noProof="0" dirty="0">
                <a:ln>
                  <a:noFill/>
                </a:ln>
                <a:solidFill>
                  <a:prstClr val="black"/>
                </a:solidFill>
                <a:effectLst/>
                <a:uLnTx/>
                <a:uFillTx/>
              </a:rPr>
              <a:t>Τριτοβάθμιας εκπαίδευσης </a:t>
            </a:r>
            <a:endParaRPr kumimoji="0" lang="en-GB" sz="1400" b="0" i="0" u="sng"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err="1">
                <a:ln>
                  <a:noFill/>
                </a:ln>
                <a:solidFill>
                  <a:prstClr val="black"/>
                </a:solidFill>
                <a:effectLst/>
                <a:uLnTx/>
                <a:uFillTx/>
              </a:rPr>
              <a:t>Jean</a:t>
            </a:r>
            <a:r>
              <a:rPr kumimoji="0" lang="el-GR" sz="1400" b="0" i="0" u="none" strike="noStrike" kern="0" cap="none" spc="0" normalizeH="0" baseline="0" noProof="0" dirty="0">
                <a:ln>
                  <a:noFill/>
                </a:ln>
                <a:solidFill>
                  <a:prstClr val="black"/>
                </a:solidFill>
                <a:effectLst/>
                <a:uLnTx/>
                <a:uFillTx/>
              </a:rPr>
              <a:t> </a:t>
            </a:r>
            <a:r>
              <a:rPr kumimoji="0" lang="el-GR" sz="1400" b="0" i="0" u="none" strike="noStrike" kern="0" cap="none" spc="0" normalizeH="0" baseline="0" noProof="0" dirty="0" err="1">
                <a:ln>
                  <a:noFill/>
                </a:ln>
                <a:solidFill>
                  <a:prstClr val="black"/>
                </a:solidFill>
                <a:effectLst/>
                <a:uLnTx/>
                <a:uFillTx/>
              </a:rPr>
              <a:t>Monnet</a:t>
            </a:r>
            <a:r>
              <a:rPr kumimoji="0" lang="el-GR" sz="1400" b="0" i="0" u="none" strike="noStrike" kern="0" cap="none" spc="0" normalizeH="0" baseline="0" noProof="0" dirty="0">
                <a:ln>
                  <a:noFill/>
                </a:ln>
                <a:solidFill>
                  <a:prstClr val="black"/>
                </a:solidFill>
                <a:effectLst/>
                <a:uLnTx/>
                <a:uFillTx/>
              </a:rPr>
              <a:t> σε </a:t>
            </a:r>
            <a:r>
              <a:rPr kumimoji="0" lang="el-GR" sz="1400" b="0" i="0" u="sng" strike="noStrike" kern="0" cap="none" spc="0" normalizeH="0" baseline="0" noProof="0" dirty="0">
                <a:ln>
                  <a:noFill/>
                </a:ln>
                <a:solidFill>
                  <a:prstClr val="black"/>
                </a:solidFill>
                <a:effectLst/>
                <a:uLnTx/>
                <a:uFillTx/>
              </a:rPr>
              <a:t>άλλους τομείς Εκπαίδευσης και Κατάρτισης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a:ln>
                  <a:noFill/>
                </a:ln>
                <a:solidFill>
                  <a:prstClr val="black"/>
                </a:solidFill>
                <a:effectLst/>
                <a:uLnTx/>
                <a:uFillTx/>
              </a:rPr>
              <a:t>Πολιτικός Διάλογος</a:t>
            </a:r>
            <a:r>
              <a:rPr kumimoji="0" lang="el-GR" sz="1400" b="0" i="0" u="none" strike="noStrike" kern="0" cap="none" spc="0" normalizeH="0" baseline="0" noProof="0" dirty="0">
                <a:ln>
                  <a:noFill/>
                </a:ln>
                <a:solidFill>
                  <a:prstClr val="black"/>
                </a:solidFill>
                <a:effectLst/>
                <a:uLnTx/>
                <a:uFillTx/>
              </a:rPr>
              <a:t> </a:t>
            </a:r>
            <a:r>
              <a:rPr kumimoji="0" lang="en-GB" sz="1400" b="0" i="0" u="none" strike="noStrike" kern="0" cap="none" spc="0" normalizeH="0" baseline="0" noProof="0" dirty="0">
                <a:ln>
                  <a:noFill/>
                </a:ln>
                <a:solidFill>
                  <a:prstClr val="black"/>
                </a:solidFill>
                <a:effectLst/>
                <a:uLnTx/>
                <a:uFillTx/>
              </a:rPr>
              <a:t>Jean Monnet</a:t>
            </a:r>
          </a:p>
        </p:txBody>
      </p:sp>
    </p:spTree>
    <p:extLst>
      <p:ext uri="{BB962C8B-B14F-4D97-AF65-F5344CB8AC3E}">
        <p14:creationId xmlns:p14="http://schemas.microsoft.com/office/powerpoint/2010/main" val="1217725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34961" y="90995"/>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pic>
        <p:nvPicPr>
          <p:cNvPr id="3" name="Picture 2"/>
          <p:cNvPicPr>
            <a:picLocks noChangeAspect="1"/>
          </p:cNvPicPr>
          <p:nvPr/>
        </p:nvPicPr>
        <p:blipFill>
          <a:blip r:embed="rId3"/>
          <a:stretch>
            <a:fillRect/>
          </a:stretch>
        </p:blipFill>
        <p:spPr>
          <a:xfrm>
            <a:off x="1193800" y="963775"/>
            <a:ext cx="9718579" cy="5198900"/>
          </a:xfrm>
          <a:prstGeom prst="rect">
            <a:avLst/>
          </a:prstGeom>
        </p:spPr>
      </p:pic>
      <p:sp>
        <p:nvSpPr>
          <p:cNvPr id="4" name="Rounded Rectangle 3"/>
          <p:cNvSpPr/>
          <p:nvPr/>
        </p:nvSpPr>
        <p:spPr>
          <a:xfrm>
            <a:off x="1193800" y="3181350"/>
            <a:ext cx="739775"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3487025"/>
            <a:ext cx="3267076" cy="3046988"/>
          </a:xfrm>
          <a:prstGeom prst="rect">
            <a:avLst/>
          </a:prstGeom>
          <a:noFill/>
        </p:spPr>
        <p:txBody>
          <a:bodyPr wrap="square" rtlCol="0">
            <a:spAutoFit/>
          </a:bodyPr>
          <a:lstStyle/>
          <a:p>
            <a:r>
              <a:rPr lang="el-GR" sz="1200" dirty="0">
                <a:solidFill>
                  <a:srgbClr val="FF0000"/>
                </a:solidFill>
              </a:rPr>
              <a:t>Ο πρώτος </a:t>
            </a:r>
            <a:r>
              <a:rPr lang="en-GB" sz="1200" b="1" dirty="0">
                <a:solidFill>
                  <a:srgbClr val="FF0000"/>
                </a:solidFill>
              </a:rPr>
              <a:t>Authorised User</a:t>
            </a:r>
            <a:r>
              <a:rPr lang="en-GB" sz="1200" dirty="0">
                <a:solidFill>
                  <a:srgbClr val="FF0000"/>
                </a:solidFill>
              </a:rPr>
              <a:t> </a:t>
            </a:r>
            <a:r>
              <a:rPr lang="el-GR" sz="1200" dirty="0">
                <a:solidFill>
                  <a:srgbClr val="FF0000"/>
                </a:solidFill>
              </a:rPr>
              <a:t>είναι το άτομο που πραγματοποιεί την εγγραφή, που σε κάποιες περιπτώσεις, μπορεί να ταυτίζεται και με το </a:t>
            </a:r>
            <a:r>
              <a:rPr lang="en-GB" sz="1200" b="1" dirty="0">
                <a:solidFill>
                  <a:srgbClr val="FF0000"/>
                </a:solidFill>
              </a:rPr>
              <a:t>Organisation Contact Person</a:t>
            </a:r>
            <a:r>
              <a:rPr lang="en-GB" sz="1200" dirty="0">
                <a:solidFill>
                  <a:srgbClr val="FF0000"/>
                </a:solidFill>
              </a:rPr>
              <a:t>.</a:t>
            </a:r>
            <a:r>
              <a:rPr lang="el-GR" sz="1200" dirty="0">
                <a:solidFill>
                  <a:srgbClr val="FF0000"/>
                </a:solidFill>
              </a:rPr>
              <a:t> Στο στάδιο αυτό δεν είναι δυνατή η προσθήκη περισσότερων</a:t>
            </a:r>
            <a:r>
              <a:rPr lang="en-GB" sz="1200" dirty="0">
                <a:solidFill>
                  <a:srgbClr val="FF0000"/>
                </a:solidFill>
              </a:rPr>
              <a:t> Authorised Users</a:t>
            </a:r>
          </a:p>
          <a:p>
            <a:endParaRPr lang="en-GB" sz="1200" dirty="0">
              <a:solidFill>
                <a:srgbClr val="FF0000"/>
              </a:solidFill>
            </a:endParaRPr>
          </a:p>
          <a:p>
            <a:r>
              <a:rPr lang="en-GB" sz="1200" dirty="0">
                <a:solidFill>
                  <a:srgbClr val="FF0000"/>
                </a:solidFill>
              </a:rPr>
              <a:t>To </a:t>
            </a:r>
            <a:r>
              <a:rPr lang="en-GB" sz="1200" b="1" dirty="0">
                <a:solidFill>
                  <a:srgbClr val="FF0000"/>
                </a:solidFill>
              </a:rPr>
              <a:t>professional email address </a:t>
            </a:r>
            <a:r>
              <a:rPr lang="el-GR" sz="1200" dirty="0">
                <a:solidFill>
                  <a:srgbClr val="FF0000"/>
                </a:solidFill>
              </a:rPr>
              <a:t>του</a:t>
            </a:r>
            <a:r>
              <a:rPr lang="en-GB" sz="1200" dirty="0">
                <a:solidFill>
                  <a:srgbClr val="FF0000"/>
                </a:solidFill>
              </a:rPr>
              <a:t> </a:t>
            </a:r>
            <a:r>
              <a:rPr lang="el-GR" sz="1200" dirty="0">
                <a:solidFill>
                  <a:srgbClr val="FF0000"/>
                </a:solidFill>
              </a:rPr>
              <a:t>πρώτου </a:t>
            </a:r>
            <a:r>
              <a:rPr lang="en-GB" sz="1200" dirty="0">
                <a:solidFill>
                  <a:srgbClr val="FF0000"/>
                </a:solidFill>
              </a:rPr>
              <a:t>authorised user</a:t>
            </a:r>
            <a:r>
              <a:rPr lang="el-GR" sz="1200" dirty="0">
                <a:solidFill>
                  <a:srgbClr val="FF0000"/>
                </a:solidFill>
              </a:rPr>
              <a:t> συμπληρώνεται αυτόματα</a:t>
            </a:r>
            <a:r>
              <a:rPr lang="en-GB" sz="1200" dirty="0">
                <a:solidFill>
                  <a:srgbClr val="FF0000"/>
                </a:solidFill>
              </a:rPr>
              <a:t> (</a:t>
            </a:r>
            <a:r>
              <a:rPr lang="el-GR" sz="1200" dirty="0">
                <a:solidFill>
                  <a:srgbClr val="FF0000"/>
                </a:solidFill>
              </a:rPr>
              <a:t>η πληροφόρηση αντλείται από το </a:t>
            </a:r>
            <a:r>
              <a:rPr lang="en-GB" sz="1200" dirty="0">
                <a:solidFill>
                  <a:srgbClr val="FF0000"/>
                </a:solidFill>
              </a:rPr>
              <a:t>EU Login Account</a:t>
            </a:r>
            <a:r>
              <a:rPr lang="el-GR" sz="1200" dirty="0">
                <a:solidFill>
                  <a:srgbClr val="FF0000"/>
                </a:solidFill>
              </a:rPr>
              <a:t>).</a:t>
            </a:r>
          </a:p>
          <a:p>
            <a:endParaRPr lang="en-GB" sz="1200" dirty="0"/>
          </a:p>
          <a:p>
            <a:r>
              <a:rPr lang="el-GR" sz="1200" dirty="0">
                <a:solidFill>
                  <a:srgbClr val="FF0000"/>
                </a:solidFill>
              </a:rPr>
              <a:t>Το</a:t>
            </a:r>
            <a:r>
              <a:rPr lang="el-GR" sz="1200" dirty="0"/>
              <a:t> </a:t>
            </a:r>
            <a:r>
              <a:rPr lang="en-GB" sz="1200" dirty="0">
                <a:solidFill>
                  <a:srgbClr val="FF0000"/>
                </a:solidFill>
              </a:rPr>
              <a:t>professional email address </a:t>
            </a:r>
            <a:r>
              <a:rPr lang="el-GR" sz="1200" dirty="0">
                <a:solidFill>
                  <a:srgbClr val="FF0000"/>
                </a:solidFill>
              </a:rPr>
              <a:t>του </a:t>
            </a:r>
            <a:r>
              <a:rPr lang="en-GB" sz="1200" dirty="0">
                <a:solidFill>
                  <a:srgbClr val="FF0000"/>
                </a:solidFill>
              </a:rPr>
              <a:t>“Organisation Contact Person”</a:t>
            </a:r>
            <a:r>
              <a:rPr lang="el-GR" sz="1200" dirty="0">
                <a:solidFill>
                  <a:srgbClr val="FF0000"/>
                </a:solidFill>
              </a:rPr>
              <a:t> δεν του επιτρέπει να συνδεθεί ως </a:t>
            </a:r>
            <a:r>
              <a:rPr lang="en-GB" sz="1200" dirty="0">
                <a:solidFill>
                  <a:srgbClr val="FF0000"/>
                </a:solidFill>
              </a:rPr>
              <a:t>“</a:t>
            </a:r>
            <a:r>
              <a:rPr lang="el-GR" sz="1200" dirty="0">
                <a:solidFill>
                  <a:srgbClr val="FF0000"/>
                </a:solidFill>
              </a:rPr>
              <a:t>Α</a:t>
            </a:r>
            <a:r>
              <a:rPr lang="en-GB" sz="1200" dirty="0" err="1">
                <a:solidFill>
                  <a:srgbClr val="FF0000"/>
                </a:solidFill>
              </a:rPr>
              <a:t>uthorised</a:t>
            </a:r>
            <a:r>
              <a:rPr lang="en-GB" sz="1200" dirty="0">
                <a:solidFill>
                  <a:srgbClr val="FF0000"/>
                </a:solidFill>
              </a:rPr>
              <a:t> user”, </a:t>
            </a:r>
            <a:r>
              <a:rPr lang="el-GR" sz="1200" dirty="0">
                <a:solidFill>
                  <a:srgbClr val="FF0000"/>
                </a:solidFill>
              </a:rPr>
              <a:t>εκτός εάν το ίδιο άτομο έχει και τους δύο ρόλους.</a:t>
            </a:r>
            <a:endParaRPr lang="en-GB" sz="1200" dirty="0"/>
          </a:p>
        </p:txBody>
      </p:sp>
    </p:spTree>
    <p:extLst>
      <p:ext uri="{BB962C8B-B14F-4D97-AF65-F5344CB8AC3E}">
        <p14:creationId xmlns:p14="http://schemas.microsoft.com/office/powerpoint/2010/main" val="2414070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15911" y="52895"/>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pic>
        <p:nvPicPr>
          <p:cNvPr id="5" name="Picture 4"/>
          <p:cNvPicPr>
            <a:picLocks noChangeAspect="1"/>
          </p:cNvPicPr>
          <p:nvPr/>
        </p:nvPicPr>
        <p:blipFill>
          <a:blip r:embed="rId3"/>
          <a:stretch>
            <a:fillRect/>
          </a:stretch>
        </p:blipFill>
        <p:spPr>
          <a:xfrm>
            <a:off x="404967" y="904568"/>
            <a:ext cx="7706646" cy="5922221"/>
          </a:xfrm>
          <a:prstGeom prst="rect">
            <a:avLst/>
          </a:prstGeom>
        </p:spPr>
      </p:pic>
      <p:sp>
        <p:nvSpPr>
          <p:cNvPr id="6" name="TextBox 5"/>
          <p:cNvSpPr txBox="1"/>
          <p:nvPr/>
        </p:nvSpPr>
        <p:spPr>
          <a:xfrm>
            <a:off x="6877664" y="1323700"/>
            <a:ext cx="3279059" cy="1384995"/>
          </a:xfrm>
          <a:prstGeom prst="rect">
            <a:avLst/>
          </a:prstGeom>
          <a:noFill/>
        </p:spPr>
        <p:txBody>
          <a:bodyPr wrap="square" rtlCol="0">
            <a:spAutoFit/>
          </a:bodyPr>
          <a:lstStyle/>
          <a:p>
            <a:r>
              <a:rPr lang="el-GR" sz="1200" dirty="0">
                <a:solidFill>
                  <a:srgbClr val="FF0000"/>
                </a:solidFill>
              </a:rPr>
              <a:t>Όταν συμπληρωθούν και οι 4 ενότητες, στα αριστερά της κάθε ενότητας εμφανίζεται ένα πράσινο </a:t>
            </a:r>
            <a:r>
              <a:rPr lang="el-GR" sz="1200" b="1" dirty="0">
                <a:solidFill>
                  <a:schemeClr val="accent6">
                    <a:lumMod val="75000"/>
                  </a:schemeClr>
                </a:solidFill>
                <a:sym typeface="Wingdings" panose="05000000000000000000" pitchFamily="2" charset="2"/>
              </a:rPr>
              <a:t></a:t>
            </a:r>
            <a:r>
              <a:rPr lang="el-GR" sz="1200" dirty="0">
                <a:solidFill>
                  <a:srgbClr val="FF0000"/>
                </a:solidFill>
                <a:sym typeface="Wingdings" panose="05000000000000000000" pitchFamily="2" charset="2"/>
              </a:rPr>
              <a:t> ενώ πάνω από το μενού εμφανίζεται το μήνυμα </a:t>
            </a:r>
            <a:r>
              <a:rPr lang="en-GB" sz="1200" dirty="0">
                <a:solidFill>
                  <a:schemeClr val="accent6">
                    <a:lumMod val="75000"/>
                  </a:schemeClr>
                </a:solidFill>
                <a:sym typeface="Wingdings" panose="05000000000000000000" pitchFamily="2" charset="2"/>
              </a:rPr>
              <a:t>“</a:t>
            </a:r>
            <a:r>
              <a:rPr lang="el-GR" sz="1200" b="1" dirty="0">
                <a:solidFill>
                  <a:schemeClr val="accent6">
                    <a:lumMod val="75000"/>
                  </a:schemeClr>
                </a:solidFill>
                <a:sym typeface="Wingdings" panose="05000000000000000000" pitchFamily="2" charset="2"/>
              </a:rPr>
              <a:t> </a:t>
            </a:r>
            <a:r>
              <a:rPr lang="en-GB" sz="1200" b="1" dirty="0">
                <a:solidFill>
                  <a:schemeClr val="accent6">
                    <a:lumMod val="75000"/>
                  </a:schemeClr>
                </a:solidFill>
                <a:sym typeface="Wingdings" panose="05000000000000000000" pitchFamily="2" charset="2"/>
              </a:rPr>
              <a:t>Your form is complete, you can submit your organisation</a:t>
            </a:r>
            <a:r>
              <a:rPr lang="en-GB" sz="1200" dirty="0">
                <a:solidFill>
                  <a:schemeClr val="accent6">
                    <a:lumMod val="75000"/>
                  </a:schemeClr>
                </a:solidFill>
                <a:sym typeface="Wingdings" panose="05000000000000000000" pitchFamily="2" charset="2"/>
              </a:rPr>
              <a:t>”</a:t>
            </a:r>
            <a:r>
              <a:rPr lang="en-GB" sz="1200" dirty="0">
                <a:solidFill>
                  <a:srgbClr val="FF0000"/>
                </a:solidFill>
                <a:sym typeface="Wingdings" panose="05000000000000000000" pitchFamily="2" charset="2"/>
              </a:rPr>
              <a:t> </a:t>
            </a:r>
            <a:r>
              <a:rPr lang="el-GR" sz="1200" dirty="0">
                <a:solidFill>
                  <a:srgbClr val="FF0000"/>
                </a:solidFill>
                <a:sym typeface="Wingdings" panose="05000000000000000000" pitchFamily="2" charset="2"/>
              </a:rPr>
              <a:t>και ταυτόχρονα, ενεργοποιείται το </a:t>
            </a:r>
            <a:r>
              <a:rPr lang="el-GR" sz="1200" dirty="0">
                <a:solidFill>
                  <a:srgbClr val="FF0000"/>
                </a:solidFill>
              </a:rPr>
              <a:t>κουμπί</a:t>
            </a:r>
            <a:r>
              <a:rPr lang="en-GB" sz="1200" dirty="0">
                <a:solidFill>
                  <a:srgbClr val="FF0000"/>
                </a:solidFill>
              </a:rPr>
              <a:t> </a:t>
            </a:r>
            <a:r>
              <a:rPr lang="en-GB" sz="1200" b="1" dirty="0">
                <a:solidFill>
                  <a:srgbClr val="FF0000"/>
                </a:solidFill>
              </a:rPr>
              <a:t>Submit </a:t>
            </a:r>
            <a:r>
              <a:rPr lang="el-GR" sz="1200" dirty="0">
                <a:solidFill>
                  <a:srgbClr val="FF0000"/>
                </a:solidFill>
              </a:rPr>
              <a:t>στην πάνω δεξιά γωνία. </a:t>
            </a:r>
          </a:p>
        </p:txBody>
      </p:sp>
      <p:sp>
        <p:nvSpPr>
          <p:cNvPr id="9" name="Rectangle 8"/>
          <p:cNvSpPr/>
          <p:nvPr/>
        </p:nvSpPr>
        <p:spPr>
          <a:xfrm>
            <a:off x="8209934" y="3519567"/>
            <a:ext cx="3864079" cy="2492990"/>
          </a:xfrm>
          <a:prstGeom prst="rect">
            <a:avLst/>
          </a:prstGeom>
        </p:spPr>
        <p:txBody>
          <a:bodyPr wrap="square">
            <a:spAutoFit/>
          </a:bodyPr>
          <a:lstStyle/>
          <a:p>
            <a:r>
              <a:rPr lang="el-GR" sz="1200" dirty="0">
                <a:solidFill>
                  <a:srgbClr val="FF0000"/>
                </a:solidFill>
              </a:rPr>
              <a:t>Με το πάτημα του κουμπιού </a:t>
            </a:r>
            <a:r>
              <a:rPr lang="en-GB" sz="1200" b="1" dirty="0">
                <a:solidFill>
                  <a:srgbClr val="FF0000"/>
                </a:solidFill>
              </a:rPr>
              <a:t>Submit</a:t>
            </a:r>
            <a:r>
              <a:rPr lang="el-GR" sz="1200" b="1" dirty="0">
                <a:solidFill>
                  <a:srgbClr val="FF0000"/>
                </a:solidFill>
              </a:rPr>
              <a:t>, η εγγραφή ολοκληρώνεται </a:t>
            </a:r>
            <a:r>
              <a:rPr lang="el-GR" sz="1200" dirty="0">
                <a:solidFill>
                  <a:srgbClr val="FF0000"/>
                </a:solidFill>
              </a:rPr>
              <a:t>και εμφανίζεται μήνυμα επιβεβαίωσης, το οποίο περιέχει το </a:t>
            </a:r>
            <a:r>
              <a:rPr lang="en-GB" sz="1200" dirty="0">
                <a:solidFill>
                  <a:srgbClr val="FF0000"/>
                </a:solidFill>
              </a:rPr>
              <a:t>OID </a:t>
            </a:r>
            <a:r>
              <a:rPr lang="el-GR" sz="1200" dirty="0">
                <a:solidFill>
                  <a:srgbClr val="FF0000"/>
                </a:solidFill>
              </a:rPr>
              <a:t>που αποκτήθηκε</a:t>
            </a:r>
            <a:endParaRPr lang="el-GR" dirty="0">
              <a:solidFill>
                <a:srgbClr val="FF0000"/>
              </a:solidFill>
            </a:endParaRPr>
          </a:p>
          <a:p>
            <a:pPr lvl="0"/>
            <a:endParaRPr lang="el-GR" sz="1200" dirty="0">
              <a:solidFill>
                <a:srgbClr val="FF0000"/>
              </a:solidFill>
            </a:endParaRPr>
          </a:p>
          <a:p>
            <a:pPr lvl="0"/>
            <a:r>
              <a:rPr lang="el-GR" sz="1200" dirty="0">
                <a:solidFill>
                  <a:srgbClr val="FF0000"/>
                </a:solidFill>
              </a:rPr>
              <a:t>Επίσης, το </a:t>
            </a:r>
            <a:r>
              <a:rPr lang="en-GB" sz="1200" dirty="0">
                <a:solidFill>
                  <a:srgbClr val="FF0000"/>
                </a:solidFill>
              </a:rPr>
              <a:t>status </a:t>
            </a:r>
            <a:r>
              <a:rPr lang="el-GR" sz="1200" dirty="0">
                <a:solidFill>
                  <a:srgbClr val="FF0000"/>
                </a:solidFill>
              </a:rPr>
              <a:t>αλλάζει από </a:t>
            </a:r>
            <a:r>
              <a:rPr lang="en-GB" sz="1200" b="1" dirty="0">
                <a:solidFill>
                  <a:srgbClr val="FF0000"/>
                </a:solidFill>
              </a:rPr>
              <a:t>Draft</a:t>
            </a:r>
            <a:r>
              <a:rPr lang="en-GB" sz="1200" dirty="0">
                <a:solidFill>
                  <a:srgbClr val="FF0000"/>
                </a:solidFill>
              </a:rPr>
              <a:t> </a:t>
            </a:r>
            <a:r>
              <a:rPr lang="el-GR" sz="1200" dirty="0">
                <a:solidFill>
                  <a:srgbClr val="FF0000"/>
                </a:solidFill>
              </a:rPr>
              <a:t>σε</a:t>
            </a:r>
            <a:r>
              <a:rPr lang="en-GB" sz="1200" dirty="0">
                <a:solidFill>
                  <a:srgbClr val="FF0000"/>
                </a:solidFill>
              </a:rPr>
              <a:t> </a:t>
            </a:r>
            <a:r>
              <a:rPr lang="en-GB" sz="1200" b="1" dirty="0">
                <a:solidFill>
                  <a:srgbClr val="FF0000"/>
                </a:solidFill>
              </a:rPr>
              <a:t>Registered</a:t>
            </a:r>
            <a:r>
              <a:rPr lang="el-GR" sz="1200" b="1" dirty="0">
                <a:solidFill>
                  <a:srgbClr val="FF0000"/>
                </a:solidFill>
              </a:rPr>
              <a:t>, </a:t>
            </a:r>
            <a:r>
              <a:rPr lang="el-GR" sz="1200" dirty="0">
                <a:solidFill>
                  <a:srgbClr val="FF0000"/>
                </a:solidFill>
              </a:rPr>
              <a:t>η οθόνη σε</a:t>
            </a:r>
            <a:r>
              <a:rPr lang="en-GB" sz="1200" b="1" dirty="0">
                <a:solidFill>
                  <a:srgbClr val="FF0000"/>
                </a:solidFill>
              </a:rPr>
              <a:t>“Edit My Organisation” </a:t>
            </a:r>
            <a:r>
              <a:rPr lang="el-GR" sz="1200" dirty="0">
                <a:solidFill>
                  <a:srgbClr val="FF0000"/>
                </a:solidFill>
              </a:rPr>
              <a:t>από </a:t>
            </a:r>
            <a:r>
              <a:rPr lang="en-GB" sz="1200" b="1" dirty="0">
                <a:solidFill>
                  <a:srgbClr val="FF0000"/>
                </a:solidFill>
              </a:rPr>
              <a:t>“Register My Organisation”</a:t>
            </a:r>
            <a:r>
              <a:rPr lang="el-GR" sz="1200" b="1" dirty="0">
                <a:solidFill>
                  <a:srgbClr val="FF0000"/>
                </a:solidFill>
              </a:rPr>
              <a:t> </a:t>
            </a:r>
            <a:r>
              <a:rPr lang="el-GR" sz="1200" dirty="0">
                <a:solidFill>
                  <a:srgbClr val="FF0000"/>
                </a:solidFill>
              </a:rPr>
              <a:t>και το κουμπί </a:t>
            </a:r>
            <a:r>
              <a:rPr lang="en-GB" sz="1200" b="1" dirty="0">
                <a:solidFill>
                  <a:srgbClr val="FF0000"/>
                </a:solidFill>
              </a:rPr>
              <a:t>Submit</a:t>
            </a:r>
            <a:r>
              <a:rPr lang="en-GB" sz="1200" dirty="0">
                <a:solidFill>
                  <a:srgbClr val="FF0000"/>
                </a:solidFill>
              </a:rPr>
              <a:t> </a:t>
            </a:r>
            <a:r>
              <a:rPr lang="el-GR" sz="1200" dirty="0">
                <a:solidFill>
                  <a:srgbClr val="FF0000"/>
                </a:solidFill>
              </a:rPr>
              <a:t>αντικαθίσταται από το κουμπί </a:t>
            </a:r>
            <a:r>
              <a:rPr lang="en-GB" sz="1200" b="1" dirty="0">
                <a:solidFill>
                  <a:srgbClr val="FF0000"/>
                </a:solidFill>
              </a:rPr>
              <a:t>Update</a:t>
            </a:r>
            <a:endParaRPr lang="el-GR" sz="1200" dirty="0">
              <a:solidFill>
                <a:srgbClr val="FF0000"/>
              </a:solidFill>
            </a:endParaRPr>
          </a:p>
          <a:p>
            <a:pPr lvl="0"/>
            <a:endParaRPr lang="el-GR" sz="1200" dirty="0">
              <a:solidFill>
                <a:srgbClr val="FF0000"/>
              </a:solidFill>
            </a:endParaRPr>
          </a:p>
          <a:p>
            <a:pPr lvl="0"/>
            <a:r>
              <a:rPr lang="el-GR" sz="1200" b="1" dirty="0">
                <a:solidFill>
                  <a:srgbClr val="FF0000"/>
                </a:solidFill>
              </a:rPr>
              <a:t>!!!</a:t>
            </a:r>
            <a:r>
              <a:rPr lang="el-GR" sz="1200" dirty="0">
                <a:solidFill>
                  <a:srgbClr val="FF0000"/>
                </a:solidFill>
              </a:rPr>
              <a:t> </a:t>
            </a:r>
            <a:r>
              <a:rPr lang="en-GB" sz="1200" dirty="0">
                <a:solidFill>
                  <a:srgbClr val="FF0000"/>
                </a:solidFill>
              </a:rPr>
              <a:t>To status </a:t>
            </a:r>
            <a:r>
              <a:rPr lang="en-GB" sz="1200" b="1" dirty="0">
                <a:solidFill>
                  <a:srgbClr val="FF0000"/>
                </a:solidFill>
              </a:rPr>
              <a:t>Registered</a:t>
            </a:r>
            <a:r>
              <a:rPr lang="el-GR" sz="1200" b="1" dirty="0">
                <a:solidFill>
                  <a:srgbClr val="FF0000"/>
                </a:solidFill>
              </a:rPr>
              <a:t> </a:t>
            </a:r>
            <a:r>
              <a:rPr lang="el-GR" sz="1200" dirty="0">
                <a:solidFill>
                  <a:srgbClr val="FF0000"/>
                </a:solidFill>
              </a:rPr>
              <a:t>υποδηλώνει μόνο ότι η υποβολή των στοιχείων εγγραφής ήταν επιτυχής και όχι ότι ο οργανισμός έχει ήδη επικυρωθεί από την αρμόδια Εθνική Υπηρεσία.</a:t>
            </a:r>
          </a:p>
        </p:txBody>
      </p:sp>
    </p:spTree>
    <p:extLst>
      <p:ext uri="{BB962C8B-B14F-4D97-AF65-F5344CB8AC3E}">
        <p14:creationId xmlns:p14="http://schemas.microsoft.com/office/powerpoint/2010/main" val="33697841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715911" y="58165"/>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sp>
        <p:nvSpPr>
          <p:cNvPr id="4" name="Rectangle 3"/>
          <p:cNvSpPr/>
          <p:nvPr/>
        </p:nvSpPr>
        <p:spPr>
          <a:xfrm>
            <a:off x="1896108" y="2200672"/>
            <a:ext cx="8911208" cy="2308324"/>
          </a:xfrm>
          <a:prstGeom prst="rect">
            <a:avLst/>
          </a:prstGeom>
        </p:spPr>
        <p:txBody>
          <a:bodyPr wrap="square">
            <a:spAutoFit/>
          </a:bodyPr>
          <a:lstStyle/>
          <a:p>
            <a:pPr algn="ctr"/>
            <a:r>
              <a:rPr lang="el-GR" sz="2400" dirty="0"/>
              <a:t>Για την εγγραφή </a:t>
            </a:r>
            <a:r>
              <a:rPr lang="el-GR" sz="2400" u="sng" dirty="0"/>
              <a:t>δημόσιων σχολείων όλων των βαθμίδων</a:t>
            </a:r>
            <a:r>
              <a:rPr lang="el-GR" sz="2400" dirty="0"/>
              <a:t> στο </a:t>
            </a:r>
            <a:r>
              <a:rPr lang="en-GB" sz="2400" dirty="0"/>
              <a:t>ORS,</a:t>
            </a:r>
            <a:r>
              <a:rPr lang="el-GR" sz="2400" dirty="0"/>
              <a:t> θα πρέπει να ληφθούν υπόψη</a:t>
            </a:r>
            <a:r>
              <a:rPr lang="en-GB" sz="2400" dirty="0"/>
              <a:t> o</a:t>
            </a:r>
            <a:r>
              <a:rPr lang="el-GR" sz="2400" dirty="0"/>
              <a:t>ι </a:t>
            </a:r>
            <a:r>
              <a:rPr lang="el-GR" sz="2400" dirty="0">
                <a:hlinkClick r:id="rId2"/>
              </a:rPr>
              <a:t>κατάλογοι</a:t>
            </a:r>
            <a:r>
              <a:rPr lang="el-GR" sz="2400" dirty="0"/>
              <a:t> με τα </a:t>
            </a:r>
            <a:r>
              <a:rPr lang="el-GR" sz="2400" u="sng" dirty="0"/>
              <a:t>τυποποιημένα ονόματα σχολείων</a:t>
            </a:r>
            <a:r>
              <a:rPr lang="el-GR" sz="2400" dirty="0"/>
              <a:t> που έχει δημιουργήσει το</a:t>
            </a:r>
            <a:r>
              <a:rPr lang="en-US" sz="2400" dirty="0"/>
              <a:t> </a:t>
            </a:r>
            <a:r>
              <a:rPr lang="el-GR" sz="2400" dirty="0"/>
              <a:t>Υπουργείο Παιδείας, Πολιτισμού, Αθλητισμού και Νεολαίας Κύπρου (τυποποίηση σύμφωνα με το ρομανικό αλφάβητο)</a:t>
            </a:r>
          </a:p>
          <a:p>
            <a:pPr marL="285750" indent="-285750" algn="ctr">
              <a:buFont typeface="Wingdings" panose="05000000000000000000" pitchFamily="2" charset="2"/>
              <a:buChar char="q"/>
            </a:pPr>
            <a:endParaRPr lang="el-GR" sz="2400" dirty="0"/>
          </a:p>
        </p:txBody>
      </p:sp>
    </p:spTree>
    <p:extLst>
      <p:ext uri="{BB962C8B-B14F-4D97-AF65-F5344CB8AC3E}">
        <p14:creationId xmlns:p14="http://schemas.microsoft.com/office/powerpoint/2010/main" val="2495359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a:t>
            </a:r>
            <a:endParaRPr lang="en-GB" sz="2800" b="1" dirty="0">
              <a:solidFill>
                <a:schemeClr val="bg1"/>
              </a:solidFill>
            </a:endParaRPr>
          </a:p>
        </p:txBody>
      </p:sp>
      <p:sp>
        <p:nvSpPr>
          <p:cNvPr id="5" name="Rectangle 4"/>
          <p:cNvSpPr/>
          <p:nvPr/>
        </p:nvSpPr>
        <p:spPr>
          <a:xfrm>
            <a:off x="352424" y="1356063"/>
            <a:ext cx="10610851" cy="4349909"/>
          </a:xfrm>
          <a:prstGeom prst="rect">
            <a:avLst/>
          </a:prstGeom>
        </p:spPr>
        <p:txBody>
          <a:bodyPr wrap="square">
            <a:spAutoFit/>
          </a:bodyPr>
          <a:lstStyle/>
          <a:p>
            <a:pPr marL="297815" indent="-285750">
              <a:lnSpc>
                <a:spcPct val="100000"/>
              </a:lnSpc>
              <a:spcBef>
                <a:spcPts val="95"/>
              </a:spcBef>
              <a:buFont typeface="Wingdings" panose="05000000000000000000" pitchFamily="2" charset="2"/>
              <a:buChar char="q"/>
              <a:tabLst>
                <a:tab pos="299085" algn="l"/>
                <a:tab pos="299720" algn="l"/>
              </a:tabLst>
            </a:pPr>
            <a:r>
              <a:rPr lang="el-GR" sz="2200" dirty="0"/>
              <a:t>Εφόσον ένας οργανισμός υποβάλει επιτυχώς τη φόρμα εγγραφής του στο </a:t>
            </a:r>
            <a:r>
              <a:rPr lang="en-US" sz="2200" dirty="0"/>
              <a:t>ORS, </a:t>
            </a:r>
            <a:r>
              <a:rPr lang="el-GR" sz="2200" dirty="0"/>
              <a:t>ο </a:t>
            </a:r>
            <a:r>
              <a:rPr lang="en-GB" sz="2200" dirty="0"/>
              <a:t>authorised user </a:t>
            </a:r>
            <a:r>
              <a:rPr lang="el-GR" sz="2200" dirty="0"/>
              <a:t>συνδέεται με την</a:t>
            </a:r>
            <a:r>
              <a:rPr lang="en-GB" sz="2200" dirty="0"/>
              <a:t> </a:t>
            </a:r>
            <a:r>
              <a:rPr lang="el-GR" sz="2200" dirty="0"/>
              <a:t>Πλατφόρμα </a:t>
            </a:r>
            <a:r>
              <a:rPr lang="en-GB" sz="2200" dirty="0">
                <a:hlinkClick r:id="rId2"/>
              </a:rPr>
              <a:t>Erasmus+ and European Solidarity Corps Platform </a:t>
            </a:r>
            <a:r>
              <a:rPr lang="el-GR" sz="2200" dirty="0"/>
              <a:t>, χρησιμοποιώντας τον </a:t>
            </a:r>
            <a:r>
              <a:rPr lang="en-GB" sz="2200" dirty="0"/>
              <a:t>EU Login</a:t>
            </a:r>
            <a:r>
              <a:rPr lang="el-GR" sz="2200" dirty="0"/>
              <a:t> λογαριασμό που χρησιμοποιήθηκε για την εγγραφή</a:t>
            </a:r>
            <a:r>
              <a:rPr lang="en-GB" sz="2200" dirty="0"/>
              <a:t>, </a:t>
            </a:r>
            <a:r>
              <a:rPr lang="el-GR" sz="2200" dirty="0"/>
              <a:t>για να</a:t>
            </a:r>
            <a:r>
              <a:rPr lang="en-GB" sz="2200" dirty="0"/>
              <a:t>:</a:t>
            </a:r>
            <a:endParaRPr lang="el-GR" sz="2200" dirty="0"/>
          </a:p>
          <a:p>
            <a:pPr marL="297815" indent="-285750">
              <a:lnSpc>
                <a:spcPct val="100000"/>
              </a:lnSpc>
              <a:spcBef>
                <a:spcPts val="95"/>
              </a:spcBef>
              <a:buFont typeface="Wingdings" panose="05000000000000000000" pitchFamily="2" charset="2"/>
              <a:buChar char="q"/>
              <a:tabLst>
                <a:tab pos="299085" algn="l"/>
                <a:tab pos="299720" algn="l"/>
              </a:tabLst>
            </a:pPr>
            <a:endParaRPr lang="el-GR" sz="2200" dirty="0"/>
          </a:p>
          <a:p>
            <a:pPr marL="354965" indent="-342900">
              <a:lnSpc>
                <a:spcPct val="100000"/>
              </a:lnSpc>
              <a:spcBef>
                <a:spcPts val="95"/>
              </a:spcBef>
              <a:buFont typeface="Wingdings" panose="05000000000000000000" pitchFamily="2" charset="2"/>
              <a:buChar char="§"/>
              <a:tabLst>
                <a:tab pos="299085" algn="l"/>
                <a:tab pos="299720" algn="l"/>
              </a:tabLst>
            </a:pPr>
            <a:r>
              <a:rPr lang="el-GR" sz="2000" dirty="0"/>
              <a:t>Ολοκληρώσει την ενημέρωση των στοιχείων του οργανισμού, ανεβάζοντας στην πλατφόρμα </a:t>
            </a:r>
            <a:r>
              <a:rPr lang="el-GR" sz="2000" u="sng" dirty="0"/>
              <a:t>τα</a:t>
            </a:r>
            <a:r>
              <a:rPr lang="el-GR" sz="2000" dirty="0"/>
              <a:t> </a:t>
            </a:r>
            <a:r>
              <a:rPr lang="el-GR" sz="2000" u="sng" dirty="0"/>
              <a:t>απαραίτητα έντυπα</a:t>
            </a:r>
            <a:r>
              <a:rPr lang="en-GB" sz="2000" dirty="0"/>
              <a:t> </a:t>
            </a:r>
            <a:endParaRPr lang="el-GR" sz="2000" dirty="0"/>
          </a:p>
          <a:p>
            <a:pPr marL="12065">
              <a:lnSpc>
                <a:spcPct val="100000"/>
              </a:lnSpc>
              <a:spcBef>
                <a:spcPts val="95"/>
              </a:spcBef>
              <a:tabLst>
                <a:tab pos="299085" algn="l"/>
                <a:tab pos="299720" algn="l"/>
              </a:tabLst>
            </a:pPr>
            <a:endParaRPr lang="el-GR" sz="2000" dirty="0"/>
          </a:p>
          <a:p>
            <a:pPr marL="354965" indent="-342900">
              <a:lnSpc>
                <a:spcPct val="100000"/>
              </a:lnSpc>
              <a:spcBef>
                <a:spcPts val="95"/>
              </a:spcBef>
              <a:buFont typeface="Wingdings" panose="05000000000000000000" pitchFamily="2" charset="2"/>
              <a:buChar char="§"/>
              <a:tabLst>
                <a:tab pos="299085" algn="l"/>
                <a:tab pos="299720" algn="l"/>
              </a:tabLst>
            </a:pPr>
            <a:r>
              <a:rPr lang="el-GR" sz="2000" u="sng" dirty="0"/>
              <a:t>Τροποποιήσει-Ενημερώσει</a:t>
            </a:r>
            <a:r>
              <a:rPr lang="el-GR" sz="2000" dirty="0"/>
              <a:t> τα στοιχεία εγγραφής</a:t>
            </a:r>
          </a:p>
          <a:p>
            <a:pPr marL="12065">
              <a:lnSpc>
                <a:spcPct val="100000"/>
              </a:lnSpc>
              <a:spcBef>
                <a:spcPts val="95"/>
              </a:spcBef>
              <a:tabLst>
                <a:tab pos="299085" algn="l"/>
                <a:tab pos="299720" algn="l"/>
              </a:tabLst>
            </a:pPr>
            <a:endParaRPr lang="el-GR" sz="2000" dirty="0"/>
          </a:p>
          <a:p>
            <a:pPr marL="12065">
              <a:lnSpc>
                <a:spcPct val="100000"/>
              </a:lnSpc>
              <a:spcBef>
                <a:spcPts val="95"/>
              </a:spcBef>
              <a:tabLst>
                <a:tab pos="299085" algn="l"/>
                <a:tab pos="299720" algn="l"/>
              </a:tabLst>
            </a:pPr>
            <a:endParaRPr lang="el-GR" sz="2000" dirty="0"/>
          </a:p>
          <a:p>
            <a:pPr marL="12065">
              <a:lnSpc>
                <a:spcPct val="100000"/>
              </a:lnSpc>
              <a:spcBef>
                <a:spcPts val="95"/>
              </a:spcBef>
              <a:tabLst>
                <a:tab pos="299085" algn="l"/>
                <a:tab pos="299720" algn="l"/>
              </a:tabLst>
            </a:pPr>
            <a:endParaRPr lang="el-GR" sz="2000" dirty="0"/>
          </a:p>
          <a:p>
            <a:pPr marL="12065">
              <a:lnSpc>
                <a:spcPct val="100000"/>
              </a:lnSpc>
              <a:spcBef>
                <a:spcPts val="95"/>
              </a:spcBef>
              <a:tabLst>
                <a:tab pos="299085" algn="l"/>
                <a:tab pos="299720" algn="l"/>
              </a:tabLst>
            </a:pPr>
            <a:r>
              <a:rPr lang="el-GR" sz="1900" i="1" dirty="0"/>
              <a:t>!!! Η διαδικασία ενημέρωσης των στοιχείων εγγραφής παρουσιάζεται στις επόμενες </a:t>
            </a:r>
            <a:r>
              <a:rPr lang="el-GR" sz="1900" i="1" dirty="0">
                <a:solidFill>
                  <a:schemeClr val="accent4">
                    <a:lumMod val="60000"/>
                    <a:lumOff val="40000"/>
                  </a:schemeClr>
                </a:solidFill>
              </a:rPr>
              <a:t>5</a:t>
            </a:r>
            <a:r>
              <a:rPr lang="el-GR" sz="1900" i="1" dirty="0"/>
              <a:t> διαφάνειες</a:t>
            </a:r>
          </a:p>
        </p:txBody>
      </p:sp>
    </p:spTree>
    <p:extLst>
      <p:ext uri="{BB962C8B-B14F-4D97-AF65-F5344CB8AC3E}">
        <p14:creationId xmlns:p14="http://schemas.microsoft.com/office/powerpoint/2010/main" val="1073110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a:t>
            </a:r>
            <a:endParaRPr lang="en-GB" sz="2800" b="1" dirty="0">
              <a:solidFill>
                <a:schemeClr val="bg1"/>
              </a:solidFill>
            </a:endParaRPr>
          </a:p>
        </p:txBody>
      </p:sp>
      <p:pic>
        <p:nvPicPr>
          <p:cNvPr id="4" name="Picture 3"/>
          <p:cNvPicPr>
            <a:picLocks noChangeAspect="1"/>
          </p:cNvPicPr>
          <p:nvPr/>
        </p:nvPicPr>
        <p:blipFill>
          <a:blip r:embed="rId3"/>
          <a:stretch>
            <a:fillRect/>
          </a:stretch>
        </p:blipFill>
        <p:spPr>
          <a:xfrm>
            <a:off x="352424" y="1403138"/>
            <a:ext cx="11574036" cy="3978070"/>
          </a:xfrm>
          <a:prstGeom prst="rect">
            <a:avLst/>
          </a:prstGeom>
        </p:spPr>
      </p:pic>
      <p:sp>
        <p:nvSpPr>
          <p:cNvPr id="5" name="Rectangle 4"/>
          <p:cNvSpPr/>
          <p:nvPr/>
        </p:nvSpPr>
        <p:spPr>
          <a:xfrm>
            <a:off x="352424" y="832188"/>
            <a:ext cx="11706226" cy="400110"/>
          </a:xfrm>
          <a:prstGeom prst="rect">
            <a:avLst/>
          </a:prstGeom>
        </p:spPr>
        <p:txBody>
          <a:bodyPr wrap="square">
            <a:spAutoFit/>
          </a:bodyPr>
          <a:lstStyle/>
          <a:p>
            <a:pPr marL="12065">
              <a:lnSpc>
                <a:spcPct val="100000"/>
              </a:lnSpc>
              <a:spcBef>
                <a:spcPts val="95"/>
              </a:spcBef>
              <a:tabLst>
                <a:tab pos="299085" algn="l"/>
                <a:tab pos="299720" algn="l"/>
              </a:tabLst>
            </a:pPr>
            <a:r>
              <a:rPr lang="el-GR" sz="2000" dirty="0"/>
              <a:t>Βήμα 1: </a:t>
            </a:r>
          </a:p>
        </p:txBody>
      </p:sp>
      <p:sp>
        <p:nvSpPr>
          <p:cNvPr id="6" name="TextBox 5"/>
          <p:cNvSpPr txBox="1"/>
          <p:nvPr/>
        </p:nvSpPr>
        <p:spPr>
          <a:xfrm>
            <a:off x="2479575" y="4498032"/>
            <a:ext cx="8255099" cy="830997"/>
          </a:xfrm>
          <a:prstGeom prst="rect">
            <a:avLst/>
          </a:prstGeom>
          <a:noFill/>
        </p:spPr>
        <p:txBody>
          <a:bodyPr wrap="square" rtlCol="0">
            <a:spAutoFit/>
          </a:bodyPr>
          <a:lstStyle/>
          <a:p>
            <a:r>
              <a:rPr lang="el-GR" sz="1600" dirty="0">
                <a:solidFill>
                  <a:srgbClr val="FF0000"/>
                </a:solidFill>
              </a:rPr>
              <a:t>Πλέον εμφανίζεται και τρίτη επιλογή κάτω από την ενότητα </a:t>
            </a:r>
            <a:r>
              <a:rPr lang="en-GB" sz="1600" b="1" dirty="0">
                <a:solidFill>
                  <a:srgbClr val="FF0000"/>
                </a:solidFill>
              </a:rPr>
              <a:t>Organisations</a:t>
            </a:r>
            <a:r>
              <a:rPr lang="el-GR" sz="1600" dirty="0">
                <a:solidFill>
                  <a:srgbClr val="FF0000"/>
                </a:solidFill>
              </a:rPr>
              <a:t>. Με το πάτημα του κουμπιού </a:t>
            </a:r>
            <a:r>
              <a:rPr lang="en-GB" sz="1600" b="1" dirty="0">
                <a:solidFill>
                  <a:srgbClr val="FF0000"/>
                </a:solidFill>
              </a:rPr>
              <a:t>My organisations</a:t>
            </a:r>
            <a:r>
              <a:rPr lang="el-GR" sz="1600" dirty="0">
                <a:solidFill>
                  <a:srgbClr val="FF0000"/>
                </a:solidFill>
              </a:rPr>
              <a:t>,</a:t>
            </a:r>
            <a:r>
              <a:rPr lang="en-GB" sz="1600" dirty="0">
                <a:solidFill>
                  <a:srgbClr val="FF0000"/>
                </a:solidFill>
              </a:rPr>
              <a:t> </a:t>
            </a:r>
            <a:r>
              <a:rPr lang="el-GR" sz="1600" dirty="0">
                <a:solidFill>
                  <a:srgbClr val="FF0000"/>
                </a:solidFill>
              </a:rPr>
              <a:t>εμφανίζεται ένας κατάλογος με όλους τους εγγεγραμμένους οργανισμούς για τους οποίους ο συγκεκριμένος </a:t>
            </a:r>
            <a:r>
              <a:rPr lang="en-GB" sz="1600" dirty="0">
                <a:solidFill>
                  <a:srgbClr val="FF0000"/>
                </a:solidFill>
              </a:rPr>
              <a:t>user </a:t>
            </a:r>
            <a:r>
              <a:rPr lang="el-GR" sz="1600" dirty="0">
                <a:solidFill>
                  <a:srgbClr val="FF0000"/>
                </a:solidFill>
              </a:rPr>
              <a:t>δηλώθηκε ως </a:t>
            </a:r>
            <a:r>
              <a:rPr lang="en-GB" sz="1600" dirty="0">
                <a:solidFill>
                  <a:srgbClr val="FF0000"/>
                </a:solidFill>
              </a:rPr>
              <a:t>authorised user</a:t>
            </a:r>
          </a:p>
        </p:txBody>
      </p:sp>
    </p:spTree>
    <p:extLst>
      <p:ext uri="{BB962C8B-B14F-4D97-AF65-F5344CB8AC3E}">
        <p14:creationId xmlns:p14="http://schemas.microsoft.com/office/powerpoint/2010/main" val="122716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a:t>
            </a:r>
            <a:endParaRPr lang="en-GB" sz="2800" b="1" dirty="0">
              <a:solidFill>
                <a:schemeClr val="bg1"/>
              </a:solidFill>
            </a:endParaRPr>
          </a:p>
        </p:txBody>
      </p:sp>
      <p:pic>
        <p:nvPicPr>
          <p:cNvPr id="4" name="Picture 2" descr="My Organisations 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79" y="2524281"/>
            <a:ext cx="11885171" cy="12155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7754" y="936963"/>
            <a:ext cx="11706226" cy="1669688"/>
          </a:xfrm>
          <a:prstGeom prst="rect">
            <a:avLst/>
          </a:prstGeom>
        </p:spPr>
        <p:txBody>
          <a:bodyPr wrap="square">
            <a:spAutoFit/>
          </a:bodyPr>
          <a:lstStyle/>
          <a:p>
            <a:pPr marL="12065">
              <a:spcBef>
                <a:spcPts val="95"/>
              </a:spcBef>
              <a:tabLst>
                <a:tab pos="299085" algn="l"/>
                <a:tab pos="299720" algn="l"/>
              </a:tabLst>
            </a:pPr>
            <a:r>
              <a:rPr lang="el-GR" sz="2000" dirty="0"/>
              <a:t>Βήμα 2: </a:t>
            </a:r>
          </a:p>
          <a:p>
            <a:pPr marL="12065">
              <a:spcBef>
                <a:spcPts val="95"/>
              </a:spcBef>
              <a:tabLst>
                <a:tab pos="299085" algn="l"/>
                <a:tab pos="299720" algn="l"/>
              </a:tabLst>
            </a:pPr>
            <a:endParaRPr lang="el-GR" sz="2000" dirty="0"/>
          </a:p>
          <a:p>
            <a:pPr marL="12065">
              <a:spcBef>
                <a:spcPts val="95"/>
              </a:spcBef>
              <a:tabLst>
                <a:tab pos="299085" algn="l"/>
                <a:tab pos="299720" algn="l"/>
              </a:tabLst>
            </a:pPr>
            <a:r>
              <a:rPr lang="el-GR" sz="2000" dirty="0"/>
              <a:t>Επιλέγοντας το </a:t>
            </a:r>
            <a:r>
              <a:rPr lang="en-GB" sz="2000" b="1" dirty="0"/>
              <a:t>OID</a:t>
            </a:r>
            <a:r>
              <a:rPr lang="el-GR" sz="2000" dirty="0"/>
              <a:t> ενός εγγεγραμμένου οργανισμού</a:t>
            </a:r>
            <a:r>
              <a:rPr lang="en-GB" sz="2000" dirty="0"/>
              <a:t>,</a:t>
            </a:r>
            <a:r>
              <a:rPr lang="el-GR" sz="2000" dirty="0"/>
              <a:t> ο </a:t>
            </a:r>
            <a:r>
              <a:rPr lang="en-GB" sz="2000" dirty="0"/>
              <a:t>user </a:t>
            </a:r>
            <a:r>
              <a:rPr lang="el-GR" sz="2000" dirty="0"/>
              <a:t>αποκτά πρόσβαση στα καταχωρημένα στοιχεία εγγραφής του</a:t>
            </a:r>
            <a:r>
              <a:rPr lang="en-GB" sz="2000" dirty="0"/>
              <a:t> </a:t>
            </a:r>
            <a:r>
              <a:rPr lang="el-GR" sz="2000" dirty="0"/>
              <a:t>οργανισμού</a:t>
            </a:r>
            <a:endParaRPr lang="en-GB" sz="2000" dirty="0"/>
          </a:p>
          <a:p>
            <a:pPr marL="12065">
              <a:lnSpc>
                <a:spcPct val="100000"/>
              </a:lnSpc>
              <a:spcBef>
                <a:spcPts val="95"/>
              </a:spcBef>
              <a:tabLst>
                <a:tab pos="299085" algn="l"/>
                <a:tab pos="299720" algn="l"/>
              </a:tabLst>
            </a:pPr>
            <a:r>
              <a:rPr lang="el-GR" sz="2000" dirty="0"/>
              <a:t> </a:t>
            </a:r>
          </a:p>
        </p:txBody>
      </p:sp>
    </p:spTree>
    <p:extLst>
      <p:ext uri="{BB962C8B-B14F-4D97-AF65-F5344CB8AC3E}">
        <p14:creationId xmlns:p14="http://schemas.microsoft.com/office/powerpoint/2010/main" val="1723805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a:t>
            </a:r>
            <a:endParaRPr lang="en-GB" sz="2800" b="1" dirty="0">
              <a:solidFill>
                <a:schemeClr val="bg1"/>
              </a:solidFill>
            </a:endParaRPr>
          </a:p>
        </p:txBody>
      </p:sp>
      <p:sp>
        <p:nvSpPr>
          <p:cNvPr id="6" name="Rectangle 5"/>
          <p:cNvSpPr/>
          <p:nvPr/>
        </p:nvSpPr>
        <p:spPr>
          <a:xfrm>
            <a:off x="173479" y="822113"/>
            <a:ext cx="11706226" cy="2285241"/>
          </a:xfrm>
          <a:prstGeom prst="rect">
            <a:avLst/>
          </a:prstGeom>
        </p:spPr>
        <p:txBody>
          <a:bodyPr wrap="square">
            <a:spAutoFit/>
          </a:bodyPr>
          <a:lstStyle/>
          <a:p>
            <a:pPr marL="12065">
              <a:spcBef>
                <a:spcPts val="95"/>
              </a:spcBef>
              <a:tabLst>
                <a:tab pos="299085" algn="l"/>
                <a:tab pos="299720" algn="l"/>
              </a:tabLst>
            </a:pPr>
            <a:r>
              <a:rPr lang="el-GR" sz="2000" dirty="0"/>
              <a:t>Βήμα </a:t>
            </a:r>
            <a:r>
              <a:rPr lang="en-GB" sz="2000" dirty="0"/>
              <a:t>3</a:t>
            </a:r>
            <a:r>
              <a:rPr lang="el-GR" sz="2000" dirty="0"/>
              <a:t>: </a:t>
            </a:r>
          </a:p>
          <a:p>
            <a:pPr marL="12065">
              <a:spcBef>
                <a:spcPts val="95"/>
              </a:spcBef>
              <a:tabLst>
                <a:tab pos="299085" algn="l"/>
                <a:tab pos="299720" algn="l"/>
              </a:tabLst>
            </a:pPr>
            <a:endParaRPr lang="el-GR" sz="2000" dirty="0"/>
          </a:p>
          <a:p>
            <a:pPr marL="12065">
              <a:spcBef>
                <a:spcPts val="95"/>
              </a:spcBef>
              <a:tabLst>
                <a:tab pos="299085" algn="l"/>
                <a:tab pos="299720" algn="l"/>
              </a:tabLst>
            </a:pPr>
            <a:r>
              <a:rPr lang="el-GR" sz="2000" dirty="0"/>
              <a:t>Έχετε πλέον πρόσβαση </a:t>
            </a:r>
            <a:r>
              <a:rPr lang="en-GB" sz="2000" dirty="0"/>
              <a:t>- </a:t>
            </a:r>
            <a:r>
              <a:rPr lang="el-GR" sz="2000" dirty="0"/>
              <a:t>μέσω του μενού περιεχομένων στα αριστερά</a:t>
            </a:r>
            <a:r>
              <a:rPr lang="en-GB" sz="2000" dirty="0"/>
              <a:t> – </a:t>
            </a:r>
            <a:r>
              <a:rPr lang="el-GR" sz="2000" dirty="0"/>
              <a:t>στις διαφορετικές ενότητες της φόρμας εγγραφής</a:t>
            </a:r>
            <a:r>
              <a:rPr lang="en-GB" sz="2000" dirty="0"/>
              <a:t> </a:t>
            </a:r>
            <a:r>
              <a:rPr lang="el-GR" sz="2000" dirty="0"/>
              <a:t>του οργανισμού. Επιλέγετε την ενότητα που θέλετε να </a:t>
            </a:r>
            <a:r>
              <a:rPr lang="el-GR" sz="2000" dirty="0" err="1"/>
              <a:t>επικαιροποιήσετε</a:t>
            </a:r>
            <a:r>
              <a:rPr lang="el-GR" sz="2000" dirty="0"/>
              <a:t>/τροποποιήσετε, κάνετε τις απαραίτητες αλλαγές στα πεδία που επηρεάζονται και πατάτε το κουμπί </a:t>
            </a:r>
            <a:r>
              <a:rPr lang="en-GB" sz="2000" b="1" dirty="0"/>
              <a:t>Update</a:t>
            </a:r>
            <a:r>
              <a:rPr lang="el-GR" sz="2000" b="1" dirty="0"/>
              <a:t>. </a:t>
            </a:r>
            <a:r>
              <a:rPr lang="el-GR" sz="2000" dirty="0"/>
              <a:t>Με το πάτημα του κουμπιού, εμφανίζεται μήνυμα επιβεβαίωσης</a:t>
            </a:r>
            <a:endParaRPr lang="en-GB" sz="2000" dirty="0"/>
          </a:p>
          <a:p>
            <a:pPr marL="12065">
              <a:lnSpc>
                <a:spcPct val="100000"/>
              </a:lnSpc>
              <a:spcBef>
                <a:spcPts val="95"/>
              </a:spcBef>
              <a:tabLst>
                <a:tab pos="299085" algn="l"/>
                <a:tab pos="299720" algn="l"/>
              </a:tabLst>
            </a:pPr>
            <a:r>
              <a:rPr lang="el-GR" sz="2000" dirty="0"/>
              <a:t> </a:t>
            </a:r>
          </a:p>
        </p:txBody>
      </p:sp>
      <p:sp>
        <p:nvSpPr>
          <p:cNvPr id="2" name="AutoShape 2" descr="OID_Modify_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307975" y="2912826"/>
            <a:ext cx="7921625" cy="3945174"/>
          </a:xfrm>
          <a:prstGeom prst="rect">
            <a:avLst/>
          </a:prstGeom>
        </p:spPr>
      </p:pic>
      <p:pic>
        <p:nvPicPr>
          <p:cNvPr id="8" name="Picture 7"/>
          <p:cNvPicPr>
            <a:picLocks noChangeAspect="1"/>
          </p:cNvPicPr>
          <p:nvPr/>
        </p:nvPicPr>
        <p:blipFill>
          <a:blip r:embed="rId3"/>
          <a:stretch>
            <a:fillRect/>
          </a:stretch>
        </p:blipFill>
        <p:spPr>
          <a:xfrm>
            <a:off x="8390035" y="3856776"/>
            <a:ext cx="3621094" cy="1429271"/>
          </a:xfrm>
          <a:prstGeom prst="rect">
            <a:avLst/>
          </a:prstGeom>
        </p:spPr>
      </p:pic>
    </p:spTree>
    <p:extLst>
      <p:ext uri="{BB962C8B-B14F-4D97-AF65-F5344CB8AC3E}">
        <p14:creationId xmlns:p14="http://schemas.microsoft.com/office/powerpoint/2010/main" val="1947715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08779" y="35915"/>
            <a:ext cx="11184264"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 – ΕΝΤΥΠΑ</a:t>
            </a:r>
            <a:endParaRPr lang="en-GB" sz="2800" b="1" dirty="0">
              <a:solidFill>
                <a:schemeClr val="bg1"/>
              </a:solidFill>
            </a:endParaRPr>
          </a:p>
        </p:txBody>
      </p:sp>
      <p:sp>
        <p:nvSpPr>
          <p:cNvPr id="5" name="Rectangle 4"/>
          <p:cNvSpPr/>
          <p:nvPr/>
        </p:nvSpPr>
        <p:spPr>
          <a:xfrm>
            <a:off x="300497" y="886619"/>
            <a:ext cx="11691478" cy="1231106"/>
          </a:xfrm>
          <a:prstGeom prst="rect">
            <a:avLst/>
          </a:prstGeom>
        </p:spPr>
        <p:txBody>
          <a:bodyPr wrap="square">
            <a:spAutoFit/>
          </a:bodyPr>
          <a:lstStyle/>
          <a:p>
            <a:pPr marL="297815" indent="-285750" algn="just">
              <a:lnSpc>
                <a:spcPct val="100000"/>
              </a:lnSpc>
              <a:spcBef>
                <a:spcPts val="95"/>
              </a:spcBef>
              <a:buFont typeface="Wingdings" panose="05000000000000000000" pitchFamily="2" charset="2"/>
              <a:buChar char="q"/>
              <a:tabLst>
                <a:tab pos="299085" algn="l"/>
                <a:tab pos="299720" algn="l"/>
              </a:tabLst>
            </a:pPr>
            <a:r>
              <a:rPr lang="el-GR" sz="2000" b="1" u="sng" dirty="0"/>
              <a:t>Ανάρτηση Εντύπων</a:t>
            </a:r>
            <a:r>
              <a:rPr lang="el-GR" sz="2000" b="1" dirty="0"/>
              <a:t>: </a:t>
            </a:r>
            <a:r>
              <a:rPr lang="el-GR" dirty="0"/>
              <a:t>Από το μενού αριστερά επιλέγετε </a:t>
            </a:r>
            <a:r>
              <a:rPr lang="en-GB" b="1" dirty="0"/>
              <a:t>Documents</a:t>
            </a:r>
            <a:r>
              <a:rPr lang="el-GR" dirty="0"/>
              <a:t>,</a:t>
            </a:r>
            <a:r>
              <a:rPr lang="el-GR" b="1" dirty="0"/>
              <a:t> </a:t>
            </a:r>
            <a:r>
              <a:rPr lang="el-GR" dirty="0"/>
              <a:t>πατάτε</a:t>
            </a:r>
            <a:r>
              <a:rPr lang="el-GR" b="1" dirty="0"/>
              <a:t> </a:t>
            </a:r>
            <a:r>
              <a:rPr lang="en-GB" b="1" dirty="0"/>
              <a:t>Add document </a:t>
            </a:r>
            <a:r>
              <a:rPr lang="el-GR" dirty="0"/>
              <a:t>και επιλέγετε το αρχείο που θέλετε να αναρτήσετε, πραγματοποιώντας αναζήτηση στον υπολογιστή σας. Μόλις επιλέξετε το αρχείο, επιλέγετε από ένα </a:t>
            </a:r>
            <a:r>
              <a:rPr lang="en-GB" dirty="0"/>
              <a:t>drop-down list </a:t>
            </a:r>
            <a:r>
              <a:rPr lang="el-GR" dirty="0"/>
              <a:t>το </a:t>
            </a:r>
            <a:r>
              <a:rPr lang="en-GB" b="1" dirty="0"/>
              <a:t>Document Type </a:t>
            </a:r>
            <a:r>
              <a:rPr lang="el-GR" dirty="0"/>
              <a:t>και πατάτε </a:t>
            </a:r>
            <a:r>
              <a:rPr lang="en-GB" b="1" dirty="0"/>
              <a:t>Upload. </a:t>
            </a:r>
            <a:r>
              <a:rPr lang="el-GR" dirty="0"/>
              <a:t>Επαναλαμβάνετε τη διαδικασία για κάθε αρχείο που επιθυμείτε να αναρτήσετε.</a:t>
            </a:r>
          </a:p>
        </p:txBody>
      </p:sp>
      <p:pic>
        <p:nvPicPr>
          <p:cNvPr id="6" name="Picture 5"/>
          <p:cNvPicPr>
            <a:picLocks noChangeAspect="1"/>
          </p:cNvPicPr>
          <p:nvPr/>
        </p:nvPicPr>
        <p:blipFill>
          <a:blip r:embed="rId3"/>
          <a:stretch>
            <a:fillRect/>
          </a:stretch>
        </p:blipFill>
        <p:spPr>
          <a:xfrm>
            <a:off x="385454" y="2254578"/>
            <a:ext cx="11521563" cy="4486388"/>
          </a:xfrm>
          <a:prstGeom prst="rect">
            <a:avLst/>
          </a:prstGeom>
        </p:spPr>
      </p:pic>
      <p:sp>
        <p:nvSpPr>
          <p:cNvPr id="7" name="TextBox 6"/>
          <p:cNvSpPr txBox="1"/>
          <p:nvPr/>
        </p:nvSpPr>
        <p:spPr>
          <a:xfrm>
            <a:off x="3093317" y="5446585"/>
            <a:ext cx="4131349" cy="1569660"/>
          </a:xfrm>
          <a:prstGeom prst="rect">
            <a:avLst/>
          </a:prstGeom>
          <a:noFill/>
        </p:spPr>
        <p:txBody>
          <a:bodyPr wrap="square" rtlCol="0">
            <a:spAutoFit/>
          </a:bodyPr>
          <a:lstStyle/>
          <a:p>
            <a:r>
              <a:rPr lang="el-GR" sz="1200" dirty="0">
                <a:solidFill>
                  <a:srgbClr val="FF0000"/>
                </a:solidFill>
              </a:rPr>
              <a:t>Κάθε αρχείο επιτρέπεται να έχει χωρητικότητα, μέχρι και 20 </a:t>
            </a:r>
            <a:r>
              <a:rPr lang="en-GB" sz="1200" dirty="0">
                <a:solidFill>
                  <a:srgbClr val="FF0000"/>
                </a:solidFill>
              </a:rPr>
              <a:t>Mb. </a:t>
            </a:r>
            <a:r>
              <a:rPr lang="el-GR" sz="1200" dirty="0">
                <a:solidFill>
                  <a:srgbClr val="FF0000"/>
                </a:solidFill>
              </a:rPr>
              <a:t>Δεν υπάρχει, όμως, ανώτατος αριθμός επιτρεπόμενων αρχείων. </a:t>
            </a:r>
          </a:p>
          <a:p>
            <a:endParaRPr lang="el-GR" sz="1200" dirty="0">
              <a:solidFill>
                <a:srgbClr val="FF0000"/>
              </a:solidFill>
            </a:endParaRPr>
          </a:p>
          <a:p>
            <a:r>
              <a:rPr lang="el-GR" sz="1200" dirty="0">
                <a:solidFill>
                  <a:srgbClr val="FF0000"/>
                </a:solidFill>
              </a:rPr>
              <a:t>Εάν στο </a:t>
            </a:r>
            <a:r>
              <a:rPr lang="en-GB" sz="1200" dirty="0">
                <a:solidFill>
                  <a:srgbClr val="FF0000"/>
                </a:solidFill>
              </a:rPr>
              <a:t>drop-down list </a:t>
            </a:r>
            <a:r>
              <a:rPr lang="el-GR" sz="1200" dirty="0">
                <a:solidFill>
                  <a:srgbClr val="FF0000"/>
                </a:solidFill>
              </a:rPr>
              <a:t>δεν εντοπίζετε τον τύπο του αρχείου που θέλετε να αναρτήσετε, επιλέξτε </a:t>
            </a:r>
            <a:r>
              <a:rPr lang="en-GB" sz="1200" dirty="0">
                <a:solidFill>
                  <a:srgbClr val="FF0000"/>
                </a:solidFill>
              </a:rPr>
              <a:t>“Other”.</a:t>
            </a:r>
            <a:endParaRPr lang="el-GR" sz="1200" dirty="0">
              <a:solidFill>
                <a:srgbClr val="FF0000"/>
              </a:solidFill>
            </a:endParaRPr>
          </a:p>
          <a:p>
            <a:endParaRPr lang="el-GR" sz="1200" dirty="0">
              <a:solidFill>
                <a:srgbClr val="FF0000"/>
              </a:solidFill>
            </a:endParaRPr>
          </a:p>
          <a:p>
            <a:endParaRPr lang="el-GR" sz="1200" dirty="0">
              <a:solidFill>
                <a:srgbClr val="FF0000"/>
              </a:solidFill>
            </a:endParaRPr>
          </a:p>
        </p:txBody>
      </p:sp>
    </p:spTree>
    <p:extLst>
      <p:ext uri="{BB962C8B-B14F-4D97-AF65-F5344CB8AC3E}">
        <p14:creationId xmlns:p14="http://schemas.microsoft.com/office/powerpoint/2010/main" val="1350220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981619" y="79416"/>
            <a:ext cx="11184264"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 – ΕΝΤΥΠΑ</a:t>
            </a:r>
            <a:endParaRPr lang="en-GB" sz="2800" b="1" dirty="0">
              <a:solidFill>
                <a:schemeClr val="bg1"/>
              </a:solidFill>
            </a:endParaRPr>
          </a:p>
        </p:txBody>
      </p:sp>
      <p:sp>
        <p:nvSpPr>
          <p:cNvPr id="5" name="Rectangle 4"/>
          <p:cNvSpPr/>
          <p:nvPr/>
        </p:nvSpPr>
        <p:spPr>
          <a:xfrm>
            <a:off x="300497" y="886619"/>
            <a:ext cx="11691478" cy="1102866"/>
          </a:xfrm>
          <a:prstGeom prst="rect">
            <a:avLst/>
          </a:prstGeom>
        </p:spPr>
        <p:txBody>
          <a:bodyPr wrap="square">
            <a:spAutoFit/>
          </a:bodyPr>
          <a:lstStyle/>
          <a:p>
            <a:pPr marL="297815" indent="-285750" algn="just">
              <a:lnSpc>
                <a:spcPct val="100000"/>
              </a:lnSpc>
              <a:spcBef>
                <a:spcPts val="95"/>
              </a:spcBef>
              <a:buFont typeface="Wingdings" panose="05000000000000000000" pitchFamily="2" charset="2"/>
              <a:buChar char="q"/>
              <a:tabLst>
                <a:tab pos="299085" algn="l"/>
                <a:tab pos="299720" algn="l"/>
              </a:tabLst>
            </a:pPr>
            <a:r>
              <a:rPr lang="el-GR" sz="2000" b="1" u="sng" dirty="0" err="1"/>
              <a:t>Επικαιροποίηση</a:t>
            </a:r>
            <a:r>
              <a:rPr lang="el-GR" sz="2000" b="1" u="sng" dirty="0"/>
              <a:t> εντύπων</a:t>
            </a:r>
            <a:r>
              <a:rPr lang="el-GR" sz="2000" b="1" dirty="0"/>
              <a:t>: </a:t>
            </a:r>
          </a:p>
          <a:p>
            <a:pPr marL="12065" algn="just">
              <a:lnSpc>
                <a:spcPct val="100000"/>
              </a:lnSpc>
              <a:spcBef>
                <a:spcPts val="95"/>
              </a:spcBef>
              <a:tabLst>
                <a:tab pos="299085" algn="l"/>
                <a:tab pos="299720" algn="l"/>
              </a:tabLst>
            </a:pPr>
            <a:endParaRPr lang="el-GR" sz="1000" b="1" dirty="0"/>
          </a:p>
          <a:p>
            <a:pPr marL="297815" indent="-285750" algn="just">
              <a:lnSpc>
                <a:spcPct val="100000"/>
              </a:lnSpc>
              <a:spcBef>
                <a:spcPts val="95"/>
              </a:spcBef>
              <a:buFont typeface="Wingdings" panose="05000000000000000000" pitchFamily="2" charset="2"/>
              <a:buChar char="§"/>
              <a:tabLst>
                <a:tab pos="299085" algn="l"/>
                <a:tab pos="299720" algn="l"/>
              </a:tabLst>
            </a:pPr>
            <a:r>
              <a:rPr lang="el-GR" sz="1700" dirty="0"/>
              <a:t>Για να αναρτήσετε μία πιο </a:t>
            </a:r>
            <a:r>
              <a:rPr lang="el-GR" sz="1700" dirty="0" err="1"/>
              <a:t>επικαιροποιημένη</a:t>
            </a:r>
            <a:r>
              <a:rPr lang="el-GR" sz="1700" dirty="0"/>
              <a:t> εκδοχή ενός εντύπου, επιλέγετε το εικονίδιο </a:t>
            </a:r>
            <a:r>
              <a:rPr lang="en-GB" sz="1700" b="1" dirty="0"/>
              <a:t>Add new document version</a:t>
            </a:r>
            <a:r>
              <a:rPr lang="el-GR" sz="1700" dirty="0"/>
              <a:t> και ακολουθείτε τις οδηγίες του συστήματος. </a:t>
            </a:r>
          </a:p>
        </p:txBody>
      </p:sp>
      <p:sp>
        <p:nvSpPr>
          <p:cNvPr id="2" name="AutoShape 2" descr="Add new version of a docu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3"/>
          <a:stretch>
            <a:fillRect/>
          </a:stretch>
        </p:blipFill>
        <p:spPr>
          <a:xfrm>
            <a:off x="423034" y="2034231"/>
            <a:ext cx="4031271" cy="917325"/>
          </a:xfrm>
          <a:prstGeom prst="rect">
            <a:avLst/>
          </a:prstGeom>
        </p:spPr>
      </p:pic>
      <p:sp>
        <p:nvSpPr>
          <p:cNvPr id="8" name="Rectangle 7"/>
          <p:cNvSpPr/>
          <p:nvPr/>
        </p:nvSpPr>
        <p:spPr>
          <a:xfrm>
            <a:off x="307975" y="3129470"/>
            <a:ext cx="11691478" cy="615553"/>
          </a:xfrm>
          <a:prstGeom prst="rect">
            <a:avLst/>
          </a:prstGeom>
        </p:spPr>
        <p:txBody>
          <a:bodyPr wrap="square">
            <a:spAutoFit/>
          </a:bodyPr>
          <a:lstStyle/>
          <a:p>
            <a:pPr marL="297815" indent="-285750" algn="just">
              <a:lnSpc>
                <a:spcPct val="100000"/>
              </a:lnSpc>
              <a:spcBef>
                <a:spcPts val="95"/>
              </a:spcBef>
              <a:buFont typeface="Wingdings" panose="05000000000000000000" pitchFamily="2" charset="2"/>
              <a:buChar char="§"/>
              <a:tabLst>
                <a:tab pos="299085" algn="l"/>
                <a:tab pos="299720" algn="l"/>
              </a:tabLst>
            </a:pPr>
            <a:r>
              <a:rPr lang="el-GR" sz="1700" dirty="0"/>
              <a:t>Οι προηγούμενες εκδοχές του εντύπου είναι </a:t>
            </a:r>
            <a:r>
              <a:rPr lang="el-GR" sz="1700" dirty="0" err="1"/>
              <a:t>προσβάσιμες</a:t>
            </a:r>
            <a:r>
              <a:rPr lang="el-GR" sz="1700" dirty="0"/>
              <a:t> και εμφανίζονται με το πάτημα του μπλε τόξου, που βλέπετε στην 1</a:t>
            </a:r>
            <a:r>
              <a:rPr lang="el-GR" sz="1700" baseline="30000" dirty="0"/>
              <a:t>η</a:t>
            </a:r>
            <a:r>
              <a:rPr lang="el-GR" sz="1700" dirty="0"/>
              <a:t> στήλη κάθε εντύπου που διαθέτει περισσότερες από μία εκδοχές</a:t>
            </a:r>
          </a:p>
        </p:txBody>
      </p:sp>
      <p:pic>
        <p:nvPicPr>
          <p:cNvPr id="9" name="Picture 8"/>
          <p:cNvPicPr>
            <a:picLocks noChangeAspect="1"/>
          </p:cNvPicPr>
          <p:nvPr/>
        </p:nvPicPr>
        <p:blipFill>
          <a:blip r:embed="rId4"/>
          <a:stretch>
            <a:fillRect/>
          </a:stretch>
        </p:blipFill>
        <p:spPr>
          <a:xfrm>
            <a:off x="423033" y="4019113"/>
            <a:ext cx="5676325" cy="2626359"/>
          </a:xfrm>
          <a:prstGeom prst="rect">
            <a:avLst/>
          </a:prstGeom>
        </p:spPr>
      </p:pic>
    </p:spTree>
    <p:extLst>
      <p:ext uri="{BB962C8B-B14F-4D97-AF65-F5344CB8AC3E}">
        <p14:creationId xmlns:p14="http://schemas.microsoft.com/office/powerpoint/2010/main" val="143216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63581" y="82002"/>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 - ΕΝΤΥΠΑ</a:t>
            </a:r>
            <a:endParaRPr lang="en-GB" sz="2800" b="1" dirty="0">
              <a:solidFill>
                <a:schemeClr val="bg1"/>
              </a:solidFill>
            </a:endParaRPr>
          </a:p>
        </p:txBody>
      </p:sp>
      <p:sp>
        <p:nvSpPr>
          <p:cNvPr id="6" name="Rectangle 5"/>
          <p:cNvSpPr/>
          <p:nvPr/>
        </p:nvSpPr>
        <p:spPr>
          <a:xfrm>
            <a:off x="1" y="958436"/>
            <a:ext cx="11697234" cy="7329699"/>
          </a:xfrm>
          <a:prstGeom prst="rect">
            <a:avLst/>
          </a:prstGeom>
        </p:spPr>
        <p:txBody>
          <a:bodyPr wrap="square">
            <a:spAutoFit/>
          </a:bodyPr>
          <a:lstStyle/>
          <a:p>
            <a:pPr marL="715963" indent="-354013">
              <a:spcBef>
                <a:spcPts val="95"/>
              </a:spcBef>
              <a:buFont typeface="Wingdings" panose="05000000000000000000" pitchFamily="2" charset="2"/>
              <a:buChar char="q"/>
              <a:tabLst>
                <a:tab pos="298450" algn="l"/>
                <a:tab pos="298450" algn="l"/>
                <a:tab pos="715963" algn="l"/>
              </a:tabLst>
            </a:pPr>
            <a:r>
              <a:rPr lang="el-GR" sz="2200" b="1" dirty="0"/>
              <a:t>Απαιτούμενα Έντυπα: </a:t>
            </a:r>
            <a:r>
              <a:rPr lang="el-GR" sz="2200" dirty="0"/>
              <a:t>Για να θεωρείται ολοκληρωμένη η εγγραφή ενός οργανισμού στο </a:t>
            </a:r>
            <a:r>
              <a:rPr lang="en-GB" sz="2200" dirty="0"/>
              <a:t>ORS</a:t>
            </a:r>
            <a:r>
              <a:rPr lang="el-GR" sz="2200" dirty="0"/>
              <a:t> και να μπορεί να γίνει επικύρωση των στοιχείων από την Εθνική Υπηρεσία</a:t>
            </a:r>
            <a:r>
              <a:rPr lang="en-GB" sz="2200" dirty="0"/>
              <a:t>, </a:t>
            </a:r>
            <a:r>
              <a:rPr lang="el-GR" sz="2200" dirty="0"/>
              <a:t>θα πρέπει - </a:t>
            </a:r>
            <a:r>
              <a:rPr lang="el-GR" sz="2200" b="1" dirty="0"/>
              <a:t>μετά από την απόκτηση </a:t>
            </a:r>
            <a:r>
              <a:rPr lang="en-GB" sz="2200" b="1" dirty="0"/>
              <a:t>OID</a:t>
            </a:r>
            <a:r>
              <a:rPr lang="el-GR" sz="2200" b="1" dirty="0"/>
              <a:t> </a:t>
            </a:r>
            <a:r>
              <a:rPr lang="el-GR" sz="2200" dirty="0"/>
              <a:t>-</a:t>
            </a:r>
            <a:r>
              <a:rPr lang="en-GB" sz="2200" b="1" dirty="0"/>
              <a:t> </a:t>
            </a:r>
            <a:r>
              <a:rPr lang="el-GR" sz="2200" dirty="0"/>
              <a:t>να αναρτηθούν στο σύστημα τα ακόλουθα έντυπα: </a:t>
            </a:r>
          </a:p>
          <a:p>
            <a:pPr marL="12065">
              <a:spcBef>
                <a:spcPts val="95"/>
              </a:spcBef>
              <a:tabLst>
                <a:tab pos="299085" algn="l"/>
                <a:tab pos="299720" algn="l"/>
              </a:tabLst>
            </a:pPr>
            <a:endParaRPr lang="en-US" sz="1000" dirty="0"/>
          </a:p>
          <a:p>
            <a:pPr marL="361950" eaLnBrk="0" fontAlgn="base" hangingPunct="0">
              <a:spcBef>
                <a:spcPct val="30000"/>
              </a:spcBef>
              <a:spcAft>
                <a:spcPct val="0"/>
              </a:spcAft>
              <a:buFont typeface="Wingdings" panose="05000000000000000000" pitchFamily="2" charset="2"/>
              <a:buChar char="§"/>
              <a:defRPr/>
            </a:pPr>
            <a:r>
              <a:rPr lang="el-GR" sz="2400" dirty="0"/>
              <a:t>   </a:t>
            </a:r>
            <a:r>
              <a:rPr lang="el-GR" sz="2000" b="1" u="sng" dirty="0"/>
              <a:t>Όλοι οι οργανισμοί:</a:t>
            </a:r>
          </a:p>
          <a:p>
            <a:pPr eaLnBrk="0" fontAlgn="base" hangingPunct="0">
              <a:spcBef>
                <a:spcPct val="30000"/>
              </a:spcBef>
              <a:spcAft>
                <a:spcPct val="0"/>
              </a:spcAft>
              <a:defRPr/>
            </a:pPr>
            <a:endParaRPr lang="el-GR" sz="1000" dirty="0"/>
          </a:p>
          <a:p>
            <a:pPr marL="533400" indent="-171450" eaLnBrk="0" fontAlgn="base" hangingPunct="0">
              <a:buFont typeface="Wingdings" panose="05000000000000000000" pitchFamily="2" charset="2"/>
              <a:buChar char="ü"/>
              <a:defRPr/>
            </a:pPr>
            <a:r>
              <a:rPr lang="el-GR" sz="2000" b="1" dirty="0"/>
              <a:t>   </a:t>
            </a:r>
            <a:r>
              <a:rPr lang="el-GR" b="1" dirty="0"/>
              <a:t>Έντυπο νομικής οντότητας</a:t>
            </a:r>
            <a:r>
              <a:rPr lang="el-GR" dirty="0"/>
              <a:t> για </a:t>
            </a:r>
            <a:r>
              <a:rPr lang="el-GR" dirty="0">
                <a:hlinkClick r:id="rId2"/>
              </a:rPr>
              <a:t>ΔΗΜΟΣΙΟΥΣ</a:t>
            </a:r>
            <a:r>
              <a:rPr lang="el-GR" dirty="0"/>
              <a:t> ή </a:t>
            </a:r>
            <a:r>
              <a:rPr lang="el-GR" dirty="0">
                <a:hlinkClick r:id="rId3"/>
              </a:rPr>
              <a:t>ΙΔΙΩΤΙΚΟΥΣ</a:t>
            </a:r>
            <a:r>
              <a:rPr lang="el-GR" dirty="0"/>
              <a:t> οργανισμούς </a:t>
            </a:r>
          </a:p>
          <a:p>
            <a:pPr marL="715963" eaLnBrk="0" fontAlgn="base" hangingPunct="0">
              <a:defRPr/>
            </a:pPr>
            <a:r>
              <a:rPr lang="el-GR" dirty="0"/>
              <a:t>Συνοδεύεται από τα  απαραίτητα αποδεικτικά (όπου ισχύει) </a:t>
            </a:r>
          </a:p>
          <a:p>
            <a:pPr marL="715963" eaLnBrk="0" fontAlgn="base" hangingPunct="0">
              <a:defRPr/>
            </a:pPr>
            <a:endParaRPr lang="el-GR" sz="1000" dirty="0"/>
          </a:p>
          <a:p>
            <a:pPr eaLnBrk="0" fontAlgn="base" hangingPunct="0">
              <a:defRPr/>
            </a:pPr>
            <a:endParaRPr lang="el-GR" sz="100" dirty="0"/>
          </a:p>
          <a:p>
            <a:pPr marL="342900" lvl="1" indent="19050">
              <a:buFont typeface="Wingdings" panose="05000000000000000000" pitchFamily="2" charset="2"/>
              <a:buChar char="§"/>
              <a:tabLst>
                <a:tab pos="715963" algn="l"/>
              </a:tabLst>
            </a:pPr>
            <a:r>
              <a:rPr lang="el-GR" sz="2000" dirty="0"/>
              <a:t>     </a:t>
            </a:r>
            <a:r>
              <a:rPr lang="el-GR" sz="2000" b="1" u="sng" dirty="0"/>
              <a:t>Μόνο οι συντονιστές</a:t>
            </a:r>
            <a:r>
              <a:rPr lang="el-GR" sz="2000" b="1" dirty="0"/>
              <a:t>:</a:t>
            </a:r>
          </a:p>
          <a:p>
            <a:pPr marL="0" lvl="1">
              <a:tabLst>
                <a:tab pos="361950" algn="l"/>
              </a:tabLst>
            </a:pPr>
            <a:endParaRPr lang="el-GR" sz="1000" dirty="0"/>
          </a:p>
          <a:p>
            <a:pPr marL="0" lvl="1">
              <a:tabLst>
                <a:tab pos="361950" algn="l"/>
              </a:tabLst>
            </a:pPr>
            <a:endParaRPr lang="el-GR" sz="100" dirty="0"/>
          </a:p>
          <a:p>
            <a:pPr marL="361950" lvl="1" indent="354013">
              <a:buFont typeface="Wingdings" panose="05000000000000000000" pitchFamily="2" charset="2"/>
              <a:buChar char="ü"/>
              <a:tabLst>
                <a:tab pos="715963" algn="l"/>
              </a:tabLst>
            </a:pPr>
            <a:r>
              <a:rPr lang="el-GR" u="sng" dirty="0">
                <a:hlinkClick r:id="rId4"/>
              </a:rPr>
              <a:t>ΔΕΛΤΙΟ ΤΡΑΠΕΖΙΚΩΝ ΣΤΟΙΧΕΙΩΝ</a:t>
            </a:r>
            <a:endParaRPr lang="en-GB" b="1" i="1" dirty="0"/>
          </a:p>
          <a:p>
            <a:pPr marL="715963" lvl="1" algn="just">
              <a:buFont typeface="Wingdings" panose="05000000000000000000" pitchFamily="2" charset="2"/>
              <a:buChar char="Ø"/>
              <a:tabLst>
                <a:tab pos="361950" algn="l"/>
              </a:tabLst>
            </a:pPr>
            <a:r>
              <a:rPr lang="el-GR" sz="1600" dirty="0"/>
              <a:t>Ο συντονιστής λαμβάνει την επιχορήγηση από την ΕΥ της χώρας του και αναλαμβάνει να τη διαμοιράσει υπό μορφή     εμβασμάτων στους υπόλοιπους εταίρους, βάσει του συμφωνηθέντος Προγράμματος Εργασίας </a:t>
            </a:r>
            <a:r>
              <a:rPr lang="el-GR" sz="1600" b="1" i="1" dirty="0"/>
              <a:t> </a:t>
            </a:r>
            <a:endParaRPr lang="en-GB" sz="1600" b="1" i="1" dirty="0"/>
          </a:p>
          <a:p>
            <a:pPr marL="715963" lvl="1" algn="just">
              <a:buFont typeface="Wingdings" panose="05000000000000000000" pitchFamily="2" charset="2"/>
              <a:buChar char="Ø"/>
              <a:tabLst>
                <a:tab pos="361950" algn="l"/>
              </a:tabLst>
            </a:pPr>
            <a:r>
              <a:rPr lang="el-GR" sz="1600" dirty="0"/>
              <a:t> Όσον αφορά τα δημόσια σχολεία, το έντυπο συμπληρώνεται από τις Σχολικές Εφορείες στις οποίες υπάγονται</a:t>
            </a:r>
            <a:endParaRPr lang="en-GB" sz="1600" dirty="0"/>
          </a:p>
          <a:p>
            <a:pPr marL="285750" lvl="1">
              <a:buNone/>
              <a:tabLst>
                <a:tab pos="361950" algn="l"/>
              </a:tabLst>
            </a:pPr>
            <a:endParaRPr lang="el-GR" sz="1000" dirty="0"/>
          </a:p>
          <a:p>
            <a:pPr marL="715963" lvl="1" indent="-354013">
              <a:buFont typeface="Wingdings" panose="05000000000000000000" pitchFamily="2" charset="2"/>
              <a:buChar char="ü"/>
            </a:pPr>
            <a:r>
              <a:rPr lang="el-GR" b="1" u="sng" dirty="0"/>
              <a:t>ΕΝΤΥΠΑ ΓΙΑ ΕΛΕΓΧΟ ΧΡΗΜΑΤΟΟΙΚΟΝΟΜΙΚΗΣ ΙΚΑΝΟΤΗΤΑΣ</a:t>
            </a:r>
            <a:r>
              <a:rPr lang="el-GR" b="1" i="1" dirty="0"/>
              <a:t>: </a:t>
            </a:r>
            <a:r>
              <a:rPr lang="el-GR" i="1" dirty="0"/>
              <a:t>Μόνο για αιτούντες ιδιωτικού δικαίου που διεκδικούν χρηματοδότηση πέραν των 60 000 Ευρώ</a:t>
            </a:r>
            <a:endParaRPr lang="en-GB" i="1" dirty="0"/>
          </a:p>
          <a:p>
            <a:pPr marL="715963" lvl="1" indent="180975">
              <a:buFont typeface="Wingdings" panose="05000000000000000000" pitchFamily="2" charset="2"/>
              <a:buChar char="Ø"/>
              <a:tabLst>
                <a:tab pos="361950" algn="l"/>
              </a:tabLst>
            </a:pPr>
            <a:r>
              <a:rPr lang="el-GR" sz="1600" dirty="0"/>
              <a:t>Λογαριασμός κερδών και ζημιών, ισολογισμός του τελευταίου οικονομικού έτους που έχει κλείσει λογιστικά και </a:t>
            </a:r>
          </a:p>
          <a:p>
            <a:pPr marL="715963" lvl="1">
              <a:tabLst>
                <a:tab pos="361950" algn="l"/>
              </a:tabLst>
            </a:pPr>
            <a:r>
              <a:rPr lang="el-GR" sz="1600" dirty="0"/>
              <a:t>άλλα έντυπα που ενδέχεται να ζητηθούν από την Ε.Υ.</a:t>
            </a:r>
            <a:endParaRPr lang="en-GB" sz="1600" dirty="0"/>
          </a:p>
          <a:p>
            <a:pPr eaLnBrk="0" fontAlgn="base" hangingPunct="0">
              <a:spcBef>
                <a:spcPct val="30000"/>
              </a:spcBef>
              <a:spcAft>
                <a:spcPct val="0"/>
              </a:spcAft>
              <a:defRPr/>
            </a:pPr>
            <a:endParaRPr lang="el-GR" dirty="0"/>
          </a:p>
          <a:p>
            <a:pPr eaLnBrk="0" fontAlgn="base" hangingPunct="0">
              <a:spcBef>
                <a:spcPct val="30000"/>
              </a:spcBef>
              <a:spcAft>
                <a:spcPct val="0"/>
              </a:spcAft>
              <a:defRPr/>
            </a:pPr>
            <a:endParaRPr lang="el-GR" dirty="0"/>
          </a:p>
          <a:p>
            <a:pPr eaLnBrk="0" fontAlgn="base" hangingPunct="0">
              <a:spcBef>
                <a:spcPct val="30000"/>
              </a:spcBef>
              <a:spcAft>
                <a:spcPct val="0"/>
              </a:spcAft>
              <a:defRPr/>
            </a:pPr>
            <a:endParaRPr lang="el-GR" dirty="0"/>
          </a:p>
          <a:p>
            <a:pPr marL="354965" indent="-342900">
              <a:spcBef>
                <a:spcPts val="95"/>
              </a:spcBef>
              <a:buFont typeface="Wingdings" panose="05000000000000000000" pitchFamily="2" charset="2"/>
              <a:buChar char="q"/>
              <a:tabLst>
                <a:tab pos="299085" algn="l"/>
                <a:tab pos="299720" algn="l"/>
              </a:tabLst>
            </a:pPr>
            <a:endParaRPr lang="el-GR" sz="2000" b="1" dirty="0"/>
          </a:p>
          <a:p>
            <a:pPr marL="12065">
              <a:lnSpc>
                <a:spcPct val="100000"/>
              </a:lnSpc>
              <a:spcBef>
                <a:spcPts val="95"/>
              </a:spcBef>
              <a:tabLst>
                <a:tab pos="299085" algn="l"/>
                <a:tab pos="299720" algn="l"/>
              </a:tabLst>
            </a:pPr>
            <a:r>
              <a:rPr lang="el-GR" sz="2000" dirty="0"/>
              <a:t> </a:t>
            </a:r>
          </a:p>
        </p:txBody>
      </p:sp>
      <p:sp>
        <p:nvSpPr>
          <p:cNvPr id="2" name="AutoShape 2" descr="OID_Modify_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79319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86595" y="60190"/>
            <a:ext cx="8595101" cy="523220"/>
          </a:xfrm>
          <a:prstGeom prst="rect">
            <a:avLst/>
          </a:prstGeom>
          <a:noFill/>
        </p:spPr>
        <p:txBody>
          <a:bodyPr wrap="square" rtlCol="0">
            <a:spAutoFit/>
          </a:bodyPr>
          <a:lstStyle/>
          <a:p>
            <a:pPr algn="ctr"/>
            <a:r>
              <a:rPr lang="el-GR" sz="2800" b="1" dirty="0">
                <a:solidFill>
                  <a:schemeClr val="bg1"/>
                </a:solidFill>
              </a:rPr>
              <a:t>ΧΩΡΕΣ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7" name="Rectangle 6"/>
          <p:cNvSpPr/>
          <p:nvPr/>
        </p:nvSpPr>
        <p:spPr>
          <a:xfrm>
            <a:off x="572868" y="1204020"/>
            <a:ext cx="11216580" cy="6924973"/>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Είναι </a:t>
            </a:r>
            <a:r>
              <a:rPr kumimoji="0" lang="el-GR" sz="2200" b="1" i="0" u="sng" strike="noStrike" kern="0" cap="none" spc="0" normalizeH="0" baseline="0" noProof="0" dirty="0">
                <a:ln>
                  <a:noFill/>
                </a:ln>
                <a:solidFill>
                  <a:prstClr val="black"/>
                </a:solidFill>
                <a:effectLst/>
                <a:uLnTx/>
                <a:uFillTx/>
              </a:rPr>
              <a:t>οι χώρες που μπορούν να συμμετέχουν πλήρως σε όλες τις Δράσεις του</a:t>
            </a:r>
            <a:r>
              <a:rPr kumimoji="0" lang="el-GR" sz="2200" b="1" i="0" u="none" strike="noStrike" kern="0" cap="none" spc="0" normalizeH="0" baseline="0" noProof="0" dirty="0">
                <a:ln>
                  <a:noFill/>
                </a:ln>
                <a:solidFill>
                  <a:prstClr val="black"/>
                </a:solidFill>
                <a:effectLst/>
                <a:uLnTx/>
                <a:uFillTx/>
              </a:rPr>
              <a:t> και είναι οι:</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27 Χώρες - Μέλη της Ευρωπαϊκής Ένωσης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sng"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sng"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Τρίτες Χώρες, συνδεδεμένες με το Πρόγραμμα: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R="0" lvl="0" algn="just" defTabSz="914400" eaLnBrk="1" fontAlgn="auto" latinLnBrk="0" hangingPunct="1">
              <a:lnSpc>
                <a:spcPct val="100000"/>
              </a:lnSpc>
              <a:spcBef>
                <a:spcPts val="0"/>
              </a:spcBef>
              <a:spcAft>
                <a:spcPts val="0"/>
              </a:spcAft>
              <a:buClrTx/>
              <a:buSzTx/>
              <a:tabLst/>
              <a:defRPr/>
            </a:pPr>
            <a:r>
              <a:rPr kumimoji="0" lang="el-GR" sz="2000" b="0" i="0" u="sng" strike="noStrike" kern="0" cap="none" spc="0" normalizeH="0" baseline="0" noProof="0" dirty="0">
                <a:ln>
                  <a:noFill/>
                </a:ln>
                <a:solidFill>
                  <a:prstClr val="black"/>
                </a:solidFill>
                <a:effectLst/>
                <a:uLnTx/>
                <a:uFillTx/>
              </a:rPr>
              <a:t>Χώρες ΕΖΕΣ, που είναι μέλη του ΕΟΧ</a:t>
            </a:r>
            <a:r>
              <a:rPr kumimoji="0" lang="el-GR" sz="2000" b="0" i="0" u="none" strike="noStrike" kern="0" cap="none" spc="0" normalizeH="0" baseline="0" noProof="0" dirty="0">
                <a:ln>
                  <a:noFill/>
                </a:ln>
                <a:solidFill>
                  <a:prstClr val="black"/>
                </a:solidFill>
                <a:effectLst/>
                <a:uLnTx/>
                <a:uFillTx/>
              </a:rPr>
              <a:t>:</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Ισλανδία</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err="1">
                <a:ln>
                  <a:noFill/>
                </a:ln>
                <a:solidFill>
                  <a:prstClr val="black"/>
                </a:solidFill>
                <a:effectLst/>
                <a:uLnTx/>
                <a:uFillTx/>
              </a:rPr>
              <a:t>Λίχτενστάιν</a:t>
            </a:r>
            <a:endParaRPr kumimoji="0" lang="el-GR" sz="18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Νορβηγία</a:t>
            </a: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endParaRPr>
          </a:p>
          <a:p>
            <a:pPr marR="0" lvl="0" algn="just" defTabSz="914400" eaLnBrk="1" fontAlgn="auto" latinLnBrk="0" hangingPunct="1">
              <a:lnSpc>
                <a:spcPct val="100000"/>
              </a:lnSpc>
              <a:spcBef>
                <a:spcPts val="0"/>
              </a:spcBef>
              <a:spcAft>
                <a:spcPts val="0"/>
              </a:spcAft>
              <a:buClrTx/>
              <a:buSzTx/>
              <a:tabLst/>
              <a:defRPr/>
            </a:pPr>
            <a:r>
              <a:rPr kumimoji="0" lang="el-GR" sz="2000" b="0" i="0" u="sng" strike="noStrike" kern="0" cap="none" spc="0" normalizeH="0" baseline="0" noProof="0" dirty="0">
                <a:ln>
                  <a:noFill/>
                </a:ln>
                <a:solidFill>
                  <a:prstClr val="black"/>
                </a:solidFill>
                <a:effectLst/>
                <a:uLnTx/>
                <a:uFillTx/>
              </a:rPr>
              <a:t>Προσχωρούσες/Υποψήφιες προς ένταξη χώρες</a:t>
            </a:r>
            <a:r>
              <a:rPr kumimoji="0" lang="el-GR" sz="2000" b="0" i="0" u="none" strike="noStrike" kern="0" cap="none" spc="0" normalizeH="0" baseline="0" noProof="0" dirty="0">
                <a:ln>
                  <a:noFill/>
                </a:ln>
                <a:solidFill>
                  <a:prstClr val="black"/>
                </a:solidFill>
                <a:effectLst/>
                <a:uLnTx/>
                <a:uFillTx/>
              </a:rPr>
              <a:t>:</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Δημοκρατία της Τουρκίας</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Δημοκρατία της Βόρειας Μακεδονίας</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Δημοκρατία της Σερβίας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342154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63581" y="82002"/>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ORS – </a:t>
            </a:r>
            <a:r>
              <a:rPr lang="el-GR" sz="2800" b="1" dirty="0">
                <a:solidFill>
                  <a:schemeClr val="bg1"/>
                </a:solidFill>
              </a:rPr>
              <a:t>ΣΗΜΑΝΤΙΚΕΣ ΔΙΕΥΚΡΙΝΙΣΕΙΣ</a:t>
            </a:r>
            <a:endParaRPr lang="en-GB" sz="2800" b="1" dirty="0">
              <a:solidFill>
                <a:schemeClr val="bg1"/>
              </a:solidFill>
            </a:endParaRPr>
          </a:p>
        </p:txBody>
      </p:sp>
      <p:sp>
        <p:nvSpPr>
          <p:cNvPr id="2" name="AutoShape 2" descr="OID_Modify_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5" name="Diagram 4"/>
          <p:cNvGraphicFramePr/>
          <p:nvPr>
            <p:extLst>
              <p:ext uri="{D42A27DB-BD31-4B8C-83A1-F6EECF244321}">
                <p14:modId xmlns:p14="http://schemas.microsoft.com/office/powerpoint/2010/main" val="2779798082"/>
              </p:ext>
            </p:extLst>
          </p:nvPr>
        </p:nvGraphicFramePr>
        <p:xfrm>
          <a:off x="617828" y="343612"/>
          <a:ext cx="396044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5806862" y="1516084"/>
            <a:ext cx="4543693" cy="1528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graphicFrame>
        <p:nvGraphicFramePr>
          <p:cNvPr id="10" name="Diagram 9"/>
          <p:cNvGraphicFramePr/>
          <p:nvPr>
            <p:extLst>
              <p:ext uri="{D42A27DB-BD31-4B8C-83A1-F6EECF244321}">
                <p14:modId xmlns:p14="http://schemas.microsoft.com/office/powerpoint/2010/main" val="3909520782"/>
              </p:ext>
            </p:extLst>
          </p:nvPr>
        </p:nvGraphicFramePr>
        <p:xfrm>
          <a:off x="5287224" y="1305101"/>
          <a:ext cx="4760342" cy="49898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519541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7813141" cy="25545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ΤΕΧΝΙΚΕΣ ΟΔΗΓΙΕΣ</a:t>
            </a:r>
          </a:p>
          <a:p>
            <a:pPr marL="0" marR="0" lvl="0" indent="0" algn="ctr" defTabSz="914400" eaLnBrk="1" fontAlgn="auto" latinLnBrk="0" hangingPunct="1">
              <a:lnSpc>
                <a:spcPct val="100000"/>
              </a:lnSpc>
              <a:spcBef>
                <a:spcPts val="0"/>
              </a:spcBef>
              <a:spcAft>
                <a:spcPts val="0"/>
              </a:spcAft>
              <a:buClrTx/>
              <a:buSzTx/>
              <a:buFontTx/>
              <a:buNone/>
              <a:tabLst/>
              <a:defRPr/>
            </a:pPr>
            <a:r>
              <a:rPr lang="el-GR" sz="2600" b="1" kern="0" noProof="0" dirty="0">
                <a:solidFill>
                  <a:srgbClr val="1EA292"/>
                </a:solidFill>
              </a:rPr>
              <a:t>ΣΥΜΠΛΗΡΩΣΗ &amp; ΥΠΟΒΟΛΗ ΔΙΑΔΙΚΤΥΑΚΗΣ ΑΙΤΗΣΗΣ</a:t>
            </a:r>
            <a:endParaRPr kumimoji="0" lang="en-US" sz="2600" b="1" i="0" u="none" strike="noStrike" kern="0" cap="none" spc="0" normalizeH="0" baseline="0" noProof="0" dirty="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8943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38907" y="82271"/>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TOP MENU</a:t>
            </a:r>
          </a:p>
        </p:txBody>
      </p:sp>
      <p:sp>
        <p:nvSpPr>
          <p:cNvPr id="4" name="Rectangle 3"/>
          <p:cNvSpPr/>
          <p:nvPr/>
        </p:nvSpPr>
        <p:spPr>
          <a:xfrm>
            <a:off x="539607" y="1184948"/>
            <a:ext cx="9786648" cy="5201424"/>
          </a:xfrm>
          <a:prstGeom prst="rect">
            <a:avLst/>
          </a:prstGeom>
        </p:spPr>
        <p:txBody>
          <a:bodyPr wrap="square">
            <a:spAutoFit/>
          </a:bodyPr>
          <a:lstStyle/>
          <a:p>
            <a:pPr marL="285750" indent="-285750">
              <a:buFont typeface="Wingdings" panose="05000000000000000000" pitchFamily="2" charset="2"/>
              <a:buChar char="q"/>
            </a:pPr>
            <a:r>
              <a:rPr lang="en-GB" sz="2200" b="1" dirty="0">
                <a:solidFill>
                  <a:prstClr val="black"/>
                </a:solidFill>
                <a:hlinkClick r:id="rId2"/>
              </a:rPr>
              <a:t>Erasmus+ and European Solidarity Corps Platform</a:t>
            </a:r>
            <a:r>
              <a:rPr lang="el-GR" sz="2200" b="1" dirty="0">
                <a:solidFill>
                  <a:prstClr val="black"/>
                </a:solidFill>
              </a:rPr>
              <a:t> </a:t>
            </a:r>
            <a:r>
              <a:rPr lang="en-US" sz="2200" b="1" dirty="0">
                <a:solidFill>
                  <a:schemeClr val="tx1">
                    <a:lumMod val="75000"/>
                    <a:lumOff val="25000"/>
                  </a:schemeClr>
                </a:solidFill>
                <a:cs typeface="Calibri" panose="020F0502020204030204" pitchFamily="34" charset="0"/>
              </a:rPr>
              <a:t>- “Single Entry Point” </a:t>
            </a:r>
            <a:r>
              <a:rPr lang="el-GR" sz="2200" b="1" dirty="0">
                <a:solidFill>
                  <a:schemeClr val="tx1">
                    <a:lumMod val="75000"/>
                    <a:lumOff val="25000"/>
                  </a:schemeClr>
                </a:solidFill>
                <a:cs typeface="Calibri" panose="020F0502020204030204" pitchFamily="34" charset="0"/>
              </a:rPr>
              <a:t>για</a:t>
            </a:r>
            <a:r>
              <a:rPr lang="en-US" sz="2200" b="1" dirty="0">
                <a:solidFill>
                  <a:schemeClr val="tx1">
                    <a:lumMod val="75000"/>
                    <a:lumOff val="25000"/>
                  </a:schemeClr>
                </a:solidFill>
                <a:cs typeface="Calibri" panose="020F0502020204030204" pitchFamily="34" charset="0"/>
              </a:rPr>
              <a:t>:</a:t>
            </a:r>
          </a:p>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Εγγραφή νέων οργανισμών στο </a:t>
            </a:r>
            <a:r>
              <a:rPr lang="en-GB" sz="2000" dirty="0">
                <a:solidFill>
                  <a:schemeClr val="tx1">
                    <a:lumMod val="75000"/>
                    <a:lumOff val="25000"/>
                  </a:schemeClr>
                </a:solidFill>
                <a:cs typeface="Calibri" panose="020F0502020204030204" pitchFamily="34" charset="0"/>
              </a:rPr>
              <a:t>ORS - </a:t>
            </a:r>
            <a:r>
              <a:rPr lang="el-GR" sz="2000" dirty="0">
                <a:solidFill>
                  <a:schemeClr val="tx1">
                    <a:lumMod val="75000"/>
                    <a:lumOff val="25000"/>
                  </a:schemeClr>
                </a:solidFill>
                <a:cs typeface="Calibri" panose="020F0502020204030204" pitchFamily="34" charset="0"/>
              </a:rPr>
              <a:t>Απόκτηση </a:t>
            </a:r>
            <a:r>
              <a:rPr lang="en-GB" sz="2000" dirty="0">
                <a:solidFill>
                  <a:schemeClr val="tx1">
                    <a:lumMod val="75000"/>
                    <a:lumOff val="25000"/>
                  </a:schemeClr>
                </a:solidFill>
                <a:cs typeface="Calibri" panose="020F0502020204030204" pitchFamily="34" charset="0"/>
              </a:rPr>
              <a:t>OID</a:t>
            </a:r>
          </a:p>
          <a:p>
            <a:endParaRPr lang="en-GB"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err="1">
                <a:solidFill>
                  <a:schemeClr val="tx1">
                    <a:lumMod val="75000"/>
                    <a:lumOff val="25000"/>
                  </a:schemeClr>
                </a:solidFill>
                <a:cs typeface="Calibri" panose="020F0502020204030204" pitchFamily="34" charset="0"/>
              </a:rPr>
              <a:t>Επικαιροποίηση</a:t>
            </a:r>
            <a:r>
              <a:rPr lang="el-GR" sz="2000" dirty="0">
                <a:solidFill>
                  <a:schemeClr val="tx1">
                    <a:lumMod val="75000"/>
                    <a:lumOff val="25000"/>
                  </a:schemeClr>
                </a:solidFill>
                <a:cs typeface="Calibri" panose="020F0502020204030204" pitchFamily="34" charset="0"/>
              </a:rPr>
              <a:t> στοιχείων εγγραφής οργανισμών που είναι κάτοχοι </a:t>
            </a:r>
            <a:r>
              <a:rPr lang="en-GB" sz="2000" dirty="0">
                <a:solidFill>
                  <a:schemeClr val="tx1">
                    <a:lumMod val="75000"/>
                    <a:lumOff val="25000"/>
                  </a:schemeClr>
                </a:solidFill>
                <a:cs typeface="Calibri" panose="020F0502020204030204" pitchFamily="34" charset="0"/>
              </a:rPr>
              <a:t>OID</a:t>
            </a:r>
          </a:p>
          <a:p>
            <a:endParaRPr lang="el-GR"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Πρόσβαση στις ευκαιρίες χρηματοδότησης που παρέχει το Πρόγραμμα - Συμπλήρωση και Υποβολή Διαδικτυακών Αιτήσεων</a:t>
            </a:r>
            <a:endParaRPr lang="en-GB" sz="2000" dirty="0">
              <a:solidFill>
                <a:schemeClr val="tx1">
                  <a:lumMod val="75000"/>
                  <a:lumOff val="25000"/>
                </a:schemeClr>
              </a:solidFill>
              <a:cs typeface="Calibri" panose="020F0502020204030204" pitchFamily="34" charset="0"/>
            </a:endParaRPr>
          </a:p>
          <a:p>
            <a:endParaRPr lang="el-GR"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Διαχείριση εγκεκριμένων σχεδίων</a:t>
            </a:r>
            <a:endParaRPr lang="en-GB" sz="2000" dirty="0">
              <a:solidFill>
                <a:schemeClr val="tx1">
                  <a:lumMod val="75000"/>
                  <a:lumOff val="25000"/>
                </a:schemeClr>
              </a:solidFill>
              <a:cs typeface="Calibri" panose="020F0502020204030204" pitchFamily="34" charset="0"/>
            </a:endParaRPr>
          </a:p>
          <a:p>
            <a:endParaRPr lang="en-GB"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Πρόσβαση σε εγκεκριμένα ανοικτά και κλειστά Σχέδια (</a:t>
            </a:r>
            <a:r>
              <a:rPr lang="en-GB" sz="2000" dirty="0">
                <a:solidFill>
                  <a:schemeClr val="tx1">
                    <a:lumMod val="75000"/>
                    <a:lumOff val="25000"/>
                  </a:schemeClr>
                </a:solidFill>
                <a:cs typeface="Calibri" panose="020F0502020204030204" pitchFamily="34" charset="0"/>
              </a:rPr>
              <a:t>Project Results Platform)</a:t>
            </a:r>
          </a:p>
          <a:p>
            <a:endParaRPr lang="el-GR"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Πρόσβαση στους Οδηγούς που αφορούν τους </a:t>
            </a:r>
            <a:r>
              <a:rPr lang="el-GR" sz="2000" dirty="0" err="1">
                <a:solidFill>
                  <a:schemeClr val="tx1">
                    <a:lumMod val="75000"/>
                    <a:lumOff val="25000"/>
                  </a:schemeClr>
                </a:solidFill>
                <a:cs typeface="Calibri" panose="020F0502020204030204" pitchFamily="34" charset="0"/>
              </a:rPr>
              <a:t>αιτητές</a:t>
            </a:r>
            <a:r>
              <a:rPr lang="el-GR" sz="2000" dirty="0">
                <a:solidFill>
                  <a:schemeClr val="tx1">
                    <a:lumMod val="75000"/>
                    <a:lumOff val="25000"/>
                  </a:schemeClr>
                </a:solidFill>
                <a:cs typeface="Calibri" panose="020F0502020204030204" pitchFamily="34" charset="0"/>
              </a:rPr>
              <a:t> και τους δικαιούχους</a:t>
            </a:r>
            <a:endParaRPr lang="en-US" sz="2000" dirty="0">
              <a:solidFill>
                <a:schemeClr val="tx1">
                  <a:lumMod val="75000"/>
                  <a:lumOff val="25000"/>
                </a:schemeClr>
              </a:solidFill>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4202817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679053" y="82271"/>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LAYOUT</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pic>
        <p:nvPicPr>
          <p:cNvPr id="5" name="Picture 4"/>
          <p:cNvPicPr>
            <a:picLocks noChangeAspect="1"/>
          </p:cNvPicPr>
          <p:nvPr/>
        </p:nvPicPr>
        <p:blipFill>
          <a:blip r:embed="rId2"/>
          <a:stretch>
            <a:fillRect/>
          </a:stretch>
        </p:blipFill>
        <p:spPr>
          <a:xfrm>
            <a:off x="385698" y="1034962"/>
            <a:ext cx="9538901" cy="5180242"/>
          </a:xfrm>
          <a:prstGeom prst="rect">
            <a:avLst/>
          </a:prstGeom>
        </p:spPr>
      </p:pic>
      <p:sp>
        <p:nvSpPr>
          <p:cNvPr id="7" name="TextBox 6"/>
          <p:cNvSpPr txBox="1"/>
          <p:nvPr/>
        </p:nvSpPr>
        <p:spPr>
          <a:xfrm>
            <a:off x="10078508" y="2531645"/>
            <a:ext cx="1796335" cy="1200329"/>
          </a:xfrm>
          <a:prstGeom prst="rect">
            <a:avLst/>
          </a:prstGeom>
          <a:noFill/>
        </p:spPr>
        <p:txBody>
          <a:bodyPr wrap="square" rtlCol="0">
            <a:spAutoFit/>
          </a:bodyPr>
          <a:lstStyle/>
          <a:p>
            <a:pPr marL="228600" indent="-228600">
              <a:buAutoNum type="arabicPeriod"/>
            </a:pPr>
            <a:r>
              <a:rPr lang="el-GR" dirty="0">
                <a:solidFill>
                  <a:srgbClr val="FF0000"/>
                </a:solidFill>
              </a:rPr>
              <a:t>Κυρίως Μενού</a:t>
            </a:r>
          </a:p>
          <a:p>
            <a:pPr marL="228600" indent="-228600">
              <a:buAutoNum type="arabicPeriod"/>
            </a:pPr>
            <a:r>
              <a:rPr lang="en-GB" dirty="0">
                <a:solidFill>
                  <a:srgbClr val="FF0000"/>
                </a:solidFill>
              </a:rPr>
              <a:t>Header</a:t>
            </a:r>
          </a:p>
          <a:p>
            <a:pPr marL="228600" indent="-228600">
              <a:buAutoNum type="arabicPeriod"/>
            </a:pPr>
            <a:r>
              <a:rPr lang="en-GB" dirty="0">
                <a:solidFill>
                  <a:srgbClr val="FF0000"/>
                </a:solidFill>
              </a:rPr>
              <a:t>Work area</a:t>
            </a:r>
          </a:p>
          <a:p>
            <a:pPr marL="228600" indent="-228600">
              <a:buAutoNum type="arabicPeriod"/>
            </a:pPr>
            <a:r>
              <a:rPr lang="en-GB" dirty="0">
                <a:solidFill>
                  <a:srgbClr val="FF0000"/>
                </a:solidFill>
              </a:rPr>
              <a:t>Footer</a:t>
            </a:r>
          </a:p>
        </p:txBody>
      </p:sp>
    </p:spTree>
    <p:extLst>
      <p:ext uri="{BB962C8B-B14F-4D97-AF65-F5344CB8AC3E}">
        <p14:creationId xmlns:p14="http://schemas.microsoft.com/office/powerpoint/2010/main" val="41252397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615678" y="82271"/>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TOP BAR</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pic>
        <p:nvPicPr>
          <p:cNvPr id="2" name="Picture 1"/>
          <p:cNvPicPr>
            <a:picLocks noChangeAspect="1"/>
          </p:cNvPicPr>
          <p:nvPr/>
        </p:nvPicPr>
        <p:blipFill>
          <a:blip r:embed="rId2"/>
          <a:stretch>
            <a:fillRect/>
          </a:stretch>
        </p:blipFill>
        <p:spPr>
          <a:xfrm>
            <a:off x="539607" y="1103755"/>
            <a:ext cx="8560522" cy="2028054"/>
          </a:xfrm>
          <a:prstGeom prst="rect">
            <a:avLst/>
          </a:prstGeom>
        </p:spPr>
      </p:pic>
      <p:sp>
        <p:nvSpPr>
          <p:cNvPr id="8" name="Text Placeholder 5"/>
          <p:cNvSpPr txBox="1">
            <a:spLocks/>
          </p:cNvSpPr>
          <p:nvPr/>
        </p:nvSpPr>
        <p:spPr>
          <a:xfrm>
            <a:off x="539607" y="3772148"/>
            <a:ext cx="9509740" cy="3085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mj-lt"/>
              <a:buAutoNum type="arabicPeriod"/>
            </a:pPr>
            <a:r>
              <a:rPr lang="en-GB" sz="1800" dirty="0">
                <a:solidFill>
                  <a:srgbClr val="FF0000"/>
                </a:solidFill>
                <a:cs typeface="Calibri" panose="020F0502020204030204" pitchFamily="34" charset="0"/>
              </a:rPr>
              <a:t>Navigation Path – </a:t>
            </a:r>
            <a:r>
              <a:rPr lang="el-GR" sz="1800" dirty="0">
                <a:solidFill>
                  <a:srgbClr val="FF0000"/>
                </a:solidFill>
                <a:cs typeface="Calibri" panose="020F0502020204030204" pitchFamily="34" charset="0"/>
              </a:rPr>
              <a:t>Επιστροφή στην αρχική σελίδα</a:t>
            </a:r>
          </a:p>
          <a:p>
            <a:pPr marL="342900" indent="-342900">
              <a:buAutoNum type="arabicPeriod" startAt="2"/>
            </a:pPr>
            <a:r>
              <a:rPr lang="el-GR" sz="1800" dirty="0">
                <a:solidFill>
                  <a:srgbClr val="FF0000"/>
                </a:solidFill>
                <a:cs typeface="Calibri" panose="020F0502020204030204" pitchFamily="34" charset="0"/>
              </a:rPr>
              <a:t>Εγγραφή </a:t>
            </a:r>
            <a:r>
              <a:rPr lang="en-GB" sz="1800" dirty="0">
                <a:solidFill>
                  <a:srgbClr val="FF0000"/>
                </a:solidFill>
                <a:cs typeface="Calibri" panose="020F0502020204030204" pitchFamily="34" charset="0"/>
              </a:rPr>
              <a:t>- </a:t>
            </a:r>
            <a:r>
              <a:rPr lang="el-GR" sz="1800" dirty="0">
                <a:solidFill>
                  <a:srgbClr val="FF0000"/>
                </a:solidFill>
                <a:cs typeface="Calibri" panose="020F0502020204030204" pitchFamily="34" charset="0"/>
              </a:rPr>
              <a:t>απόκτηση </a:t>
            </a:r>
            <a:r>
              <a:rPr lang="en-GB" sz="1800" dirty="0">
                <a:solidFill>
                  <a:srgbClr val="FF0000"/>
                </a:solidFill>
                <a:cs typeface="Calibri" panose="020F0502020204030204" pitchFamily="34" charset="0"/>
              </a:rPr>
              <a:t>EU Login Account</a:t>
            </a:r>
            <a:r>
              <a:rPr lang="el-GR" sz="1800" dirty="0">
                <a:solidFill>
                  <a:srgbClr val="FF0000"/>
                </a:solidFill>
                <a:cs typeface="Calibri" panose="020F0502020204030204" pitchFamily="34" charset="0"/>
              </a:rPr>
              <a:t> /</a:t>
            </a:r>
          </a:p>
          <a:p>
            <a:pPr marL="0" indent="0">
              <a:buNone/>
              <a:tabLst>
                <a:tab pos="180975" algn="l"/>
              </a:tabLst>
            </a:pPr>
            <a:r>
              <a:rPr lang="el-GR" sz="1800" dirty="0">
                <a:solidFill>
                  <a:srgbClr val="FF0000"/>
                </a:solidFill>
                <a:cs typeface="Calibri" panose="020F0502020204030204" pitchFamily="34" charset="0"/>
              </a:rPr>
              <a:t>       Σύνδεση</a:t>
            </a:r>
            <a:r>
              <a:rPr lang="en-GB" sz="1800" dirty="0">
                <a:solidFill>
                  <a:srgbClr val="FF0000"/>
                </a:solidFill>
                <a:cs typeface="Calibri" panose="020F0502020204030204" pitchFamily="34" charset="0"/>
              </a:rPr>
              <a:t> </a:t>
            </a:r>
            <a:r>
              <a:rPr lang="el-GR" sz="1800" dirty="0">
                <a:solidFill>
                  <a:srgbClr val="FF0000"/>
                </a:solidFill>
                <a:cs typeface="Calibri" panose="020F0502020204030204" pitchFamily="34" charset="0"/>
              </a:rPr>
              <a:t>στην Πλατφόρμα με τα στοιχεία του </a:t>
            </a:r>
            <a:r>
              <a:rPr lang="en-GB" sz="1800" dirty="0">
                <a:solidFill>
                  <a:srgbClr val="FF0000"/>
                </a:solidFill>
                <a:cs typeface="Calibri" panose="020F0502020204030204" pitchFamily="34" charset="0"/>
              </a:rPr>
              <a:t>EU Login Account</a:t>
            </a:r>
            <a:r>
              <a:rPr lang="el-GR" sz="1800" dirty="0">
                <a:solidFill>
                  <a:srgbClr val="FF0000"/>
                </a:solidFill>
                <a:cs typeface="Calibri" panose="020F0502020204030204" pitchFamily="34" charset="0"/>
              </a:rPr>
              <a:t> - Αποσύνδεση </a:t>
            </a:r>
          </a:p>
          <a:p>
            <a:pPr marL="0" indent="0">
              <a:buNone/>
            </a:pPr>
            <a:r>
              <a:rPr lang="en-GB" sz="1800" dirty="0">
                <a:solidFill>
                  <a:srgbClr val="FF0000"/>
                </a:solidFill>
                <a:cs typeface="Calibri" panose="020F0502020204030204" pitchFamily="34" charset="0"/>
              </a:rPr>
              <a:t>3.   </a:t>
            </a:r>
            <a:r>
              <a:rPr lang="el-GR" sz="1800" dirty="0">
                <a:solidFill>
                  <a:srgbClr val="FF0000"/>
                </a:solidFill>
                <a:cs typeface="Calibri" panose="020F0502020204030204" pitchFamily="34" charset="0"/>
              </a:rPr>
              <a:t>Εικόνα Προφίλ</a:t>
            </a:r>
          </a:p>
          <a:p>
            <a:pPr marL="342900" indent="-342900">
              <a:buAutoNum type="arabicPeriod" startAt="4"/>
              <a:tabLst>
                <a:tab pos="357188" algn="l"/>
              </a:tabLst>
            </a:pPr>
            <a:r>
              <a:rPr lang="el-GR" sz="1800" dirty="0">
                <a:solidFill>
                  <a:srgbClr val="FF0000"/>
                </a:solidFill>
                <a:cs typeface="Calibri" panose="020F0502020204030204" pitchFamily="34" charset="0"/>
              </a:rPr>
              <a:t>Προεπιλεγμένη γλώσσα</a:t>
            </a:r>
            <a:r>
              <a:rPr lang="en-US" sz="1800" dirty="0">
                <a:solidFill>
                  <a:srgbClr val="FF0000"/>
                </a:solidFill>
                <a:cs typeface="Calibri" panose="020F0502020204030204" pitchFamily="34" charset="0"/>
              </a:rPr>
              <a:t>:</a:t>
            </a:r>
            <a:r>
              <a:rPr lang="el-GR" sz="1800" dirty="0">
                <a:solidFill>
                  <a:srgbClr val="FF0000"/>
                </a:solidFill>
                <a:cs typeface="Calibri" panose="020F0502020204030204" pitchFamily="34" charset="0"/>
              </a:rPr>
              <a:t> Αγγλικά </a:t>
            </a:r>
            <a:r>
              <a:rPr lang="el-GR" sz="1800" dirty="0">
                <a:solidFill>
                  <a:srgbClr val="FF0000"/>
                </a:solidFill>
                <a:cs typeface="Calibri" panose="020F0502020204030204" pitchFamily="34" charset="0"/>
                <a:sym typeface="Wingdings" panose="05000000000000000000" pitchFamily="2" charset="2"/>
              </a:rPr>
              <a:t> </a:t>
            </a:r>
            <a:r>
              <a:rPr lang="en-US" sz="1800" dirty="0">
                <a:solidFill>
                  <a:srgbClr val="FF0000"/>
                </a:solidFill>
                <a:cs typeface="Calibri" panose="020F0502020204030204" pitchFamily="34" charset="0"/>
              </a:rPr>
              <a:t>M</a:t>
            </a:r>
            <a:r>
              <a:rPr lang="el-GR" sz="1800" dirty="0" err="1">
                <a:solidFill>
                  <a:srgbClr val="FF0000"/>
                </a:solidFill>
                <a:cs typeface="Calibri" panose="020F0502020204030204" pitchFamily="34" charset="0"/>
              </a:rPr>
              <a:t>πορείτε</a:t>
            </a:r>
            <a:r>
              <a:rPr lang="el-GR" sz="1800" dirty="0">
                <a:solidFill>
                  <a:srgbClr val="FF0000"/>
                </a:solidFill>
                <a:cs typeface="Calibri" panose="020F0502020204030204" pitchFamily="34" charset="0"/>
              </a:rPr>
              <a:t> να επιλέξετε άλλη γλώσσα</a:t>
            </a:r>
          </a:p>
          <a:p>
            <a:pPr marL="342900" indent="-342900">
              <a:buAutoNum type="arabicPeriod" startAt="4"/>
              <a:tabLst>
                <a:tab pos="357188" algn="l"/>
              </a:tabLst>
            </a:pPr>
            <a:r>
              <a:rPr lang="el-GR" sz="1800" dirty="0">
                <a:solidFill>
                  <a:srgbClr val="FF0000"/>
                </a:solidFill>
                <a:cs typeface="Calibri" panose="020F0502020204030204" pitchFamily="34" charset="0"/>
              </a:rPr>
              <a:t>Ειδοποιήσεις γενικού ενδιαφέροντος προς τους χρήστες</a:t>
            </a:r>
          </a:p>
        </p:txBody>
      </p:sp>
    </p:spTree>
    <p:extLst>
      <p:ext uri="{BB962C8B-B14F-4D97-AF65-F5344CB8AC3E}">
        <p14:creationId xmlns:p14="http://schemas.microsoft.com/office/powerpoint/2010/main" val="20629071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ardrop 38"/>
          <p:cNvSpPr/>
          <p:nvPr/>
        </p:nvSpPr>
        <p:spPr>
          <a:xfrm rot="18991373" flipH="1">
            <a:off x="11783380" y="2978265"/>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7" name="Teardrop 36"/>
          <p:cNvSpPr/>
          <p:nvPr/>
        </p:nvSpPr>
        <p:spPr>
          <a:xfrm rot="18991373" flipH="1">
            <a:off x="11689851" y="196647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TextBox 2">
            <a:extLst>
              <a:ext uri="{FF2B5EF4-FFF2-40B4-BE49-F238E27FC236}">
                <a16:creationId xmlns:a16="http://schemas.microsoft.com/office/drawing/2014/main" id="{CC6F8AAC-2DAA-0346-B3D2-B832D159BF4C}"/>
              </a:ext>
            </a:extLst>
          </p:cNvPr>
          <p:cNvSpPr txBox="1"/>
          <p:nvPr/>
        </p:nvSpPr>
        <p:spPr>
          <a:xfrm flipH="1">
            <a:off x="-154961" y="44825"/>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a:t>
            </a:r>
            <a:r>
              <a:rPr lang="el-GR" sz="2800" b="1" dirty="0">
                <a:solidFill>
                  <a:schemeClr val="bg1"/>
                </a:solidFill>
              </a:rPr>
              <a:t>ΕΓΓΡΑΦΗ/ΣΥΝΔΕΣΗ ΧΡΗΣΤΗ</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458185" y="1226002"/>
            <a:ext cx="8446687" cy="63365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mj-lt"/>
              <a:buAutoNum type="arabicPeriod"/>
            </a:pPr>
            <a:r>
              <a:rPr lang="el-GR" sz="1800" dirty="0">
                <a:solidFill>
                  <a:srgbClr val="FF0000"/>
                </a:solidFill>
                <a:cs typeface="Calibri" panose="020F0502020204030204" pitchFamily="34" charset="0"/>
              </a:rPr>
              <a:t>Εγγραφή ή Σύνδεση χρήστη</a:t>
            </a:r>
          </a:p>
          <a:p>
            <a:pPr marL="361950" indent="-361950">
              <a:buFont typeface="+mj-lt"/>
              <a:buAutoNum type="arabicPeriod"/>
            </a:pPr>
            <a:r>
              <a:rPr lang="el-GR" sz="1800" dirty="0">
                <a:solidFill>
                  <a:srgbClr val="FF0000"/>
                </a:solidFill>
                <a:cs typeface="Calibri" panose="020F0502020204030204" pitchFamily="34" charset="0"/>
              </a:rPr>
              <a:t>Καταχώρηση των στοιχείων του EU </a:t>
            </a:r>
            <a:r>
              <a:rPr lang="el-GR" sz="1800" dirty="0" err="1">
                <a:solidFill>
                  <a:srgbClr val="FF0000"/>
                </a:solidFill>
                <a:cs typeface="Calibri" panose="020F0502020204030204" pitchFamily="34" charset="0"/>
              </a:rPr>
              <a:t>Login</a:t>
            </a:r>
            <a:r>
              <a:rPr lang="el-GR" sz="1800" dirty="0">
                <a:solidFill>
                  <a:srgbClr val="FF0000"/>
                </a:solidFill>
                <a:cs typeface="Calibri" panose="020F0502020204030204" pitchFamily="34" charset="0"/>
              </a:rPr>
              <a:t> </a:t>
            </a:r>
            <a:r>
              <a:rPr lang="el-GR" sz="1800" dirty="0" err="1">
                <a:solidFill>
                  <a:srgbClr val="FF0000"/>
                </a:solidFill>
                <a:cs typeface="Calibri" panose="020F0502020204030204" pitchFamily="34" charset="0"/>
              </a:rPr>
              <a:t>Account</a:t>
            </a:r>
            <a:r>
              <a:rPr lang="el-GR" sz="1800" dirty="0">
                <a:solidFill>
                  <a:srgbClr val="FF0000"/>
                </a:solidFill>
                <a:cs typeface="Calibri" panose="020F0502020204030204" pitchFamily="34" charset="0"/>
              </a:rPr>
              <a:t> του χρήστη</a:t>
            </a:r>
          </a:p>
          <a:p>
            <a:pPr marL="0" indent="0">
              <a:buNone/>
            </a:pPr>
            <a:endParaRPr lang="el-GR" sz="1700" dirty="0">
              <a:solidFill>
                <a:srgbClr val="FF0000"/>
              </a:solidFill>
              <a:cs typeface="Calibri" panose="020F0502020204030204" pitchFamily="34" charset="0"/>
            </a:endParaRPr>
          </a:p>
          <a:p>
            <a:pPr marL="0" indent="0">
              <a:buNone/>
            </a:pPr>
            <a:endParaRPr lang="en-GB" sz="1700" dirty="0">
              <a:solidFill>
                <a:srgbClr val="FF0000"/>
              </a:solidFill>
              <a:cs typeface="Calibri" panose="020F0502020204030204" pitchFamily="34" charset="0"/>
            </a:endParaRPr>
          </a:p>
        </p:txBody>
      </p:sp>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99" y="2219987"/>
            <a:ext cx="8190160" cy="3429514"/>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906" y="3266169"/>
            <a:ext cx="3243089" cy="2000286"/>
          </a:xfrm>
          <a:prstGeom prst="rect">
            <a:avLst/>
          </a:prstGeom>
        </p:spPr>
      </p:pic>
      <p:pic>
        <p:nvPicPr>
          <p:cNvPr id="5" name="Picture 4"/>
          <p:cNvPicPr>
            <a:picLocks noChangeAspect="1"/>
          </p:cNvPicPr>
          <p:nvPr/>
        </p:nvPicPr>
        <p:blipFill>
          <a:blip r:embed="rId4"/>
          <a:stretch>
            <a:fillRect/>
          </a:stretch>
        </p:blipFill>
        <p:spPr>
          <a:xfrm>
            <a:off x="8429906" y="2246453"/>
            <a:ext cx="3095625" cy="723900"/>
          </a:xfrm>
          <a:prstGeom prst="rect">
            <a:avLst/>
          </a:prstGeom>
        </p:spPr>
      </p:pic>
      <p:sp>
        <p:nvSpPr>
          <p:cNvPr id="36" name="TextBox 35"/>
          <p:cNvSpPr txBox="1"/>
          <p:nvPr/>
        </p:nvSpPr>
        <p:spPr>
          <a:xfrm>
            <a:off x="11712052" y="1985167"/>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sp>
        <p:nvSpPr>
          <p:cNvPr id="38" name="TextBox 37"/>
          <p:cNvSpPr txBox="1"/>
          <p:nvPr/>
        </p:nvSpPr>
        <p:spPr>
          <a:xfrm>
            <a:off x="11818555" y="2977016"/>
            <a:ext cx="321910" cy="369332"/>
          </a:xfrm>
          <a:prstGeom prst="rect">
            <a:avLst/>
          </a:prstGeom>
          <a:noFill/>
        </p:spPr>
        <p:txBody>
          <a:bodyPr wrap="square" rtlCol="0">
            <a:spAutoFit/>
          </a:bodyPr>
          <a:lstStyle/>
          <a:p>
            <a:r>
              <a:rPr lang="el-GR" b="1" dirty="0">
                <a:solidFill>
                  <a:srgbClr val="FFC000"/>
                </a:solidFill>
              </a:rPr>
              <a:t>2</a:t>
            </a:r>
            <a:endParaRPr lang="en-US" b="1" dirty="0">
              <a:solidFill>
                <a:srgbClr val="FFC000"/>
              </a:solidFill>
            </a:endParaRPr>
          </a:p>
        </p:txBody>
      </p:sp>
    </p:spTree>
    <p:extLst>
      <p:ext uri="{BB962C8B-B14F-4D97-AF65-F5344CB8AC3E}">
        <p14:creationId xmlns:p14="http://schemas.microsoft.com/office/powerpoint/2010/main" val="361248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108684" y="38592"/>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a:t>
            </a:r>
            <a:r>
              <a:rPr lang="el-GR" sz="2800" b="1" dirty="0">
                <a:solidFill>
                  <a:schemeClr val="bg1"/>
                </a:solidFill>
              </a:rPr>
              <a:t>ΚΥΡΙΩΣ ΜΕΝΟΥ </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3441665" y="859924"/>
            <a:ext cx="8446687" cy="63365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mj-lt"/>
              <a:buAutoNum type="arabicPeriod"/>
            </a:pPr>
            <a:r>
              <a:rPr lang="en-GB" sz="1700" b="1" dirty="0">
                <a:solidFill>
                  <a:srgbClr val="FF0000"/>
                </a:solidFill>
                <a:cs typeface="Calibri" panose="020F0502020204030204" pitchFamily="34" charset="0"/>
              </a:rPr>
              <a:t>HOME</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Επιστροφή στην αρχική σελίδα</a:t>
            </a:r>
          </a:p>
          <a:p>
            <a:pPr marL="342900" indent="-342900">
              <a:buAutoNum type="arabicPeriod" startAt="2"/>
            </a:pPr>
            <a:r>
              <a:rPr lang="en-GB" sz="1700" b="1" dirty="0">
                <a:solidFill>
                  <a:srgbClr val="FF0000"/>
                </a:solidFill>
                <a:cs typeface="Calibri" panose="020F0502020204030204" pitchFamily="34" charset="0"/>
              </a:rPr>
              <a:t>ORGANISATIONS:</a:t>
            </a:r>
            <a:r>
              <a:rPr lang="en-GB" sz="1700" dirty="0">
                <a:solidFill>
                  <a:srgbClr val="FF0000"/>
                </a:solidFill>
                <a:cs typeface="Calibri" panose="020F0502020204030204" pitchFamily="34" charset="0"/>
              </a:rPr>
              <a:t> </a:t>
            </a:r>
          </a:p>
          <a:p>
            <a:pPr marL="342900" lvl="0" indent="-342900">
              <a:lnSpc>
                <a:spcPct val="100000"/>
              </a:lnSpc>
              <a:spcBef>
                <a:spcPts val="0"/>
              </a:spcBef>
              <a:buFont typeface="Wingdings" panose="05000000000000000000" pitchFamily="2" charset="2"/>
              <a:buChar char="§"/>
            </a:pPr>
            <a:r>
              <a:rPr lang="en-GB" sz="1700" b="1" dirty="0">
                <a:solidFill>
                  <a:srgbClr val="FF0000"/>
                </a:solidFill>
                <a:cs typeface="Calibri" panose="020F0502020204030204" pitchFamily="34" charset="0"/>
              </a:rPr>
              <a:t>Search for an Organisation</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Αναζήτηση οργανισμών που είναι κάτοχοι OID</a:t>
            </a:r>
          </a:p>
          <a:p>
            <a:pPr marL="342900" lvl="0" indent="-342900">
              <a:lnSpc>
                <a:spcPct val="100000"/>
              </a:lnSpc>
              <a:spcBef>
                <a:spcPts val="0"/>
              </a:spcBef>
              <a:buFont typeface="Wingdings" panose="05000000000000000000" pitchFamily="2" charset="2"/>
              <a:buChar char="§"/>
            </a:pPr>
            <a:r>
              <a:rPr lang="en-GB" sz="1700" b="1" dirty="0">
                <a:solidFill>
                  <a:srgbClr val="FF0000"/>
                </a:solidFill>
                <a:cs typeface="Calibri" panose="020F0502020204030204" pitchFamily="34" charset="0"/>
              </a:rPr>
              <a:t>Register my Organisation</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Εγγραφή νέων οργανισμών </a:t>
            </a:r>
            <a:r>
              <a:rPr lang="en-GB" sz="1700" dirty="0">
                <a:solidFill>
                  <a:srgbClr val="FF0000"/>
                </a:solidFill>
                <a:cs typeface="Calibri" panose="020F0502020204030204" pitchFamily="34" charset="0"/>
              </a:rPr>
              <a:t>(</a:t>
            </a:r>
            <a:r>
              <a:rPr lang="el-GR" sz="1700" dirty="0">
                <a:solidFill>
                  <a:srgbClr val="FF0000"/>
                </a:solidFill>
                <a:cs typeface="Calibri" panose="020F0502020204030204" pitchFamily="34" charset="0"/>
              </a:rPr>
              <a:t>απαιτεί σύνδεση) </a:t>
            </a:r>
            <a:endParaRPr lang="en-GB" sz="1700" dirty="0">
              <a:solidFill>
                <a:srgbClr val="FF0000"/>
              </a:solidFill>
              <a:cs typeface="Calibri" panose="020F0502020204030204" pitchFamily="34" charset="0"/>
            </a:endParaRPr>
          </a:p>
          <a:p>
            <a:pPr marL="342900" lvl="0" indent="-342900">
              <a:lnSpc>
                <a:spcPct val="100000"/>
              </a:lnSpc>
              <a:spcBef>
                <a:spcPts val="0"/>
              </a:spcBef>
              <a:buFont typeface="Wingdings" panose="05000000000000000000" pitchFamily="2" charset="2"/>
              <a:buChar char="§"/>
            </a:pPr>
            <a:r>
              <a:rPr lang="en-GB" sz="1700" b="1" dirty="0">
                <a:solidFill>
                  <a:srgbClr val="FF0000"/>
                </a:solidFill>
                <a:cs typeface="Calibri" panose="020F0502020204030204" pitchFamily="34" charset="0"/>
              </a:rPr>
              <a:t>My organisations</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Λίστα οργανισμών συνδεδεμένων με τον χρήστη (απαιτεί σύνδεση)</a:t>
            </a:r>
          </a:p>
          <a:p>
            <a:pPr marL="342900" indent="-342900">
              <a:buAutoNum type="arabicPeriod" startAt="3"/>
            </a:pPr>
            <a:r>
              <a:rPr lang="en-GB" sz="1700" b="1" dirty="0">
                <a:solidFill>
                  <a:srgbClr val="FF0000"/>
                </a:solidFill>
                <a:cs typeface="Calibri" panose="020F0502020204030204" pitchFamily="34" charset="0"/>
              </a:rPr>
              <a:t>OPPORTUNITIES</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Πρόσβαση στις αιτήσεις των ανοικτών Προσκλήσεων</a:t>
            </a:r>
          </a:p>
          <a:p>
            <a:pPr marL="342900" indent="-342900">
              <a:buAutoNum type="arabicPeriod" startAt="3"/>
            </a:pPr>
            <a:r>
              <a:rPr lang="en-GB" sz="1700" b="1" dirty="0">
                <a:solidFill>
                  <a:srgbClr val="FF0000"/>
                </a:solidFill>
                <a:cs typeface="Calibri" panose="020F0502020204030204" pitchFamily="34" charset="0"/>
              </a:rPr>
              <a:t>APPLICATIONS</a:t>
            </a:r>
            <a:r>
              <a:rPr lang="el-GR" sz="1700" b="1"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(απαιτεί σύνδεση)</a:t>
            </a:r>
            <a:r>
              <a:rPr lang="en-GB" sz="1700" dirty="0">
                <a:solidFill>
                  <a:srgbClr val="FF0000"/>
                </a:solidFill>
                <a:cs typeface="Calibri" panose="020F0502020204030204" pitchFamily="34" charset="0"/>
              </a:rPr>
              <a:t>: </a:t>
            </a:r>
          </a:p>
          <a:p>
            <a:pPr>
              <a:buFont typeface="Wingdings" panose="05000000000000000000" pitchFamily="2" charset="2"/>
              <a:buChar char="§"/>
            </a:pPr>
            <a:r>
              <a:rPr lang="en-GB" sz="1700" b="1" dirty="0">
                <a:solidFill>
                  <a:srgbClr val="FF0000"/>
                </a:solidFill>
                <a:cs typeface="Calibri" panose="020F0502020204030204" pitchFamily="34" charset="0"/>
              </a:rPr>
              <a:t>  My applications: </a:t>
            </a:r>
            <a:r>
              <a:rPr lang="el-GR" sz="1700" dirty="0">
                <a:solidFill>
                  <a:srgbClr val="FF0000"/>
                </a:solidFill>
                <a:cs typeface="Calibri" panose="020F0502020204030204" pitchFamily="34" charset="0"/>
              </a:rPr>
              <a:t>Διαχείριση αιτήσεων που έχει δημιουργήσει ο χρήστης</a:t>
            </a:r>
            <a:endParaRPr lang="en-GB" sz="1700" b="1" dirty="0">
              <a:solidFill>
                <a:srgbClr val="FF0000"/>
              </a:solidFill>
              <a:cs typeface="Calibri" panose="020F0502020204030204" pitchFamily="34" charset="0"/>
            </a:endParaRPr>
          </a:p>
          <a:p>
            <a:pPr>
              <a:buFont typeface="Wingdings" panose="05000000000000000000" pitchFamily="2" charset="2"/>
              <a:buChar char="§"/>
            </a:pPr>
            <a:r>
              <a:rPr lang="en-GB" sz="1700" b="1" dirty="0">
                <a:solidFill>
                  <a:srgbClr val="FF0000"/>
                </a:solidFill>
                <a:cs typeface="Calibri" panose="020F0502020204030204" pitchFamily="34" charset="0"/>
              </a:rPr>
              <a:t>  My contacts: </a:t>
            </a:r>
            <a:r>
              <a:rPr lang="el-GR" sz="1700" dirty="0">
                <a:solidFill>
                  <a:srgbClr val="FF0000"/>
                </a:solidFill>
                <a:cs typeface="Calibri" panose="020F0502020204030204" pitchFamily="34" charset="0"/>
              </a:rPr>
              <a:t>Διαχείριση ατόμων επαφής του χρήστη</a:t>
            </a:r>
          </a:p>
          <a:p>
            <a:pPr marL="342900" indent="-342900">
              <a:buAutoNum type="arabicPeriod" startAt="5"/>
            </a:pPr>
            <a:r>
              <a:rPr lang="en-GB" sz="1700" b="1" dirty="0">
                <a:solidFill>
                  <a:srgbClr val="FF0000"/>
                </a:solidFill>
                <a:cs typeface="Calibri" panose="020F0502020204030204" pitchFamily="34" charset="0"/>
              </a:rPr>
              <a:t>Projects:</a:t>
            </a:r>
            <a:r>
              <a:rPr lang="en-GB" sz="1700" dirty="0">
                <a:solidFill>
                  <a:srgbClr val="FF0000"/>
                </a:solidFill>
                <a:cs typeface="Calibri" panose="020F0502020204030204" pitchFamily="34" charset="0"/>
              </a:rPr>
              <a:t> </a:t>
            </a:r>
          </a:p>
          <a:p>
            <a:pPr marL="360363" indent="-360363">
              <a:buFont typeface="Wingdings" panose="05000000000000000000" pitchFamily="2" charset="2"/>
              <a:buChar char="§"/>
            </a:pPr>
            <a:r>
              <a:rPr lang="en-GB" sz="1700" b="1" dirty="0">
                <a:solidFill>
                  <a:srgbClr val="FF0000"/>
                </a:solidFill>
                <a:cs typeface="Calibri" panose="020F0502020204030204" pitchFamily="34" charset="0"/>
              </a:rPr>
              <a:t>Project Results: </a:t>
            </a:r>
            <a:r>
              <a:rPr lang="el-GR" sz="1700" dirty="0">
                <a:solidFill>
                  <a:srgbClr val="FF0000"/>
                </a:solidFill>
                <a:cs typeface="Calibri" panose="020F0502020204030204" pitchFamily="34" charset="0"/>
              </a:rPr>
              <a:t>Πρόσβαση στην Πλατφόρμα Διάδοσης Αποτελεσμάτων των Σχεδίων</a:t>
            </a:r>
          </a:p>
          <a:p>
            <a:pPr marL="360363" indent="-360363">
              <a:buFont typeface="Wingdings" panose="05000000000000000000" pitchFamily="2" charset="2"/>
              <a:buChar char="§"/>
            </a:pPr>
            <a:r>
              <a:rPr lang="en-GB" sz="1700" b="1" dirty="0">
                <a:solidFill>
                  <a:srgbClr val="FF0000"/>
                </a:solidFill>
                <a:cs typeface="Calibri" panose="020F0502020204030204" pitchFamily="34" charset="0"/>
              </a:rPr>
              <a:t>Beneficiary Module/Past Programmes:</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Διαχείριση εγκεκριμένων Σχεδίων (απαιτούν σύνδεση)</a:t>
            </a:r>
          </a:p>
          <a:p>
            <a:pPr marL="0" indent="0">
              <a:buNone/>
            </a:pPr>
            <a:r>
              <a:rPr lang="el-GR" sz="1700" b="1" dirty="0">
                <a:solidFill>
                  <a:srgbClr val="FF0000"/>
                </a:solidFill>
                <a:cs typeface="Calibri" panose="020F0502020204030204" pitchFamily="34" charset="0"/>
              </a:rPr>
              <a:t>6.   SUPPORT: </a:t>
            </a:r>
          </a:p>
          <a:p>
            <a:pPr>
              <a:buFont typeface="Wingdings" panose="05000000000000000000" pitchFamily="2" charset="2"/>
              <a:buChar char="§"/>
            </a:pPr>
            <a:r>
              <a:rPr lang="en-GB" sz="1700" dirty="0">
                <a:solidFill>
                  <a:srgbClr val="FF0000"/>
                </a:solidFill>
                <a:cs typeface="Calibri" panose="020F0502020204030204" pitchFamily="34" charset="0"/>
              </a:rPr>
              <a:t>  </a:t>
            </a:r>
            <a:r>
              <a:rPr lang="en-GB" sz="1700" b="1" dirty="0">
                <a:solidFill>
                  <a:srgbClr val="FF0000"/>
                </a:solidFill>
                <a:cs typeface="Calibri" panose="020F0502020204030204" pitchFamily="34" charset="0"/>
              </a:rPr>
              <a:t>Guides</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Πρόσβαση στους Οδηγούς για </a:t>
            </a:r>
            <a:r>
              <a:rPr lang="el-GR" sz="1700" dirty="0" err="1">
                <a:solidFill>
                  <a:srgbClr val="FF0000"/>
                </a:solidFill>
                <a:cs typeface="Calibri" panose="020F0502020204030204" pitchFamily="34" charset="0"/>
              </a:rPr>
              <a:t>αιτητές</a:t>
            </a:r>
            <a:r>
              <a:rPr lang="el-GR" sz="1700" dirty="0">
                <a:solidFill>
                  <a:srgbClr val="FF0000"/>
                </a:solidFill>
                <a:cs typeface="Calibri" panose="020F0502020204030204" pitchFamily="34" charset="0"/>
              </a:rPr>
              <a:t> και δικαιούχους</a:t>
            </a:r>
          </a:p>
          <a:p>
            <a:pPr>
              <a:buFont typeface="Wingdings" panose="05000000000000000000" pitchFamily="2" charset="2"/>
              <a:buChar char="§"/>
            </a:pPr>
            <a:r>
              <a:rPr lang="en-GB" sz="1700" dirty="0">
                <a:solidFill>
                  <a:srgbClr val="FF0000"/>
                </a:solidFill>
                <a:cs typeface="Calibri" panose="020F0502020204030204" pitchFamily="34" charset="0"/>
              </a:rPr>
              <a:t>  </a:t>
            </a:r>
            <a:r>
              <a:rPr lang="en-GB" sz="1700" b="1" dirty="0">
                <a:solidFill>
                  <a:srgbClr val="FF0000"/>
                </a:solidFill>
                <a:cs typeface="Calibri" panose="020F0502020204030204" pitchFamily="34" charset="0"/>
              </a:rPr>
              <a:t>Contact</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Στοιχεία επικοινωνίας Εκτελεστικού Φορέα και Εθνικών Υπηρεσιών</a:t>
            </a:r>
          </a:p>
          <a:p>
            <a:pPr marL="0" indent="0">
              <a:buNone/>
            </a:pPr>
            <a:r>
              <a:rPr lang="el-GR" sz="1700" dirty="0">
                <a:solidFill>
                  <a:srgbClr val="FF0000"/>
                </a:solidFill>
                <a:cs typeface="Calibri" panose="020F0502020204030204" pitchFamily="34" charset="0"/>
              </a:rPr>
              <a:t>7.   </a:t>
            </a:r>
            <a:r>
              <a:rPr lang="el-GR" sz="1700" b="1" dirty="0">
                <a:solidFill>
                  <a:srgbClr val="FF0000"/>
                </a:solidFill>
                <a:cs typeface="Calibri" panose="020F0502020204030204" pitchFamily="34" charset="0"/>
              </a:rPr>
              <a:t>RESOURCES</a:t>
            </a:r>
            <a:r>
              <a:rPr lang="el-GR" sz="1700" dirty="0">
                <a:solidFill>
                  <a:srgbClr val="FF0000"/>
                </a:solidFill>
                <a:cs typeface="Calibri" panose="020F0502020204030204" pitchFamily="34" charset="0"/>
              </a:rPr>
              <a:t>: Πρόσβαση σε επιπλέον, χρήσιμες πηγές</a:t>
            </a:r>
          </a:p>
          <a:p>
            <a:pPr marL="0" indent="0">
              <a:buNone/>
            </a:pPr>
            <a:endParaRPr lang="el-GR" sz="1700" dirty="0">
              <a:solidFill>
                <a:srgbClr val="FF0000"/>
              </a:solidFill>
              <a:cs typeface="Calibri" panose="020F0502020204030204" pitchFamily="34" charset="0"/>
            </a:endParaRPr>
          </a:p>
          <a:p>
            <a:pPr marL="0" indent="0">
              <a:buNone/>
            </a:pPr>
            <a:endParaRPr lang="en-GB" sz="1700" dirty="0">
              <a:solidFill>
                <a:srgbClr val="FF0000"/>
              </a:solidFill>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70601" y="1000691"/>
            <a:ext cx="3105150" cy="5200650"/>
          </a:xfrm>
          <a:prstGeom prst="rect">
            <a:avLst/>
          </a:prstGeom>
        </p:spPr>
      </p:pic>
    </p:spTree>
    <p:extLst>
      <p:ext uri="{BB962C8B-B14F-4D97-AF65-F5344CB8AC3E}">
        <p14:creationId xmlns:p14="http://schemas.microsoft.com/office/powerpoint/2010/main" val="36928347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067220" y="79398"/>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OPPORTUNITIES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844668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414888" y="2208491"/>
            <a:ext cx="6776154" cy="4347507"/>
          </a:xfrm>
          <a:prstGeom prst="rect">
            <a:avLst/>
          </a:prstGeom>
        </p:spPr>
      </p:pic>
      <p:sp>
        <p:nvSpPr>
          <p:cNvPr id="33" name="Content Placeholder 7"/>
          <p:cNvSpPr txBox="1">
            <a:spLocks/>
          </p:cNvSpPr>
          <p:nvPr/>
        </p:nvSpPr>
        <p:spPr>
          <a:xfrm>
            <a:off x="414888" y="908720"/>
            <a:ext cx="8661467" cy="11372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l-GR" sz="1800" b="0" i="0" u="none" strike="noStrike" kern="1200" cap="none" spc="0" normalizeH="0" baseline="0" noProof="0" dirty="0">
                <a:ln>
                  <a:noFill/>
                </a:ln>
                <a:solidFill>
                  <a:srgbClr val="FF0000"/>
                </a:solidFill>
                <a:effectLst/>
                <a:uLnTx/>
                <a:uFillTx/>
                <a:ea typeface="+mn-ea"/>
                <a:cs typeface="+mn-cs"/>
              </a:rPr>
              <a:t>Επιλέγετε από το κυρίως μενού </a:t>
            </a:r>
            <a:r>
              <a:rPr kumimoji="0" lang="en-GB" sz="1800" b="1" i="0" u="none" strike="noStrike" kern="1200" cap="none" spc="0" normalizeH="0" baseline="0" noProof="0" dirty="0">
                <a:ln>
                  <a:noFill/>
                </a:ln>
                <a:solidFill>
                  <a:srgbClr val="FF0000"/>
                </a:solidFill>
                <a:effectLst/>
                <a:uLnTx/>
                <a:uFillTx/>
                <a:ea typeface="+mn-ea"/>
                <a:cs typeface="+mn-cs"/>
              </a:rPr>
              <a:t>Opportunities</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1800" b="0" i="0" u="none" strike="noStrike" kern="1200" cap="none" spc="0" normalizeH="0" baseline="0" noProof="0" dirty="0">
              <a:ln>
                <a:noFill/>
              </a:ln>
              <a:solidFill>
                <a:srgbClr val="FF0000"/>
              </a:solidFill>
              <a:effectLst/>
              <a:uLnTx/>
              <a:uFillTx/>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r>
              <a:rPr kumimoji="0" lang="en-GB" sz="1800" b="0" i="0" u="none" strike="noStrike" kern="1200" cap="none" spc="0" normalizeH="0" baseline="0" noProof="0" dirty="0">
                <a:ln>
                  <a:noFill/>
                </a:ln>
                <a:solidFill>
                  <a:srgbClr val="FF0000"/>
                </a:solidFill>
                <a:effectLst/>
                <a:uLnTx/>
                <a:uFillTx/>
                <a:ea typeface="+mn-ea"/>
                <a:cs typeface="+mn-cs"/>
              </a:rPr>
              <a:t>2.     </a:t>
            </a:r>
            <a:r>
              <a:rPr kumimoji="0" lang="el-GR" sz="1800" b="0" i="0" u="none" strike="noStrike" kern="1200" cap="none" spc="0" normalizeH="0" baseline="0" noProof="0" dirty="0">
                <a:ln>
                  <a:noFill/>
                </a:ln>
                <a:solidFill>
                  <a:srgbClr val="FF0000"/>
                </a:solidFill>
                <a:effectLst/>
                <a:uLnTx/>
                <a:uFillTx/>
                <a:ea typeface="+mn-ea"/>
                <a:cs typeface="+mn-cs"/>
              </a:rPr>
              <a:t>Επιλέγετε </a:t>
            </a:r>
            <a:r>
              <a:rPr lang="en-GB" sz="1800" dirty="0">
                <a:solidFill>
                  <a:srgbClr val="FF0000"/>
                </a:solidFill>
              </a:rPr>
              <a:t>Erasmus+</a:t>
            </a:r>
            <a:endParaRPr kumimoji="0" lang="en-GB" sz="1800" b="0" i="0" u="none" strike="noStrike" kern="1200" cap="none" spc="0" normalizeH="0" baseline="0" noProof="0" dirty="0">
              <a:ln>
                <a:noFill/>
              </a:ln>
              <a:solidFill>
                <a:srgbClr val="FF0000"/>
              </a:solidFill>
              <a:effectLst/>
              <a:uLnTx/>
              <a:uFillTx/>
              <a:ea typeface="+mn-ea"/>
              <a:cs typeface="+mn-cs"/>
            </a:endParaRPr>
          </a:p>
        </p:txBody>
      </p:sp>
    </p:spTree>
    <p:extLst>
      <p:ext uri="{BB962C8B-B14F-4D97-AF65-F5344CB8AC3E}">
        <p14:creationId xmlns:p14="http://schemas.microsoft.com/office/powerpoint/2010/main" val="1600986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029120" y="5697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SEE OPEN CALLS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33" name="Content Placeholder 7"/>
          <p:cNvSpPr txBox="1">
            <a:spLocks/>
          </p:cNvSpPr>
          <p:nvPr/>
        </p:nvSpPr>
        <p:spPr>
          <a:xfrm>
            <a:off x="9522690" y="1651649"/>
            <a:ext cx="2669310" cy="14132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lnSpc>
                <a:spcPct val="120000"/>
              </a:lnSpc>
              <a:spcBef>
                <a:spcPts val="0"/>
              </a:spcBef>
              <a:buNone/>
            </a:pPr>
            <a:r>
              <a:rPr kumimoji="0" lang="el-GR" sz="1800" b="0" i="0" u="none" strike="noStrike" kern="1200" cap="none" spc="0" normalizeH="0" noProof="0" dirty="0">
                <a:ln>
                  <a:noFill/>
                </a:ln>
                <a:solidFill>
                  <a:srgbClr val="FF0000"/>
                </a:solidFill>
                <a:effectLst/>
                <a:uLnTx/>
                <a:uFillTx/>
              </a:rPr>
              <a:t>1. Επιλέγετε Τομέα Εκπαίδευσης / </a:t>
            </a:r>
            <a:r>
              <a:rPr lang="en-GB" sz="1800" dirty="0">
                <a:solidFill>
                  <a:srgbClr val="FF0000"/>
                </a:solidFill>
              </a:rPr>
              <a:t>2. </a:t>
            </a:r>
            <a:r>
              <a:rPr lang="el-GR" sz="1800" dirty="0">
                <a:solidFill>
                  <a:srgbClr val="FF0000"/>
                </a:solidFill>
              </a:rPr>
              <a:t>Επιλέγετε Δράση (ΒΔ1/ΒΔ2) </a:t>
            </a:r>
          </a:p>
          <a:p>
            <a:pPr marL="0" lvl="0" indent="0" algn="ctr">
              <a:lnSpc>
                <a:spcPct val="120000"/>
              </a:lnSpc>
              <a:spcBef>
                <a:spcPts val="0"/>
              </a:spcBef>
              <a:buNone/>
            </a:pPr>
            <a:endParaRPr lang="el-GR" sz="1800" dirty="0">
              <a:solidFill>
                <a:srgbClr val="FF0000"/>
              </a:solidFill>
            </a:endParaRPr>
          </a:p>
          <a:p>
            <a:pPr marL="0" lvl="0" indent="0" algn="ctr">
              <a:lnSpc>
                <a:spcPct val="120000"/>
              </a:lnSpc>
              <a:spcBef>
                <a:spcPts val="0"/>
              </a:spcBef>
              <a:buNone/>
            </a:pPr>
            <a:r>
              <a:rPr lang="el-GR" sz="1800" dirty="0">
                <a:solidFill>
                  <a:srgbClr val="FF0000"/>
                </a:solidFill>
              </a:rPr>
              <a:t>και </a:t>
            </a:r>
          </a:p>
          <a:p>
            <a:pPr marL="0" lvl="0" indent="0" algn="ctr">
              <a:lnSpc>
                <a:spcPct val="120000"/>
              </a:lnSpc>
              <a:spcBef>
                <a:spcPts val="0"/>
              </a:spcBef>
              <a:buNone/>
            </a:pPr>
            <a:endParaRPr kumimoji="0" lang="el-GR" sz="1800" b="0" i="0" u="none" strike="noStrike" kern="1200" cap="none" spc="0" normalizeH="0" noProof="0" dirty="0">
              <a:ln>
                <a:noFill/>
              </a:ln>
              <a:solidFill>
                <a:srgbClr val="FF0000"/>
              </a:solidFill>
              <a:effectLst/>
              <a:uLnTx/>
              <a:uFillTx/>
            </a:endParaRPr>
          </a:p>
          <a:p>
            <a:pPr marL="0" lvl="0" indent="0" algn="ctr">
              <a:lnSpc>
                <a:spcPct val="120000"/>
              </a:lnSpc>
              <a:spcBef>
                <a:spcPts val="0"/>
              </a:spcBef>
              <a:buNone/>
            </a:pPr>
            <a:r>
              <a:rPr kumimoji="0" lang="en-GB" sz="1800" b="0" i="0" u="none" strike="noStrike" kern="1200" cap="none" spc="0" normalizeH="0" noProof="0" dirty="0">
                <a:ln>
                  <a:noFill/>
                </a:ln>
                <a:solidFill>
                  <a:srgbClr val="FF0000"/>
                </a:solidFill>
                <a:effectLst/>
                <a:uLnTx/>
                <a:uFillTx/>
              </a:rPr>
              <a:t>3. </a:t>
            </a:r>
            <a:r>
              <a:rPr lang="el-GR" sz="1800" dirty="0">
                <a:solidFill>
                  <a:srgbClr val="FF0000"/>
                </a:solidFill>
              </a:rPr>
              <a:t>Π</a:t>
            </a:r>
            <a:r>
              <a:rPr kumimoji="0" lang="el-GR" sz="1800" b="0" i="0" u="none" strike="noStrike" kern="1200" cap="none" spc="0" normalizeH="0" noProof="0" dirty="0" err="1">
                <a:ln>
                  <a:noFill/>
                </a:ln>
                <a:solidFill>
                  <a:srgbClr val="FF0000"/>
                </a:solidFill>
                <a:effectLst/>
                <a:uLnTx/>
                <a:uFillTx/>
              </a:rPr>
              <a:t>ατάτε</a:t>
            </a:r>
            <a:r>
              <a:rPr kumimoji="0" lang="el-GR" sz="1800" b="0" i="0" u="none" strike="noStrike" kern="1200" cap="none" spc="0" normalizeH="0" noProof="0" dirty="0">
                <a:ln>
                  <a:noFill/>
                </a:ln>
                <a:solidFill>
                  <a:srgbClr val="FF0000"/>
                </a:solidFill>
                <a:effectLst/>
                <a:uLnTx/>
                <a:uFillTx/>
              </a:rPr>
              <a:t> το κουμπί </a:t>
            </a:r>
            <a:r>
              <a:rPr kumimoji="0" lang="en-GB" sz="1800" b="1" i="0" u="none" strike="noStrike" kern="1200" cap="none" spc="0" normalizeH="0" noProof="0" dirty="0">
                <a:ln>
                  <a:noFill/>
                </a:ln>
                <a:solidFill>
                  <a:srgbClr val="FF0000"/>
                </a:solidFill>
                <a:effectLst/>
                <a:uLnTx/>
                <a:uFillTx/>
              </a:rPr>
              <a:t>See open calls, </a:t>
            </a:r>
            <a:r>
              <a:rPr lang="el-GR" sz="1800" dirty="0">
                <a:solidFill>
                  <a:srgbClr val="FF0000"/>
                </a:solidFill>
              </a:rPr>
              <a:t>για να δείτε όλες τις ανοικτές αιτήσεις του Τομέα/της Δράσης</a:t>
            </a:r>
            <a:endParaRPr kumimoji="0" lang="en-GB" sz="1800" i="0" u="none" strike="noStrike" kern="1200" cap="none" spc="0" normalizeH="0" baseline="0" noProof="0" dirty="0">
              <a:ln>
                <a:noFill/>
              </a:ln>
              <a:solidFill>
                <a:srgbClr val="FF0000"/>
              </a:solidFill>
              <a:effectLst/>
              <a:uLnTx/>
              <a:uFillTx/>
            </a:endParaRPr>
          </a:p>
          <a:p>
            <a:pPr marL="0" indent="0">
              <a:buNone/>
            </a:pPr>
            <a:endParaRPr kumimoji="0" lang="el-GR" sz="1800" b="0" i="0" u="none" strike="noStrike" kern="1200" cap="none" spc="0" normalizeH="0" baseline="0" noProof="0" dirty="0">
              <a:ln>
                <a:noFill/>
              </a:ln>
              <a:solidFill>
                <a:srgbClr val="FF0000"/>
              </a:solidFill>
              <a:effectLst/>
              <a:uLnTx/>
              <a:uFillTx/>
            </a:endParaRPr>
          </a:p>
        </p:txBody>
      </p:sp>
      <p:pic>
        <p:nvPicPr>
          <p:cNvPr id="2" name="Picture 1"/>
          <p:cNvPicPr>
            <a:picLocks noChangeAspect="1"/>
          </p:cNvPicPr>
          <p:nvPr/>
        </p:nvPicPr>
        <p:blipFill>
          <a:blip r:embed="rId2"/>
          <a:stretch>
            <a:fillRect/>
          </a:stretch>
        </p:blipFill>
        <p:spPr>
          <a:xfrm>
            <a:off x="230931" y="1022435"/>
            <a:ext cx="9248972" cy="4663990"/>
          </a:xfrm>
          <a:prstGeom prst="rect">
            <a:avLst/>
          </a:prstGeom>
        </p:spPr>
      </p:pic>
    </p:spTree>
    <p:extLst>
      <p:ext uri="{BB962C8B-B14F-4D97-AF65-F5344CB8AC3E}">
        <p14:creationId xmlns:p14="http://schemas.microsoft.com/office/powerpoint/2010/main" val="39509190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ardrop 15"/>
          <p:cNvSpPr/>
          <p:nvPr/>
        </p:nvSpPr>
        <p:spPr>
          <a:xfrm rot="18991373" flipH="1">
            <a:off x="9498439" y="3393646"/>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7" name="Picture 6"/>
          <p:cNvPicPr>
            <a:picLocks noChangeAspect="1"/>
          </p:cNvPicPr>
          <p:nvPr/>
        </p:nvPicPr>
        <p:blipFill>
          <a:blip r:embed="rId2"/>
          <a:stretch>
            <a:fillRect/>
          </a:stretch>
        </p:blipFill>
        <p:spPr>
          <a:xfrm>
            <a:off x="96872" y="1184948"/>
            <a:ext cx="9133907" cy="2737966"/>
          </a:xfrm>
          <a:prstGeom prst="rect">
            <a:avLst/>
          </a:prstGeom>
        </p:spPr>
      </p:pic>
      <p:sp>
        <p:nvSpPr>
          <p:cNvPr id="10" name="Teardrop 9"/>
          <p:cNvSpPr/>
          <p:nvPr/>
        </p:nvSpPr>
        <p:spPr>
          <a:xfrm rot="18991373" flipH="1">
            <a:off x="1523581" y="129703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TextBox 2">
            <a:extLst>
              <a:ext uri="{FF2B5EF4-FFF2-40B4-BE49-F238E27FC236}">
                <a16:creationId xmlns:a16="http://schemas.microsoft.com/office/drawing/2014/main" id="{CC6F8AAC-2DAA-0346-B3D2-B832D159BF4C}"/>
              </a:ext>
            </a:extLst>
          </p:cNvPr>
          <p:cNvSpPr txBox="1"/>
          <p:nvPr/>
        </p:nvSpPr>
        <p:spPr>
          <a:xfrm flipH="1">
            <a:off x="-1176619" y="66750"/>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APPLY TO AN OPPORTUNITY</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5" name="Rectangle 4"/>
          <p:cNvSpPr/>
          <p:nvPr/>
        </p:nvSpPr>
        <p:spPr>
          <a:xfrm>
            <a:off x="185961" y="4028282"/>
            <a:ext cx="10819842" cy="2585323"/>
          </a:xfrm>
          <a:prstGeom prst="rect">
            <a:avLst/>
          </a:prstGeom>
        </p:spPr>
        <p:txBody>
          <a:bodyPr wrap="square">
            <a:spAutoFit/>
          </a:bodyPr>
          <a:lstStyle/>
          <a:p>
            <a:r>
              <a:rPr lang="el-GR" dirty="0">
                <a:solidFill>
                  <a:srgbClr val="FF0000"/>
                </a:solidFill>
              </a:rPr>
              <a:t>Για κάθε ανοικτή Πρόσκληση εμφανίζονται στην οθόνη οι εξής πληροφορίες:</a:t>
            </a:r>
            <a:endParaRPr lang="en-GB" dirty="0">
              <a:solidFill>
                <a:srgbClr val="FF0000"/>
              </a:solidFill>
            </a:endParaRPr>
          </a:p>
          <a:p>
            <a:endParaRPr lang="en-GB" dirty="0">
              <a:solidFill>
                <a:srgbClr val="FF0000"/>
              </a:solidFill>
            </a:endParaRPr>
          </a:p>
          <a:p>
            <a:pPr>
              <a:buFont typeface="+mj-lt"/>
              <a:buAutoNum type="arabicPeriod"/>
            </a:pPr>
            <a:r>
              <a:rPr lang="el-GR" dirty="0">
                <a:solidFill>
                  <a:srgbClr val="FF0000"/>
                </a:solidFill>
              </a:rPr>
              <a:t> Κωδικός Αίτησης</a:t>
            </a:r>
          </a:p>
          <a:p>
            <a:pPr>
              <a:buFont typeface="+mj-lt"/>
              <a:buAutoNum type="arabicPeriod"/>
            </a:pPr>
            <a:r>
              <a:rPr lang="el-GR" dirty="0">
                <a:solidFill>
                  <a:srgbClr val="FF0000"/>
                </a:solidFill>
              </a:rPr>
              <a:t> Τίτλος και σύντομη περιγραφή της δράσης</a:t>
            </a:r>
          </a:p>
          <a:p>
            <a:r>
              <a:rPr lang="en-GB" dirty="0">
                <a:solidFill>
                  <a:srgbClr val="FF0000"/>
                </a:solidFill>
              </a:rPr>
              <a:t>3. </a:t>
            </a:r>
            <a:r>
              <a:rPr lang="el-GR" dirty="0">
                <a:solidFill>
                  <a:srgbClr val="FF0000"/>
                </a:solidFill>
              </a:rPr>
              <a:t>Καταληκτική ημερομηνία για υποβολή αίτησης και αριθμός ημερών που απομένουν μέχρι την καταληκτική</a:t>
            </a:r>
            <a:r>
              <a:rPr lang="en-GB" dirty="0">
                <a:solidFill>
                  <a:srgbClr val="FF0000"/>
                </a:solidFill>
              </a:rPr>
              <a:t> </a:t>
            </a:r>
            <a:r>
              <a:rPr lang="el-GR" dirty="0">
                <a:solidFill>
                  <a:srgbClr val="FF0000"/>
                </a:solidFill>
              </a:rPr>
              <a:t>ημερομηνία</a:t>
            </a:r>
            <a:endParaRPr lang="en-GB" dirty="0">
              <a:solidFill>
                <a:srgbClr val="FF0000"/>
              </a:solidFill>
            </a:endParaRPr>
          </a:p>
          <a:p>
            <a:pPr>
              <a:buFont typeface="+mj-lt"/>
              <a:buAutoNum type="arabicPeriod"/>
            </a:pPr>
            <a:r>
              <a:rPr lang="el-GR" dirty="0">
                <a:solidFill>
                  <a:srgbClr val="FF0000"/>
                </a:solidFill>
              </a:rPr>
              <a:t> Κουμπί </a:t>
            </a:r>
            <a:r>
              <a:rPr lang="en-GB" b="1" dirty="0">
                <a:solidFill>
                  <a:srgbClr val="FF0000"/>
                </a:solidFill>
              </a:rPr>
              <a:t>Apply</a:t>
            </a:r>
            <a:r>
              <a:rPr lang="en-GB" dirty="0">
                <a:solidFill>
                  <a:srgbClr val="FF0000"/>
                </a:solidFill>
              </a:rPr>
              <a:t>:</a:t>
            </a:r>
            <a:r>
              <a:rPr lang="el-GR" dirty="0">
                <a:solidFill>
                  <a:srgbClr val="FF0000"/>
                </a:solidFill>
              </a:rPr>
              <a:t> Επιλέγετε </a:t>
            </a:r>
            <a:r>
              <a:rPr lang="en-GB" b="1" dirty="0">
                <a:solidFill>
                  <a:srgbClr val="FF0000"/>
                </a:solidFill>
              </a:rPr>
              <a:t>Apply</a:t>
            </a:r>
            <a:r>
              <a:rPr lang="en-GB" dirty="0">
                <a:solidFill>
                  <a:srgbClr val="FF0000"/>
                </a:solidFill>
              </a:rPr>
              <a:t> </a:t>
            </a:r>
            <a:r>
              <a:rPr lang="el-GR" dirty="0">
                <a:solidFill>
                  <a:srgbClr val="FF0000"/>
                </a:solidFill>
              </a:rPr>
              <a:t>για</a:t>
            </a:r>
            <a:r>
              <a:rPr lang="en-GB" dirty="0">
                <a:solidFill>
                  <a:srgbClr val="FF0000"/>
                </a:solidFill>
              </a:rPr>
              <a:t>:</a:t>
            </a:r>
          </a:p>
          <a:p>
            <a:pPr marL="285750" indent="-285750">
              <a:buFont typeface="Wingdings" panose="05000000000000000000" pitchFamily="2" charset="2"/>
              <a:buChar char="§"/>
            </a:pPr>
            <a:r>
              <a:rPr lang="el-GR" dirty="0">
                <a:solidFill>
                  <a:srgbClr val="FF0000"/>
                </a:solidFill>
              </a:rPr>
              <a:t>Τη δημιουργία νέας αίτησης</a:t>
            </a:r>
            <a:r>
              <a:rPr lang="en-GB" dirty="0">
                <a:solidFill>
                  <a:srgbClr val="FF0000"/>
                </a:solidFill>
              </a:rPr>
              <a:t> (</a:t>
            </a:r>
            <a:r>
              <a:rPr lang="el-GR" dirty="0">
                <a:solidFill>
                  <a:srgbClr val="FF0000"/>
                </a:solidFill>
              </a:rPr>
              <a:t>Ανοίγει η οθόνη </a:t>
            </a:r>
            <a:r>
              <a:rPr lang="en-GB" b="1" dirty="0">
                <a:solidFill>
                  <a:srgbClr val="FF0000"/>
                </a:solidFill>
              </a:rPr>
              <a:t>Application Details</a:t>
            </a:r>
            <a:r>
              <a:rPr lang="el-GR" b="1" dirty="0">
                <a:solidFill>
                  <a:srgbClr val="FF0000"/>
                </a:solidFill>
              </a:rPr>
              <a:t>)</a:t>
            </a:r>
          </a:p>
          <a:p>
            <a:pPr marL="285750" indent="-285750">
              <a:buFont typeface="Wingdings" panose="05000000000000000000" pitchFamily="2" charset="2"/>
              <a:buChar char="§"/>
            </a:pPr>
            <a:r>
              <a:rPr lang="el-GR" dirty="0">
                <a:solidFill>
                  <a:srgbClr val="FF0000"/>
                </a:solidFill>
              </a:rPr>
              <a:t>Να συνεχίσετε να συμπληρώνετε μία αίτηση που έχετε ήδη δημιουργήσει </a:t>
            </a:r>
            <a:r>
              <a:rPr lang="en-GB" dirty="0">
                <a:solidFill>
                  <a:srgbClr val="FF0000"/>
                </a:solidFill>
              </a:rPr>
              <a:t>(</a:t>
            </a:r>
            <a:r>
              <a:rPr lang="el-GR" dirty="0">
                <a:solidFill>
                  <a:srgbClr val="FF0000"/>
                </a:solidFill>
              </a:rPr>
              <a:t>Επιλέγετε </a:t>
            </a:r>
            <a:r>
              <a:rPr lang="en-GB" b="1" dirty="0">
                <a:solidFill>
                  <a:srgbClr val="FF0000"/>
                </a:solidFill>
              </a:rPr>
              <a:t>Open existing draft</a:t>
            </a:r>
            <a:r>
              <a:rPr lang="en-GB" dirty="0">
                <a:solidFill>
                  <a:srgbClr val="FF0000"/>
                </a:solidFill>
              </a:rPr>
              <a:t>)</a:t>
            </a:r>
            <a:r>
              <a:rPr lang="el-GR" dirty="0">
                <a:solidFill>
                  <a:srgbClr val="FF0000"/>
                </a:solidFill>
              </a:rPr>
              <a:t> </a:t>
            </a:r>
            <a:endParaRPr lang="en-GB" dirty="0">
              <a:solidFill>
                <a:srgbClr val="FF0000"/>
              </a:solidFill>
            </a:endParaRPr>
          </a:p>
        </p:txBody>
      </p:sp>
      <p:sp>
        <p:nvSpPr>
          <p:cNvPr id="9" name="TextBox 8"/>
          <p:cNvSpPr txBox="1"/>
          <p:nvPr/>
        </p:nvSpPr>
        <p:spPr>
          <a:xfrm>
            <a:off x="1597303" y="1295101"/>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sp>
        <p:nvSpPr>
          <p:cNvPr id="11" name="Teardrop 10"/>
          <p:cNvSpPr/>
          <p:nvPr/>
        </p:nvSpPr>
        <p:spPr>
          <a:xfrm rot="18991373" flipH="1">
            <a:off x="4000079" y="160028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TextBox 11"/>
          <p:cNvSpPr txBox="1"/>
          <p:nvPr/>
        </p:nvSpPr>
        <p:spPr>
          <a:xfrm>
            <a:off x="4073801" y="1603860"/>
            <a:ext cx="321910" cy="369332"/>
          </a:xfrm>
          <a:prstGeom prst="rect">
            <a:avLst/>
          </a:prstGeom>
          <a:noFill/>
        </p:spPr>
        <p:txBody>
          <a:bodyPr wrap="square" rtlCol="0">
            <a:spAutoFit/>
          </a:bodyPr>
          <a:lstStyle/>
          <a:p>
            <a:r>
              <a:rPr lang="en-GB" b="1" dirty="0">
                <a:solidFill>
                  <a:srgbClr val="FFC000"/>
                </a:solidFill>
              </a:rPr>
              <a:t>2</a:t>
            </a:r>
            <a:endParaRPr lang="en-US" b="1" dirty="0">
              <a:solidFill>
                <a:srgbClr val="FFC000"/>
              </a:solidFill>
            </a:endParaRPr>
          </a:p>
        </p:txBody>
      </p:sp>
      <p:sp>
        <p:nvSpPr>
          <p:cNvPr id="13" name="Teardrop 12"/>
          <p:cNvSpPr/>
          <p:nvPr/>
        </p:nvSpPr>
        <p:spPr>
          <a:xfrm rot="18991373" flipH="1">
            <a:off x="3705919" y="3252901"/>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TextBox 13"/>
          <p:cNvSpPr txBox="1"/>
          <p:nvPr/>
        </p:nvSpPr>
        <p:spPr>
          <a:xfrm>
            <a:off x="3779642" y="3248255"/>
            <a:ext cx="321910" cy="369332"/>
          </a:xfrm>
          <a:prstGeom prst="rect">
            <a:avLst/>
          </a:prstGeom>
          <a:noFill/>
        </p:spPr>
        <p:txBody>
          <a:bodyPr wrap="square" rtlCol="0">
            <a:spAutoFit/>
          </a:bodyPr>
          <a:lstStyle/>
          <a:p>
            <a:r>
              <a:rPr lang="en-GB" b="1" dirty="0">
                <a:solidFill>
                  <a:srgbClr val="FFC000"/>
                </a:solidFill>
              </a:rPr>
              <a:t>3</a:t>
            </a:r>
            <a:endParaRPr lang="en-US" b="1" dirty="0">
              <a:solidFill>
                <a:srgbClr val="FFC000"/>
              </a:solidFill>
            </a:endParaRPr>
          </a:p>
        </p:txBody>
      </p:sp>
      <p:sp>
        <p:nvSpPr>
          <p:cNvPr id="15" name="TextBox 14"/>
          <p:cNvSpPr txBox="1"/>
          <p:nvPr/>
        </p:nvSpPr>
        <p:spPr>
          <a:xfrm>
            <a:off x="9552730" y="3389000"/>
            <a:ext cx="321910" cy="369332"/>
          </a:xfrm>
          <a:prstGeom prst="rect">
            <a:avLst/>
          </a:prstGeom>
          <a:noFill/>
        </p:spPr>
        <p:txBody>
          <a:bodyPr wrap="square" rtlCol="0">
            <a:spAutoFit/>
          </a:bodyPr>
          <a:lstStyle/>
          <a:p>
            <a:r>
              <a:rPr lang="en-GB" b="1" dirty="0">
                <a:solidFill>
                  <a:srgbClr val="FFC000"/>
                </a:solidFill>
              </a:rPr>
              <a:t>4</a:t>
            </a:r>
            <a:endParaRPr lang="en-US" b="1" dirty="0">
              <a:solidFill>
                <a:srgbClr val="FFC000"/>
              </a:solidFill>
            </a:endParaRPr>
          </a:p>
        </p:txBody>
      </p:sp>
    </p:spTree>
    <p:extLst>
      <p:ext uri="{BB962C8B-B14F-4D97-AF65-F5344CB8AC3E}">
        <p14:creationId xmlns:p14="http://schemas.microsoft.com/office/powerpoint/2010/main" val="2096929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320723" y="60190"/>
            <a:ext cx="8595101" cy="523220"/>
          </a:xfrm>
          <a:prstGeom prst="rect">
            <a:avLst/>
          </a:prstGeom>
          <a:noFill/>
        </p:spPr>
        <p:txBody>
          <a:bodyPr wrap="square" rtlCol="0">
            <a:spAutoFit/>
          </a:bodyPr>
          <a:lstStyle/>
          <a:p>
            <a:pPr algn="ctr"/>
            <a:r>
              <a:rPr lang="el-GR" sz="2800" b="1" dirty="0">
                <a:solidFill>
                  <a:schemeClr val="bg1"/>
                </a:solidFill>
              </a:rPr>
              <a:t>ΔΙΑΧΕΙΡΙΣΗ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Rectangle 4"/>
          <p:cNvSpPr/>
          <p:nvPr/>
        </p:nvSpPr>
        <p:spPr>
          <a:xfrm>
            <a:off x="572868" y="1872258"/>
            <a:ext cx="8496944" cy="4493538"/>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Η διαχείριση του Προγράμματος γίνεται σε δύο επίπεδα: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Κεντρικές Δράσεις: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sng" strike="noStrike" kern="0" cap="none" spc="0" normalizeH="0" baseline="0" noProof="0" dirty="0">
                <a:ln>
                  <a:noFill/>
                </a:ln>
                <a:solidFill>
                  <a:prstClr val="black"/>
                </a:solidFill>
                <a:effectLst/>
                <a:uLnTx/>
                <a:uFillTx/>
              </a:rPr>
              <a:t>Εκτελεστικός Φορέας Εκπαίδευσης</a:t>
            </a:r>
            <a:r>
              <a:rPr kumimoji="0" lang="en-GB" sz="2000" b="0" i="0" u="sng" strike="noStrike" kern="0" cap="none" spc="0" normalizeH="0" baseline="0" noProof="0" dirty="0">
                <a:ln>
                  <a:noFill/>
                </a:ln>
                <a:solidFill>
                  <a:prstClr val="black"/>
                </a:solidFill>
                <a:effectLst/>
                <a:uLnTx/>
                <a:uFillTx/>
              </a:rPr>
              <a:t> </a:t>
            </a:r>
            <a:r>
              <a:rPr kumimoji="0" lang="el-GR" sz="2000" b="0" i="0" u="sng" strike="noStrike" kern="0" cap="none" spc="0" normalizeH="0" baseline="0" noProof="0" dirty="0">
                <a:ln>
                  <a:noFill/>
                </a:ln>
                <a:solidFill>
                  <a:prstClr val="black"/>
                </a:solidFill>
                <a:effectLst/>
                <a:uLnTx/>
                <a:uFillTx/>
              </a:rPr>
              <a:t>και Πολιτισμού</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none" strike="noStrike" kern="0" cap="none" spc="0" normalizeH="0" baseline="0" noProof="0" dirty="0">
                <a:ln>
                  <a:noFill/>
                </a:ln>
                <a:solidFill>
                  <a:prstClr val="black"/>
                </a:solidFill>
                <a:effectLst/>
                <a:uLnTx/>
                <a:uFillTx/>
              </a:rPr>
              <a:t>(</a:t>
            </a:r>
            <a:r>
              <a:rPr kumimoji="0" lang="en-GB" sz="2000" b="0" i="0" u="none" strike="noStrike" kern="0" cap="none" spc="0" normalizeH="0" baseline="0" noProof="0" dirty="0">
                <a:ln>
                  <a:noFill/>
                </a:ln>
                <a:solidFill>
                  <a:prstClr val="black"/>
                </a:solidFill>
                <a:effectLst/>
                <a:uLnTx/>
                <a:uFillTx/>
              </a:rPr>
              <a:t>Education</a:t>
            </a:r>
            <a:r>
              <a:rPr kumimoji="0" lang="el-GR" sz="2000" b="0" i="0" u="none" strike="noStrike" kern="0" cap="none" spc="0" normalizeH="0" baseline="0" noProof="0" dirty="0">
                <a:ln>
                  <a:noFill/>
                </a:ln>
                <a:solidFill>
                  <a:prstClr val="black"/>
                </a:solidFill>
                <a:effectLst/>
                <a:uLnTx/>
                <a:uFillTx/>
              </a:rPr>
              <a:t> </a:t>
            </a:r>
            <a:r>
              <a:rPr kumimoji="0" lang="en-GB" sz="2000" b="0" i="0" u="none" strike="noStrike" kern="0" cap="none" spc="0" normalizeH="0" baseline="0" noProof="0" dirty="0">
                <a:ln>
                  <a:noFill/>
                </a:ln>
                <a:solidFill>
                  <a:prstClr val="black"/>
                </a:solidFill>
                <a:effectLst/>
                <a:uLnTx/>
                <a:uFillTx/>
              </a:rPr>
              <a:t>And Culture Executive Agency – EACEA)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Αποκεντρωμένες Δράσεις: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sng" strike="noStrike" kern="0" cap="none" spc="0" normalizeH="0" baseline="0" noProof="0" dirty="0">
                <a:ln>
                  <a:noFill/>
                </a:ln>
                <a:solidFill>
                  <a:prstClr val="black"/>
                </a:solidFill>
                <a:effectLst/>
                <a:uLnTx/>
                <a:uFillTx/>
              </a:rPr>
              <a:t>Εθνικές Υπηρεσίες</a:t>
            </a:r>
            <a:r>
              <a:rPr kumimoji="0" lang="el-GR" sz="2000" b="0" i="0" u="none" strike="noStrike" kern="0" cap="none" spc="0" normalizeH="0" baseline="0" noProof="0" dirty="0">
                <a:ln>
                  <a:noFill/>
                </a:ln>
                <a:solidFill>
                  <a:prstClr val="black"/>
                </a:solidFill>
                <a:effectLst/>
                <a:uLnTx/>
                <a:uFillTx/>
              </a:rPr>
              <a:t> στις διάφορες </a:t>
            </a:r>
            <a:r>
              <a:rPr kumimoji="0" lang="el-GR" sz="2000" b="0" i="0" u="sng" strike="noStrike" kern="0" cap="none" spc="0" normalizeH="0" baseline="0" noProof="0" dirty="0">
                <a:ln>
                  <a:noFill/>
                </a:ln>
                <a:solidFill>
                  <a:prstClr val="black"/>
                </a:solidFill>
                <a:effectLst/>
                <a:uLnTx/>
                <a:uFillTx/>
              </a:rPr>
              <a:t>Χώρες του Προγράμματος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591035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900519" y="44419"/>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18" name="TextBox 17"/>
          <p:cNvSpPr txBox="1"/>
          <p:nvPr/>
        </p:nvSpPr>
        <p:spPr>
          <a:xfrm>
            <a:off x="3711458" y="1772132"/>
            <a:ext cx="8032867" cy="3139321"/>
          </a:xfrm>
          <a:prstGeom prst="rect">
            <a:avLst/>
          </a:prstGeom>
          <a:noFill/>
        </p:spPr>
        <p:txBody>
          <a:bodyPr wrap="square" rtlCol="0">
            <a:spAutoFit/>
          </a:bodyPr>
          <a:lstStyle/>
          <a:p>
            <a:pPr marL="342900" indent="-342900">
              <a:buAutoNum type="arabicPeriod"/>
            </a:pPr>
            <a:r>
              <a:rPr lang="el-GR" dirty="0">
                <a:solidFill>
                  <a:srgbClr val="FF0000"/>
                </a:solidFill>
              </a:rPr>
              <a:t>Από το κυρίως μενού επιλέγετε </a:t>
            </a:r>
            <a:r>
              <a:rPr lang="en-GB" b="1" dirty="0">
                <a:solidFill>
                  <a:srgbClr val="FF0000"/>
                </a:solidFill>
              </a:rPr>
              <a:t>APPLICATIONS</a:t>
            </a:r>
          </a:p>
          <a:p>
            <a:endParaRPr lang="en-GB" dirty="0">
              <a:solidFill>
                <a:srgbClr val="FF0000"/>
              </a:solidFill>
            </a:endParaRPr>
          </a:p>
          <a:p>
            <a:pPr marL="342900" indent="-342900">
              <a:buAutoNum type="arabicPeriod" startAt="2"/>
              <a:tabLst>
                <a:tab pos="266700" algn="l"/>
                <a:tab pos="361950" algn="l"/>
              </a:tabLst>
            </a:pPr>
            <a:r>
              <a:rPr lang="el-GR" dirty="0">
                <a:solidFill>
                  <a:srgbClr val="FF0000"/>
                </a:solidFill>
              </a:rPr>
              <a:t>Επιλέγετε </a:t>
            </a:r>
            <a:r>
              <a:rPr lang="en-GB" b="1" dirty="0">
                <a:solidFill>
                  <a:srgbClr val="FF0000"/>
                </a:solidFill>
              </a:rPr>
              <a:t>My Applications</a:t>
            </a:r>
            <a:r>
              <a:rPr lang="en-GB" dirty="0">
                <a:solidFill>
                  <a:srgbClr val="FF0000"/>
                </a:solidFill>
              </a:rPr>
              <a:t>:</a:t>
            </a:r>
            <a:r>
              <a:rPr lang="en-GB" b="1" dirty="0">
                <a:solidFill>
                  <a:srgbClr val="FF0000"/>
                </a:solidFill>
              </a:rPr>
              <a:t> </a:t>
            </a:r>
          </a:p>
          <a:p>
            <a:pPr>
              <a:tabLst>
                <a:tab pos="266700" algn="l"/>
                <a:tab pos="361950" algn="l"/>
              </a:tabLst>
            </a:pPr>
            <a:endParaRPr lang="en-GB" b="1" dirty="0">
              <a:solidFill>
                <a:srgbClr val="FF0000"/>
              </a:solidFill>
            </a:endParaRPr>
          </a:p>
          <a:p>
            <a:pPr marL="285750" indent="-285750">
              <a:buFont typeface="Wingdings" panose="05000000000000000000" pitchFamily="2" charset="2"/>
              <a:buChar char="§"/>
              <a:tabLst>
                <a:tab pos="266700" algn="l"/>
                <a:tab pos="361950" algn="l"/>
              </a:tabLst>
            </a:pPr>
            <a:r>
              <a:rPr lang="el-GR" dirty="0">
                <a:solidFill>
                  <a:srgbClr val="FF0000"/>
                </a:solidFill>
              </a:rPr>
              <a:t>Εδώ βρίσκονται καταχωρημένες όλες οι αιτήσεις του χρήστη, ανεξαρτήτως του </a:t>
            </a:r>
            <a:r>
              <a:rPr lang="en-GB" dirty="0">
                <a:solidFill>
                  <a:srgbClr val="FF0000"/>
                </a:solidFill>
              </a:rPr>
              <a:t>status </a:t>
            </a:r>
            <a:r>
              <a:rPr lang="el-GR" dirty="0">
                <a:solidFill>
                  <a:srgbClr val="FF0000"/>
                </a:solidFill>
              </a:rPr>
              <a:t>τους</a:t>
            </a:r>
          </a:p>
          <a:p>
            <a:r>
              <a:rPr lang="el-GR" dirty="0">
                <a:solidFill>
                  <a:srgbClr val="FF0000"/>
                </a:solidFill>
              </a:rPr>
              <a:t>               </a:t>
            </a:r>
          </a:p>
          <a:p>
            <a:pPr marL="285750" indent="-285750">
              <a:buFont typeface="Wingdings" panose="05000000000000000000" pitchFamily="2" charset="2"/>
              <a:buChar char="§"/>
            </a:pPr>
            <a:r>
              <a:rPr lang="el-GR" dirty="0">
                <a:solidFill>
                  <a:srgbClr val="FF0000"/>
                </a:solidFill>
              </a:rPr>
              <a:t>Κάθε φορά που δημιουργείται μία νέα αίτηση (πατώντας </a:t>
            </a:r>
            <a:r>
              <a:rPr lang="en-GB" b="1" dirty="0">
                <a:solidFill>
                  <a:srgbClr val="FF0000"/>
                </a:solidFill>
              </a:rPr>
              <a:t>Apply</a:t>
            </a:r>
            <a:r>
              <a:rPr lang="en-GB" dirty="0">
                <a:solidFill>
                  <a:srgbClr val="FF0000"/>
                </a:solidFill>
              </a:rPr>
              <a:t>)</a:t>
            </a:r>
            <a:r>
              <a:rPr lang="el-GR" dirty="0">
                <a:solidFill>
                  <a:srgbClr val="FF0000"/>
                </a:solidFill>
              </a:rPr>
              <a:t>, αυτή καταχωρείται αυτόματα εδώ (</a:t>
            </a:r>
            <a:r>
              <a:rPr lang="en-GB" b="1" dirty="0">
                <a:solidFill>
                  <a:srgbClr val="FF0000"/>
                </a:solidFill>
              </a:rPr>
              <a:t>draft status</a:t>
            </a:r>
            <a:r>
              <a:rPr lang="el-GR" dirty="0">
                <a:solidFill>
                  <a:srgbClr val="FF0000"/>
                </a:solidFill>
              </a:rPr>
              <a:t>)</a:t>
            </a:r>
          </a:p>
          <a:p>
            <a:endParaRPr lang="el-GR" dirty="0"/>
          </a:p>
          <a:p>
            <a:endParaRPr lang="el-GR" dirty="0"/>
          </a:p>
        </p:txBody>
      </p:sp>
      <p:pic>
        <p:nvPicPr>
          <p:cNvPr id="6" name="Picture 5"/>
          <p:cNvPicPr>
            <a:picLocks noChangeAspect="1"/>
          </p:cNvPicPr>
          <p:nvPr/>
        </p:nvPicPr>
        <p:blipFill>
          <a:blip r:embed="rId2"/>
          <a:stretch>
            <a:fillRect/>
          </a:stretch>
        </p:blipFill>
        <p:spPr>
          <a:xfrm>
            <a:off x="185961" y="1087383"/>
            <a:ext cx="3147174" cy="5698244"/>
          </a:xfrm>
          <a:prstGeom prst="rect">
            <a:avLst/>
          </a:prstGeom>
        </p:spPr>
      </p:pic>
    </p:spTree>
    <p:extLst>
      <p:ext uri="{BB962C8B-B14F-4D97-AF65-F5344CB8AC3E}">
        <p14:creationId xmlns:p14="http://schemas.microsoft.com/office/powerpoint/2010/main" val="32152546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900519" y="44419"/>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01482" y="736916"/>
            <a:ext cx="11204718" cy="21845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H </a:t>
            </a:r>
            <a:r>
              <a:rPr kumimoji="0" lang="el-GR" sz="1800" b="0" i="0" u="none" strike="noStrike" kern="1200" cap="none" spc="0" normalizeH="0" baseline="0" noProof="0" dirty="0">
                <a:ln>
                  <a:noFill/>
                </a:ln>
                <a:solidFill>
                  <a:srgbClr val="FF0000"/>
                </a:solidFill>
                <a:effectLst/>
                <a:uLnTx/>
                <a:uFillTx/>
                <a:latin typeface="Calibri"/>
                <a:ea typeface="+mn-ea"/>
                <a:cs typeface="+mn-cs"/>
              </a:rPr>
              <a:t>οθόνη</a:t>
            </a:r>
            <a:r>
              <a:rPr kumimoji="0" lang="el-GR" sz="1800" b="0" i="0" u="none" strike="noStrike" kern="1200" cap="none" spc="0" normalizeH="0" noProof="0" dirty="0">
                <a:ln>
                  <a:noFill/>
                </a:ln>
                <a:solidFill>
                  <a:srgbClr val="FF0000"/>
                </a:solidFill>
                <a:effectLst/>
                <a:uLnTx/>
                <a:uFillTx/>
                <a:latin typeface="Calibri"/>
                <a:ea typeface="+mn-ea"/>
                <a:cs typeface="+mn-cs"/>
              </a:rPr>
              <a:t> </a:t>
            </a:r>
            <a:r>
              <a:rPr lang="en-GB" sz="1800" b="1" dirty="0">
                <a:solidFill>
                  <a:srgbClr val="FF0000"/>
                </a:solidFill>
                <a:latin typeface="Calibri"/>
              </a:rPr>
              <a:t>MY APPLICATIONS </a:t>
            </a:r>
            <a:r>
              <a:rPr lang="el-GR" sz="1800" dirty="0">
                <a:solidFill>
                  <a:srgbClr val="FF0000"/>
                </a:solidFill>
                <a:latin typeface="Calibri"/>
              </a:rPr>
              <a:t>διαθέτει τα εξής στοιχεία:</a:t>
            </a:r>
            <a:endParaRPr kumimoji="0" lang="en-GB" sz="1800" b="1" i="0" u="none" strike="noStrike" kern="1200" cap="none" spc="0" normalizeH="0" baseline="0" noProof="0" dirty="0">
              <a:ln>
                <a:noFill/>
              </a:ln>
              <a:solidFill>
                <a:srgbClr val="FF0000"/>
              </a:solidFill>
              <a:effectLst/>
              <a:uLnTx/>
              <a:uFillTx/>
              <a:latin typeface="Calibri"/>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GB" sz="1800" b="1" i="0" u="none" strike="noStrike" kern="1200" cap="none" spc="0" normalizeH="0" baseline="0" noProof="0" dirty="0">
                <a:ln>
                  <a:noFill/>
                </a:ln>
                <a:solidFill>
                  <a:srgbClr val="FF0000"/>
                </a:solidFill>
                <a:effectLst/>
                <a:uLnTx/>
                <a:uFillTx/>
                <a:latin typeface="Calibri"/>
                <a:ea typeface="+mn-ea"/>
                <a:cs typeface="+mn-cs"/>
              </a:rPr>
              <a:t>Search and </a:t>
            </a:r>
            <a:r>
              <a:rPr lang="en-GB" sz="1800" b="1" dirty="0">
                <a:solidFill>
                  <a:srgbClr val="FF0000"/>
                </a:solidFill>
                <a:latin typeface="Calibri"/>
              </a:rPr>
              <a:t>f</a:t>
            </a:r>
            <a:r>
              <a:rPr kumimoji="0" lang="en-GB" sz="1800" b="1" i="0" u="none" strike="noStrike" kern="1200" cap="none" spc="0" normalizeH="0" baseline="0" noProof="0" dirty="0" err="1">
                <a:ln>
                  <a:noFill/>
                </a:ln>
                <a:solidFill>
                  <a:srgbClr val="FF0000"/>
                </a:solidFill>
                <a:effectLst/>
                <a:uLnTx/>
                <a:uFillTx/>
                <a:latin typeface="Calibri"/>
                <a:ea typeface="+mn-ea"/>
                <a:cs typeface="+mn-cs"/>
              </a:rPr>
              <a:t>ilter</a:t>
            </a:r>
            <a:r>
              <a:rPr kumimoji="0" lang="en-GB" sz="1800" b="1" i="0" u="none" strike="noStrike" kern="1200" cap="none" spc="0" normalizeH="0" baseline="0" noProof="0" dirty="0">
                <a:ln>
                  <a:noFill/>
                </a:ln>
                <a:solidFill>
                  <a:srgbClr val="FF0000"/>
                </a:solidFill>
                <a:effectLst/>
                <a:uLnTx/>
                <a:uFillTx/>
                <a:latin typeface="Calibri"/>
                <a:ea typeface="+mn-ea"/>
                <a:cs typeface="+mn-cs"/>
              </a:rPr>
              <a:t> </a:t>
            </a:r>
            <a:r>
              <a:rPr kumimoji="0" lang="en-GB" sz="1800" i="0" u="none" strike="noStrike" kern="1200" cap="none" spc="0" normalizeH="0" baseline="0" noProof="0" dirty="0">
                <a:ln>
                  <a:noFill/>
                </a:ln>
                <a:solidFill>
                  <a:srgbClr val="FF0000"/>
                </a:solidFill>
                <a:effectLst/>
                <a:uLnTx/>
                <a:uFillTx/>
                <a:latin typeface="Calibri"/>
                <a:ea typeface="+mn-ea"/>
                <a:cs typeface="+mn-cs"/>
              </a:rPr>
              <a:t>Panel</a:t>
            </a:r>
            <a:r>
              <a:rPr kumimoji="0" lang="el-GR" sz="1800" b="0" i="0" u="none" strike="noStrike" kern="1200" cap="none" spc="0" normalizeH="0" baseline="0" noProof="0" dirty="0">
                <a:ln>
                  <a:noFill/>
                </a:ln>
                <a:solidFill>
                  <a:srgbClr val="FF0000"/>
                </a:solidFill>
                <a:effectLst/>
                <a:uLnTx/>
                <a:uFillTx/>
                <a:latin typeface="Calibri"/>
                <a:ea typeface="+mn-ea"/>
                <a:cs typeface="+mn-cs"/>
              </a:rPr>
              <a:t>: Εφαρμογή φίλτρων για αναζήτηση συγκεκριμένων αιτήσεων</a:t>
            </a:r>
            <a:endParaRPr kumimoji="0" lang="en-GB" sz="1800" b="0" i="0" u="none" strike="noStrike" kern="1200" cap="none" spc="0" normalizeH="0" baseline="0" noProof="0" dirty="0">
              <a:ln>
                <a:noFill/>
              </a:ln>
              <a:solidFill>
                <a:srgbClr val="FF0000"/>
              </a:solidFill>
              <a:effectLst/>
              <a:uLnTx/>
              <a:uFillTx/>
              <a:latin typeface="Calibri"/>
              <a:ea typeface="+mn-ea"/>
              <a:cs typeface="+mn-cs"/>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GB" sz="1800" b="1" i="0" u="none" strike="noStrike" kern="1200" cap="none" spc="0" normalizeH="0" baseline="0" noProof="0" dirty="0">
                <a:ln>
                  <a:noFill/>
                </a:ln>
                <a:solidFill>
                  <a:srgbClr val="FF0000"/>
                </a:solidFill>
                <a:effectLst/>
                <a:uLnTx/>
                <a:uFillTx/>
                <a:latin typeface="Calibri"/>
                <a:ea typeface="+mn-ea"/>
                <a:cs typeface="+mn-cs"/>
              </a:rPr>
              <a:t>Search Results</a:t>
            </a:r>
            <a:r>
              <a:rPr kumimoji="0" lang="en-GB" sz="1800" b="0" i="0" u="none" strike="noStrike" kern="1200" cap="none" spc="0" normalizeH="0" baseline="0" noProof="0" dirty="0">
                <a:ln>
                  <a:noFill/>
                </a:ln>
                <a:solidFill>
                  <a:srgbClr val="FF0000"/>
                </a:solidFill>
                <a:effectLst/>
                <a:uLnTx/>
                <a:uFillTx/>
                <a:latin typeface="Calibri"/>
                <a:ea typeface="+mn-ea"/>
                <a:cs typeface="+mn-cs"/>
              </a:rPr>
              <a:t>:</a:t>
            </a:r>
            <a:r>
              <a:rPr kumimoji="0" lang="el-GR" sz="1800" b="0" i="0" u="none" strike="noStrike" kern="1200" cap="none" spc="0" normalizeH="0" baseline="0" noProof="0" dirty="0">
                <a:ln>
                  <a:noFill/>
                </a:ln>
                <a:solidFill>
                  <a:srgbClr val="FF0000"/>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Επιλεγμένα φίλτρα αναζήτησης (</a:t>
            </a:r>
            <a:r>
              <a:rPr kumimoji="0" lang="en-GB" sz="1800" b="1" i="0" u="none" strike="noStrike" kern="1200" cap="none" spc="0" normalizeH="0" baseline="0" noProof="0" dirty="0">
                <a:ln>
                  <a:noFill/>
                </a:ln>
                <a:solidFill>
                  <a:srgbClr val="FF0000"/>
                </a:solidFill>
                <a:effectLst/>
                <a:uLnTx/>
                <a:uFillTx/>
                <a:latin typeface="Calibri"/>
                <a:ea typeface="+mn-ea"/>
                <a:cs typeface="+mn-cs"/>
              </a:rPr>
              <a:t>Selected</a:t>
            </a:r>
            <a:r>
              <a:rPr kumimoji="0" lang="en-GB" sz="1800" b="1" i="0" u="none" strike="noStrike" kern="1200" cap="none" spc="0" normalizeH="0" noProof="0" dirty="0">
                <a:ln>
                  <a:noFill/>
                </a:ln>
                <a:solidFill>
                  <a:srgbClr val="FF0000"/>
                </a:solidFill>
                <a:effectLst/>
                <a:uLnTx/>
                <a:uFillTx/>
                <a:latin typeface="Calibri"/>
                <a:ea typeface="+mn-ea"/>
                <a:cs typeface="+mn-cs"/>
              </a:rPr>
              <a:t> criteria</a:t>
            </a:r>
            <a:r>
              <a:rPr kumimoji="0" lang="en-GB" sz="1800" b="0" i="0" u="none" strike="noStrike" kern="1200" cap="none" spc="0" normalizeH="0" noProof="0" dirty="0">
                <a:ln>
                  <a:noFill/>
                </a:ln>
                <a:solidFill>
                  <a:srgbClr val="FF0000"/>
                </a:solidFill>
                <a:effectLst/>
                <a:uLnTx/>
                <a:uFillTx/>
                <a:latin typeface="Calibri"/>
                <a:ea typeface="+mn-ea"/>
                <a:cs typeface="+mn-cs"/>
              </a:rPr>
              <a:t>)</a:t>
            </a: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Αποτελέσματα αναζήτησης – Κατάλογος αιτήσεων </a:t>
            </a:r>
            <a:endParaRPr kumimoji="0" lang="en-GB"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3.   </a:t>
            </a:r>
            <a:r>
              <a:rPr lang="el-GR" sz="1800" dirty="0">
                <a:solidFill>
                  <a:srgbClr val="FF0000"/>
                </a:solidFill>
                <a:latin typeface="Calibri"/>
              </a:rPr>
              <a:t>Καθορισμός αριθμού καταχωρήσεων ανά σελίδα και πλοήγηση στις σελίδες</a:t>
            </a: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0" name="Picture 2" descr="AF Myapp 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3130150"/>
            <a:ext cx="8282879" cy="37278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3981102" y="3367671"/>
            <a:ext cx="493712" cy="193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74814" y="3198394"/>
            <a:ext cx="1872208" cy="338554"/>
          </a:xfrm>
          <a:prstGeom prst="rect">
            <a:avLst/>
          </a:prstGeom>
          <a:noFill/>
        </p:spPr>
        <p:txBody>
          <a:bodyPr wrap="square" rtlCol="0">
            <a:spAutoFit/>
          </a:bodyPr>
          <a:lstStyle/>
          <a:p>
            <a:r>
              <a:rPr lang="el-GR" sz="1600" dirty="0">
                <a:solidFill>
                  <a:srgbClr val="FF0000"/>
                </a:solidFill>
              </a:rPr>
              <a:t>Επιλεγμένα Φίλτρα</a:t>
            </a:r>
            <a:endParaRPr lang="en-GB" sz="1600" dirty="0">
              <a:solidFill>
                <a:srgbClr val="FF0000"/>
              </a:solidFill>
            </a:endParaRPr>
          </a:p>
        </p:txBody>
      </p:sp>
      <p:cxnSp>
        <p:nvCxnSpPr>
          <p:cNvPr id="13" name="Straight Arrow Connector 12"/>
          <p:cNvCxnSpPr/>
          <p:nvPr/>
        </p:nvCxnSpPr>
        <p:spPr>
          <a:xfrm flipV="1">
            <a:off x="5186075" y="3915383"/>
            <a:ext cx="493712" cy="193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79787" y="3745586"/>
            <a:ext cx="2057400" cy="338554"/>
          </a:xfrm>
          <a:prstGeom prst="rect">
            <a:avLst/>
          </a:prstGeom>
          <a:noFill/>
        </p:spPr>
        <p:txBody>
          <a:bodyPr wrap="square" rtlCol="0">
            <a:spAutoFit/>
          </a:bodyPr>
          <a:lstStyle/>
          <a:p>
            <a:r>
              <a:rPr lang="el-GR" sz="1600" dirty="0">
                <a:solidFill>
                  <a:srgbClr val="FF0000"/>
                </a:solidFill>
              </a:rPr>
              <a:t>Κατάλογος Αιτήσεων</a:t>
            </a:r>
            <a:endParaRPr lang="en-GB" sz="1600" dirty="0">
              <a:solidFill>
                <a:srgbClr val="FF0000"/>
              </a:solidFill>
            </a:endParaRPr>
          </a:p>
        </p:txBody>
      </p:sp>
    </p:spTree>
    <p:extLst>
      <p:ext uri="{BB962C8B-B14F-4D97-AF65-F5344CB8AC3E}">
        <p14:creationId xmlns:p14="http://schemas.microsoft.com/office/powerpoint/2010/main" val="3219622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07817" y="8640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SEARCH AND FILTER PANEL</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4" y="1030193"/>
            <a:ext cx="11553825" cy="13243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spcBef>
                <a:spcPts val="0"/>
              </a:spcBef>
              <a:buFontTx/>
              <a:buAutoNum type="arabicPeriod"/>
            </a:pPr>
            <a:r>
              <a:rPr lang="en-GB" sz="1800" b="1" dirty="0">
                <a:solidFill>
                  <a:srgbClr val="FF0000"/>
                </a:solidFill>
              </a:rPr>
              <a:t>Active filter</a:t>
            </a:r>
            <a:r>
              <a:rPr lang="en-GB" sz="1800" dirty="0">
                <a:solidFill>
                  <a:srgbClr val="FF0000"/>
                </a:solidFill>
              </a:rPr>
              <a:t>: </a:t>
            </a:r>
            <a:r>
              <a:rPr lang="el-GR" sz="1800" dirty="0">
                <a:solidFill>
                  <a:srgbClr val="FF0000"/>
                </a:solidFill>
              </a:rPr>
              <a:t>Δημιουργία προεπιλεγμένων συνδυασμών φίλτρων</a:t>
            </a:r>
            <a:r>
              <a:rPr lang="en-GB" sz="1800" dirty="0">
                <a:solidFill>
                  <a:srgbClr val="FF0000"/>
                </a:solidFill>
              </a:rPr>
              <a:t> (</a:t>
            </a:r>
            <a:r>
              <a:rPr lang="el-GR" sz="1800" dirty="0">
                <a:solidFill>
                  <a:srgbClr val="FF0000"/>
                </a:solidFill>
              </a:rPr>
              <a:t>Επιλογή φίλτρων </a:t>
            </a:r>
            <a:r>
              <a:rPr lang="el-GR" sz="1800" dirty="0">
                <a:solidFill>
                  <a:srgbClr val="FF0000"/>
                </a:solidFill>
                <a:sym typeface="Wingdings" panose="05000000000000000000" pitchFamily="2" charset="2"/>
              </a:rPr>
              <a:t> </a:t>
            </a:r>
            <a:r>
              <a:rPr lang="en-GB" sz="1800" dirty="0">
                <a:solidFill>
                  <a:srgbClr val="FF0000"/>
                </a:solidFill>
                <a:sym typeface="Wingdings" panose="05000000000000000000" pitchFamily="2" charset="2"/>
              </a:rPr>
              <a:t>Create new active filter  Active filter’s name  Create)</a:t>
            </a:r>
            <a:endParaRPr lang="el-GR" sz="1800" dirty="0">
              <a:solidFill>
                <a:srgbClr val="FF0000"/>
              </a:solidFill>
            </a:endParaRPr>
          </a:p>
          <a:p>
            <a:pPr lvl="0">
              <a:spcBef>
                <a:spcPts val="0"/>
              </a:spcBef>
              <a:buFontTx/>
              <a:buAutoNum type="arabicPeriod"/>
            </a:pPr>
            <a:r>
              <a:rPr lang="en-GB" sz="1800" b="1" dirty="0">
                <a:solidFill>
                  <a:srgbClr val="FF0000"/>
                </a:solidFill>
              </a:rPr>
              <a:t>Quick filter</a:t>
            </a:r>
            <a:r>
              <a:rPr lang="en-GB" sz="1800" dirty="0">
                <a:solidFill>
                  <a:srgbClr val="FF0000"/>
                </a:solidFill>
              </a:rPr>
              <a:t>: </a:t>
            </a:r>
            <a:r>
              <a:rPr lang="el-GR" sz="1800" dirty="0">
                <a:solidFill>
                  <a:srgbClr val="FF0000"/>
                </a:solidFill>
              </a:rPr>
              <a:t>Καταχώρηση κειμένου για πιο </a:t>
            </a:r>
            <a:r>
              <a:rPr lang="el-GR" sz="1800" dirty="0" err="1">
                <a:solidFill>
                  <a:srgbClr val="FF0000"/>
                </a:solidFill>
              </a:rPr>
              <a:t>στοχευμένη</a:t>
            </a:r>
            <a:r>
              <a:rPr lang="el-GR" sz="1800" dirty="0">
                <a:solidFill>
                  <a:srgbClr val="FF0000"/>
                </a:solidFill>
              </a:rPr>
              <a:t> αναζήτηση</a:t>
            </a:r>
            <a:r>
              <a:rPr lang="en-GB" sz="1800" dirty="0">
                <a:solidFill>
                  <a:srgbClr val="FF0000"/>
                </a:solidFill>
              </a:rPr>
              <a:t>, </a:t>
            </a:r>
            <a:r>
              <a:rPr lang="el-GR" sz="1800" dirty="0">
                <a:solidFill>
                  <a:srgbClr val="FF0000"/>
                </a:solidFill>
              </a:rPr>
              <a:t>π.χ. καταχώρηση </a:t>
            </a:r>
            <a:r>
              <a:rPr lang="en-GB" sz="1800" dirty="0">
                <a:solidFill>
                  <a:srgbClr val="FF0000"/>
                </a:solidFill>
              </a:rPr>
              <a:t>Form ID </a:t>
            </a:r>
            <a:r>
              <a:rPr lang="el-GR" sz="1800" dirty="0">
                <a:solidFill>
                  <a:srgbClr val="FF0000"/>
                </a:solidFill>
              </a:rPr>
              <a:t>για αναζήτηση με βάση το</a:t>
            </a:r>
            <a:r>
              <a:rPr lang="en-GB" sz="1800" dirty="0">
                <a:solidFill>
                  <a:srgbClr val="FF0000"/>
                </a:solidFill>
              </a:rPr>
              <a:t> Form ID</a:t>
            </a:r>
            <a:r>
              <a:rPr lang="el-GR" sz="1800" dirty="0">
                <a:solidFill>
                  <a:srgbClr val="FF0000"/>
                </a:solidFill>
              </a:rPr>
              <a:t> ή αναζήτηση κειμένου που περιέχεται στην αίτηση</a:t>
            </a:r>
            <a:r>
              <a:rPr lang="en-GB" sz="1800" dirty="0">
                <a:solidFill>
                  <a:srgbClr val="FF0000"/>
                </a:solidFill>
              </a:rPr>
              <a:t> (</a:t>
            </a:r>
            <a:r>
              <a:rPr lang="el-GR" sz="1800" dirty="0">
                <a:solidFill>
                  <a:srgbClr val="FF0000"/>
                </a:solidFill>
              </a:rPr>
              <a:t>Προσθήκη στα </a:t>
            </a:r>
            <a:r>
              <a:rPr lang="en-GB" sz="1800" dirty="0">
                <a:solidFill>
                  <a:srgbClr val="FF0000"/>
                </a:solidFill>
              </a:rPr>
              <a:t>Selected criteria</a:t>
            </a:r>
            <a:r>
              <a:rPr lang="el-GR" sz="1800" dirty="0">
                <a:solidFill>
                  <a:srgbClr val="FF0000"/>
                </a:solidFill>
              </a:rPr>
              <a:t>)</a:t>
            </a:r>
          </a:p>
          <a:p>
            <a:pPr marL="0" indent="0">
              <a:buNone/>
            </a:pPr>
            <a:r>
              <a:rPr lang="el-GR" sz="1800" b="1" dirty="0">
                <a:solidFill>
                  <a:srgbClr val="FF0000"/>
                </a:solidFill>
              </a:rPr>
              <a:t>3.   </a:t>
            </a:r>
            <a:r>
              <a:rPr lang="el-GR" sz="1800" dirty="0">
                <a:solidFill>
                  <a:srgbClr val="FF0000"/>
                </a:solidFill>
              </a:rPr>
              <a:t>Προκαθορισμένα διαθέσιμα φίλτρα: </a:t>
            </a:r>
            <a:r>
              <a:rPr lang="en-GB" sz="1800" dirty="0">
                <a:solidFill>
                  <a:srgbClr val="FF0000"/>
                </a:solidFill>
              </a:rPr>
              <a:t>Programmes</a:t>
            </a:r>
            <a:r>
              <a:rPr lang="el-GR" sz="1800" dirty="0">
                <a:solidFill>
                  <a:srgbClr val="FF0000"/>
                </a:solidFill>
              </a:rPr>
              <a:t>, </a:t>
            </a:r>
            <a:r>
              <a:rPr lang="en-GB" sz="1800" dirty="0">
                <a:solidFill>
                  <a:srgbClr val="FF0000"/>
                </a:solidFill>
              </a:rPr>
              <a:t>Calls</a:t>
            </a:r>
            <a:r>
              <a:rPr lang="el-GR" sz="1800" dirty="0">
                <a:solidFill>
                  <a:srgbClr val="FF0000"/>
                </a:solidFill>
              </a:rPr>
              <a:t>, </a:t>
            </a:r>
            <a:r>
              <a:rPr lang="en-GB" sz="1800" dirty="0">
                <a:solidFill>
                  <a:srgbClr val="FF0000"/>
                </a:solidFill>
              </a:rPr>
              <a:t>Rounds</a:t>
            </a:r>
            <a:r>
              <a:rPr lang="el-GR" sz="1800" dirty="0">
                <a:solidFill>
                  <a:srgbClr val="FF0000"/>
                </a:solidFill>
              </a:rPr>
              <a:t>, </a:t>
            </a:r>
            <a:r>
              <a:rPr lang="en-GB" sz="1800" dirty="0">
                <a:solidFill>
                  <a:srgbClr val="FF0000"/>
                </a:solidFill>
              </a:rPr>
              <a:t>Key Actions</a:t>
            </a:r>
            <a:r>
              <a:rPr lang="el-GR" sz="1800" dirty="0">
                <a:solidFill>
                  <a:srgbClr val="FF0000"/>
                </a:solidFill>
              </a:rPr>
              <a:t>, </a:t>
            </a:r>
            <a:r>
              <a:rPr lang="en-GB" sz="1800" dirty="0">
                <a:solidFill>
                  <a:srgbClr val="FF0000"/>
                </a:solidFill>
              </a:rPr>
              <a:t>Fields</a:t>
            </a:r>
            <a:r>
              <a:rPr lang="el-GR" sz="1800" dirty="0">
                <a:solidFill>
                  <a:srgbClr val="FF0000"/>
                </a:solidFill>
              </a:rPr>
              <a:t>, </a:t>
            </a:r>
            <a:r>
              <a:rPr lang="en-GB" sz="1800" dirty="0">
                <a:solidFill>
                  <a:srgbClr val="FF0000"/>
                </a:solidFill>
              </a:rPr>
              <a:t>States</a:t>
            </a:r>
            <a:r>
              <a:rPr lang="el-GR" sz="1800" dirty="0">
                <a:solidFill>
                  <a:srgbClr val="FF0000"/>
                </a:solidFill>
              </a:rPr>
              <a:t>, </a:t>
            </a:r>
            <a:r>
              <a:rPr lang="en-GB" sz="1800" dirty="0">
                <a:solidFill>
                  <a:srgbClr val="FF0000"/>
                </a:solidFill>
              </a:rPr>
              <a:t>Ownership</a:t>
            </a:r>
          </a:p>
          <a:p>
            <a:pPr marL="0" indent="0">
              <a:buNone/>
            </a:pPr>
            <a:br>
              <a:rPr lang="en-GB" dirty="0">
                <a:solidFill>
                  <a:srgbClr val="FF0000"/>
                </a:solidFill>
              </a:rPr>
            </a:br>
            <a:endParaRPr lang="el-GR" sz="1800" dirty="0">
              <a:solidFill>
                <a:srgbClr val="FF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5" name="Picture 4" descr="AF Myapp 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374" y="2757108"/>
            <a:ext cx="7439026" cy="414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6526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509869" y="69198"/>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SEARCH RESULTS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01481" y="736916"/>
            <a:ext cx="11557143" cy="21845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lang="el-GR" sz="1800" dirty="0">
                <a:solidFill>
                  <a:srgbClr val="FF0000"/>
                </a:solidFill>
                <a:latin typeface="Calibri"/>
              </a:rPr>
              <a:t>Υπάρχει </a:t>
            </a:r>
            <a:r>
              <a:rPr kumimoji="0" lang="el-GR" sz="1800" b="0" i="0" u="none" strike="noStrike" kern="1200" cap="none" spc="0" normalizeH="0" noProof="0" dirty="0">
                <a:ln>
                  <a:noFill/>
                </a:ln>
                <a:solidFill>
                  <a:srgbClr val="FF0000"/>
                </a:solidFill>
                <a:effectLst/>
                <a:uLnTx/>
                <a:uFillTx/>
                <a:latin typeface="Calibri"/>
                <a:ea typeface="+mn-ea"/>
                <a:cs typeface="+mn-cs"/>
              </a:rPr>
              <a:t>δυνατότητα επιλογής του</a:t>
            </a:r>
            <a:r>
              <a:rPr kumimoji="0" lang="el-GR" sz="1800" b="0" i="0" u="none" strike="noStrike" kern="1200" cap="none" spc="0" normalizeH="0" baseline="0" noProof="0" dirty="0">
                <a:ln>
                  <a:noFill/>
                </a:ln>
                <a:solidFill>
                  <a:srgbClr val="FF0000"/>
                </a:solidFill>
                <a:effectLst/>
                <a:uLnTx/>
                <a:uFillTx/>
                <a:latin typeface="Calibri"/>
                <a:ea typeface="+mn-ea"/>
                <a:cs typeface="+mn-cs"/>
              </a:rPr>
              <a:t> τρόπου παρουσίασης</a:t>
            </a:r>
            <a:r>
              <a:rPr kumimoji="0" lang="el-GR" sz="1800" b="0" i="0" u="none" strike="noStrike" kern="1200" cap="none" spc="0" normalizeH="0" noProof="0" dirty="0">
                <a:ln>
                  <a:noFill/>
                </a:ln>
                <a:solidFill>
                  <a:srgbClr val="FF0000"/>
                </a:solidFill>
                <a:effectLst/>
                <a:uLnTx/>
                <a:uFillTx/>
                <a:latin typeface="Calibri"/>
                <a:ea typeface="+mn-ea"/>
                <a:cs typeface="+mn-cs"/>
              </a:rPr>
              <a:t> των αποτελεσμάτων αναζήτησης </a:t>
            </a:r>
            <a:r>
              <a:rPr kumimoji="0" lang="el-GR" sz="1800" b="0" i="0" u="none" strike="noStrike" kern="1200" cap="none" spc="0" normalizeH="0" baseline="0" noProof="0" dirty="0">
                <a:ln>
                  <a:noFill/>
                </a:ln>
                <a:solidFill>
                  <a:srgbClr val="FF0000"/>
                </a:solidFill>
                <a:effectLst/>
                <a:uLnTx/>
                <a:uFillTx/>
                <a:latin typeface="Calibri"/>
                <a:ea typeface="+mn-ea"/>
                <a:cs typeface="+mn-cs"/>
              </a:rPr>
              <a:t>στην οθόνη </a:t>
            </a:r>
            <a:r>
              <a:rPr lang="en-GB" sz="1800" b="1" dirty="0">
                <a:solidFill>
                  <a:srgbClr val="FF0000"/>
                </a:solidFill>
                <a:latin typeface="Calibri"/>
              </a:rPr>
              <a:t>MY APPLICATIONS</a:t>
            </a:r>
            <a:r>
              <a:rPr lang="el-GR" sz="1800" b="1" dirty="0">
                <a:solidFill>
                  <a:srgbClr val="FF0000"/>
                </a:solidFill>
                <a:latin typeface="Calibri"/>
              </a:rPr>
              <a:t> – </a:t>
            </a:r>
            <a:r>
              <a:rPr lang="el-GR" sz="1800" dirty="0">
                <a:solidFill>
                  <a:srgbClr val="FF0000"/>
                </a:solidFill>
                <a:latin typeface="Calibri"/>
              </a:rPr>
              <a:t>2 τρόποι παρουσίασης:</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1800" i="0" u="none" strike="noStrike" kern="1200" cap="none" spc="0" normalizeH="0" baseline="0" noProof="0" dirty="0">
              <a:ln>
                <a:noFill/>
              </a:ln>
              <a:solidFill>
                <a:srgbClr val="FF0000"/>
              </a:solidFill>
              <a:effectLst/>
              <a:uLnTx/>
              <a:uFillTx/>
              <a:latin typeface="Calibri"/>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lang="en-GB" sz="1800" b="1" dirty="0">
                <a:solidFill>
                  <a:srgbClr val="FF0000"/>
                </a:solidFill>
                <a:latin typeface="Calibri"/>
              </a:rPr>
              <a:t>Card View</a:t>
            </a:r>
            <a:r>
              <a:rPr lang="el-GR" sz="1800" dirty="0">
                <a:solidFill>
                  <a:srgbClr val="FF0000"/>
                </a:solidFill>
                <a:latin typeface="Calibri"/>
              </a:rPr>
              <a:t>:</a:t>
            </a:r>
            <a:r>
              <a:rPr lang="el-GR" sz="1800" b="1" dirty="0">
                <a:solidFill>
                  <a:srgbClr val="FF0000"/>
                </a:solidFill>
                <a:latin typeface="Calibri"/>
              </a:rPr>
              <a:t> </a:t>
            </a:r>
            <a:r>
              <a:rPr lang="el-GR" sz="1800" dirty="0">
                <a:solidFill>
                  <a:srgbClr val="FF0000"/>
                </a:solidFill>
                <a:latin typeface="Calibri"/>
              </a:rPr>
              <a:t>Προκαθορισμένη ρύθμιση</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1800" i="0" u="none" strike="noStrike" kern="1200" cap="none" spc="0" normalizeH="0" baseline="0" noProof="0" dirty="0">
              <a:ln>
                <a:noFill/>
              </a:ln>
              <a:solidFill>
                <a:srgbClr val="FF0000"/>
              </a:solidFill>
              <a:effectLst/>
              <a:uLnTx/>
              <a:uFillTx/>
              <a:latin typeface="Calibri"/>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lang="en-GB" sz="1800" b="1" dirty="0">
                <a:solidFill>
                  <a:srgbClr val="FF0000"/>
                </a:solidFill>
                <a:latin typeface="Calibri"/>
              </a:rPr>
              <a:t>List View</a:t>
            </a: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AutoShape 2" descr="AF Myapp 05b.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374650" y="3207031"/>
            <a:ext cx="8207939" cy="3064668"/>
          </a:xfrm>
          <a:prstGeom prst="rect">
            <a:avLst/>
          </a:prstGeom>
        </p:spPr>
      </p:pic>
    </p:spTree>
    <p:extLst>
      <p:ext uri="{BB962C8B-B14F-4D97-AF65-F5344CB8AC3E}">
        <p14:creationId xmlns:p14="http://schemas.microsoft.com/office/powerpoint/2010/main" val="29339910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33375" y="4762115"/>
            <a:ext cx="9144000" cy="2010285"/>
          </a:xfrm>
          <a:prstGeom prst="rect">
            <a:avLst/>
          </a:prstGeom>
        </p:spPr>
      </p:pic>
      <p:sp>
        <p:nvSpPr>
          <p:cNvPr id="21" name="Teardrop 20"/>
          <p:cNvSpPr/>
          <p:nvPr/>
        </p:nvSpPr>
        <p:spPr>
          <a:xfrm rot="9354169" flipH="1">
            <a:off x="3924381" y="6128287"/>
            <a:ext cx="526293" cy="413148"/>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2</a:t>
            </a:r>
            <a:endParaRPr lang="en-US" dirty="0"/>
          </a:p>
        </p:txBody>
      </p:sp>
      <p:sp>
        <p:nvSpPr>
          <p:cNvPr id="3" name="TextBox 2">
            <a:extLst>
              <a:ext uri="{FF2B5EF4-FFF2-40B4-BE49-F238E27FC236}">
                <a16:creationId xmlns:a16="http://schemas.microsoft.com/office/drawing/2014/main" id="{CC6F8AAC-2DAA-0346-B3D2-B832D159BF4C}"/>
              </a:ext>
            </a:extLst>
          </p:cNvPr>
          <p:cNvSpPr txBox="1"/>
          <p:nvPr/>
        </p:nvSpPr>
        <p:spPr>
          <a:xfrm flipH="1">
            <a:off x="-578008" y="54689"/>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ΚΑΡΤΑ ΣΧΕΔΙΟΥ</a:t>
            </a:r>
            <a:endParaRPr lang="en-GB" sz="2800" b="1" dirty="0">
              <a:solidFill>
                <a:schemeClr val="bg1"/>
              </a:solidFill>
            </a:endParaRPr>
          </a:p>
        </p:txBody>
      </p:sp>
      <p:sp>
        <p:nvSpPr>
          <p:cNvPr id="4" name="Rectangle 3"/>
          <p:cNvSpPr/>
          <p:nvPr/>
        </p:nvSpPr>
        <p:spPr>
          <a:xfrm>
            <a:off x="273760" y="806367"/>
            <a:ext cx="11925301" cy="3921073"/>
          </a:xfrm>
          <a:prstGeom prst="rect">
            <a:avLst/>
          </a:prstGeom>
        </p:spPr>
        <p:txBody>
          <a:bodyPr wrap="square">
            <a:spAutoFit/>
          </a:bodyPr>
          <a:lstStyle/>
          <a:p>
            <a:pPr lvl="0">
              <a:spcBef>
                <a:spcPct val="20000"/>
              </a:spcBef>
              <a:tabLst>
                <a:tab pos="357188" algn="l"/>
              </a:tabLst>
            </a:pPr>
            <a:r>
              <a:rPr lang="el-GR" sz="1600" b="1" dirty="0">
                <a:solidFill>
                  <a:srgbClr val="FF0000"/>
                </a:solidFill>
              </a:rPr>
              <a:t>Όταν τα αποτελέσματα αναζήτησης εμφανίζονται σε </a:t>
            </a:r>
            <a:r>
              <a:rPr lang="en-GB" sz="1600" b="1" dirty="0">
                <a:solidFill>
                  <a:srgbClr val="FF0000"/>
                </a:solidFill>
              </a:rPr>
              <a:t>card view, </a:t>
            </a:r>
            <a:r>
              <a:rPr lang="el-GR" sz="1600" b="1" dirty="0">
                <a:solidFill>
                  <a:srgbClr val="FF0000"/>
                </a:solidFill>
              </a:rPr>
              <a:t>τα εξής στοιχεία είναι διαθέσιμα στην κάρτα κάθε Σχεδίου:</a:t>
            </a:r>
            <a:endParaRPr lang="en-GB" sz="1600" b="1" dirty="0">
              <a:solidFill>
                <a:srgbClr val="FF0000"/>
              </a:solidFill>
            </a:endParaRPr>
          </a:p>
          <a:p>
            <a:pPr lvl="0">
              <a:spcBef>
                <a:spcPct val="20000"/>
              </a:spcBef>
              <a:tabLst>
                <a:tab pos="357188" algn="l"/>
              </a:tabLst>
            </a:pPr>
            <a:endParaRPr lang="en-GB" sz="500" dirty="0">
              <a:solidFill>
                <a:srgbClr val="FF0000"/>
              </a:solidFill>
            </a:endParaRPr>
          </a:p>
          <a:p>
            <a:pPr lvl="0">
              <a:spcBef>
                <a:spcPct val="20000"/>
              </a:spcBef>
              <a:tabLst>
                <a:tab pos="357188" algn="l"/>
              </a:tabLst>
            </a:pPr>
            <a:r>
              <a:rPr lang="el-GR" sz="1600" dirty="0">
                <a:solidFill>
                  <a:srgbClr val="FF0000"/>
                </a:solidFill>
              </a:rPr>
              <a:t>1.   Ημέρες μέχρι την καταληκτική ημερομηνία:Μπλε</a:t>
            </a:r>
            <a:r>
              <a:rPr lang="el-GR" sz="1600" dirty="0">
                <a:solidFill>
                  <a:srgbClr val="FF0000"/>
                </a:solidFill>
                <a:sym typeface="Wingdings" panose="05000000000000000000" pitchFamily="2" charset="2"/>
              </a:rPr>
              <a:t>11 ή περισσότερες/Πορτοκαλί2-10/Κόκκινο 1 ή λιγότερη</a:t>
            </a:r>
            <a:endParaRPr lang="en-GB" sz="1600" dirty="0">
              <a:solidFill>
                <a:srgbClr val="FF0000"/>
              </a:solidFill>
            </a:endParaRPr>
          </a:p>
          <a:p>
            <a:pPr lvl="0">
              <a:spcBef>
                <a:spcPct val="20000"/>
              </a:spcBef>
            </a:pPr>
            <a:r>
              <a:rPr lang="el-GR" sz="1600" dirty="0">
                <a:solidFill>
                  <a:srgbClr val="FF0000"/>
                </a:solidFill>
              </a:rPr>
              <a:t>2.   </a:t>
            </a:r>
            <a:r>
              <a:rPr lang="en-US" sz="1600" dirty="0">
                <a:solidFill>
                  <a:srgbClr val="FF0000"/>
                </a:solidFill>
              </a:rPr>
              <a:t>Application Status</a:t>
            </a:r>
            <a:r>
              <a:rPr lang="el-GR" sz="1600" dirty="0">
                <a:solidFill>
                  <a:srgbClr val="FF0000"/>
                </a:solidFill>
              </a:rPr>
              <a:t>: Πορτοκαλί</a:t>
            </a:r>
            <a:r>
              <a:rPr lang="el-GR" sz="1600" dirty="0">
                <a:solidFill>
                  <a:srgbClr val="FF0000"/>
                </a:solidFill>
                <a:sym typeface="Wingdings" panose="05000000000000000000" pitchFamily="2" charset="2"/>
              </a:rPr>
              <a:t></a:t>
            </a:r>
            <a:r>
              <a:rPr lang="en-GB" sz="1600" dirty="0">
                <a:solidFill>
                  <a:srgbClr val="FF0000"/>
                </a:solidFill>
              </a:rPr>
              <a:t>Draft/</a:t>
            </a:r>
            <a:r>
              <a:rPr lang="el-GR" sz="1600" dirty="0">
                <a:solidFill>
                  <a:srgbClr val="FF0000"/>
                </a:solidFill>
              </a:rPr>
              <a:t>Πράσινο</a:t>
            </a:r>
            <a:r>
              <a:rPr lang="el-GR" sz="1600" dirty="0">
                <a:solidFill>
                  <a:srgbClr val="FF0000"/>
                </a:solidFill>
                <a:sym typeface="Wingdings" panose="05000000000000000000" pitchFamily="2" charset="2"/>
              </a:rPr>
              <a:t></a:t>
            </a:r>
            <a:r>
              <a:rPr lang="en-GB" sz="1600" dirty="0">
                <a:solidFill>
                  <a:srgbClr val="FF0000"/>
                </a:solidFill>
              </a:rPr>
              <a:t>Submitted/</a:t>
            </a:r>
            <a:r>
              <a:rPr lang="el-GR" sz="1600" dirty="0">
                <a:solidFill>
                  <a:srgbClr val="FF0000"/>
                </a:solidFill>
              </a:rPr>
              <a:t>Κόκκινο</a:t>
            </a:r>
            <a:r>
              <a:rPr lang="el-GR" sz="1600" dirty="0">
                <a:solidFill>
                  <a:srgbClr val="FF0000"/>
                </a:solidFill>
                <a:sym typeface="Wingdings" panose="05000000000000000000" pitchFamily="2" charset="2"/>
              </a:rPr>
              <a:t></a:t>
            </a:r>
            <a:r>
              <a:rPr lang="en-GB" sz="1600" dirty="0" err="1">
                <a:solidFill>
                  <a:srgbClr val="FF0000"/>
                </a:solidFill>
              </a:rPr>
              <a:t>Unsubmitted</a:t>
            </a:r>
            <a:endParaRPr lang="en-GB" sz="1600" dirty="0">
              <a:solidFill>
                <a:srgbClr val="FF0000"/>
              </a:solidFill>
            </a:endParaRPr>
          </a:p>
          <a:p>
            <a:pPr lvl="0">
              <a:spcBef>
                <a:spcPct val="20000"/>
              </a:spcBef>
            </a:pPr>
            <a:r>
              <a:rPr lang="el-GR" sz="1600" dirty="0">
                <a:solidFill>
                  <a:srgbClr val="FF0000"/>
                </a:solidFill>
              </a:rPr>
              <a:t>3.   </a:t>
            </a:r>
            <a:r>
              <a:rPr lang="en-US" sz="1600" dirty="0">
                <a:solidFill>
                  <a:srgbClr val="FF0000"/>
                </a:solidFill>
              </a:rPr>
              <a:t>Actions button: </a:t>
            </a:r>
          </a:p>
          <a:p>
            <a:pPr marL="342900" lvl="0" indent="-342900">
              <a:spcBef>
                <a:spcPct val="20000"/>
              </a:spcBef>
              <a:buFont typeface="Wingdings" panose="05000000000000000000" pitchFamily="2" charset="2"/>
              <a:buChar char="§"/>
            </a:pPr>
            <a:r>
              <a:rPr lang="en-US" sz="1600" b="1" dirty="0">
                <a:solidFill>
                  <a:srgbClr val="FF0000"/>
                </a:solidFill>
              </a:rPr>
              <a:t>Edit</a:t>
            </a:r>
            <a:r>
              <a:rPr lang="el-GR" sz="1600" b="1" dirty="0">
                <a:solidFill>
                  <a:srgbClr val="FF0000"/>
                </a:solidFill>
              </a:rPr>
              <a:t>/</a:t>
            </a:r>
            <a:r>
              <a:rPr lang="en-GB" sz="1600" b="1" dirty="0">
                <a:solidFill>
                  <a:srgbClr val="FF0000"/>
                </a:solidFill>
              </a:rPr>
              <a:t>Preview</a:t>
            </a:r>
            <a:r>
              <a:rPr lang="en-US" sz="1600" dirty="0">
                <a:solidFill>
                  <a:srgbClr val="FF0000"/>
                </a:solidFill>
              </a:rPr>
              <a:t>: </a:t>
            </a:r>
            <a:r>
              <a:rPr lang="el-GR" sz="1600" dirty="0">
                <a:solidFill>
                  <a:srgbClr val="FF0000"/>
                </a:solidFill>
              </a:rPr>
              <a:t>Επεξεργασία αίτησης που δεν έχει ακόμη υποβληθεί</a:t>
            </a:r>
            <a:r>
              <a:rPr lang="en-GB" sz="1600" dirty="0">
                <a:solidFill>
                  <a:srgbClr val="FF0000"/>
                </a:solidFill>
              </a:rPr>
              <a:t>/</a:t>
            </a:r>
            <a:r>
              <a:rPr lang="el-GR" sz="1600" dirty="0">
                <a:solidFill>
                  <a:srgbClr val="FF0000"/>
                </a:solidFill>
              </a:rPr>
              <a:t>Προβολή αίτησης</a:t>
            </a:r>
            <a:r>
              <a:rPr lang="en-US" sz="1600" dirty="0">
                <a:solidFill>
                  <a:srgbClr val="FF0000"/>
                </a:solidFill>
              </a:rPr>
              <a:t> </a:t>
            </a:r>
            <a:r>
              <a:rPr lang="el-GR" sz="1600" dirty="0">
                <a:solidFill>
                  <a:srgbClr val="FF0000"/>
                </a:solidFill>
              </a:rPr>
              <a:t>που έχει ήδη υποβληθεί</a:t>
            </a:r>
            <a:r>
              <a:rPr lang="en-GB" sz="1600" dirty="0">
                <a:solidFill>
                  <a:srgbClr val="FF0000"/>
                </a:solidFill>
              </a:rPr>
              <a:t> </a:t>
            </a:r>
            <a:r>
              <a:rPr lang="el-GR" sz="1600" dirty="0">
                <a:solidFill>
                  <a:srgbClr val="FF0000"/>
                </a:solidFill>
              </a:rPr>
              <a:t>ή αίτησης στην οποία ο χρήστης έχει μόνο </a:t>
            </a:r>
            <a:r>
              <a:rPr lang="en-GB" sz="1600" dirty="0">
                <a:solidFill>
                  <a:srgbClr val="FF0000"/>
                </a:solidFill>
              </a:rPr>
              <a:t>read-only </a:t>
            </a:r>
            <a:r>
              <a:rPr lang="el-GR" sz="1600" dirty="0">
                <a:solidFill>
                  <a:srgbClr val="FF0000"/>
                </a:solidFill>
              </a:rPr>
              <a:t>πρόσβαση </a:t>
            </a:r>
            <a:endParaRPr lang="en-GB" sz="1600" dirty="0">
              <a:solidFill>
                <a:srgbClr val="FF0000"/>
              </a:solidFill>
            </a:endParaRPr>
          </a:p>
          <a:p>
            <a:pPr lvl="0">
              <a:spcBef>
                <a:spcPct val="20000"/>
              </a:spcBef>
            </a:pPr>
            <a:r>
              <a:rPr lang="en-GB" sz="1600" i="1" dirty="0">
                <a:solidFill>
                  <a:srgbClr val="FF0000"/>
                </a:solidFill>
              </a:rPr>
              <a:t>!!! </a:t>
            </a:r>
            <a:r>
              <a:rPr lang="el-GR" sz="1600" i="1" dirty="0">
                <a:solidFill>
                  <a:srgbClr val="FF0000"/>
                </a:solidFill>
              </a:rPr>
              <a:t>Η επεξεργασία μίας αίτησης μπορεί να γίνει και πατώντας πάνω στο </a:t>
            </a:r>
            <a:r>
              <a:rPr lang="en-GB" sz="1600" i="1" dirty="0">
                <a:solidFill>
                  <a:srgbClr val="FF0000"/>
                </a:solidFill>
              </a:rPr>
              <a:t>Form ID</a:t>
            </a:r>
            <a:endParaRPr lang="en-US" sz="1600" i="1" dirty="0">
              <a:solidFill>
                <a:srgbClr val="FF0000"/>
              </a:solidFill>
            </a:endParaRPr>
          </a:p>
          <a:p>
            <a:pPr marL="342900" lvl="0" indent="-342900">
              <a:spcBef>
                <a:spcPct val="20000"/>
              </a:spcBef>
              <a:buFont typeface="Wingdings" panose="05000000000000000000" pitchFamily="2" charset="2"/>
              <a:buChar char="§"/>
            </a:pPr>
            <a:r>
              <a:rPr lang="en-US" sz="1600" b="1" dirty="0">
                <a:solidFill>
                  <a:srgbClr val="FF0000"/>
                </a:solidFill>
              </a:rPr>
              <a:t>Delete</a:t>
            </a:r>
            <a:r>
              <a:rPr lang="el-GR" sz="1600" b="1" dirty="0">
                <a:solidFill>
                  <a:srgbClr val="FF0000"/>
                </a:solidFill>
              </a:rPr>
              <a:t>/</a:t>
            </a:r>
            <a:r>
              <a:rPr lang="en-GB" sz="1600" b="1" dirty="0">
                <a:solidFill>
                  <a:srgbClr val="FF0000"/>
                </a:solidFill>
              </a:rPr>
              <a:t>Reopen</a:t>
            </a:r>
            <a:r>
              <a:rPr lang="en-US" sz="1600" dirty="0">
                <a:solidFill>
                  <a:srgbClr val="FF0000"/>
                </a:solidFill>
              </a:rPr>
              <a:t>: </a:t>
            </a:r>
            <a:r>
              <a:rPr lang="el-GR" sz="1600" dirty="0">
                <a:solidFill>
                  <a:srgbClr val="FF0000"/>
                </a:solidFill>
              </a:rPr>
              <a:t>Διαγραφή μίας αίτησης</a:t>
            </a:r>
            <a:r>
              <a:rPr lang="en-GB" sz="1600" dirty="0">
                <a:solidFill>
                  <a:srgbClr val="FF0000"/>
                </a:solidFill>
              </a:rPr>
              <a:t> (</a:t>
            </a:r>
            <a:r>
              <a:rPr lang="el-GR" sz="1600" dirty="0">
                <a:solidFill>
                  <a:srgbClr val="FF0000"/>
                </a:solidFill>
              </a:rPr>
              <a:t>πριν την υποβολή της)/Εκ νέου άνοιγμα υποβεβλημένης αίτησης (μόνο μέχρι και την καταληκτική ημερομηνία)</a:t>
            </a:r>
            <a:endParaRPr lang="en-GB" sz="1600" dirty="0">
              <a:solidFill>
                <a:srgbClr val="FF0000"/>
              </a:solidFill>
            </a:endParaRPr>
          </a:p>
          <a:p>
            <a:pPr marL="342900" lvl="0" indent="-342900">
              <a:spcBef>
                <a:spcPct val="20000"/>
              </a:spcBef>
              <a:buFont typeface="Wingdings" panose="05000000000000000000" pitchFamily="2" charset="2"/>
              <a:buChar char="§"/>
            </a:pPr>
            <a:r>
              <a:rPr lang="en-GB" sz="1600" b="1" dirty="0">
                <a:solidFill>
                  <a:srgbClr val="FF0000"/>
                </a:solidFill>
              </a:rPr>
              <a:t>Submission History</a:t>
            </a:r>
            <a:endParaRPr lang="el-GR" sz="1600" b="1" dirty="0">
              <a:solidFill>
                <a:srgbClr val="FF0000"/>
              </a:solidFill>
            </a:endParaRPr>
          </a:p>
          <a:p>
            <a:pPr marL="342900" lvl="0" indent="-342900">
              <a:spcBef>
                <a:spcPct val="20000"/>
              </a:spcBef>
              <a:buFont typeface="Wingdings" panose="05000000000000000000" pitchFamily="2" charset="2"/>
              <a:buChar char="§"/>
            </a:pPr>
            <a:r>
              <a:rPr lang="en-US" sz="1600" b="1" dirty="0">
                <a:solidFill>
                  <a:srgbClr val="FF0000"/>
                </a:solidFill>
              </a:rPr>
              <a:t>Sharing</a:t>
            </a:r>
            <a:r>
              <a:rPr lang="en-US" sz="1600" dirty="0">
                <a:solidFill>
                  <a:srgbClr val="FF0000"/>
                </a:solidFill>
              </a:rPr>
              <a:t>: </a:t>
            </a:r>
            <a:r>
              <a:rPr lang="el-GR" sz="1600" dirty="0">
                <a:solidFill>
                  <a:srgbClr val="FF0000"/>
                </a:solidFill>
              </a:rPr>
              <a:t>Αποστολή της αίτησης σε άλλα άτομα και εκχώρηση δικαιωμάτων για Ανάγνωση/Ανάγνωση + Επεξεργασία/Ανάγνωση, Επεξεργασία + Υποβολή (Επιλογή διαθέσιμη ανεξαρτήτως του </a:t>
            </a:r>
            <a:r>
              <a:rPr lang="en-GB" sz="1600" dirty="0">
                <a:solidFill>
                  <a:srgbClr val="FF0000"/>
                </a:solidFill>
              </a:rPr>
              <a:t>status </a:t>
            </a:r>
            <a:r>
              <a:rPr lang="el-GR" sz="1600" dirty="0">
                <a:solidFill>
                  <a:srgbClr val="FF0000"/>
                </a:solidFill>
              </a:rPr>
              <a:t>της αίτησης)</a:t>
            </a:r>
          </a:p>
          <a:p>
            <a:pPr lvl="0">
              <a:spcBef>
                <a:spcPct val="20000"/>
              </a:spcBef>
            </a:pPr>
            <a:r>
              <a:rPr lang="el-GR" sz="1600" dirty="0">
                <a:solidFill>
                  <a:srgbClr val="FF0000"/>
                </a:solidFill>
              </a:rPr>
              <a:t>4.  Επέκταση κάρτας Σχεδίου (Στο πιο κάτω παράδειγμα η κάρτα έχει ήδη επεκταθεί)</a:t>
            </a: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grpSp>
        <p:nvGrpSpPr>
          <p:cNvPr id="10" name="Group 9"/>
          <p:cNvGrpSpPr/>
          <p:nvPr/>
        </p:nvGrpSpPr>
        <p:grpSpPr>
          <a:xfrm>
            <a:off x="8318182" y="4594107"/>
            <a:ext cx="360040" cy="469355"/>
            <a:chOff x="8714671" y="1522944"/>
            <a:chExt cx="360040" cy="469355"/>
          </a:xfrm>
        </p:grpSpPr>
        <p:sp>
          <p:nvSpPr>
            <p:cNvPr id="11" name="Teardrop 10"/>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TextBox 11"/>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2</a:t>
              </a:r>
              <a:endParaRPr lang="en-US" b="1" dirty="0">
                <a:solidFill>
                  <a:srgbClr val="FFC000"/>
                </a:solidFill>
              </a:endParaRPr>
            </a:p>
          </p:txBody>
        </p:sp>
      </p:grpSp>
      <p:grpSp>
        <p:nvGrpSpPr>
          <p:cNvPr id="13" name="Group 12"/>
          <p:cNvGrpSpPr/>
          <p:nvPr/>
        </p:nvGrpSpPr>
        <p:grpSpPr>
          <a:xfrm>
            <a:off x="7444322" y="4672375"/>
            <a:ext cx="360040" cy="469355"/>
            <a:chOff x="8714671" y="1522944"/>
            <a:chExt cx="360040" cy="469355"/>
          </a:xfrm>
        </p:grpSpPr>
        <p:sp>
          <p:nvSpPr>
            <p:cNvPr id="14" name="Teardrop 13"/>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TextBox 15"/>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grpSp>
      <p:grpSp>
        <p:nvGrpSpPr>
          <p:cNvPr id="17" name="Group 16"/>
          <p:cNvGrpSpPr/>
          <p:nvPr/>
        </p:nvGrpSpPr>
        <p:grpSpPr>
          <a:xfrm>
            <a:off x="9736468" y="4907052"/>
            <a:ext cx="360040" cy="469355"/>
            <a:chOff x="8714671" y="1522944"/>
            <a:chExt cx="360040" cy="469355"/>
          </a:xfrm>
        </p:grpSpPr>
        <p:sp>
          <p:nvSpPr>
            <p:cNvPr id="18" name="Teardrop 1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3</a:t>
              </a:r>
              <a:endParaRPr lang="en-US" b="1" dirty="0">
                <a:solidFill>
                  <a:srgbClr val="FFC000"/>
                </a:solidFill>
              </a:endParaRPr>
            </a:p>
          </p:txBody>
        </p:sp>
      </p:grpSp>
      <p:sp>
        <p:nvSpPr>
          <p:cNvPr id="24" name="TextBox 23"/>
          <p:cNvSpPr txBox="1"/>
          <p:nvPr/>
        </p:nvSpPr>
        <p:spPr>
          <a:xfrm flipH="1">
            <a:off x="4102150" y="6150195"/>
            <a:ext cx="170754" cy="369332"/>
          </a:xfrm>
          <a:prstGeom prst="rect">
            <a:avLst/>
          </a:prstGeom>
          <a:noFill/>
        </p:spPr>
        <p:txBody>
          <a:bodyPr wrap="square" rtlCol="0">
            <a:spAutoFit/>
          </a:bodyPr>
          <a:lstStyle/>
          <a:p>
            <a:r>
              <a:rPr lang="en-GB" b="1" dirty="0">
                <a:solidFill>
                  <a:srgbClr val="FFC000"/>
                </a:solidFill>
              </a:rPr>
              <a:t>4</a:t>
            </a:r>
            <a:endParaRPr lang="en-US" b="1" dirty="0">
              <a:solidFill>
                <a:srgbClr val="FFC000"/>
              </a:solidFill>
            </a:endParaRPr>
          </a:p>
        </p:txBody>
      </p:sp>
    </p:spTree>
    <p:extLst>
      <p:ext uri="{BB962C8B-B14F-4D97-AF65-F5344CB8AC3E}">
        <p14:creationId xmlns:p14="http://schemas.microsoft.com/office/powerpoint/2010/main" val="20267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39858"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APPLICATION STATUS </a:t>
            </a: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Rectangle 1"/>
          <p:cNvSpPr/>
          <p:nvPr/>
        </p:nvSpPr>
        <p:spPr>
          <a:xfrm>
            <a:off x="471711" y="786368"/>
            <a:ext cx="11331036" cy="3859518"/>
          </a:xfrm>
          <a:prstGeom prst="rect">
            <a:avLst/>
          </a:prstGeom>
        </p:spPr>
        <p:txBody>
          <a:bodyPr wrap="square">
            <a:spAutoFit/>
          </a:bodyPr>
          <a:lstStyle/>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b="1" i="0" u="none" strike="noStrike" kern="0" cap="none" spc="0" normalizeH="0" baseline="0" noProof="0" dirty="0">
                <a:ln>
                  <a:noFill/>
                </a:ln>
                <a:solidFill>
                  <a:srgbClr val="FF0000"/>
                </a:solidFill>
                <a:effectLst/>
                <a:uLnTx/>
                <a:uFillTx/>
              </a:rPr>
              <a:t>Draft</a:t>
            </a:r>
            <a:r>
              <a:rPr kumimoji="0" lang="en-US" b="0" i="0" u="none" strike="noStrike" kern="0" cap="none" spc="0" normalizeH="0" baseline="0" noProof="0" dirty="0">
                <a:ln>
                  <a:noFill/>
                </a:ln>
                <a:solidFill>
                  <a:srgbClr val="FF0000"/>
                </a:solidFill>
                <a:effectLst/>
                <a:uLnTx/>
                <a:uFillTx/>
              </a:rPr>
              <a:t>: </a:t>
            </a:r>
            <a:endParaRPr kumimoji="0" lang="el-GR" b="0" i="0" u="none" strike="noStrike" kern="0" cap="none" spc="0" normalizeH="0" baseline="0" noProof="0" dirty="0">
              <a:ln>
                <a:noFill/>
              </a:ln>
              <a:solidFill>
                <a:srgbClr val="FF0000"/>
              </a:solidFill>
              <a:effectLst/>
              <a:uLnTx/>
              <a:uFillTx/>
            </a:endParaRPr>
          </a:p>
          <a:p>
            <a:pPr marL="715963" marR="0" lvl="0" indent="-268288"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Initial Draft: </a:t>
            </a:r>
            <a:r>
              <a:rPr kumimoji="0" lang="el-GR" b="0" i="0" u="none" strike="noStrike" kern="0" cap="none" spc="0" normalizeH="0" baseline="0" noProof="0" dirty="0">
                <a:ln>
                  <a:noFill/>
                </a:ln>
                <a:solidFill>
                  <a:srgbClr val="FF0000"/>
                </a:solidFill>
                <a:effectLst/>
                <a:uLnTx/>
                <a:uFillTx/>
              </a:rPr>
              <a:t>Η αίτηση δεν έχει συμπληρωθεί</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πλήρως) ή συμπληρώθηκε, αλλά δεν υποβλήθηκε ακόμα</a:t>
            </a: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Reopened </a:t>
            </a:r>
            <a:r>
              <a:rPr kumimoji="0" lang="el-GR" b="1" i="0" u="none" strike="noStrike" kern="0" cap="none" spc="0" normalizeH="0" baseline="0" noProof="0" dirty="0">
                <a:ln>
                  <a:noFill/>
                </a:ln>
                <a:solidFill>
                  <a:srgbClr val="FF0000"/>
                </a:solidFill>
                <a:effectLst/>
                <a:uLnTx/>
                <a:uFillTx/>
              </a:rPr>
              <a:t>&amp; </a:t>
            </a:r>
            <a:r>
              <a:rPr kumimoji="0" lang="en-GB" b="1" i="0" u="none" strike="noStrike" kern="0" cap="none" spc="0" normalizeH="0" baseline="0" noProof="0" dirty="0">
                <a:ln>
                  <a:noFill/>
                </a:ln>
                <a:solidFill>
                  <a:srgbClr val="FF0000"/>
                </a:solidFill>
                <a:effectLst/>
                <a:uLnTx/>
                <a:uFillTx/>
              </a:rPr>
              <a:t>draft: </a:t>
            </a:r>
            <a:r>
              <a:rPr kumimoji="0" lang="el-GR" b="0" i="0" u="none" strike="noStrike" kern="0" cap="none" spc="0" normalizeH="0" baseline="0" noProof="0" dirty="0">
                <a:ln>
                  <a:noFill/>
                </a:ln>
                <a:solidFill>
                  <a:srgbClr val="FF0000"/>
                </a:solidFill>
                <a:effectLst/>
                <a:uLnTx/>
                <a:uFillTx/>
              </a:rPr>
              <a:t>Ο </a:t>
            </a:r>
            <a:r>
              <a:rPr kumimoji="0" lang="el-GR" b="0" i="0" u="none" strike="noStrike" kern="0" cap="none" spc="0" normalizeH="0" baseline="0" noProof="0" dirty="0" err="1">
                <a:ln>
                  <a:noFill/>
                </a:ln>
                <a:solidFill>
                  <a:srgbClr val="FF0000"/>
                </a:solidFill>
                <a:effectLst/>
                <a:uLnTx/>
                <a:uFillTx/>
              </a:rPr>
              <a:t>αιτητής</a:t>
            </a:r>
            <a:r>
              <a:rPr kumimoji="0" lang="el-GR" b="0" i="0" u="none" strike="noStrike" kern="0" cap="none" spc="0" normalizeH="0" baseline="0" noProof="0" dirty="0">
                <a:ln>
                  <a:noFill/>
                </a:ln>
                <a:solidFill>
                  <a:srgbClr val="FF0000"/>
                </a:solidFill>
                <a:effectLst/>
                <a:uLnTx/>
                <a:uFillTx/>
              </a:rPr>
              <a:t> έχει ανοίξει εκ νέου την αίτηση πριν την καταληκτική ημερομηνία</a:t>
            </a:r>
            <a:endParaRPr kumimoji="0" lang="en-GB" b="0" i="0" u="none" strike="noStrike" kern="0" cap="none" spc="0" normalizeH="0" baseline="0" noProof="0" dirty="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Reopened by NA and only Submit Allowed:</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Έχει παρέλθει η προθεσμία υποβολής, αλλά η Εθνική Υπηρεσία επιτρέπει στον </a:t>
            </a:r>
            <a:r>
              <a:rPr kumimoji="0" lang="el-GR" b="0" i="0" u="none" strike="noStrike" kern="0" cap="none" spc="0" normalizeH="0" baseline="0" noProof="0" dirty="0" err="1">
                <a:ln>
                  <a:noFill/>
                </a:ln>
                <a:solidFill>
                  <a:srgbClr val="FF0000"/>
                </a:solidFill>
                <a:effectLst/>
                <a:uLnTx/>
                <a:uFillTx/>
              </a:rPr>
              <a:t>αιτητή</a:t>
            </a:r>
            <a:r>
              <a:rPr kumimoji="0" lang="el-GR" b="0" i="0" u="none" strike="noStrike" kern="0" cap="none" spc="0" normalizeH="0" baseline="0" noProof="0" dirty="0">
                <a:ln>
                  <a:noFill/>
                </a:ln>
                <a:solidFill>
                  <a:srgbClr val="FF0000"/>
                </a:solidFill>
                <a:effectLst/>
                <a:uLnTx/>
                <a:uFillTx/>
              </a:rPr>
              <a:t> την εκ νέου υποβολή, στη βάση οδηγιών που λαμβάνει από την ΕΕ και νοουμένου ότι υπήρξε τεχνικό πρόβλημα από πλευράς ΕΕ, χωρίς αλλαγές στο περιεχόμενο</a:t>
            </a:r>
            <a:endParaRPr kumimoji="0" lang="en-GB" b="0" i="0" u="none" strike="noStrike" kern="0" cap="none" spc="0" normalizeH="0" baseline="0" noProof="0" dirty="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Reopened by NA and Edit/Submit Allowed:</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Ισχύει ό,τι και πιο πάνω, αλλά η Εθνική Υπηρεσία επιτρέπει στον </a:t>
            </a:r>
            <a:r>
              <a:rPr kumimoji="0" lang="el-GR" b="0" i="0" u="none" strike="noStrike" kern="0" cap="none" spc="0" normalizeH="0" baseline="0" noProof="0" dirty="0" err="1">
                <a:ln>
                  <a:noFill/>
                </a:ln>
                <a:solidFill>
                  <a:srgbClr val="FF0000"/>
                </a:solidFill>
                <a:effectLst/>
                <a:uLnTx/>
                <a:uFillTx/>
              </a:rPr>
              <a:t>αιτητή</a:t>
            </a:r>
            <a:r>
              <a:rPr kumimoji="0" lang="el-GR" b="0" i="0" u="none" strike="noStrike" kern="0" cap="none" spc="0" normalizeH="0" baseline="0" noProof="0" dirty="0">
                <a:ln>
                  <a:noFill/>
                </a:ln>
                <a:solidFill>
                  <a:srgbClr val="FF0000"/>
                </a:solidFill>
                <a:effectLst/>
                <a:uLnTx/>
                <a:uFillTx/>
              </a:rPr>
              <a:t> και την εκ νέου επεξεργασία, πριν από την υποβολή της αίτησης</a:t>
            </a:r>
            <a:endParaRPr kumimoji="0" lang="en-GB" b="0" i="0" u="none" strike="noStrike" kern="0" cap="none" spc="0" normalizeH="0" baseline="0" noProof="0" dirty="0">
              <a:ln>
                <a:noFill/>
              </a:ln>
              <a:solidFill>
                <a:srgbClr val="FF0000"/>
              </a:solidFill>
              <a:effectLst/>
              <a:uLnTx/>
              <a:uFillTx/>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b="1" i="0" u="none" strike="noStrike" kern="0" cap="none" spc="0" normalizeH="0" baseline="0" noProof="0" dirty="0">
                <a:ln>
                  <a:noFill/>
                </a:ln>
                <a:solidFill>
                  <a:srgbClr val="FF0000"/>
                </a:solidFill>
                <a:effectLst/>
                <a:uLnTx/>
                <a:uFillTx/>
              </a:rPr>
              <a:t>Submitted</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Η αίτηση έχει υποβληθεί</a:t>
            </a:r>
            <a:endParaRPr kumimoji="0" lang="en-GB" b="0" i="0" u="none" strike="noStrike" kern="0" cap="none" spc="0" normalizeH="0" baseline="0" noProof="0" dirty="0">
              <a:ln>
                <a:noFill/>
              </a:ln>
              <a:solidFill>
                <a:srgbClr val="FF0000"/>
              </a:solidFill>
              <a:effectLst/>
              <a:uLnTx/>
              <a:uFillTx/>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b="1" i="0" u="none" strike="noStrike" kern="0" cap="none" spc="0" normalizeH="0" baseline="0" noProof="0" dirty="0" err="1">
                <a:ln>
                  <a:noFill/>
                </a:ln>
                <a:solidFill>
                  <a:srgbClr val="FF0000"/>
                </a:solidFill>
                <a:effectLst/>
                <a:uLnTx/>
                <a:uFillTx/>
              </a:rPr>
              <a:t>Unsubmitted</a:t>
            </a:r>
            <a:endParaRPr kumimoji="0" lang="en-GB" b="0" i="0" u="none" strike="noStrike" kern="0" cap="none" spc="0" normalizeH="0" baseline="0" noProof="0" dirty="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Deadline Expired: </a:t>
            </a:r>
            <a:r>
              <a:rPr kumimoji="0" lang="el-GR" b="0" i="0" u="none" strike="noStrike" kern="0" cap="none" spc="0" normalizeH="0" baseline="0" noProof="0" dirty="0">
                <a:ln>
                  <a:noFill/>
                </a:ln>
                <a:solidFill>
                  <a:srgbClr val="FF0000"/>
                </a:solidFill>
                <a:effectLst/>
                <a:uLnTx/>
                <a:uFillTx/>
              </a:rPr>
              <a:t>Η αίτηση δεν υποβλήθηκε εντός της προθεσμίας</a:t>
            </a:r>
            <a:endParaRPr kumimoji="0" lang="en-GB" b="0" i="0" u="none" strike="noStrike" kern="0" cap="none" spc="0" normalizeH="0" baseline="0" noProof="0" dirty="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Deleted</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Η αίτηση δεν υποβλήθηκε και έχει διαγραφεί. </a:t>
            </a:r>
            <a:endParaRPr kumimoji="0" lang="en-GB" b="0" i="0" u="none" strike="noStrike" kern="0" cap="none" spc="0" normalizeH="0" baseline="0" noProof="0" dirty="0">
              <a:ln>
                <a:noFill/>
              </a:ln>
              <a:solidFill>
                <a:srgbClr val="FF0000"/>
              </a:solidFill>
              <a:effectLst/>
              <a:uLnTx/>
              <a:uFillTx/>
            </a:endParaRPr>
          </a:p>
        </p:txBody>
      </p:sp>
      <p:pic>
        <p:nvPicPr>
          <p:cNvPr id="2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377" y="4881953"/>
            <a:ext cx="5809363" cy="1916832"/>
          </a:xfrm>
          <a:prstGeom prst="rect">
            <a:avLst/>
          </a:prstGeom>
        </p:spPr>
      </p:pic>
    </p:spTree>
    <p:extLst>
      <p:ext uri="{BB962C8B-B14F-4D97-AF65-F5344CB8AC3E}">
        <p14:creationId xmlns:p14="http://schemas.microsoft.com/office/powerpoint/2010/main" val="13914255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7382" y="3226595"/>
            <a:ext cx="6331094" cy="360545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ΕΠΕΞΕΡΓΑΣΙΑ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TextBox 6"/>
          <p:cNvSpPr txBox="1"/>
          <p:nvPr/>
        </p:nvSpPr>
        <p:spPr>
          <a:xfrm>
            <a:off x="517381" y="668073"/>
            <a:ext cx="10569720" cy="2831544"/>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n-GB" sz="1600" b="1" kern="0" dirty="0">
                <a:solidFill>
                  <a:srgbClr val="FF0000"/>
                </a:solidFill>
              </a:rPr>
              <a:t>Header</a:t>
            </a:r>
            <a:r>
              <a:rPr lang="en-GB" sz="1600" kern="0" dirty="0">
                <a:solidFill>
                  <a:srgbClr val="FF0000"/>
                </a:solidFill>
              </a:rPr>
              <a:t>: </a:t>
            </a:r>
            <a:r>
              <a:rPr lang="el-GR" sz="1600" kern="0" dirty="0">
                <a:solidFill>
                  <a:srgbClr val="FF0000"/>
                </a:solidFill>
              </a:rPr>
              <a:t>Βασικές Πληροφορίες Αίτησης</a:t>
            </a:r>
          </a:p>
          <a:p>
            <a:pPr marL="342900" indent="-342900">
              <a:buFontTx/>
              <a:buAutoNum type="arabicPeriod"/>
            </a:pPr>
            <a:r>
              <a:rPr lang="en-GB" sz="1600" b="1" kern="0" dirty="0">
                <a:solidFill>
                  <a:srgbClr val="FF0000"/>
                </a:solidFill>
              </a:rPr>
              <a:t>Content Menu</a:t>
            </a:r>
            <a:r>
              <a:rPr lang="el-GR" sz="1600" kern="0" dirty="0">
                <a:solidFill>
                  <a:srgbClr val="FF0000"/>
                </a:solidFill>
              </a:rPr>
              <a:t>: Περιήγηση στις διάφορες ενότητες της αίτησης</a:t>
            </a:r>
            <a:endParaRPr lang="en-GB" sz="1600" kern="0" dirty="0">
              <a:solidFill>
                <a:srgbClr val="FF0000"/>
              </a:solidFill>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n-GB" sz="1600" b="1" kern="0" noProof="0" dirty="0">
                <a:solidFill>
                  <a:srgbClr val="FF0000"/>
                </a:solidFill>
              </a:rPr>
              <a:t>Content Area</a:t>
            </a:r>
            <a:r>
              <a:rPr lang="el-GR" sz="1600" b="1" kern="0" noProof="0" dirty="0">
                <a:solidFill>
                  <a:srgbClr val="FF0000"/>
                </a:solidFill>
              </a:rPr>
              <a:t>: </a:t>
            </a:r>
            <a:r>
              <a:rPr lang="el-GR" sz="1600" kern="0" noProof="0" dirty="0">
                <a:solidFill>
                  <a:srgbClr val="FF0000"/>
                </a:solidFill>
              </a:rPr>
              <a:t>Περιεχόμενο αίτησης προς συμπλήρωση</a:t>
            </a:r>
            <a:r>
              <a:rPr lang="en-GB" sz="1600" kern="0" noProof="0" dirty="0">
                <a:solidFill>
                  <a:srgbClr val="FF0000"/>
                </a:solidFill>
              </a:rPr>
              <a:t> </a:t>
            </a:r>
            <a:endParaRPr lang="el-GR" sz="1600" kern="0" noProof="0" dirty="0">
              <a:solidFill>
                <a:srgbClr val="FF000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sz="1600" b="1" kern="0" noProof="0" dirty="0">
              <a:solidFill>
                <a:srgbClr val="FF000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600" b="1" kern="0" noProof="0" dirty="0">
                <a:solidFill>
                  <a:srgbClr val="FF0000"/>
                </a:solidFill>
              </a:rPr>
              <a:t>3</a:t>
            </a:r>
            <a:r>
              <a:rPr lang="en-GB" sz="1600" b="1" kern="0" noProof="0" dirty="0">
                <a:solidFill>
                  <a:srgbClr val="FF0000"/>
                </a:solidFill>
              </a:rPr>
              <a:t>a:         </a:t>
            </a:r>
            <a:r>
              <a:rPr lang="el-GR" sz="1600" kern="0" dirty="0">
                <a:solidFill>
                  <a:srgbClr val="FF0000"/>
                </a:solidFill>
              </a:rPr>
              <a:t>Επιπρόσθετη πληροφόρηση για μία ενότητα (οδηγίες συμπλήρωσης, τί πρέπει να περιλαμβάνει κτλ.)</a:t>
            </a:r>
          </a:p>
          <a:p>
            <a:pPr marR="0" lvl="0" defTabSz="914400" eaLnBrk="1" fontAlgn="auto" latinLnBrk="0" hangingPunct="1">
              <a:lnSpc>
                <a:spcPct val="100000"/>
              </a:lnSpc>
              <a:spcBef>
                <a:spcPts val="0"/>
              </a:spcBef>
              <a:spcAft>
                <a:spcPts val="0"/>
              </a:spcAft>
              <a:buClrTx/>
              <a:buSzTx/>
              <a:tabLst/>
              <a:defRPr/>
            </a:pPr>
            <a:endParaRPr lang="el-GR" sz="1600" kern="0" dirty="0">
              <a:solidFill>
                <a:srgbClr val="FF000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600" b="1" i="0" u="none" strike="noStrike" kern="0" cap="none" spc="0" normalizeH="0" baseline="0" noProof="0" dirty="0">
                <a:ln>
                  <a:noFill/>
                </a:ln>
                <a:solidFill>
                  <a:srgbClr val="FF0000"/>
                </a:solidFill>
                <a:effectLst/>
                <a:uLnTx/>
                <a:uFillTx/>
              </a:rPr>
              <a:t>3</a:t>
            </a:r>
            <a:r>
              <a:rPr kumimoji="0" lang="en-GB" sz="1600" b="1" i="0" u="none" strike="noStrike" kern="0" cap="none" spc="0" normalizeH="0" baseline="0" noProof="0" dirty="0">
                <a:ln>
                  <a:noFill/>
                </a:ln>
                <a:solidFill>
                  <a:srgbClr val="FF0000"/>
                </a:solidFill>
                <a:effectLst/>
                <a:uLnTx/>
                <a:uFillTx/>
              </a:rPr>
              <a:t>b: </a:t>
            </a:r>
            <a:r>
              <a:rPr kumimoji="0" lang="el-GR" sz="1600" b="1" i="0" u="none" strike="noStrike" kern="0" cap="none" spc="0" normalizeH="0" baseline="0" noProof="0" dirty="0">
                <a:ln>
                  <a:noFill/>
                </a:ln>
                <a:solidFill>
                  <a:srgbClr val="FF0000"/>
                </a:solidFill>
                <a:effectLst/>
                <a:uLnTx/>
                <a:uFillTx/>
              </a:rPr>
              <a:t>              </a:t>
            </a:r>
            <a:r>
              <a:rPr kumimoji="0" lang="el-GR" sz="1600" i="0" u="none" strike="noStrike" kern="0" cap="none" spc="0" normalizeH="0" baseline="0" noProof="0" dirty="0">
                <a:ln>
                  <a:noFill/>
                </a:ln>
                <a:solidFill>
                  <a:srgbClr val="FF0000"/>
                </a:solidFill>
                <a:effectLst/>
                <a:uLnTx/>
                <a:uFillTx/>
              </a:rPr>
              <a:t>Μεταφορά στην προηγούμενη</a:t>
            </a:r>
            <a:r>
              <a:rPr kumimoji="0" lang="el-GR" sz="1600" i="0" u="none" strike="noStrike" kern="0" cap="none" spc="0" normalizeH="0" noProof="0" dirty="0">
                <a:ln>
                  <a:noFill/>
                </a:ln>
                <a:solidFill>
                  <a:srgbClr val="FF0000"/>
                </a:solidFill>
                <a:effectLst/>
                <a:uLnTx/>
                <a:uFillTx/>
              </a:rPr>
              <a:t> ή επόμενη ενότητα </a:t>
            </a:r>
            <a:r>
              <a:rPr lang="el-GR" sz="1600" kern="0" dirty="0">
                <a:solidFill>
                  <a:srgbClr val="FF0000"/>
                </a:solidFill>
              </a:rPr>
              <a:t>&amp;</a:t>
            </a:r>
            <a:r>
              <a:rPr lang="en-GB" sz="1600" kern="0" dirty="0">
                <a:solidFill>
                  <a:srgbClr val="FF0000"/>
                </a:solidFill>
              </a:rPr>
              <a:t> </a:t>
            </a:r>
            <a:r>
              <a:rPr lang="el-GR" sz="1600" kern="0" dirty="0">
                <a:solidFill>
                  <a:srgbClr val="FF0000"/>
                </a:solidFill>
              </a:rPr>
              <a:t> </a:t>
            </a:r>
            <a:r>
              <a:rPr lang="en-GB" sz="1600" kern="0" dirty="0">
                <a:solidFill>
                  <a:srgbClr val="FF0000"/>
                </a:solidFill>
              </a:rPr>
              <a:t>       </a:t>
            </a:r>
            <a:r>
              <a:rPr lang="el-GR" sz="1600" kern="0" dirty="0">
                <a:solidFill>
                  <a:srgbClr val="FF0000"/>
                </a:solidFill>
              </a:rPr>
              <a:t>Ε</a:t>
            </a:r>
            <a:r>
              <a:rPr kumimoji="0" lang="el-GR" sz="1600" i="0" u="none" strike="noStrike" kern="0" cap="none" spc="0" normalizeH="0" noProof="0" dirty="0" err="1">
                <a:ln>
                  <a:noFill/>
                </a:ln>
                <a:solidFill>
                  <a:srgbClr val="FF0000"/>
                </a:solidFill>
                <a:effectLst/>
                <a:uLnTx/>
                <a:uFillTx/>
              </a:rPr>
              <a:t>μφάνιση</a:t>
            </a:r>
            <a:r>
              <a:rPr kumimoji="0" lang="el-GR" sz="1600" i="0" u="none" strike="noStrike" kern="0" cap="none" spc="0" normalizeH="0" noProof="0" dirty="0">
                <a:ln>
                  <a:noFill/>
                </a:ln>
                <a:solidFill>
                  <a:srgbClr val="FF0000"/>
                </a:solidFill>
                <a:effectLst/>
                <a:uLnTx/>
                <a:uFillTx/>
              </a:rPr>
              <a:t> αίτησης σε πλήρη οθόνη</a:t>
            </a:r>
          </a:p>
          <a:p>
            <a:pPr marR="0" lvl="0" defTabSz="914400" eaLnBrk="1" fontAlgn="auto" latinLnBrk="0" hangingPunct="1">
              <a:lnSpc>
                <a:spcPct val="100000"/>
              </a:lnSpc>
              <a:spcBef>
                <a:spcPts val="0"/>
              </a:spcBef>
              <a:spcAft>
                <a:spcPts val="0"/>
              </a:spcAft>
              <a:buClrTx/>
              <a:buSzTx/>
              <a:tabLst/>
              <a:defRPr/>
            </a:pPr>
            <a:endParaRPr kumimoji="0" lang="el-GR" sz="1600" i="0" u="none" strike="noStrike" kern="0" cap="none" spc="0" normalizeH="0" noProof="0" dirty="0">
              <a:ln>
                <a:noFill/>
              </a:ln>
              <a:solidFill>
                <a:srgbClr val="FF0000"/>
              </a:solidFill>
              <a:effectLst/>
              <a:uLnTx/>
              <a:uFillTx/>
            </a:endParaRPr>
          </a:p>
          <a:p>
            <a:pPr marR="0" lvl="0" defTabSz="914400" eaLnBrk="1" fontAlgn="auto" latinLnBrk="0" hangingPunct="1">
              <a:lnSpc>
                <a:spcPct val="100000"/>
              </a:lnSpc>
              <a:spcBef>
                <a:spcPts val="0"/>
              </a:spcBef>
              <a:spcAft>
                <a:spcPts val="0"/>
              </a:spcAft>
              <a:buClrTx/>
              <a:buSzTx/>
              <a:tabLst/>
              <a:defRPr/>
            </a:pPr>
            <a:r>
              <a:rPr lang="el-GR" sz="1600" kern="0" baseline="0" dirty="0">
                <a:solidFill>
                  <a:srgbClr val="FF0000"/>
                </a:solidFill>
              </a:rPr>
              <a:t>4.   </a:t>
            </a:r>
            <a:r>
              <a:rPr lang="en-GB" sz="1600" b="1" kern="0" dirty="0">
                <a:solidFill>
                  <a:srgbClr val="FF0000"/>
                </a:solidFill>
              </a:rPr>
              <a:t>Submit</a:t>
            </a:r>
            <a:r>
              <a:rPr lang="en-GB" sz="1600" kern="0" dirty="0">
                <a:solidFill>
                  <a:srgbClr val="FF0000"/>
                </a:solidFill>
              </a:rPr>
              <a:t>: </a:t>
            </a:r>
            <a:r>
              <a:rPr lang="el-GR" sz="1600" kern="0" dirty="0">
                <a:solidFill>
                  <a:srgbClr val="FF0000"/>
                </a:solidFill>
              </a:rPr>
              <a:t>Υποβολή αίτησης </a:t>
            </a:r>
            <a:endParaRPr kumimoji="0" lang="el-GR" sz="1600" i="0" u="none" strike="noStrike" kern="0" cap="none" spc="0" normalizeH="0" baseline="0" noProof="0" dirty="0">
              <a:ln>
                <a:noFill/>
              </a:ln>
              <a:solidFill>
                <a:srgbClr val="FF0000"/>
              </a:solidFill>
              <a:effectLst/>
              <a:uLnTx/>
              <a:uFillTx/>
            </a:endParaRPr>
          </a:p>
          <a:p>
            <a:r>
              <a:rPr lang="el-GR" sz="1600" kern="0" dirty="0">
                <a:solidFill>
                  <a:srgbClr val="FF0000"/>
                </a:solidFill>
              </a:rPr>
              <a:t>5.   </a:t>
            </a:r>
            <a:r>
              <a:rPr lang="en-GB" sz="1600" b="1" kern="0" dirty="0">
                <a:solidFill>
                  <a:srgbClr val="FF0000"/>
                </a:solidFill>
              </a:rPr>
              <a:t>PDF</a:t>
            </a:r>
            <a:r>
              <a:rPr lang="en-GB" sz="1600" kern="0" dirty="0">
                <a:solidFill>
                  <a:srgbClr val="FF0000"/>
                </a:solidFill>
              </a:rPr>
              <a:t>: </a:t>
            </a:r>
            <a:r>
              <a:rPr lang="el-GR" sz="1600" kern="0" dirty="0">
                <a:solidFill>
                  <a:srgbClr val="FF0000"/>
                </a:solidFill>
              </a:rPr>
              <a:t>Εξαγωγή αίτησης με τη μορφή </a:t>
            </a:r>
            <a:r>
              <a:rPr lang="en-GB" sz="1600" kern="0" dirty="0">
                <a:solidFill>
                  <a:srgbClr val="FF0000"/>
                </a:solidFill>
              </a:rPr>
              <a:t>pdf </a:t>
            </a:r>
            <a:r>
              <a:rPr lang="el-GR" sz="1600" kern="0" dirty="0">
                <a:solidFill>
                  <a:srgbClr val="FF0000"/>
                </a:solidFill>
              </a:rPr>
              <a:t>αρχείου</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b="0" i="0" u="none" strike="noStrike" kern="0" cap="none" spc="0" normalizeH="0" baseline="0" noProof="0" dirty="0">
              <a:ln>
                <a:noFill/>
              </a:ln>
              <a:solidFill>
                <a:srgbClr val="FF0000"/>
              </a:solidFill>
              <a:effectLst/>
              <a:uLnTx/>
              <a:uFillTx/>
            </a:endParaRPr>
          </a:p>
        </p:txBody>
      </p:sp>
      <p:grpSp>
        <p:nvGrpSpPr>
          <p:cNvPr id="17" name="Group 16"/>
          <p:cNvGrpSpPr/>
          <p:nvPr/>
        </p:nvGrpSpPr>
        <p:grpSpPr>
          <a:xfrm>
            <a:off x="3972738" y="3933412"/>
            <a:ext cx="531001" cy="413104"/>
            <a:chOff x="8714671" y="1522944"/>
            <a:chExt cx="360040" cy="471984"/>
          </a:xfrm>
        </p:grpSpPr>
        <p:sp>
          <p:nvSpPr>
            <p:cNvPr id="18" name="Teardrop 1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8729765" y="1572955"/>
              <a:ext cx="321910" cy="421973"/>
            </a:xfrm>
            <a:prstGeom prst="rect">
              <a:avLst/>
            </a:prstGeom>
            <a:noFill/>
          </p:spPr>
          <p:txBody>
            <a:bodyPr wrap="square" rtlCol="0">
              <a:spAutoFit/>
            </a:bodyPr>
            <a:lstStyle/>
            <a:p>
              <a:r>
                <a:rPr lang="el-GR" b="1" dirty="0">
                  <a:solidFill>
                    <a:srgbClr val="FFC000"/>
                  </a:solidFill>
                </a:rPr>
                <a:t>3</a:t>
              </a:r>
              <a:r>
                <a:rPr lang="en-GB" b="1" dirty="0">
                  <a:solidFill>
                    <a:srgbClr val="FFC000"/>
                  </a:solidFill>
                </a:rPr>
                <a:t>a</a:t>
              </a:r>
              <a:endParaRPr lang="en-US" b="1" dirty="0">
                <a:solidFill>
                  <a:srgbClr val="FFC000"/>
                </a:solidFill>
              </a:endParaRPr>
            </a:p>
          </p:txBody>
        </p:sp>
      </p:grpSp>
      <p:grpSp>
        <p:nvGrpSpPr>
          <p:cNvPr id="24" name="Group 23"/>
          <p:cNvGrpSpPr/>
          <p:nvPr/>
        </p:nvGrpSpPr>
        <p:grpSpPr>
          <a:xfrm>
            <a:off x="6866344" y="3849018"/>
            <a:ext cx="567298" cy="469355"/>
            <a:chOff x="8714671" y="1522944"/>
            <a:chExt cx="360040" cy="469355"/>
          </a:xfrm>
        </p:grpSpPr>
        <p:sp>
          <p:nvSpPr>
            <p:cNvPr id="25" name="Teardrop 24"/>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TextBox 25"/>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3</a:t>
              </a:r>
              <a:r>
                <a:rPr lang="en-GB" b="1" dirty="0">
                  <a:solidFill>
                    <a:srgbClr val="FFC000"/>
                  </a:solidFill>
                </a:rPr>
                <a:t>b</a:t>
              </a:r>
              <a:endParaRPr lang="en-US" b="1" dirty="0">
                <a:solidFill>
                  <a:srgbClr val="FFC000"/>
                </a:solidFill>
              </a:endParaRPr>
            </a:p>
          </p:txBody>
        </p:sp>
      </p:grpSp>
      <p:pic>
        <p:nvPicPr>
          <p:cNvPr id="27" name="Picture 26"/>
          <p:cNvPicPr>
            <a:picLocks noChangeAspect="1"/>
          </p:cNvPicPr>
          <p:nvPr/>
        </p:nvPicPr>
        <p:blipFill>
          <a:blip r:embed="rId3"/>
          <a:stretch>
            <a:fillRect/>
          </a:stretch>
        </p:blipFill>
        <p:spPr>
          <a:xfrm>
            <a:off x="1257244" y="1606516"/>
            <a:ext cx="323851" cy="364332"/>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213" y="2041401"/>
            <a:ext cx="571550" cy="495343"/>
          </a:xfrm>
          <a:prstGeom prst="rect">
            <a:avLst/>
          </a:prstGeom>
        </p:spPr>
      </p:pic>
      <p:sp>
        <p:nvSpPr>
          <p:cNvPr id="29" name="Rectangle 28"/>
          <p:cNvSpPr/>
          <p:nvPr/>
        </p:nvSpPr>
        <p:spPr>
          <a:xfrm>
            <a:off x="8128916" y="3899029"/>
            <a:ext cx="3701134" cy="923330"/>
          </a:xfrm>
          <a:prstGeom prst="rect">
            <a:avLst/>
          </a:prstGeom>
        </p:spPr>
        <p:txBody>
          <a:bodyPr wrap="square">
            <a:spAutoFit/>
          </a:bodyPr>
          <a:lstStyle/>
          <a:p>
            <a:pPr lvl="0">
              <a:defRPr/>
            </a:pPr>
            <a:r>
              <a:rPr lang="el-GR" b="1" i="1" kern="0" dirty="0">
                <a:solidFill>
                  <a:srgbClr val="FF0000"/>
                </a:solidFill>
              </a:rPr>
              <a:t>!!! Γίνεται αυτόματη αποθήκευση της αίτησης, ενώ ο </a:t>
            </a:r>
            <a:r>
              <a:rPr lang="el-GR" b="1" i="1" kern="0" dirty="0" err="1">
                <a:solidFill>
                  <a:srgbClr val="FF0000"/>
                </a:solidFill>
              </a:rPr>
              <a:t>αιτητής</a:t>
            </a:r>
            <a:r>
              <a:rPr lang="el-GR" b="1" i="1" kern="0" dirty="0">
                <a:solidFill>
                  <a:srgbClr val="FF0000"/>
                </a:solidFill>
              </a:rPr>
              <a:t> τη συμπληρώνει</a:t>
            </a:r>
            <a:endParaRPr lang="en-GB" b="1" i="1" kern="0" dirty="0">
              <a:solidFill>
                <a:srgbClr val="FF0000"/>
              </a:solidFill>
            </a:endParaRPr>
          </a:p>
        </p:txBody>
      </p:sp>
      <p:pic>
        <p:nvPicPr>
          <p:cNvPr id="31" name="Picture 30"/>
          <p:cNvPicPr>
            <a:picLocks noChangeAspect="1"/>
          </p:cNvPicPr>
          <p:nvPr/>
        </p:nvPicPr>
        <p:blipFill>
          <a:blip r:embed="rId5"/>
          <a:stretch>
            <a:fillRect/>
          </a:stretch>
        </p:blipFill>
        <p:spPr>
          <a:xfrm>
            <a:off x="6263626" y="2159423"/>
            <a:ext cx="312447" cy="274344"/>
          </a:xfrm>
          <a:prstGeom prst="rect">
            <a:avLst/>
          </a:prstGeom>
        </p:spPr>
      </p:pic>
    </p:spTree>
    <p:extLst>
      <p:ext uri="{BB962C8B-B14F-4D97-AF65-F5344CB8AC3E}">
        <p14:creationId xmlns:p14="http://schemas.microsoft.com/office/powerpoint/2010/main" val="114594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ΕΠΕΞΕΡΓΑΣΙΑ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TextBox 6"/>
          <p:cNvSpPr txBox="1"/>
          <p:nvPr/>
        </p:nvSpPr>
        <p:spPr>
          <a:xfrm>
            <a:off x="240199" y="991238"/>
            <a:ext cx="11751776" cy="120032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b="1" kern="0" dirty="0">
                <a:solidFill>
                  <a:srgbClr val="FF0000"/>
                </a:solidFill>
              </a:rPr>
              <a:t>Mandatory fields and sections:</a:t>
            </a:r>
          </a:p>
          <a:p>
            <a:pPr marR="0" lvl="0" defTabSz="914400" eaLnBrk="1" fontAlgn="auto" latinLnBrk="0" hangingPunct="1">
              <a:lnSpc>
                <a:spcPct val="100000"/>
              </a:lnSpc>
              <a:spcBef>
                <a:spcPts val="0"/>
              </a:spcBef>
              <a:spcAft>
                <a:spcPts val="0"/>
              </a:spcAft>
              <a:buClrTx/>
              <a:buSzTx/>
              <a:tabLst/>
              <a:defRPr/>
            </a:pPr>
            <a:endParaRPr lang="en-GB" kern="0" dirty="0">
              <a:solidFill>
                <a:srgbClr val="FF0000"/>
              </a:solidFill>
            </a:endParaRPr>
          </a:p>
          <a:p>
            <a:pPr marR="0" lvl="0" defTabSz="914400" eaLnBrk="1" fontAlgn="auto" latinLnBrk="0" hangingPunct="1">
              <a:lnSpc>
                <a:spcPct val="100000"/>
              </a:lnSpc>
              <a:spcBef>
                <a:spcPts val="0"/>
              </a:spcBef>
              <a:spcAft>
                <a:spcPts val="0"/>
              </a:spcAft>
              <a:buClrTx/>
              <a:buSzTx/>
              <a:tabLst/>
              <a:defRPr/>
            </a:pPr>
            <a:r>
              <a:rPr lang="el-GR" kern="0" dirty="0">
                <a:solidFill>
                  <a:srgbClr val="FF0000"/>
                </a:solidFill>
              </a:rPr>
              <a:t>Εάν τα υποχρεωτικά πεδία/οι υποχρεωτικές ενότητες δεν είναι συμπληρωμένες, η υποβολή της αίτησης δεν είναι εφ</a:t>
            </a:r>
            <a:r>
              <a:rPr lang="el-GR" b="1" kern="0" dirty="0">
                <a:solidFill>
                  <a:srgbClr val="FF0000"/>
                </a:solidFill>
              </a:rPr>
              <a:t>ικτή</a:t>
            </a:r>
            <a:endParaRPr lang="el-GR" kern="0" dirty="0">
              <a:solidFill>
                <a:srgbClr val="FF0000"/>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b="0" i="0" u="none" strike="noStrike" kern="0" cap="none" spc="0" normalizeH="0" baseline="0" noProof="0" dirty="0">
              <a:ln>
                <a:noFill/>
              </a:ln>
              <a:solidFill>
                <a:srgbClr val="FF0000"/>
              </a:solidFill>
              <a:effectLst/>
              <a:uLnTx/>
              <a:uFillTx/>
            </a:endParaRPr>
          </a:p>
        </p:txBody>
      </p:sp>
      <p:pic>
        <p:nvPicPr>
          <p:cNvPr id="4" name="Picture 3"/>
          <p:cNvPicPr>
            <a:picLocks noChangeAspect="1"/>
          </p:cNvPicPr>
          <p:nvPr/>
        </p:nvPicPr>
        <p:blipFill>
          <a:blip r:embed="rId2"/>
          <a:stretch>
            <a:fillRect/>
          </a:stretch>
        </p:blipFill>
        <p:spPr>
          <a:xfrm>
            <a:off x="1860285" y="2977763"/>
            <a:ext cx="7908521" cy="2865277"/>
          </a:xfrm>
          <a:prstGeom prst="rect">
            <a:avLst/>
          </a:prstGeom>
        </p:spPr>
      </p:pic>
    </p:spTree>
    <p:extLst>
      <p:ext uri="{BB962C8B-B14F-4D97-AF65-F5344CB8AC3E}">
        <p14:creationId xmlns:p14="http://schemas.microsoft.com/office/powerpoint/2010/main" val="4073848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ΕΠΕΞΕΡΓΑΣΙΑ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TextBox 23"/>
          <p:cNvSpPr txBox="1"/>
          <p:nvPr/>
        </p:nvSpPr>
        <p:spPr>
          <a:xfrm>
            <a:off x="333375" y="1072172"/>
            <a:ext cx="5832648"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800" b="1" i="0" u="none" strike="noStrike" kern="0" cap="none" spc="0" normalizeH="0" baseline="0" noProof="0" dirty="0">
                <a:ln>
                  <a:noFill/>
                </a:ln>
                <a:solidFill>
                  <a:srgbClr val="FF0000"/>
                </a:solidFill>
                <a:effectLst/>
                <a:uLnTx/>
                <a:uFillTx/>
              </a:rPr>
              <a:t>Προειδοποιητικά και Πληροφοριακά Μηνύματα</a:t>
            </a:r>
            <a:endParaRPr kumimoji="0" lang="en-GB" sz="1800" b="1" i="0" u="none" strike="noStrike" kern="0" cap="none" spc="0" normalizeH="0" baseline="0" noProof="0" dirty="0">
              <a:ln>
                <a:noFill/>
              </a:ln>
              <a:solidFill>
                <a:srgbClr val="FF0000"/>
              </a:solidFill>
              <a:effectLst/>
              <a:uLnTx/>
              <a:uFillTx/>
            </a:endParaRPr>
          </a:p>
        </p:txBody>
      </p:sp>
      <p:pic>
        <p:nvPicPr>
          <p:cNvPr id="2" name="Picture 1"/>
          <p:cNvPicPr>
            <a:picLocks noChangeAspect="1"/>
          </p:cNvPicPr>
          <p:nvPr/>
        </p:nvPicPr>
        <p:blipFill>
          <a:blip r:embed="rId2"/>
          <a:stretch>
            <a:fillRect/>
          </a:stretch>
        </p:blipFill>
        <p:spPr>
          <a:xfrm>
            <a:off x="333375" y="1588747"/>
            <a:ext cx="6237146" cy="5181990"/>
          </a:xfrm>
          <a:prstGeom prst="rect">
            <a:avLst/>
          </a:prstGeom>
        </p:spPr>
      </p:pic>
      <p:sp>
        <p:nvSpPr>
          <p:cNvPr id="4" name="TextBox 3"/>
          <p:cNvSpPr txBox="1"/>
          <p:nvPr/>
        </p:nvSpPr>
        <p:spPr>
          <a:xfrm>
            <a:off x="7514306" y="2524768"/>
            <a:ext cx="3790950" cy="1477328"/>
          </a:xfrm>
          <a:prstGeom prst="rect">
            <a:avLst/>
          </a:prstGeom>
          <a:noFill/>
        </p:spPr>
        <p:txBody>
          <a:bodyPr wrap="square" rtlCol="0">
            <a:spAutoFit/>
          </a:bodyPr>
          <a:lstStyle/>
          <a:p>
            <a:r>
              <a:rPr lang="el-GR" i="1" dirty="0">
                <a:solidFill>
                  <a:srgbClr val="FF0000"/>
                </a:solidFill>
              </a:rPr>
              <a:t>!!! Κάποια μηνύματα βρίσκονται στην αίτηση ούτως ή άλλως και κάποια άλλα εμφανίζονται μόνο εφόσον συγκεκριμένα πεδία συμπληρωθούν με λανθασμένα στοιχεία</a:t>
            </a:r>
            <a:endParaRPr lang="en-GB" i="1" dirty="0">
              <a:solidFill>
                <a:srgbClr val="FF0000"/>
              </a:solidFill>
            </a:endParaRPr>
          </a:p>
        </p:txBody>
      </p:sp>
    </p:spTree>
    <p:extLst>
      <p:ext uri="{BB962C8B-B14F-4D97-AF65-F5344CB8AC3E}">
        <p14:creationId xmlns:p14="http://schemas.microsoft.com/office/powerpoint/2010/main" val="14374605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ΥΠΟΒΟΛΗ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Content Placeholder 7"/>
          <p:cNvSpPr txBox="1">
            <a:spLocks/>
          </p:cNvSpPr>
          <p:nvPr/>
        </p:nvSpPr>
        <p:spPr>
          <a:xfrm>
            <a:off x="185961" y="1074957"/>
            <a:ext cx="10015314" cy="141725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mj-lt"/>
              <a:buAutoNum type="arabicPeriod"/>
            </a:pPr>
            <a:r>
              <a:rPr lang="el-GR" sz="1800" dirty="0">
                <a:solidFill>
                  <a:srgbClr val="FF0000"/>
                </a:solidFill>
              </a:rPr>
              <a:t> Οι ενότητες περιεχομένου είναι πλήρως συμπληρωμένες όταν το       μετατρέπεται σε </a:t>
            </a:r>
          </a:p>
          <a:p>
            <a:pPr algn="l">
              <a:buFont typeface="+mj-lt"/>
              <a:buAutoNum type="arabicPeriod"/>
            </a:pPr>
            <a:r>
              <a:rPr lang="el-GR" sz="1800" dirty="0">
                <a:solidFill>
                  <a:srgbClr val="FF0000"/>
                </a:solidFill>
              </a:rPr>
              <a:t> Λίστα ελέγχου: Πλήρως συμπληρωμένη όταν το        μετατρέπεται σε </a:t>
            </a:r>
          </a:p>
          <a:p>
            <a:pPr algn="l">
              <a:buFont typeface="+mj-lt"/>
              <a:buAutoNum type="arabicPeriod"/>
            </a:pPr>
            <a:r>
              <a:rPr lang="el-GR" sz="1800" dirty="0">
                <a:solidFill>
                  <a:srgbClr val="FF0000"/>
                </a:solidFill>
              </a:rPr>
              <a:t> </a:t>
            </a:r>
            <a:r>
              <a:rPr lang="en-US" sz="1800" dirty="0">
                <a:solidFill>
                  <a:srgbClr val="FF0000"/>
                </a:solidFill>
              </a:rPr>
              <a:t>Submit: </a:t>
            </a:r>
            <a:r>
              <a:rPr lang="el-GR" sz="1800" dirty="0">
                <a:solidFill>
                  <a:srgbClr val="FF0000"/>
                </a:solidFill>
              </a:rPr>
              <a:t>Ενεργοποιείται μόνο όταν όλες οι ενότητες είναι συμπληρωμένες</a:t>
            </a:r>
          </a:p>
          <a:p>
            <a:pPr algn="l">
              <a:buFont typeface="+mj-lt"/>
              <a:buAutoNum type="arabicPeriod"/>
            </a:pPr>
            <a:r>
              <a:rPr lang="el-GR" sz="1800" dirty="0">
                <a:solidFill>
                  <a:srgbClr val="FF0000"/>
                </a:solidFill>
              </a:rPr>
              <a:t> Μήνυμα επιβεβαίωσης επιτυχούς υποβολής</a:t>
            </a:r>
          </a:p>
          <a:p>
            <a:pPr>
              <a:buFont typeface="+mj-lt"/>
              <a:buAutoNum type="arabicPeriod"/>
            </a:pPr>
            <a:endParaRPr lang="el-GR" sz="1800" dirty="0"/>
          </a:p>
        </p:txBody>
      </p:sp>
      <p:pic>
        <p:nvPicPr>
          <p:cNvPr id="11" name="Picture 10"/>
          <p:cNvPicPr>
            <a:picLocks noChangeAspect="1"/>
          </p:cNvPicPr>
          <p:nvPr/>
        </p:nvPicPr>
        <p:blipFill>
          <a:blip r:embed="rId2"/>
          <a:stretch>
            <a:fillRect/>
          </a:stretch>
        </p:blipFill>
        <p:spPr>
          <a:xfrm>
            <a:off x="6590979" y="1118299"/>
            <a:ext cx="323850" cy="266907"/>
          </a:xfrm>
          <a:prstGeom prst="rect">
            <a:avLst/>
          </a:prstGeom>
        </p:spPr>
      </p:pic>
      <p:pic>
        <p:nvPicPr>
          <p:cNvPr id="12" name="Picture 11"/>
          <p:cNvPicPr>
            <a:picLocks noChangeAspect="1"/>
          </p:cNvPicPr>
          <p:nvPr/>
        </p:nvPicPr>
        <p:blipFill>
          <a:blip r:embed="rId3"/>
          <a:stretch>
            <a:fillRect/>
          </a:stretch>
        </p:blipFill>
        <p:spPr>
          <a:xfrm>
            <a:off x="8448059" y="1104039"/>
            <a:ext cx="372451" cy="266907"/>
          </a:xfrm>
          <a:prstGeom prst="rect">
            <a:avLst/>
          </a:prstGeom>
        </p:spPr>
      </p:pic>
      <p:pic>
        <p:nvPicPr>
          <p:cNvPr id="13" name="Picture 12"/>
          <p:cNvPicPr>
            <a:picLocks noChangeAspect="1"/>
          </p:cNvPicPr>
          <p:nvPr/>
        </p:nvPicPr>
        <p:blipFill>
          <a:blip r:embed="rId4"/>
          <a:stretch>
            <a:fillRect/>
          </a:stretch>
        </p:blipFill>
        <p:spPr>
          <a:xfrm>
            <a:off x="4962329" y="1440625"/>
            <a:ext cx="400050" cy="316189"/>
          </a:xfrm>
          <a:prstGeom prst="rect">
            <a:avLst/>
          </a:prstGeom>
        </p:spPr>
      </p:pic>
      <p:pic>
        <p:nvPicPr>
          <p:cNvPr id="15" name="Picture 14"/>
          <p:cNvPicPr>
            <a:picLocks noChangeAspect="1"/>
          </p:cNvPicPr>
          <p:nvPr/>
        </p:nvPicPr>
        <p:blipFill>
          <a:blip r:embed="rId5"/>
          <a:stretch>
            <a:fillRect/>
          </a:stretch>
        </p:blipFill>
        <p:spPr>
          <a:xfrm>
            <a:off x="6964170" y="1400361"/>
            <a:ext cx="360395" cy="422532"/>
          </a:xfrm>
          <a:prstGeom prst="rect">
            <a:avLst/>
          </a:prstGeom>
        </p:spPr>
      </p:pic>
      <p:pic>
        <p:nvPicPr>
          <p:cNvPr id="16" name="Picture 2" descr="AF Submission 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653" y="2680100"/>
            <a:ext cx="9141402" cy="325461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646903" y="3502904"/>
            <a:ext cx="360040" cy="469355"/>
            <a:chOff x="8714671" y="1522944"/>
            <a:chExt cx="360040" cy="469355"/>
          </a:xfrm>
        </p:grpSpPr>
        <p:sp>
          <p:nvSpPr>
            <p:cNvPr id="18" name="Teardrop 1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grpSp>
      <p:grpSp>
        <p:nvGrpSpPr>
          <p:cNvPr id="21" name="Group 20"/>
          <p:cNvGrpSpPr/>
          <p:nvPr/>
        </p:nvGrpSpPr>
        <p:grpSpPr>
          <a:xfrm>
            <a:off x="2993545" y="3553202"/>
            <a:ext cx="360040" cy="469355"/>
            <a:chOff x="8714671" y="1522944"/>
            <a:chExt cx="360040" cy="469355"/>
          </a:xfrm>
        </p:grpSpPr>
        <p:sp>
          <p:nvSpPr>
            <p:cNvPr id="22" name="Teardrop 21"/>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TextBox 22"/>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2</a:t>
              </a:r>
              <a:endParaRPr lang="en-US" b="1" dirty="0">
                <a:solidFill>
                  <a:srgbClr val="FFC000"/>
                </a:solidFill>
              </a:endParaRPr>
            </a:p>
          </p:txBody>
        </p:sp>
      </p:grpSp>
      <p:grpSp>
        <p:nvGrpSpPr>
          <p:cNvPr id="27" name="Group 26"/>
          <p:cNvGrpSpPr/>
          <p:nvPr/>
        </p:nvGrpSpPr>
        <p:grpSpPr>
          <a:xfrm>
            <a:off x="7915150" y="2100177"/>
            <a:ext cx="360040" cy="469355"/>
            <a:chOff x="8714671" y="1522944"/>
            <a:chExt cx="360040" cy="469355"/>
          </a:xfrm>
        </p:grpSpPr>
        <p:sp>
          <p:nvSpPr>
            <p:cNvPr id="28" name="Teardrop 2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9" name="TextBox 28"/>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3</a:t>
              </a:r>
              <a:endParaRPr lang="en-US" b="1" dirty="0">
                <a:solidFill>
                  <a:srgbClr val="FFC000"/>
                </a:solidFill>
              </a:endParaRPr>
            </a:p>
          </p:txBody>
        </p:sp>
      </p:grpSp>
      <p:pic>
        <p:nvPicPr>
          <p:cNvPr id="30" name="Picture 29"/>
          <p:cNvPicPr>
            <a:picLocks noChangeAspect="1"/>
          </p:cNvPicPr>
          <p:nvPr/>
        </p:nvPicPr>
        <p:blipFill>
          <a:blip r:embed="rId7"/>
          <a:stretch>
            <a:fillRect/>
          </a:stretch>
        </p:blipFill>
        <p:spPr>
          <a:xfrm>
            <a:off x="7930244" y="5630002"/>
            <a:ext cx="4097263" cy="1227998"/>
          </a:xfrm>
          <a:prstGeom prst="rect">
            <a:avLst/>
          </a:prstGeom>
        </p:spPr>
      </p:pic>
      <p:grpSp>
        <p:nvGrpSpPr>
          <p:cNvPr id="31" name="Group 30"/>
          <p:cNvGrpSpPr/>
          <p:nvPr/>
        </p:nvGrpSpPr>
        <p:grpSpPr>
          <a:xfrm>
            <a:off x="11076806" y="5395324"/>
            <a:ext cx="360040" cy="469355"/>
            <a:chOff x="8714671" y="1522944"/>
            <a:chExt cx="360040" cy="469355"/>
          </a:xfrm>
        </p:grpSpPr>
        <p:sp>
          <p:nvSpPr>
            <p:cNvPr id="32" name="Teardrop 31"/>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3" name="TextBox 32"/>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4</a:t>
              </a:r>
              <a:endParaRPr lang="en-US" b="1" dirty="0">
                <a:solidFill>
                  <a:srgbClr val="FFC000"/>
                </a:solidFill>
              </a:endParaRPr>
            </a:p>
          </p:txBody>
        </p:sp>
      </p:grpSp>
      <p:sp>
        <p:nvSpPr>
          <p:cNvPr id="34" name="Content Placeholder 7"/>
          <p:cNvSpPr txBox="1">
            <a:spLocks/>
          </p:cNvSpPr>
          <p:nvPr/>
        </p:nvSpPr>
        <p:spPr>
          <a:xfrm>
            <a:off x="9761305" y="746349"/>
            <a:ext cx="2231869" cy="141725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l-GR" sz="1800" dirty="0"/>
          </a:p>
        </p:txBody>
      </p:sp>
    </p:spTree>
    <p:extLst>
      <p:ext uri="{BB962C8B-B14F-4D97-AF65-F5344CB8AC3E}">
        <p14:creationId xmlns:p14="http://schemas.microsoft.com/office/powerpoint/2010/main" val="126800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35073" y="43496"/>
            <a:ext cx="8595101" cy="523220"/>
          </a:xfrm>
          <a:prstGeom prst="rect">
            <a:avLst/>
          </a:prstGeom>
          <a:noFill/>
        </p:spPr>
        <p:txBody>
          <a:bodyPr wrap="square" rtlCol="0">
            <a:spAutoFit/>
          </a:bodyPr>
          <a:lstStyle/>
          <a:p>
            <a:pPr algn="ctr"/>
            <a:r>
              <a:rPr lang="el-GR" sz="2800" b="1" dirty="0">
                <a:solidFill>
                  <a:schemeClr val="bg1"/>
                </a:solidFill>
              </a:rPr>
              <a:t>ΒΑΣΙΚΕΣ ΠΡΟΤΕΡΑΙΟΤΗΤΕΣ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871218" y="1425724"/>
            <a:ext cx="8496944" cy="2893100"/>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Οι βασικές προτεραιότητες του Προγράμματος είναι οι ακόλουθες</a:t>
            </a:r>
            <a:r>
              <a:rPr kumimoji="0" lang="el-GR" sz="2200" b="0" i="0" u="none" strike="noStrike" kern="0" cap="none" spc="0" normalizeH="0" baseline="0" noProof="0" dirty="0">
                <a:ln>
                  <a:noFill/>
                </a:ln>
                <a:solidFill>
                  <a:prstClr val="black"/>
                </a:solidFill>
                <a:effectLst/>
                <a:uLnTx/>
                <a:uFillTx/>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Συμπερίληψη και Ποικιλομορφία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Ψηφιακός μετασχηματισμός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Περιβάλλον και καταπολέμηση της Κλιματικής Αλλαγής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Συμμετοχή στη Δημοκρατική Ζωή</a:t>
            </a:r>
            <a:endParaRPr kumimoji="0" lang="el-GR" sz="2200" b="0" i="0" u="none" strike="noStrike" kern="0" cap="none" spc="0" normalizeH="0" baseline="0" noProof="0" dirty="0">
              <a:ln>
                <a:noFill/>
              </a:ln>
              <a:solidFill>
                <a:prstClr val="black"/>
              </a:solidFill>
              <a:effectLst/>
              <a:uLnTx/>
              <a:uFillTx/>
            </a:endParaRP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866" y="4318824"/>
            <a:ext cx="3514724" cy="234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4056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ΥΠΟΒΟΛΗ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66936" y="1085589"/>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4" name="Content Placeholder 7"/>
          <p:cNvSpPr txBox="1">
            <a:spLocks/>
          </p:cNvSpPr>
          <p:nvPr/>
        </p:nvSpPr>
        <p:spPr>
          <a:xfrm>
            <a:off x="9761305" y="746349"/>
            <a:ext cx="2231869" cy="141725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l-GR" sz="1800" dirty="0"/>
          </a:p>
        </p:txBody>
      </p:sp>
      <p:sp>
        <p:nvSpPr>
          <p:cNvPr id="2" name="Rectangle 1"/>
          <p:cNvSpPr/>
          <p:nvPr/>
        </p:nvSpPr>
        <p:spPr>
          <a:xfrm>
            <a:off x="101465" y="3293168"/>
            <a:ext cx="11024964" cy="2800767"/>
          </a:xfrm>
          <a:prstGeom prst="rect">
            <a:avLst/>
          </a:prstGeom>
        </p:spPr>
        <p:txBody>
          <a:bodyPr wrap="square">
            <a:spAutoFit/>
          </a:bodyPr>
          <a:lstStyle/>
          <a:p>
            <a:pPr marL="742950" lvl="1" indent="-285750">
              <a:buFont typeface="Wingdings" panose="05000000000000000000" pitchFamily="2" charset="2"/>
              <a:buChar char="ü"/>
            </a:pPr>
            <a:r>
              <a:rPr lang="el-GR" sz="1600" dirty="0">
                <a:solidFill>
                  <a:srgbClr val="FF0000"/>
                </a:solidFill>
              </a:rPr>
              <a:t>Τίτλος Σχεδίου</a:t>
            </a:r>
          </a:p>
          <a:p>
            <a:pPr marL="742950" lvl="1" indent="-285750">
              <a:buFont typeface="Wingdings" panose="05000000000000000000" pitchFamily="2" charset="2"/>
              <a:buChar char="ü"/>
            </a:pPr>
            <a:r>
              <a:rPr lang="el-GR" sz="1600" dirty="0">
                <a:solidFill>
                  <a:srgbClr val="FF0000"/>
                </a:solidFill>
              </a:rPr>
              <a:t>Δράση</a:t>
            </a:r>
            <a:r>
              <a:rPr lang="en-GB" sz="1600" dirty="0">
                <a:solidFill>
                  <a:srgbClr val="FF0000"/>
                </a:solidFill>
              </a:rPr>
              <a:t>: </a:t>
            </a:r>
            <a:r>
              <a:rPr lang="el-GR" sz="1600" dirty="0">
                <a:solidFill>
                  <a:srgbClr val="FF0000"/>
                </a:solidFill>
              </a:rPr>
              <a:t>Π.χ. «</a:t>
            </a:r>
            <a:r>
              <a:rPr lang="en-GB" sz="1600" dirty="0">
                <a:solidFill>
                  <a:srgbClr val="FF0000"/>
                </a:solidFill>
              </a:rPr>
              <a:t>Mobility for learners and staff of accredited organisations in vocational education and training (KA121-VET)</a:t>
            </a:r>
            <a:r>
              <a:rPr lang="el-GR" sz="1600" dirty="0">
                <a:solidFill>
                  <a:srgbClr val="FF0000"/>
                </a:solidFill>
              </a:rPr>
              <a:t>»</a:t>
            </a:r>
          </a:p>
          <a:p>
            <a:pPr marL="742950" lvl="1" indent="-285750">
              <a:buFont typeface="Wingdings" panose="05000000000000000000" pitchFamily="2" charset="2"/>
              <a:buChar char="ü"/>
            </a:pPr>
            <a:r>
              <a:rPr lang="el-GR" sz="1600" dirty="0">
                <a:solidFill>
                  <a:srgbClr val="FF0000"/>
                </a:solidFill>
              </a:rPr>
              <a:t>Πρόσκληση για υποβολή αιτήσεων</a:t>
            </a:r>
            <a:r>
              <a:rPr lang="en-GB" sz="1600" dirty="0">
                <a:solidFill>
                  <a:srgbClr val="FF0000"/>
                </a:solidFill>
              </a:rPr>
              <a:t>: </a:t>
            </a:r>
            <a:r>
              <a:rPr lang="el-GR" sz="1600" dirty="0">
                <a:solidFill>
                  <a:srgbClr val="FF0000"/>
                </a:solidFill>
              </a:rPr>
              <a:t>Π.χ. </a:t>
            </a:r>
            <a:r>
              <a:rPr lang="en-GB" sz="1600" dirty="0">
                <a:solidFill>
                  <a:srgbClr val="FF0000"/>
                </a:solidFill>
              </a:rPr>
              <a:t>Call 2022</a:t>
            </a:r>
            <a:endParaRPr lang="el-GR" sz="1600" dirty="0">
              <a:solidFill>
                <a:srgbClr val="FF0000"/>
              </a:solidFill>
            </a:endParaRPr>
          </a:p>
          <a:p>
            <a:pPr marL="742950" lvl="1" indent="-285750">
              <a:buFont typeface="Wingdings" panose="05000000000000000000" pitchFamily="2" charset="2"/>
              <a:buChar char="ü"/>
            </a:pPr>
            <a:r>
              <a:rPr lang="el-GR" sz="1600" dirty="0">
                <a:solidFill>
                  <a:srgbClr val="FF0000"/>
                </a:solidFill>
              </a:rPr>
              <a:t>Εθνική Υπηρεσία</a:t>
            </a:r>
            <a:r>
              <a:rPr lang="en-GB" sz="1600" dirty="0">
                <a:solidFill>
                  <a:srgbClr val="FF0000"/>
                </a:solidFill>
              </a:rPr>
              <a:t>: </a:t>
            </a:r>
            <a:r>
              <a:rPr lang="el-GR" sz="1600" dirty="0">
                <a:solidFill>
                  <a:srgbClr val="FF0000"/>
                </a:solidFill>
              </a:rPr>
              <a:t>Πλήρες όνομα της Εθνικής Υπηρεσίας και κωδικός της Εθνικής Υπηρεσίας</a:t>
            </a:r>
            <a:r>
              <a:rPr lang="en-GB" sz="1600" dirty="0">
                <a:solidFill>
                  <a:srgbClr val="FF0000"/>
                </a:solidFill>
              </a:rPr>
              <a:t> </a:t>
            </a:r>
            <a:endParaRPr lang="el-GR" sz="1600" dirty="0">
              <a:solidFill>
                <a:srgbClr val="FF0000"/>
              </a:solidFill>
            </a:endParaRPr>
          </a:p>
          <a:p>
            <a:pPr marL="742950" lvl="1" indent="-285750">
              <a:buFont typeface="Wingdings" panose="05000000000000000000" pitchFamily="2" charset="2"/>
              <a:buChar char="ü"/>
            </a:pPr>
            <a:r>
              <a:rPr lang="el-GR" sz="1600" dirty="0">
                <a:solidFill>
                  <a:srgbClr val="FF0000"/>
                </a:solidFill>
              </a:rPr>
              <a:t>Όνομα αιτούντος οργανισμού</a:t>
            </a:r>
          </a:p>
          <a:p>
            <a:pPr marL="742950" lvl="1" indent="-285750">
              <a:buFont typeface="Wingdings" panose="05000000000000000000" pitchFamily="2" charset="2"/>
              <a:buChar char="ü"/>
            </a:pPr>
            <a:r>
              <a:rPr lang="el-GR" sz="1600" dirty="0">
                <a:solidFill>
                  <a:srgbClr val="FF0000"/>
                </a:solidFill>
              </a:rPr>
              <a:t>Κωδικός </a:t>
            </a:r>
            <a:r>
              <a:rPr lang="en-GB" sz="1600" dirty="0">
                <a:solidFill>
                  <a:srgbClr val="FF0000"/>
                </a:solidFill>
              </a:rPr>
              <a:t>OID </a:t>
            </a:r>
            <a:r>
              <a:rPr lang="el-GR" sz="1600" dirty="0">
                <a:solidFill>
                  <a:srgbClr val="FF0000"/>
                </a:solidFill>
              </a:rPr>
              <a:t>αιτούντος οργανισμού</a:t>
            </a:r>
          </a:p>
          <a:p>
            <a:pPr marL="742950" lvl="1" indent="-285750">
              <a:buFont typeface="Wingdings" panose="05000000000000000000" pitchFamily="2" charset="2"/>
              <a:buChar char="ü"/>
            </a:pPr>
            <a:r>
              <a:rPr lang="en-GB" sz="1600" dirty="0">
                <a:solidFill>
                  <a:srgbClr val="FF0000"/>
                </a:solidFill>
              </a:rPr>
              <a:t>Form ID</a:t>
            </a:r>
            <a:endParaRPr lang="el-GR" sz="1600" dirty="0">
              <a:solidFill>
                <a:srgbClr val="FF0000"/>
              </a:solidFill>
            </a:endParaRPr>
          </a:p>
          <a:p>
            <a:pPr marL="742950" lvl="1" indent="-285750">
              <a:buFont typeface="Wingdings" panose="05000000000000000000" pitchFamily="2" charset="2"/>
              <a:buChar char="ü"/>
            </a:pPr>
            <a:r>
              <a:rPr lang="en-GB" sz="1600" dirty="0">
                <a:solidFill>
                  <a:srgbClr val="FF0000"/>
                </a:solidFill>
              </a:rPr>
              <a:t>Submission ID</a:t>
            </a:r>
            <a:endParaRPr lang="el-GR" sz="1600" dirty="0">
              <a:solidFill>
                <a:srgbClr val="FF0000"/>
              </a:solidFill>
            </a:endParaRPr>
          </a:p>
          <a:p>
            <a:pPr marL="742950" lvl="1" indent="-285750">
              <a:buFont typeface="Wingdings" panose="05000000000000000000" pitchFamily="2" charset="2"/>
              <a:buChar char="ü"/>
            </a:pPr>
            <a:r>
              <a:rPr lang="el-GR" sz="1600" dirty="0">
                <a:solidFill>
                  <a:srgbClr val="FF0000"/>
                </a:solidFill>
              </a:rPr>
              <a:t>Ημερομηνία Υποβολής αίτησης: </a:t>
            </a:r>
            <a:r>
              <a:rPr lang="en-GB" sz="1600" dirty="0">
                <a:solidFill>
                  <a:srgbClr val="FF0000"/>
                </a:solidFill>
              </a:rPr>
              <a:t> </a:t>
            </a:r>
            <a:r>
              <a:rPr lang="el-GR" sz="1600" dirty="0">
                <a:solidFill>
                  <a:srgbClr val="FF0000"/>
                </a:solidFill>
              </a:rPr>
              <a:t>Σε μορφή </a:t>
            </a:r>
            <a:r>
              <a:rPr lang="en-GB" sz="1600" dirty="0" err="1">
                <a:solidFill>
                  <a:srgbClr val="FF0000"/>
                </a:solidFill>
              </a:rPr>
              <a:t>dd</a:t>
            </a:r>
            <a:r>
              <a:rPr lang="en-GB" sz="1600" dirty="0">
                <a:solidFill>
                  <a:srgbClr val="FF0000"/>
                </a:solidFill>
              </a:rPr>
              <a:t>/mm/</a:t>
            </a:r>
            <a:r>
              <a:rPr lang="en-GB" sz="1600" dirty="0" err="1">
                <a:solidFill>
                  <a:srgbClr val="FF0000"/>
                </a:solidFill>
              </a:rPr>
              <a:t>yyyy</a:t>
            </a:r>
            <a:endParaRPr lang="el-GR" sz="1600" dirty="0">
              <a:solidFill>
                <a:srgbClr val="FF0000"/>
              </a:solidFill>
            </a:endParaRPr>
          </a:p>
          <a:p>
            <a:pPr marL="742950" lvl="1" indent="-285750">
              <a:buFont typeface="Wingdings" panose="05000000000000000000" pitchFamily="2" charset="2"/>
              <a:buChar char="ü"/>
            </a:pPr>
            <a:r>
              <a:rPr lang="el-GR" sz="1600" dirty="0" err="1">
                <a:solidFill>
                  <a:srgbClr val="FF0000"/>
                </a:solidFill>
              </a:rPr>
              <a:t>Ωρα</a:t>
            </a:r>
            <a:r>
              <a:rPr lang="el-GR" sz="1600" dirty="0">
                <a:solidFill>
                  <a:srgbClr val="FF0000"/>
                </a:solidFill>
              </a:rPr>
              <a:t> υποβολής αίτησης: Ώρα Βρυξελλών σε μορφή </a:t>
            </a:r>
            <a:r>
              <a:rPr lang="en-GB" sz="1600" dirty="0">
                <a:solidFill>
                  <a:srgbClr val="FF0000"/>
                </a:solidFill>
              </a:rPr>
              <a:t>hh24:mm:ss</a:t>
            </a:r>
          </a:p>
          <a:p>
            <a:r>
              <a:rPr lang="en-GB" sz="1600" dirty="0">
                <a:solidFill>
                  <a:srgbClr val="172B4D"/>
                </a:solidFill>
              </a:rPr>
              <a:t> </a:t>
            </a:r>
            <a:endParaRPr lang="en-GB" sz="1600" b="0" i="0" dirty="0">
              <a:solidFill>
                <a:srgbClr val="172B4D"/>
              </a:solidFill>
              <a:effectLst/>
            </a:endParaRPr>
          </a:p>
        </p:txBody>
      </p:sp>
      <p:sp>
        <p:nvSpPr>
          <p:cNvPr id="4" name="TextBox 3"/>
          <p:cNvSpPr txBox="1"/>
          <p:nvPr/>
        </p:nvSpPr>
        <p:spPr>
          <a:xfrm>
            <a:off x="539440" y="1309534"/>
            <a:ext cx="10889226" cy="2585323"/>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rgbClr val="FF0000"/>
                </a:solidFill>
              </a:rPr>
              <a:t>Confirmation email: </a:t>
            </a:r>
          </a:p>
          <a:p>
            <a:endParaRPr lang="en-GB" dirty="0">
              <a:solidFill>
                <a:srgbClr val="FF0000"/>
              </a:solidFill>
            </a:endParaRPr>
          </a:p>
          <a:p>
            <a:r>
              <a:rPr lang="el-GR" dirty="0">
                <a:solidFill>
                  <a:srgbClr val="FF0000"/>
                </a:solidFill>
              </a:rPr>
              <a:t>Εκτός από το μήνυμα επιβεβαίωσης επιτυχούς υποβολής που εμφανίζεται στην οθόνη, όλα τα </a:t>
            </a:r>
            <a:r>
              <a:rPr lang="en-GB" b="1" dirty="0">
                <a:solidFill>
                  <a:srgbClr val="FF0000"/>
                </a:solidFill>
              </a:rPr>
              <a:t>preferred contact persons </a:t>
            </a:r>
            <a:r>
              <a:rPr lang="el-GR" dirty="0">
                <a:solidFill>
                  <a:srgbClr val="FF0000"/>
                </a:solidFill>
              </a:rPr>
              <a:t>και οι </a:t>
            </a:r>
            <a:r>
              <a:rPr lang="el-GR" b="1" dirty="0">
                <a:solidFill>
                  <a:srgbClr val="FF0000"/>
                </a:solidFill>
              </a:rPr>
              <a:t>νόμιμοι εκπρόσωποι</a:t>
            </a:r>
            <a:r>
              <a:rPr lang="el-GR" dirty="0">
                <a:solidFill>
                  <a:srgbClr val="FF0000"/>
                </a:solidFill>
              </a:rPr>
              <a:t> των συμμετεχόντων οργανισμών μίας κοινοπραξίας λαμβάνουν </a:t>
            </a:r>
            <a:r>
              <a:rPr lang="el-GR" b="1" dirty="0">
                <a:solidFill>
                  <a:srgbClr val="FF0000"/>
                </a:solidFill>
              </a:rPr>
              <a:t>ηλεκτρονικό μήνυμα επιβεβαίωσης</a:t>
            </a:r>
            <a:r>
              <a:rPr lang="el-GR" dirty="0">
                <a:solidFill>
                  <a:srgbClr val="FF0000"/>
                </a:solidFill>
              </a:rPr>
              <a:t> μετά από την υποβολή της αίτησης. Το μήνυμα περιλαμβάνει τα εξής στοιχεία:</a:t>
            </a:r>
          </a:p>
          <a:p>
            <a:endParaRPr lang="el-GR" dirty="0">
              <a:solidFill>
                <a:srgbClr val="FF0000"/>
              </a:solidFill>
            </a:endParaRPr>
          </a:p>
          <a:p>
            <a:endParaRPr lang="el-GR" dirty="0">
              <a:solidFill>
                <a:srgbClr val="FF0000"/>
              </a:solidFill>
            </a:endParaRPr>
          </a:p>
          <a:p>
            <a:endParaRPr lang="el-GR" dirty="0"/>
          </a:p>
          <a:p>
            <a:endParaRPr lang="en-GB" dirty="0"/>
          </a:p>
        </p:txBody>
      </p:sp>
    </p:spTree>
    <p:extLst>
      <p:ext uri="{BB962C8B-B14F-4D97-AF65-F5344CB8AC3E}">
        <p14:creationId xmlns:p14="http://schemas.microsoft.com/office/powerpoint/2010/main" val="16675728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73481" y="1206477"/>
            <a:ext cx="2668206" cy="1677516"/>
            <a:chOff x="179512" y="736154"/>
            <a:chExt cx="2316681" cy="1988992"/>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736154"/>
              <a:ext cx="2316681" cy="1988992"/>
            </a:xfrm>
            <a:prstGeom prst="rect">
              <a:avLst/>
            </a:prstGeom>
          </p:spPr>
        </p:pic>
        <p:sp>
          <p:nvSpPr>
            <p:cNvPr id="35" name="Rectangle 34"/>
            <p:cNvSpPr/>
            <p:nvPr/>
          </p:nvSpPr>
          <p:spPr>
            <a:xfrm>
              <a:off x="1403648" y="1844824"/>
              <a:ext cx="72008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CC6F8AAC-2DAA-0346-B3D2-B832D159BF4C}"/>
              </a:ext>
            </a:extLst>
          </p:cNvPr>
          <p:cNvSpPr txBox="1"/>
          <p:nvPr/>
        </p:nvSpPr>
        <p:spPr>
          <a:xfrm flipH="1">
            <a:off x="-261714" y="75224"/>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ΔΙΑΓΡΑΦΗ ΑΙΤΗΣΗΣ</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5" name="Content Placeholder 7"/>
          <p:cNvSpPr txBox="1">
            <a:spLocks/>
          </p:cNvSpPr>
          <p:nvPr/>
        </p:nvSpPr>
        <p:spPr>
          <a:xfrm>
            <a:off x="4173947" y="1206477"/>
            <a:ext cx="6120680" cy="1895772"/>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mj-lt"/>
              <a:buAutoNum type="arabicPeriod"/>
            </a:pPr>
            <a:r>
              <a:rPr lang="el-GR" sz="1800" dirty="0">
                <a:solidFill>
                  <a:srgbClr val="FF0000"/>
                </a:solidFill>
              </a:rPr>
              <a:t>Επιλογή </a:t>
            </a:r>
            <a:r>
              <a:rPr lang="en-US" sz="1800" b="1" dirty="0">
                <a:solidFill>
                  <a:srgbClr val="FF0000"/>
                </a:solidFill>
              </a:rPr>
              <a:t>Delete</a:t>
            </a:r>
            <a:r>
              <a:rPr lang="en-US" sz="1800" dirty="0">
                <a:solidFill>
                  <a:srgbClr val="FF0000"/>
                </a:solidFill>
              </a:rPr>
              <a:t>  </a:t>
            </a:r>
            <a:r>
              <a:rPr lang="el-GR" sz="1800" dirty="0">
                <a:solidFill>
                  <a:srgbClr val="FF0000"/>
                </a:solidFill>
              </a:rPr>
              <a:t>από το </a:t>
            </a:r>
            <a:r>
              <a:rPr lang="en-GB" sz="1800" b="1" dirty="0">
                <a:solidFill>
                  <a:srgbClr val="FF0000"/>
                </a:solidFill>
              </a:rPr>
              <a:t>Actions</a:t>
            </a:r>
          </a:p>
          <a:p>
            <a:pPr algn="l">
              <a:buFont typeface="+mj-lt"/>
              <a:buAutoNum type="arabicPeriod"/>
            </a:pPr>
            <a:r>
              <a:rPr lang="el-GR" sz="1800" dirty="0">
                <a:solidFill>
                  <a:srgbClr val="FF0000"/>
                </a:solidFill>
              </a:rPr>
              <a:t>Προειδοποιητικό μήνυμα</a:t>
            </a:r>
            <a:r>
              <a:rPr lang="en-US" sz="1800" dirty="0">
                <a:solidFill>
                  <a:srgbClr val="FF0000"/>
                </a:solidFill>
              </a:rPr>
              <a:t>: </a:t>
            </a:r>
            <a:r>
              <a:rPr lang="el-GR" sz="1800" dirty="0">
                <a:solidFill>
                  <a:srgbClr val="FF0000"/>
                </a:solidFill>
              </a:rPr>
              <a:t>Επιβεβαίωση διαγραφής</a:t>
            </a:r>
          </a:p>
          <a:p>
            <a:pPr algn="l">
              <a:buFont typeface="+mj-lt"/>
              <a:buAutoNum type="arabicPeriod"/>
            </a:pPr>
            <a:r>
              <a:rPr lang="el-GR" sz="1800" dirty="0">
                <a:solidFill>
                  <a:srgbClr val="FF0000"/>
                </a:solidFill>
              </a:rPr>
              <a:t>Μήνυμα επιβεβαίωσης</a:t>
            </a:r>
            <a:endParaRPr lang="en-US" sz="1800" dirty="0">
              <a:solidFill>
                <a:srgbClr val="FF0000"/>
              </a:solidFill>
            </a:endParaRPr>
          </a:p>
          <a:p>
            <a:pPr algn="l">
              <a:buFont typeface="+mj-lt"/>
              <a:buAutoNum type="arabicPeriod"/>
            </a:pPr>
            <a:r>
              <a:rPr lang="el-GR" sz="1800" dirty="0">
                <a:solidFill>
                  <a:srgbClr val="FF0000"/>
                </a:solidFill>
              </a:rPr>
              <a:t>Αλλαγή </a:t>
            </a:r>
            <a:r>
              <a:rPr lang="en-US" sz="1800" dirty="0">
                <a:solidFill>
                  <a:srgbClr val="FF0000"/>
                </a:solidFill>
              </a:rPr>
              <a:t>status </a:t>
            </a:r>
            <a:r>
              <a:rPr lang="el-GR" sz="1800" dirty="0">
                <a:solidFill>
                  <a:srgbClr val="FF0000"/>
                </a:solidFill>
              </a:rPr>
              <a:t>σε </a:t>
            </a:r>
            <a:r>
              <a:rPr lang="en-GB" sz="1800" b="1" dirty="0" err="1">
                <a:solidFill>
                  <a:srgbClr val="FF0000"/>
                </a:solidFill>
              </a:rPr>
              <a:t>Unsubmitted</a:t>
            </a:r>
            <a:r>
              <a:rPr lang="en-GB" sz="1800" b="1" dirty="0">
                <a:solidFill>
                  <a:srgbClr val="FF0000"/>
                </a:solidFill>
              </a:rPr>
              <a:t> - </a:t>
            </a:r>
            <a:r>
              <a:rPr lang="en-US" sz="1800" b="1" dirty="0">
                <a:solidFill>
                  <a:srgbClr val="FF0000"/>
                </a:solidFill>
              </a:rPr>
              <a:t>Deleted</a:t>
            </a: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81" y="2950566"/>
            <a:ext cx="9144000" cy="3796282"/>
          </a:xfrm>
          <a:prstGeom prst="rect">
            <a:avLst/>
          </a:prstGeom>
        </p:spPr>
      </p:pic>
      <p:grpSp>
        <p:nvGrpSpPr>
          <p:cNvPr id="43" name="Group 42"/>
          <p:cNvGrpSpPr/>
          <p:nvPr/>
        </p:nvGrpSpPr>
        <p:grpSpPr>
          <a:xfrm>
            <a:off x="3402522" y="1771466"/>
            <a:ext cx="360040" cy="469355"/>
            <a:chOff x="6156176" y="5229200"/>
            <a:chExt cx="360040" cy="469355"/>
          </a:xfrm>
        </p:grpSpPr>
        <p:sp>
          <p:nvSpPr>
            <p:cNvPr id="44" name="Teardrop 43"/>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5" name="TextBox 44"/>
            <p:cNvSpPr txBox="1"/>
            <p:nvPr/>
          </p:nvSpPr>
          <p:spPr>
            <a:xfrm>
              <a:off x="6171270" y="5279211"/>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grpSp>
      <p:pic>
        <p:nvPicPr>
          <p:cNvPr id="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858" y="5407893"/>
            <a:ext cx="5163853" cy="1143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7" name="Group 46"/>
          <p:cNvGrpSpPr/>
          <p:nvPr/>
        </p:nvGrpSpPr>
        <p:grpSpPr>
          <a:xfrm>
            <a:off x="5165019" y="5514478"/>
            <a:ext cx="360040" cy="469355"/>
            <a:chOff x="6156176" y="5229200"/>
            <a:chExt cx="360040" cy="469355"/>
          </a:xfrm>
        </p:grpSpPr>
        <p:sp>
          <p:nvSpPr>
            <p:cNvPr id="48" name="Teardrop 47"/>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9" name="TextBox 48"/>
            <p:cNvSpPr txBox="1"/>
            <p:nvPr/>
          </p:nvSpPr>
          <p:spPr>
            <a:xfrm>
              <a:off x="6171270" y="5279211"/>
              <a:ext cx="321910" cy="369332"/>
            </a:xfrm>
            <a:prstGeom prst="rect">
              <a:avLst/>
            </a:prstGeom>
            <a:noFill/>
          </p:spPr>
          <p:txBody>
            <a:bodyPr wrap="square" rtlCol="0">
              <a:spAutoFit/>
            </a:bodyPr>
            <a:lstStyle/>
            <a:p>
              <a:r>
                <a:rPr lang="el-GR" b="1" dirty="0">
                  <a:solidFill>
                    <a:srgbClr val="FFC000"/>
                  </a:solidFill>
                </a:rPr>
                <a:t>2</a:t>
              </a:r>
              <a:endParaRPr lang="en-US" b="1" dirty="0">
                <a:solidFill>
                  <a:srgbClr val="FFC000"/>
                </a:solidFill>
              </a:endParaRPr>
            </a:p>
          </p:txBody>
        </p:sp>
      </p:grpSp>
      <p:grpSp>
        <p:nvGrpSpPr>
          <p:cNvPr id="50" name="Group 49"/>
          <p:cNvGrpSpPr/>
          <p:nvPr/>
        </p:nvGrpSpPr>
        <p:grpSpPr>
          <a:xfrm>
            <a:off x="9486333" y="5799454"/>
            <a:ext cx="360040" cy="469355"/>
            <a:chOff x="6156176" y="5229200"/>
            <a:chExt cx="360040" cy="469355"/>
          </a:xfrm>
        </p:grpSpPr>
        <p:sp>
          <p:nvSpPr>
            <p:cNvPr id="51" name="Teardrop 50"/>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2" name="TextBox 51"/>
            <p:cNvSpPr txBox="1"/>
            <p:nvPr/>
          </p:nvSpPr>
          <p:spPr>
            <a:xfrm>
              <a:off x="6171270" y="5279211"/>
              <a:ext cx="321910" cy="369332"/>
            </a:xfrm>
            <a:prstGeom prst="rect">
              <a:avLst/>
            </a:prstGeom>
            <a:noFill/>
          </p:spPr>
          <p:txBody>
            <a:bodyPr wrap="square" rtlCol="0">
              <a:spAutoFit/>
            </a:bodyPr>
            <a:lstStyle/>
            <a:p>
              <a:r>
                <a:rPr lang="el-GR" b="1" dirty="0">
                  <a:solidFill>
                    <a:srgbClr val="FFC000"/>
                  </a:solidFill>
                </a:rPr>
                <a:t>3</a:t>
              </a:r>
              <a:endParaRPr lang="en-US" b="1" dirty="0">
                <a:solidFill>
                  <a:srgbClr val="FFC000"/>
                </a:solidFill>
              </a:endParaRPr>
            </a:p>
          </p:txBody>
        </p:sp>
      </p:grpSp>
      <p:grpSp>
        <p:nvGrpSpPr>
          <p:cNvPr id="53" name="Group 52"/>
          <p:cNvGrpSpPr/>
          <p:nvPr/>
        </p:nvGrpSpPr>
        <p:grpSpPr>
          <a:xfrm rot="3322691">
            <a:off x="9244989" y="4901373"/>
            <a:ext cx="360040" cy="469355"/>
            <a:chOff x="6156176" y="5229200"/>
            <a:chExt cx="360040" cy="469355"/>
          </a:xfrm>
        </p:grpSpPr>
        <p:sp>
          <p:nvSpPr>
            <p:cNvPr id="54" name="Teardrop 53"/>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5" name="TextBox 54"/>
            <p:cNvSpPr txBox="1"/>
            <p:nvPr/>
          </p:nvSpPr>
          <p:spPr>
            <a:xfrm>
              <a:off x="6171270" y="5279211"/>
              <a:ext cx="321910" cy="369332"/>
            </a:xfrm>
            <a:prstGeom prst="rect">
              <a:avLst/>
            </a:prstGeom>
            <a:noFill/>
          </p:spPr>
          <p:txBody>
            <a:bodyPr wrap="square" rtlCol="0">
              <a:spAutoFit/>
            </a:bodyPr>
            <a:lstStyle/>
            <a:p>
              <a:r>
                <a:rPr lang="el-GR" b="1" dirty="0">
                  <a:solidFill>
                    <a:srgbClr val="FFC000"/>
                  </a:solidFill>
                </a:rPr>
                <a:t>4</a:t>
              </a:r>
              <a:endParaRPr lang="en-US" b="1" dirty="0">
                <a:solidFill>
                  <a:srgbClr val="FFC000"/>
                </a:solidFill>
              </a:endParaRPr>
            </a:p>
          </p:txBody>
        </p:sp>
      </p:grpSp>
    </p:spTree>
    <p:extLst>
      <p:ext uri="{BB962C8B-B14F-4D97-AF65-F5344CB8AC3E}">
        <p14:creationId xmlns:p14="http://schemas.microsoft.com/office/powerpoint/2010/main" val="34519163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08880" y="3144725"/>
            <a:ext cx="8487469" cy="369376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942975" y="49827"/>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APPLICATIONS</a:t>
            </a:r>
            <a:r>
              <a:rPr lang="el-GR" sz="2800" b="1" dirty="0">
                <a:solidFill>
                  <a:schemeClr val="bg1"/>
                </a:solidFill>
              </a:rPr>
              <a:t> – </a:t>
            </a:r>
            <a:r>
              <a:rPr lang="en-GB" sz="2800" b="1" dirty="0">
                <a:solidFill>
                  <a:schemeClr val="bg1"/>
                </a:solidFill>
              </a:rPr>
              <a:t>MY CONTACTS</a:t>
            </a: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7" name="TextBox 26"/>
          <p:cNvSpPr txBox="1"/>
          <p:nvPr/>
        </p:nvSpPr>
        <p:spPr>
          <a:xfrm>
            <a:off x="7425283" y="4045258"/>
            <a:ext cx="3280617" cy="307777"/>
          </a:xfrm>
          <a:prstGeom prst="rect">
            <a:avLst/>
          </a:prstGeom>
          <a:noFill/>
        </p:spPr>
        <p:txBody>
          <a:bodyPr wrap="square" rtlCol="0">
            <a:spAutoFit/>
          </a:bodyPr>
          <a:lstStyle/>
          <a:p>
            <a:r>
              <a:rPr lang="el-GR" sz="1400" dirty="0">
                <a:solidFill>
                  <a:srgbClr val="FF0000"/>
                </a:solidFill>
              </a:rPr>
              <a:t>Διαγραφή Επαφής</a:t>
            </a:r>
            <a:endParaRPr lang="en-GB" sz="1400" dirty="0">
              <a:solidFill>
                <a:srgbClr val="FF0000"/>
              </a:solidFill>
            </a:endParaRPr>
          </a:p>
        </p:txBody>
      </p:sp>
      <p:cxnSp>
        <p:nvCxnSpPr>
          <p:cNvPr id="31" name="Straight Arrow Connector 30"/>
          <p:cNvCxnSpPr/>
          <p:nvPr/>
        </p:nvCxnSpPr>
        <p:spPr>
          <a:xfrm flipV="1">
            <a:off x="8482148" y="4313748"/>
            <a:ext cx="0" cy="353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3375" y="761703"/>
            <a:ext cx="11601450" cy="2308324"/>
          </a:xfrm>
          <a:prstGeom prst="rect">
            <a:avLst/>
          </a:prstGeom>
          <a:noFill/>
        </p:spPr>
        <p:txBody>
          <a:bodyPr wrap="square" rtlCol="0">
            <a:spAutoFit/>
          </a:bodyPr>
          <a:lstStyle/>
          <a:p>
            <a:r>
              <a:rPr lang="el-GR" sz="1600" b="1" dirty="0">
                <a:solidFill>
                  <a:srgbClr val="FF0000"/>
                </a:solidFill>
              </a:rPr>
              <a:t>Η λίστα επαφών </a:t>
            </a:r>
            <a:r>
              <a:rPr lang="en-GB" sz="1600" b="1" dirty="0">
                <a:solidFill>
                  <a:srgbClr val="FF0000"/>
                </a:solidFill>
              </a:rPr>
              <a:t>(Main menu - Applications – My Contacts) </a:t>
            </a:r>
            <a:r>
              <a:rPr lang="el-GR" sz="1600" b="1" dirty="0">
                <a:solidFill>
                  <a:srgbClr val="FF0000"/>
                </a:solidFill>
              </a:rPr>
              <a:t>παρουσιάζει</a:t>
            </a:r>
            <a:r>
              <a:rPr lang="el-GR" sz="1600" dirty="0">
                <a:solidFill>
                  <a:srgbClr val="FF0000"/>
                </a:solidFill>
              </a:rPr>
              <a:t>:</a:t>
            </a:r>
          </a:p>
          <a:p>
            <a:pPr marL="285750" indent="-285750">
              <a:buFont typeface="Wingdings" panose="05000000000000000000" pitchFamily="2" charset="2"/>
              <a:buChar char="§"/>
            </a:pPr>
            <a:r>
              <a:rPr lang="el-GR" sz="1600" dirty="0">
                <a:solidFill>
                  <a:srgbClr val="FF0000"/>
                </a:solidFill>
              </a:rPr>
              <a:t>Πρόσωπα επαφής εταίρων οργανισμών (</a:t>
            </a:r>
            <a:r>
              <a:rPr lang="en-GB" sz="1600" dirty="0">
                <a:solidFill>
                  <a:srgbClr val="FF0000"/>
                </a:solidFill>
              </a:rPr>
              <a:t>associated persons)</a:t>
            </a:r>
            <a:r>
              <a:rPr lang="el-GR" sz="1600" dirty="0">
                <a:solidFill>
                  <a:srgbClr val="FF0000"/>
                </a:solidFill>
              </a:rPr>
              <a:t>, </a:t>
            </a:r>
            <a:r>
              <a:rPr lang="el-GR" sz="1600" u="sng" dirty="0">
                <a:solidFill>
                  <a:srgbClr val="FF0000"/>
                </a:solidFill>
              </a:rPr>
              <a:t>όπως καταχωρήθηκαν σε αιτήσεις που δημιουργήθηκαν από τον χρήστη</a:t>
            </a:r>
            <a:r>
              <a:rPr lang="el-GR" sz="1600" dirty="0">
                <a:solidFill>
                  <a:srgbClr val="FF0000"/>
                </a:solidFill>
              </a:rPr>
              <a:t> (νοουμένου ότι κατά τη συμπλήρωση της αίτησης, δόθηκε εντολή από τον </a:t>
            </a:r>
            <a:r>
              <a:rPr lang="el-GR" sz="1600" dirty="0" err="1">
                <a:solidFill>
                  <a:srgbClr val="FF0000"/>
                </a:solidFill>
              </a:rPr>
              <a:t>αιτητή</a:t>
            </a:r>
            <a:r>
              <a:rPr lang="el-GR" sz="1600" dirty="0">
                <a:solidFill>
                  <a:srgbClr val="FF0000"/>
                </a:solidFill>
              </a:rPr>
              <a:t> για συμπερίληψη των στοιχείων του </a:t>
            </a:r>
            <a:r>
              <a:rPr lang="en-GB" sz="1600" dirty="0">
                <a:solidFill>
                  <a:srgbClr val="FF0000"/>
                </a:solidFill>
              </a:rPr>
              <a:t>associated person </a:t>
            </a:r>
            <a:r>
              <a:rPr lang="el-GR" sz="1600" dirty="0">
                <a:solidFill>
                  <a:srgbClr val="FF0000"/>
                </a:solidFill>
              </a:rPr>
              <a:t>στη λίστα επαφών)</a:t>
            </a:r>
          </a:p>
          <a:p>
            <a:pPr marL="285750" indent="-285750">
              <a:buFont typeface="Wingdings" panose="05000000000000000000" pitchFamily="2" charset="2"/>
              <a:buChar char="§"/>
            </a:pPr>
            <a:r>
              <a:rPr lang="el-GR" sz="1600" dirty="0">
                <a:solidFill>
                  <a:srgbClr val="FF0000"/>
                </a:solidFill>
              </a:rPr>
              <a:t>Όλες τις επαφές </a:t>
            </a:r>
            <a:r>
              <a:rPr lang="el-GR" sz="1600" u="sng" dirty="0">
                <a:solidFill>
                  <a:srgbClr val="FF0000"/>
                </a:solidFill>
              </a:rPr>
              <a:t>που δημιουργήθηκαν απευθείας μέσω της καρτέλας </a:t>
            </a:r>
            <a:r>
              <a:rPr lang="en-GB" sz="1600" b="1" u="sng" dirty="0">
                <a:solidFill>
                  <a:srgbClr val="FF0000"/>
                </a:solidFill>
              </a:rPr>
              <a:t>My Contacts</a:t>
            </a:r>
            <a:endParaRPr lang="el-GR" sz="1600" b="1" u="sng" dirty="0">
              <a:solidFill>
                <a:srgbClr val="FF0000"/>
              </a:solidFill>
              <a:sym typeface="Wingdings" panose="05000000000000000000" pitchFamily="2" charset="2"/>
            </a:endParaRPr>
          </a:p>
          <a:p>
            <a:endParaRPr lang="el-GR" sz="1600" dirty="0">
              <a:solidFill>
                <a:srgbClr val="FF0000"/>
              </a:solidFill>
              <a:sym typeface="Wingdings" panose="05000000000000000000" pitchFamily="2" charset="2"/>
            </a:endParaRPr>
          </a:p>
          <a:p>
            <a:r>
              <a:rPr lang="el-GR" sz="1600" b="1" i="1" dirty="0">
                <a:solidFill>
                  <a:srgbClr val="FF0000"/>
                </a:solidFill>
              </a:rPr>
              <a:t>!!! Κατά τη συμπλήρωση μίας αίτησης, τα στοιχεία επαφής των </a:t>
            </a:r>
            <a:r>
              <a:rPr lang="en-GB" sz="1600" b="1" i="1" dirty="0">
                <a:solidFill>
                  <a:srgbClr val="FF0000"/>
                </a:solidFill>
              </a:rPr>
              <a:t>associated persons </a:t>
            </a:r>
            <a:r>
              <a:rPr lang="el-GR" sz="1600" b="1" i="1" dirty="0">
                <a:solidFill>
                  <a:srgbClr val="FF0000"/>
                </a:solidFill>
              </a:rPr>
              <a:t>ενός οργανισμού μπορούν είτε να</a:t>
            </a:r>
            <a:r>
              <a:rPr lang="en-GB" sz="1600" b="1" i="1" dirty="0">
                <a:solidFill>
                  <a:srgbClr val="FF0000"/>
                </a:solidFill>
              </a:rPr>
              <a:t> </a:t>
            </a:r>
            <a:r>
              <a:rPr lang="el-GR" sz="1600" b="1" i="1" dirty="0">
                <a:solidFill>
                  <a:srgbClr val="FF0000"/>
                </a:solidFill>
              </a:rPr>
              <a:t>καταχωρούνται απευθείας στην αίτηση (εάν τα άτομα αυτά δεν συμπεριλαμβάνονται στη λίστα επαφών) είτε να αντλούνται από τη λίστα επαφών του χρήστη.</a:t>
            </a:r>
          </a:p>
        </p:txBody>
      </p:sp>
      <p:cxnSp>
        <p:nvCxnSpPr>
          <p:cNvPr id="18" name="Straight Arrow Connector 17"/>
          <p:cNvCxnSpPr/>
          <p:nvPr/>
        </p:nvCxnSpPr>
        <p:spPr>
          <a:xfrm>
            <a:off x="8309967" y="4991609"/>
            <a:ext cx="0" cy="544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32041" y="5585993"/>
            <a:ext cx="3280617" cy="307777"/>
          </a:xfrm>
          <a:prstGeom prst="rect">
            <a:avLst/>
          </a:prstGeom>
          <a:noFill/>
        </p:spPr>
        <p:txBody>
          <a:bodyPr wrap="square" rtlCol="0">
            <a:spAutoFit/>
          </a:bodyPr>
          <a:lstStyle/>
          <a:p>
            <a:r>
              <a:rPr lang="el-GR" sz="1400" dirty="0">
                <a:solidFill>
                  <a:srgbClr val="FF0000"/>
                </a:solidFill>
              </a:rPr>
              <a:t>Προσθήκη Σχολίου</a:t>
            </a:r>
            <a:endParaRPr lang="en-GB" sz="1400" dirty="0">
              <a:solidFill>
                <a:srgbClr val="FF0000"/>
              </a:solidFill>
            </a:endParaRPr>
          </a:p>
        </p:txBody>
      </p:sp>
      <p:cxnSp>
        <p:nvCxnSpPr>
          <p:cNvPr id="20" name="Straight Arrow Connector 19"/>
          <p:cNvCxnSpPr/>
          <p:nvPr/>
        </p:nvCxnSpPr>
        <p:spPr>
          <a:xfrm flipH="1">
            <a:off x="6683756" y="4871824"/>
            <a:ext cx="1296569" cy="842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82130" y="5725428"/>
            <a:ext cx="3280617" cy="307777"/>
          </a:xfrm>
          <a:prstGeom prst="rect">
            <a:avLst/>
          </a:prstGeom>
          <a:noFill/>
        </p:spPr>
        <p:txBody>
          <a:bodyPr wrap="square" rtlCol="0">
            <a:spAutoFit/>
          </a:bodyPr>
          <a:lstStyle/>
          <a:p>
            <a:r>
              <a:rPr lang="el-GR" sz="1400" dirty="0">
                <a:solidFill>
                  <a:srgbClr val="FF0000"/>
                </a:solidFill>
              </a:rPr>
              <a:t>Επεξεργασία Σχολίου</a:t>
            </a:r>
            <a:endParaRPr lang="en-GB" sz="1400" dirty="0">
              <a:solidFill>
                <a:srgbClr val="FF0000"/>
              </a:solidFill>
            </a:endParaRPr>
          </a:p>
        </p:txBody>
      </p:sp>
    </p:spTree>
    <p:extLst>
      <p:ext uri="{BB962C8B-B14F-4D97-AF65-F5344CB8AC3E}">
        <p14:creationId xmlns:p14="http://schemas.microsoft.com/office/powerpoint/2010/main" val="2276957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64281"/>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SHARING APPLICATION</a:t>
            </a: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23" name="Picture 22"/>
          <p:cNvPicPr>
            <a:picLocks noChangeAspect="1"/>
          </p:cNvPicPr>
          <p:nvPr/>
        </p:nvPicPr>
        <p:blipFill>
          <a:blip r:embed="rId2"/>
          <a:stretch>
            <a:fillRect/>
          </a:stretch>
        </p:blipFill>
        <p:spPr>
          <a:xfrm>
            <a:off x="185961" y="1647200"/>
            <a:ext cx="9144000" cy="5131116"/>
          </a:xfrm>
          <a:prstGeom prst="rect">
            <a:avLst/>
          </a:prstGeom>
        </p:spPr>
      </p:pic>
      <p:sp>
        <p:nvSpPr>
          <p:cNvPr id="24" name="TextBox 23"/>
          <p:cNvSpPr txBox="1"/>
          <p:nvPr/>
        </p:nvSpPr>
        <p:spPr>
          <a:xfrm>
            <a:off x="3051885" y="3481307"/>
            <a:ext cx="6682249" cy="523220"/>
          </a:xfrm>
          <a:prstGeom prst="rect">
            <a:avLst/>
          </a:prstGeom>
          <a:noFill/>
        </p:spPr>
        <p:txBody>
          <a:bodyPr wrap="square" rtlCol="0">
            <a:spAutoFit/>
          </a:bodyPr>
          <a:lstStyle/>
          <a:p>
            <a:pPr algn="ctr"/>
            <a:r>
              <a:rPr lang="el-GR" sz="1400" dirty="0">
                <a:solidFill>
                  <a:srgbClr val="FF0000"/>
                </a:solidFill>
              </a:rPr>
              <a:t>Με ένα από τα άτομα επαφής των εταίρων οργανισμών της συγκεκριμένης </a:t>
            </a:r>
            <a:endParaRPr lang="en-GB" sz="1400" dirty="0">
              <a:solidFill>
                <a:srgbClr val="FF0000"/>
              </a:solidFill>
            </a:endParaRPr>
          </a:p>
          <a:p>
            <a:pPr algn="ctr"/>
            <a:r>
              <a:rPr lang="el-GR" sz="1400" dirty="0">
                <a:solidFill>
                  <a:srgbClr val="FF0000"/>
                </a:solidFill>
              </a:rPr>
              <a:t>πρότασης: Η ηλεκτρονική διεύθυνση επιλέγεται από </a:t>
            </a:r>
            <a:r>
              <a:rPr lang="en-GB" sz="1400" dirty="0">
                <a:solidFill>
                  <a:srgbClr val="FF0000"/>
                </a:solidFill>
              </a:rPr>
              <a:t>drop-down menu</a:t>
            </a:r>
          </a:p>
        </p:txBody>
      </p:sp>
      <p:sp>
        <p:nvSpPr>
          <p:cNvPr id="27" name="TextBox 26"/>
          <p:cNvSpPr txBox="1"/>
          <p:nvPr/>
        </p:nvSpPr>
        <p:spPr>
          <a:xfrm>
            <a:off x="2805844" y="4816580"/>
            <a:ext cx="3280617" cy="954107"/>
          </a:xfrm>
          <a:prstGeom prst="rect">
            <a:avLst/>
          </a:prstGeom>
          <a:noFill/>
        </p:spPr>
        <p:txBody>
          <a:bodyPr wrap="square" rtlCol="0">
            <a:spAutoFit/>
          </a:bodyPr>
          <a:lstStyle/>
          <a:p>
            <a:r>
              <a:rPr lang="el-GR" sz="1400" dirty="0">
                <a:solidFill>
                  <a:srgbClr val="FF0000"/>
                </a:solidFill>
              </a:rPr>
              <a:t>Με άτομα εκτός της λίστας επαφών: Καταχώρηση ηλεκτρονικής διεύθυνσης, Καθορισμός επιπέδου πρόσβασης, Προαιρετική εισαγωγή σχολίου</a:t>
            </a:r>
            <a:endParaRPr lang="en-GB" sz="1400" dirty="0">
              <a:solidFill>
                <a:srgbClr val="FF0000"/>
              </a:solidFill>
            </a:endParaRPr>
          </a:p>
        </p:txBody>
      </p:sp>
      <p:sp>
        <p:nvSpPr>
          <p:cNvPr id="28" name="TextBox 27"/>
          <p:cNvSpPr txBox="1"/>
          <p:nvPr/>
        </p:nvSpPr>
        <p:spPr>
          <a:xfrm>
            <a:off x="6647517" y="5223068"/>
            <a:ext cx="2546040" cy="1169551"/>
          </a:xfrm>
          <a:prstGeom prst="rect">
            <a:avLst/>
          </a:prstGeom>
          <a:noFill/>
        </p:spPr>
        <p:txBody>
          <a:bodyPr wrap="square" rtlCol="0">
            <a:spAutoFit/>
          </a:bodyPr>
          <a:lstStyle/>
          <a:p>
            <a:pPr algn="ctr"/>
            <a:r>
              <a:rPr lang="el-GR" sz="1400" dirty="0">
                <a:solidFill>
                  <a:srgbClr val="FF0000"/>
                </a:solidFill>
              </a:rPr>
              <a:t>Με άτομα από τη λίστα επαφών: Η ηλεκτρονική διεύθυνση συμπληρώνεται αυτόματα, μόλις επιλεγεί το πρόσωπο από τη λίστα επαφών</a:t>
            </a:r>
            <a:endParaRPr lang="en-GB" sz="1400" dirty="0">
              <a:solidFill>
                <a:srgbClr val="FF0000"/>
              </a:solidFill>
            </a:endParaRPr>
          </a:p>
        </p:txBody>
      </p:sp>
      <p:sp>
        <p:nvSpPr>
          <p:cNvPr id="29" name="TextBox 28"/>
          <p:cNvSpPr txBox="1"/>
          <p:nvPr/>
        </p:nvSpPr>
        <p:spPr>
          <a:xfrm>
            <a:off x="1373347" y="5927493"/>
            <a:ext cx="4498801" cy="307777"/>
          </a:xfrm>
          <a:prstGeom prst="rect">
            <a:avLst/>
          </a:prstGeom>
          <a:noFill/>
        </p:spPr>
        <p:txBody>
          <a:bodyPr wrap="square" rtlCol="0">
            <a:spAutoFit/>
          </a:bodyPr>
          <a:lstStyle/>
          <a:p>
            <a:r>
              <a:rPr lang="en-GB" sz="1400" dirty="0">
                <a:solidFill>
                  <a:srgbClr val="FF0000"/>
                </a:solidFill>
              </a:rPr>
              <a:t>Sharing Button (</a:t>
            </a:r>
            <a:r>
              <a:rPr lang="el-GR" sz="1400" dirty="0">
                <a:solidFill>
                  <a:srgbClr val="FF0000"/>
                </a:solidFill>
              </a:rPr>
              <a:t>Εναλλακτικά, από το Μενού  </a:t>
            </a:r>
            <a:r>
              <a:rPr lang="en-GB" sz="1400" b="1" dirty="0">
                <a:solidFill>
                  <a:srgbClr val="FF0000"/>
                </a:solidFill>
              </a:rPr>
              <a:t>Actions</a:t>
            </a:r>
            <a:r>
              <a:rPr lang="el-GR" sz="1400" dirty="0">
                <a:solidFill>
                  <a:srgbClr val="FF0000"/>
                </a:solidFill>
              </a:rPr>
              <a:t>)</a:t>
            </a:r>
            <a:endParaRPr lang="en-GB" sz="1400" dirty="0">
              <a:solidFill>
                <a:srgbClr val="FF0000"/>
              </a:solidFill>
            </a:endParaRPr>
          </a:p>
        </p:txBody>
      </p:sp>
      <p:cxnSp>
        <p:nvCxnSpPr>
          <p:cNvPr id="30" name="Straight Arrow Connector 29"/>
          <p:cNvCxnSpPr/>
          <p:nvPr/>
        </p:nvCxnSpPr>
        <p:spPr>
          <a:xfrm>
            <a:off x="1155407" y="5630198"/>
            <a:ext cx="292010" cy="280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657835" y="4795082"/>
            <a:ext cx="428626" cy="201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8347967" y="4841190"/>
            <a:ext cx="0" cy="391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7702519" y="4053629"/>
            <a:ext cx="0" cy="417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616488" y="2407024"/>
            <a:ext cx="2457866" cy="1323439"/>
          </a:xfrm>
          <a:prstGeom prst="rect">
            <a:avLst/>
          </a:prstGeom>
          <a:noFill/>
        </p:spPr>
        <p:txBody>
          <a:bodyPr wrap="square" rtlCol="0">
            <a:spAutoFit/>
          </a:bodyPr>
          <a:lstStyle/>
          <a:p>
            <a:r>
              <a:rPr lang="el-GR" sz="1600" dirty="0">
                <a:solidFill>
                  <a:srgbClr val="FF0000"/>
                </a:solidFill>
              </a:rPr>
              <a:t>Επίπεδα Πρόσβασης:</a:t>
            </a:r>
          </a:p>
          <a:p>
            <a:pPr marL="342900" indent="-342900">
              <a:buAutoNum type="arabicPeriod"/>
            </a:pPr>
            <a:r>
              <a:rPr lang="en-GB" sz="1600" dirty="0">
                <a:solidFill>
                  <a:srgbClr val="FF0000"/>
                </a:solidFill>
              </a:rPr>
              <a:t>Read</a:t>
            </a:r>
          </a:p>
          <a:p>
            <a:pPr marL="342900" indent="-342900">
              <a:buAutoNum type="arabicPeriod"/>
            </a:pPr>
            <a:r>
              <a:rPr lang="en-GB" sz="1600" dirty="0">
                <a:solidFill>
                  <a:srgbClr val="FF0000"/>
                </a:solidFill>
              </a:rPr>
              <a:t>Read/Write</a:t>
            </a:r>
          </a:p>
          <a:p>
            <a:pPr marL="342900" indent="-342900">
              <a:buAutoNum type="arabicPeriod"/>
            </a:pPr>
            <a:r>
              <a:rPr lang="en-GB" sz="1600" dirty="0">
                <a:solidFill>
                  <a:srgbClr val="FF0000"/>
                </a:solidFill>
              </a:rPr>
              <a:t>Read/Write/Submit</a:t>
            </a:r>
            <a:endParaRPr lang="el-GR" sz="1600" dirty="0">
              <a:solidFill>
                <a:srgbClr val="FF0000"/>
              </a:solidFill>
            </a:endParaRPr>
          </a:p>
          <a:p>
            <a:pPr marL="342900" indent="-342900">
              <a:buAutoNum type="arabicPeriod"/>
            </a:pPr>
            <a:endParaRPr lang="el-GR" sz="1600" dirty="0">
              <a:solidFill>
                <a:srgbClr val="FF0000"/>
              </a:solidFill>
            </a:endParaRPr>
          </a:p>
        </p:txBody>
      </p:sp>
      <p:sp>
        <p:nvSpPr>
          <p:cNvPr id="21" name="TextBox 20"/>
          <p:cNvSpPr txBox="1"/>
          <p:nvPr/>
        </p:nvSpPr>
        <p:spPr>
          <a:xfrm>
            <a:off x="93734" y="906649"/>
            <a:ext cx="7058025" cy="369332"/>
          </a:xfrm>
          <a:prstGeom prst="rect">
            <a:avLst/>
          </a:prstGeom>
          <a:noFill/>
        </p:spPr>
        <p:txBody>
          <a:bodyPr wrap="square" rtlCol="0">
            <a:spAutoFit/>
          </a:bodyPr>
          <a:lstStyle/>
          <a:p>
            <a:pPr marL="285750" indent="-285750">
              <a:buFont typeface="Wingdings" panose="05000000000000000000" pitchFamily="2" charset="2"/>
              <a:buChar char="q"/>
            </a:pPr>
            <a:r>
              <a:rPr lang="el-GR" b="1" dirty="0">
                <a:solidFill>
                  <a:srgbClr val="FF0000"/>
                </a:solidFill>
              </a:rPr>
              <a:t>Καταχώρηση μίας ρύθμισης </a:t>
            </a:r>
            <a:r>
              <a:rPr lang="en-GB" b="1" dirty="0">
                <a:solidFill>
                  <a:srgbClr val="FF0000"/>
                </a:solidFill>
              </a:rPr>
              <a:t>sharing:</a:t>
            </a:r>
          </a:p>
        </p:txBody>
      </p:sp>
    </p:spTree>
    <p:extLst>
      <p:ext uri="{BB962C8B-B14F-4D97-AF65-F5344CB8AC3E}">
        <p14:creationId xmlns:p14="http://schemas.microsoft.com/office/powerpoint/2010/main" val="19905968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64281"/>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SHARING APPLICATION</a:t>
            </a: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85961" y="3202627"/>
            <a:ext cx="11634633" cy="3775346"/>
          </a:xfrm>
          <a:prstGeom prst="rect">
            <a:avLst/>
          </a:prstGeom>
        </p:spPr>
      </p:pic>
      <p:sp>
        <p:nvSpPr>
          <p:cNvPr id="6" name="TextBox 5"/>
          <p:cNvSpPr txBox="1"/>
          <p:nvPr/>
        </p:nvSpPr>
        <p:spPr>
          <a:xfrm>
            <a:off x="185960" y="971734"/>
            <a:ext cx="11205939" cy="1200329"/>
          </a:xfrm>
          <a:prstGeom prst="rect">
            <a:avLst/>
          </a:prstGeom>
          <a:noFill/>
        </p:spPr>
        <p:txBody>
          <a:bodyPr wrap="square" rtlCol="0">
            <a:spAutoFit/>
          </a:bodyPr>
          <a:lstStyle/>
          <a:p>
            <a:pPr marL="285750" indent="-285750">
              <a:buFont typeface="Wingdings" panose="05000000000000000000" pitchFamily="2" charset="2"/>
              <a:buChar char="q"/>
            </a:pPr>
            <a:r>
              <a:rPr lang="el-GR" b="1" dirty="0">
                <a:solidFill>
                  <a:srgbClr val="FF0000"/>
                </a:solidFill>
              </a:rPr>
              <a:t>Ενεργοποίηση μίας ρύθμισης </a:t>
            </a:r>
            <a:r>
              <a:rPr lang="en-GB" b="1" dirty="0">
                <a:solidFill>
                  <a:srgbClr val="FF0000"/>
                </a:solidFill>
              </a:rPr>
              <a:t>sharing</a:t>
            </a:r>
            <a:r>
              <a:rPr lang="el-GR" b="1" dirty="0">
                <a:solidFill>
                  <a:srgbClr val="FF0000"/>
                </a:solidFill>
              </a:rPr>
              <a:t> (</a:t>
            </a:r>
            <a:r>
              <a:rPr lang="en-GB" b="1" dirty="0">
                <a:solidFill>
                  <a:srgbClr val="FF0000"/>
                </a:solidFill>
              </a:rPr>
              <a:t>sharing rule)</a:t>
            </a:r>
            <a:r>
              <a:rPr lang="el-GR" b="1" dirty="0">
                <a:solidFill>
                  <a:srgbClr val="FF0000"/>
                </a:solidFill>
              </a:rPr>
              <a:t>:</a:t>
            </a:r>
          </a:p>
          <a:p>
            <a:endParaRPr lang="el-GR" dirty="0">
              <a:solidFill>
                <a:srgbClr val="FF0000"/>
              </a:solidFill>
            </a:endParaRPr>
          </a:p>
          <a:p>
            <a:pPr marL="285750" indent="-285750">
              <a:buFont typeface="Wingdings" panose="05000000000000000000" pitchFamily="2" charset="2"/>
              <a:buChar char="§"/>
            </a:pPr>
            <a:r>
              <a:rPr lang="el-GR" dirty="0">
                <a:solidFill>
                  <a:srgbClr val="FF0000"/>
                </a:solidFill>
              </a:rPr>
              <a:t>Για να ενεργοποιηθεί η ρύθμιση </a:t>
            </a:r>
            <a:r>
              <a:rPr lang="en-GB" dirty="0">
                <a:solidFill>
                  <a:srgbClr val="FF0000"/>
                </a:solidFill>
              </a:rPr>
              <a:t>sharing, </a:t>
            </a:r>
            <a:r>
              <a:rPr lang="el-GR" dirty="0">
                <a:solidFill>
                  <a:srgbClr val="FF0000"/>
                </a:solidFill>
              </a:rPr>
              <a:t>πρέπει προηγουμένως </a:t>
            </a:r>
            <a:r>
              <a:rPr lang="el-GR" b="1" dirty="0">
                <a:solidFill>
                  <a:srgbClr val="FF0000"/>
                </a:solidFill>
              </a:rPr>
              <a:t>να επιλεγεί το κουτάκι</a:t>
            </a:r>
            <a:r>
              <a:rPr lang="el-GR" dirty="0">
                <a:solidFill>
                  <a:srgbClr val="FF0000"/>
                </a:solidFill>
              </a:rPr>
              <a:t> που βρίσκεται μπροστά από το αντίστοιχο άτομο</a:t>
            </a:r>
            <a:r>
              <a:rPr lang="en-GB" dirty="0">
                <a:solidFill>
                  <a:srgbClr val="FF0000"/>
                </a:solidFill>
              </a:rPr>
              <a:t>  </a:t>
            </a:r>
            <a:r>
              <a:rPr lang="el-GR" dirty="0">
                <a:solidFill>
                  <a:srgbClr val="FF0000"/>
                </a:solidFill>
              </a:rPr>
              <a:t>στο </a:t>
            </a:r>
            <a:r>
              <a:rPr lang="en-GB" dirty="0">
                <a:solidFill>
                  <a:srgbClr val="FF0000"/>
                </a:solidFill>
              </a:rPr>
              <a:t>sharing list</a:t>
            </a:r>
            <a:r>
              <a:rPr lang="el-GR" dirty="0">
                <a:solidFill>
                  <a:srgbClr val="FF0000"/>
                </a:solidFill>
              </a:rPr>
              <a:t> και να πατηθεί το κουμπί </a:t>
            </a:r>
            <a:r>
              <a:rPr lang="en-GB" b="1" dirty="0">
                <a:solidFill>
                  <a:srgbClr val="FF0000"/>
                </a:solidFill>
              </a:rPr>
              <a:t>Save Changes</a:t>
            </a:r>
          </a:p>
        </p:txBody>
      </p:sp>
      <p:sp>
        <p:nvSpPr>
          <p:cNvPr id="20" name="TextBox 19"/>
          <p:cNvSpPr txBox="1"/>
          <p:nvPr/>
        </p:nvSpPr>
        <p:spPr>
          <a:xfrm>
            <a:off x="185959" y="2184587"/>
            <a:ext cx="11205939" cy="923330"/>
          </a:xfrm>
          <a:prstGeom prst="rect">
            <a:avLst/>
          </a:prstGeom>
          <a:noFill/>
        </p:spPr>
        <p:txBody>
          <a:bodyPr wrap="square" rtlCol="0">
            <a:spAutoFit/>
          </a:bodyPr>
          <a:lstStyle/>
          <a:p>
            <a:pPr marL="285750" indent="-285750">
              <a:buFont typeface="Wingdings" panose="05000000000000000000" pitchFamily="2" charset="2"/>
              <a:buChar char="§"/>
            </a:pPr>
            <a:r>
              <a:rPr lang="el-GR" dirty="0">
                <a:solidFill>
                  <a:srgbClr val="FF0000"/>
                </a:solidFill>
              </a:rPr>
              <a:t>Το άτομο για το οποίο ενεργοποιείται η ρύθμιση λαμβάνει ηλεκτρονικό μήνυμα. Για να έχει πρόσβαση στην αίτηση, θα πρέπει να συνδεθεί στην πλατφόρμα χρησιμοποιώντας το </a:t>
            </a:r>
            <a:r>
              <a:rPr lang="en-GB" b="1" dirty="0">
                <a:solidFill>
                  <a:srgbClr val="FF0000"/>
                </a:solidFill>
              </a:rPr>
              <a:t>EU Login Account </a:t>
            </a:r>
            <a:r>
              <a:rPr lang="el-GR" b="1" dirty="0">
                <a:solidFill>
                  <a:srgbClr val="FF0000"/>
                </a:solidFill>
              </a:rPr>
              <a:t>που συνδέεται με </a:t>
            </a:r>
          </a:p>
          <a:p>
            <a:r>
              <a:rPr lang="el-GR" b="1" dirty="0">
                <a:solidFill>
                  <a:srgbClr val="FF0000"/>
                </a:solidFill>
              </a:rPr>
              <a:t>      την ηλεκτρονική διεύθυνση στην οποία στάλθηκε η ειδοποίηση </a:t>
            </a:r>
            <a:endParaRPr lang="en-GB" b="1" dirty="0">
              <a:solidFill>
                <a:srgbClr val="FF0000"/>
              </a:solidFill>
            </a:endParaRPr>
          </a:p>
        </p:txBody>
      </p:sp>
    </p:spTree>
    <p:extLst>
      <p:ext uri="{BB962C8B-B14F-4D97-AF65-F5344CB8AC3E}">
        <p14:creationId xmlns:p14="http://schemas.microsoft.com/office/powerpoint/2010/main" val="35789178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95325" y="49827"/>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APPLICATIONS</a:t>
            </a:r>
            <a:r>
              <a:rPr lang="el-GR" sz="2800" b="1" dirty="0">
                <a:solidFill>
                  <a:schemeClr val="bg1"/>
                </a:solidFill>
              </a:rPr>
              <a:t> – </a:t>
            </a:r>
            <a:r>
              <a:rPr lang="en-GB" sz="2800" b="1" dirty="0">
                <a:solidFill>
                  <a:schemeClr val="bg1"/>
                </a:solidFill>
              </a:rPr>
              <a:t>REQUEST EDITING</a:t>
            </a: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4" name="TextBox 13"/>
          <p:cNvSpPr txBox="1"/>
          <p:nvPr/>
        </p:nvSpPr>
        <p:spPr>
          <a:xfrm>
            <a:off x="333374" y="761703"/>
            <a:ext cx="11782425" cy="4216539"/>
          </a:xfrm>
          <a:prstGeom prst="rect">
            <a:avLst/>
          </a:prstGeom>
          <a:noFill/>
        </p:spPr>
        <p:txBody>
          <a:bodyPr wrap="square" rtlCol="0">
            <a:spAutoFit/>
          </a:bodyPr>
          <a:lstStyle/>
          <a:p>
            <a:pPr marL="285750" indent="-285750" algn="just">
              <a:buFont typeface="Wingdings" panose="05000000000000000000" pitchFamily="2" charset="2"/>
              <a:buChar char="§"/>
            </a:pPr>
            <a:r>
              <a:rPr lang="el-GR" dirty="0">
                <a:solidFill>
                  <a:srgbClr val="FF0000"/>
                </a:solidFill>
              </a:rPr>
              <a:t>Αν και πολλά άτομα μπορούν να έχουν </a:t>
            </a:r>
            <a:r>
              <a:rPr lang="en-GB" dirty="0">
                <a:solidFill>
                  <a:srgbClr val="FF0000"/>
                </a:solidFill>
              </a:rPr>
              <a:t>editing</a:t>
            </a:r>
            <a:r>
              <a:rPr lang="el-GR" dirty="0">
                <a:solidFill>
                  <a:srgbClr val="FF0000"/>
                </a:solidFill>
              </a:rPr>
              <a:t>/</a:t>
            </a:r>
            <a:r>
              <a:rPr lang="en-GB" dirty="0">
                <a:solidFill>
                  <a:srgbClr val="FF0000"/>
                </a:solidFill>
              </a:rPr>
              <a:t>editing and submitting rights</a:t>
            </a:r>
            <a:r>
              <a:rPr lang="el-GR" dirty="0">
                <a:solidFill>
                  <a:srgbClr val="FF0000"/>
                </a:solidFill>
              </a:rPr>
              <a:t> βάσει των </a:t>
            </a:r>
            <a:r>
              <a:rPr lang="en-GB" dirty="0">
                <a:solidFill>
                  <a:srgbClr val="FF0000"/>
                </a:solidFill>
              </a:rPr>
              <a:t>sharing rules </a:t>
            </a:r>
            <a:r>
              <a:rPr lang="el-GR" dirty="0">
                <a:solidFill>
                  <a:srgbClr val="FF0000"/>
                </a:solidFill>
              </a:rPr>
              <a:t>που έχουν δημιουργηθεί από τον αρχικό χρήστη, μόνο ένα άτομο μπορεί να επεξεργάζεται την αίτηση</a:t>
            </a:r>
            <a:r>
              <a:rPr lang="en-GB" dirty="0">
                <a:solidFill>
                  <a:srgbClr val="FF0000"/>
                </a:solidFill>
              </a:rPr>
              <a:t> </a:t>
            </a:r>
            <a:r>
              <a:rPr lang="el-GR" dirty="0">
                <a:solidFill>
                  <a:srgbClr val="FF0000"/>
                </a:solidFill>
              </a:rPr>
              <a:t>ή να έχει δυνατότητα υποβολής ανά πάσα στιγμή. </a:t>
            </a:r>
            <a:endParaRPr lang="en-GB" dirty="0">
              <a:solidFill>
                <a:srgbClr val="FF0000"/>
              </a:solidFill>
            </a:endParaRPr>
          </a:p>
          <a:p>
            <a:pPr algn="just"/>
            <a:endParaRPr lang="en-GB" sz="1000" dirty="0">
              <a:solidFill>
                <a:srgbClr val="FF0000"/>
              </a:solidFill>
            </a:endParaRPr>
          </a:p>
          <a:p>
            <a:pPr marL="285750" indent="-285750" algn="just">
              <a:buFont typeface="Wingdings" panose="05000000000000000000" pitchFamily="2" charset="2"/>
              <a:buChar char="§"/>
            </a:pPr>
            <a:r>
              <a:rPr lang="el-GR" dirty="0">
                <a:solidFill>
                  <a:srgbClr val="FF0000"/>
                </a:solidFill>
              </a:rPr>
              <a:t>Εάν ο αρχικός χρήστης (= ο χρήστης που δημιούργησε την αίτηση) έχει παραχωρήσει το δικαίωμα επεξεργασίας και υποβολής σε άλλον χρήστη (αφού ο άλλος χρήστης του έστειλε αίτημα πατώντας το πλήκτρο </a:t>
            </a:r>
            <a:r>
              <a:rPr lang="en-GB" dirty="0">
                <a:solidFill>
                  <a:srgbClr val="FF0000"/>
                </a:solidFill>
              </a:rPr>
              <a:t>REQUEST EDITING </a:t>
            </a:r>
            <a:r>
              <a:rPr lang="el-GR" dirty="0">
                <a:solidFill>
                  <a:srgbClr val="FF0000"/>
                </a:solidFill>
              </a:rPr>
              <a:t>και ο αρχικός χρήστης το αποδέχτηκε</a:t>
            </a:r>
            <a:r>
              <a:rPr lang="en-GB" dirty="0">
                <a:solidFill>
                  <a:srgbClr val="FF0000"/>
                </a:solidFill>
              </a:rPr>
              <a:t>)</a:t>
            </a:r>
            <a:r>
              <a:rPr lang="el-GR" dirty="0">
                <a:solidFill>
                  <a:srgbClr val="FF0000"/>
                </a:solidFill>
              </a:rPr>
              <a:t>,  δε θα μπορεί πλέον ο ίδιος να υποβάλει την αίτηση. Για να παραχωρηθεί ξανά το δικαίωμα υποβολής στον αρχικό χρήστη, θα πρέπει ο αρχικός χρήστης είτε να υποβάλει αίτημα προς τον δεύτερο χρήστη (</a:t>
            </a:r>
            <a:r>
              <a:rPr lang="en-GB" dirty="0">
                <a:solidFill>
                  <a:srgbClr val="FF0000"/>
                </a:solidFill>
              </a:rPr>
              <a:t>REQUEST EDITING) </a:t>
            </a:r>
            <a:r>
              <a:rPr lang="el-GR" dirty="0">
                <a:solidFill>
                  <a:srgbClr val="FF0000"/>
                </a:solidFill>
              </a:rPr>
              <a:t>και ο δεύτερος χρήστης να το αποδεχτεί είτε να απενεργοποιήσει το </a:t>
            </a:r>
            <a:r>
              <a:rPr lang="en-GB" dirty="0">
                <a:solidFill>
                  <a:srgbClr val="FF0000"/>
                </a:solidFill>
              </a:rPr>
              <a:t>sharing rule </a:t>
            </a:r>
            <a:r>
              <a:rPr lang="el-GR" dirty="0">
                <a:solidFill>
                  <a:srgbClr val="FF0000"/>
                </a:solidFill>
              </a:rPr>
              <a:t>που είχε δημιουργήσει για τον χρήστη αυτό. Εντούτοις, ακόμα και αν η αίτηση υποβληθεί από τον άλλο χρήστη, ο αρχικός χρήστης θα μπορεί να την ανοίξει και να την υποβάλει εκ νέου, αν είναι απαραίτητο.</a:t>
            </a:r>
          </a:p>
          <a:p>
            <a:pPr algn="just"/>
            <a:endParaRPr lang="el-GR" sz="1000" dirty="0">
              <a:solidFill>
                <a:srgbClr val="FF0000"/>
              </a:solidFill>
            </a:endParaRPr>
          </a:p>
          <a:p>
            <a:pPr marL="285750" indent="-285750" algn="just">
              <a:buFont typeface="Wingdings" panose="05000000000000000000" pitchFamily="2" charset="2"/>
              <a:buChar char="§"/>
            </a:pPr>
            <a:r>
              <a:rPr lang="el-GR" dirty="0">
                <a:solidFill>
                  <a:srgbClr val="FF0000"/>
                </a:solidFill>
              </a:rPr>
              <a:t>Για να μπορέσει ένας χρήστης να στείλει επιτυχώς αίτημα σε άλλον χρήστη για παραχώρηση του δικαιώματος επεξεργασίας/επεξεργασίας και υποβολής, θα πρέπει και οι δύο χρήστες να έχουν την αίτηση ανοικτή ταυτόχρονα.</a:t>
            </a:r>
          </a:p>
          <a:p>
            <a:endParaRPr lang="el-GR" sz="1600" i="1" dirty="0">
              <a:solidFill>
                <a:srgbClr val="FF0000"/>
              </a:solidFill>
            </a:endParaRPr>
          </a:p>
          <a:p>
            <a:endParaRPr lang="el-GR" sz="1600" b="1" dirty="0">
              <a:solidFill>
                <a:srgbClr val="FF0000"/>
              </a:solidFill>
            </a:endParaRPr>
          </a:p>
        </p:txBody>
      </p:sp>
      <p:pic>
        <p:nvPicPr>
          <p:cNvPr id="4" name="Picture 3"/>
          <p:cNvPicPr>
            <a:picLocks noChangeAspect="1"/>
          </p:cNvPicPr>
          <p:nvPr/>
        </p:nvPicPr>
        <p:blipFill>
          <a:blip r:embed="rId2"/>
          <a:stretch>
            <a:fillRect/>
          </a:stretch>
        </p:blipFill>
        <p:spPr>
          <a:xfrm>
            <a:off x="449708" y="4698339"/>
            <a:ext cx="7465567" cy="2045361"/>
          </a:xfrm>
          <a:prstGeom prst="rect">
            <a:avLst/>
          </a:prstGeom>
        </p:spPr>
      </p:pic>
    </p:spTree>
    <p:extLst>
      <p:ext uri="{BB962C8B-B14F-4D97-AF65-F5344CB8AC3E}">
        <p14:creationId xmlns:p14="http://schemas.microsoft.com/office/powerpoint/2010/main" val="23148231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116722"/>
            <a:ext cx="12172950"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APPLICATIONS</a:t>
            </a:r>
            <a:r>
              <a:rPr lang="el-GR" sz="2800" b="1" dirty="0">
                <a:solidFill>
                  <a:schemeClr val="bg1"/>
                </a:solidFill>
              </a:rPr>
              <a:t> – ΚΑΘΥΣΤΕΡΗΜΕΝΗ ΥΠΟΒΟΛΗ ΑΙΤΗΣΗΣ</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Content Placeholder 7"/>
          <p:cNvSpPr txBox="1">
            <a:spLocks/>
          </p:cNvSpPr>
          <p:nvPr/>
        </p:nvSpPr>
        <p:spPr>
          <a:xfrm>
            <a:off x="185961" y="937353"/>
            <a:ext cx="10534203" cy="532859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Font typeface="Wingdings" panose="05000000000000000000" pitchFamily="2" charset="2"/>
              <a:buChar char="q"/>
              <a:tabLst>
                <a:tab pos="361950" algn="l"/>
              </a:tabLst>
            </a:pPr>
            <a:r>
              <a:rPr lang="el-GR" sz="1900" b="1" dirty="0"/>
              <a:t>  </a:t>
            </a:r>
            <a:r>
              <a:rPr lang="el-GR" sz="2200" b="1" dirty="0">
                <a:solidFill>
                  <a:srgbClr val="FF0000"/>
                </a:solidFill>
              </a:rPr>
              <a:t>Η υποβολή αιτήσεων μετά την πάροδο της καταληκτικής ημερομηνίας</a:t>
            </a:r>
            <a:r>
              <a:rPr lang="el-GR" sz="2200" dirty="0">
                <a:solidFill>
                  <a:srgbClr val="FF0000"/>
                </a:solidFill>
              </a:rPr>
              <a:t> </a:t>
            </a:r>
            <a:r>
              <a:rPr lang="el-GR" sz="2200" b="1" dirty="0">
                <a:solidFill>
                  <a:srgbClr val="FF0000"/>
                </a:solidFill>
              </a:rPr>
              <a:t>επιτρέπεται όταν ικανοποιούνται και οι τέσσερεις πιο κάτω συνθήκες:</a:t>
            </a:r>
          </a:p>
          <a:p>
            <a:pPr algn="just"/>
            <a:endParaRPr lang="el-GR" sz="800" b="1" dirty="0">
              <a:solidFill>
                <a:srgbClr val="FF0000"/>
              </a:solidFill>
            </a:endParaRPr>
          </a:p>
          <a:p>
            <a:pPr algn="just">
              <a:buFont typeface="Wingdings" panose="05000000000000000000" pitchFamily="2" charset="2"/>
              <a:buChar char="§"/>
            </a:pPr>
            <a:r>
              <a:rPr lang="el-GR" sz="1750" dirty="0">
                <a:solidFill>
                  <a:srgbClr val="FF0000"/>
                </a:solidFill>
              </a:rPr>
              <a:t>     </a:t>
            </a:r>
            <a:r>
              <a:rPr lang="el-GR" sz="2000" dirty="0">
                <a:solidFill>
                  <a:srgbClr val="FF0000"/>
                </a:solidFill>
              </a:rPr>
              <a:t>Η αδυναμία εμπρόθεσμης υποβολής οφείλεται σε </a:t>
            </a:r>
            <a:r>
              <a:rPr lang="el-GR" sz="2000" b="1" dirty="0">
                <a:solidFill>
                  <a:srgbClr val="FF0000"/>
                </a:solidFill>
              </a:rPr>
              <a:t>τεχνικά προβλήματα της Ευρωπαϊκής πλατφόρμας</a:t>
            </a:r>
            <a:r>
              <a:rPr lang="el-GR" sz="2000" dirty="0">
                <a:solidFill>
                  <a:srgbClr val="FF0000"/>
                </a:solidFill>
              </a:rPr>
              <a:t> και όχι σε τεχνικά προβλήματα του </a:t>
            </a:r>
            <a:r>
              <a:rPr lang="el-GR" sz="2000" dirty="0" err="1">
                <a:solidFill>
                  <a:srgbClr val="FF0000"/>
                </a:solidFill>
              </a:rPr>
              <a:t>αιτητή</a:t>
            </a:r>
            <a:endParaRPr lang="el-GR" sz="2000" dirty="0">
              <a:solidFill>
                <a:srgbClr val="FF0000"/>
              </a:solidFill>
            </a:endParaRPr>
          </a:p>
          <a:p>
            <a:pPr algn="just">
              <a:buFont typeface="Wingdings" panose="05000000000000000000" pitchFamily="2" charset="2"/>
              <a:buChar char="§"/>
            </a:pPr>
            <a:r>
              <a:rPr lang="el-GR" sz="2000" dirty="0">
                <a:solidFill>
                  <a:srgbClr val="FF0000"/>
                </a:solidFill>
              </a:rPr>
              <a:t>    Η </a:t>
            </a:r>
            <a:r>
              <a:rPr lang="el-GR" sz="2000" b="1" dirty="0">
                <a:solidFill>
                  <a:srgbClr val="FF0000"/>
                </a:solidFill>
              </a:rPr>
              <a:t>ημερομηνία και ώρα της τελευταίας απόπειρας υποβολής </a:t>
            </a:r>
            <a:r>
              <a:rPr lang="el-GR" sz="2000" dirty="0">
                <a:solidFill>
                  <a:srgbClr val="FF0000"/>
                </a:solidFill>
              </a:rPr>
              <a:t>(</a:t>
            </a:r>
            <a:r>
              <a:rPr lang="en-GB" sz="2000" dirty="0">
                <a:solidFill>
                  <a:srgbClr val="FF0000"/>
                </a:solidFill>
              </a:rPr>
              <a:t>“Submission History”) </a:t>
            </a:r>
            <a:r>
              <a:rPr lang="el-GR" sz="2000" dirty="0">
                <a:solidFill>
                  <a:srgbClr val="FF0000"/>
                </a:solidFill>
              </a:rPr>
              <a:t>προηγούνται της επίσημης καταληκτικής ημερομηνίας για υποβολή αιτήσεων</a:t>
            </a:r>
            <a:r>
              <a:rPr lang="en-GB" sz="2000" dirty="0">
                <a:solidFill>
                  <a:srgbClr val="FF0000"/>
                </a:solidFill>
              </a:rPr>
              <a:t> </a:t>
            </a:r>
          </a:p>
          <a:p>
            <a:pPr algn="just">
              <a:buFont typeface="Wingdings" panose="05000000000000000000" pitchFamily="2" charset="2"/>
              <a:buChar char="§"/>
            </a:pPr>
            <a:r>
              <a:rPr lang="el-GR" sz="2000" dirty="0">
                <a:solidFill>
                  <a:srgbClr val="FF0000"/>
                </a:solidFill>
              </a:rPr>
              <a:t>    Ο </a:t>
            </a:r>
            <a:r>
              <a:rPr lang="el-GR" sz="2000" dirty="0" err="1">
                <a:solidFill>
                  <a:srgbClr val="FF0000"/>
                </a:solidFill>
              </a:rPr>
              <a:t>αιτητής</a:t>
            </a:r>
            <a:r>
              <a:rPr lang="el-GR" sz="2000" dirty="0">
                <a:solidFill>
                  <a:srgbClr val="FF0000"/>
                </a:solidFill>
              </a:rPr>
              <a:t> έχει ενημερώσει σχετικά την Εθνική Υπηρεσία, </a:t>
            </a:r>
            <a:r>
              <a:rPr lang="el-GR" sz="2000" b="1" dirty="0">
                <a:solidFill>
                  <a:srgbClr val="FF0000"/>
                </a:solidFill>
              </a:rPr>
              <a:t>εντός 24 ωρών</a:t>
            </a:r>
            <a:r>
              <a:rPr lang="el-GR" sz="2000" dirty="0">
                <a:solidFill>
                  <a:srgbClr val="FF0000"/>
                </a:solidFill>
              </a:rPr>
              <a:t> από την επίσημη καταληκτική ημερομηνία (ώρα Βρυξελλών) </a:t>
            </a:r>
            <a:endParaRPr lang="el-GR" sz="2000" dirty="0">
              <a:solidFill>
                <a:srgbClr val="FF0000"/>
              </a:solidFill>
              <a:sym typeface="Wingdings" panose="05000000000000000000" pitchFamily="2" charset="2"/>
            </a:endParaRPr>
          </a:p>
          <a:p>
            <a:pPr algn="just">
              <a:buFont typeface="Wingdings" panose="05000000000000000000" pitchFamily="2" charset="2"/>
              <a:buChar char="§"/>
              <a:tabLst>
                <a:tab pos="361950" algn="l"/>
              </a:tabLst>
            </a:pPr>
            <a:r>
              <a:rPr lang="el-GR" sz="2000" dirty="0">
                <a:solidFill>
                  <a:srgbClr val="FF0000"/>
                </a:solidFill>
                <a:sym typeface="Wingdings" panose="05000000000000000000" pitchFamily="2" charset="2"/>
              </a:rPr>
              <a:t>    </a:t>
            </a:r>
            <a:r>
              <a:rPr lang="el-GR" sz="2000" dirty="0">
                <a:solidFill>
                  <a:srgbClr val="FF0000"/>
                </a:solidFill>
              </a:rPr>
              <a:t>Ο </a:t>
            </a:r>
            <a:r>
              <a:rPr lang="el-GR" sz="2000" dirty="0" err="1">
                <a:solidFill>
                  <a:srgbClr val="FF0000"/>
                </a:solidFill>
              </a:rPr>
              <a:t>αιτητής</a:t>
            </a:r>
            <a:r>
              <a:rPr lang="el-GR" sz="2000" dirty="0">
                <a:solidFill>
                  <a:srgbClr val="FF0000"/>
                </a:solidFill>
              </a:rPr>
              <a:t> έχει αποστείλει στην Εθνική Υπηρεσία, </a:t>
            </a:r>
            <a:r>
              <a:rPr lang="el-GR" sz="2000" b="1" dirty="0">
                <a:solidFill>
                  <a:srgbClr val="FF0000"/>
                </a:solidFill>
              </a:rPr>
              <a:t>εντός 24 ωρών </a:t>
            </a:r>
            <a:r>
              <a:rPr lang="el-GR" sz="2000" dirty="0">
                <a:solidFill>
                  <a:srgbClr val="FF0000"/>
                </a:solidFill>
              </a:rPr>
              <a:t>από την επίσημη καταληκτική ημερομηνία (ώρα Βρυξελλών), μέσω ηλεκτρονικού ταχυδρομείου (σε μορφή </a:t>
            </a:r>
            <a:r>
              <a:rPr lang="en-GB" sz="2000" dirty="0">
                <a:solidFill>
                  <a:srgbClr val="FF0000"/>
                </a:solidFill>
              </a:rPr>
              <a:t>pdf)</a:t>
            </a:r>
            <a:r>
              <a:rPr lang="el-GR" sz="2000" dirty="0">
                <a:solidFill>
                  <a:srgbClr val="FF0000"/>
                </a:solidFill>
              </a:rPr>
              <a:t>, μία πλήρως συμπληρωμένη αίτηση, η οποία</a:t>
            </a:r>
            <a:r>
              <a:rPr lang="el-GR" sz="2000" b="1" dirty="0">
                <a:solidFill>
                  <a:srgbClr val="FF0000"/>
                </a:solidFill>
              </a:rPr>
              <a:t> δεν έχει υποστεί επεξεργασία μετά από την τελευταία εμπρόθεσμη απόπειρα υποβολής</a:t>
            </a:r>
            <a:endParaRPr lang="en-GB" sz="2000" b="1" dirty="0">
              <a:solidFill>
                <a:srgbClr val="FF0000"/>
              </a:solidFill>
            </a:endParaRPr>
          </a:p>
          <a:p>
            <a:pPr algn="just">
              <a:tabLst>
                <a:tab pos="361950" algn="l"/>
              </a:tabLst>
            </a:pPr>
            <a:endParaRPr lang="el-GR" sz="2000" b="1" dirty="0">
              <a:solidFill>
                <a:srgbClr val="FF0000"/>
              </a:solidFill>
            </a:endParaRPr>
          </a:p>
          <a:p>
            <a:pPr indent="88900" algn="just">
              <a:lnSpc>
                <a:spcPct val="100000"/>
              </a:lnSpc>
              <a:spcBef>
                <a:spcPts val="0"/>
              </a:spcBef>
            </a:pPr>
            <a:endParaRPr lang="en-GB" sz="800" dirty="0">
              <a:solidFill>
                <a:srgbClr val="FF0000"/>
              </a:solidFill>
            </a:endParaRPr>
          </a:p>
          <a:p>
            <a:pPr algn="just">
              <a:lnSpc>
                <a:spcPct val="100000"/>
              </a:lnSpc>
              <a:spcBef>
                <a:spcPts val="0"/>
              </a:spcBef>
            </a:pPr>
            <a:r>
              <a:rPr lang="en-GB" sz="1900" i="1" dirty="0">
                <a:solidFill>
                  <a:srgbClr val="FF0000"/>
                </a:solidFill>
              </a:rPr>
              <a:t>!!! </a:t>
            </a:r>
            <a:r>
              <a:rPr lang="el-GR" sz="1900" i="1" dirty="0">
                <a:solidFill>
                  <a:srgbClr val="FF0000"/>
                </a:solidFill>
              </a:rPr>
              <a:t>Εάν η Ε.Υ. αποφασίσει να δεχτεί την αίτηση, θα την ανοίξει εκ νέου για υποβολή ή ακόμα και για επεξεργασία</a:t>
            </a:r>
            <a:r>
              <a:rPr lang="en-GB" sz="1900" i="1" dirty="0">
                <a:solidFill>
                  <a:srgbClr val="FF0000"/>
                </a:solidFill>
              </a:rPr>
              <a:t> </a:t>
            </a:r>
            <a:r>
              <a:rPr lang="el-GR" sz="1900" i="1" dirty="0">
                <a:solidFill>
                  <a:srgbClr val="FF0000"/>
                </a:solidFill>
              </a:rPr>
              <a:t>από τον </a:t>
            </a:r>
            <a:r>
              <a:rPr lang="el-GR" sz="1900" i="1" dirty="0" err="1">
                <a:solidFill>
                  <a:srgbClr val="FF0000"/>
                </a:solidFill>
              </a:rPr>
              <a:t>αιτητή</a:t>
            </a:r>
            <a:r>
              <a:rPr lang="el-GR" sz="1900" i="1" dirty="0">
                <a:solidFill>
                  <a:srgbClr val="FF0000"/>
                </a:solidFill>
              </a:rPr>
              <a:t>, θα κοινοποιήσει στον </a:t>
            </a:r>
            <a:r>
              <a:rPr lang="el-GR" sz="1900" i="1" dirty="0" err="1">
                <a:solidFill>
                  <a:srgbClr val="FF0000"/>
                </a:solidFill>
              </a:rPr>
              <a:t>αιτητή</a:t>
            </a:r>
            <a:r>
              <a:rPr lang="el-GR" sz="1900" i="1" dirty="0">
                <a:solidFill>
                  <a:srgbClr val="FF0000"/>
                </a:solidFill>
              </a:rPr>
              <a:t> τη νέα καταληκτική ημερομηνία και οι υπολειπόμενες ημέρες θα φαίνονται από το</a:t>
            </a:r>
            <a:r>
              <a:rPr lang="en-US" sz="1900" i="1" dirty="0">
                <a:solidFill>
                  <a:srgbClr val="FF0000"/>
                </a:solidFill>
              </a:rPr>
              <a:t> tab “My applications”</a:t>
            </a:r>
            <a:endParaRPr lang="en-GB" sz="1900" i="1" dirty="0">
              <a:solidFill>
                <a:srgbClr val="FF0000"/>
              </a:solidFill>
            </a:endParaRPr>
          </a:p>
          <a:p>
            <a:pPr algn="l">
              <a:buFont typeface="Wingdings" panose="05000000000000000000" pitchFamily="2" charset="2"/>
              <a:buChar char="§"/>
            </a:pPr>
            <a:endParaRPr lang="en-GB" sz="1800" dirty="0"/>
          </a:p>
        </p:txBody>
      </p:sp>
    </p:spTree>
    <p:extLst>
      <p:ext uri="{BB962C8B-B14F-4D97-AF65-F5344CB8AC3E}">
        <p14:creationId xmlns:p14="http://schemas.microsoft.com/office/powerpoint/2010/main" val="33866255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952500" y="119144"/>
            <a:ext cx="12172950"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APPLICATIONS</a:t>
            </a:r>
            <a:r>
              <a:rPr lang="el-GR" sz="2800" b="1" dirty="0">
                <a:solidFill>
                  <a:schemeClr val="bg1"/>
                </a:solidFill>
              </a:rPr>
              <a:t> – ΤΕΧΝΙΚΕΣ ΠΡΟΫΠΟΘΕΣΕΙΣ</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Rectangle 5"/>
          <p:cNvSpPr/>
          <p:nvPr/>
        </p:nvSpPr>
        <p:spPr>
          <a:xfrm>
            <a:off x="574901" y="1297820"/>
            <a:ext cx="10436671" cy="4154984"/>
          </a:xfrm>
          <a:prstGeom prst="rect">
            <a:avLst/>
          </a:prstGeom>
        </p:spPr>
        <p:txBody>
          <a:bodyPr wrap="square">
            <a:spAutoFit/>
          </a:bodyPr>
          <a:lstStyle/>
          <a:p>
            <a:endParaRPr lang="el-GR" sz="2200" dirty="0"/>
          </a:p>
          <a:p>
            <a:pPr marL="342900" indent="-342900">
              <a:buFont typeface="Wingdings" panose="05000000000000000000" pitchFamily="2" charset="2"/>
              <a:buChar char="q"/>
            </a:pPr>
            <a:r>
              <a:rPr lang="el-GR" sz="2200" dirty="0">
                <a:solidFill>
                  <a:srgbClr val="FF0000"/>
                </a:solidFill>
              </a:rPr>
              <a:t>Οι αιτήσεις αυτού του τύπου απαιτούν </a:t>
            </a:r>
            <a:r>
              <a:rPr lang="el-GR" sz="2200" b="1" dirty="0">
                <a:solidFill>
                  <a:srgbClr val="FF0000"/>
                </a:solidFill>
              </a:rPr>
              <a:t>σύνδεση μεγάλης ταχύτητας στο διαδίκτυο</a:t>
            </a:r>
            <a:r>
              <a:rPr lang="el-GR" sz="2200" dirty="0">
                <a:solidFill>
                  <a:srgbClr val="FF0000"/>
                </a:solidFill>
              </a:rPr>
              <a:t> και δεν είναι εφικτό να τύχουν επεξεργασίας εκτός διαδικτύου</a:t>
            </a:r>
          </a:p>
          <a:p>
            <a:endParaRPr lang="el-GR" sz="2200" b="1" i="1" dirty="0">
              <a:solidFill>
                <a:srgbClr val="FF0000"/>
              </a:solidFill>
            </a:endParaRPr>
          </a:p>
          <a:p>
            <a:endParaRPr lang="el-GR" sz="2200" b="1" i="1" dirty="0">
              <a:solidFill>
                <a:srgbClr val="FF0000"/>
              </a:solidFill>
            </a:endParaRPr>
          </a:p>
          <a:p>
            <a:pPr marL="342900" indent="-342900">
              <a:buFont typeface="Wingdings" panose="05000000000000000000" pitchFamily="2" charset="2"/>
              <a:buChar char="q"/>
            </a:pPr>
            <a:r>
              <a:rPr lang="el-GR" sz="2200" b="1" dirty="0">
                <a:solidFill>
                  <a:srgbClr val="FF0000"/>
                </a:solidFill>
              </a:rPr>
              <a:t>Απαιτούνται, επιπρόσθετα, συσκευές εκτύπωσης και σάρωσης</a:t>
            </a:r>
            <a:r>
              <a:rPr lang="el-GR" sz="2200" dirty="0">
                <a:solidFill>
                  <a:srgbClr val="FF0000"/>
                </a:solidFill>
              </a:rPr>
              <a:t>, για την ολοκλήρωση της διαδικασίας υποβολής</a:t>
            </a:r>
          </a:p>
          <a:p>
            <a:endParaRPr lang="el-GR" sz="2200" b="1" i="1" dirty="0">
              <a:solidFill>
                <a:srgbClr val="FF0000"/>
              </a:solidFill>
            </a:endParaRPr>
          </a:p>
          <a:p>
            <a:endParaRPr lang="el-GR" sz="2200" b="1" i="1" dirty="0">
              <a:solidFill>
                <a:srgbClr val="FF0000"/>
              </a:solidFill>
            </a:endParaRPr>
          </a:p>
          <a:p>
            <a:pPr marL="342900" indent="-342900">
              <a:buFont typeface="Wingdings" panose="05000000000000000000" pitchFamily="2" charset="2"/>
              <a:buChar char="q"/>
            </a:pPr>
            <a:r>
              <a:rPr lang="el-GR" sz="2200" b="1" dirty="0">
                <a:solidFill>
                  <a:srgbClr val="FF0000"/>
                </a:solidFill>
              </a:rPr>
              <a:t>Απαιτείται λογισμικό ανάγνωσης </a:t>
            </a:r>
            <a:r>
              <a:rPr lang="en-US" sz="2200" b="1" dirty="0">
                <a:solidFill>
                  <a:srgbClr val="FF0000"/>
                </a:solidFill>
              </a:rPr>
              <a:t>PDF </a:t>
            </a:r>
            <a:r>
              <a:rPr lang="el-GR" sz="2200" b="1" dirty="0">
                <a:solidFill>
                  <a:srgbClr val="FF0000"/>
                </a:solidFill>
              </a:rPr>
              <a:t>αρχείων </a:t>
            </a:r>
            <a:r>
              <a:rPr lang="el-GR" sz="2200" dirty="0">
                <a:solidFill>
                  <a:srgbClr val="FF0000"/>
                </a:solidFill>
              </a:rPr>
              <a:t>(κατά προτίμηση, </a:t>
            </a:r>
            <a:r>
              <a:rPr lang="en-US" sz="2200" dirty="0">
                <a:solidFill>
                  <a:srgbClr val="FF0000"/>
                </a:solidFill>
              </a:rPr>
              <a:t>“Adobe Reader”)</a:t>
            </a:r>
            <a:r>
              <a:rPr lang="el-GR" sz="2200" dirty="0">
                <a:solidFill>
                  <a:srgbClr val="FF0000"/>
                </a:solidFill>
              </a:rPr>
              <a:t> για την εκτύπωση</a:t>
            </a:r>
            <a:r>
              <a:rPr lang="en-GB" sz="2200" dirty="0">
                <a:solidFill>
                  <a:srgbClr val="FF0000"/>
                </a:solidFill>
              </a:rPr>
              <a:t> </a:t>
            </a:r>
            <a:r>
              <a:rPr lang="el-GR" sz="2200" dirty="0">
                <a:solidFill>
                  <a:srgbClr val="FF0000"/>
                </a:solidFill>
              </a:rPr>
              <a:t>και σάρωση του </a:t>
            </a:r>
            <a:r>
              <a:rPr lang="en-US" sz="2200" dirty="0">
                <a:solidFill>
                  <a:srgbClr val="FF0000"/>
                </a:solidFill>
              </a:rPr>
              <a:t>“Declaration of Honour”</a:t>
            </a:r>
            <a:endParaRPr lang="el-GR" sz="2200" dirty="0">
              <a:solidFill>
                <a:srgbClr val="FF0000"/>
              </a:solidFill>
            </a:endParaRPr>
          </a:p>
          <a:p>
            <a:endParaRPr lang="el-GR" sz="2200" dirty="0"/>
          </a:p>
        </p:txBody>
      </p:sp>
    </p:spTree>
    <p:extLst>
      <p:ext uri="{BB962C8B-B14F-4D97-AF65-F5344CB8AC3E}">
        <p14:creationId xmlns:p14="http://schemas.microsoft.com/office/powerpoint/2010/main" val="14370337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965849" y="2955677"/>
            <a:ext cx="6632128" cy="34470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ΟΔΗΓΙΕΣ ΓΙΑ ΤΗ ΣΥΓΓΡΑΦΗ ΤΗΣ ΑΙΤΗΣΗΣ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600" b="1" i="0" u="none" strike="noStrike" kern="0" cap="none" spc="0" normalizeH="0" baseline="0" noProof="0" dirty="0">
                <a:ln>
                  <a:noFill/>
                </a:ln>
                <a:solidFill>
                  <a:srgbClr val="1EA292"/>
                </a:solidFill>
                <a:effectLst/>
                <a:uLnTx/>
                <a:uFillTx/>
              </a:rPr>
              <a:t>ΑΝΑΛΥΣΗ ΠΕΡΙΕΧΟΜΕΝΟΥ</a:t>
            </a:r>
            <a:endParaRPr kumimoji="0" lang="en-US" sz="2600" b="1" i="0" u="none" strike="noStrike" kern="0" cap="none" spc="0" normalizeH="0" baseline="0" noProof="0" dirty="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9104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6999" y="1047751"/>
            <a:ext cx="11560853" cy="5572124"/>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649975" y="5289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CONTEXT</a:t>
            </a:r>
          </a:p>
        </p:txBody>
      </p:sp>
      <p:sp>
        <p:nvSpPr>
          <p:cNvPr id="5" name="Rounded Rectangle 4"/>
          <p:cNvSpPr/>
          <p:nvPr/>
        </p:nvSpPr>
        <p:spPr>
          <a:xfrm>
            <a:off x="375716" y="1719002"/>
            <a:ext cx="1005409"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381125" y="1717205"/>
            <a:ext cx="327205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latin typeface="-apple-system"/>
              </a:rPr>
              <a:t>Ο τομέας υποβολής αίτησης είναι προεπιλεγμένος</a:t>
            </a:r>
            <a:endParaRPr kumimoji="0" lang="en-GB" sz="1000" b="1" i="0" u="none" strike="noStrike" kern="0" cap="none" spc="0" normalizeH="0" baseline="0" noProof="0" dirty="0">
              <a:ln>
                <a:noFill/>
              </a:ln>
              <a:solidFill>
                <a:srgbClr val="00B050"/>
              </a:solidFill>
              <a:effectLst/>
              <a:uLnTx/>
              <a:uFillTx/>
            </a:endParaRPr>
          </a:p>
        </p:txBody>
      </p:sp>
      <p:sp>
        <p:nvSpPr>
          <p:cNvPr id="9" name="Rounded Rectangle 8"/>
          <p:cNvSpPr/>
          <p:nvPr/>
        </p:nvSpPr>
        <p:spPr>
          <a:xfrm>
            <a:off x="937691" y="2073224"/>
            <a:ext cx="186260"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147976" y="2083464"/>
            <a:ext cx="3264035"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latin typeface="-apple-system"/>
              </a:rPr>
              <a:t>Όλα τα υποχρεωτικά πεδία σημειώνονται με ένα</a:t>
            </a:r>
            <a:r>
              <a:rPr kumimoji="0" lang="en-GB" sz="1000" b="1" i="0" u="none" strike="noStrike" kern="0" cap="none" spc="0" normalizeH="0" baseline="0" noProof="0" dirty="0">
                <a:ln>
                  <a:noFill/>
                </a:ln>
                <a:solidFill>
                  <a:srgbClr val="00B050"/>
                </a:solidFill>
                <a:effectLst/>
                <a:uLnTx/>
                <a:uFillTx/>
                <a:latin typeface="-apple-system"/>
              </a:rPr>
              <a:t> </a:t>
            </a:r>
            <a:r>
              <a:rPr kumimoji="0" lang="en-GB" sz="1000" b="1" i="0" u="none" strike="noStrike" kern="0" cap="none" spc="0" normalizeH="0" baseline="0" noProof="0" dirty="0">
                <a:ln>
                  <a:noFill/>
                </a:ln>
                <a:solidFill>
                  <a:srgbClr val="FF0000"/>
                </a:solidFill>
                <a:effectLst/>
                <a:uLnTx/>
                <a:uFillTx/>
                <a:latin typeface="-apple-system"/>
              </a:rPr>
              <a:t>*</a:t>
            </a:r>
            <a:r>
              <a:rPr kumimoji="0" lang="en-GB" sz="1000" b="1" i="0" u="none" strike="noStrike" kern="0" cap="none" spc="0" normalizeH="0" baseline="0" noProof="0" dirty="0">
                <a:ln>
                  <a:noFill/>
                </a:ln>
                <a:solidFill>
                  <a:srgbClr val="00B050"/>
                </a:solidFill>
                <a:effectLst/>
                <a:uLnTx/>
                <a:uFillTx/>
                <a:latin typeface="-apple-system"/>
              </a:rPr>
              <a:t>.</a:t>
            </a:r>
            <a:endParaRPr kumimoji="0" lang="en-GB" sz="1000" b="1" i="0" u="none" strike="noStrike" kern="0" cap="none" spc="0" normalizeH="0" baseline="0" noProof="0" dirty="0">
              <a:ln>
                <a:noFill/>
              </a:ln>
              <a:solidFill>
                <a:srgbClr val="00B050"/>
              </a:solidFill>
              <a:effectLst/>
              <a:uLnTx/>
              <a:uFillTx/>
            </a:endParaRPr>
          </a:p>
        </p:txBody>
      </p:sp>
      <p:sp>
        <p:nvSpPr>
          <p:cNvPr id="12" name="Rounded Rectangle 11"/>
          <p:cNvSpPr/>
          <p:nvPr/>
        </p:nvSpPr>
        <p:spPr>
          <a:xfrm>
            <a:off x="273062" y="4190739"/>
            <a:ext cx="1891234"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85951" y="3982899"/>
            <a:ext cx="1595309"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0B050"/>
                </a:solidFill>
                <a:effectLst/>
                <a:uLnTx/>
                <a:uFillTx/>
                <a:latin typeface="-apple-system"/>
              </a:rPr>
              <a:t>01/09/2022 – 31/12/2022</a:t>
            </a:r>
            <a:endParaRPr kumimoji="0" lang="en-GB" sz="1000" b="1" i="0" u="none" strike="noStrike" kern="0" cap="none" spc="0" normalizeH="0" baseline="0" noProof="0" dirty="0">
              <a:ln>
                <a:noFill/>
              </a:ln>
              <a:solidFill>
                <a:srgbClr val="00B050"/>
              </a:solidFill>
              <a:effectLst/>
              <a:uLnTx/>
              <a:uFillTx/>
            </a:endParaRPr>
          </a:p>
        </p:txBody>
      </p:sp>
      <p:sp>
        <p:nvSpPr>
          <p:cNvPr id="15" name="Rounded Rectangle 14"/>
          <p:cNvSpPr/>
          <p:nvPr/>
        </p:nvSpPr>
        <p:spPr>
          <a:xfrm>
            <a:off x="4931808" y="4141317"/>
            <a:ext cx="1891234"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314844" y="3944518"/>
            <a:ext cx="901209"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000" b="1" kern="0" dirty="0">
                <a:solidFill>
                  <a:srgbClr val="00B050"/>
                </a:solidFill>
                <a:latin typeface="-apple-system"/>
              </a:rPr>
              <a:t>12-36 </a:t>
            </a:r>
            <a:r>
              <a:rPr lang="el-GR" sz="1000" b="1" kern="0" dirty="0">
                <a:solidFill>
                  <a:srgbClr val="00B050"/>
                </a:solidFill>
                <a:latin typeface="-apple-system"/>
              </a:rPr>
              <a:t>μήνες</a:t>
            </a:r>
            <a:endParaRPr lang="en-GB" sz="1000" b="1" kern="0" dirty="0">
              <a:solidFill>
                <a:srgbClr val="00B050"/>
              </a:solidFill>
              <a:latin typeface="-apple-system"/>
            </a:endParaRPr>
          </a:p>
        </p:txBody>
      </p:sp>
      <p:sp>
        <p:nvSpPr>
          <p:cNvPr id="17" name="Rounded Rectangle 16"/>
          <p:cNvSpPr/>
          <p:nvPr/>
        </p:nvSpPr>
        <p:spPr>
          <a:xfrm>
            <a:off x="9659068" y="4190739"/>
            <a:ext cx="1774829" cy="140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19" name="Rectangle 18"/>
          <p:cNvSpPr/>
          <p:nvPr/>
        </p:nvSpPr>
        <p:spPr>
          <a:xfrm>
            <a:off x="8525593" y="3982899"/>
            <a:ext cx="1133475" cy="1015663"/>
          </a:xfrm>
          <a:prstGeom prst="rect">
            <a:avLst/>
          </a:prstGeom>
        </p:spPr>
        <p:txBody>
          <a:bodyPr wrap="square">
            <a:spAutoFit/>
          </a:bodyPr>
          <a:lstStyle/>
          <a:p>
            <a:r>
              <a:rPr lang="el-GR" sz="1000" b="1" kern="0" dirty="0">
                <a:solidFill>
                  <a:srgbClr val="00B050"/>
                </a:solidFill>
                <a:latin typeface="-apple-system"/>
              </a:rPr>
              <a:t>Εισάγεται αυτόματα, όταν </a:t>
            </a:r>
          </a:p>
          <a:p>
            <a:r>
              <a:rPr lang="el-GR" sz="1000" b="1" kern="0" dirty="0">
                <a:solidFill>
                  <a:srgbClr val="00B050"/>
                </a:solidFill>
                <a:latin typeface="-apple-system"/>
              </a:rPr>
              <a:t>επιλεγούν η ημερομηνία έναρξης </a:t>
            </a:r>
          </a:p>
          <a:p>
            <a:r>
              <a:rPr lang="el-GR" sz="1000" b="1" kern="0" dirty="0">
                <a:solidFill>
                  <a:srgbClr val="00B050"/>
                </a:solidFill>
                <a:latin typeface="-apple-system"/>
              </a:rPr>
              <a:t>και η διάρκεια</a:t>
            </a:r>
            <a:endParaRPr lang="en-GB" sz="1000" b="1" kern="0" dirty="0">
              <a:solidFill>
                <a:srgbClr val="00B050"/>
              </a:solidFill>
              <a:latin typeface="-apple-system"/>
            </a:endParaRPr>
          </a:p>
        </p:txBody>
      </p:sp>
      <p:sp>
        <p:nvSpPr>
          <p:cNvPr id="20" name="Rectangle 19"/>
          <p:cNvSpPr/>
          <p:nvPr/>
        </p:nvSpPr>
        <p:spPr>
          <a:xfrm>
            <a:off x="2829425" y="4814775"/>
            <a:ext cx="3921339" cy="400110"/>
          </a:xfrm>
          <a:prstGeom prst="rect">
            <a:avLst/>
          </a:prstGeom>
        </p:spPr>
        <p:txBody>
          <a:bodyPr wrap="square">
            <a:spAutoFit/>
          </a:bodyPr>
          <a:lstStyle/>
          <a:p>
            <a:r>
              <a:rPr lang="el-GR" sz="1000" kern="0" dirty="0">
                <a:solidFill>
                  <a:srgbClr val="00B050"/>
                </a:solidFill>
                <a:latin typeface="-apple-system"/>
              </a:rPr>
              <a:t>Επιλέγετε</a:t>
            </a:r>
            <a:r>
              <a:rPr lang="el-GR" sz="1000" b="1" kern="0" dirty="0">
                <a:solidFill>
                  <a:srgbClr val="00B050"/>
                </a:solidFill>
                <a:latin typeface="-apple-system"/>
              </a:rPr>
              <a:t> </a:t>
            </a:r>
            <a:r>
              <a:rPr lang="en-GB" sz="1000" b="1" kern="0" dirty="0">
                <a:solidFill>
                  <a:srgbClr val="00B050"/>
                </a:solidFill>
                <a:latin typeface="-apple-system"/>
              </a:rPr>
              <a:t>CY01 - Foundation for the Management of </a:t>
            </a:r>
            <a:endParaRPr lang="el-GR" sz="1000" b="1" kern="0" dirty="0">
              <a:solidFill>
                <a:srgbClr val="00B050"/>
              </a:solidFill>
              <a:latin typeface="-apple-system"/>
            </a:endParaRPr>
          </a:p>
          <a:p>
            <a:r>
              <a:rPr lang="en-GB" sz="1000" b="1" kern="0" dirty="0">
                <a:solidFill>
                  <a:srgbClr val="00B050"/>
                </a:solidFill>
                <a:latin typeface="-apple-system"/>
              </a:rPr>
              <a:t>European Lifelong Learning Programmes</a:t>
            </a:r>
            <a:endParaRPr lang="en-GB" b="1" dirty="0"/>
          </a:p>
        </p:txBody>
      </p:sp>
      <p:sp>
        <p:nvSpPr>
          <p:cNvPr id="22" name="Rounded Rectangle 21"/>
          <p:cNvSpPr/>
          <p:nvPr/>
        </p:nvSpPr>
        <p:spPr>
          <a:xfrm>
            <a:off x="273061" y="4855972"/>
            <a:ext cx="2556363" cy="158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551242" y="6324733"/>
            <a:ext cx="37048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latin typeface="-apple-system"/>
              </a:rPr>
              <a:t>Επιλογή μεταξύ των 3</a:t>
            </a:r>
            <a:r>
              <a:rPr kumimoji="0" lang="el-GR" sz="1000" b="1" i="0" u="none" strike="noStrike" kern="0" cap="none" spc="0" normalizeH="0" noProof="0" dirty="0">
                <a:ln>
                  <a:noFill/>
                </a:ln>
                <a:solidFill>
                  <a:srgbClr val="00B050"/>
                </a:solidFill>
                <a:effectLst/>
                <a:uLnTx/>
                <a:uFillTx/>
                <a:latin typeface="-apple-system"/>
              </a:rPr>
              <a:t> διαθέσιμων κατ’ </a:t>
            </a:r>
            <a:r>
              <a:rPr kumimoji="0" lang="el-GR" sz="1000" b="1" i="0" u="none" strike="noStrike" kern="0" cap="none" spc="0" normalizeH="0" noProof="0" dirty="0" err="1">
                <a:ln>
                  <a:noFill/>
                </a:ln>
                <a:solidFill>
                  <a:srgbClr val="00B050"/>
                </a:solidFill>
                <a:effectLst/>
                <a:uLnTx/>
                <a:uFillTx/>
                <a:latin typeface="-apple-system"/>
              </a:rPr>
              <a:t>αποκοπήν</a:t>
            </a:r>
            <a:r>
              <a:rPr kumimoji="0" lang="el-GR" sz="1000" b="1" i="0" u="none" strike="noStrike" kern="0" cap="none" spc="0" normalizeH="0" noProof="0" dirty="0">
                <a:ln>
                  <a:noFill/>
                </a:ln>
                <a:solidFill>
                  <a:srgbClr val="00B050"/>
                </a:solidFill>
                <a:effectLst/>
                <a:uLnTx/>
                <a:uFillTx/>
                <a:latin typeface="-apple-system"/>
              </a:rPr>
              <a:t> ποσών</a:t>
            </a:r>
            <a:endParaRPr kumimoji="0" lang="en-GB" sz="1000" b="1" i="0" u="none" strike="noStrike" kern="0" cap="none" spc="0" normalizeH="0" baseline="0" noProof="0" dirty="0">
              <a:ln>
                <a:noFill/>
              </a:ln>
              <a:solidFill>
                <a:srgbClr val="00B050"/>
              </a:solidFill>
              <a:effectLst/>
              <a:uLnTx/>
              <a:uFillTx/>
            </a:endParaRPr>
          </a:p>
        </p:txBody>
      </p:sp>
      <p:sp>
        <p:nvSpPr>
          <p:cNvPr id="24" name="Rounded Rectangle 23"/>
          <p:cNvSpPr/>
          <p:nvPr/>
        </p:nvSpPr>
        <p:spPr>
          <a:xfrm>
            <a:off x="273063" y="6045335"/>
            <a:ext cx="1193788" cy="158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6653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965849" y="2955677"/>
            <a:ext cx="6632128" cy="357020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3400" b="1" i="0" u="none" strike="noStrike" kern="0" cap="none" spc="0" normalizeH="0" baseline="0" noProof="0" dirty="0">
                <a:ln>
                  <a:noFill/>
                </a:ln>
                <a:solidFill>
                  <a:srgbClr val="1EA292"/>
                </a:solidFill>
                <a:effectLst/>
                <a:uLnTx/>
                <a:uFillTx/>
              </a:rPr>
              <a:t>ΒΑΣΙΚΕΣ ΠΛΗΡΟΦΟΡΙΕΣ ΓΙΑ ΤΗ ΔΡΑΣΗ ΚΑΙ ΤΟ ΝΕΟ</a:t>
            </a:r>
            <a:r>
              <a:rPr kumimoji="0" lang="el-GR" sz="3400" b="1" i="0" u="none" strike="noStrike" kern="0" cap="none" spc="0" normalizeH="0" noProof="0" dirty="0">
                <a:ln>
                  <a:noFill/>
                </a:ln>
                <a:solidFill>
                  <a:srgbClr val="1EA292"/>
                </a:solidFill>
                <a:effectLst/>
                <a:uLnTx/>
                <a:uFillTx/>
              </a:rPr>
              <a:t> ΧΡΗΜΑΤΟΔΟΤΙΚΟ ΜΟΝΤΕΛΟ</a:t>
            </a:r>
            <a:endParaRPr kumimoji="0" lang="en-US" sz="3400" b="1" i="0" u="none" strike="noStrike" kern="0" cap="none" spc="0" normalizeH="0" baseline="0" noProof="0" dirty="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0859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12150" y="200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4" name="Picture 3"/>
          <p:cNvPicPr>
            <a:picLocks noChangeAspect="1"/>
          </p:cNvPicPr>
          <p:nvPr/>
        </p:nvPicPr>
        <p:blipFill>
          <a:blip r:embed="rId2"/>
          <a:stretch>
            <a:fillRect/>
          </a:stretch>
        </p:blipFill>
        <p:spPr>
          <a:xfrm>
            <a:off x="112150" y="1197976"/>
            <a:ext cx="11880875" cy="4364624"/>
          </a:xfrm>
          <a:prstGeom prst="rect">
            <a:avLst/>
          </a:prstGeom>
        </p:spPr>
      </p:pic>
      <p:sp>
        <p:nvSpPr>
          <p:cNvPr id="21" name="Rectangle 20"/>
          <p:cNvSpPr/>
          <p:nvPr/>
        </p:nvSpPr>
        <p:spPr>
          <a:xfrm>
            <a:off x="939974" y="2373946"/>
            <a:ext cx="6696744" cy="400110"/>
          </a:xfrm>
          <a:prstGeom prst="rect">
            <a:avLst/>
          </a:prstGeom>
        </p:spPr>
        <p:txBody>
          <a:bodyPr wrap="square">
            <a:spAutoFit/>
          </a:bodyPr>
          <a:lstStyle/>
          <a:p>
            <a:r>
              <a:rPr lang="el-GR" sz="1000" b="1" dirty="0">
                <a:solidFill>
                  <a:srgbClr val="00B050"/>
                </a:solidFill>
                <a:latin typeface="-apple-system"/>
              </a:rPr>
              <a:t>Εισάγοντας το </a:t>
            </a:r>
            <a:r>
              <a:rPr lang="en-GB" sz="1000" b="1" dirty="0">
                <a:solidFill>
                  <a:srgbClr val="00B050"/>
                </a:solidFill>
                <a:latin typeface="-apple-system"/>
              </a:rPr>
              <a:t>“Applicant Organisation ID (OID)”, </a:t>
            </a:r>
            <a:r>
              <a:rPr lang="el-GR" sz="1000" b="1" dirty="0">
                <a:solidFill>
                  <a:srgbClr val="00B050"/>
                </a:solidFill>
                <a:latin typeface="-apple-system"/>
              </a:rPr>
              <a:t>συμπληρώνονται αυτόματα όλες οι πληροφορίες που αφορούν τον οργανισμό</a:t>
            </a:r>
            <a:r>
              <a:rPr lang="en-GB" sz="1000" b="1" dirty="0">
                <a:solidFill>
                  <a:srgbClr val="00B050"/>
                </a:solidFill>
                <a:latin typeface="-apple-system"/>
              </a:rPr>
              <a:t> (Applicant Details</a:t>
            </a:r>
            <a:r>
              <a:rPr lang="el-GR" sz="1000" b="1" dirty="0">
                <a:solidFill>
                  <a:srgbClr val="00B050"/>
                </a:solidFill>
                <a:latin typeface="-apple-system"/>
              </a:rPr>
              <a:t>), όπως είναι καταχωρημένες στο σύστημα </a:t>
            </a:r>
            <a:r>
              <a:rPr lang="en-GB" sz="1000" b="1" dirty="0">
                <a:solidFill>
                  <a:srgbClr val="00B050"/>
                </a:solidFill>
                <a:latin typeface="-apple-system"/>
              </a:rPr>
              <a:t>ORS</a:t>
            </a:r>
            <a:endParaRPr lang="en-GB" sz="1100" b="1" dirty="0">
              <a:solidFill>
                <a:srgbClr val="00B050"/>
              </a:solidFill>
            </a:endParaRPr>
          </a:p>
        </p:txBody>
      </p:sp>
      <p:sp>
        <p:nvSpPr>
          <p:cNvPr id="25" name="Rounded Rectangle 24"/>
          <p:cNvSpPr/>
          <p:nvPr/>
        </p:nvSpPr>
        <p:spPr>
          <a:xfrm>
            <a:off x="286991" y="2772957"/>
            <a:ext cx="900634" cy="13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86991" y="771525"/>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Organisation</a:t>
            </a:r>
            <a:r>
              <a:rPr lang="en-GB" dirty="0"/>
              <a:t>:</a:t>
            </a:r>
          </a:p>
        </p:txBody>
      </p:sp>
    </p:spTree>
    <p:extLst>
      <p:ext uri="{BB962C8B-B14F-4D97-AF65-F5344CB8AC3E}">
        <p14:creationId xmlns:p14="http://schemas.microsoft.com/office/powerpoint/2010/main" val="11252088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a:extLst>
              <a:ext uri="{FF2B5EF4-FFF2-40B4-BE49-F238E27FC236}">
                <a16:creationId xmlns:a16="http://schemas.microsoft.com/office/drawing/2014/main" id="{CC6F8AAC-2DAA-0346-B3D2-B832D159BF4C}"/>
              </a:ext>
            </a:extLst>
          </p:cNvPr>
          <p:cNvSpPr txBox="1"/>
          <p:nvPr/>
        </p:nvSpPr>
        <p:spPr>
          <a:xfrm flipH="1">
            <a:off x="0" y="200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pic>
        <p:nvPicPr>
          <p:cNvPr id="2" name="Picture 1"/>
          <p:cNvPicPr>
            <a:picLocks noChangeAspect="1"/>
          </p:cNvPicPr>
          <p:nvPr/>
        </p:nvPicPr>
        <p:blipFill>
          <a:blip r:embed="rId2"/>
          <a:stretch>
            <a:fillRect/>
          </a:stretch>
        </p:blipFill>
        <p:spPr>
          <a:xfrm>
            <a:off x="0" y="2087744"/>
            <a:ext cx="11911092" cy="3139712"/>
          </a:xfrm>
          <a:prstGeom prst="rect">
            <a:avLst/>
          </a:prstGeom>
        </p:spPr>
      </p:pic>
      <p:cxnSp>
        <p:nvCxnSpPr>
          <p:cNvPr id="5" name="Straight Arrow Connector 4"/>
          <p:cNvCxnSpPr/>
          <p:nvPr/>
        </p:nvCxnSpPr>
        <p:spPr>
          <a:xfrm flipH="1">
            <a:off x="9546471" y="3945967"/>
            <a:ext cx="540307" cy="174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081051" y="4003356"/>
            <a:ext cx="1503938" cy="24622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rPr>
              <a:t>Διαγραφή καταχώρησης</a:t>
            </a:r>
            <a:endParaRPr kumimoji="0" lang="en-GB" sz="1000" b="1" i="0" u="none" strike="noStrike" kern="0" cap="none" spc="0" normalizeH="0" baseline="0" noProof="0" dirty="0">
              <a:ln>
                <a:noFill/>
              </a:ln>
              <a:solidFill>
                <a:srgbClr val="00B050"/>
              </a:solidFill>
              <a:effectLst/>
              <a:uLnTx/>
              <a:uFillTx/>
            </a:endParaRPr>
          </a:p>
        </p:txBody>
      </p:sp>
      <p:cxnSp>
        <p:nvCxnSpPr>
          <p:cNvPr id="9" name="Straight Arrow Connector 8"/>
          <p:cNvCxnSpPr/>
          <p:nvPr/>
        </p:nvCxnSpPr>
        <p:spPr>
          <a:xfrm>
            <a:off x="10391578" y="3945967"/>
            <a:ext cx="0" cy="430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853953" y="4353133"/>
            <a:ext cx="4338047"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rPr>
              <a:t>Ανανέωση Σελίδας</a:t>
            </a:r>
            <a:r>
              <a:rPr kumimoji="0" lang="en-GB" sz="1000" b="1" i="0" u="none" strike="noStrike" kern="0" cap="none" spc="0" normalizeH="0" baseline="0" noProof="0" dirty="0">
                <a:ln>
                  <a:noFill/>
                </a:ln>
                <a:solidFill>
                  <a:srgbClr val="00B050"/>
                </a:solidFill>
                <a:effectLst/>
                <a:uLnTx/>
                <a:uFillTx/>
              </a:rPr>
              <a:t> – </a:t>
            </a:r>
            <a:r>
              <a:rPr kumimoji="0" lang="el-GR" sz="1000" b="1" i="0" u="none" strike="noStrike" kern="0" cap="none" spc="0" normalizeH="0" baseline="0" noProof="0" dirty="0">
                <a:ln>
                  <a:noFill/>
                </a:ln>
                <a:solidFill>
                  <a:srgbClr val="00B050"/>
                </a:solidFill>
                <a:effectLst/>
                <a:uLnTx/>
                <a:uFillTx/>
              </a:rPr>
              <a:t>Εάν</a:t>
            </a:r>
            <a:r>
              <a:rPr kumimoji="0" lang="el-GR" sz="1000" b="1" i="0" u="none" strike="noStrike" kern="0" cap="none" spc="0" normalizeH="0" noProof="0" dirty="0">
                <a:ln>
                  <a:noFill/>
                </a:ln>
                <a:solidFill>
                  <a:srgbClr val="00B050"/>
                </a:solidFill>
                <a:effectLst/>
                <a:uLnTx/>
                <a:uFillTx/>
              </a:rPr>
              <a:t> έχει γίνει </a:t>
            </a:r>
            <a:r>
              <a:rPr kumimoji="0" lang="el-GR" sz="1000" b="1" i="0" u="none" strike="noStrike" kern="0" cap="none" spc="0" normalizeH="0" noProof="0" dirty="0" err="1">
                <a:ln>
                  <a:noFill/>
                </a:ln>
                <a:solidFill>
                  <a:srgbClr val="00B050"/>
                </a:solidFill>
                <a:effectLst/>
                <a:uLnTx/>
                <a:uFillTx/>
              </a:rPr>
              <a:t>επικαιροποίηση</a:t>
            </a:r>
            <a:r>
              <a:rPr kumimoji="0" lang="el-GR" sz="1000" b="1" i="0" u="none" strike="noStrike" kern="0" cap="none" spc="0" normalizeH="0" noProof="0" dirty="0">
                <a:ln>
                  <a:noFill/>
                </a:ln>
                <a:solidFill>
                  <a:srgbClr val="00B050"/>
                </a:solidFill>
                <a:effectLst/>
                <a:uLnTx/>
                <a:uFillTx/>
              </a:rPr>
              <a:t> στοιχείων στο </a:t>
            </a:r>
            <a:r>
              <a:rPr kumimoji="0" lang="en-GB" sz="1000" b="1" i="0" u="none" strike="noStrike" kern="0" cap="none" spc="0" normalizeH="0" noProof="0" dirty="0">
                <a:ln>
                  <a:noFill/>
                </a:ln>
                <a:solidFill>
                  <a:srgbClr val="00B050"/>
                </a:solidFill>
                <a:effectLst/>
                <a:uLnTx/>
                <a:uFillTx/>
              </a:rPr>
              <a:t>ORS,</a:t>
            </a:r>
            <a:r>
              <a:rPr kumimoji="0" lang="el-GR" sz="1000" b="1" i="0" u="none" strike="noStrike" kern="0" cap="none" spc="0" normalizeH="0" noProof="0" dirty="0">
                <a:ln>
                  <a:noFill/>
                </a:ln>
                <a:solidFill>
                  <a:srgbClr val="00B050"/>
                </a:solidFill>
                <a:effectLst/>
                <a:uLnTx/>
                <a:uFillTx/>
              </a:rPr>
              <a:t> με το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noProof="0" dirty="0">
                <a:ln>
                  <a:noFill/>
                </a:ln>
                <a:solidFill>
                  <a:srgbClr val="00B050"/>
                </a:solidFill>
                <a:effectLst/>
                <a:uLnTx/>
                <a:uFillTx/>
              </a:rPr>
              <a:t>πάτημα του κουμπιού αυτού, τα στοιχεία θα </a:t>
            </a:r>
            <a:r>
              <a:rPr kumimoji="0" lang="el-GR" sz="1000" b="1" i="0" u="none" strike="noStrike" kern="0" cap="none" spc="0" normalizeH="0" noProof="0" dirty="0" err="1">
                <a:ln>
                  <a:noFill/>
                </a:ln>
                <a:solidFill>
                  <a:srgbClr val="00B050"/>
                </a:solidFill>
                <a:effectLst/>
                <a:uLnTx/>
                <a:uFillTx/>
              </a:rPr>
              <a:t>επικαιροποιηθούν</a:t>
            </a:r>
            <a:r>
              <a:rPr kumimoji="0" lang="el-GR" sz="1000" b="1" i="0" u="none" strike="noStrike" kern="0" cap="none" spc="0" normalizeH="0" noProof="0" dirty="0">
                <a:ln>
                  <a:noFill/>
                </a:ln>
                <a:solidFill>
                  <a:srgbClr val="00B050"/>
                </a:solidFill>
                <a:effectLst/>
                <a:uLnTx/>
                <a:uFillTx/>
              </a:rPr>
              <a:t> και εδώ</a:t>
            </a:r>
            <a:endParaRPr kumimoji="0" lang="en-GB" sz="1000" b="1" i="0" u="none" strike="noStrike" kern="0" cap="none" spc="0" normalizeH="0" baseline="0" noProof="0" dirty="0">
              <a:ln>
                <a:noFill/>
              </a:ln>
              <a:solidFill>
                <a:srgbClr val="00B050"/>
              </a:solidFill>
              <a:effectLst/>
              <a:uLnTx/>
              <a:uFillTx/>
            </a:endParaRPr>
          </a:p>
        </p:txBody>
      </p:sp>
      <p:cxnSp>
        <p:nvCxnSpPr>
          <p:cNvPr id="14" name="Straight Arrow Connector 13"/>
          <p:cNvCxnSpPr/>
          <p:nvPr/>
        </p:nvCxnSpPr>
        <p:spPr>
          <a:xfrm>
            <a:off x="10808984" y="3750094"/>
            <a:ext cx="402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1054418" y="3551571"/>
            <a:ext cx="1206278"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rPr>
              <a:t>Επεξεργασία καταχώρησης</a:t>
            </a:r>
          </a:p>
        </p:txBody>
      </p:sp>
      <p:sp>
        <p:nvSpPr>
          <p:cNvPr id="20" name="Rectangle 19"/>
          <p:cNvSpPr/>
          <p:nvPr/>
        </p:nvSpPr>
        <p:spPr>
          <a:xfrm>
            <a:off x="1063799" y="2260056"/>
            <a:ext cx="6696744" cy="400110"/>
          </a:xfrm>
          <a:prstGeom prst="rect">
            <a:avLst/>
          </a:prstGeom>
        </p:spPr>
        <p:txBody>
          <a:bodyPr wrap="square">
            <a:spAutoFit/>
          </a:bodyPr>
          <a:lstStyle/>
          <a:p>
            <a:r>
              <a:rPr lang="el-GR" sz="1000" b="1" dirty="0">
                <a:solidFill>
                  <a:srgbClr val="00B050"/>
                </a:solidFill>
                <a:latin typeface="-apple-system"/>
              </a:rPr>
              <a:t>Εισάγοντας το </a:t>
            </a:r>
            <a:r>
              <a:rPr lang="en-GB" sz="1000" b="1" dirty="0">
                <a:solidFill>
                  <a:srgbClr val="00B050"/>
                </a:solidFill>
                <a:latin typeface="-apple-system"/>
              </a:rPr>
              <a:t>“Partner Organisation ID (OID)”, </a:t>
            </a:r>
            <a:r>
              <a:rPr lang="el-GR" sz="1000" b="1" dirty="0">
                <a:solidFill>
                  <a:srgbClr val="00B050"/>
                </a:solidFill>
                <a:latin typeface="-apple-system"/>
              </a:rPr>
              <a:t>συμπληρώνονται αυτόματα όλες οι πληροφορίες που αφορούν τον οργανισμό</a:t>
            </a:r>
            <a:r>
              <a:rPr lang="en-GB" sz="1000" b="1" dirty="0">
                <a:solidFill>
                  <a:srgbClr val="00B050"/>
                </a:solidFill>
                <a:latin typeface="-apple-system"/>
              </a:rPr>
              <a:t> (Applicant Details</a:t>
            </a:r>
            <a:r>
              <a:rPr lang="el-GR" sz="1000" b="1" dirty="0">
                <a:solidFill>
                  <a:srgbClr val="00B050"/>
                </a:solidFill>
                <a:latin typeface="-apple-system"/>
              </a:rPr>
              <a:t>), όπως είναι καταχωρημένες στο σύστημα </a:t>
            </a:r>
            <a:r>
              <a:rPr lang="en-GB" sz="1000" b="1" dirty="0">
                <a:solidFill>
                  <a:srgbClr val="00B050"/>
                </a:solidFill>
                <a:latin typeface="-apple-system"/>
              </a:rPr>
              <a:t>ORS</a:t>
            </a:r>
            <a:endParaRPr lang="en-GB" sz="1100" b="1" dirty="0">
              <a:solidFill>
                <a:srgbClr val="00B050"/>
              </a:solidFill>
            </a:endParaRPr>
          </a:p>
        </p:txBody>
      </p:sp>
      <p:sp>
        <p:nvSpPr>
          <p:cNvPr id="21" name="Rounded Rectangle 20"/>
          <p:cNvSpPr/>
          <p:nvPr/>
        </p:nvSpPr>
        <p:spPr>
          <a:xfrm>
            <a:off x="163165" y="2557172"/>
            <a:ext cx="900634" cy="13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163165" y="3031102"/>
            <a:ext cx="900634" cy="13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163165" y="3440457"/>
            <a:ext cx="900634" cy="13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10571610" y="4718134"/>
            <a:ext cx="1415682" cy="3451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10165483" y="5172714"/>
            <a:ext cx="2026517" cy="246221"/>
          </a:xfrm>
          <a:prstGeom prst="rect">
            <a:avLst/>
          </a:prstGeom>
        </p:spPr>
        <p:txBody>
          <a:bodyPr wrap="none">
            <a:spAutoFit/>
          </a:bodyPr>
          <a:lstStyle/>
          <a:p>
            <a:pPr lvl="0"/>
            <a:r>
              <a:rPr lang="el-GR" sz="1000" b="1" dirty="0">
                <a:solidFill>
                  <a:srgbClr val="00B050"/>
                </a:solidFill>
                <a:latin typeface="-apple-system"/>
              </a:rPr>
              <a:t>Προσθήκη νέας καταχώρησης</a:t>
            </a:r>
            <a:endParaRPr lang="en-GB" sz="1100" b="1" dirty="0">
              <a:solidFill>
                <a:srgbClr val="00B050"/>
              </a:solidFill>
            </a:endParaRPr>
          </a:p>
        </p:txBody>
      </p:sp>
      <p:sp>
        <p:nvSpPr>
          <p:cNvPr id="26" name="TextBox 25"/>
          <p:cNvSpPr txBox="1"/>
          <p:nvPr/>
        </p:nvSpPr>
        <p:spPr>
          <a:xfrm>
            <a:off x="163165" y="1110433"/>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Partner Organisations</a:t>
            </a:r>
            <a:r>
              <a:rPr lang="en-GB" dirty="0"/>
              <a:t>:</a:t>
            </a:r>
          </a:p>
        </p:txBody>
      </p:sp>
    </p:spTree>
    <p:extLst>
      <p:ext uri="{BB962C8B-B14F-4D97-AF65-F5344CB8AC3E}">
        <p14:creationId xmlns:p14="http://schemas.microsoft.com/office/powerpoint/2010/main" val="24137550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6675" y="5574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161417" y="1198663"/>
            <a:ext cx="8496944" cy="338554"/>
          </a:xfrm>
          <a:prstGeom prst="rect">
            <a:avLst/>
          </a:prstGeom>
          <a:noFill/>
        </p:spPr>
        <p:txBody>
          <a:bodyPr wrap="square" rtlCol="0">
            <a:spAutoFit/>
          </a:bodyPr>
          <a:lstStyle/>
          <a:p>
            <a:r>
              <a:rPr lang="el-GR" sz="1600" b="1" dirty="0"/>
              <a:t>Ενότητα 1</a:t>
            </a:r>
            <a:r>
              <a:rPr lang="en-GB" sz="1600" b="1" dirty="0"/>
              <a:t>: </a:t>
            </a:r>
            <a:r>
              <a:rPr lang="el-GR" sz="1600" b="1" dirty="0"/>
              <a:t>Αυτόματη συμπλήρωση ενότητας (στοιχεία που αντλήθηκαν από το </a:t>
            </a:r>
            <a:r>
              <a:rPr lang="en-GB" sz="1600" b="1" dirty="0"/>
              <a:t>ORS)</a:t>
            </a:r>
          </a:p>
        </p:txBody>
      </p:sp>
      <p:pic>
        <p:nvPicPr>
          <p:cNvPr id="5" name="Picture 4"/>
          <p:cNvPicPr>
            <a:picLocks noChangeAspect="1"/>
          </p:cNvPicPr>
          <p:nvPr/>
        </p:nvPicPr>
        <p:blipFill>
          <a:blip r:embed="rId2"/>
          <a:stretch>
            <a:fillRect/>
          </a:stretch>
        </p:blipFill>
        <p:spPr>
          <a:xfrm>
            <a:off x="66675" y="1752466"/>
            <a:ext cx="12055885" cy="2781541"/>
          </a:xfrm>
          <a:prstGeom prst="rect">
            <a:avLst/>
          </a:prstGeom>
        </p:spPr>
      </p:pic>
      <p:sp>
        <p:nvSpPr>
          <p:cNvPr id="11" name="TextBox 10"/>
          <p:cNvSpPr txBox="1"/>
          <p:nvPr/>
        </p:nvSpPr>
        <p:spPr>
          <a:xfrm>
            <a:off x="161417" y="4841393"/>
            <a:ext cx="8496944" cy="1815882"/>
          </a:xfrm>
          <a:prstGeom prst="rect">
            <a:avLst/>
          </a:prstGeom>
          <a:noFill/>
        </p:spPr>
        <p:txBody>
          <a:bodyPr wrap="square" rtlCol="0">
            <a:spAutoFit/>
          </a:bodyPr>
          <a:lstStyle/>
          <a:p>
            <a:r>
              <a:rPr lang="el-GR" sz="1600" b="1" kern="0" dirty="0">
                <a:solidFill>
                  <a:srgbClr val="00B050"/>
                </a:solidFill>
              </a:rPr>
              <a:t>Με την καταχώρηση του </a:t>
            </a:r>
            <a:r>
              <a:rPr lang="en-GB" sz="1600" b="1" kern="0" dirty="0">
                <a:solidFill>
                  <a:srgbClr val="00B050"/>
                </a:solidFill>
              </a:rPr>
              <a:t>OID</a:t>
            </a:r>
            <a:r>
              <a:rPr lang="el-GR" sz="1600" b="1" kern="0" dirty="0">
                <a:solidFill>
                  <a:srgbClr val="00B050"/>
                </a:solidFill>
              </a:rPr>
              <a:t> του οργανισμού</a:t>
            </a:r>
            <a:r>
              <a:rPr lang="en-GB" sz="1600" b="1" kern="0" dirty="0">
                <a:solidFill>
                  <a:srgbClr val="00B050"/>
                </a:solidFill>
              </a:rPr>
              <a:t>, </a:t>
            </a:r>
            <a:r>
              <a:rPr lang="el-GR" sz="1600" b="1" kern="0" dirty="0">
                <a:solidFill>
                  <a:srgbClr val="00B050"/>
                </a:solidFill>
              </a:rPr>
              <a:t>συμπληρώνονται αυτόματα τα στοιχεία:</a:t>
            </a:r>
            <a:endParaRPr lang="en-GB" sz="1600" b="1" kern="0" dirty="0">
              <a:solidFill>
                <a:srgbClr val="00B050"/>
              </a:solidFill>
            </a:endParaRPr>
          </a:p>
          <a:p>
            <a:endParaRPr lang="el-GR" sz="1600" b="1" kern="0" dirty="0">
              <a:solidFill>
                <a:srgbClr val="00B050"/>
              </a:solidFill>
            </a:endParaRPr>
          </a:p>
          <a:p>
            <a:pPr marL="285750" indent="-285750">
              <a:buFont typeface="Wingdings" panose="05000000000000000000" pitchFamily="2" charset="2"/>
              <a:buChar char="ü"/>
            </a:pPr>
            <a:r>
              <a:rPr lang="en-GB" sz="1600" b="1" kern="0" dirty="0">
                <a:solidFill>
                  <a:srgbClr val="00B050"/>
                </a:solidFill>
              </a:rPr>
              <a:t>Legal Name</a:t>
            </a:r>
          </a:p>
          <a:p>
            <a:pPr marL="285750" indent="-285750">
              <a:buFont typeface="Wingdings" panose="05000000000000000000" pitchFamily="2" charset="2"/>
              <a:buChar char="ü"/>
            </a:pPr>
            <a:r>
              <a:rPr lang="en-GB" sz="1600" b="1" kern="0" dirty="0">
                <a:solidFill>
                  <a:srgbClr val="00B050"/>
                </a:solidFill>
              </a:rPr>
              <a:t>Country</a:t>
            </a:r>
          </a:p>
          <a:p>
            <a:pPr marL="285750" indent="-285750">
              <a:buFont typeface="Wingdings" panose="05000000000000000000" pitchFamily="2" charset="2"/>
              <a:buChar char="ü"/>
            </a:pPr>
            <a:r>
              <a:rPr lang="en-GB" sz="1600" b="1" kern="0" dirty="0">
                <a:solidFill>
                  <a:srgbClr val="00B050"/>
                </a:solidFill>
              </a:rPr>
              <a:t>Region</a:t>
            </a:r>
          </a:p>
          <a:p>
            <a:pPr marL="285750" indent="-285750">
              <a:buFont typeface="Wingdings" panose="05000000000000000000" pitchFamily="2" charset="2"/>
              <a:buChar char="ü"/>
            </a:pPr>
            <a:r>
              <a:rPr lang="en-GB" sz="1600" b="1" kern="0" dirty="0">
                <a:solidFill>
                  <a:srgbClr val="00B050"/>
                </a:solidFill>
              </a:rPr>
              <a:t>City</a:t>
            </a:r>
          </a:p>
          <a:p>
            <a:pPr marL="285750" indent="-285750">
              <a:buFont typeface="Wingdings" panose="05000000000000000000" pitchFamily="2" charset="2"/>
              <a:buChar char="ü"/>
            </a:pPr>
            <a:r>
              <a:rPr lang="en-GB" sz="1600" b="1" kern="0" dirty="0">
                <a:solidFill>
                  <a:srgbClr val="00B050"/>
                </a:solidFill>
              </a:rPr>
              <a:t>Website</a:t>
            </a:r>
          </a:p>
        </p:txBody>
      </p:sp>
    </p:spTree>
    <p:extLst>
      <p:ext uri="{BB962C8B-B14F-4D97-AF65-F5344CB8AC3E}">
        <p14:creationId xmlns:p14="http://schemas.microsoft.com/office/powerpoint/2010/main" val="37708272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6675" y="5574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161417" y="1198663"/>
            <a:ext cx="8496944" cy="338554"/>
          </a:xfrm>
          <a:prstGeom prst="rect">
            <a:avLst/>
          </a:prstGeom>
          <a:noFill/>
        </p:spPr>
        <p:txBody>
          <a:bodyPr wrap="square" rtlCol="0">
            <a:spAutoFit/>
          </a:bodyPr>
          <a:lstStyle/>
          <a:p>
            <a:r>
              <a:rPr lang="el-GR" sz="1600" b="1" dirty="0"/>
              <a:t>Ενότητα </a:t>
            </a:r>
            <a:r>
              <a:rPr lang="en-GB" sz="1600" b="1" dirty="0"/>
              <a:t>2: </a:t>
            </a:r>
            <a:r>
              <a:rPr lang="el-GR" sz="1600" b="1" dirty="0"/>
              <a:t>Προφίλ</a:t>
            </a:r>
            <a:endParaRPr lang="en-GB" sz="1600" b="1" dirty="0"/>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161417" y="1665676"/>
            <a:ext cx="7363451" cy="5053023"/>
          </a:xfrm>
          <a:prstGeom prst="rect">
            <a:avLst/>
          </a:prstGeom>
        </p:spPr>
      </p:pic>
      <p:sp>
        <p:nvSpPr>
          <p:cNvPr id="10" name="Rectangle 9"/>
          <p:cNvSpPr/>
          <p:nvPr/>
        </p:nvSpPr>
        <p:spPr>
          <a:xfrm rot="10800000" flipV="1">
            <a:off x="3594742" y="2251843"/>
            <a:ext cx="3930125" cy="400110"/>
          </a:xfrm>
          <a:prstGeom prst="rect">
            <a:avLst/>
          </a:prstGeom>
        </p:spPr>
        <p:txBody>
          <a:bodyPr wrap="square">
            <a:spAutoFit/>
          </a:bodyPr>
          <a:lstStyle/>
          <a:p>
            <a:pPr marL="228600" indent="-228600">
              <a:buAutoNum type="arabicPeriod"/>
            </a:pPr>
            <a:r>
              <a:rPr lang="el-GR" sz="1000" b="1" dirty="0">
                <a:solidFill>
                  <a:srgbClr val="00B050"/>
                </a:solidFill>
                <a:latin typeface="-apple-system"/>
              </a:rPr>
              <a:t>Αυτόματη συμπλήρωση (άντληση πληροφόρησης από </a:t>
            </a:r>
            <a:r>
              <a:rPr lang="en-GB" sz="1000" b="1" dirty="0">
                <a:solidFill>
                  <a:srgbClr val="00B050"/>
                </a:solidFill>
                <a:latin typeface="-apple-system"/>
              </a:rPr>
              <a:t>ORS)</a:t>
            </a:r>
            <a:endParaRPr lang="en-GB" sz="1000" b="1" dirty="0">
              <a:solidFill>
                <a:srgbClr val="00B050"/>
              </a:solidFill>
            </a:endParaRPr>
          </a:p>
        </p:txBody>
      </p:sp>
      <p:sp>
        <p:nvSpPr>
          <p:cNvPr id="12" name="Rectangle 11"/>
          <p:cNvSpPr/>
          <p:nvPr/>
        </p:nvSpPr>
        <p:spPr>
          <a:xfrm rot="10800000" flipV="1">
            <a:off x="3804107" y="3204880"/>
            <a:ext cx="4739631" cy="1169551"/>
          </a:xfrm>
          <a:prstGeom prst="rect">
            <a:avLst/>
          </a:prstGeom>
        </p:spPr>
        <p:txBody>
          <a:bodyPr wrap="square">
            <a:spAutoFit/>
          </a:bodyPr>
          <a:lstStyle/>
          <a:p>
            <a:r>
              <a:rPr lang="el-GR" sz="1000" b="1" dirty="0">
                <a:solidFill>
                  <a:srgbClr val="00B050"/>
                </a:solidFill>
                <a:latin typeface="-apple-system"/>
              </a:rPr>
              <a:t>2. Επιλογή από </a:t>
            </a:r>
            <a:r>
              <a:rPr lang="en-GB" sz="1000" b="1" dirty="0">
                <a:solidFill>
                  <a:srgbClr val="00B050"/>
                </a:solidFill>
                <a:latin typeface="-apple-system"/>
              </a:rPr>
              <a:t>drop-down menu</a:t>
            </a:r>
            <a:r>
              <a:rPr lang="el-GR" sz="1000" b="1" dirty="0">
                <a:solidFill>
                  <a:srgbClr val="00B050"/>
                </a:solidFill>
                <a:latin typeface="-apple-system"/>
              </a:rPr>
              <a:t>:</a:t>
            </a:r>
          </a:p>
          <a:p>
            <a:r>
              <a:rPr lang="el-GR" sz="1000" b="1" dirty="0">
                <a:solidFill>
                  <a:srgbClr val="00B050"/>
                </a:solidFill>
                <a:latin typeface="-apple-system"/>
              </a:rPr>
              <a:t>Εάν ο οργανισμός υπέβαλε ξανά στο παρελθόν αίτηση για συμμετοχή στο Πρόγραμμα, το πεδίο αυτό θα είναι </a:t>
            </a:r>
            <a:r>
              <a:rPr lang="el-GR" sz="1000" b="1" dirty="0" err="1">
                <a:solidFill>
                  <a:srgbClr val="00B050"/>
                </a:solidFill>
                <a:latin typeface="-apple-system"/>
              </a:rPr>
              <a:t>προσυμπληρωμένο</a:t>
            </a:r>
            <a:r>
              <a:rPr lang="el-GR" sz="1000" b="1" dirty="0">
                <a:solidFill>
                  <a:srgbClr val="00B050"/>
                </a:solidFill>
                <a:latin typeface="-apple-system"/>
              </a:rPr>
              <a:t>, αλλά θα μπορεί να τύχει επεξεργασίας. Εάν, δηλαδή, η </a:t>
            </a:r>
            <a:r>
              <a:rPr lang="el-GR" sz="1000" b="1" dirty="0" err="1">
                <a:solidFill>
                  <a:srgbClr val="00B050"/>
                </a:solidFill>
                <a:latin typeface="-apple-system"/>
              </a:rPr>
              <a:t>προσυμπληρωμένη</a:t>
            </a:r>
            <a:r>
              <a:rPr lang="el-GR" sz="1000" b="1" dirty="0">
                <a:solidFill>
                  <a:srgbClr val="00B050"/>
                </a:solidFill>
                <a:latin typeface="-apple-system"/>
              </a:rPr>
              <a:t> πληροφόρηση είναι λανθασμένη, θα υπάρχει η δυνατότητα επιλογής της σωστής πληροφόρησης από το </a:t>
            </a:r>
            <a:r>
              <a:rPr lang="en-GB" sz="1000" b="1" dirty="0">
                <a:solidFill>
                  <a:srgbClr val="00B050"/>
                </a:solidFill>
                <a:latin typeface="-apple-system"/>
              </a:rPr>
              <a:t>drop-down menu</a:t>
            </a:r>
            <a:endParaRPr lang="el-GR" sz="1000" b="1" dirty="0">
              <a:solidFill>
                <a:srgbClr val="00B050"/>
              </a:solidFill>
              <a:latin typeface="-apple-system"/>
            </a:endParaRPr>
          </a:p>
          <a:p>
            <a:endParaRPr lang="en-GB" sz="1000" b="1" dirty="0">
              <a:solidFill>
                <a:srgbClr val="00B050"/>
              </a:solidFill>
            </a:endParaRPr>
          </a:p>
        </p:txBody>
      </p:sp>
      <p:sp>
        <p:nvSpPr>
          <p:cNvPr id="13" name="Rectangle 12"/>
          <p:cNvSpPr/>
          <p:nvPr/>
        </p:nvSpPr>
        <p:spPr>
          <a:xfrm rot="10800000" flipV="1">
            <a:off x="3747143" y="5836691"/>
            <a:ext cx="4739631" cy="707886"/>
          </a:xfrm>
          <a:prstGeom prst="rect">
            <a:avLst/>
          </a:prstGeom>
        </p:spPr>
        <p:txBody>
          <a:bodyPr wrap="square">
            <a:spAutoFit/>
          </a:bodyPr>
          <a:lstStyle/>
          <a:p>
            <a:r>
              <a:rPr lang="el-GR" sz="1000" b="1" dirty="0">
                <a:solidFill>
                  <a:srgbClr val="00B050"/>
                </a:solidFill>
                <a:latin typeface="-apple-system"/>
              </a:rPr>
              <a:t>2. Επιλογή από </a:t>
            </a:r>
            <a:r>
              <a:rPr lang="en-GB" sz="1000" b="1" dirty="0">
                <a:solidFill>
                  <a:srgbClr val="00B050"/>
                </a:solidFill>
                <a:latin typeface="-apple-system"/>
              </a:rPr>
              <a:t>drop-down menu</a:t>
            </a:r>
            <a:r>
              <a:rPr lang="el-GR" sz="1000" b="1" dirty="0">
                <a:solidFill>
                  <a:srgbClr val="00B050"/>
                </a:solidFill>
                <a:latin typeface="-apple-system"/>
              </a:rPr>
              <a:t>: Το πεδίο αυτό εμφανίζεται και είναι υποχρεωτικό να συμπληρωθεί μόνο εφόσον πιο πάνω έχουν επιλεγεί συγκεκριμένοι τύποι οργανισμών (π.χ. </a:t>
            </a:r>
            <a:r>
              <a:rPr lang="en-GB" sz="1000" b="1" dirty="0">
                <a:solidFill>
                  <a:srgbClr val="00B050"/>
                </a:solidFill>
                <a:latin typeface="-apple-system"/>
              </a:rPr>
              <a:t>Non-governmental organisation/association)</a:t>
            </a:r>
            <a:endParaRPr lang="en-GB" sz="1000" b="1" dirty="0">
              <a:solidFill>
                <a:srgbClr val="00B050"/>
              </a:solidFill>
            </a:endParaRPr>
          </a:p>
        </p:txBody>
      </p:sp>
    </p:spTree>
    <p:extLst>
      <p:ext uri="{BB962C8B-B14F-4D97-AF65-F5344CB8AC3E}">
        <p14:creationId xmlns:p14="http://schemas.microsoft.com/office/powerpoint/2010/main" val="6690602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6675" y="5574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489379"/>
            <a:ext cx="8496944" cy="338554"/>
          </a:xfrm>
          <a:prstGeom prst="rect">
            <a:avLst/>
          </a:prstGeom>
          <a:noFill/>
        </p:spPr>
        <p:txBody>
          <a:bodyPr wrap="square" rtlCol="0">
            <a:spAutoFit/>
          </a:bodyPr>
          <a:lstStyle/>
          <a:p>
            <a:r>
              <a:rPr lang="el-GR" sz="1600" b="1" dirty="0"/>
              <a:t>Ενότητα </a:t>
            </a:r>
            <a:r>
              <a:rPr lang="en-GB" sz="1600" b="1" dirty="0"/>
              <a:t>3: Background and Experience</a:t>
            </a:r>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1" y="1928284"/>
            <a:ext cx="12192000" cy="1650609"/>
          </a:xfrm>
          <a:prstGeom prst="rect">
            <a:avLst/>
          </a:prstGeom>
        </p:spPr>
      </p:pic>
      <p:sp>
        <p:nvSpPr>
          <p:cNvPr id="8" name="Rectangle 7"/>
          <p:cNvSpPr/>
          <p:nvPr/>
        </p:nvSpPr>
        <p:spPr>
          <a:xfrm>
            <a:off x="139700" y="2573232"/>
            <a:ext cx="11494008" cy="830997"/>
          </a:xfrm>
          <a:prstGeom prst="rect">
            <a:avLst/>
          </a:prstGeom>
        </p:spPr>
        <p:txBody>
          <a:bodyPr wrap="square">
            <a:spAutoFit/>
          </a:bodyPr>
          <a:lstStyle/>
          <a:p>
            <a:r>
              <a:rPr lang="el-GR" sz="1600" b="1" dirty="0">
                <a:solidFill>
                  <a:srgbClr val="00B050"/>
                </a:solidFill>
              </a:rPr>
              <a:t>Βασικές πληροφορίες για τον οργανισμό: Τύπος οργανισμού/Κύριοι τομείς δραστηριοτήτων/Αριθμός έμμισθου και μη προσωπικού/Αριθμός εκπαιδευομένων/Αναφορά στις βασικές ομάδες-στόχους των εργασιών του οργανισμού</a:t>
            </a:r>
            <a:r>
              <a:rPr lang="en-GB" sz="1600" b="1" dirty="0">
                <a:solidFill>
                  <a:srgbClr val="00B050"/>
                </a:solidFill>
              </a:rPr>
              <a:t>/</a:t>
            </a:r>
            <a:endParaRPr lang="el-GR" sz="1600" b="1" dirty="0">
              <a:solidFill>
                <a:srgbClr val="00B050"/>
              </a:solidFill>
            </a:endParaRPr>
          </a:p>
          <a:p>
            <a:r>
              <a:rPr lang="el-GR" sz="1600" b="1" dirty="0">
                <a:solidFill>
                  <a:srgbClr val="00B050"/>
                </a:solidFill>
              </a:rPr>
              <a:t>Συμμετοχή σε Προγράμματα και Δράσεις</a:t>
            </a:r>
            <a:endParaRPr lang="en-GB" sz="1600" b="1" dirty="0">
              <a:solidFill>
                <a:srgbClr val="00B050"/>
              </a:solidFill>
            </a:endParaRPr>
          </a:p>
        </p:txBody>
      </p:sp>
      <p:pic>
        <p:nvPicPr>
          <p:cNvPr id="11" name="Picture 10"/>
          <p:cNvPicPr>
            <a:picLocks noChangeAspect="1"/>
          </p:cNvPicPr>
          <p:nvPr/>
        </p:nvPicPr>
        <p:blipFill>
          <a:blip r:embed="rId3"/>
          <a:stretch>
            <a:fillRect/>
          </a:stretch>
        </p:blipFill>
        <p:spPr>
          <a:xfrm>
            <a:off x="66676" y="3629824"/>
            <a:ext cx="12125325" cy="241969"/>
          </a:xfrm>
          <a:prstGeom prst="rect">
            <a:avLst/>
          </a:prstGeom>
        </p:spPr>
      </p:pic>
      <p:sp>
        <p:nvSpPr>
          <p:cNvPr id="12" name="Rectangle 11"/>
          <p:cNvSpPr/>
          <p:nvPr/>
        </p:nvSpPr>
        <p:spPr>
          <a:xfrm>
            <a:off x="107950" y="3970638"/>
            <a:ext cx="12058650" cy="830997"/>
          </a:xfrm>
          <a:prstGeom prst="rect">
            <a:avLst/>
          </a:prstGeom>
        </p:spPr>
        <p:txBody>
          <a:bodyPr wrap="square">
            <a:spAutoFit/>
          </a:bodyPr>
          <a:lstStyle/>
          <a:p>
            <a:r>
              <a:rPr lang="el-GR" sz="1600" b="1" dirty="0">
                <a:solidFill>
                  <a:srgbClr val="00B050"/>
                </a:solidFill>
              </a:rPr>
              <a:t>Τομείς δραστηριοτήτων του οργανισμού που συνδέονται με το Σχέδιο/Πείρα σχετική με τη θεματική του Σχεδίου και τον τομέα υποβολής του/Προσωπικό που θα εμπλακεί στο Σχέδιο: Γενικό προφίλ και σχετικές με τη θεματική και τις απαιτήσεις του Σχεδίου δεξιότητες, εξειδίκευση και πείρα </a:t>
            </a:r>
          </a:p>
        </p:txBody>
      </p:sp>
      <p:pic>
        <p:nvPicPr>
          <p:cNvPr id="14" name="Picture 13"/>
          <p:cNvPicPr>
            <a:picLocks noChangeAspect="1"/>
          </p:cNvPicPr>
          <p:nvPr/>
        </p:nvPicPr>
        <p:blipFill>
          <a:blip r:embed="rId4"/>
          <a:stretch>
            <a:fillRect/>
          </a:stretch>
        </p:blipFill>
        <p:spPr>
          <a:xfrm>
            <a:off x="66676" y="4971426"/>
            <a:ext cx="11496674" cy="1699407"/>
          </a:xfrm>
          <a:prstGeom prst="rect">
            <a:avLst/>
          </a:prstGeom>
        </p:spPr>
      </p:pic>
      <p:sp>
        <p:nvSpPr>
          <p:cNvPr id="15" name="Rectangle 14"/>
          <p:cNvSpPr/>
          <p:nvPr/>
        </p:nvSpPr>
        <p:spPr>
          <a:xfrm rot="10800000" flipV="1">
            <a:off x="3744565" y="6532333"/>
            <a:ext cx="4691511" cy="276999"/>
          </a:xfrm>
          <a:prstGeom prst="rect">
            <a:avLst/>
          </a:prstGeom>
        </p:spPr>
        <p:txBody>
          <a:bodyPr wrap="square">
            <a:spAutoFit/>
          </a:bodyPr>
          <a:lstStyle/>
          <a:p>
            <a:r>
              <a:rPr lang="el-GR" sz="1200" b="1" dirty="0">
                <a:solidFill>
                  <a:srgbClr val="00B050"/>
                </a:solidFill>
                <a:latin typeface="-apple-system"/>
              </a:rPr>
              <a:t>Αυτόματη συμπλήρωση (άντληση πληροφόρησης από </a:t>
            </a:r>
            <a:r>
              <a:rPr lang="en-GB" sz="1200" b="1" dirty="0">
                <a:solidFill>
                  <a:srgbClr val="00B050"/>
                </a:solidFill>
                <a:latin typeface="-apple-system"/>
              </a:rPr>
              <a:t>ORS)</a:t>
            </a:r>
            <a:endParaRPr lang="en-GB" sz="1200" b="1" dirty="0">
              <a:solidFill>
                <a:srgbClr val="00B050"/>
              </a:solidFill>
            </a:endParaRPr>
          </a:p>
        </p:txBody>
      </p:sp>
    </p:spTree>
    <p:extLst>
      <p:ext uri="{BB962C8B-B14F-4D97-AF65-F5344CB8AC3E}">
        <p14:creationId xmlns:p14="http://schemas.microsoft.com/office/powerpoint/2010/main" val="42631753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5" name="TextBox 4"/>
          <p:cNvSpPr txBox="1"/>
          <p:nvPr/>
        </p:nvSpPr>
        <p:spPr>
          <a:xfrm>
            <a:off x="221742" y="1320102"/>
            <a:ext cx="8496944" cy="338554"/>
          </a:xfrm>
          <a:prstGeom prst="rect">
            <a:avLst/>
          </a:prstGeom>
          <a:noFill/>
        </p:spPr>
        <p:txBody>
          <a:bodyPr wrap="square" rtlCol="0">
            <a:spAutoFit/>
          </a:bodyPr>
          <a:lstStyle/>
          <a:p>
            <a:r>
              <a:rPr lang="el-GR" sz="1600" b="1" dirty="0"/>
              <a:t>Ενότητα </a:t>
            </a:r>
            <a:r>
              <a:rPr lang="en-GB" sz="1600" b="1" dirty="0"/>
              <a:t>4: Associated Persons</a:t>
            </a:r>
          </a:p>
        </p:txBody>
      </p:sp>
      <p:sp>
        <p:nvSpPr>
          <p:cNvPr id="8" name="Rectangle 7"/>
          <p:cNvSpPr/>
          <p:nvPr/>
        </p:nvSpPr>
        <p:spPr>
          <a:xfrm>
            <a:off x="221742" y="4803152"/>
            <a:ext cx="11808333" cy="2092881"/>
          </a:xfrm>
          <a:prstGeom prst="rect">
            <a:avLst/>
          </a:prstGeom>
        </p:spPr>
        <p:txBody>
          <a:bodyPr wrap="square">
            <a:spAutoFit/>
          </a:bodyPr>
          <a:lstStyle/>
          <a:p>
            <a:pPr algn="just"/>
            <a:r>
              <a:rPr lang="el-GR" sz="1300" b="1" dirty="0">
                <a:solidFill>
                  <a:srgbClr val="00B050"/>
                </a:solidFill>
              </a:rPr>
              <a:t>Πρέπει </a:t>
            </a:r>
            <a:r>
              <a:rPr lang="el-GR" sz="1300" b="1" u="sng" dirty="0">
                <a:solidFill>
                  <a:srgbClr val="00B050"/>
                </a:solidFill>
              </a:rPr>
              <a:t>για κάθε οργανισμό </a:t>
            </a:r>
            <a:r>
              <a:rPr lang="el-GR" sz="1300" b="1" dirty="0">
                <a:solidFill>
                  <a:srgbClr val="00B050"/>
                </a:solidFill>
              </a:rPr>
              <a:t>να δηλώνονται πάντοτε </a:t>
            </a:r>
            <a:r>
              <a:rPr lang="el-GR" sz="1300" b="1" u="sng" dirty="0">
                <a:solidFill>
                  <a:srgbClr val="00B050"/>
                </a:solidFill>
              </a:rPr>
              <a:t>τουλάχιστον δύο άτομα επαφής </a:t>
            </a:r>
            <a:r>
              <a:rPr lang="el-GR" sz="1300" b="1" dirty="0">
                <a:solidFill>
                  <a:srgbClr val="00B050"/>
                </a:solidFill>
              </a:rPr>
              <a:t>ή περισσότερα. </a:t>
            </a:r>
          </a:p>
          <a:p>
            <a:pPr algn="just"/>
            <a:endParaRPr lang="en-GB" sz="1300" b="1" u="sng" dirty="0">
              <a:solidFill>
                <a:srgbClr val="00B050"/>
              </a:solidFill>
            </a:endParaRPr>
          </a:p>
          <a:p>
            <a:pPr algn="just"/>
            <a:r>
              <a:rPr lang="en-GB" sz="1300" b="1" u="sng" dirty="0">
                <a:solidFill>
                  <a:srgbClr val="00B050"/>
                </a:solidFill>
              </a:rPr>
              <a:t>Primary Contact Person</a:t>
            </a:r>
            <a:r>
              <a:rPr lang="en-GB" sz="1300" b="1" dirty="0">
                <a:solidFill>
                  <a:srgbClr val="00B050"/>
                </a:solidFill>
              </a:rPr>
              <a:t>: </a:t>
            </a:r>
            <a:r>
              <a:rPr lang="el-GR" sz="1300" b="1" u="sng" dirty="0">
                <a:solidFill>
                  <a:srgbClr val="00B050"/>
                </a:solidFill>
              </a:rPr>
              <a:t>Ένα μόνο άτομο </a:t>
            </a:r>
            <a:r>
              <a:rPr lang="el-GR" sz="1300" b="1" dirty="0">
                <a:solidFill>
                  <a:srgbClr val="00B050"/>
                </a:solidFill>
              </a:rPr>
              <a:t>μπορεί να δηλωθεί ως βασική επαφή</a:t>
            </a:r>
            <a:r>
              <a:rPr lang="en-GB" sz="1300" b="1" dirty="0">
                <a:solidFill>
                  <a:srgbClr val="00B050"/>
                </a:solidFill>
              </a:rPr>
              <a:t> (</a:t>
            </a:r>
            <a:r>
              <a:rPr lang="el-GR" sz="1300" b="1" dirty="0">
                <a:solidFill>
                  <a:srgbClr val="00B050"/>
                </a:solidFill>
              </a:rPr>
              <a:t>θα είναι το βασικό πρόσωπο επικοινωνίας για θέματα που αφορούν την πρόταση/το σχέδιο</a:t>
            </a:r>
            <a:r>
              <a:rPr lang="en-GB" sz="1300" b="1" dirty="0">
                <a:solidFill>
                  <a:srgbClr val="00B050"/>
                </a:solidFill>
              </a:rPr>
              <a:t>)</a:t>
            </a:r>
            <a:r>
              <a:rPr lang="el-GR" sz="1300" b="1" dirty="0">
                <a:solidFill>
                  <a:srgbClr val="00B050"/>
                </a:solidFill>
              </a:rPr>
              <a:t>.</a:t>
            </a:r>
          </a:p>
          <a:p>
            <a:pPr algn="just"/>
            <a:endParaRPr lang="en-GB" sz="1300" b="1" u="sng" dirty="0">
              <a:solidFill>
                <a:srgbClr val="00B050"/>
              </a:solidFill>
            </a:endParaRPr>
          </a:p>
          <a:p>
            <a:pPr algn="just"/>
            <a:r>
              <a:rPr lang="en-GB" sz="1300" b="1" u="sng" dirty="0">
                <a:solidFill>
                  <a:srgbClr val="00B050"/>
                </a:solidFill>
              </a:rPr>
              <a:t>Legal Representative</a:t>
            </a:r>
            <a:r>
              <a:rPr lang="en-GB" sz="1300" b="1" dirty="0">
                <a:solidFill>
                  <a:srgbClr val="00B050"/>
                </a:solidFill>
              </a:rPr>
              <a:t>: </a:t>
            </a:r>
            <a:r>
              <a:rPr lang="el-GR" sz="1300" b="1" u="sng" dirty="0">
                <a:solidFill>
                  <a:srgbClr val="00B050"/>
                </a:solidFill>
              </a:rPr>
              <a:t>Ένα μόνο άτομο </a:t>
            </a:r>
            <a:r>
              <a:rPr lang="el-GR" sz="1300" b="1" dirty="0">
                <a:solidFill>
                  <a:srgbClr val="00B050"/>
                </a:solidFill>
              </a:rPr>
              <a:t>μπορεί να δηλωθεί ως  νόμιμος εκπρόσωπος του οργανισμού (υπογράφει όλα τα επίσημα έγγραφα που </a:t>
            </a:r>
            <a:endParaRPr lang="en-GB" sz="1300" b="1" dirty="0">
              <a:solidFill>
                <a:srgbClr val="00B050"/>
              </a:solidFill>
            </a:endParaRPr>
          </a:p>
          <a:p>
            <a:pPr algn="just"/>
            <a:r>
              <a:rPr lang="el-GR" sz="1300" b="1" dirty="0">
                <a:solidFill>
                  <a:srgbClr val="00B050"/>
                </a:solidFill>
              </a:rPr>
              <a:t>σχετίζονται με την πρόταση/το σχέδιο)</a:t>
            </a:r>
          </a:p>
          <a:p>
            <a:pPr algn="just"/>
            <a:endParaRPr lang="en-GB" sz="1300" b="1" dirty="0">
              <a:solidFill>
                <a:srgbClr val="00B050"/>
              </a:solidFill>
            </a:endParaRPr>
          </a:p>
          <a:p>
            <a:pPr algn="just"/>
            <a:r>
              <a:rPr lang="el-GR" sz="1300" b="1" dirty="0">
                <a:solidFill>
                  <a:srgbClr val="00B050"/>
                </a:solidFill>
              </a:rPr>
              <a:t>Το ίδιο άτομο μπορεί να είναι </a:t>
            </a:r>
            <a:r>
              <a:rPr lang="el-GR" sz="1300" b="1" u="sng" dirty="0">
                <a:solidFill>
                  <a:srgbClr val="00B050"/>
                </a:solidFill>
              </a:rPr>
              <a:t>ταυτόχρονα και </a:t>
            </a:r>
            <a:r>
              <a:rPr lang="en-GB" sz="1300" b="1" u="sng" dirty="0">
                <a:solidFill>
                  <a:srgbClr val="00B050"/>
                </a:solidFill>
              </a:rPr>
              <a:t>legal representative </a:t>
            </a:r>
            <a:r>
              <a:rPr lang="el-GR" sz="1300" b="1" u="sng" dirty="0">
                <a:solidFill>
                  <a:srgbClr val="00B050"/>
                </a:solidFill>
              </a:rPr>
              <a:t>και </a:t>
            </a:r>
            <a:r>
              <a:rPr lang="en-GB" sz="1300" b="1" u="sng" dirty="0">
                <a:solidFill>
                  <a:srgbClr val="00B050"/>
                </a:solidFill>
              </a:rPr>
              <a:t>primary contact person</a:t>
            </a:r>
            <a:r>
              <a:rPr lang="el-GR" sz="1300" b="1" dirty="0">
                <a:solidFill>
                  <a:srgbClr val="00B050"/>
                </a:solidFill>
              </a:rPr>
              <a:t>, εξακολουθεί όμως να ισχύει ο περιορισμός </a:t>
            </a:r>
          </a:p>
          <a:p>
            <a:pPr algn="just"/>
            <a:r>
              <a:rPr lang="el-GR" sz="1300" b="1" dirty="0">
                <a:solidFill>
                  <a:srgbClr val="00B050"/>
                </a:solidFill>
              </a:rPr>
              <a:t>του ελάχιστου αριθμού ατόμων επαφής</a:t>
            </a:r>
          </a:p>
        </p:txBody>
      </p:sp>
      <p:pic>
        <p:nvPicPr>
          <p:cNvPr id="9" name="Picture 8"/>
          <p:cNvPicPr>
            <a:picLocks noChangeAspect="1"/>
          </p:cNvPicPr>
          <p:nvPr/>
        </p:nvPicPr>
        <p:blipFill>
          <a:blip r:embed="rId2"/>
          <a:stretch>
            <a:fillRect/>
          </a:stretch>
        </p:blipFill>
        <p:spPr>
          <a:xfrm>
            <a:off x="221742" y="1827933"/>
            <a:ext cx="11712955" cy="2918713"/>
          </a:xfrm>
          <a:prstGeom prst="rect">
            <a:avLst/>
          </a:prstGeom>
        </p:spPr>
      </p:pic>
      <p:sp>
        <p:nvSpPr>
          <p:cNvPr id="11" name="Rounded Rectangle 10"/>
          <p:cNvSpPr/>
          <p:nvPr/>
        </p:nvSpPr>
        <p:spPr>
          <a:xfrm>
            <a:off x="8801099" y="4223164"/>
            <a:ext cx="1590675" cy="52348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10415524" y="4217228"/>
            <a:ext cx="1590675" cy="52348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725634" y="4160722"/>
            <a:ext cx="4188542" cy="461665"/>
          </a:xfrm>
          <a:prstGeom prst="rect">
            <a:avLst/>
          </a:prstGeom>
        </p:spPr>
        <p:txBody>
          <a:bodyPr wrap="square">
            <a:spAutoFit/>
          </a:bodyPr>
          <a:lstStyle/>
          <a:p>
            <a:pPr lvl="0"/>
            <a:r>
              <a:rPr lang="el-GR" sz="1200" b="1" dirty="0">
                <a:solidFill>
                  <a:srgbClr val="00B050"/>
                </a:solidFill>
              </a:rPr>
              <a:t>Κουμπί για προσθήκη ατόμου επαφής. Με το πάτημά </a:t>
            </a:r>
            <a:endParaRPr lang="en-GB" sz="1200" b="1" dirty="0">
              <a:solidFill>
                <a:srgbClr val="00B050"/>
              </a:solidFill>
            </a:endParaRPr>
          </a:p>
          <a:p>
            <a:pPr lvl="0"/>
            <a:r>
              <a:rPr lang="el-GR" sz="1200" b="1" dirty="0">
                <a:solidFill>
                  <a:srgbClr val="00B050"/>
                </a:solidFill>
              </a:rPr>
              <a:t>του εμφανίζεται η καρτέλα </a:t>
            </a:r>
            <a:r>
              <a:rPr lang="en-GB" sz="1200" b="1" dirty="0">
                <a:solidFill>
                  <a:srgbClr val="00B050"/>
                </a:solidFill>
              </a:rPr>
              <a:t>“Create a Contact person”</a:t>
            </a:r>
            <a:r>
              <a:rPr lang="el-GR" sz="1200" b="1" dirty="0">
                <a:solidFill>
                  <a:srgbClr val="00B050"/>
                </a:solidFill>
              </a:rPr>
              <a:t>  </a:t>
            </a:r>
          </a:p>
        </p:txBody>
      </p:sp>
      <p:cxnSp>
        <p:nvCxnSpPr>
          <p:cNvPr id="14" name="Straight Arrow Connector 13"/>
          <p:cNvCxnSpPr/>
          <p:nvPr/>
        </p:nvCxnSpPr>
        <p:spPr>
          <a:xfrm flipH="1">
            <a:off x="8336001" y="4413322"/>
            <a:ext cx="382685" cy="8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1623735" y="2743200"/>
            <a:ext cx="2" cy="1428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257189" y="1738990"/>
            <a:ext cx="1907343" cy="1015663"/>
          </a:xfrm>
          <a:prstGeom prst="rect">
            <a:avLst/>
          </a:prstGeom>
        </p:spPr>
        <p:txBody>
          <a:bodyPr wrap="square">
            <a:spAutoFit/>
          </a:bodyPr>
          <a:lstStyle/>
          <a:p>
            <a:r>
              <a:rPr lang="el-GR" sz="1200" b="1" dirty="0">
                <a:solidFill>
                  <a:srgbClr val="00B050"/>
                </a:solidFill>
              </a:rPr>
              <a:t>Εάν το άτομο βρίσκεται ήδη στη λίστα επαφών του χρήστη, δε χρειάζεται να συμπληρωθεί η καρτέλα </a:t>
            </a:r>
            <a:r>
              <a:rPr lang="en-GB" sz="1200" b="1" dirty="0">
                <a:solidFill>
                  <a:srgbClr val="00B050"/>
                </a:solidFill>
              </a:rPr>
              <a:t>“Create a Contact person”</a:t>
            </a:r>
            <a:r>
              <a:rPr lang="el-GR" sz="1200" b="1" dirty="0">
                <a:solidFill>
                  <a:srgbClr val="00B050"/>
                </a:solidFill>
              </a:rPr>
              <a:t> </a:t>
            </a:r>
          </a:p>
        </p:txBody>
      </p:sp>
    </p:spTree>
    <p:extLst>
      <p:ext uri="{BB962C8B-B14F-4D97-AF65-F5344CB8AC3E}">
        <p14:creationId xmlns:p14="http://schemas.microsoft.com/office/powerpoint/2010/main" val="27719651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74050" y="0"/>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286991" y="2192708"/>
            <a:ext cx="7445385" cy="3033023"/>
          </a:xfrm>
          <a:prstGeom prst="rect">
            <a:avLst/>
          </a:prstGeom>
        </p:spPr>
      </p:pic>
      <p:sp>
        <p:nvSpPr>
          <p:cNvPr id="5" name="TextBox 4"/>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250084"/>
            <a:ext cx="8496944" cy="830997"/>
          </a:xfrm>
          <a:prstGeom prst="rect">
            <a:avLst/>
          </a:prstGeom>
          <a:noFill/>
        </p:spPr>
        <p:txBody>
          <a:bodyPr wrap="square" rtlCol="0">
            <a:spAutoFit/>
          </a:bodyPr>
          <a:lstStyle/>
          <a:p>
            <a:r>
              <a:rPr lang="el-GR" sz="1600" b="1" dirty="0"/>
              <a:t>Ενότητα </a:t>
            </a:r>
            <a:r>
              <a:rPr lang="en-GB" sz="1600" b="1" dirty="0"/>
              <a:t>4: Associated Persons</a:t>
            </a:r>
          </a:p>
          <a:p>
            <a:endParaRPr lang="en-GB" sz="1600" b="1" dirty="0"/>
          </a:p>
          <a:p>
            <a:r>
              <a:rPr lang="el-GR" sz="1600" b="1" dirty="0"/>
              <a:t>Δημιουργία νέας καταχώρησης:</a:t>
            </a:r>
            <a:endParaRPr lang="en-GB" sz="1600" b="1" dirty="0"/>
          </a:p>
        </p:txBody>
      </p:sp>
      <p:sp>
        <p:nvSpPr>
          <p:cNvPr id="4" name="Rectangle 3"/>
          <p:cNvSpPr/>
          <p:nvPr/>
        </p:nvSpPr>
        <p:spPr>
          <a:xfrm>
            <a:off x="390746" y="4677490"/>
            <a:ext cx="1780954"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Ορισμός ατόμου επαφής ως νόμιμος εκπρόσωπος</a:t>
            </a:r>
          </a:p>
        </p:txBody>
      </p:sp>
      <p:sp>
        <p:nvSpPr>
          <p:cNvPr id="8" name="Rectangle 7"/>
          <p:cNvSpPr/>
          <p:nvPr/>
        </p:nvSpPr>
        <p:spPr>
          <a:xfrm>
            <a:off x="2171699" y="5226446"/>
            <a:ext cx="2657475" cy="1569660"/>
          </a:xfrm>
          <a:prstGeom prst="rect">
            <a:avLst/>
          </a:prstGeom>
        </p:spPr>
        <p:txBody>
          <a:bodyPr wrap="square">
            <a:spAutoFit/>
          </a:bodyPr>
          <a:lstStyle/>
          <a:p>
            <a:pPr lvl="0"/>
            <a:r>
              <a:rPr kumimoji="0" lang="el-GR" sz="1200" b="1" i="0" u="none" strike="noStrike" kern="0" cap="none" spc="0" normalizeH="0" baseline="0" noProof="0" dirty="0">
                <a:ln>
                  <a:noFill/>
                </a:ln>
                <a:solidFill>
                  <a:srgbClr val="00B050"/>
                </a:solidFill>
                <a:effectLst/>
                <a:uLnTx/>
                <a:uFillTx/>
              </a:rPr>
              <a:t>Ορισμός ατόμου επαφής ως βασική επαφή</a:t>
            </a:r>
            <a:r>
              <a:rPr lang="el-GR" sz="1200" b="1" kern="0" dirty="0">
                <a:solidFill>
                  <a:srgbClr val="00B050"/>
                </a:solidFill>
              </a:rPr>
              <a:t>. Ε</a:t>
            </a:r>
            <a:r>
              <a:rPr kumimoji="0" lang="el-GR" sz="1200" b="1" i="0" u="none" strike="noStrike" kern="0" cap="none" spc="0" normalizeH="0" baseline="0" noProof="0" dirty="0" err="1">
                <a:ln>
                  <a:noFill/>
                </a:ln>
                <a:solidFill>
                  <a:srgbClr val="00B050"/>
                </a:solidFill>
                <a:effectLst/>
                <a:uLnTx/>
                <a:uFillTx/>
              </a:rPr>
              <a:t>ίναι</a:t>
            </a:r>
            <a:r>
              <a:rPr kumimoji="0" lang="el-GR" sz="1200" b="1" i="0" u="none" strike="noStrike" kern="0" cap="none" spc="0" normalizeH="0" baseline="0" noProof="0" dirty="0">
                <a:ln>
                  <a:noFill/>
                </a:ln>
                <a:solidFill>
                  <a:srgbClr val="00B050"/>
                </a:solidFill>
                <a:effectLst/>
                <a:uLnTx/>
                <a:uFillTx/>
              </a:rPr>
              <a:t> πάντα υποχρεωτικά το 1</a:t>
            </a:r>
            <a:r>
              <a:rPr kumimoji="0" lang="el-GR" sz="1200" b="1" i="0" u="none" strike="noStrike" kern="0" cap="none" spc="0" normalizeH="0" baseline="30000" noProof="0" dirty="0">
                <a:ln>
                  <a:noFill/>
                </a:ln>
                <a:solidFill>
                  <a:srgbClr val="00B050"/>
                </a:solidFill>
                <a:effectLst/>
                <a:uLnTx/>
                <a:uFillTx/>
              </a:rPr>
              <a:t>ο</a:t>
            </a:r>
            <a:r>
              <a:rPr kumimoji="0" lang="el-GR" sz="1200" b="1" i="0" u="none" strike="noStrike" kern="0" cap="none" spc="0" normalizeH="0" baseline="0" noProof="0" dirty="0">
                <a:ln>
                  <a:noFill/>
                </a:ln>
                <a:solidFill>
                  <a:srgbClr val="00B050"/>
                </a:solidFill>
                <a:effectLst/>
                <a:uLnTx/>
                <a:uFillTx/>
              </a:rPr>
              <a:t> άτομο που καταχωρείται,</a:t>
            </a:r>
            <a:r>
              <a:rPr lang="el-GR" sz="1200" b="1" kern="0" noProof="0" dirty="0">
                <a:solidFill>
                  <a:srgbClr val="00B050"/>
                </a:solidFill>
              </a:rPr>
              <a:t> εφόσον το σχετικό κουτάκι είναι προ-επιλεγμένο. Η επιλογή αυτή μπορεί να αλλάξει στην πορεία, με την προσθή</a:t>
            </a:r>
            <a:r>
              <a:rPr lang="el-GR" sz="1000" b="1" kern="0" noProof="0" dirty="0">
                <a:solidFill>
                  <a:srgbClr val="00B050"/>
                </a:solidFill>
              </a:rPr>
              <a:t>κη </a:t>
            </a:r>
            <a:r>
              <a:rPr lang="el-GR" sz="1200" b="1" kern="0" dirty="0">
                <a:solidFill>
                  <a:srgbClr val="00B050"/>
                </a:solidFill>
              </a:rPr>
              <a:t>περισσότερων </a:t>
            </a:r>
            <a:r>
              <a:rPr lang="en-GB" sz="1200" b="1" kern="0" dirty="0">
                <a:solidFill>
                  <a:srgbClr val="00B050"/>
                </a:solidFill>
              </a:rPr>
              <a:t>associated persons.</a:t>
            </a:r>
            <a:endParaRPr lang="el-GR" sz="1200" b="1" kern="0" dirty="0">
              <a:solidFill>
                <a:srgbClr val="00B050"/>
              </a:solidFill>
            </a:endParaRPr>
          </a:p>
        </p:txBody>
      </p:sp>
      <p:sp>
        <p:nvSpPr>
          <p:cNvPr id="9" name="Rectangle 8"/>
          <p:cNvSpPr/>
          <p:nvPr/>
        </p:nvSpPr>
        <p:spPr>
          <a:xfrm>
            <a:off x="7930871" y="4069077"/>
            <a:ext cx="2432167"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Προσθήκη ατόμου επαφής στη </a:t>
            </a:r>
          </a:p>
          <a:p>
            <a:pPr lvl="0"/>
            <a:r>
              <a:rPr kumimoji="0" lang="el-GR" sz="1200" b="1" i="0" u="none" strike="noStrike" kern="0" cap="none" spc="0" normalizeH="0" baseline="0" noProof="0" dirty="0">
                <a:ln>
                  <a:noFill/>
                </a:ln>
                <a:solidFill>
                  <a:srgbClr val="00B050"/>
                </a:solidFill>
                <a:effectLst/>
                <a:uLnTx/>
                <a:uFillTx/>
              </a:rPr>
              <a:t>λίστα επαφών του χρήστη. Δεν είναι δυνατή η προσθήκη δύο διαφορετικών ατόμων με την ίδια</a:t>
            </a:r>
            <a:r>
              <a:rPr kumimoji="0" lang="el-GR" sz="1200" b="1" i="0" u="none" strike="noStrike" kern="0" cap="none" spc="0" normalizeH="0" noProof="0" dirty="0">
                <a:ln>
                  <a:noFill/>
                </a:ln>
                <a:solidFill>
                  <a:srgbClr val="00B050"/>
                </a:solidFill>
                <a:effectLst/>
                <a:uLnTx/>
                <a:uFillTx/>
              </a:rPr>
              <a:t> ηλεκτρονική διεύθυνση στη λίστα επαφών</a:t>
            </a:r>
            <a:endParaRPr kumimoji="0" lang="el-GR" sz="1200" b="1" i="0" u="none" strike="noStrike" kern="0" cap="none" spc="0" normalizeH="0" baseline="0" noProof="0" dirty="0">
              <a:ln>
                <a:noFill/>
              </a:ln>
              <a:solidFill>
                <a:srgbClr val="00B050"/>
              </a:solidFill>
              <a:effectLst/>
              <a:uLnTx/>
              <a:uFillTx/>
            </a:endParaRPr>
          </a:p>
        </p:txBody>
      </p:sp>
      <p:cxnSp>
        <p:nvCxnSpPr>
          <p:cNvPr id="11" name="Straight Arrow Connector 10"/>
          <p:cNvCxnSpPr/>
          <p:nvPr/>
        </p:nvCxnSpPr>
        <p:spPr>
          <a:xfrm>
            <a:off x="1004999" y="4460559"/>
            <a:ext cx="0" cy="246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729024" y="4530093"/>
            <a:ext cx="0" cy="470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467863" y="4400315"/>
            <a:ext cx="24420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1982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165964" y="2346808"/>
            <a:ext cx="11674852" cy="1722269"/>
          </a:xfrm>
          <a:prstGeom prst="rect">
            <a:avLst/>
          </a:prstGeom>
        </p:spPr>
      </p:pic>
      <p:sp>
        <p:nvSpPr>
          <p:cNvPr id="5" name="TextBox 4"/>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4" name="Rectangle 3"/>
          <p:cNvSpPr/>
          <p:nvPr/>
        </p:nvSpPr>
        <p:spPr>
          <a:xfrm>
            <a:off x="165964" y="1314819"/>
            <a:ext cx="3078022" cy="1200329"/>
          </a:xfrm>
          <a:prstGeom prst="rect">
            <a:avLst/>
          </a:prstGeom>
        </p:spPr>
        <p:txBody>
          <a:bodyPr wrap="none">
            <a:spAutoFit/>
          </a:bodyPr>
          <a:lstStyle/>
          <a:p>
            <a:r>
              <a:rPr lang="el-GR" b="1" dirty="0"/>
              <a:t>Ενότητα </a:t>
            </a:r>
            <a:r>
              <a:rPr lang="en-GB" b="1" dirty="0"/>
              <a:t>4: Associated Persons</a:t>
            </a:r>
          </a:p>
          <a:p>
            <a:endParaRPr lang="en-GB" b="1" dirty="0"/>
          </a:p>
          <a:p>
            <a:r>
              <a:rPr lang="en-GB" b="1" dirty="0"/>
              <a:t>List of associated persons:</a:t>
            </a:r>
          </a:p>
          <a:p>
            <a:endParaRPr lang="en-GB" b="1" dirty="0"/>
          </a:p>
        </p:txBody>
      </p:sp>
      <p:cxnSp>
        <p:nvCxnSpPr>
          <p:cNvPr id="7" name="Straight Arrow Connector 6"/>
          <p:cNvCxnSpPr/>
          <p:nvPr/>
        </p:nvCxnSpPr>
        <p:spPr>
          <a:xfrm>
            <a:off x="286379" y="3514094"/>
            <a:ext cx="0" cy="863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5947" y="4440652"/>
            <a:ext cx="2009554" cy="1200329"/>
          </a:xfrm>
          <a:prstGeom prst="rect">
            <a:avLst/>
          </a:prstGeom>
        </p:spPr>
        <p:txBody>
          <a:bodyPr wrap="square">
            <a:spAutoFit/>
          </a:bodyPr>
          <a:lstStyle/>
          <a:p>
            <a:pPr lvl="0">
              <a:defRPr/>
            </a:pPr>
            <a:r>
              <a:rPr lang="el-GR" sz="1200" b="1" kern="0" dirty="0">
                <a:solidFill>
                  <a:srgbClr val="00B050"/>
                </a:solidFill>
              </a:rPr>
              <a:t>Η πράσινη μπάρα στην αρχή της καταχώρησης υποδηλώνει ότι όλα τα στοιχεία που αφορούν το εν λόγω συνδεδεμένο άτομο έχουν καταχωρηθεί σωστά</a:t>
            </a:r>
          </a:p>
        </p:txBody>
      </p:sp>
      <p:sp>
        <p:nvSpPr>
          <p:cNvPr id="11" name="Rectangle 10"/>
          <p:cNvSpPr/>
          <p:nvPr/>
        </p:nvSpPr>
        <p:spPr>
          <a:xfrm rot="10800000" flipV="1">
            <a:off x="7972425" y="2994285"/>
            <a:ext cx="2076450" cy="276999"/>
          </a:xfrm>
          <a:prstGeom prst="rect">
            <a:avLst/>
          </a:prstGeom>
        </p:spPr>
        <p:txBody>
          <a:bodyPr wrap="square">
            <a:spAutoFit/>
          </a:bodyPr>
          <a:lstStyle/>
          <a:p>
            <a:pPr lvl="0">
              <a:defRPr/>
            </a:pPr>
            <a:r>
              <a:rPr lang="el-GR" sz="1200" b="1" kern="0" dirty="0">
                <a:solidFill>
                  <a:srgbClr val="00B050"/>
                </a:solidFill>
              </a:rPr>
              <a:t>Επεξεργασία Καταχώρησης</a:t>
            </a:r>
          </a:p>
        </p:txBody>
      </p:sp>
      <p:sp>
        <p:nvSpPr>
          <p:cNvPr id="13" name="Rectangle 12"/>
          <p:cNvSpPr/>
          <p:nvPr/>
        </p:nvSpPr>
        <p:spPr>
          <a:xfrm>
            <a:off x="8464745" y="590074"/>
            <a:ext cx="2999668" cy="1200329"/>
          </a:xfrm>
          <a:prstGeom prst="rect">
            <a:avLst/>
          </a:prstGeom>
        </p:spPr>
        <p:txBody>
          <a:bodyPr wrap="square">
            <a:spAutoFit/>
          </a:bodyPr>
          <a:lstStyle/>
          <a:p>
            <a:pPr lvl="0">
              <a:defRPr/>
            </a:pPr>
            <a:r>
              <a:rPr lang="el-GR" sz="1200" b="1" kern="0" dirty="0">
                <a:solidFill>
                  <a:srgbClr val="00B050"/>
                </a:solidFill>
              </a:rPr>
              <a:t>Αφαίρεση επαφής από τη λίστα επαφών. </a:t>
            </a:r>
          </a:p>
          <a:p>
            <a:pPr lvl="0">
              <a:defRPr/>
            </a:pPr>
            <a:r>
              <a:rPr lang="el-GR" sz="1200" b="1" kern="0" dirty="0">
                <a:solidFill>
                  <a:srgbClr val="00B050"/>
                </a:solidFill>
              </a:rPr>
              <a:t>Εάν η επαφή δεν έχει καταχωρηθεί στη λίστα επαφών, τότε οι διαθέσιμες επιλογές θα είναι ως πιο κάτω, με το           να δίνει τη δυνατότητα για προσθήκη του ατόμου στη λίστα επαφών </a:t>
            </a:r>
          </a:p>
        </p:txBody>
      </p:sp>
      <p:sp>
        <p:nvSpPr>
          <p:cNvPr id="14" name="Rectangle 13"/>
          <p:cNvSpPr/>
          <p:nvPr/>
        </p:nvSpPr>
        <p:spPr>
          <a:xfrm>
            <a:off x="6705554" y="4962566"/>
            <a:ext cx="6096000" cy="276999"/>
          </a:xfrm>
          <a:prstGeom prst="rect">
            <a:avLst/>
          </a:prstGeom>
        </p:spPr>
        <p:txBody>
          <a:bodyPr>
            <a:spAutoFit/>
          </a:bodyPr>
          <a:lstStyle/>
          <a:p>
            <a:pPr lvl="0">
              <a:defRPr/>
            </a:pPr>
            <a:r>
              <a:rPr lang="el-GR" sz="1200" b="1" kern="0" dirty="0">
                <a:solidFill>
                  <a:srgbClr val="00B050"/>
                </a:solidFill>
              </a:rPr>
              <a:t>Διαγραφή καταχώρησης</a:t>
            </a:r>
          </a:p>
        </p:txBody>
      </p:sp>
      <p:pic>
        <p:nvPicPr>
          <p:cNvPr id="15" name="Picture 14"/>
          <p:cNvPicPr>
            <a:picLocks noChangeAspect="1"/>
          </p:cNvPicPr>
          <p:nvPr/>
        </p:nvPicPr>
        <p:blipFill>
          <a:blip r:embed="rId3"/>
          <a:stretch>
            <a:fillRect/>
          </a:stretch>
        </p:blipFill>
        <p:spPr>
          <a:xfrm>
            <a:off x="8464745" y="1742457"/>
            <a:ext cx="1196444" cy="441998"/>
          </a:xfrm>
          <a:prstGeom prst="rect">
            <a:avLst/>
          </a:prstGeom>
        </p:spPr>
      </p:pic>
      <p:cxnSp>
        <p:nvCxnSpPr>
          <p:cNvPr id="17" name="Straight Arrow Connector 16"/>
          <p:cNvCxnSpPr/>
          <p:nvPr/>
        </p:nvCxnSpPr>
        <p:spPr>
          <a:xfrm>
            <a:off x="9845920" y="3149667"/>
            <a:ext cx="4696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905654" y="1651819"/>
            <a:ext cx="0" cy="1295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7836310" y="3370728"/>
            <a:ext cx="3428221" cy="1534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a:stretch>
            <a:fillRect/>
          </a:stretch>
        </p:blipFill>
        <p:spPr>
          <a:xfrm>
            <a:off x="10316391" y="1139835"/>
            <a:ext cx="281964" cy="281964"/>
          </a:xfrm>
          <a:prstGeom prst="rect">
            <a:avLst/>
          </a:prstGeom>
        </p:spPr>
      </p:pic>
    </p:spTree>
    <p:extLst>
      <p:ext uri="{BB962C8B-B14F-4D97-AF65-F5344CB8AC3E}">
        <p14:creationId xmlns:p14="http://schemas.microsoft.com/office/powerpoint/2010/main" val="15995495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RELEVANCE OF THE PROJECT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Priorities and Topics</a:t>
            </a:r>
            <a:r>
              <a:rPr lang="en-GB" dirty="0"/>
              <a:t>:</a:t>
            </a:r>
          </a:p>
        </p:txBody>
      </p:sp>
      <p:pic>
        <p:nvPicPr>
          <p:cNvPr id="5" name="Picture 4"/>
          <p:cNvPicPr>
            <a:picLocks noChangeAspect="1"/>
          </p:cNvPicPr>
          <p:nvPr/>
        </p:nvPicPr>
        <p:blipFill>
          <a:blip r:embed="rId2"/>
          <a:stretch>
            <a:fillRect/>
          </a:stretch>
        </p:blipFill>
        <p:spPr>
          <a:xfrm>
            <a:off x="257188" y="1537984"/>
            <a:ext cx="11934812" cy="3810764"/>
          </a:xfrm>
          <a:prstGeom prst="rect">
            <a:avLst/>
          </a:prstGeom>
        </p:spPr>
      </p:pic>
      <p:sp>
        <p:nvSpPr>
          <p:cNvPr id="6" name="Rectangle 5"/>
          <p:cNvSpPr/>
          <p:nvPr/>
        </p:nvSpPr>
        <p:spPr>
          <a:xfrm>
            <a:off x="5277771" y="1024199"/>
            <a:ext cx="6449961" cy="830997"/>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a:ln>
                  <a:noFill/>
                </a:ln>
                <a:solidFill>
                  <a:srgbClr val="00B050"/>
                </a:solidFill>
                <a:effectLst/>
                <a:uLnTx/>
                <a:uFillTx/>
              </a:rPr>
              <a:t>Επιλογή από </a:t>
            </a:r>
            <a:r>
              <a:rPr kumimoji="0" lang="en-GB" sz="1200" b="1" i="0" u="none" strike="noStrike" kern="0" cap="none" spc="0" normalizeH="0" baseline="0" noProof="0" dirty="0">
                <a:ln>
                  <a:noFill/>
                </a:ln>
                <a:solidFill>
                  <a:srgbClr val="00B050"/>
                </a:solidFill>
                <a:effectLst/>
                <a:uLnTx/>
                <a:uFillTx/>
              </a:rPr>
              <a:t>drop-down </a:t>
            </a:r>
            <a:r>
              <a:rPr kumimoji="0" lang="el-GR" sz="1200" b="1" i="0" u="none" strike="noStrike" kern="0" cap="none" spc="0" normalizeH="0" baseline="0" noProof="0" dirty="0">
                <a:ln>
                  <a:noFill/>
                </a:ln>
                <a:solidFill>
                  <a:srgbClr val="00B050"/>
                </a:solidFill>
                <a:effectLst/>
                <a:uLnTx/>
                <a:uFillTx/>
              </a:rPr>
              <a:t>μενού</a:t>
            </a:r>
            <a:endParaRPr kumimoji="0" lang="en-GB" sz="1200" b="1" i="0" u="none" strike="noStrike" kern="0" cap="none" spc="0" normalizeH="0" baseline="0" noProof="0" dirty="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a:ln>
                  <a:noFill/>
                </a:ln>
                <a:solidFill>
                  <a:srgbClr val="00B050"/>
                </a:solidFill>
                <a:effectLst/>
                <a:uLnTx/>
                <a:uFillTx/>
              </a:rPr>
              <a:t>Κάθε σχέδιο πρέπει να απευθύνεται επαρκώς σε 1 τουλάχιστον οριζόντια ή τομεακή προτεραιότητα. Όταν επιλέγεται μόνο 1 οριζόντια προτεραιότητα, πρέπει το περιεχόμενο της πρότασης να αντανακλά τον αντίκτυπό της στον τομέα υποβολής της</a:t>
            </a:r>
          </a:p>
        </p:txBody>
      </p:sp>
      <p:cxnSp>
        <p:nvCxnSpPr>
          <p:cNvPr id="8" name="Straight Arrow Connector 7"/>
          <p:cNvCxnSpPr/>
          <p:nvPr/>
        </p:nvCxnSpPr>
        <p:spPr>
          <a:xfrm flipV="1">
            <a:off x="4603410" y="1214825"/>
            <a:ext cx="674361" cy="360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41335" y="2143076"/>
            <a:ext cx="4876800" cy="646331"/>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l-GR" sz="1200" b="1" i="0" u="none" strike="noStrike" kern="0" cap="none" spc="0" normalizeH="0" baseline="0" noProof="0" dirty="0">
                <a:ln>
                  <a:noFill/>
                </a:ln>
                <a:solidFill>
                  <a:srgbClr val="00B050"/>
                </a:solidFill>
                <a:effectLst/>
                <a:uLnTx/>
                <a:uFillTx/>
              </a:rPr>
              <a:t>Σχέδια που αιτιολογούν την επιλογή επιπρόσθετων προτεραιοτήτων από άλλους τομείς έχουν</a:t>
            </a:r>
            <a:r>
              <a:rPr kumimoji="0" lang="en-GB" sz="1200" b="1" i="0" u="none" strike="noStrike" kern="0" cap="none" spc="0" normalizeH="0" baseline="0" noProof="0" dirty="0">
                <a:ln>
                  <a:noFill/>
                </a:ln>
                <a:solidFill>
                  <a:srgbClr val="00B050"/>
                </a:solidFill>
                <a:effectLst/>
                <a:uLnTx/>
                <a:uFillTx/>
              </a:rPr>
              <a:t> </a:t>
            </a:r>
            <a:r>
              <a:rPr kumimoji="0" lang="el-GR" sz="1200" b="1" i="0" u="none" strike="noStrike" kern="0" cap="none" spc="0" normalizeH="0" baseline="0" noProof="0" dirty="0">
                <a:ln>
                  <a:noFill/>
                </a:ln>
                <a:solidFill>
                  <a:srgbClr val="00B050"/>
                </a:solidFill>
                <a:effectLst/>
                <a:uLnTx/>
                <a:uFillTx/>
              </a:rPr>
              <a:t>τη δυνατότητα για μεγαλύτερο αντίκτυπο</a:t>
            </a:r>
            <a:r>
              <a:rPr kumimoji="0" lang="en-GB" sz="1200" b="1" i="0" u="none" strike="noStrike" kern="0" cap="none" spc="0" normalizeH="0" baseline="0" noProof="0" dirty="0">
                <a:ln>
                  <a:noFill/>
                </a:ln>
                <a:solidFill>
                  <a:srgbClr val="00B050"/>
                </a:solidFill>
                <a:effectLst/>
                <a:uLnTx/>
                <a:uFillTx/>
              </a:rPr>
              <a:t> (</a:t>
            </a:r>
            <a:r>
              <a:rPr kumimoji="0" lang="el-GR" sz="1200" b="1" i="0" u="none" strike="noStrike" kern="0" cap="none" spc="0" normalizeH="0" baseline="0" noProof="0" dirty="0">
                <a:ln>
                  <a:noFill/>
                </a:ln>
                <a:solidFill>
                  <a:srgbClr val="00B050"/>
                </a:solidFill>
                <a:effectLst/>
                <a:uLnTx/>
                <a:uFillTx/>
              </a:rPr>
              <a:t>πιθανή δημιουργία συνεργειών)</a:t>
            </a:r>
          </a:p>
        </p:txBody>
      </p:sp>
      <p:cxnSp>
        <p:nvCxnSpPr>
          <p:cNvPr id="14" name="Straight Arrow Connector 13"/>
          <p:cNvCxnSpPr/>
          <p:nvPr/>
        </p:nvCxnSpPr>
        <p:spPr>
          <a:xfrm flipV="1">
            <a:off x="6045504" y="2328160"/>
            <a:ext cx="49583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00970" y="3745911"/>
            <a:ext cx="11102771" cy="523220"/>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n-GB" sz="1400" b="1" i="0" u="none" strike="noStrike" kern="0" cap="none" spc="0" normalizeH="0" baseline="0" noProof="0" dirty="0">
                <a:ln>
                  <a:noFill/>
                </a:ln>
                <a:solidFill>
                  <a:srgbClr val="00B050"/>
                </a:solidFill>
                <a:effectLst/>
                <a:uLnTx/>
                <a:uFillTx/>
              </a:rPr>
              <a:t>H </a:t>
            </a:r>
            <a:r>
              <a:rPr kumimoji="0" lang="el-GR" sz="1400" b="1" i="0" u="none" strike="noStrike" kern="0" cap="none" spc="0" normalizeH="0" baseline="0" noProof="0" dirty="0">
                <a:ln>
                  <a:noFill/>
                </a:ln>
                <a:solidFill>
                  <a:srgbClr val="00B050"/>
                </a:solidFill>
                <a:effectLst/>
                <a:uLnTx/>
                <a:uFillTx/>
              </a:rPr>
              <a:t>συνάφεια</a:t>
            </a:r>
            <a:r>
              <a:rPr kumimoji="0" lang="el-GR" sz="1400" b="1" i="0" u="none" strike="noStrike" kern="0" cap="none" spc="0" normalizeH="0" noProof="0" dirty="0">
                <a:ln>
                  <a:noFill/>
                </a:ln>
                <a:solidFill>
                  <a:srgbClr val="00B050"/>
                </a:solidFill>
                <a:effectLst/>
                <a:uLnTx/>
                <a:uFillTx/>
              </a:rPr>
              <a:t> των επιλεγμένων προτεραιοτήτων με τους στόχους και τα επιδιωκόμενα </a:t>
            </a:r>
            <a:r>
              <a:rPr kumimoji="0" lang="el-GR" sz="1400" b="1" i="0" u="none" strike="noStrike" kern="0" cap="none" spc="0" normalizeH="0" noProof="0" dirty="0" err="1">
                <a:ln>
                  <a:noFill/>
                </a:ln>
                <a:solidFill>
                  <a:srgbClr val="00B050"/>
                </a:solidFill>
                <a:effectLst/>
                <a:uLnTx/>
                <a:uFillTx/>
              </a:rPr>
              <a:t>αποτελέσματ</a:t>
            </a:r>
            <a:r>
              <a:rPr lang="el-GR" sz="1400" b="1" kern="0" dirty="0">
                <a:solidFill>
                  <a:srgbClr val="00B050"/>
                </a:solidFill>
              </a:rPr>
              <a:t>α της Πρότασης</a:t>
            </a:r>
          </a:p>
          <a:p>
            <a:pPr marR="0" lvl="0" defTabSz="914400" eaLnBrk="1" fontAlgn="auto" latinLnBrk="0" hangingPunct="1">
              <a:lnSpc>
                <a:spcPct val="100000"/>
              </a:lnSpc>
              <a:spcBef>
                <a:spcPts val="0"/>
              </a:spcBef>
              <a:spcAft>
                <a:spcPts val="0"/>
              </a:spcAft>
              <a:buClrTx/>
              <a:buSzTx/>
              <a:tabLst/>
              <a:defRPr/>
            </a:pPr>
            <a:r>
              <a:rPr kumimoji="0" lang="el-GR" sz="1400" b="1" i="0" u="none" strike="noStrike" kern="0" cap="none" spc="0" normalizeH="0" baseline="0" noProof="0" dirty="0">
                <a:ln>
                  <a:noFill/>
                </a:ln>
                <a:solidFill>
                  <a:srgbClr val="00B050"/>
                </a:solidFill>
                <a:effectLst/>
                <a:uLnTx/>
                <a:uFillTx/>
              </a:rPr>
              <a:t>(Αποτελεί</a:t>
            </a:r>
            <a:r>
              <a:rPr kumimoji="0" lang="el-GR" sz="1400" b="1" i="0" u="none" strike="noStrike" kern="0" cap="none" spc="0" normalizeH="0" noProof="0" dirty="0">
                <a:ln>
                  <a:noFill/>
                </a:ln>
                <a:solidFill>
                  <a:srgbClr val="00B050"/>
                </a:solidFill>
                <a:effectLst/>
                <a:uLnTx/>
                <a:uFillTx/>
              </a:rPr>
              <a:t> βασική παράμετρο αξιολόγησης της Πρότασης)</a:t>
            </a:r>
            <a:endParaRPr kumimoji="0" lang="el-GR" sz="1400" b="1" i="0" u="none" strike="noStrike" kern="0" cap="none" spc="0" normalizeH="0" baseline="0" noProof="0" dirty="0">
              <a:ln>
                <a:noFill/>
              </a:ln>
              <a:solidFill>
                <a:srgbClr val="00B050"/>
              </a:solidFill>
              <a:effectLst/>
              <a:uLnTx/>
              <a:uFillTx/>
            </a:endParaRPr>
          </a:p>
        </p:txBody>
      </p:sp>
      <p:sp>
        <p:nvSpPr>
          <p:cNvPr id="19" name="Rectangle 18"/>
          <p:cNvSpPr/>
          <p:nvPr/>
        </p:nvSpPr>
        <p:spPr>
          <a:xfrm>
            <a:off x="4431395" y="4612022"/>
            <a:ext cx="7657474" cy="461665"/>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l-GR" sz="1200" b="1" i="0" u="none" strike="noStrike" kern="0" cap="none" spc="0" normalizeH="0" baseline="0" noProof="0" dirty="0">
                <a:ln>
                  <a:noFill/>
                </a:ln>
                <a:solidFill>
                  <a:srgbClr val="00B050"/>
                </a:solidFill>
                <a:effectLst/>
                <a:uLnTx/>
                <a:uFillTx/>
              </a:rPr>
              <a:t>Επιλογή από </a:t>
            </a:r>
            <a:r>
              <a:rPr kumimoji="0" lang="en-GB" sz="1200" b="1" i="0" u="none" strike="noStrike" kern="0" cap="none" spc="0" normalizeH="0" baseline="0" noProof="0" dirty="0">
                <a:ln>
                  <a:noFill/>
                </a:ln>
                <a:solidFill>
                  <a:srgbClr val="00B050"/>
                </a:solidFill>
                <a:effectLst/>
                <a:uLnTx/>
                <a:uFillTx/>
              </a:rPr>
              <a:t>drop-down </a:t>
            </a:r>
            <a:r>
              <a:rPr kumimoji="0" lang="el-GR" sz="1200" b="1" i="0" u="none" strike="noStrike" kern="0" cap="none" spc="0" normalizeH="0" baseline="0" noProof="0" dirty="0">
                <a:ln>
                  <a:noFill/>
                </a:ln>
                <a:solidFill>
                  <a:srgbClr val="00B050"/>
                </a:solidFill>
                <a:effectLst/>
                <a:uLnTx/>
                <a:uFillTx/>
              </a:rPr>
              <a:t>μενού</a:t>
            </a:r>
            <a:r>
              <a:rPr kumimoji="0" lang="el-GR" sz="1200" b="1" i="0" u="none" strike="noStrike" kern="0" cap="none" spc="0" normalizeH="0" noProof="0" dirty="0">
                <a:ln>
                  <a:noFill/>
                </a:ln>
                <a:solidFill>
                  <a:srgbClr val="00B050"/>
                </a:solidFill>
                <a:effectLst/>
                <a:uLnTx/>
                <a:uFillTx/>
              </a:rPr>
              <a:t> των κύριων θεματικών ενοτήτων που καλύπτει η πρόταση μέσα από τις δραστηριότητες και τα αποτελέσματά της</a:t>
            </a:r>
            <a:endParaRPr kumimoji="0" lang="en-GB" sz="1200" b="1" i="0" u="none" strike="noStrike" kern="0" cap="none" spc="0" normalizeH="0" baseline="0" noProof="0" dirty="0">
              <a:ln>
                <a:noFill/>
              </a:ln>
              <a:solidFill>
                <a:srgbClr val="00B050"/>
              </a:solidFill>
              <a:effectLst/>
              <a:uLnTx/>
              <a:uFillTx/>
            </a:endParaRPr>
          </a:p>
        </p:txBody>
      </p:sp>
      <p:cxnSp>
        <p:nvCxnSpPr>
          <p:cNvPr id="20" name="Straight Arrow Connector 19"/>
          <p:cNvCxnSpPr/>
          <p:nvPr/>
        </p:nvCxnSpPr>
        <p:spPr>
          <a:xfrm flipV="1">
            <a:off x="3935564" y="4777522"/>
            <a:ext cx="49583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9736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RELEVANCE OF THE PROJECT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pic>
        <p:nvPicPr>
          <p:cNvPr id="7" name="Picture 6"/>
          <p:cNvPicPr>
            <a:picLocks noChangeAspect="1"/>
          </p:cNvPicPr>
          <p:nvPr/>
        </p:nvPicPr>
        <p:blipFill>
          <a:blip r:embed="rId2"/>
          <a:stretch>
            <a:fillRect/>
          </a:stretch>
        </p:blipFill>
        <p:spPr>
          <a:xfrm>
            <a:off x="286991" y="1093580"/>
            <a:ext cx="11757986" cy="1156379"/>
          </a:xfrm>
          <a:prstGeom prst="rect">
            <a:avLst/>
          </a:prstGeom>
        </p:spPr>
      </p:pic>
      <p:sp>
        <p:nvSpPr>
          <p:cNvPr id="8" name="Rectangle 7"/>
          <p:cNvSpPr/>
          <p:nvPr/>
        </p:nvSpPr>
        <p:spPr>
          <a:xfrm>
            <a:off x="439625" y="1854213"/>
            <a:ext cx="11521102" cy="1815882"/>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Πλαίσιο μέσα στο οποίο αναπτύχθηκε η πρόταση (είναι π.χ. συμπληρωματικό σε κάποιο άλλο σχέδιο/κάποια άλλη πρωτοβουλία που υλοποιήθηκε ή υλοποιείται από [κάποιους από] τους συμμετέχοντες οργανισμούς;)</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Γενική περιγραφή των αναγκών/συνθηκών που καθιστούν απαραίτητη την υλοποίηση του Σχεδίου</a:t>
            </a:r>
            <a:r>
              <a:rPr lang="el-GR" sz="1400" b="1" kern="0" dirty="0">
                <a:solidFill>
                  <a:srgbClr val="00B050"/>
                </a:solidFill>
              </a:rPr>
              <a:t> </a:t>
            </a:r>
            <a:r>
              <a:rPr kumimoji="0" lang="el-GR" sz="1400" b="1" i="0" u="none" strike="noStrike" kern="0" cap="none" spc="0" normalizeH="0" baseline="0" noProof="0" dirty="0">
                <a:ln>
                  <a:noFill/>
                </a:ln>
                <a:solidFill>
                  <a:srgbClr val="00B050"/>
                </a:solidFill>
                <a:effectLst/>
                <a:uLnTx/>
                <a:uFillTx/>
              </a:rPr>
              <a:t>και επεξήγηση της σύνδεσής τους με τις επιλεγμένες προτεραιότητες του Σχεδίου</a:t>
            </a:r>
          </a:p>
          <a:p>
            <a:pPr marL="176213" marR="0" lvl="0" indent="-176213"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Ποια είναι εκείνα τα στοιχεία που κάνουν το σχέδιο να ξεχωρίζει από άλλα που απευθύνονται στον ίδιο</a:t>
            </a:r>
            <a:r>
              <a:rPr kumimoji="0" lang="el-GR" sz="1400" b="1" i="0" u="none" strike="noStrike" kern="0" cap="none" spc="0" normalizeH="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τομέα; &gt; Αποτελέσματα με καινοτόμα χαρακτηριστικά, Καινούριες ομάδες-στόχοι, </a:t>
            </a:r>
            <a:r>
              <a:rPr lang="el-GR" sz="1400" b="1" kern="0" noProof="0" dirty="0">
                <a:solidFill>
                  <a:srgbClr val="00B050"/>
                </a:solidFill>
              </a:rPr>
              <a:t>Καινούρια μεθοδολογία, </a:t>
            </a:r>
            <a:r>
              <a:rPr kumimoji="0" lang="el-GR" sz="1400" b="1" i="0" u="none" strike="noStrike" kern="0" cap="none" spc="0" normalizeH="0" baseline="0" noProof="0" dirty="0">
                <a:ln>
                  <a:noFill/>
                </a:ln>
                <a:solidFill>
                  <a:srgbClr val="00B050"/>
                </a:solidFill>
                <a:effectLst/>
                <a:uLnTx/>
                <a:uFillTx/>
              </a:rPr>
              <a:t>Συστηματικότερη και ενισχυμένη χρήση ψηφιακών εργαλείων και πράσινων πολιτικών, Αυξημένος βαθμός συμπερίληψης, Έμφαση στη συμμετοχή των Ευρωπαίων πολιτών στη δημοκρατική ζωή κτλ. </a:t>
            </a:r>
          </a:p>
          <a:p>
            <a:pPr marL="176213" marR="0" lvl="0" indent="-176213"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dirty="0">
                <a:solidFill>
                  <a:srgbClr val="00B050"/>
                </a:solidFill>
              </a:rPr>
              <a:t>Πρόσθετη αξία του Σχεδίου</a:t>
            </a:r>
            <a:endParaRPr kumimoji="0" lang="el-GR" sz="1400" b="1" i="0" u="none" strike="noStrike" kern="0" cap="none" spc="0" normalizeH="0" baseline="0" noProof="0" dirty="0">
              <a:ln>
                <a:noFill/>
              </a:ln>
              <a:solidFill>
                <a:srgbClr val="00B050"/>
              </a:solidFill>
              <a:effectLst/>
              <a:uLnTx/>
              <a:uFillTx/>
            </a:endParaRPr>
          </a:p>
        </p:txBody>
      </p:sp>
      <p:pic>
        <p:nvPicPr>
          <p:cNvPr id="9" name="Picture 8"/>
          <p:cNvPicPr>
            <a:picLocks noChangeAspect="1"/>
          </p:cNvPicPr>
          <p:nvPr/>
        </p:nvPicPr>
        <p:blipFill>
          <a:blip r:embed="rId3"/>
          <a:stretch>
            <a:fillRect/>
          </a:stretch>
        </p:blipFill>
        <p:spPr>
          <a:xfrm>
            <a:off x="439625" y="3775108"/>
            <a:ext cx="11133250" cy="1310754"/>
          </a:xfrm>
          <a:prstGeom prst="rect">
            <a:avLst/>
          </a:prstGeom>
        </p:spPr>
      </p:pic>
      <p:sp>
        <p:nvSpPr>
          <p:cNvPr id="10" name="Rectangle 9"/>
          <p:cNvSpPr/>
          <p:nvPr/>
        </p:nvSpPr>
        <p:spPr>
          <a:xfrm>
            <a:off x="439625" y="4554310"/>
            <a:ext cx="10866550" cy="2246769"/>
          </a:xfrm>
          <a:prstGeom prst="rect">
            <a:avLst/>
          </a:prstGeom>
        </p:spPr>
        <p:txBody>
          <a:bodyPr wrap="square">
            <a:spAutoFit/>
          </a:bodyPr>
          <a:lstStyle/>
          <a:p>
            <a:pPr marL="171450" lvl="0" indent="-171450">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Κύριοι στόχοι του Σχεδίου: πρέπει να είναι </a:t>
            </a:r>
            <a:r>
              <a:rPr kumimoji="0" lang="en-GB" sz="1400" b="1" i="0" u="none" strike="noStrike" kern="0" cap="none" spc="0" normalizeH="0" baseline="0" noProof="0" dirty="0">
                <a:ln>
                  <a:noFill/>
                </a:ln>
                <a:solidFill>
                  <a:srgbClr val="00B050"/>
                </a:solidFill>
                <a:effectLst/>
                <a:uLnTx/>
                <a:uFillTx/>
              </a:rPr>
              <a:t>SMART (Specific, Measurable, Attainable, Relevant/Realistic, Time-based) </a:t>
            </a:r>
            <a:r>
              <a:rPr kumimoji="0" lang="el-GR" sz="1400" b="1" i="0" u="none" strike="noStrike" kern="0" cap="none" spc="0" normalizeH="0" baseline="0" noProof="0" dirty="0">
                <a:ln>
                  <a:noFill/>
                </a:ln>
                <a:solidFill>
                  <a:srgbClr val="00B050"/>
                </a:solidFill>
                <a:effectLst/>
                <a:uLnTx/>
                <a:uFillTx/>
              </a:rPr>
              <a:t>και να λαμβάνουν υπόψη τη σύνθεση της Σύμπραξης, συγκεκριμένα το προφίλ, το μέγεθος και την εξειδίκευση των συμμετεχόντων οργανισμών. </a:t>
            </a:r>
            <a:r>
              <a:rPr lang="el-GR" sz="1400" b="1" kern="0" dirty="0">
                <a:solidFill>
                  <a:srgbClr val="00B050"/>
                </a:solidFill>
              </a:rPr>
              <a:t>Επίσης, πρέπει να τεθούν πρώτα γενικοί στόχοι και μετά, </a:t>
            </a:r>
            <a:r>
              <a:rPr lang="el-GR" sz="1400" b="1" dirty="0">
                <a:solidFill>
                  <a:srgbClr val="00B050"/>
                </a:solidFill>
              </a:rPr>
              <a:t>οι γενικοί στόχοι να αναλυθούν σε πιο ειδικούς και λειτουργικούς στόχους</a:t>
            </a:r>
            <a:r>
              <a:rPr lang="en-GB" sz="1400" b="1" dirty="0">
                <a:solidFill>
                  <a:srgbClr val="00B050"/>
                </a:solidFill>
              </a:rPr>
              <a:t>,</a:t>
            </a:r>
            <a:r>
              <a:rPr lang="en-GB" sz="1400" dirty="0">
                <a:solidFill>
                  <a:srgbClr val="00B050"/>
                </a:solidFill>
              </a:rPr>
              <a:t> </a:t>
            </a:r>
            <a:r>
              <a:rPr lang="el-GR" sz="1400" b="1" dirty="0">
                <a:solidFill>
                  <a:srgbClr val="00B050"/>
                </a:solidFill>
              </a:rPr>
              <a:t>που θα αποτελούν ουσιαστικά τους επιθυμητούς στόχους των διαφορετικών δραστηριοτήτων που θα υλοποιηθούν στα πλαίσια του Σχεδίου</a:t>
            </a:r>
            <a:endParaRPr kumimoji="0" lang="en-GB" sz="1400" b="1" i="0" u="none" strike="noStrike" kern="0" cap="none" spc="0" normalizeH="0" baseline="0" noProof="0" dirty="0">
              <a:ln>
                <a:noFill/>
              </a:ln>
              <a:solidFill>
                <a:srgbClr val="00B050"/>
              </a:solidFill>
              <a:effectLst/>
              <a:uLnTx/>
              <a:uFillTx/>
            </a:endParaRPr>
          </a:p>
          <a:p>
            <a:pPr marL="171450" lvl="0" indent="-171450">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Περιγραφή επιδιωκόμενων αποτελεσμάτων του Σχεδίου</a:t>
            </a:r>
            <a:endParaRPr lang="el-GR" sz="1400" b="1" kern="0" dirty="0">
              <a:solidFill>
                <a:srgbClr val="00B050"/>
              </a:solidFill>
            </a:endParaRPr>
          </a:p>
          <a:p>
            <a:pPr marL="179388" lvl="0" indent="-179388"/>
            <a:r>
              <a:rPr kumimoji="0" lang="el-GR" sz="1400" b="1" u="none" strike="noStrike" kern="0" cap="none" spc="0" normalizeH="0" noProof="0" dirty="0">
                <a:ln>
                  <a:noFill/>
                </a:ln>
                <a:solidFill>
                  <a:srgbClr val="00B050"/>
                </a:solidFill>
                <a:effectLst/>
                <a:uLnTx/>
                <a:uFillTx/>
              </a:rPr>
              <a:t>    </a:t>
            </a:r>
            <a:r>
              <a:rPr kumimoji="0" lang="en-GB" sz="1400" b="1" u="none" strike="noStrike" kern="0" cap="none" spc="0" normalizeH="0" baseline="0" noProof="0" dirty="0">
                <a:ln>
                  <a:noFill/>
                </a:ln>
                <a:solidFill>
                  <a:srgbClr val="00B050"/>
                </a:solidFill>
                <a:effectLst/>
                <a:uLnTx/>
                <a:uFillTx/>
              </a:rPr>
              <a:t>!!! </a:t>
            </a:r>
            <a:r>
              <a:rPr kumimoji="0" lang="el-GR" sz="1400" b="1" u="none" strike="noStrike" kern="0" cap="none" spc="0" normalizeH="0" baseline="0" noProof="0" dirty="0">
                <a:ln>
                  <a:noFill/>
                </a:ln>
                <a:solidFill>
                  <a:srgbClr val="00B050"/>
                </a:solidFill>
                <a:effectLst/>
                <a:uLnTx/>
                <a:uFillTx/>
              </a:rPr>
              <a:t>Δεν υπάρχει περιορισμός ως προς τη φύση και την έκταση των αποτελεσμάτων</a:t>
            </a:r>
            <a:r>
              <a:rPr lang="el-GR" sz="1400" b="1" kern="0" dirty="0">
                <a:solidFill>
                  <a:srgbClr val="00B050"/>
                </a:solidFill>
              </a:rPr>
              <a:t>, </a:t>
            </a:r>
            <a:r>
              <a:rPr kumimoji="0" lang="el-GR" sz="1400" b="1" u="none" strike="noStrike" kern="0" cap="none" spc="0" normalizeH="0" baseline="0" noProof="0" dirty="0">
                <a:ln>
                  <a:noFill/>
                </a:ln>
                <a:solidFill>
                  <a:srgbClr val="00B050"/>
                </a:solidFill>
                <a:effectLst/>
                <a:uLnTx/>
                <a:uFillTx/>
              </a:rPr>
              <a:t>αλλά σίγουρα, θα πρέπει τα κύρια αποτελέσματα του</a:t>
            </a:r>
            <a:r>
              <a:rPr kumimoji="0" lang="el-GR" sz="1400" b="1" u="none" strike="noStrike" kern="0" cap="none" spc="0" normalizeH="0" noProof="0" dirty="0">
                <a:ln>
                  <a:noFill/>
                </a:ln>
                <a:solidFill>
                  <a:srgbClr val="00B050"/>
                </a:solidFill>
                <a:effectLst/>
                <a:uLnTx/>
                <a:uFillTx/>
              </a:rPr>
              <a:t> Σχεδίου</a:t>
            </a:r>
            <a:r>
              <a:rPr kumimoji="0" lang="el-GR" sz="1400" b="1" u="none" strike="noStrike" kern="0" cap="none" spc="0" normalizeH="0" baseline="0" noProof="0" dirty="0">
                <a:ln>
                  <a:noFill/>
                </a:ln>
                <a:solidFill>
                  <a:srgbClr val="00B050"/>
                </a:solidFill>
                <a:effectLst/>
                <a:uLnTx/>
                <a:uFillTx/>
              </a:rPr>
              <a:t> να εμπεριέχουν σημαντικά</a:t>
            </a:r>
            <a:r>
              <a:rPr kumimoji="0" lang="el-GR" sz="1400" b="1" u="none" strike="noStrike" kern="0" cap="none" spc="0" normalizeH="0" noProof="0" dirty="0">
                <a:ln>
                  <a:noFill/>
                </a:ln>
                <a:solidFill>
                  <a:srgbClr val="00B050"/>
                </a:solidFill>
                <a:effectLst/>
                <a:uLnTx/>
                <a:uFillTx/>
              </a:rPr>
              <a:t> στοιχεία καινοτομίας </a:t>
            </a:r>
            <a:r>
              <a:rPr kumimoji="0" lang="el-GR" sz="1400" b="1" u="none" strike="noStrike" kern="0" cap="none" spc="0" normalizeH="0" baseline="0" noProof="0" dirty="0">
                <a:ln>
                  <a:noFill/>
                </a:ln>
                <a:solidFill>
                  <a:srgbClr val="00B050"/>
                </a:solidFill>
                <a:effectLst/>
                <a:uLnTx/>
                <a:uFillTx/>
              </a:rPr>
              <a:t>και να</a:t>
            </a:r>
            <a:r>
              <a:rPr kumimoji="0" lang="el-GR" sz="1400" b="1" u="none" strike="noStrike" kern="0" cap="none" spc="0" normalizeH="0" noProof="0" dirty="0">
                <a:ln>
                  <a:noFill/>
                </a:ln>
                <a:solidFill>
                  <a:srgbClr val="00B050"/>
                </a:solidFill>
                <a:effectLst/>
                <a:uLnTx/>
                <a:uFillTx/>
              </a:rPr>
              <a:t> είναι μίας αξιοσημείωτης έκτασης/εμβέλειας, </a:t>
            </a:r>
            <a:r>
              <a:rPr kumimoji="0" lang="el-GR" sz="1400" b="1" u="none" strike="noStrike" kern="0" cap="none" spc="0" normalizeH="0" baseline="0" noProof="0" dirty="0">
                <a:ln>
                  <a:noFill/>
                </a:ln>
                <a:solidFill>
                  <a:srgbClr val="00B050"/>
                </a:solidFill>
                <a:effectLst/>
                <a:uLnTx/>
                <a:uFillTx/>
              </a:rPr>
              <a:t>δεδομένης της χρηματοδότησης που λαμβάνουν τα σχέδια αυτά</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Πώς η επίτευξη των στόχων και αποτελεσμάτων του Σχεδίου θα οδηγήσει στην επίτευξη των επιλεγμένων προτεραιοτήτων; </a:t>
            </a:r>
          </a:p>
          <a:p>
            <a:pPr lvl="0"/>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4224224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2963</TotalTime>
  <Words>13196</Words>
  <Application>Microsoft Office PowerPoint</Application>
  <PresentationFormat>Widescreen</PresentationFormat>
  <Paragraphs>1460</Paragraphs>
  <Slides>133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133</vt:i4>
      </vt:variant>
    </vt:vector>
  </HeadingPairs>
  <TitlesOfParts>
    <vt:vector size="140" baseType="lpstr">
      <vt:lpstr>-apple-system</vt:lpstr>
      <vt:lpstr>Arial</vt:lpstr>
      <vt:lpstr>Calibri</vt:lpstr>
      <vt:lpstr>Century Gothic</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Aleka  Argyriou - Ogilvy</dc:creator>
  <cp:lastModifiedBy>Niki Georgiou</cp:lastModifiedBy>
  <cp:revision>505</cp:revision>
  <dcterms:created xsi:type="dcterms:W3CDTF">2021-06-29T14:21:58Z</dcterms:created>
  <dcterms:modified xsi:type="dcterms:W3CDTF">2024-12-09T09:25:54Z</dcterms:modified>
</cp:coreProperties>
</file>