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Lst>
  <p:notesMasterIdLst>
    <p:notesMasterId r:id="rId87"/>
  </p:notesMasterIdLst>
  <p:sldIdLst>
    <p:sldId id="439" r:id="rId5"/>
    <p:sldId id="363" r:id="rId6"/>
    <p:sldId id="369" r:id="rId7"/>
    <p:sldId id="450" r:id="rId8"/>
    <p:sldId id="354" r:id="rId9"/>
    <p:sldId id="449" r:id="rId10"/>
    <p:sldId id="424" r:id="rId11"/>
    <p:sldId id="425" r:id="rId12"/>
    <p:sldId id="426" r:id="rId13"/>
    <p:sldId id="358" r:id="rId14"/>
    <p:sldId id="359" r:id="rId15"/>
    <p:sldId id="360" r:id="rId16"/>
    <p:sldId id="361" r:id="rId17"/>
    <p:sldId id="357" r:id="rId18"/>
    <p:sldId id="374" r:id="rId19"/>
    <p:sldId id="373" r:id="rId20"/>
    <p:sldId id="375" r:id="rId21"/>
    <p:sldId id="362" r:id="rId22"/>
    <p:sldId id="264" r:id="rId23"/>
    <p:sldId id="265" r:id="rId24"/>
    <p:sldId id="266" r:id="rId25"/>
    <p:sldId id="267" r:id="rId26"/>
    <p:sldId id="268" r:id="rId27"/>
    <p:sldId id="269" r:id="rId28"/>
    <p:sldId id="367" r:id="rId29"/>
    <p:sldId id="271" r:id="rId30"/>
    <p:sldId id="272" r:id="rId31"/>
    <p:sldId id="273" r:id="rId32"/>
    <p:sldId id="274" r:id="rId33"/>
    <p:sldId id="428" r:id="rId34"/>
    <p:sldId id="277" r:id="rId35"/>
    <p:sldId id="334" r:id="rId36"/>
    <p:sldId id="280" r:id="rId37"/>
    <p:sldId id="281" r:id="rId38"/>
    <p:sldId id="430" r:id="rId39"/>
    <p:sldId id="431" r:id="rId40"/>
    <p:sldId id="432" r:id="rId41"/>
    <p:sldId id="414" r:id="rId42"/>
    <p:sldId id="395" r:id="rId43"/>
    <p:sldId id="394" r:id="rId44"/>
    <p:sldId id="448" r:id="rId45"/>
    <p:sldId id="417" r:id="rId46"/>
    <p:sldId id="336" r:id="rId47"/>
    <p:sldId id="342" r:id="rId48"/>
    <p:sldId id="444" r:id="rId49"/>
    <p:sldId id="456" r:id="rId50"/>
    <p:sldId id="433" r:id="rId51"/>
    <p:sldId id="337" r:id="rId52"/>
    <p:sldId id="452" r:id="rId53"/>
    <p:sldId id="340" r:id="rId54"/>
    <p:sldId id="341" r:id="rId55"/>
    <p:sldId id="434" r:id="rId56"/>
    <p:sldId id="343" r:id="rId57"/>
    <p:sldId id="344" r:id="rId58"/>
    <p:sldId id="345" r:id="rId59"/>
    <p:sldId id="403" r:id="rId60"/>
    <p:sldId id="404" r:id="rId61"/>
    <p:sldId id="339" r:id="rId62"/>
    <p:sldId id="459" r:id="rId63"/>
    <p:sldId id="458" r:id="rId64"/>
    <p:sldId id="457" r:id="rId65"/>
    <p:sldId id="455" r:id="rId66"/>
    <p:sldId id="405" r:id="rId67"/>
    <p:sldId id="409" r:id="rId68"/>
    <p:sldId id="406" r:id="rId69"/>
    <p:sldId id="407" r:id="rId70"/>
    <p:sldId id="408" r:id="rId71"/>
    <p:sldId id="377" r:id="rId72"/>
    <p:sldId id="378" r:id="rId73"/>
    <p:sldId id="381" r:id="rId74"/>
    <p:sldId id="379" r:id="rId75"/>
    <p:sldId id="380" r:id="rId76"/>
    <p:sldId id="389" r:id="rId77"/>
    <p:sldId id="418" r:id="rId78"/>
    <p:sldId id="420" r:id="rId79"/>
    <p:sldId id="421" r:id="rId80"/>
    <p:sldId id="422" r:id="rId81"/>
    <p:sldId id="293" r:id="rId82"/>
    <p:sldId id="335" r:id="rId83"/>
    <p:sldId id="453" r:id="rId84"/>
    <p:sldId id="454" r:id="rId85"/>
    <p:sldId id="294" r:id="rId86"/>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71" autoAdjust="0"/>
    <p:restoredTop sz="75676" autoAdjust="0"/>
  </p:normalViewPr>
  <p:slideViewPr>
    <p:cSldViewPr snapToGrid="0" snapToObjects="1">
      <p:cViewPr varScale="1">
        <p:scale>
          <a:sx n="82" d="100"/>
          <a:sy n="82" d="100"/>
        </p:scale>
        <p:origin x="996" y="96"/>
      </p:cViewPr>
      <p:guideLst/>
    </p:cSldViewPr>
  </p:slideViewPr>
  <p:outlineViewPr>
    <p:cViewPr>
      <p:scale>
        <a:sx n="33" d="100"/>
        <a:sy n="33" d="100"/>
      </p:scale>
      <p:origin x="0" y="-3930"/>
    </p:cViewPr>
  </p:outlineViewPr>
  <p:notesTextViewPr>
    <p:cViewPr>
      <p:scale>
        <a:sx n="1" d="1"/>
        <a:sy n="1" d="1"/>
      </p:scale>
      <p:origin x="0" y="0"/>
    </p:cViewPr>
  </p:notesTextViewPr>
  <p:sorterViewPr>
    <p:cViewPr>
      <p:scale>
        <a:sx n="170" d="100"/>
        <a:sy n="170" d="100"/>
      </p:scale>
      <p:origin x="0" y="-316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a:latin typeface="Century Gothic" panose="020B0502020202020204" pitchFamily="34" charset="0"/>
            </a:rPr>
            <a:t>Φυσικές </a:t>
          </a:r>
        </a:p>
        <a:p>
          <a:r>
            <a:rPr lang="el-GR" sz="1600" dirty="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a:latin typeface="Century Gothic" panose="020B0502020202020204" pitchFamily="34" charset="0"/>
            </a:rPr>
            <a:t>Μεικτές</a:t>
          </a:r>
        </a:p>
        <a:p>
          <a:r>
            <a:rPr lang="el-GR" sz="1600" dirty="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a:latin typeface="Century Gothic" panose="020B0502020202020204" pitchFamily="34" charset="0"/>
            </a:rPr>
            <a:t>Συνδυασμός Φυσικής και Εικονικής Κινητικότητας</a:t>
          </a:r>
          <a:endParaRPr lang="en-US" sz="18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a:latin typeface="Century Gothic" panose="020B0502020202020204" pitchFamily="34" charset="0"/>
            </a:rPr>
            <a:t>Πραγματοποιούνται με φυσική παρουσία των συμμετεχόντων</a:t>
          </a:r>
          <a:endParaRPr lang="en-US" sz="18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pt>
    <dgm:pt modelId="{B6F61BA7-A624-4B4C-A7DB-BE39D6A23DFC}" type="pres">
      <dgm:prSet presAssocID="{27F33C87-F19A-4F30-82EB-5C01299924D1}" presName="childShp" presStyleLbl="bgAccFollowNode1" presStyleIdx="1" presStyleCnt="2" custScaleX="84803" custScaleY="76515" custLinFactNeighborX="-451"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B2A206-68D4-45AE-9DB8-3E8CE920638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B193F6D-6E8C-49FA-B816-B9151BBB134D}">
      <dgm:prSet custT="1"/>
      <dgm:spPr/>
      <dgm:t>
        <a:bodyPr/>
        <a:lstStyle/>
        <a:p>
          <a:r>
            <a:rPr lang="el-GR" sz="1400" dirty="0">
              <a:solidFill>
                <a:schemeClr val="bg1"/>
              </a:solidFill>
              <a:latin typeface="Century Gothic" panose="020B0502020202020204" pitchFamily="34" charset="0"/>
            </a:rPr>
            <a:t>Ενημέρωση προσωπικού του οργανισμού για το Σχέδιο, τους στόχους κτλ. - ιστοσελίδα</a:t>
          </a:r>
        </a:p>
      </dgm:t>
    </dgm:pt>
    <dgm:pt modelId="{4B4D839B-C785-4528-8D38-0FAD5C0FDD01}" type="parTrans" cxnId="{EBA608E9-96D3-4705-955A-F9B2D7BB7009}">
      <dgm:prSet/>
      <dgm:spPr/>
      <dgm:t>
        <a:bodyPr/>
        <a:lstStyle/>
        <a:p>
          <a:endParaRPr lang="en-US" sz="1400"/>
        </a:p>
      </dgm:t>
    </dgm:pt>
    <dgm:pt modelId="{14EBFED4-606A-4B9A-A8F8-7BEC325951FA}" type="sibTrans" cxnId="{EBA608E9-96D3-4705-955A-F9B2D7BB7009}">
      <dgm:prSet/>
      <dgm:spPr/>
      <dgm:t>
        <a:bodyPr/>
        <a:lstStyle/>
        <a:p>
          <a:endParaRPr lang="en-US" sz="1400"/>
        </a:p>
      </dgm:t>
    </dgm:pt>
    <dgm:pt modelId="{41990F06-91E7-4B36-99C9-DC51628D5335}">
      <dgm:prSet custT="1"/>
      <dgm:spPr/>
      <dgm:t>
        <a:bodyPr/>
        <a:lstStyle/>
        <a:p>
          <a:r>
            <a:rPr lang="el-GR" sz="1400" dirty="0">
              <a:solidFill>
                <a:schemeClr val="bg1"/>
              </a:solidFill>
              <a:latin typeface="Century Gothic" panose="020B0502020202020204" pitchFamily="34" charset="0"/>
            </a:rPr>
            <a:t>Εξεύρεση οργανισμών</a:t>
          </a:r>
          <a:r>
            <a:rPr lang="en-US" sz="1400" dirty="0">
              <a:solidFill>
                <a:schemeClr val="bg1"/>
              </a:solidFill>
              <a:latin typeface="Century Gothic" panose="020B0502020202020204" pitchFamily="34" charset="0"/>
            </a:rPr>
            <a:t> </a:t>
          </a:r>
          <a:r>
            <a:rPr lang="el-GR" sz="1400" dirty="0">
              <a:solidFill>
                <a:schemeClr val="bg1"/>
              </a:solidFill>
              <a:latin typeface="Century Gothic" panose="020B0502020202020204" pitchFamily="34" charset="0"/>
            </a:rPr>
            <a:t>υποδοχής με τη χρήση διάφορων εργαλείων</a:t>
          </a:r>
        </a:p>
      </dgm:t>
    </dgm:pt>
    <dgm:pt modelId="{26D29335-3849-474C-840B-7337CD5D948E}" type="parTrans" cxnId="{6DDC178E-670A-4AC8-A38A-2CF0490ED3DE}">
      <dgm:prSet/>
      <dgm:spPr/>
      <dgm:t>
        <a:bodyPr/>
        <a:lstStyle/>
        <a:p>
          <a:endParaRPr lang="en-US" sz="1400"/>
        </a:p>
      </dgm:t>
    </dgm:pt>
    <dgm:pt modelId="{5C47EECD-8E8F-4F00-8D98-6FA81BA341DF}" type="sibTrans" cxnId="{6DDC178E-670A-4AC8-A38A-2CF0490ED3DE}">
      <dgm:prSet/>
      <dgm:spPr/>
      <dgm:t>
        <a:bodyPr/>
        <a:lstStyle/>
        <a:p>
          <a:endParaRPr lang="en-US" sz="1400"/>
        </a:p>
      </dgm:t>
    </dgm:pt>
    <dgm:pt modelId="{9A3AE214-60B6-4D70-8993-31283FBF00A2}">
      <dgm:prSet custT="1"/>
      <dgm:spPr/>
      <dgm:t>
        <a:bodyPr/>
        <a:lstStyle/>
        <a:p>
          <a:r>
            <a:rPr lang="el-GR" sz="1400" dirty="0">
              <a:solidFill>
                <a:schemeClr val="bg1"/>
              </a:solidFill>
              <a:latin typeface="Century Gothic" panose="020B0502020202020204" pitchFamily="34" charset="0"/>
            </a:rPr>
            <a:t>Σύσταση ομάδας </a:t>
          </a:r>
          <a:r>
            <a:rPr lang="en-GB" sz="1400" dirty="0">
              <a:solidFill>
                <a:schemeClr val="bg1"/>
              </a:solidFill>
              <a:latin typeface="Century Gothic" panose="020B0502020202020204" pitchFamily="34" charset="0"/>
            </a:rPr>
            <a:t>Erasmus </a:t>
          </a:r>
          <a:r>
            <a:rPr lang="el-GR" sz="1400" dirty="0">
              <a:solidFill>
                <a:schemeClr val="bg1"/>
              </a:solidFill>
              <a:latin typeface="Century Gothic" panose="020B0502020202020204" pitchFamily="34" charset="0"/>
            </a:rPr>
            <a:t>από τη διεύθυνση του οργανισμού, υπεύθυνο συντονιστή </a:t>
          </a:r>
        </a:p>
      </dgm:t>
    </dgm:pt>
    <dgm:pt modelId="{C92D8FD3-D1E7-4B14-9E5B-A738759DA1A8}" type="parTrans" cxnId="{7051EB00-8175-4BEA-8227-C8D7D949EADB}">
      <dgm:prSet/>
      <dgm:spPr/>
      <dgm:t>
        <a:bodyPr/>
        <a:lstStyle/>
        <a:p>
          <a:endParaRPr lang="en-US" sz="1400"/>
        </a:p>
      </dgm:t>
    </dgm:pt>
    <dgm:pt modelId="{085C5BC4-62A7-43DA-B36A-2805AD0666F9}" type="sibTrans" cxnId="{7051EB00-8175-4BEA-8227-C8D7D949EADB}">
      <dgm:prSet/>
      <dgm:spPr/>
      <dgm:t>
        <a:bodyPr/>
        <a:lstStyle/>
        <a:p>
          <a:endParaRPr lang="en-US" sz="1400"/>
        </a:p>
      </dgm:t>
    </dgm:pt>
    <dgm:pt modelId="{60D66087-34BC-4477-A725-09CF530B0A26}">
      <dgm:prSet custT="1"/>
      <dgm:spPr/>
      <dgm:t>
        <a:bodyPr/>
        <a:lstStyle/>
        <a:p>
          <a:r>
            <a:rPr lang="el-GR" sz="1400" dirty="0">
              <a:solidFill>
                <a:schemeClr val="bg1"/>
              </a:solidFill>
              <a:latin typeface="Century Gothic" panose="020B0502020202020204" pitchFamily="34" charset="0"/>
            </a:rPr>
            <a:t>Δίκαιη και διαφανής διαδικασία επιλογής συμμετεχόντων</a:t>
          </a:r>
          <a:r>
            <a:rPr lang="en-US" sz="1400" dirty="0">
              <a:solidFill>
                <a:schemeClr val="bg1"/>
              </a:solidFill>
              <a:latin typeface="Century Gothic" panose="020B0502020202020204" pitchFamily="34" charset="0"/>
            </a:rPr>
            <a:t> </a:t>
          </a:r>
          <a:endParaRPr lang="en-US" sz="1400" dirty="0">
            <a:solidFill>
              <a:schemeClr val="bg1"/>
            </a:solidFill>
          </a:endParaRPr>
        </a:p>
      </dgm:t>
    </dgm:pt>
    <dgm:pt modelId="{130FE2C7-7BD0-4D73-89ED-E4CE3CBD18B4}" type="parTrans" cxnId="{00EDFDFB-B49C-4F4F-91AC-557194AF214F}">
      <dgm:prSet/>
      <dgm:spPr/>
      <dgm:t>
        <a:bodyPr/>
        <a:lstStyle/>
        <a:p>
          <a:endParaRPr lang="en-US" sz="1400"/>
        </a:p>
      </dgm:t>
    </dgm:pt>
    <dgm:pt modelId="{D6158DB2-3C01-476D-A07A-218188C777A3}" type="sibTrans" cxnId="{00EDFDFB-B49C-4F4F-91AC-557194AF214F}">
      <dgm:prSet/>
      <dgm:spPr/>
      <dgm:t>
        <a:bodyPr/>
        <a:lstStyle/>
        <a:p>
          <a:endParaRPr lang="en-US" sz="1400"/>
        </a:p>
      </dgm:t>
    </dgm:pt>
    <dgm:pt modelId="{1118D711-3EB2-4D50-95B7-6690B83ACB6A}">
      <dgm:prSet custT="1"/>
      <dgm:spPr/>
      <dgm:t>
        <a:bodyPr/>
        <a:lstStyle/>
        <a:p>
          <a:r>
            <a:rPr lang="el-GR" sz="1400" dirty="0">
              <a:solidFill>
                <a:schemeClr val="bg1"/>
              </a:solidFill>
              <a:latin typeface="Century Gothic" panose="020B0502020202020204" pitchFamily="34" charset="0"/>
            </a:rPr>
            <a:t>Κατάρτιση προγράμματος Εργασίας σε συνεργασία με τον ΟΥ</a:t>
          </a:r>
          <a:endParaRPr lang="en-US" sz="1400" dirty="0">
            <a:solidFill>
              <a:schemeClr val="bg1"/>
            </a:solidFill>
            <a:latin typeface="Century Gothic" panose="020B0502020202020204" pitchFamily="34" charset="0"/>
          </a:endParaRPr>
        </a:p>
      </dgm:t>
    </dgm:pt>
    <dgm:pt modelId="{85E9A879-A383-4716-A577-A71389F8F6D8}" type="parTrans" cxnId="{98B3FC11-4EA6-4A81-AFC5-B6F51E49652E}">
      <dgm:prSet/>
      <dgm:spPr/>
      <dgm:t>
        <a:bodyPr/>
        <a:lstStyle/>
        <a:p>
          <a:endParaRPr lang="en-US" sz="1400"/>
        </a:p>
      </dgm:t>
    </dgm:pt>
    <dgm:pt modelId="{974E6D53-C4F1-487A-8530-6C24BC3D5D89}" type="sibTrans" cxnId="{98B3FC11-4EA6-4A81-AFC5-B6F51E49652E}">
      <dgm:prSet/>
      <dgm:spPr/>
      <dgm:t>
        <a:bodyPr/>
        <a:lstStyle/>
        <a:p>
          <a:endParaRPr lang="en-US" sz="1400"/>
        </a:p>
      </dgm:t>
    </dgm:pt>
    <dgm:pt modelId="{86C2259B-1B03-4251-9C94-7A60CE42ACE5}">
      <dgm:prSet custT="1"/>
      <dgm:spPr/>
      <dgm:t>
        <a:bodyPr/>
        <a:lstStyle/>
        <a:p>
          <a:r>
            <a:rPr lang="el-GR" sz="1400" dirty="0">
              <a:solidFill>
                <a:schemeClr val="bg1"/>
              </a:solidFill>
              <a:latin typeface="Century Gothic" panose="020B0502020202020204" pitchFamily="34" charset="0"/>
            </a:rPr>
            <a:t>Επικοινωνία με οργανισμό υποδοχής (ΟΥ)</a:t>
          </a:r>
        </a:p>
      </dgm:t>
    </dgm:pt>
    <dgm:pt modelId="{8002E037-FC05-46B5-8EE9-99F63DEEA68B}" type="parTrans" cxnId="{D8AC756F-AEB0-43C6-82B6-BC9C63BEF0A8}">
      <dgm:prSet/>
      <dgm:spPr/>
      <dgm:t>
        <a:bodyPr/>
        <a:lstStyle/>
        <a:p>
          <a:endParaRPr lang="en-US" sz="1400"/>
        </a:p>
      </dgm:t>
    </dgm:pt>
    <dgm:pt modelId="{60621291-B999-4720-B81E-6101E8B87F68}" type="sibTrans" cxnId="{D8AC756F-AEB0-43C6-82B6-BC9C63BEF0A8}">
      <dgm:prSet/>
      <dgm:spPr/>
      <dgm:t>
        <a:bodyPr/>
        <a:lstStyle/>
        <a:p>
          <a:endParaRPr lang="en-US" sz="1400"/>
        </a:p>
      </dgm:t>
    </dgm:pt>
    <dgm:pt modelId="{0C1FEA88-C31E-4EF1-9E8C-84150CFCF614}" type="pres">
      <dgm:prSet presAssocID="{43B2A206-68D4-45AE-9DB8-3E8CE9206381}" presName="linear" presStyleCnt="0">
        <dgm:presLayoutVars>
          <dgm:dir/>
          <dgm:animLvl val="lvl"/>
          <dgm:resizeHandles val="exact"/>
        </dgm:presLayoutVars>
      </dgm:prSet>
      <dgm:spPr/>
    </dgm:pt>
    <dgm:pt modelId="{ABE071B5-685D-420A-A681-B3E6D8C1A442}" type="pres">
      <dgm:prSet presAssocID="{AB193F6D-6E8C-49FA-B816-B9151BBB134D}" presName="parentLin" presStyleCnt="0"/>
      <dgm:spPr/>
    </dgm:pt>
    <dgm:pt modelId="{B62DB4CE-C116-4093-830A-2CF6174E36FD}" type="pres">
      <dgm:prSet presAssocID="{AB193F6D-6E8C-49FA-B816-B9151BBB134D}" presName="parentLeftMargin" presStyleLbl="node1" presStyleIdx="0" presStyleCnt="6"/>
      <dgm:spPr/>
    </dgm:pt>
    <dgm:pt modelId="{BCCD477E-A0E4-4DE5-84A9-29284A2D44F7}" type="pres">
      <dgm:prSet presAssocID="{AB193F6D-6E8C-49FA-B816-B9151BBB134D}" presName="parentText" presStyleLbl="node1" presStyleIdx="0" presStyleCnt="6" custScaleY="135996">
        <dgm:presLayoutVars>
          <dgm:chMax val="0"/>
          <dgm:bulletEnabled val="1"/>
        </dgm:presLayoutVars>
      </dgm:prSet>
      <dgm:spPr/>
    </dgm:pt>
    <dgm:pt modelId="{DB31030D-9968-43A1-AF6E-92A308B0080C}" type="pres">
      <dgm:prSet presAssocID="{AB193F6D-6E8C-49FA-B816-B9151BBB134D}" presName="negativeSpace" presStyleCnt="0"/>
      <dgm:spPr/>
    </dgm:pt>
    <dgm:pt modelId="{67063310-AD26-440C-A024-E92A13553D4C}" type="pres">
      <dgm:prSet presAssocID="{AB193F6D-6E8C-49FA-B816-B9151BBB134D}" presName="childText" presStyleLbl="conFgAcc1" presStyleIdx="0" presStyleCnt="6">
        <dgm:presLayoutVars>
          <dgm:bulletEnabled val="1"/>
        </dgm:presLayoutVars>
      </dgm:prSet>
      <dgm:spPr/>
    </dgm:pt>
    <dgm:pt modelId="{273F83A9-FA50-45DD-829F-8643B7B57052}" type="pres">
      <dgm:prSet presAssocID="{14EBFED4-606A-4B9A-A8F8-7BEC325951FA}" presName="spaceBetweenRectangles" presStyleCnt="0"/>
      <dgm:spPr/>
    </dgm:pt>
    <dgm:pt modelId="{990F77E2-6D09-4452-BFEA-6BE29B5F09AA}" type="pres">
      <dgm:prSet presAssocID="{9A3AE214-60B6-4D70-8993-31283FBF00A2}" presName="parentLin" presStyleCnt="0"/>
      <dgm:spPr/>
    </dgm:pt>
    <dgm:pt modelId="{AABC6753-C023-4CEB-A8A1-867FA7998772}" type="pres">
      <dgm:prSet presAssocID="{9A3AE214-60B6-4D70-8993-31283FBF00A2}" presName="parentLeftMargin" presStyleLbl="node1" presStyleIdx="0" presStyleCnt="6"/>
      <dgm:spPr/>
    </dgm:pt>
    <dgm:pt modelId="{052B2FB9-AC96-41E4-A24E-60F6FABDB461}" type="pres">
      <dgm:prSet presAssocID="{9A3AE214-60B6-4D70-8993-31283FBF00A2}" presName="parentText" presStyleLbl="node1" presStyleIdx="1" presStyleCnt="6" custScaleY="132334">
        <dgm:presLayoutVars>
          <dgm:chMax val="0"/>
          <dgm:bulletEnabled val="1"/>
        </dgm:presLayoutVars>
      </dgm:prSet>
      <dgm:spPr/>
    </dgm:pt>
    <dgm:pt modelId="{CC728A50-29E2-41EA-BE0B-7F0412D3286F}" type="pres">
      <dgm:prSet presAssocID="{9A3AE214-60B6-4D70-8993-31283FBF00A2}" presName="negativeSpace" presStyleCnt="0"/>
      <dgm:spPr/>
    </dgm:pt>
    <dgm:pt modelId="{12C26DCA-C3E2-4205-8DF2-3E3284BFE43D}" type="pres">
      <dgm:prSet presAssocID="{9A3AE214-60B6-4D70-8993-31283FBF00A2}" presName="childText" presStyleLbl="conFgAcc1" presStyleIdx="1" presStyleCnt="6">
        <dgm:presLayoutVars>
          <dgm:bulletEnabled val="1"/>
        </dgm:presLayoutVars>
      </dgm:prSet>
      <dgm:spPr/>
    </dgm:pt>
    <dgm:pt modelId="{39DE5719-4E08-4056-A9F5-00C9A70172F2}" type="pres">
      <dgm:prSet presAssocID="{085C5BC4-62A7-43DA-B36A-2805AD0666F9}" presName="spaceBetweenRectangles" presStyleCnt="0"/>
      <dgm:spPr/>
    </dgm:pt>
    <dgm:pt modelId="{0481AC18-D4E3-475E-AE6C-A232B04F822F}" type="pres">
      <dgm:prSet presAssocID="{60D66087-34BC-4477-A725-09CF530B0A26}" presName="parentLin" presStyleCnt="0"/>
      <dgm:spPr/>
    </dgm:pt>
    <dgm:pt modelId="{F50761B6-F424-4753-8EDC-E5C023102D15}" type="pres">
      <dgm:prSet presAssocID="{60D66087-34BC-4477-A725-09CF530B0A26}" presName="parentLeftMargin" presStyleLbl="node1" presStyleIdx="1" presStyleCnt="6"/>
      <dgm:spPr/>
    </dgm:pt>
    <dgm:pt modelId="{3805D50B-86EB-4709-880E-9C78AB868202}" type="pres">
      <dgm:prSet presAssocID="{60D66087-34BC-4477-A725-09CF530B0A26}" presName="parentText" presStyleLbl="node1" presStyleIdx="2" presStyleCnt="6">
        <dgm:presLayoutVars>
          <dgm:chMax val="0"/>
          <dgm:bulletEnabled val="1"/>
        </dgm:presLayoutVars>
      </dgm:prSet>
      <dgm:spPr/>
    </dgm:pt>
    <dgm:pt modelId="{344F184F-A491-47FE-9C3A-17FB58EDFA2D}" type="pres">
      <dgm:prSet presAssocID="{60D66087-34BC-4477-A725-09CF530B0A26}" presName="negativeSpace" presStyleCnt="0"/>
      <dgm:spPr/>
    </dgm:pt>
    <dgm:pt modelId="{2AE94354-B3A2-48F4-98B5-4CD33D554299}" type="pres">
      <dgm:prSet presAssocID="{60D66087-34BC-4477-A725-09CF530B0A26}" presName="childText" presStyleLbl="conFgAcc1" presStyleIdx="2" presStyleCnt="6">
        <dgm:presLayoutVars>
          <dgm:bulletEnabled val="1"/>
        </dgm:presLayoutVars>
      </dgm:prSet>
      <dgm:spPr/>
    </dgm:pt>
    <dgm:pt modelId="{A8E645E2-C7D0-44D9-9147-BD5E3C0462AF}" type="pres">
      <dgm:prSet presAssocID="{D6158DB2-3C01-476D-A07A-218188C777A3}" presName="spaceBetweenRectangles" presStyleCnt="0"/>
      <dgm:spPr/>
    </dgm:pt>
    <dgm:pt modelId="{C76F7694-5853-4EAA-A877-31CC51B3E16A}" type="pres">
      <dgm:prSet presAssocID="{41990F06-91E7-4B36-99C9-DC51628D5335}" presName="parentLin" presStyleCnt="0"/>
      <dgm:spPr/>
    </dgm:pt>
    <dgm:pt modelId="{05CFD737-F914-4093-9C39-2A7FD17FB12D}" type="pres">
      <dgm:prSet presAssocID="{41990F06-91E7-4B36-99C9-DC51628D5335}" presName="parentLeftMargin" presStyleLbl="node1" presStyleIdx="2" presStyleCnt="6"/>
      <dgm:spPr/>
    </dgm:pt>
    <dgm:pt modelId="{B0297CA0-7AC9-408C-BAF7-ACA1FE971AF2}" type="pres">
      <dgm:prSet presAssocID="{41990F06-91E7-4B36-99C9-DC51628D5335}" presName="parentText" presStyleLbl="node1" presStyleIdx="3" presStyleCnt="6" custScaleY="124207">
        <dgm:presLayoutVars>
          <dgm:chMax val="0"/>
          <dgm:bulletEnabled val="1"/>
        </dgm:presLayoutVars>
      </dgm:prSet>
      <dgm:spPr/>
    </dgm:pt>
    <dgm:pt modelId="{E8CA1D52-3538-4F3B-AA78-C3D7591F9B5A}" type="pres">
      <dgm:prSet presAssocID="{41990F06-91E7-4B36-99C9-DC51628D5335}" presName="negativeSpace" presStyleCnt="0"/>
      <dgm:spPr/>
    </dgm:pt>
    <dgm:pt modelId="{34A963CE-4317-4205-BA77-B47715091F3B}" type="pres">
      <dgm:prSet presAssocID="{41990F06-91E7-4B36-99C9-DC51628D5335}" presName="childText" presStyleLbl="conFgAcc1" presStyleIdx="3" presStyleCnt="6">
        <dgm:presLayoutVars>
          <dgm:bulletEnabled val="1"/>
        </dgm:presLayoutVars>
      </dgm:prSet>
      <dgm:spPr/>
    </dgm:pt>
    <dgm:pt modelId="{92CD7010-35F6-4FCC-BCCE-6DF4CCDDEA73}" type="pres">
      <dgm:prSet presAssocID="{5C47EECD-8E8F-4F00-8D98-6FA81BA341DF}" presName="spaceBetweenRectangles" presStyleCnt="0"/>
      <dgm:spPr/>
    </dgm:pt>
    <dgm:pt modelId="{6E6F9F5E-64BE-4D92-82EE-CACB480E8246}" type="pres">
      <dgm:prSet presAssocID="{86C2259B-1B03-4251-9C94-7A60CE42ACE5}" presName="parentLin" presStyleCnt="0"/>
      <dgm:spPr/>
    </dgm:pt>
    <dgm:pt modelId="{7C4762F8-B314-4FDD-8E7E-D14BDC36EE9E}" type="pres">
      <dgm:prSet presAssocID="{86C2259B-1B03-4251-9C94-7A60CE42ACE5}" presName="parentLeftMargin" presStyleLbl="node1" presStyleIdx="3" presStyleCnt="6"/>
      <dgm:spPr/>
    </dgm:pt>
    <dgm:pt modelId="{78A895D7-8C3E-4058-9218-527F88DB39DE}" type="pres">
      <dgm:prSet presAssocID="{86C2259B-1B03-4251-9C94-7A60CE42ACE5}" presName="parentText" presStyleLbl="node1" presStyleIdx="4" presStyleCnt="6">
        <dgm:presLayoutVars>
          <dgm:chMax val="0"/>
          <dgm:bulletEnabled val="1"/>
        </dgm:presLayoutVars>
      </dgm:prSet>
      <dgm:spPr/>
    </dgm:pt>
    <dgm:pt modelId="{1EAD102B-C5F1-4EF6-BC40-96E24815C7C9}" type="pres">
      <dgm:prSet presAssocID="{86C2259B-1B03-4251-9C94-7A60CE42ACE5}" presName="negativeSpace" presStyleCnt="0"/>
      <dgm:spPr/>
    </dgm:pt>
    <dgm:pt modelId="{BBFA3D72-317D-452D-95D0-63F818316670}" type="pres">
      <dgm:prSet presAssocID="{86C2259B-1B03-4251-9C94-7A60CE42ACE5}" presName="childText" presStyleLbl="conFgAcc1" presStyleIdx="4" presStyleCnt="6">
        <dgm:presLayoutVars>
          <dgm:bulletEnabled val="1"/>
        </dgm:presLayoutVars>
      </dgm:prSet>
      <dgm:spPr/>
    </dgm:pt>
    <dgm:pt modelId="{4761CD4A-4150-4BEF-B718-68C4EACBB3EA}" type="pres">
      <dgm:prSet presAssocID="{60621291-B999-4720-B81E-6101E8B87F68}" presName="spaceBetweenRectangles" presStyleCnt="0"/>
      <dgm:spPr/>
    </dgm:pt>
    <dgm:pt modelId="{CE27123C-6F09-4890-8FE6-864533DBAE6B}" type="pres">
      <dgm:prSet presAssocID="{1118D711-3EB2-4D50-95B7-6690B83ACB6A}" presName="parentLin" presStyleCnt="0"/>
      <dgm:spPr/>
    </dgm:pt>
    <dgm:pt modelId="{7B7D342D-2046-41C5-9925-421EA4E3F9CA}" type="pres">
      <dgm:prSet presAssocID="{1118D711-3EB2-4D50-95B7-6690B83ACB6A}" presName="parentLeftMargin" presStyleLbl="node1" presStyleIdx="4" presStyleCnt="6"/>
      <dgm:spPr/>
    </dgm:pt>
    <dgm:pt modelId="{C1844D01-8340-475E-A7E5-4856D0397261}" type="pres">
      <dgm:prSet presAssocID="{1118D711-3EB2-4D50-95B7-6690B83ACB6A}" presName="parentText" presStyleLbl="node1" presStyleIdx="5" presStyleCnt="6" custScaleY="173006">
        <dgm:presLayoutVars>
          <dgm:chMax val="0"/>
          <dgm:bulletEnabled val="1"/>
        </dgm:presLayoutVars>
      </dgm:prSet>
      <dgm:spPr/>
    </dgm:pt>
    <dgm:pt modelId="{9092E66D-9845-45E7-8C1F-68E9270FAA52}" type="pres">
      <dgm:prSet presAssocID="{1118D711-3EB2-4D50-95B7-6690B83ACB6A}" presName="negativeSpace" presStyleCnt="0"/>
      <dgm:spPr/>
    </dgm:pt>
    <dgm:pt modelId="{15ACF523-975E-4A4D-B532-11CB5337B43E}" type="pres">
      <dgm:prSet presAssocID="{1118D711-3EB2-4D50-95B7-6690B83ACB6A}" presName="childText" presStyleLbl="conFgAcc1" presStyleIdx="5" presStyleCnt="6">
        <dgm:presLayoutVars>
          <dgm:bulletEnabled val="1"/>
        </dgm:presLayoutVars>
      </dgm:prSet>
      <dgm:spPr/>
    </dgm:pt>
  </dgm:ptLst>
  <dgm:cxnLst>
    <dgm:cxn modelId="{7051EB00-8175-4BEA-8227-C8D7D949EADB}" srcId="{43B2A206-68D4-45AE-9DB8-3E8CE9206381}" destId="{9A3AE214-60B6-4D70-8993-31283FBF00A2}" srcOrd="1" destOrd="0" parTransId="{C92D8FD3-D1E7-4B14-9E5B-A738759DA1A8}" sibTransId="{085C5BC4-62A7-43DA-B36A-2805AD0666F9}"/>
    <dgm:cxn modelId="{98B3FC11-4EA6-4A81-AFC5-B6F51E49652E}" srcId="{43B2A206-68D4-45AE-9DB8-3E8CE9206381}" destId="{1118D711-3EB2-4D50-95B7-6690B83ACB6A}" srcOrd="5" destOrd="0" parTransId="{85E9A879-A383-4716-A577-A71389F8F6D8}" sibTransId="{974E6D53-C4F1-487A-8530-6C24BC3D5D89}"/>
    <dgm:cxn modelId="{FBFE933D-BF8E-4434-98EB-2E7828AC48F1}" type="presOf" srcId="{43B2A206-68D4-45AE-9DB8-3E8CE9206381}" destId="{0C1FEA88-C31E-4EF1-9E8C-84150CFCF614}" srcOrd="0" destOrd="0" presId="urn:microsoft.com/office/officeart/2005/8/layout/list1"/>
    <dgm:cxn modelId="{DCED5F6E-BCB0-47AD-AA03-FE0BF02DC322}" type="presOf" srcId="{9A3AE214-60B6-4D70-8993-31283FBF00A2}" destId="{AABC6753-C023-4CEB-A8A1-867FA7998772}" srcOrd="0" destOrd="0" presId="urn:microsoft.com/office/officeart/2005/8/layout/list1"/>
    <dgm:cxn modelId="{D8AC756F-AEB0-43C6-82B6-BC9C63BEF0A8}" srcId="{43B2A206-68D4-45AE-9DB8-3E8CE9206381}" destId="{86C2259B-1B03-4251-9C94-7A60CE42ACE5}" srcOrd="4" destOrd="0" parTransId="{8002E037-FC05-46B5-8EE9-99F63DEEA68B}" sibTransId="{60621291-B999-4720-B81E-6101E8B87F68}"/>
    <dgm:cxn modelId="{0B8E6574-A5C8-4DFD-AFCA-45F10FCAB5D4}" type="presOf" srcId="{9A3AE214-60B6-4D70-8993-31283FBF00A2}" destId="{052B2FB9-AC96-41E4-A24E-60F6FABDB461}" srcOrd="1" destOrd="0" presId="urn:microsoft.com/office/officeart/2005/8/layout/list1"/>
    <dgm:cxn modelId="{82CB4356-857A-4E89-876E-0078B326D988}" type="presOf" srcId="{AB193F6D-6E8C-49FA-B816-B9151BBB134D}" destId="{B62DB4CE-C116-4093-830A-2CF6174E36FD}" srcOrd="0" destOrd="0" presId="urn:microsoft.com/office/officeart/2005/8/layout/list1"/>
    <dgm:cxn modelId="{67186E7B-3440-4965-8D21-617033750304}" type="presOf" srcId="{1118D711-3EB2-4D50-95B7-6690B83ACB6A}" destId="{7B7D342D-2046-41C5-9925-421EA4E3F9CA}" srcOrd="0" destOrd="0" presId="urn:microsoft.com/office/officeart/2005/8/layout/list1"/>
    <dgm:cxn modelId="{7A1F9888-5238-439C-B38F-2042959E069C}" type="presOf" srcId="{86C2259B-1B03-4251-9C94-7A60CE42ACE5}" destId="{78A895D7-8C3E-4058-9218-527F88DB39DE}" srcOrd="1" destOrd="0" presId="urn:microsoft.com/office/officeart/2005/8/layout/list1"/>
    <dgm:cxn modelId="{6DDC178E-670A-4AC8-A38A-2CF0490ED3DE}" srcId="{43B2A206-68D4-45AE-9DB8-3E8CE9206381}" destId="{41990F06-91E7-4B36-99C9-DC51628D5335}" srcOrd="3" destOrd="0" parTransId="{26D29335-3849-474C-840B-7337CD5D948E}" sibTransId="{5C47EECD-8E8F-4F00-8D98-6FA81BA341DF}"/>
    <dgm:cxn modelId="{1DEC8B93-0D1E-4649-8F4E-FE13D1C71A4C}" type="presOf" srcId="{1118D711-3EB2-4D50-95B7-6690B83ACB6A}" destId="{C1844D01-8340-475E-A7E5-4856D0397261}" srcOrd="1" destOrd="0" presId="urn:microsoft.com/office/officeart/2005/8/layout/list1"/>
    <dgm:cxn modelId="{97A62899-9AD4-4D2E-8F49-74D8A3EDD799}" type="presOf" srcId="{86C2259B-1B03-4251-9C94-7A60CE42ACE5}" destId="{7C4762F8-B314-4FDD-8E7E-D14BDC36EE9E}" srcOrd="0" destOrd="0" presId="urn:microsoft.com/office/officeart/2005/8/layout/list1"/>
    <dgm:cxn modelId="{4A769F9F-5D93-4E60-A860-A11780083209}" type="presOf" srcId="{AB193F6D-6E8C-49FA-B816-B9151BBB134D}" destId="{BCCD477E-A0E4-4DE5-84A9-29284A2D44F7}" srcOrd="1" destOrd="0" presId="urn:microsoft.com/office/officeart/2005/8/layout/list1"/>
    <dgm:cxn modelId="{85B776C7-A054-461B-B2D4-25157CAEA914}" type="presOf" srcId="{60D66087-34BC-4477-A725-09CF530B0A26}" destId="{3805D50B-86EB-4709-880E-9C78AB868202}" srcOrd="1" destOrd="0" presId="urn:microsoft.com/office/officeart/2005/8/layout/list1"/>
    <dgm:cxn modelId="{F8306EE2-84CF-4D57-90B9-75F59BF3CADB}" type="presOf" srcId="{41990F06-91E7-4B36-99C9-DC51628D5335}" destId="{B0297CA0-7AC9-408C-BAF7-ACA1FE971AF2}" srcOrd="1" destOrd="0" presId="urn:microsoft.com/office/officeart/2005/8/layout/list1"/>
    <dgm:cxn modelId="{EBA608E9-96D3-4705-955A-F9B2D7BB7009}" srcId="{43B2A206-68D4-45AE-9DB8-3E8CE9206381}" destId="{AB193F6D-6E8C-49FA-B816-B9151BBB134D}" srcOrd="0" destOrd="0" parTransId="{4B4D839B-C785-4528-8D38-0FAD5C0FDD01}" sibTransId="{14EBFED4-606A-4B9A-A8F8-7BEC325951FA}"/>
    <dgm:cxn modelId="{71DF19F4-4D30-46BD-B789-5BF9BFDEA243}" type="presOf" srcId="{60D66087-34BC-4477-A725-09CF530B0A26}" destId="{F50761B6-F424-4753-8EDC-E5C023102D15}" srcOrd="0" destOrd="0" presId="urn:microsoft.com/office/officeart/2005/8/layout/list1"/>
    <dgm:cxn modelId="{00EDFDFB-B49C-4F4F-91AC-557194AF214F}" srcId="{43B2A206-68D4-45AE-9DB8-3E8CE9206381}" destId="{60D66087-34BC-4477-A725-09CF530B0A26}" srcOrd="2" destOrd="0" parTransId="{130FE2C7-7BD0-4D73-89ED-E4CE3CBD18B4}" sibTransId="{D6158DB2-3C01-476D-A07A-218188C777A3}"/>
    <dgm:cxn modelId="{A842B4FC-BF36-434D-A523-F659F17FBE1F}" type="presOf" srcId="{41990F06-91E7-4B36-99C9-DC51628D5335}" destId="{05CFD737-F914-4093-9C39-2A7FD17FB12D}" srcOrd="0" destOrd="0" presId="urn:microsoft.com/office/officeart/2005/8/layout/list1"/>
    <dgm:cxn modelId="{4D557BB8-8905-48C2-91B5-D091836F0D82}" type="presParOf" srcId="{0C1FEA88-C31E-4EF1-9E8C-84150CFCF614}" destId="{ABE071B5-685D-420A-A681-B3E6D8C1A442}" srcOrd="0" destOrd="0" presId="urn:microsoft.com/office/officeart/2005/8/layout/list1"/>
    <dgm:cxn modelId="{EBBEFA04-1EE6-4ED2-AFA9-3BCA60E9453C}" type="presParOf" srcId="{ABE071B5-685D-420A-A681-B3E6D8C1A442}" destId="{B62DB4CE-C116-4093-830A-2CF6174E36FD}" srcOrd="0" destOrd="0" presId="urn:microsoft.com/office/officeart/2005/8/layout/list1"/>
    <dgm:cxn modelId="{2EAD00B4-EFB8-4A14-93D3-3E1BC5C8C041}" type="presParOf" srcId="{ABE071B5-685D-420A-A681-B3E6D8C1A442}" destId="{BCCD477E-A0E4-4DE5-84A9-29284A2D44F7}" srcOrd="1" destOrd="0" presId="urn:microsoft.com/office/officeart/2005/8/layout/list1"/>
    <dgm:cxn modelId="{0C2AB97C-5195-4ADE-83E4-4D432284996A}" type="presParOf" srcId="{0C1FEA88-C31E-4EF1-9E8C-84150CFCF614}" destId="{DB31030D-9968-43A1-AF6E-92A308B0080C}" srcOrd="1" destOrd="0" presId="urn:microsoft.com/office/officeart/2005/8/layout/list1"/>
    <dgm:cxn modelId="{0B22D1E8-5C13-4905-9128-70F5C03DB8D1}" type="presParOf" srcId="{0C1FEA88-C31E-4EF1-9E8C-84150CFCF614}" destId="{67063310-AD26-440C-A024-E92A13553D4C}" srcOrd="2" destOrd="0" presId="urn:microsoft.com/office/officeart/2005/8/layout/list1"/>
    <dgm:cxn modelId="{42282768-8BB4-462A-A4B1-5637C68FDE97}" type="presParOf" srcId="{0C1FEA88-C31E-4EF1-9E8C-84150CFCF614}" destId="{273F83A9-FA50-45DD-829F-8643B7B57052}" srcOrd="3" destOrd="0" presId="urn:microsoft.com/office/officeart/2005/8/layout/list1"/>
    <dgm:cxn modelId="{36F10FF5-24CC-4BBC-A3CF-5C6741346247}" type="presParOf" srcId="{0C1FEA88-C31E-4EF1-9E8C-84150CFCF614}" destId="{990F77E2-6D09-4452-BFEA-6BE29B5F09AA}" srcOrd="4" destOrd="0" presId="urn:microsoft.com/office/officeart/2005/8/layout/list1"/>
    <dgm:cxn modelId="{14EB8FF8-DAF9-4822-8EAE-61B7663D4785}" type="presParOf" srcId="{990F77E2-6D09-4452-BFEA-6BE29B5F09AA}" destId="{AABC6753-C023-4CEB-A8A1-867FA7998772}" srcOrd="0" destOrd="0" presId="urn:microsoft.com/office/officeart/2005/8/layout/list1"/>
    <dgm:cxn modelId="{D7CEF784-8B22-4306-B049-FE3ACD597B30}" type="presParOf" srcId="{990F77E2-6D09-4452-BFEA-6BE29B5F09AA}" destId="{052B2FB9-AC96-41E4-A24E-60F6FABDB461}" srcOrd="1" destOrd="0" presId="urn:microsoft.com/office/officeart/2005/8/layout/list1"/>
    <dgm:cxn modelId="{F3515FEA-418B-4329-B55B-8FD550E610CD}" type="presParOf" srcId="{0C1FEA88-C31E-4EF1-9E8C-84150CFCF614}" destId="{CC728A50-29E2-41EA-BE0B-7F0412D3286F}" srcOrd="5" destOrd="0" presId="urn:microsoft.com/office/officeart/2005/8/layout/list1"/>
    <dgm:cxn modelId="{4B6BF3DC-B883-4403-A404-BB3A58BBD693}" type="presParOf" srcId="{0C1FEA88-C31E-4EF1-9E8C-84150CFCF614}" destId="{12C26DCA-C3E2-4205-8DF2-3E3284BFE43D}" srcOrd="6" destOrd="0" presId="urn:microsoft.com/office/officeart/2005/8/layout/list1"/>
    <dgm:cxn modelId="{15625026-9F01-4980-BAEA-9919F4DC697F}" type="presParOf" srcId="{0C1FEA88-C31E-4EF1-9E8C-84150CFCF614}" destId="{39DE5719-4E08-4056-A9F5-00C9A70172F2}" srcOrd="7" destOrd="0" presId="urn:microsoft.com/office/officeart/2005/8/layout/list1"/>
    <dgm:cxn modelId="{144006DF-24EE-417C-8E52-ADBDC7BAC616}" type="presParOf" srcId="{0C1FEA88-C31E-4EF1-9E8C-84150CFCF614}" destId="{0481AC18-D4E3-475E-AE6C-A232B04F822F}" srcOrd="8" destOrd="0" presId="urn:microsoft.com/office/officeart/2005/8/layout/list1"/>
    <dgm:cxn modelId="{C0F16162-24AA-400B-A74F-2A47BE3E15F0}" type="presParOf" srcId="{0481AC18-D4E3-475E-AE6C-A232B04F822F}" destId="{F50761B6-F424-4753-8EDC-E5C023102D15}" srcOrd="0" destOrd="0" presId="urn:microsoft.com/office/officeart/2005/8/layout/list1"/>
    <dgm:cxn modelId="{86CBA2FB-8A86-45E9-8E7D-9C41ADC56D05}" type="presParOf" srcId="{0481AC18-D4E3-475E-AE6C-A232B04F822F}" destId="{3805D50B-86EB-4709-880E-9C78AB868202}" srcOrd="1" destOrd="0" presId="urn:microsoft.com/office/officeart/2005/8/layout/list1"/>
    <dgm:cxn modelId="{C9298063-0843-460E-9938-C81EF8AC3BB9}" type="presParOf" srcId="{0C1FEA88-C31E-4EF1-9E8C-84150CFCF614}" destId="{344F184F-A491-47FE-9C3A-17FB58EDFA2D}" srcOrd="9" destOrd="0" presId="urn:microsoft.com/office/officeart/2005/8/layout/list1"/>
    <dgm:cxn modelId="{9ECE0812-4693-4E57-996B-2DB9A6D6928E}" type="presParOf" srcId="{0C1FEA88-C31E-4EF1-9E8C-84150CFCF614}" destId="{2AE94354-B3A2-48F4-98B5-4CD33D554299}" srcOrd="10" destOrd="0" presId="urn:microsoft.com/office/officeart/2005/8/layout/list1"/>
    <dgm:cxn modelId="{F59C762D-7CC3-49C7-AAF6-D2ABCB3FD977}" type="presParOf" srcId="{0C1FEA88-C31E-4EF1-9E8C-84150CFCF614}" destId="{A8E645E2-C7D0-44D9-9147-BD5E3C0462AF}" srcOrd="11" destOrd="0" presId="urn:microsoft.com/office/officeart/2005/8/layout/list1"/>
    <dgm:cxn modelId="{DC61661A-6056-49B4-A8C6-ABE838B4ADEE}" type="presParOf" srcId="{0C1FEA88-C31E-4EF1-9E8C-84150CFCF614}" destId="{C76F7694-5853-4EAA-A877-31CC51B3E16A}" srcOrd="12" destOrd="0" presId="urn:microsoft.com/office/officeart/2005/8/layout/list1"/>
    <dgm:cxn modelId="{DA33B62D-BA19-4187-AA98-7967C6090C3D}" type="presParOf" srcId="{C76F7694-5853-4EAA-A877-31CC51B3E16A}" destId="{05CFD737-F914-4093-9C39-2A7FD17FB12D}" srcOrd="0" destOrd="0" presId="urn:microsoft.com/office/officeart/2005/8/layout/list1"/>
    <dgm:cxn modelId="{C75C56DD-A36B-4195-9201-0ACA2F22D7E8}" type="presParOf" srcId="{C76F7694-5853-4EAA-A877-31CC51B3E16A}" destId="{B0297CA0-7AC9-408C-BAF7-ACA1FE971AF2}" srcOrd="1" destOrd="0" presId="urn:microsoft.com/office/officeart/2005/8/layout/list1"/>
    <dgm:cxn modelId="{FC8DCD83-9C68-42A5-8C98-3B8C7F2F714D}" type="presParOf" srcId="{0C1FEA88-C31E-4EF1-9E8C-84150CFCF614}" destId="{E8CA1D52-3538-4F3B-AA78-C3D7591F9B5A}" srcOrd="13" destOrd="0" presId="urn:microsoft.com/office/officeart/2005/8/layout/list1"/>
    <dgm:cxn modelId="{D8B38938-CB02-4462-A958-E77DECBFBB2F}" type="presParOf" srcId="{0C1FEA88-C31E-4EF1-9E8C-84150CFCF614}" destId="{34A963CE-4317-4205-BA77-B47715091F3B}" srcOrd="14" destOrd="0" presId="urn:microsoft.com/office/officeart/2005/8/layout/list1"/>
    <dgm:cxn modelId="{426B1D7D-39D8-4EF2-A052-F6BEBA2214A0}" type="presParOf" srcId="{0C1FEA88-C31E-4EF1-9E8C-84150CFCF614}" destId="{92CD7010-35F6-4FCC-BCCE-6DF4CCDDEA73}" srcOrd="15" destOrd="0" presId="urn:microsoft.com/office/officeart/2005/8/layout/list1"/>
    <dgm:cxn modelId="{7DFE598F-4A0E-4C78-8597-3AB5C35B611C}" type="presParOf" srcId="{0C1FEA88-C31E-4EF1-9E8C-84150CFCF614}" destId="{6E6F9F5E-64BE-4D92-82EE-CACB480E8246}" srcOrd="16" destOrd="0" presId="urn:microsoft.com/office/officeart/2005/8/layout/list1"/>
    <dgm:cxn modelId="{630BDBC3-6E7D-4614-BA23-F013EDEFEA2E}" type="presParOf" srcId="{6E6F9F5E-64BE-4D92-82EE-CACB480E8246}" destId="{7C4762F8-B314-4FDD-8E7E-D14BDC36EE9E}" srcOrd="0" destOrd="0" presId="urn:microsoft.com/office/officeart/2005/8/layout/list1"/>
    <dgm:cxn modelId="{6A461E7B-2DDA-4B23-9ABA-BE205695AF12}" type="presParOf" srcId="{6E6F9F5E-64BE-4D92-82EE-CACB480E8246}" destId="{78A895D7-8C3E-4058-9218-527F88DB39DE}" srcOrd="1" destOrd="0" presId="urn:microsoft.com/office/officeart/2005/8/layout/list1"/>
    <dgm:cxn modelId="{24F583D3-7B09-451F-8211-4D3B82244410}" type="presParOf" srcId="{0C1FEA88-C31E-4EF1-9E8C-84150CFCF614}" destId="{1EAD102B-C5F1-4EF6-BC40-96E24815C7C9}" srcOrd="17" destOrd="0" presId="urn:microsoft.com/office/officeart/2005/8/layout/list1"/>
    <dgm:cxn modelId="{E013F1CC-53E2-4CC3-A2E0-E85CB6FA9D7E}" type="presParOf" srcId="{0C1FEA88-C31E-4EF1-9E8C-84150CFCF614}" destId="{BBFA3D72-317D-452D-95D0-63F818316670}" srcOrd="18" destOrd="0" presId="urn:microsoft.com/office/officeart/2005/8/layout/list1"/>
    <dgm:cxn modelId="{4645A161-6D88-4246-B4F0-EBDB64E2E73A}" type="presParOf" srcId="{0C1FEA88-C31E-4EF1-9E8C-84150CFCF614}" destId="{4761CD4A-4150-4BEF-B718-68C4EACBB3EA}" srcOrd="19" destOrd="0" presId="urn:microsoft.com/office/officeart/2005/8/layout/list1"/>
    <dgm:cxn modelId="{552E592A-2683-4A6E-B975-9E0A6F2DAFAF}" type="presParOf" srcId="{0C1FEA88-C31E-4EF1-9E8C-84150CFCF614}" destId="{CE27123C-6F09-4890-8FE6-864533DBAE6B}" srcOrd="20" destOrd="0" presId="urn:microsoft.com/office/officeart/2005/8/layout/list1"/>
    <dgm:cxn modelId="{7392AC20-E2E4-442A-AEFB-CE4C224D88D5}" type="presParOf" srcId="{CE27123C-6F09-4890-8FE6-864533DBAE6B}" destId="{7B7D342D-2046-41C5-9925-421EA4E3F9CA}" srcOrd="0" destOrd="0" presId="urn:microsoft.com/office/officeart/2005/8/layout/list1"/>
    <dgm:cxn modelId="{790F5CBD-D7B7-46F0-B78E-815948AC5A09}" type="presParOf" srcId="{CE27123C-6F09-4890-8FE6-864533DBAE6B}" destId="{C1844D01-8340-475E-A7E5-4856D0397261}" srcOrd="1" destOrd="0" presId="urn:microsoft.com/office/officeart/2005/8/layout/list1"/>
    <dgm:cxn modelId="{6F992653-86F5-40D2-983D-31300BEF1199}" type="presParOf" srcId="{0C1FEA88-C31E-4EF1-9E8C-84150CFCF614}" destId="{9092E66D-9845-45E7-8C1F-68E9270FAA52}" srcOrd="21" destOrd="0" presId="urn:microsoft.com/office/officeart/2005/8/layout/list1"/>
    <dgm:cxn modelId="{5C818E7C-E8BA-4150-8ED5-E6363880D543}" type="presParOf" srcId="{0C1FEA88-C31E-4EF1-9E8C-84150CFCF614}" destId="{15ACF523-975E-4A4D-B532-11CB5337B43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6D2977-351C-47C0-B94F-7E11F212983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320CEAC-5F89-46C2-82E5-CD9DA7A387D8}">
      <dgm:prSet custT="1"/>
      <dgm:spPr/>
      <dgm:t>
        <a:bodyPr/>
        <a:lstStyle/>
        <a:p>
          <a:r>
            <a:rPr lang="el-GR" sz="1400" dirty="0">
              <a:solidFill>
                <a:schemeClr val="bg1"/>
              </a:solidFill>
              <a:latin typeface="Century Gothic" panose="020B0502020202020204" pitchFamily="34" charset="0"/>
            </a:rPr>
            <a:t>Ορισμός ενός ατόμου επαφής από τον κάθε οργανισμό</a:t>
          </a:r>
        </a:p>
      </dgm:t>
    </dgm:pt>
    <dgm:pt modelId="{6A3A8960-0044-402E-BD3F-FE3D045F0808}" type="parTrans" cxnId="{945E8F49-463B-4819-8180-616F3697EA76}">
      <dgm:prSet/>
      <dgm:spPr/>
      <dgm:t>
        <a:bodyPr/>
        <a:lstStyle/>
        <a:p>
          <a:endParaRPr lang="en-US" sz="1400"/>
        </a:p>
      </dgm:t>
    </dgm:pt>
    <dgm:pt modelId="{7D44896E-7FCE-4FE6-8BA1-CC67F08D80FB}" type="sibTrans" cxnId="{945E8F49-463B-4819-8180-616F3697EA76}">
      <dgm:prSet/>
      <dgm:spPr/>
      <dgm:t>
        <a:bodyPr/>
        <a:lstStyle/>
        <a:p>
          <a:endParaRPr lang="en-US" sz="1400"/>
        </a:p>
      </dgm:t>
    </dgm:pt>
    <dgm:pt modelId="{322B851C-1BCA-4E0E-8997-9DE1669C887F}">
      <dgm:prSet custT="1"/>
      <dgm:spPr/>
      <dgm:t>
        <a:bodyPr/>
        <a:lstStyle/>
        <a:p>
          <a:r>
            <a:rPr lang="el-GR" sz="1400" dirty="0">
              <a:solidFill>
                <a:schemeClr val="bg1"/>
              </a:solidFill>
              <a:latin typeface="Century Gothic" panose="020B0502020202020204" pitchFamily="34" charset="0"/>
            </a:rPr>
            <a:t>Λήψη μέτρων για την ασφάλιση των συμμετεχόντων(</a:t>
          </a:r>
          <a:r>
            <a:rPr lang="en-GB" sz="1400" dirty="0">
              <a:solidFill>
                <a:schemeClr val="bg1"/>
              </a:solidFill>
              <a:latin typeface="Century Gothic" panose="020B0502020202020204" pitchFamily="34" charset="0"/>
            </a:rPr>
            <a:t>health, accident, liability</a:t>
          </a:r>
          <a:r>
            <a:rPr lang="el-GR" sz="1400" dirty="0">
              <a:solidFill>
                <a:schemeClr val="bg1"/>
              </a:solidFill>
              <a:latin typeface="Century Gothic" panose="020B0502020202020204" pitchFamily="34" charset="0"/>
            </a:rPr>
            <a:t>), εξασφάλιση συγκατάθεσης κηδεμόνα</a:t>
          </a:r>
          <a:endParaRPr lang="en-GB" sz="1400" dirty="0">
            <a:solidFill>
              <a:schemeClr val="bg1"/>
            </a:solidFill>
            <a:latin typeface="Century Gothic" panose="020B0502020202020204" pitchFamily="34" charset="0"/>
          </a:endParaRPr>
        </a:p>
      </dgm:t>
    </dgm:pt>
    <dgm:pt modelId="{363D73A5-1238-4AA3-99CD-FDE419F2F23B}" type="parTrans" cxnId="{31EC3F3E-A393-4854-BD12-38C1DB6E18C8}">
      <dgm:prSet/>
      <dgm:spPr/>
      <dgm:t>
        <a:bodyPr/>
        <a:lstStyle/>
        <a:p>
          <a:endParaRPr lang="en-US" sz="1400"/>
        </a:p>
      </dgm:t>
    </dgm:pt>
    <dgm:pt modelId="{6B327670-9784-450F-9799-A949ECFAB3F2}" type="sibTrans" cxnId="{31EC3F3E-A393-4854-BD12-38C1DB6E18C8}">
      <dgm:prSet/>
      <dgm:spPr/>
      <dgm:t>
        <a:bodyPr/>
        <a:lstStyle/>
        <a:p>
          <a:endParaRPr lang="en-US" sz="1400"/>
        </a:p>
      </dgm:t>
    </dgm:pt>
    <dgm:pt modelId="{D56E55D7-BD25-4A19-9A56-EF7841F4D3EF}">
      <dgm:prSet custT="1"/>
      <dgm:spPr/>
      <dgm:t>
        <a:bodyPr/>
        <a:lstStyle/>
        <a:p>
          <a:pPr marL="57150" indent="0" defTabSz="222250">
            <a:lnSpc>
              <a:spcPct val="90000"/>
            </a:lnSpc>
            <a:spcBef>
              <a:spcPct val="0"/>
            </a:spcBef>
            <a:spcAft>
              <a:spcPct val="15000"/>
            </a:spcAft>
            <a:buNone/>
          </a:pPr>
          <a:endParaRPr lang="en-GB" sz="1400" dirty="0">
            <a:solidFill>
              <a:schemeClr val="tx1">
                <a:lumMod val="75000"/>
                <a:lumOff val="25000"/>
              </a:schemeClr>
            </a:solidFill>
            <a:latin typeface="Century Gothic" panose="020B0502020202020204" pitchFamily="34" charset="0"/>
          </a:endParaRPr>
        </a:p>
      </dgm:t>
    </dgm:pt>
    <dgm:pt modelId="{617D5685-6569-4ACD-B55B-12A16B9E4193}" type="parTrans" cxnId="{4CDF8941-28D2-4389-B76C-47359DE00DDC}">
      <dgm:prSet/>
      <dgm:spPr/>
      <dgm:t>
        <a:bodyPr/>
        <a:lstStyle/>
        <a:p>
          <a:endParaRPr lang="en-US" sz="1400"/>
        </a:p>
      </dgm:t>
    </dgm:pt>
    <dgm:pt modelId="{7FA1124E-71C2-44AB-B4CD-2EC410BBA8E7}" type="sibTrans" cxnId="{4CDF8941-28D2-4389-B76C-47359DE00DDC}">
      <dgm:prSet/>
      <dgm:spPr/>
      <dgm:t>
        <a:bodyPr/>
        <a:lstStyle/>
        <a:p>
          <a:endParaRPr lang="en-US" sz="1400"/>
        </a:p>
      </dgm:t>
    </dgm:pt>
    <dgm:pt modelId="{1D766552-5636-4858-88D8-7A367ECCD2BA}">
      <dgm:prSet custT="1"/>
      <dgm:spPr/>
      <dgm:t>
        <a:bodyPr/>
        <a:lstStyle/>
        <a:p>
          <a:r>
            <a:rPr lang="el-GR" sz="1400" dirty="0">
              <a:solidFill>
                <a:schemeClr val="bg1"/>
              </a:solidFill>
              <a:latin typeface="Century Gothic" panose="020B0502020202020204" pitchFamily="34" charset="0"/>
            </a:rPr>
            <a:t>Καταχώρηση κινητικοτήτων στο εργαλείο διαχείρισης </a:t>
          </a:r>
          <a:r>
            <a:rPr lang="en-US" sz="1400" dirty="0">
              <a:solidFill>
                <a:schemeClr val="bg1"/>
              </a:solidFill>
              <a:latin typeface="Century Gothic" panose="020B0502020202020204" pitchFamily="34" charset="0"/>
            </a:rPr>
            <a:t>Beneficiary Module</a:t>
          </a:r>
          <a:endParaRPr lang="el-GR" sz="1400" dirty="0">
            <a:solidFill>
              <a:schemeClr val="bg1"/>
            </a:solidFill>
            <a:latin typeface="Century Gothic" panose="020B0502020202020204" pitchFamily="34" charset="0"/>
          </a:endParaRPr>
        </a:p>
      </dgm:t>
    </dgm:pt>
    <dgm:pt modelId="{C8392A97-AA9C-478E-85CC-E81C2793845B}" type="parTrans" cxnId="{2618F4F1-3B5D-4D3A-97B5-28AEFB70C763}">
      <dgm:prSet/>
      <dgm:spPr/>
      <dgm:t>
        <a:bodyPr/>
        <a:lstStyle/>
        <a:p>
          <a:endParaRPr lang="en-US" sz="1400"/>
        </a:p>
      </dgm:t>
    </dgm:pt>
    <dgm:pt modelId="{0C7CC634-72CC-4709-8F9E-870E24B50EE2}" type="sibTrans" cxnId="{2618F4F1-3B5D-4D3A-97B5-28AEFB70C763}">
      <dgm:prSet/>
      <dgm:spPr/>
      <dgm:t>
        <a:bodyPr/>
        <a:lstStyle/>
        <a:p>
          <a:endParaRPr lang="en-US" sz="1400"/>
        </a:p>
      </dgm:t>
    </dgm:pt>
    <dgm:pt modelId="{DC1360C4-CD11-4634-9B8B-69D72522D498}">
      <dgm:prSet custT="1"/>
      <dgm:spPr/>
      <dgm:t>
        <a:bodyPr/>
        <a:lstStyle/>
        <a:p>
          <a:endParaRPr lang="el-GR" sz="1400" dirty="0">
            <a:solidFill>
              <a:schemeClr val="tx1">
                <a:lumMod val="75000"/>
                <a:lumOff val="25000"/>
              </a:schemeClr>
            </a:solidFill>
            <a:latin typeface="Century Gothic" panose="020B0502020202020204" pitchFamily="34" charset="0"/>
          </a:endParaRPr>
        </a:p>
      </dgm:t>
    </dgm:pt>
    <dgm:pt modelId="{81F894C0-B5EB-4FBC-8708-EB373204EF0A}" type="parTrans" cxnId="{B8EF2F83-9E70-40BE-B278-B4A7E1A588AB}">
      <dgm:prSet/>
      <dgm:spPr/>
      <dgm:t>
        <a:bodyPr/>
        <a:lstStyle/>
        <a:p>
          <a:endParaRPr lang="en-US" sz="1400"/>
        </a:p>
      </dgm:t>
    </dgm:pt>
    <dgm:pt modelId="{AE7B3542-3765-4456-B0EE-AE18726B9EBC}" type="sibTrans" cxnId="{B8EF2F83-9E70-40BE-B278-B4A7E1A588AB}">
      <dgm:prSet/>
      <dgm:spPr/>
      <dgm:t>
        <a:bodyPr/>
        <a:lstStyle/>
        <a:p>
          <a:endParaRPr lang="en-US" sz="1400"/>
        </a:p>
      </dgm:t>
    </dgm:pt>
    <dgm:pt modelId="{555035C6-4A95-4BE0-90CA-8B4FEE4351D4}">
      <dgm:prSet custT="1"/>
      <dgm:spPr/>
      <dgm:t>
        <a:bodyPr/>
        <a:lstStyle/>
        <a:p>
          <a:r>
            <a:rPr lang="el-GR" sz="1400" dirty="0">
              <a:solidFill>
                <a:schemeClr val="bg1"/>
              </a:solidFill>
              <a:latin typeface="Century Gothic" panose="020B0502020202020204" pitchFamily="34" charset="0"/>
            </a:rPr>
            <a:t>Παροχή προετοιμασίας στον συμμετέχοντα (Παιδαγωγική, Πολιτισμική, </a:t>
          </a:r>
          <a:r>
            <a:rPr lang="el-GR" sz="1400" dirty="0" err="1">
              <a:solidFill>
                <a:schemeClr val="bg1"/>
              </a:solidFill>
              <a:latin typeface="Century Gothic" panose="020B0502020202020204" pitchFamily="34" charset="0"/>
            </a:rPr>
            <a:t>κτλ</a:t>
          </a:r>
          <a:endParaRPr lang="en-US" sz="1400" dirty="0">
            <a:solidFill>
              <a:schemeClr val="bg1"/>
            </a:solidFill>
          </a:endParaRPr>
        </a:p>
      </dgm:t>
    </dgm:pt>
    <dgm:pt modelId="{6E08AEDD-3245-4C1C-9316-3EB655ED917F}" type="parTrans" cxnId="{46737610-B680-4B86-94E5-DE5A8761C457}">
      <dgm:prSet/>
      <dgm:spPr/>
      <dgm:t>
        <a:bodyPr/>
        <a:lstStyle/>
        <a:p>
          <a:endParaRPr lang="en-US" sz="1400"/>
        </a:p>
      </dgm:t>
    </dgm:pt>
    <dgm:pt modelId="{6636992D-0C3C-48E1-82CC-E8D8C6F9BE09}" type="sibTrans" cxnId="{46737610-B680-4B86-94E5-DE5A8761C457}">
      <dgm:prSet/>
      <dgm:spPr/>
      <dgm:t>
        <a:bodyPr/>
        <a:lstStyle/>
        <a:p>
          <a:endParaRPr lang="en-US" sz="1400"/>
        </a:p>
      </dgm:t>
    </dgm:pt>
    <dgm:pt modelId="{9ABE91B3-90D6-43E4-8B4E-0E08AA3E9633}">
      <dgm:prSet custT="1"/>
      <dgm:spPr/>
      <dgm:t>
        <a:bodyPr/>
        <a:lstStyle/>
        <a:p>
          <a:r>
            <a:rPr lang="el-GR" sz="1400" dirty="0">
              <a:solidFill>
                <a:schemeClr val="bg1"/>
              </a:solidFill>
              <a:latin typeface="Century Gothic" panose="020B0502020202020204" pitchFamily="34" charset="0"/>
            </a:rPr>
            <a:t>Διευθέτηση Πρακτικών Λεπτομερειών για κάθε Κινητικότητα </a:t>
          </a:r>
          <a:endParaRPr lang="en-US" sz="1400" dirty="0">
            <a:solidFill>
              <a:schemeClr val="bg1"/>
            </a:solidFill>
          </a:endParaRPr>
        </a:p>
      </dgm:t>
    </dgm:pt>
    <dgm:pt modelId="{F250DE0B-3421-44C7-AA41-06B16962DE2B}" type="parTrans" cxnId="{FA8FE085-81E8-4F88-9D82-367A06CBFBBD}">
      <dgm:prSet/>
      <dgm:spPr/>
      <dgm:t>
        <a:bodyPr/>
        <a:lstStyle/>
        <a:p>
          <a:endParaRPr lang="en-US" sz="1400"/>
        </a:p>
      </dgm:t>
    </dgm:pt>
    <dgm:pt modelId="{222B7066-A0CC-4979-A80D-8C0427D8A0B2}" type="sibTrans" cxnId="{FA8FE085-81E8-4F88-9D82-367A06CBFBBD}">
      <dgm:prSet/>
      <dgm:spPr/>
      <dgm:t>
        <a:bodyPr/>
        <a:lstStyle/>
        <a:p>
          <a:endParaRPr lang="en-US" sz="1400"/>
        </a:p>
      </dgm:t>
    </dgm:pt>
    <dgm:pt modelId="{54D48C48-C38A-4CAA-B137-04DBE3DC8331}">
      <dgm:prSet custT="1"/>
      <dgm:spPr/>
      <dgm:t>
        <a:bodyPr/>
        <a:lstStyle/>
        <a:p>
          <a:r>
            <a:rPr lang="el-GR" sz="1400" dirty="0">
              <a:solidFill>
                <a:schemeClr val="bg1"/>
              </a:solidFill>
              <a:latin typeface="Century Gothic" panose="020B0502020202020204" pitchFamily="34" charset="0"/>
            </a:rPr>
            <a:t>Εξασφάλιση άδειας απουσίας από την εργασία, εάν χρειάζεται</a:t>
          </a:r>
          <a:endParaRPr lang="en-US" sz="1400" dirty="0">
            <a:solidFill>
              <a:schemeClr val="bg1"/>
            </a:solidFill>
            <a:latin typeface="Century Gothic" panose="020B0502020202020204" pitchFamily="34" charset="0"/>
          </a:endParaRPr>
        </a:p>
      </dgm:t>
    </dgm:pt>
    <dgm:pt modelId="{A17389B6-8D44-417E-97C5-C88E6712669E}" type="parTrans" cxnId="{9F31A7C0-C3EF-488C-84FA-535D38397E4F}">
      <dgm:prSet/>
      <dgm:spPr/>
      <dgm:t>
        <a:bodyPr/>
        <a:lstStyle/>
        <a:p>
          <a:endParaRPr lang="en-US" sz="1400"/>
        </a:p>
      </dgm:t>
    </dgm:pt>
    <dgm:pt modelId="{4136C1BE-8557-4CCC-B37B-D3EEC2C14C30}" type="sibTrans" cxnId="{9F31A7C0-C3EF-488C-84FA-535D38397E4F}">
      <dgm:prSet/>
      <dgm:spPr/>
      <dgm:t>
        <a:bodyPr/>
        <a:lstStyle/>
        <a:p>
          <a:endParaRPr lang="en-US" sz="1400"/>
        </a:p>
      </dgm:t>
    </dgm:pt>
    <dgm:pt modelId="{F8158169-E791-418B-A8D1-CA9BF21D359E}">
      <dgm:prSet custT="1"/>
      <dgm:spPr/>
      <dgm:t>
        <a:bodyPr/>
        <a:lstStyle/>
        <a:p>
          <a:r>
            <a:rPr lang="el-GR" sz="1400" dirty="0">
              <a:solidFill>
                <a:schemeClr val="bg1"/>
              </a:solidFill>
              <a:latin typeface="Century Gothic" panose="020B0502020202020204" pitchFamily="34" charset="0"/>
            </a:rPr>
            <a:t>Υπογραφή απαιτούμενων Συμφωνιών</a:t>
          </a:r>
        </a:p>
      </dgm:t>
    </dgm:pt>
    <dgm:pt modelId="{964051A1-87F3-4FB8-92C3-DE60B86A7122}" type="parTrans" cxnId="{779A32DB-0077-44B1-961E-F3DC8C2E7ADB}">
      <dgm:prSet/>
      <dgm:spPr/>
      <dgm:t>
        <a:bodyPr/>
        <a:lstStyle/>
        <a:p>
          <a:endParaRPr lang="en-US" sz="1400"/>
        </a:p>
      </dgm:t>
    </dgm:pt>
    <dgm:pt modelId="{86A9F01C-8F2A-48F5-B219-C25361557013}" type="sibTrans" cxnId="{779A32DB-0077-44B1-961E-F3DC8C2E7ADB}">
      <dgm:prSet/>
      <dgm:spPr/>
      <dgm:t>
        <a:bodyPr/>
        <a:lstStyle/>
        <a:p>
          <a:endParaRPr lang="en-US" sz="1400"/>
        </a:p>
      </dgm:t>
    </dgm:pt>
    <dgm:pt modelId="{37AABEA8-0D3C-4482-97F2-8C593200F7CC}" type="pres">
      <dgm:prSet presAssocID="{F46D2977-351C-47C0-B94F-7E11F212983C}" presName="linear" presStyleCnt="0">
        <dgm:presLayoutVars>
          <dgm:dir/>
          <dgm:animLvl val="lvl"/>
          <dgm:resizeHandles val="exact"/>
        </dgm:presLayoutVars>
      </dgm:prSet>
      <dgm:spPr/>
    </dgm:pt>
    <dgm:pt modelId="{9EC896DD-6C1D-4FC3-AD9C-C5F167EAC3C9}" type="pres">
      <dgm:prSet presAssocID="{D320CEAC-5F89-46C2-82E5-CD9DA7A387D8}" presName="parentLin" presStyleCnt="0"/>
      <dgm:spPr/>
    </dgm:pt>
    <dgm:pt modelId="{664865AE-E472-43D7-8593-645DBB184E00}" type="pres">
      <dgm:prSet presAssocID="{D320CEAC-5F89-46C2-82E5-CD9DA7A387D8}" presName="parentLeftMargin" presStyleLbl="node1" presStyleIdx="0" presStyleCnt="7"/>
      <dgm:spPr/>
    </dgm:pt>
    <dgm:pt modelId="{BF4AFE4D-2975-4FA4-BF77-D3418D171636}" type="pres">
      <dgm:prSet presAssocID="{D320CEAC-5F89-46C2-82E5-CD9DA7A387D8}" presName="parentText" presStyleLbl="node1" presStyleIdx="0" presStyleCnt="7" custScaleY="139223">
        <dgm:presLayoutVars>
          <dgm:chMax val="0"/>
          <dgm:bulletEnabled val="1"/>
        </dgm:presLayoutVars>
      </dgm:prSet>
      <dgm:spPr/>
    </dgm:pt>
    <dgm:pt modelId="{946158BB-3881-4BC2-A679-BFF1FCA921DF}" type="pres">
      <dgm:prSet presAssocID="{D320CEAC-5F89-46C2-82E5-CD9DA7A387D8}" presName="negativeSpace" presStyleCnt="0"/>
      <dgm:spPr/>
    </dgm:pt>
    <dgm:pt modelId="{0C5E79F0-A521-4E62-9912-3635EFA56312}" type="pres">
      <dgm:prSet presAssocID="{D320CEAC-5F89-46C2-82E5-CD9DA7A387D8}" presName="childText" presStyleLbl="conFgAcc1" presStyleIdx="0" presStyleCnt="7">
        <dgm:presLayoutVars>
          <dgm:bulletEnabled val="1"/>
        </dgm:presLayoutVars>
      </dgm:prSet>
      <dgm:spPr/>
    </dgm:pt>
    <dgm:pt modelId="{7168095C-4FFF-463F-A89D-3A6201E188F6}" type="pres">
      <dgm:prSet presAssocID="{7D44896E-7FCE-4FE6-8BA1-CC67F08D80FB}" presName="spaceBetweenRectangles" presStyleCnt="0"/>
      <dgm:spPr/>
    </dgm:pt>
    <dgm:pt modelId="{3FBE37A7-DE9E-4EA9-A5DE-51A5461DEB96}" type="pres">
      <dgm:prSet presAssocID="{322B851C-1BCA-4E0E-8997-9DE1669C887F}" presName="parentLin" presStyleCnt="0"/>
      <dgm:spPr/>
    </dgm:pt>
    <dgm:pt modelId="{3115AC0A-6992-4CDA-B09B-767566677FFC}" type="pres">
      <dgm:prSet presAssocID="{322B851C-1BCA-4E0E-8997-9DE1669C887F}" presName="parentLeftMargin" presStyleLbl="node1" presStyleIdx="0" presStyleCnt="7"/>
      <dgm:spPr/>
    </dgm:pt>
    <dgm:pt modelId="{478F0427-6ABA-474E-8308-0996E7319CCD}" type="pres">
      <dgm:prSet presAssocID="{322B851C-1BCA-4E0E-8997-9DE1669C887F}" presName="parentText" presStyleLbl="node1" presStyleIdx="1" presStyleCnt="7" custScaleY="135663">
        <dgm:presLayoutVars>
          <dgm:chMax val="0"/>
          <dgm:bulletEnabled val="1"/>
        </dgm:presLayoutVars>
      </dgm:prSet>
      <dgm:spPr/>
    </dgm:pt>
    <dgm:pt modelId="{492A8904-FFC8-45C6-90CE-8F812815CA8C}" type="pres">
      <dgm:prSet presAssocID="{322B851C-1BCA-4E0E-8997-9DE1669C887F}" presName="negativeSpace" presStyleCnt="0"/>
      <dgm:spPr/>
    </dgm:pt>
    <dgm:pt modelId="{65016B30-986D-4C81-B598-A040A3002810}" type="pres">
      <dgm:prSet presAssocID="{322B851C-1BCA-4E0E-8997-9DE1669C887F}" presName="childText" presStyleLbl="conFgAcc1" presStyleIdx="1" presStyleCnt="7">
        <dgm:presLayoutVars>
          <dgm:bulletEnabled val="1"/>
        </dgm:presLayoutVars>
      </dgm:prSet>
      <dgm:spPr/>
    </dgm:pt>
    <dgm:pt modelId="{A588C7B0-41C1-4EE9-A745-A34595B5FC08}" type="pres">
      <dgm:prSet presAssocID="{6B327670-9784-450F-9799-A949ECFAB3F2}" presName="spaceBetweenRectangles" presStyleCnt="0"/>
      <dgm:spPr/>
    </dgm:pt>
    <dgm:pt modelId="{B96FFA1E-029B-48EA-9BA2-479F62267AFC}" type="pres">
      <dgm:prSet presAssocID="{1D766552-5636-4858-88D8-7A367ECCD2BA}" presName="parentLin" presStyleCnt="0"/>
      <dgm:spPr/>
    </dgm:pt>
    <dgm:pt modelId="{B655E57A-0EFF-4298-BDD2-3EBC5DC60081}" type="pres">
      <dgm:prSet presAssocID="{1D766552-5636-4858-88D8-7A367ECCD2BA}" presName="parentLeftMargin" presStyleLbl="node1" presStyleIdx="1" presStyleCnt="7"/>
      <dgm:spPr/>
    </dgm:pt>
    <dgm:pt modelId="{1639AAAE-5DD2-4526-A716-36CA10A49CB4}" type="pres">
      <dgm:prSet presAssocID="{1D766552-5636-4858-88D8-7A367ECCD2BA}" presName="parentText" presStyleLbl="node1" presStyleIdx="2" presStyleCnt="7" custLinFactNeighborX="8571">
        <dgm:presLayoutVars>
          <dgm:chMax val="0"/>
          <dgm:bulletEnabled val="1"/>
        </dgm:presLayoutVars>
      </dgm:prSet>
      <dgm:spPr/>
    </dgm:pt>
    <dgm:pt modelId="{33EBD1E2-488F-4B32-8658-0D60F11FC96E}" type="pres">
      <dgm:prSet presAssocID="{1D766552-5636-4858-88D8-7A367ECCD2BA}" presName="negativeSpace" presStyleCnt="0"/>
      <dgm:spPr/>
    </dgm:pt>
    <dgm:pt modelId="{EF602DC2-17D4-4DCA-9C71-AF0AE99D14CD}" type="pres">
      <dgm:prSet presAssocID="{1D766552-5636-4858-88D8-7A367ECCD2BA}" presName="childText" presStyleLbl="conFgAcc1" presStyleIdx="2" presStyleCnt="7">
        <dgm:presLayoutVars>
          <dgm:bulletEnabled val="1"/>
        </dgm:presLayoutVars>
      </dgm:prSet>
      <dgm:spPr/>
    </dgm:pt>
    <dgm:pt modelId="{BEDB3744-1EAF-4BAE-B37F-0B0B59EC22AE}" type="pres">
      <dgm:prSet presAssocID="{0C7CC634-72CC-4709-8F9E-870E24B50EE2}" presName="spaceBetweenRectangles" presStyleCnt="0"/>
      <dgm:spPr/>
    </dgm:pt>
    <dgm:pt modelId="{0570B086-CC41-4542-ACBA-C0F9FA71C5BF}" type="pres">
      <dgm:prSet presAssocID="{555035C6-4A95-4BE0-90CA-8B4FEE4351D4}" presName="parentLin" presStyleCnt="0"/>
      <dgm:spPr/>
    </dgm:pt>
    <dgm:pt modelId="{DC5C08E5-C0DF-4737-AACC-819A372C1FB5}" type="pres">
      <dgm:prSet presAssocID="{555035C6-4A95-4BE0-90CA-8B4FEE4351D4}" presName="parentLeftMargin" presStyleLbl="node1" presStyleIdx="2" presStyleCnt="7"/>
      <dgm:spPr/>
    </dgm:pt>
    <dgm:pt modelId="{723FA793-087C-4E61-9456-1A9E42085F94}" type="pres">
      <dgm:prSet presAssocID="{555035C6-4A95-4BE0-90CA-8B4FEE4351D4}" presName="parentText" presStyleLbl="node1" presStyleIdx="3" presStyleCnt="7">
        <dgm:presLayoutVars>
          <dgm:chMax val="0"/>
          <dgm:bulletEnabled val="1"/>
        </dgm:presLayoutVars>
      </dgm:prSet>
      <dgm:spPr/>
    </dgm:pt>
    <dgm:pt modelId="{40314FD7-5179-4B24-BF47-D07D59FEA326}" type="pres">
      <dgm:prSet presAssocID="{555035C6-4A95-4BE0-90CA-8B4FEE4351D4}" presName="negativeSpace" presStyleCnt="0"/>
      <dgm:spPr/>
    </dgm:pt>
    <dgm:pt modelId="{BDCADD96-A887-42DE-B71A-44E587A2E59A}" type="pres">
      <dgm:prSet presAssocID="{555035C6-4A95-4BE0-90CA-8B4FEE4351D4}" presName="childText" presStyleLbl="conFgAcc1" presStyleIdx="3" presStyleCnt="7">
        <dgm:presLayoutVars>
          <dgm:bulletEnabled val="1"/>
        </dgm:presLayoutVars>
      </dgm:prSet>
      <dgm:spPr/>
    </dgm:pt>
    <dgm:pt modelId="{C68812DD-9086-45AC-B301-CF6899DC90B2}" type="pres">
      <dgm:prSet presAssocID="{6636992D-0C3C-48E1-82CC-E8D8C6F9BE09}" presName="spaceBetweenRectangles" presStyleCnt="0"/>
      <dgm:spPr/>
    </dgm:pt>
    <dgm:pt modelId="{FBB8D852-3BC6-4A5F-A1AD-F0CAC0D50AF4}" type="pres">
      <dgm:prSet presAssocID="{9ABE91B3-90D6-43E4-8B4E-0E08AA3E9633}" presName="parentLin" presStyleCnt="0"/>
      <dgm:spPr/>
    </dgm:pt>
    <dgm:pt modelId="{17300CCA-C08A-40D0-A12A-B0BD048B7C4E}" type="pres">
      <dgm:prSet presAssocID="{9ABE91B3-90D6-43E4-8B4E-0E08AA3E9633}" presName="parentLeftMargin" presStyleLbl="node1" presStyleIdx="3" presStyleCnt="7"/>
      <dgm:spPr/>
    </dgm:pt>
    <dgm:pt modelId="{AF657E3F-63CB-4445-954D-C678B9FD5929}" type="pres">
      <dgm:prSet presAssocID="{9ABE91B3-90D6-43E4-8B4E-0E08AA3E9633}" presName="parentText" presStyleLbl="node1" presStyleIdx="4" presStyleCnt="7">
        <dgm:presLayoutVars>
          <dgm:chMax val="0"/>
          <dgm:bulletEnabled val="1"/>
        </dgm:presLayoutVars>
      </dgm:prSet>
      <dgm:spPr/>
    </dgm:pt>
    <dgm:pt modelId="{5B32C3E9-C9B0-49AD-B539-7C30CB7668C1}" type="pres">
      <dgm:prSet presAssocID="{9ABE91B3-90D6-43E4-8B4E-0E08AA3E9633}" presName="negativeSpace" presStyleCnt="0"/>
      <dgm:spPr/>
    </dgm:pt>
    <dgm:pt modelId="{661ED367-04EB-4187-AE42-8EB4E3671195}" type="pres">
      <dgm:prSet presAssocID="{9ABE91B3-90D6-43E4-8B4E-0E08AA3E9633}" presName="childText" presStyleLbl="conFgAcc1" presStyleIdx="4" presStyleCnt="7">
        <dgm:presLayoutVars>
          <dgm:bulletEnabled val="1"/>
        </dgm:presLayoutVars>
      </dgm:prSet>
      <dgm:spPr/>
    </dgm:pt>
    <dgm:pt modelId="{393CD331-A6B1-4C03-A6A3-1F75B4EC8E09}" type="pres">
      <dgm:prSet presAssocID="{222B7066-A0CC-4979-A80D-8C0427D8A0B2}" presName="spaceBetweenRectangles" presStyleCnt="0"/>
      <dgm:spPr/>
    </dgm:pt>
    <dgm:pt modelId="{00489CB8-D269-45D7-A093-BD4FC192C607}" type="pres">
      <dgm:prSet presAssocID="{54D48C48-C38A-4CAA-B137-04DBE3DC8331}" presName="parentLin" presStyleCnt="0"/>
      <dgm:spPr/>
    </dgm:pt>
    <dgm:pt modelId="{C6F7A2BD-9A7E-4632-BCFA-363208FF8DE6}" type="pres">
      <dgm:prSet presAssocID="{54D48C48-C38A-4CAA-B137-04DBE3DC8331}" presName="parentLeftMargin" presStyleLbl="node1" presStyleIdx="4" presStyleCnt="7"/>
      <dgm:spPr/>
    </dgm:pt>
    <dgm:pt modelId="{6A69A729-586F-4595-9FD6-5BF84A521207}" type="pres">
      <dgm:prSet presAssocID="{54D48C48-C38A-4CAA-B137-04DBE3DC8331}" presName="parentText" presStyleLbl="node1" presStyleIdx="5" presStyleCnt="7" custLinFactNeighborX="-4286" custLinFactNeighborY="-6322">
        <dgm:presLayoutVars>
          <dgm:chMax val="0"/>
          <dgm:bulletEnabled val="1"/>
        </dgm:presLayoutVars>
      </dgm:prSet>
      <dgm:spPr/>
    </dgm:pt>
    <dgm:pt modelId="{D89578AC-84D2-42E3-BBC1-B1FCCBFA4EF7}" type="pres">
      <dgm:prSet presAssocID="{54D48C48-C38A-4CAA-B137-04DBE3DC8331}" presName="negativeSpace" presStyleCnt="0"/>
      <dgm:spPr/>
    </dgm:pt>
    <dgm:pt modelId="{AE34DDC2-6768-42CB-BEED-A0F965944C48}" type="pres">
      <dgm:prSet presAssocID="{54D48C48-C38A-4CAA-B137-04DBE3DC8331}" presName="childText" presStyleLbl="conFgAcc1" presStyleIdx="5" presStyleCnt="7">
        <dgm:presLayoutVars>
          <dgm:bulletEnabled val="1"/>
        </dgm:presLayoutVars>
      </dgm:prSet>
      <dgm:spPr/>
    </dgm:pt>
    <dgm:pt modelId="{2F69BEDA-72A4-4B1D-BD78-5CCF73481618}" type="pres">
      <dgm:prSet presAssocID="{4136C1BE-8557-4CCC-B37B-D3EEC2C14C30}" presName="spaceBetweenRectangles" presStyleCnt="0"/>
      <dgm:spPr/>
    </dgm:pt>
    <dgm:pt modelId="{43D13824-1363-41AF-B8C8-18C34F3C83B2}" type="pres">
      <dgm:prSet presAssocID="{F8158169-E791-418B-A8D1-CA9BF21D359E}" presName="parentLin" presStyleCnt="0"/>
      <dgm:spPr/>
    </dgm:pt>
    <dgm:pt modelId="{5E86F72E-1646-47EA-B699-2B0C7B5E2DDF}" type="pres">
      <dgm:prSet presAssocID="{F8158169-E791-418B-A8D1-CA9BF21D359E}" presName="parentLeftMargin" presStyleLbl="node1" presStyleIdx="5" presStyleCnt="7"/>
      <dgm:spPr/>
    </dgm:pt>
    <dgm:pt modelId="{D0A3B149-B74E-4764-A219-EF3A6F1EFEEB}" type="pres">
      <dgm:prSet presAssocID="{F8158169-E791-418B-A8D1-CA9BF21D359E}" presName="parentText" presStyleLbl="node1" presStyleIdx="6" presStyleCnt="7">
        <dgm:presLayoutVars>
          <dgm:chMax val="0"/>
          <dgm:bulletEnabled val="1"/>
        </dgm:presLayoutVars>
      </dgm:prSet>
      <dgm:spPr/>
    </dgm:pt>
    <dgm:pt modelId="{07099985-98C9-44FB-85AA-0F0C695C0EF8}" type="pres">
      <dgm:prSet presAssocID="{F8158169-E791-418B-A8D1-CA9BF21D359E}" presName="negativeSpace" presStyleCnt="0"/>
      <dgm:spPr/>
    </dgm:pt>
    <dgm:pt modelId="{31DC1FBA-3E88-49AD-8036-2B87432FBB03}" type="pres">
      <dgm:prSet presAssocID="{F8158169-E791-418B-A8D1-CA9BF21D359E}" presName="childText" presStyleLbl="conFgAcc1" presStyleIdx="6" presStyleCnt="7">
        <dgm:presLayoutVars>
          <dgm:bulletEnabled val="1"/>
        </dgm:presLayoutVars>
      </dgm:prSet>
      <dgm:spPr/>
    </dgm:pt>
  </dgm:ptLst>
  <dgm:cxnLst>
    <dgm:cxn modelId="{6721F202-9EED-41FF-B580-93A8A80692F9}" type="presOf" srcId="{322B851C-1BCA-4E0E-8997-9DE1669C887F}" destId="{3115AC0A-6992-4CDA-B09B-767566677FFC}" srcOrd="0" destOrd="0" presId="urn:microsoft.com/office/officeart/2005/8/layout/list1"/>
    <dgm:cxn modelId="{46737610-B680-4B86-94E5-DE5A8761C457}" srcId="{F46D2977-351C-47C0-B94F-7E11F212983C}" destId="{555035C6-4A95-4BE0-90CA-8B4FEE4351D4}" srcOrd="3" destOrd="0" parTransId="{6E08AEDD-3245-4C1C-9316-3EB655ED917F}" sibTransId="{6636992D-0C3C-48E1-82CC-E8D8C6F9BE09}"/>
    <dgm:cxn modelId="{0829381E-1ADC-45B4-ADC4-C8D73DE79B7C}" type="presOf" srcId="{D320CEAC-5F89-46C2-82E5-CD9DA7A387D8}" destId="{BF4AFE4D-2975-4FA4-BF77-D3418D171636}" srcOrd="1" destOrd="0" presId="urn:microsoft.com/office/officeart/2005/8/layout/list1"/>
    <dgm:cxn modelId="{F7227C36-B4F5-447F-AADC-D237518B818D}" type="presOf" srcId="{54D48C48-C38A-4CAA-B137-04DBE3DC8331}" destId="{6A69A729-586F-4595-9FD6-5BF84A521207}" srcOrd="1" destOrd="0" presId="urn:microsoft.com/office/officeart/2005/8/layout/list1"/>
    <dgm:cxn modelId="{380BEF37-99F7-4F2B-B52D-4B06D894E618}" type="presOf" srcId="{555035C6-4A95-4BE0-90CA-8B4FEE4351D4}" destId="{723FA793-087C-4E61-9456-1A9E42085F94}" srcOrd="1" destOrd="0" presId="urn:microsoft.com/office/officeart/2005/8/layout/list1"/>
    <dgm:cxn modelId="{31EC3F3E-A393-4854-BD12-38C1DB6E18C8}" srcId="{F46D2977-351C-47C0-B94F-7E11F212983C}" destId="{322B851C-1BCA-4E0E-8997-9DE1669C887F}" srcOrd="1" destOrd="0" parTransId="{363D73A5-1238-4AA3-99CD-FDE419F2F23B}" sibTransId="{6B327670-9784-450F-9799-A949ECFAB3F2}"/>
    <dgm:cxn modelId="{4CDF8941-28D2-4389-B76C-47359DE00DDC}" srcId="{322B851C-1BCA-4E0E-8997-9DE1669C887F}" destId="{D56E55D7-BD25-4A19-9A56-EF7841F4D3EF}" srcOrd="0" destOrd="0" parTransId="{617D5685-6569-4ACD-B55B-12A16B9E4193}" sibTransId="{7FA1124E-71C2-44AB-B4CD-2EC410BBA8E7}"/>
    <dgm:cxn modelId="{945E8F49-463B-4819-8180-616F3697EA76}" srcId="{F46D2977-351C-47C0-B94F-7E11F212983C}" destId="{D320CEAC-5F89-46C2-82E5-CD9DA7A387D8}" srcOrd="0" destOrd="0" parTransId="{6A3A8960-0044-402E-BD3F-FE3D045F0808}" sibTransId="{7D44896E-7FCE-4FE6-8BA1-CC67F08D80FB}"/>
    <dgm:cxn modelId="{D4E41E77-04AC-407F-8150-76CA6A1489B1}" type="presOf" srcId="{D56E55D7-BD25-4A19-9A56-EF7841F4D3EF}" destId="{65016B30-986D-4C81-B598-A040A3002810}" srcOrd="0" destOrd="0" presId="urn:microsoft.com/office/officeart/2005/8/layout/list1"/>
    <dgm:cxn modelId="{8B34037F-BFFB-43DC-B5F4-03A667DAC2B5}" type="presOf" srcId="{1D766552-5636-4858-88D8-7A367ECCD2BA}" destId="{B655E57A-0EFF-4298-BDD2-3EBC5DC60081}" srcOrd="0" destOrd="0" presId="urn:microsoft.com/office/officeart/2005/8/layout/list1"/>
    <dgm:cxn modelId="{B8EF2F83-9E70-40BE-B278-B4A7E1A588AB}" srcId="{1D766552-5636-4858-88D8-7A367ECCD2BA}" destId="{DC1360C4-CD11-4634-9B8B-69D72522D498}" srcOrd="0" destOrd="0" parTransId="{81F894C0-B5EB-4FBC-8708-EB373204EF0A}" sibTransId="{AE7B3542-3765-4456-B0EE-AE18726B9EBC}"/>
    <dgm:cxn modelId="{FA8FE085-81E8-4F88-9D82-367A06CBFBBD}" srcId="{F46D2977-351C-47C0-B94F-7E11F212983C}" destId="{9ABE91B3-90D6-43E4-8B4E-0E08AA3E9633}" srcOrd="4" destOrd="0" parTransId="{F250DE0B-3421-44C7-AA41-06B16962DE2B}" sibTransId="{222B7066-A0CC-4979-A80D-8C0427D8A0B2}"/>
    <dgm:cxn modelId="{1C1D3E8B-FA77-4C13-94D6-D2544CD81373}" type="presOf" srcId="{F8158169-E791-418B-A8D1-CA9BF21D359E}" destId="{5E86F72E-1646-47EA-B699-2B0C7B5E2DDF}" srcOrd="0" destOrd="0" presId="urn:microsoft.com/office/officeart/2005/8/layout/list1"/>
    <dgm:cxn modelId="{C56EA88D-29E5-4961-B596-CEF29A792061}" type="presOf" srcId="{9ABE91B3-90D6-43E4-8B4E-0E08AA3E9633}" destId="{AF657E3F-63CB-4445-954D-C678B9FD5929}" srcOrd="1" destOrd="0" presId="urn:microsoft.com/office/officeart/2005/8/layout/list1"/>
    <dgm:cxn modelId="{3DB79093-9B2C-4402-B886-7545D0B3ECD3}" type="presOf" srcId="{F8158169-E791-418B-A8D1-CA9BF21D359E}" destId="{D0A3B149-B74E-4764-A219-EF3A6F1EFEEB}" srcOrd="1" destOrd="0" presId="urn:microsoft.com/office/officeart/2005/8/layout/list1"/>
    <dgm:cxn modelId="{A7E6A49D-010B-4454-9B0A-5BFF7126382A}" type="presOf" srcId="{F46D2977-351C-47C0-B94F-7E11F212983C}" destId="{37AABEA8-0D3C-4482-97F2-8C593200F7CC}" srcOrd="0" destOrd="0" presId="urn:microsoft.com/office/officeart/2005/8/layout/list1"/>
    <dgm:cxn modelId="{9F31A7C0-C3EF-488C-84FA-535D38397E4F}" srcId="{F46D2977-351C-47C0-B94F-7E11F212983C}" destId="{54D48C48-C38A-4CAA-B137-04DBE3DC8331}" srcOrd="5" destOrd="0" parTransId="{A17389B6-8D44-417E-97C5-C88E6712669E}" sibTransId="{4136C1BE-8557-4CCC-B37B-D3EEC2C14C30}"/>
    <dgm:cxn modelId="{95CEE9CA-B1F2-4775-BC17-60EA0C375305}" type="presOf" srcId="{555035C6-4A95-4BE0-90CA-8B4FEE4351D4}" destId="{DC5C08E5-C0DF-4737-AACC-819A372C1FB5}" srcOrd="0" destOrd="0" presId="urn:microsoft.com/office/officeart/2005/8/layout/list1"/>
    <dgm:cxn modelId="{779A32DB-0077-44B1-961E-F3DC8C2E7ADB}" srcId="{F46D2977-351C-47C0-B94F-7E11F212983C}" destId="{F8158169-E791-418B-A8D1-CA9BF21D359E}" srcOrd="6" destOrd="0" parTransId="{964051A1-87F3-4FB8-92C3-DE60B86A7122}" sibTransId="{86A9F01C-8F2A-48F5-B219-C25361557013}"/>
    <dgm:cxn modelId="{9D8FEDE0-4542-49C9-9988-219E3DD8A895}" type="presOf" srcId="{DC1360C4-CD11-4634-9B8B-69D72522D498}" destId="{EF602DC2-17D4-4DCA-9C71-AF0AE99D14CD}" srcOrd="0" destOrd="0" presId="urn:microsoft.com/office/officeart/2005/8/layout/list1"/>
    <dgm:cxn modelId="{DC3531E7-D883-4FED-A9DC-02D54FCCB4B1}" type="presOf" srcId="{54D48C48-C38A-4CAA-B137-04DBE3DC8331}" destId="{C6F7A2BD-9A7E-4632-BCFA-363208FF8DE6}" srcOrd="0" destOrd="0" presId="urn:microsoft.com/office/officeart/2005/8/layout/list1"/>
    <dgm:cxn modelId="{AB40ABE7-5912-4A3A-A425-68EA9F346B56}" type="presOf" srcId="{9ABE91B3-90D6-43E4-8B4E-0E08AA3E9633}" destId="{17300CCA-C08A-40D0-A12A-B0BD048B7C4E}" srcOrd="0" destOrd="0" presId="urn:microsoft.com/office/officeart/2005/8/layout/list1"/>
    <dgm:cxn modelId="{56BC42EC-021C-4683-AE6F-926DB6C9DE4F}" type="presOf" srcId="{D320CEAC-5F89-46C2-82E5-CD9DA7A387D8}" destId="{664865AE-E472-43D7-8593-645DBB184E00}" srcOrd="0" destOrd="0" presId="urn:microsoft.com/office/officeart/2005/8/layout/list1"/>
    <dgm:cxn modelId="{2618F4F1-3B5D-4D3A-97B5-28AEFB70C763}" srcId="{F46D2977-351C-47C0-B94F-7E11F212983C}" destId="{1D766552-5636-4858-88D8-7A367ECCD2BA}" srcOrd="2" destOrd="0" parTransId="{C8392A97-AA9C-478E-85CC-E81C2793845B}" sibTransId="{0C7CC634-72CC-4709-8F9E-870E24B50EE2}"/>
    <dgm:cxn modelId="{9AB1B6F9-845E-4293-8AC5-AB7ECF4A3413}" type="presOf" srcId="{1D766552-5636-4858-88D8-7A367ECCD2BA}" destId="{1639AAAE-5DD2-4526-A716-36CA10A49CB4}" srcOrd="1" destOrd="0" presId="urn:microsoft.com/office/officeart/2005/8/layout/list1"/>
    <dgm:cxn modelId="{B4AD58FD-61E7-44C4-B309-78307F65009A}" type="presOf" srcId="{322B851C-1BCA-4E0E-8997-9DE1669C887F}" destId="{478F0427-6ABA-474E-8308-0996E7319CCD}" srcOrd="1" destOrd="0" presId="urn:microsoft.com/office/officeart/2005/8/layout/list1"/>
    <dgm:cxn modelId="{1A1A938D-97C4-4C25-97E0-20D9E70B40A0}" type="presParOf" srcId="{37AABEA8-0D3C-4482-97F2-8C593200F7CC}" destId="{9EC896DD-6C1D-4FC3-AD9C-C5F167EAC3C9}" srcOrd="0" destOrd="0" presId="urn:microsoft.com/office/officeart/2005/8/layout/list1"/>
    <dgm:cxn modelId="{81F3F398-BC45-4B68-A470-221BF041F375}" type="presParOf" srcId="{9EC896DD-6C1D-4FC3-AD9C-C5F167EAC3C9}" destId="{664865AE-E472-43D7-8593-645DBB184E00}" srcOrd="0" destOrd="0" presId="urn:microsoft.com/office/officeart/2005/8/layout/list1"/>
    <dgm:cxn modelId="{5DAC64FD-DE3E-478A-B20E-698EC38640ED}" type="presParOf" srcId="{9EC896DD-6C1D-4FC3-AD9C-C5F167EAC3C9}" destId="{BF4AFE4D-2975-4FA4-BF77-D3418D171636}" srcOrd="1" destOrd="0" presId="urn:microsoft.com/office/officeart/2005/8/layout/list1"/>
    <dgm:cxn modelId="{F4B5140D-7275-4E4B-A448-59FF6C1FDD8F}" type="presParOf" srcId="{37AABEA8-0D3C-4482-97F2-8C593200F7CC}" destId="{946158BB-3881-4BC2-A679-BFF1FCA921DF}" srcOrd="1" destOrd="0" presId="urn:microsoft.com/office/officeart/2005/8/layout/list1"/>
    <dgm:cxn modelId="{EF592EDD-2EBB-4C47-A481-69A7CE57CA3D}" type="presParOf" srcId="{37AABEA8-0D3C-4482-97F2-8C593200F7CC}" destId="{0C5E79F0-A521-4E62-9912-3635EFA56312}" srcOrd="2" destOrd="0" presId="urn:microsoft.com/office/officeart/2005/8/layout/list1"/>
    <dgm:cxn modelId="{9A3F5480-6BC0-417F-A4F4-E18E4240B763}" type="presParOf" srcId="{37AABEA8-0D3C-4482-97F2-8C593200F7CC}" destId="{7168095C-4FFF-463F-A89D-3A6201E188F6}" srcOrd="3" destOrd="0" presId="urn:microsoft.com/office/officeart/2005/8/layout/list1"/>
    <dgm:cxn modelId="{CE3B9E0B-F019-4837-9E98-1F2371D8FABF}" type="presParOf" srcId="{37AABEA8-0D3C-4482-97F2-8C593200F7CC}" destId="{3FBE37A7-DE9E-4EA9-A5DE-51A5461DEB96}" srcOrd="4" destOrd="0" presId="urn:microsoft.com/office/officeart/2005/8/layout/list1"/>
    <dgm:cxn modelId="{D1178426-7C59-4FE1-98EB-D429642F35DF}" type="presParOf" srcId="{3FBE37A7-DE9E-4EA9-A5DE-51A5461DEB96}" destId="{3115AC0A-6992-4CDA-B09B-767566677FFC}" srcOrd="0" destOrd="0" presId="urn:microsoft.com/office/officeart/2005/8/layout/list1"/>
    <dgm:cxn modelId="{1567678A-463C-4A9F-9440-B63B3B5BF628}" type="presParOf" srcId="{3FBE37A7-DE9E-4EA9-A5DE-51A5461DEB96}" destId="{478F0427-6ABA-474E-8308-0996E7319CCD}" srcOrd="1" destOrd="0" presId="urn:microsoft.com/office/officeart/2005/8/layout/list1"/>
    <dgm:cxn modelId="{192CDFF9-69C4-40FA-929B-514A8D2DB80E}" type="presParOf" srcId="{37AABEA8-0D3C-4482-97F2-8C593200F7CC}" destId="{492A8904-FFC8-45C6-90CE-8F812815CA8C}" srcOrd="5" destOrd="0" presId="urn:microsoft.com/office/officeart/2005/8/layout/list1"/>
    <dgm:cxn modelId="{E82C6B28-A232-42E4-A8EC-B9DD2161F3D7}" type="presParOf" srcId="{37AABEA8-0D3C-4482-97F2-8C593200F7CC}" destId="{65016B30-986D-4C81-B598-A040A3002810}" srcOrd="6" destOrd="0" presId="urn:microsoft.com/office/officeart/2005/8/layout/list1"/>
    <dgm:cxn modelId="{9E4EC5CD-16DB-4B3E-B281-DF2648EBB7EA}" type="presParOf" srcId="{37AABEA8-0D3C-4482-97F2-8C593200F7CC}" destId="{A588C7B0-41C1-4EE9-A745-A34595B5FC08}" srcOrd="7" destOrd="0" presId="urn:microsoft.com/office/officeart/2005/8/layout/list1"/>
    <dgm:cxn modelId="{C30B106E-124A-4D7C-B05B-E802DFF8D1A7}" type="presParOf" srcId="{37AABEA8-0D3C-4482-97F2-8C593200F7CC}" destId="{B96FFA1E-029B-48EA-9BA2-479F62267AFC}" srcOrd="8" destOrd="0" presId="urn:microsoft.com/office/officeart/2005/8/layout/list1"/>
    <dgm:cxn modelId="{1D20646E-04C2-42FD-8963-3C9E491AD5F5}" type="presParOf" srcId="{B96FFA1E-029B-48EA-9BA2-479F62267AFC}" destId="{B655E57A-0EFF-4298-BDD2-3EBC5DC60081}" srcOrd="0" destOrd="0" presId="urn:microsoft.com/office/officeart/2005/8/layout/list1"/>
    <dgm:cxn modelId="{D8B3D1DD-8FF5-471C-9C3C-D8B78BB80E91}" type="presParOf" srcId="{B96FFA1E-029B-48EA-9BA2-479F62267AFC}" destId="{1639AAAE-5DD2-4526-A716-36CA10A49CB4}" srcOrd="1" destOrd="0" presId="urn:microsoft.com/office/officeart/2005/8/layout/list1"/>
    <dgm:cxn modelId="{38A6F806-C939-4189-9253-8FB851FE7FDC}" type="presParOf" srcId="{37AABEA8-0D3C-4482-97F2-8C593200F7CC}" destId="{33EBD1E2-488F-4B32-8658-0D60F11FC96E}" srcOrd="9" destOrd="0" presId="urn:microsoft.com/office/officeart/2005/8/layout/list1"/>
    <dgm:cxn modelId="{750011CB-FD08-4C43-9EE8-6434617337AA}" type="presParOf" srcId="{37AABEA8-0D3C-4482-97F2-8C593200F7CC}" destId="{EF602DC2-17D4-4DCA-9C71-AF0AE99D14CD}" srcOrd="10" destOrd="0" presId="urn:microsoft.com/office/officeart/2005/8/layout/list1"/>
    <dgm:cxn modelId="{30747262-F96F-4193-B433-2E60931E68AC}" type="presParOf" srcId="{37AABEA8-0D3C-4482-97F2-8C593200F7CC}" destId="{BEDB3744-1EAF-4BAE-B37F-0B0B59EC22AE}" srcOrd="11" destOrd="0" presId="urn:microsoft.com/office/officeart/2005/8/layout/list1"/>
    <dgm:cxn modelId="{2D7561E7-05DF-45EE-B106-87E94EDC0004}" type="presParOf" srcId="{37AABEA8-0D3C-4482-97F2-8C593200F7CC}" destId="{0570B086-CC41-4542-ACBA-C0F9FA71C5BF}" srcOrd="12" destOrd="0" presId="urn:microsoft.com/office/officeart/2005/8/layout/list1"/>
    <dgm:cxn modelId="{E84CA4A8-ACC3-4A95-8A30-7E6A55B208EC}" type="presParOf" srcId="{0570B086-CC41-4542-ACBA-C0F9FA71C5BF}" destId="{DC5C08E5-C0DF-4737-AACC-819A372C1FB5}" srcOrd="0" destOrd="0" presId="urn:microsoft.com/office/officeart/2005/8/layout/list1"/>
    <dgm:cxn modelId="{81958DFD-7B33-4ABB-8AF5-CE532FD161F1}" type="presParOf" srcId="{0570B086-CC41-4542-ACBA-C0F9FA71C5BF}" destId="{723FA793-087C-4E61-9456-1A9E42085F94}" srcOrd="1" destOrd="0" presId="urn:microsoft.com/office/officeart/2005/8/layout/list1"/>
    <dgm:cxn modelId="{748B204B-7D6F-491F-97B8-A7440988B591}" type="presParOf" srcId="{37AABEA8-0D3C-4482-97F2-8C593200F7CC}" destId="{40314FD7-5179-4B24-BF47-D07D59FEA326}" srcOrd="13" destOrd="0" presId="urn:microsoft.com/office/officeart/2005/8/layout/list1"/>
    <dgm:cxn modelId="{F372852F-A8CF-4E71-B3CC-29FF0E79485D}" type="presParOf" srcId="{37AABEA8-0D3C-4482-97F2-8C593200F7CC}" destId="{BDCADD96-A887-42DE-B71A-44E587A2E59A}" srcOrd="14" destOrd="0" presId="urn:microsoft.com/office/officeart/2005/8/layout/list1"/>
    <dgm:cxn modelId="{05F88C0E-05B0-4D38-B35D-74783D364AF6}" type="presParOf" srcId="{37AABEA8-0D3C-4482-97F2-8C593200F7CC}" destId="{C68812DD-9086-45AC-B301-CF6899DC90B2}" srcOrd="15" destOrd="0" presId="urn:microsoft.com/office/officeart/2005/8/layout/list1"/>
    <dgm:cxn modelId="{470F003B-71A5-4BE7-9A12-5B2AB33ABFE4}" type="presParOf" srcId="{37AABEA8-0D3C-4482-97F2-8C593200F7CC}" destId="{FBB8D852-3BC6-4A5F-A1AD-F0CAC0D50AF4}" srcOrd="16" destOrd="0" presId="urn:microsoft.com/office/officeart/2005/8/layout/list1"/>
    <dgm:cxn modelId="{02A39C0A-9552-496B-8B3C-FBF60ADED5DC}" type="presParOf" srcId="{FBB8D852-3BC6-4A5F-A1AD-F0CAC0D50AF4}" destId="{17300CCA-C08A-40D0-A12A-B0BD048B7C4E}" srcOrd="0" destOrd="0" presId="urn:microsoft.com/office/officeart/2005/8/layout/list1"/>
    <dgm:cxn modelId="{07732490-53B2-4233-A85E-69942CB60841}" type="presParOf" srcId="{FBB8D852-3BC6-4A5F-A1AD-F0CAC0D50AF4}" destId="{AF657E3F-63CB-4445-954D-C678B9FD5929}" srcOrd="1" destOrd="0" presId="urn:microsoft.com/office/officeart/2005/8/layout/list1"/>
    <dgm:cxn modelId="{75CC238D-A6A1-433D-A019-0C5FC3EB9B44}" type="presParOf" srcId="{37AABEA8-0D3C-4482-97F2-8C593200F7CC}" destId="{5B32C3E9-C9B0-49AD-B539-7C30CB7668C1}" srcOrd="17" destOrd="0" presId="urn:microsoft.com/office/officeart/2005/8/layout/list1"/>
    <dgm:cxn modelId="{EBA34A00-2794-44D1-B617-9BBA6C68D57D}" type="presParOf" srcId="{37AABEA8-0D3C-4482-97F2-8C593200F7CC}" destId="{661ED367-04EB-4187-AE42-8EB4E3671195}" srcOrd="18" destOrd="0" presId="urn:microsoft.com/office/officeart/2005/8/layout/list1"/>
    <dgm:cxn modelId="{AABB8F2E-AC00-41BC-9DF0-91BA17578FD2}" type="presParOf" srcId="{37AABEA8-0D3C-4482-97F2-8C593200F7CC}" destId="{393CD331-A6B1-4C03-A6A3-1F75B4EC8E09}" srcOrd="19" destOrd="0" presId="urn:microsoft.com/office/officeart/2005/8/layout/list1"/>
    <dgm:cxn modelId="{3FF766F2-78D4-412A-AF50-CDCC79027A55}" type="presParOf" srcId="{37AABEA8-0D3C-4482-97F2-8C593200F7CC}" destId="{00489CB8-D269-45D7-A093-BD4FC192C607}" srcOrd="20" destOrd="0" presId="urn:microsoft.com/office/officeart/2005/8/layout/list1"/>
    <dgm:cxn modelId="{FD43DAF8-34E7-4866-83A0-EA97A611E872}" type="presParOf" srcId="{00489CB8-D269-45D7-A093-BD4FC192C607}" destId="{C6F7A2BD-9A7E-4632-BCFA-363208FF8DE6}" srcOrd="0" destOrd="0" presId="urn:microsoft.com/office/officeart/2005/8/layout/list1"/>
    <dgm:cxn modelId="{BCA592BB-DD81-480F-AB15-0D1A151CD5A7}" type="presParOf" srcId="{00489CB8-D269-45D7-A093-BD4FC192C607}" destId="{6A69A729-586F-4595-9FD6-5BF84A521207}" srcOrd="1" destOrd="0" presId="urn:microsoft.com/office/officeart/2005/8/layout/list1"/>
    <dgm:cxn modelId="{F4FA6922-6312-47B8-AD84-5BC1BB26EE19}" type="presParOf" srcId="{37AABEA8-0D3C-4482-97F2-8C593200F7CC}" destId="{D89578AC-84D2-42E3-BBC1-B1FCCBFA4EF7}" srcOrd="21" destOrd="0" presId="urn:microsoft.com/office/officeart/2005/8/layout/list1"/>
    <dgm:cxn modelId="{D9FF54A3-D4F6-438A-8889-258BEBDF0D5F}" type="presParOf" srcId="{37AABEA8-0D3C-4482-97F2-8C593200F7CC}" destId="{AE34DDC2-6768-42CB-BEED-A0F965944C48}" srcOrd="22" destOrd="0" presId="urn:microsoft.com/office/officeart/2005/8/layout/list1"/>
    <dgm:cxn modelId="{0BC1F446-C5F3-4D1C-90AA-D578F93DAE93}" type="presParOf" srcId="{37AABEA8-0D3C-4482-97F2-8C593200F7CC}" destId="{2F69BEDA-72A4-4B1D-BD78-5CCF73481618}" srcOrd="23" destOrd="0" presId="urn:microsoft.com/office/officeart/2005/8/layout/list1"/>
    <dgm:cxn modelId="{EFD5AB75-F5DD-448F-848E-CEFAB54538D8}" type="presParOf" srcId="{37AABEA8-0D3C-4482-97F2-8C593200F7CC}" destId="{43D13824-1363-41AF-B8C8-18C34F3C83B2}" srcOrd="24" destOrd="0" presId="urn:microsoft.com/office/officeart/2005/8/layout/list1"/>
    <dgm:cxn modelId="{FB07BEFF-1682-46A1-84E8-41B0618FB48A}" type="presParOf" srcId="{43D13824-1363-41AF-B8C8-18C34F3C83B2}" destId="{5E86F72E-1646-47EA-B699-2B0C7B5E2DDF}" srcOrd="0" destOrd="0" presId="urn:microsoft.com/office/officeart/2005/8/layout/list1"/>
    <dgm:cxn modelId="{2D0D8CDA-89DD-4F24-B6D9-E741AF1B6D0F}" type="presParOf" srcId="{43D13824-1363-41AF-B8C8-18C34F3C83B2}" destId="{D0A3B149-B74E-4764-A219-EF3A6F1EFEEB}" srcOrd="1" destOrd="0" presId="urn:microsoft.com/office/officeart/2005/8/layout/list1"/>
    <dgm:cxn modelId="{8C0479B0-C064-473A-8C2A-F4FD31255D83}" type="presParOf" srcId="{37AABEA8-0D3C-4482-97F2-8C593200F7CC}" destId="{07099985-98C9-44FB-85AA-0F0C695C0EF8}" srcOrd="25" destOrd="0" presId="urn:microsoft.com/office/officeart/2005/8/layout/list1"/>
    <dgm:cxn modelId="{6D760B4E-BD0E-4EDD-BF69-FC2769BF89E5}" type="presParOf" srcId="{37AABEA8-0D3C-4482-97F2-8C593200F7CC}" destId="{31DC1FBA-3E88-49AD-8036-2B87432FBB0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a:latin typeface="Century Gothic" panose="020B0502020202020204" pitchFamily="34" charset="0"/>
            </a:rPr>
            <a:t>Βάσει μοναδιαίου κόστους</a:t>
          </a:r>
          <a:endParaRPr lang="en-US" sz="2200" b="1" dirty="0">
            <a:latin typeface="Century Gothic" panose="020B050202020202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a:latin typeface="Century Gothic" panose="020B0502020202020204" pitchFamily="34" charset="0"/>
            </a:rPr>
            <a:t>Βάσει πραγματικών εξόδων</a:t>
          </a:r>
          <a:endParaRPr lang="en-US" sz="2200" b="1" dirty="0">
            <a:latin typeface="Century Gothic" panose="020B050202020202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a:lnSpc>
              <a:spcPct val="100000"/>
            </a:lnSpc>
          </a:pPr>
          <a:r>
            <a:rPr lang="el-GR" sz="1600" dirty="0">
              <a:latin typeface="Century Gothic" panose="020B0502020202020204" pitchFamily="34" charset="0"/>
            </a:rPr>
            <a:t>Έξοδα συμπερίληψης/υποστήριξης για συμμετέχοντες με λιγότερες ευκαιρίες</a:t>
          </a:r>
          <a:endParaRPr lang="en-US" sz="1600" dirty="0">
            <a:solidFill>
              <a:schemeClr val="tx1">
                <a:lumMod val="75000"/>
                <a:lumOff val="25000"/>
              </a:schemeClr>
            </a:solidFill>
            <a:latin typeface="Century Gothic" panose="020B0502020202020204" pitchFamily="34" charset="0"/>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BF39CBCD-97F2-4589-83CC-A75F860D6E3D}">
      <dgm:prSet custT="1"/>
      <dgm:spPr/>
      <dgm:t>
        <a:bodyPr/>
        <a:lstStyle/>
        <a:p>
          <a:pPr>
            <a:lnSpc>
              <a:spcPct val="100000"/>
            </a:lnSpc>
          </a:pPr>
          <a:r>
            <a:rPr lang="el-GR" sz="1600" dirty="0">
              <a:latin typeface="Century Gothic" panose="020B0502020202020204" pitchFamily="34" charset="0"/>
            </a:rPr>
            <a:t>Έκτακτες δαπάνες</a:t>
          </a:r>
          <a:r>
            <a:rPr lang="en-US" sz="1600" dirty="0">
              <a:latin typeface="Century Gothic" panose="020B0502020202020204" pitchFamily="34" charset="0"/>
            </a:rPr>
            <a:t> </a:t>
          </a:r>
          <a:r>
            <a:rPr lang="el-GR" sz="1600" dirty="0">
              <a:latin typeface="Century Gothic" panose="020B0502020202020204" pitchFamily="34" charset="0"/>
            </a:rPr>
            <a:t>για εξασφάλιση εγγυητικής επιστολής (80%) ή για ακριβά ταξίδια σε δύσβατες ή απομακρυσμένες περιοχές</a:t>
          </a:r>
          <a:r>
            <a:rPr lang="el-GR" sz="1800" dirty="0">
              <a:latin typeface="Century Gothic" panose="020B0502020202020204" pitchFamily="34" charset="0"/>
            </a:rPr>
            <a:t>.</a:t>
          </a:r>
          <a:endParaRPr lang="en-GB" sz="18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FB3DB75A-AE2A-4941-865D-A2D1FE3FD5D3}">
      <dgm:prSet custT="1"/>
      <dgm:spPr/>
      <dgm:t>
        <a:bodyPr/>
        <a:lstStyle/>
        <a:p>
          <a:pPr marL="171450" indent="-171450" defTabSz="755650">
            <a:lnSpc>
              <a:spcPct val="100000"/>
            </a:lnSpc>
            <a:spcBef>
              <a:spcPct val="0"/>
            </a:spcBef>
            <a:spcAft>
              <a:spcPct val="20000"/>
            </a:spcAft>
            <a:buNone/>
          </a:pPr>
          <a:r>
            <a:rPr lang="el-GR" sz="1600" dirty="0">
              <a:latin typeface="Century Gothic" panose="020B0502020202020204" pitchFamily="34" charset="0"/>
            </a:rPr>
            <a:t>Οργανωτικά έξοδα </a:t>
          </a:r>
          <a:endParaRPr lang="el-GR" sz="1600" dirty="0">
            <a:solidFill>
              <a:schemeClr val="tx1">
                <a:lumMod val="75000"/>
                <a:lumOff val="25000"/>
              </a:schemeClr>
            </a:solidFill>
            <a:latin typeface="Century Gothic" panose="020B0502020202020204" pitchFamily="34" charset="0"/>
          </a:endParaRPr>
        </a:p>
      </dgm:t>
    </dgm:pt>
    <dgm:pt modelId="{9CE842D5-272D-405F-BA8A-3B7FE1CB2F9E}" type="sibTrans" cxnId="{75D601F1-9F12-4218-A24E-7E3310CD5034}">
      <dgm:prSet/>
      <dgm:spPr/>
      <dgm:t>
        <a:bodyPr/>
        <a:lstStyle/>
        <a:p>
          <a:endParaRPr lang="en-US">
            <a:latin typeface="Century Gothic" panose="020B0502020202020204" pitchFamily="34" charset="0"/>
          </a:endParaRPr>
        </a:p>
      </dgm:t>
    </dgm:pt>
    <dgm:pt modelId="{BACEE4C7-733C-4A77-A412-6A59CD043C86}" type="parTrans" cxnId="{75D601F1-9F12-4218-A24E-7E3310CD5034}">
      <dgm:prSet/>
      <dgm:spPr/>
      <dgm:t>
        <a:bodyPr/>
        <a:lstStyle/>
        <a:p>
          <a:endParaRPr lang="en-US">
            <a:latin typeface="Century Gothic" panose="020B0502020202020204" pitchFamily="34" charset="0"/>
          </a:endParaRPr>
        </a:p>
      </dgm:t>
    </dgm:pt>
    <dgm:pt modelId="{FCA8808C-E26C-450E-8E44-077346AE8E95}">
      <dgm:prSet custT="1"/>
      <dgm:spPr/>
      <dgm:t>
        <a:bodyPr/>
        <a:lstStyle/>
        <a:p>
          <a:pPr>
            <a:lnSpc>
              <a:spcPct val="100000"/>
            </a:lnSpc>
          </a:pPr>
          <a:r>
            <a:rPr lang="el-GR" sz="1600" dirty="0">
              <a:latin typeface="Century Gothic" panose="020B0502020202020204" pitchFamily="34" charset="0"/>
            </a:rPr>
            <a:t>Έξοδα </a:t>
          </a:r>
          <a:r>
            <a:rPr lang="el-GR" sz="1600" dirty="0" err="1">
              <a:latin typeface="Century Gothic" panose="020B0502020202020204" pitchFamily="34" charset="0"/>
            </a:rPr>
            <a:t>ταξιδίου</a:t>
          </a:r>
          <a:r>
            <a:rPr lang="el-GR" sz="1600" dirty="0">
              <a:latin typeface="Century Gothic" panose="020B0502020202020204" pitchFamily="34" charset="0"/>
            </a:rPr>
            <a:t> </a:t>
          </a:r>
          <a:endParaRPr lang="en-US" sz="1600" dirty="0">
            <a:latin typeface="Century Gothic" panose="020B0502020202020204" pitchFamily="34" charset="0"/>
          </a:endParaRPr>
        </a:p>
      </dgm:t>
    </dgm:pt>
    <dgm:pt modelId="{6068588A-1CC1-46D1-9F05-50F681C94A5D}" type="parTrans" cxnId="{D304F7FC-B584-418E-9B48-45E3DF99D9AE}">
      <dgm:prSet/>
      <dgm:spPr/>
      <dgm:t>
        <a:bodyPr/>
        <a:lstStyle/>
        <a:p>
          <a:endParaRPr lang="en-US"/>
        </a:p>
      </dgm:t>
    </dgm:pt>
    <dgm:pt modelId="{1BD5231B-5EA1-458E-AE19-833174ADE80B}" type="sibTrans" cxnId="{D304F7FC-B584-418E-9B48-45E3DF99D9AE}">
      <dgm:prSet/>
      <dgm:spPr/>
      <dgm:t>
        <a:bodyPr/>
        <a:lstStyle/>
        <a:p>
          <a:endParaRPr lang="en-US"/>
        </a:p>
      </dgm:t>
    </dgm:pt>
    <dgm:pt modelId="{4513A19A-9A31-45F1-A17C-739A190DC901}">
      <dgm:prSet custT="1"/>
      <dgm:spPr/>
      <dgm:t>
        <a:bodyPr/>
        <a:lstStyle/>
        <a:p>
          <a:pPr>
            <a:lnSpc>
              <a:spcPct val="100000"/>
            </a:lnSpc>
          </a:pPr>
          <a:r>
            <a:rPr lang="el-GR" sz="1600" dirty="0">
              <a:latin typeface="Century Gothic" panose="020B0502020202020204" pitchFamily="34" charset="0"/>
            </a:rPr>
            <a:t>Έξοδα ατομικής στήριξης (διαβίωσης)</a:t>
          </a:r>
          <a:endParaRPr lang="en-US" sz="1600" dirty="0">
            <a:latin typeface="Century Gothic" panose="020B0502020202020204" pitchFamily="34" charset="0"/>
          </a:endParaRPr>
        </a:p>
      </dgm:t>
    </dgm:pt>
    <dgm:pt modelId="{59A3ED4B-C72E-4C47-8E8F-82976E117013}" type="parTrans" cxnId="{0A3AEE6B-EA92-456C-83D9-01BDE012867A}">
      <dgm:prSet/>
      <dgm:spPr/>
      <dgm:t>
        <a:bodyPr/>
        <a:lstStyle/>
        <a:p>
          <a:endParaRPr lang="en-US"/>
        </a:p>
      </dgm:t>
    </dgm:pt>
    <dgm:pt modelId="{29AB85EC-E7DA-49EA-8FA4-729B7DCAD3DA}" type="sibTrans" cxnId="{0A3AEE6B-EA92-456C-83D9-01BDE012867A}">
      <dgm:prSet/>
      <dgm:spPr/>
      <dgm:t>
        <a:bodyPr/>
        <a:lstStyle/>
        <a:p>
          <a:endParaRPr lang="en-US"/>
        </a:p>
      </dgm:t>
    </dgm:pt>
    <dgm:pt modelId="{19656D38-ACD4-488B-B2BF-0826B8EA9883}">
      <dgm:prSet custT="1"/>
      <dgm:spPr/>
      <dgm:t>
        <a:bodyPr/>
        <a:lstStyle/>
        <a:p>
          <a:pPr>
            <a:lnSpc>
              <a:spcPct val="100000"/>
            </a:lnSpc>
          </a:pPr>
          <a:r>
            <a:rPr lang="el-GR" sz="1600" dirty="0">
              <a:latin typeface="Century Gothic" panose="020B0502020202020204" pitchFamily="34" charset="0"/>
            </a:rPr>
            <a:t>Δίδακτρα σεμιναρίων</a:t>
          </a:r>
          <a:endParaRPr lang="en-US" sz="1600" dirty="0">
            <a:latin typeface="Century Gothic" panose="020B0502020202020204" pitchFamily="34" charset="0"/>
          </a:endParaRPr>
        </a:p>
      </dgm:t>
    </dgm:pt>
    <dgm:pt modelId="{69E05315-E47A-4F51-9A82-F5D59ED9722D}" type="parTrans" cxnId="{07490F90-C9A4-4F83-9F78-B333D1C0BB2A}">
      <dgm:prSet/>
      <dgm:spPr/>
      <dgm:t>
        <a:bodyPr/>
        <a:lstStyle/>
        <a:p>
          <a:endParaRPr lang="en-US"/>
        </a:p>
      </dgm:t>
    </dgm:pt>
    <dgm:pt modelId="{866C62C1-21BE-4C7D-8684-B5AFC617B3D9}" type="sibTrans" cxnId="{07490F90-C9A4-4F83-9F78-B333D1C0BB2A}">
      <dgm:prSet/>
      <dgm:spPr/>
      <dgm:t>
        <a:bodyPr/>
        <a:lstStyle/>
        <a:p>
          <a:endParaRPr lang="en-US"/>
        </a:p>
      </dgm:t>
    </dgm:pt>
    <dgm:pt modelId="{79737DF1-887B-4577-BBAF-DEF476851A2E}">
      <dgm:prSet custT="1"/>
      <dgm:spPr/>
      <dgm:t>
        <a:bodyPr/>
        <a:lstStyle/>
        <a:p>
          <a:pPr>
            <a:lnSpc>
              <a:spcPct val="100000"/>
            </a:lnSpc>
          </a:pPr>
          <a:r>
            <a:rPr lang="el-GR" sz="1600" dirty="0">
              <a:latin typeface="Century Gothic" panose="020B0502020202020204" pitchFamily="34" charset="0"/>
            </a:rPr>
            <a:t>Προπαρασκευαστικές επισκέψεις</a:t>
          </a:r>
          <a:endParaRPr lang="en-US" sz="1600" dirty="0">
            <a:latin typeface="Century Gothic" panose="020B0502020202020204" pitchFamily="34" charset="0"/>
          </a:endParaRPr>
        </a:p>
      </dgm:t>
    </dgm:pt>
    <dgm:pt modelId="{291A648C-BE78-4165-B725-8DE28B5BD24E}" type="parTrans" cxnId="{4AFCD6C8-C2BD-419B-B458-E4AC2D906474}">
      <dgm:prSet/>
      <dgm:spPr/>
      <dgm:t>
        <a:bodyPr/>
        <a:lstStyle/>
        <a:p>
          <a:endParaRPr lang="en-US"/>
        </a:p>
      </dgm:t>
    </dgm:pt>
    <dgm:pt modelId="{CA5F9816-3BB9-4416-A50E-25E3B044163A}" type="sibTrans" cxnId="{4AFCD6C8-C2BD-419B-B458-E4AC2D906474}">
      <dgm:prSet/>
      <dgm:spPr/>
      <dgm:t>
        <a:bodyPr/>
        <a:lstStyle/>
        <a:p>
          <a:endParaRPr lang="en-US"/>
        </a:p>
      </dgm:t>
    </dgm:pt>
    <dgm:pt modelId="{F04207CF-35FB-4662-B486-F28260CB0218}">
      <dgm:prSet custT="1"/>
      <dgm:spPr/>
      <dgm:t>
        <a:bodyPr/>
        <a:lstStyle/>
        <a:p>
          <a:pPr>
            <a:lnSpc>
              <a:spcPct val="100000"/>
            </a:lnSpc>
          </a:pPr>
          <a:r>
            <a:rPr lang="el-GR" sz="1600" dirty="0">
              <a:latin typeface="Century Gothic" panose="020B0502020202020204" pitchFamily="34" charset="0"/>
            </a:rPr>
            <a:t>Κόστος συμμετοχής σε δραστηριότητες κατάρτισης</a:t>
          </a:r>
          <a:endParaRPr lang="en-US" sz="1600" dirty="0">
            <a:latin typeface="Century Gothic" panose="020B0502020202020204" pitchFamily="34" charset="0"/>
          </a:endParaRPr>
        </a:p>
      </dgm:t>
    </dgm:pt>
    <dgm:pt modelId="{CF7961F4-6A09-453E-BE80-39CC4681327B}" type="parTrans" cxnId="{1352BF70-20A8-4FD2-80A2-F1F3B6AAB21F}">
      <dgm:prSet/>
      <dgm:spPr/>
      <dgm:t>
        <a:bodyPr/>
        <a:lstStyle/>
        <a:p>
          <a:endParaRPr lang="en-US"/>
        </a:p>
      </dgm:t>
    </dgm:pt>
    <dgm:pt modelId="{A81762A6-2319-4DA3-B934-9735727CA411}" type="sibTrans" cxnId="{1352BF70-20A8-4FD2-80A2-F1F3B6AAB21F}">
      <dgm:prSet/>
      <dgm:spPr/>
      <dgm:t>
        <a:bodyPr/>
        <a:lstStyle/>
        <a:p>
          <a:endParaRPr lang="en-US"/>
        </a:p>
      </dgm:t>
    </dgm:pt>
    <dgm:pt modelId="{1517042C-2B0B-4A16-86D9-D5121550E34E}">
      <dgm:prSet custT="1"/>
      <dgm:spPr/>
      <dgm:t>
        <a:bodyPr/>
        <a:lstStyle/>
        <a:p>
          <a:pPr>
            <a:lnSpc>
              <a:spcPct val="100000"/>
            </a:lnSpc>
          </a:pPr>
          <a:r>
            <a:rPr lang="en-US" sz="1600" dirty="0" err="1">
              <a:latin typeface="Century Gothic" panose="020B0502020202020204" pitchFamily="34" charset="0"/>
            </a:rPr>
            <a:t>Κόστος</a:t>
          </a:r>
          <a:r>
            <a:rPr lang="en-US" sz="1600" dirty="0">
              <a:latin typeface="Century Gothic" panose="020B0502020202020204" pitchFamily="34" charset="0"/>
            </a:rPr>
            <a:t> </a:t>
          </a:r>
          <a:r>
            <a:rPr lang="en-US" sz="1600" dirty="0" err="1">
              <a:latin typeface="Century Gothic" panose="020B0502020202020204" pitchFamily="34" charset="0"/>
            </a:rPr>
            <a:t>γλωσσικής</a:t>
          </a:r>
          <a:r>
            <a:rPr lang="en-US" sz="1600" dirty="0">
              <a:latin typeface="Century Gothic" panose="020B0502020202020204" pitchFamily="34" charset="0"/>
            </a:rPr>
            <a:t> π</a:t>
          </a:r>
          <a:r>
            <a:rPr lang="en-US" sz="1600" dirty="0" err="1">
              <a:latin typeface="Century Gothic" panose="020B0502020202020204" pitchFamily="34" charset="0"/>
            </a:rPr>
            <a:t>ροετοιμ</a:t>
          </a:r>
          <a:r>
            <a:rPr lang="en-US" sz="1600" dirty="0">
              <a:latin typeface="Century Gothic" panose="020B0502020202020204" pitchFamily="34" charset="0"/>
            </a:rPr>
            <a:t>ασίας</a:t>
          </a:r>
        </a:p>
      </dgm:t>
    </dgm:pt>
    <dgm:pt modelId="{E1E6B682-7B30-4D50-965D-C68E898C8E31}" type="parTrans" cxnId="{9932B3A3-544A-43CC-B716-58380EF90BA1}">
      <dgm:prSet/>
      <dgm:spPr/>
      <dgm:t>
        <a:bodyPr/>
        <a:lstStyle/>
        <a:p>
          <a:endParaRPr lang="en-US"/>
        </a:p>
      </dgm:t>
    </dgm:pt>
    <dgm:pt modelId="{4ABC9A7C-A413-4F3D-BB47-8B839389CE32}" type="sibTrans" cxnId="{9932B3A3-544A-43CC-B716-58380EF90BA1}">
      <dgm:prSet/>
      <dgm:spPr/>
      <dgm:t>
        <a:bodyPr/>
        <a:lstStyle/>
        <a:p>
          <a:endParaRPr lang="en-US"/>
        </a:p>
      </dgm:t>
    </dgm:pt>
    <dgm:pt modelId="{951DA0C1-DC59-4708-A6E0-9AF1E459EAA0}">
      <dgm:prSet custT="1"/>
      <dgm:spPr/>
      <dgm:t>
        <a:bodyPr/>
        <a:lstStyle/>
        <a:p>
          <a:pPr>
            <a:lnSpc>
              <a:spcPct val="100000"/>
            </a:lnSpc>
          </a:pPr>
          <a:r>
            <a:rPr lang="en-US" sz="1600" dirty="0" err="1">
              <a:latin typeface="Century Gothic" panose="020B0502020202020204" pitchFamily="34" charset="0"/>
            </a:rPr>
            <a:t>Στήριξη</a:t>
          </a:r>
          <a:r>
            <a:rPr lang="en-US" sz="1600" dirty="0">
              <a:latin typeface="Century Gothic" panose="020B0502020202020204" pitchFamily="34" charset="0"/>
            </a:rPr>
            <a:t> α</a:t>
          </a:r>
          <a:r>
            <a:rPr lang="en-US" sz="1600" dirty="0" err="1">
              <a:latin typeface="Century Gothic" panose="020B0502020202020204" pitchFamily="34" charset="0"/>
            </a:rPr>
            <a:t>τόμων</a:t>
          </a:r>
          <a:r>
            <a:rPr lang="en-US" sz="1600" dirty="0">
              <a:latin typeface="Century Gothic" panose="020B0502020202020204" pitchFamily="34" charset="0"/>
            </a:rPr>
            <a:t> </a:t>
          </a:r>
          <a:r>
            <a:rPr lang="en-US" sz="1600" dirty="0" err="1">
              <a:latin typeface="Century Gothic" panose="020B0502020202020204" pitchFamily="34" charset="0"/>
            </a:rPr>
            <a:t>με</a:t>
          </a:r>
          <a:r>
            <a:rPr lang="en-US" sz="1600" dirty="0">
              <a:latin typeface="Century Gothic" panose="020B0502020202020204" pitchFamily="34" charset="0"/>
            </a:rPr>
            <a:t> </a:t>
          </a:r>
          <a:r>
            <a:rPr lang="en-US" sz="1600" dirty="0" err="1">
              <a:latin typeface="Century Gothic" panose="020B0502020202020204" pitchFamily="34" charset="0"/>
            </a:rPr>
            <a:t>λιγότερες</a:t>
          </a:r>
          <a:r>
            <a:rPr lang="en-US" sz="1600" dirty="0">
              <a:latin typeface="Century Gothic" panose="020B0502020202020204" pitchFamily="34" charset="0"/>
            </a:rPr>
            <a:t> </a:t>
          </a:r>
          <a:r>
            <a:rPr lang="en-US" sz="1600" dirty="0" err="1">
              <a:latin typeface="Century Gothic" panose="020B0502020202020204" pitchFamily="34" charset="0"/>
            </a:rPr>
            <a:t>ευκ</a:t>
          </a:r>
          <a:r>
            <a:rPr lang="en-US" sz="1600" dirty="0">
              <a:latin typeface="Century Gothic" panose="020B0502020202020204" pitchFamily="34" charset="0"/>
            </a:rPr>
            <a:t>αιρίες</a:t>
          </a:r>
        </a:p>
      </dgm:t>
    </dgm:pt>
    <dgm:pt modelId="{A6C2DB93-FA48-45EF-95D6-4DF8C64039F7}" type="sibTrans" cxnId="{4C7B847F-A984-43A5-94BA-657FE467D0C9}">
      <dgm:prSet/>
      <dgm:spPr/>
      <dgm:t>
        <a:bodyPr/>
        <a:lstStyle/>
        <a:p>
          <a:endParaRPr lang="en-US"/>
        </a:p>
      </dgm:t>
    </dgm:pt>
    <dgm:pt modelId="{12149B5D-0587-452D-BBA6-F3898F72D18C}" type="parTrans" cxnId="{4C7B847F-A984-43A5-94BA-657FE467D0C9}">
      <dgm:prSet/>
      <dgm:spPr/>
      <dgm:t>
        <a:bodyPr/>
        <a:lstStyle/>
        <a:p>
          <a:endParaRPr lang="en-US"/>
        </a:p>
      </dgm:t>
    </dgm:pt>
    <dgm:pt modelId="{6245224C-24B1-4EB6-89E4-DD24CF4C1E74}" type="pres">
      <dgm:prSet presAssocID="{EC97BECF-4265-4660-928E-19C0CED322FC}" presName="linear" presStyleCnt="0">
        <dgm:presLayoutVars>
          <dgm:animLvl val="lvl"/>
          <dgm:resizeHandles val="exact"/>
        </dgm:presLayoutVars>
      </dgm:prSet>
      <dgm:spPr/>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pt>
    <dgm:pt modelId="{95500D3E-20F7-4931-A624-9154A111CE1B}" type="pres">
      <dgm:prSet presAssocID="{0AEA81AA-F241-44A8-B507-8603DCBB4FBE}" presName="childText" presStyleLbl="revTx" presStyleIdx="0" presStyleCnt="2" custScaleY="117037">
        <dgm:presLayoutVars>
          <dgm:bulletEnabled val="1"/>
        </dgm:presLayoutVars>
      </dgm:prSet>
      <dgm:spPr/>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pt>
    <dgm:pt modelId="{5661C2E9-7FB6-40F4-A401-8B2B73FC6636}" type="pres">
      <dgm:prSet presAssocID="{5AEF1A82-1E49-4640-9F7F-167CCADB81D7}" presName="childText" presStyleLbl="revTx" presStyleIdx="1" presStyleCnt="2">
        <dgm:presLayoutVars>
          <dgm:bulletEnabled val="1"/>
        </dgm:presLayoutVars>
      </dgm:prSet>
      <dgm:spPr/>
    </dgm:pt>
  </dgm:ptLst>
  <dgm:cxnLst>
    <dgm:cxn modelId="{4689B30C-29E6-4233-8D49-8FA8E5D9C591}" type="presOf" srcId="{EC97BECF-4265-4660-928E-19C0CED322FC}" destId="{6245224C-24B1-4EB6-89E4-DD24CF4C1E74}" srcOrd="0" destOrd="0" presId="urn:microsoft.com/office/officeart/2005/8/layout/vList2"/>
    <dgm:cxn modelId="{7534780D-7E2B-4456-A34E-DF960CB58C7E}" type="presOf" srcId="{4513A19A-9A31-45F1-A17C-739A190DC901}" destId="{95500D3E-20F7-4931-A624-9154A111CE1B}" srcOrd="0" destOrd="2" presId="urn:microsoft.com/office/officeart/2005/8/layout/vList2"/>
    <dgm:cxn modelId="{8927BE13-3F37-45AD-81AF-74D4AFB75F34}" type="presOf" srcId="{5AEF1A82-1E49-4640-9F7F-167CCADB81D7}" destId="{7FB70556-8499-4A16-9503-7601EF30D601}" srcOrd="0" destOrd="0" presId="urn:microsoft.com/office/officeart/2005/8/layout/vList2"/>
    <dgm:cxn modelId="{52E53122-7BAB-42A9-908C-DA30A019F353}" type="presOf" srcId="{FCA8808C-E26C-450E-8E44-077346AE8E95}" destId="{95500D3E-20F7-4931-A624-9154A111CE1B}" srcOrd="0" destOrd="1" presId="urn:microsoft.com/office/officeart/2005/8/layout/vList2"/>
    <dgm:cxn modelId="{4294E725-FC60-4114-886F-C0778C0EAB32}" type="presOf" srcId="{BF39CBCD-97F2-4589-83CC-A75F860D6E3D}" destId="{5661C2E9-7FB6-40F4-A401-8B2B73FC6636}" srcOrd="0" destOrd="1" presId="urn:microsoft.com/office/officeart/2005/8/layout/vList2"/>
    <dgm:cxn modelId="{DE6B385D-6A20-4683-A490-FEB3C0547D65}" srcId="{EC97BECF-4265-4660-928E-19C0CED322FC}" destId="{0AEA81AA-F241-44A8-B507-8603DCBB4FBE}" srcOrd="0" destOrd="0" parTransId="{584EAC28-7971-4AD6-82CB-4D28D326159A}" sibTransId="{787BC3D2-C5FD-4B27-B5BC-435D87F2370D}"/>
    <dgm:cxn modelId="{0A3AEE6B-EA92-456C-83D9-01BDE012867A}" srcId="{0AEA81AA-F241-44A8-B507-8603DCBB4FBE}" destId="{4513A19A-9A31-45F1-A17C-739A190DC901}" srcOrd="2" destOrd="0" parTransId="{59A3ED4B-C72E-4C47-8E8F-82976E117013}" sibTransId="{29AB85EC-E7DA-49EA-8FA4-729B7DCAD3DA}"/>
    <dgm:cxn modelId="{CE9EAC70-8281-405A-9C49-4F946C579D5C}" type="presOf" srcId="{79737DF1-887B-4577-BBAF-DEF476851A2E}" destId="{95500D3E-20F7-4931-A624-9154A111CE1B}" srcOrd="0" destOrd="5" presId="urn:microsoft.com/office/officeart/2005/8/layout/vList2"/>
    <dgm:cxn modelId="{1352BF70-20A8-4FD2-80A2-F1F3B6AAB21F}" srcId="{0AEA81AA-F241-44A8-B507-8603DCBB4FBE}" destId="{F04207CF-35FB-4662-B486-F28260CB0218}" srcOrd="6" destOrd="0" parTransId="{CF7961F4-6A09-453E-BE80-39CC4681327B}" sibTransId="{A81762A6-2319-4DA3-B934-9735727CA411}"/>
    <dgm:cxn modelId="{4810A358-6314-4B50-83DE-52C3597EB8A0}" type="presOf" srcId="{A453FD26-6B35-4400-88CF-FF0CEF2833E9}" destId="{5661C2E9-7FB6-40F4-A401-8B2B73FC6636}" srcOrd="0" destOrd="0" presId="urn:microsoft.com/office/officeart/2005/8/layout/vList2"/>
    <dgm:cxn modelId="{4C7B847F-A984-43A5-94BA-657FE467D0C9}" srcId="{0AEA81AA-F241-44A8-B507-8603DCBB4FBE}" destId="{951DA0C1-DC59-4708-A6E0-9AF1E459EAA0}" srcOrd="3" destOrd="0" parTransId="{12149B5D-0587-452D-BBA6-F3898F72D18C}" sibTransId="{A6C2DB93-FA48-45EF-95D6-4DF8C64039F7}"/>
    <dgm:cxn modelId="{07490F90-C9A4-4F83-9F78-B333D1C0BB2A}" srcId="{0AEA81AA-F241-44A8-B507-8603DCBB4FBE}" destId="{19656D38-ACD4-488B-B2BF-0826B8EA9883}" srcOrd="4" destOrd="0" parTransId="{69E05315-E47A-4F51-9A82-F5D59ED9722D}" sibTransId="{866C62C1-21BE-4C7D-8684-B5AFC617B3D9}"/>
    <dgm:cxn modelId="{E75F1690-E88E-4635-A211-0A4E139C1F6D}" type="presOf" srcId="{951DA0C1-DC59-4708-A6E0-9AF1E459EAA0}" destId="{95500D3E-20F7-4931-A624-9154A111CE1B}" srcOrd="0" destOrd="3" presId="urn:microsoft.com/office/officeart/2005/8/layout/vList2"/>
    <dgm:cxn modelId="{99B8A496-A6AF-4318-8C6C-AE161105A027}" type="presOf" srcId="{19656D38-ACD4-488B-B2BF-0826B8EA9883}" destId="{95500D3E-20F7-4931-A624-9154A111CE1B}" srcOrd="0" destOrd="4" presId="urn:microsoft.com/office/officeart/2005/8/layout/vList2"/>
    <dgm:cxn modelId="{0249C697-D571-4548-AF10-7375EE0211E2}" type="presOf" srcId="{1517042C-2B0B-4A16-86D9-D5121550E34E}" destId="{95500D3E-20F7-4931-A624-9154A111CE1B}" srcOrd="0" destOrd="7" presId="urn:microsoft.com/office/officeart/2005/8/layout/vList2"/>
    <dgm:cxn modelId="{D68DE8A0-C68F-418A-A34B-0AF9CB86862A}" type="presOf" srcId="{FB3DB75A-AE2A-4941-865D-A2D1FE3FD5D3}" destId="{95500D3E-20F7-4931-A624-9154A111CE1B}" srcOrd="0" destOrd="0" presId="urn:microsoft.com/office/officeart/2005/8/layout/vList2"/>
    <dgm:cxn modelId="{9932B3A3-544A-43CC-B716-58380EF90BA1}" srcId="{0AEA81AA-F241-44A8-B507-8603DCBB4FBE}" destId="{1517042C-2B0B-4A16-86D9-D5121550E34E}" srcOrd="7" destOrd="0" parTransId="{E1E6B682-7B30-4D50-965D-C68E898C8E31}" sibTransId="{4ABC9A7C-A413-4F3D-BB47-8B839389CE32}"/>
    <dgm:cxn modelId="{444F51BC-0F7F-49D2-9146-F55CFD70C52E}" type="presOf" srcId="{0AEA81AA-F241-44A8-B507-8603DCBB4FBE}" destId="{B6AFAD86-D97F-49F3-991D-89CB1110D0FC}" srcOrd="0" destOrd="0" presId="urn:microsoft.com/office/officeart/2005/8/layout/vList2"/>
    <dgm:cxn modelId="{4AFCD6C8-C2BD-419B-B458-E4AC2D906474}" srcId="{0AEA81AA-F241-44A8-B507-8603DCBB4FBE}" destId="{79737DF1-887B-4577-BBAF-DEF476851A2E}" srcOrd="5" destOrd="0" parTransId="{291A648C-BE78-4165-B725-8DE28B5BD24E}" sibTransId="{CA5F9816-3BB9-4416-A50E-25E3B044163A}"/>
    <dgm:cxn modelId="{FE1EF0CF-8BE1-443B-8CC6-486A5498E4E1}" srcId="{5AEF1A82-1E49-4640-9F7F-167CCADB81D7}" destId="{BF39CBCD-97F2-4589-83CC-A75F860D6E3D}" srcOrd="1" destOrd="0" parTransId="{A61069C9-2EB1-4629-B608-E8BCE5B4327C}" sibTransId="{04E214FE-1D61-4B92-9D03-1A9833DF945D}"/>
    <dgm:cxn modelId="{DB152ED4-F187-4A18-9893-B8ED2DEDCDD2}" srcId="{EC97BECF-4265-4660-928E-19C0CED322FC}" destId="{5AEF1A82-1E49-4640-9F7F-167CCADB81D7}" srcOrd="1" destOrd="0" parTransId="{B85CE9F9-30EB-497A-9B41-979B5E037035}" sibTransId="{A672B1EC-8EEF-4E55-A801-552176B0608C}"/>
    <dgm:cxn modelId="{870F2DD9-F1B1-4356-9183-7D0B6428BE02}" type="presOf" srcId="{F04207CF-35FB-4662-B486-F28260CB0218}" destId="{95500D3E-20F7-4931-A624-9154A111CE1B}" srcOrd="0" destOrd="6" presId="urn:microsoft.com/office/officeart/2005/8/layout/vList2"/>
    <dgm:cxn modelId="{A43649EA-005D-4AAF-BBFB-28E9D9AF2B16}" srcId="{5AEF1A82-1E49-4640-9F7F-167CCADB81D7}" destId="{A453FD26-6B35-4400-88CF-FF0CEF2833E9}" srcOrd="0" destOrd="0" parTransId="{540201CB-69CD-49D3-976A-46B6FFFC3AFB}" sibTransId="{FBD84BEE-CBE5-442C-9522-2A08CAB83FEB}"/>
    <dgm:cxn modelId="{75D601F1-9F12-4218-A24E-7E3310CD5034}" srcId="{0AEA81AA-F241-44A8-B507-8603DCBB4FBE}" destId="{FB3DB75A-AE2A-4941-865D-A2D1FE3FD5D3}" srcOrd="0" destOrd="0" parTransId="{BACEE4C7-733C-4A77-A412-6A59CD043C86}" sibTransId="{9CE842D5-272D-405F-BA8A-3B7FE1CB2F9E}"/>
    <dgm:cxn modelId="{D304F7FC-B584-418E-9B48-45E3DF99D9AE}" srcId="{0AEA81AA-F241-44A8-B507-8603DCBB4FBE}" destId="{FCA8808C-E26C-450E-8E44-077346AE8E95}" srcOrd="1" destOrd="0" parTransId="{6068588A-1CC1-46D1-9F05-50F681C94A5D}" sibTransId="{1BD5231B-5EA1-458E-AE19-833174ADE80B}"/>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E87FB-DDE5-487A-A009-F2093D90BA6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3DBC89F-83B7-4E76-A224-24B067A531C1}">
      <dgm:prSet custT="1"/>
      <dgm:spPr/>
      <dgm:t>
        <a:bodyPr/>
        <a:lstStyle/>
        <a:p>
          <a:r>
            <a:rPr lang="el-GR" sz="1800" dirty="0">
              <a:latin typeface="Century Gothic" panose="020B0502020202020204" pitchFamily="34" charset="0"/>
            </a:rPr>
            <a:t>Έξοδα προετοιμασίας (επί του αντικειμένου, διαπολιτισμική κτλ.)</a:t>
          </a:r>
        </a:p>
      </dgm:t>
    </dgm:pt>
    <dgm:pt modelId="{23C789CF-63F7-49FD-AA37-EF337584F7D1}" type="parTrans" cxnId="{EAA4C44B-D03D-4DAB-8435-EF6759D3FD2A}">
      <dgm:prSet/>
      <dgm:spPr/>
      <dgm:t>
        <a:bodyPr/>
        <a:lstStyle/>
        <a:p>
          <a:endParaRPr lang="en-US" sz="1800">
            <a:latin typeface="Century Gothic" panose="020B0502020202020204" pitchFamily="34" charset="0"/>
          </a:endParaRPr>
        </a:p>
      </dgm:t>
    </dgm:pt>
    <dgm:pt modelId="{8331742B-533F-443A-A9D2-C8229B991792}" type="sibTrans" cxnId="{EAA4C44B-D03D-4DAB-8435-EF6759D3FD2A}">
      <dgm:prSet/>
      <dgm:spPr/>
      <dgm:t>
        <a:bodyPr/>
        <a:lstStyle/>
        <a:p>
          <a:endParaRPr lang="en-US" sz="1800">
            <a:latin typeface="Century Gothic" panose="020B0502020202020204" pitchFamily="34" charset="0"/>
          </a:endParaRPr>
        </a:p>
      </dgm:t>
    </dgm:pt>
    <dgm:pt modelId="{75928C6E-264C-457E-82E1-3CF320252135}">
      <dgm:prSet custT="1"/>
      <dgm:spPr/>
      <dgm:t>
        <a:bodyPr/>
        <a:lstStyle/>
        <a:p>
          <a:r>
            <a:rPr lang="el-GR" sz="1800">
              <a:latin typeface="Century Gothic" panose="020B0502020202020204" pitchFamily="34" charset="0"/>
            </a:rPr>
            <a:t>Παρακολούθηση και στήριξη συμμετεχόντων, κατά τη διάρκεια της κινητικότητας</a:t>
          </a:r>
          <a:endParaRPr lang="el-GR" sz="1800" dirty="0">
            <a:latin typeface="Century Gothic" panose="020B0502020202020204" pitchFamily="34" charset="0"/>
          </a:endParaRPr>
        </a:p>
      </dgm:t>
    </dgm:pt>
    <dgm:pt modelId="{7AE267D9-B374-4435-8492-2F8565541CBA}" type="parTrans" cxnId="{4A3CAA66-6B96-4EB4-AD9C-DBAE10E52FD9}">
      <dgm:prSet/>
      <dgm:spPr/>
      <dgm:t>
        <a:bodyPr/>
        <a:lstStyle/>
        <a:p>
          <a:endParaRPr lang="en-US" sz="1800">
            <a:latin typeface="Century Gothic" panose="020B0502020202020204" pitchFamily="34" charset="0"/>
          </a:endParaRPr>
        </a:p>
      </dgm:t>
    </dgm:pt>
    <dgm:pt modelId="{8D2EF961-9484-41B8-8AF8-0D75C75840B0}" type="sibTrans" cxnId="{4A3CAA66-6B96-4EB4-AD9C-DBAE10E52FD9}">
      <dgm:prSet/>
      <dgm:spPr/>
      <dgm:t>
        <a:bodyPr/>
        <a:lstStyle/>
        <a:p>
          <a:endParaRPr lang="en-US" sz="1800">
            <a:latin typeface="Century Gothic" panose="020B0502020202020204" pitchFamily="34" charset="0"/>
          </a:endParaRPr>
        </a:p>
      </dgm:t>
    </dgm:pt>
    <dgm:pt modelId="{14356D0D-569A-4372-AB1C-FA0DEC708F84}">
      <dgm:prSet custT="1"/>
      <dgm:spPr/>
      <dgm:t>
        <a:bodyPr/>
        <a:lstStyle/>
        <a:p>
          <a:r>
            <a:rPr lang="el-GR" sz="1800" dirty="0">
              <a:latin typeface="Century Gothic" panose="020B0502020202020204" pitchFamily="34" charset="0"/>
            </a:rPr>
            <a:t>Υπηρεσίες και εξοπλισμός που απαιτούνται για την υλοποίηση του εικονικού μέρους μίας μεικτής κινητικότητας</a:t>
          </a:r>
        </a:p>
      </dgm:t>
    </dgm:pt>
    <dgm:pt modelId="{759C5129-DA7F-4A46-B27F-EC80A1149D77}" type="parTrans" cxnId="{C056006D-0F8B-4EE6-8290-B8A2ED8FE5FC}">
      <dgm:prSet/>
      <dgm:spPr/>
      <dgm:t>
        <a:bodyPr/>
        <a:lstStyle/>
        <a:p>
          <a:endParaRPr lang="en-US" sz="1800">
            <a:latin typeface="Century Gothic" panose="020B0502020202020204" pitchFamily="34" charset="0"/>
          </a:endParaRPr>
        </a:p>
      </dgm:t>
    </dgm:pt>
    <dgm:pt modelId="{F6AB5429-4434-4C42-AFC8-6C7BD22A74F8}" type="sibTrans" cxnId="{C056006D-0F8B-4EE6-8290-B8A2ED8FE5FC}">
      <dgm:prSet/>
      <dgm:spPr/>
      <dgm:t>
        <a:bodyPr/>
        <a:lstStyle/>
        <a:p>
          <a:endParaRPr lang="en-US" sz="1800">
            <a:latin typeface="Century Gothic" panose="020B0502020202020204" pitchFamily="34" charset="0"/>
          </a:endParaRPr>
        </a:p>
      </dgm:t>
    </dgm:pt>
    <dgm:pt modelId="{D9672D08-C378-4A37-99A6-A24389F574FF}">
      <dgm:prSet custT="1"/>
      <dgm:spPr/>
      <dgm:t>
        <a:bodyPr/>
        <a:lstStyle/>
        <a:p>
          <a:r>
            <a:rPr lang="el-GR" sz="1800">
              <a:latin typeface="Century Gothic" panose="020B0502020202020204" pitchFamily="34" charset="0"/>
            </a:rPr>
            <a:t>Αναγνώριση μαθησιακών αποτελεσμάτων</a:t>
          </a:r>
          <a:endParaRPr lang="el-GR" sz="1800" dirty="0">
            <a:latin typeface="Century Gothic" panose="020B0502020202020204" pitchFamily="34" charset="0"/>
          </a:endParaRPr>
        </a:p>
      </dgm:t>
    </dgm:pt>
    <dgm:pt modelId="{7EEDE315-AF5E-4E8D-B11C-45CEBCCB630E}" type="parTrans" cxnId="{14BEC199-13DF-43B3-949D-CB3BD71A015C}">
      <dgm:prSet/>
      <dgm:spPr/>
      <dgm:t>
        <a:bodyPr/>
        <a:lstStyle/>
        <a:p>
          <a:endParaRPr lang="en-US" sz="1800">
            <a:latin typeface="Century Gothic" panose="020B0502020202020204" pitchFamily="34" charset="0"/>
          </a:endParaRPr>
        </a:p>
      </dgm:t>
    </dgm:pt>
    <dgm:pt modelId="{948E7129-23DB-452F-AB24-7B86332ACD66}" type="sibTrans" cxnId="{14BEC199-13DF-43B3-949D-CB3BD71A015C}">
      <dgm:prSet/>
      <dgm:spPr/>
      <dgm:t>
        <a:bodyPr/>
        <a:lstStyle/>
        <a:p>
          <a:endParaRPr lang="en-US" sz="1800">
            <a:latin typeface="Century Gothic" panose="020B0502020202020204" pitchFamily="34" charset="0"/>
          </a:endParaRPr>
        </a:p>
      </dgm:t>
    </dgm:pt>
    <dgm:pt modelId="{6002B71A-43CE-48F4-A88A-FF0AE13D1F04}">
      <dgm:prSet custT="1"/>
      <dgm:spPr/>
      <dgm:t>
        <a:bodyPr/>
        <a:lstStyle/>
        <a:p>
          <a:r>
            <a:rPr lang="el-GR" sz="1800">
              <a:latin typeface="Century Gothic" panose="020B0502020202020204" pitchFamily="34" charset="0"/>
            </a:rPr>
            <a:t>Διάδοση αποτελεσμάτων και γνωστοποίηση της προέλευσης της χρηματοδότησης</a:t>
          </a:r>
          <a:endParaRPr lang="el-GR" sz="1800" dirty="0">
            <a:latin typeface="Century Gothic" panose="020B0502020202020204" pitchFamily="34" charset="0"/>
          </a:endParaRPr>
        </a:p>
      </dgm:t>
    </dgm:pt>
    <dgm:pt modelId="{59492D0B-97A0-472A-95A5-2685A148834E}" type="parTrans" cxnId="{11EB9891-4EB7-4ADE-963B-44784FA0488C}">
      <dgm:prSet/>
      <dgm:spPr/>
      <dgm:t>
        <a:bodyPr/>
        <a:lstStyle/>
        <a:p>
          <a:endParaRPr lang="en-US" sz="1800">
            <a:latin typeface="Century Gothic" panose="020B0502020202020204" pitchFamily="34" charset="0"/>
          </a:endParaRPr>
        </a:p>
      </dgm:t>
    </dgm:pt>
    <dgm:pt modelId="{CF0182AF-F5AF-4D64-BD8B-112A81BB40EA}" type="sibTrans" cxnId="{11EB9891-4EB7-4ADE-963B-44784FA0488C}">
      <dgm:prSet/>
      <dgm:spPr/>
      <dgm:t>
        <a:bodyPr/>
        <a:lstStyle/>
        <a:p>
          <a:endParaRPr lang="en-US" sz="1800">
            <a:latin typeface="Century Gothic" panose="020B0502020202020204" pitchFamily="34" charset="0"/>
          </a:endParaRPr>
        </a:p>
      </dgm:t>
    </dgm:pt>
    <dgm:pt modelId="{7EF872F1-6EDC-4065-8B47-E2E2AF6C0466}" type="pres">
      <dgm:prSet presAssocID="{9F6E87FB-DDE5-487A-A009-F2093D90BA61}" presName="linear" presStyleCnt="0">
        <dgm:presLayoutVars>
          <dgm:dir/>
          <dgm:animLvl val="lvl"/>
          <dgm:resizeHandles val="exact"/>
        </dgm:presLayoutVars>
      </dgm:prSet>
      <dgm:spPr/>
    </dgm:pt>
    <dgm:pt modelId="{3927B48B-8FF0-44E0-8BDE-A53EFD85915A}" type="pres">
      <dgm:prSet presAssocID="{03DBC89F-83B7-4E76-A224-24B067A531C1}" presName="parentLin" presStyleCnt="0"/>
      <dgm:spPr/>
    </dgm:pt>
    <dgm:pt modelId="{D05C08A7-BFC6-4A81-BA79-1095E28C8540}" type="pres">
      <dgm:prSet presAssocID="{03DBC89F-83B7-4E76-A224-24B067A531C1}" presName="parentLeftMargin" presStyleLbl="node1" presStyleIdx="0" presStyleCnt="5"/>
      <dgm:spPr/>
    </dgm:pt>
    <dgm:pt modelId="{24726F22-4260-4D12-8E88-DD73FB0D75E0}" type="pres">
      <dgm:prSet presAssocID="{03DBC89F-83B7-4E76-A224-24B067A531C1}" presName="parentText" presStyleLbl="node1" presStyleIdx="0" presStyleCnt="5">
        <dgm:presLayoutVars>
          <dgm:chMax val="0"/>
          <dgm:bulletEnabled val="1"/>
        </dgm:presLayoutVars>
      </dgm:prSet>
      <dgm:spPr/>
    </dgm:pt>
    <dgm:pt modelId="{36CAF337-33FD-4001-B00E-CAAFC206A396}" type="pres">
      <dgm:prSet presAssocID="{03DBC89F-83B7-4E76-A224-24B067A531C1}" presName="negativeSpace" presStyleCnt="0"/>
      <dgm:spPr/>
    </dgm:pt>
    <dgm:pt modelId="{F7156D9B-6C01-40F8-9F14-E2CADF290F09}" type="pres">
      <dgm:prSet presAssocID="{03DBC89F-83B7-4E76-A224-24B067A531C1}" presName="childText" presStyleLbl="conFgAcc1" presStyleIdx="0" presStyleCnt="5">
        <dgm:presLayoutVars>
          <dgm:bulletEnabled val="1"/>
        </dgm:presLayoutVars>
      </dgm:prSet>
      <dgm:spPr/>
    </dgm:pt>
    <dgm:pt modelId="{3D31889B-DF3B-4E6D-9F44-1D3DFACB8C11}" type="pres">
      <dgm:prSet presAssocID="{8331742B-533F-443A-A9D2-C8229B991792}" presName="spaceBetweenRectangles" presStyleCnt="0"/>
      <dgm:spPr/>
    </dgm:pt>
    <dgm:pt modelId="{688EE611-D083-4279-91E5-C2DF41218056}" type="pres">
      <dgm:prSet presAssocID="{75928C6E-264C-457E-82E1-3CF320252135}" presName="parentLin" presStyleCnt="0"/>
      <dgm:spPr/>
    </dgm:pt>
    <dgm:pt modelId="{1FB8C12E-84B4-406F-84F1-0714E4CAC4C9}" type="pres">
      <dgm:prSet presAssocID="{75928C6E-264C-457E-82E1-3CF320252135}" presName="parentLeftMargin" presStyleLbl="node1" presStyleIdx="0" presStyleCnt="5"/>
      <dgm:spPr/>
    </dgm:pt>
    <dgm:pt modelId="{484A42B4-8951-4AB0-81E5-3B656A6C0313}" type="pres">
      <dgm:prSet presAssocID="{75928C6E-264C-457E-82E1-3CF320252135}" presName="parentText" presStyleLbl="node1" presStyleIdx="1" presStyleCnt="5">
        <dgm:presLayoutVars>
          <dgm:chMax val="0"/>
          <dgm:bulletEnabled val="1"/>
        </dgm:presLayoutVars>
      </dgm:prSet>
      <dgm:spPr/>
    </dgm:pt>
    <dgm:pt modelId="{21CA86EB-87BE-4F79-BFA8-6A11A85B647C}" type="pres">
      <dgm:prSet presAssocID="{75928C6E-264C-457E-82E1-3CF320252135}" presName="negativeSpace" presStyleCnt="0"/>
      <dgm:spPr/>
    </dgm:pt>
    <dgm:pt modelId="{582DB44B-ABDC-4F56-8892-F93113397022}" type="pres">
      <dgm:prSet presAssocID="{75928C6E-264C-457E-82E1-3CF320252135}" presName="childText" presStyleLbl="conFgAcc1" presStyleIdx="1" presStyleCnt="5">
        <dgm:presLayoutVars>
          <dgm:bulletEnabled val="1"/>
        </dgm:presLayoutVars>
      </dgm:prSet>
      <dgm:spPr/>
    </dgm:pt>
    <dgm:pt modelId="{4EE7FFDF-8DDC-47AA-AC16-0807E592F0CA}" type="pres">
      <dgm:prSet presAssocID="{8D2EF961-9484-41B8-8AF8-0D75C75840B0}" presName="spaceBetweenRectangles" presStyleCnt="0"/>
      <dgm:spPr/>
    </dgm:pt>
    <dgm:pt modelId="{FAA2C9E2-FE86-4B52-A6D4-CA08BF3F4651}" type="pres">
      <dgm:prSet presAssocID="{14356D0D-569A-4372-AB1C-FA0DEC708F84}" presName="parentLin" presStyleCnt="0"/>
      <dgm:spPr/>
    </dgm:pt>
    <dgm:pt modelId="{F4A56721-BF96-4284-B885-BB883E791DCB}" type="pres">
      <dgm:prSet presAssocID="{14356D0D-569A-4372-AB1C-FA0DEC708F84}" presName="parentLeftMargin" presStyleLbl="node1" presStyleIdx="1" presStyleCnt="5"/>
      <dgm:spPr/>
    </dgm:pt>
    <dgm:pt modelId="{06D35FC5-3084-4C10-BE34-47BF4A60A9A0}" type="pres">
      <dgm:prSet presAssocID="{14356D0D-569A-4372-AB1C-FA0DEC708F84}" presName="parentText" presStyleLbl="node1" presStyleIdx="2" presStyleCnt="5">
        <dgm:presLayoutVars>
          <dgm:chMax val="0"/>
          <dgm:bulletEnabled val="1"/>
        </dgm:presLayoutVars>
      </dgm:prSet>
      <dgm:spPr/>
    </dgm:pt>
    <dgm:pt modelId="{16EEDC4D-FD32-4797-A2DC-34EE992EA8A6}" type="pres">
      <dgm:prSet presAssocID="{14356D0D-569A-4372-AB1C-FA0DEC708F84}" presName="negativeSpace" presStyleCnt="0"/>
      <dgm:spPr/>
    </dgm:pt>
    <dgm:pt modelId="{82864576-7D7D-47A4-8EA2-2111FF7EBAE1}" type="pres">
      <dgm:prSet presAssocID="{14356D0D-569A-4372-AB1C-FA0DEC708F84}" presName="childText" presStyleLbl="conFgAcc1" presStyleIdx="2" presStyleCnt="5">
        <dgm:presLayoutVars>
          <dgm:bulletEnabled val="1"/>
        </dgm:presLayoutVars>
      </dgm:prSet>
      <dgm:spPr/>
    </dgm:pt>
    <dgm:pt modelId="{8EAA759F-7526-4D84-BD02-D20B5DD265E5}" type="pres">
      <dgm:prSet presAssocID="{F6AB5429-4434-4C42-AFC8-6C7BD22A74F8}" presName="spaceBetweenRectangles" presStyleCnt="0"/>
      <dgm:spPr/>
    </dgm:pt>
    <dgm:pt modelId="{7B7272BF-C041-4B67-9068-CBB719F9980D}" type="pres">
      <dgm:prSet presAssocID="{D9672D08-C378-4A37-99A6-A24389F574FF}" presName="parentLin" presStyleCnt="0"/>
      <dgm:spPr/>
    </dgm:pt>
    <dgm:pt modelId="{FBFD63F7-493B-4D68-BB16-014EED5402DA}" type="pres">
      <dgm:prSet presAssocID="{D9672D08-C378-4A37-99A6-A24389F574FF}" presName="parentLeftMargin" presStyleLbl="node1" presStyleIdx="2" presStyleCnt="5"/>
      <dgm:spPr/>
    </dgm:pt>
    <dgm:pt modelId="{2F5025ED-B33A-4784-A165-C32D0202A8BD}" type="pres">
      <dgm:prSet presAssocID="{D9672D08-C378-4A37-99A6-A24389F574FF}" presName="parentText" presStyleLbl="node1" presStyleIdx="3" presStyleCnt="5">
        <dgm:presLayoutVars>
          <dgm:chMax val="0"/>
          <dgm:bulletEnabled val="1"/>
        </dgm:presLayoutVars>
      </dgm:prSet>
      <dgm:spPr/>
    </dgm:pt>
    <dgm:pt modelId="{A9195DEA-ECD0-4701-8009-A8487718383E}" type="pres">
      <dgm:prSet presAssocID="{D9672D08-C378-4A37-99A6-A24389F574FF}" presName="negativeSpace" presStyleCnt="0"/>
      <dgm:spPr/>
    </dgm:pt>
    <dgm:pt modelId="{1058988A-FC60-4924-884C-93697541CD2F}" type="pres">
      <dgm:prSet presAssocID="{D9672D08-C378-4A37-99A6-A24389F574FF}" presName="childText" presStyleLbl="conFgAcc1" presStyleIdx="3" presStyleCnt="5">
        <dgm:presLayoutVars>
          <dgm:bulletEnabled val="1"/>
        </dgm:presLayoutVars>
      </dgm:prSet>
      <dgm:spPr/>
    </dgm:pt>
    <dgm:pt modelId="{6E848A12-D75F-420A-9689-17B0C9242FD8}" type="pres">
      <dgm:prSet presAssocID="{948E7129-23DB-452F-AB24-7B86332ACD66}" presName="spaceBetweenRectangles" presStyleCnt="0"/>
      <dgm:spPr/>
    </dgm:pt>
    <dgm:pt modelId="{B03CC00C-C885-4E6C-8F34-C6D55A7B2284}" type="pres">
      <dgm:prSet presAssocID="{6002B71A-43CE-48F4-A88A-FF0AE13D1F04}" presName="parentLin" presStyleCnt="0"/>
      <dgm:spPr/>
    </dgm:pt>
    <dgm:pt modelId="{C2246B7E-C8E2-4573-A80E-E246A5B0FB1C}" type="pres">
      <dgm:prSet presAssocID="{6002B71A-43CE-48F4-A88A-FF0AE13D1F04}" presName="parentLeftMargin" presStyleLbl="node1" presStyleIdx="3" presStyleCnt="5"/>
      <dgm:spPr/>
    </dgm:pt>
    <dgm:pt modelId="{D1835767-968B-4B25-B2AB-724846A1D542}" type="pres">
      <dgm:prSet presAssocID="{6002B71A-43CE-48F4-A88A-FF0AE13D1F04}" presName="parentText" presStyleLbl="node1" presStyleIdx="4" presStyleCnt="5">
        <dgm:presLayoutVars>
          <dgm:chMax val="0"/>
          <dgm:bulletEnabled val="1"/>
        </dgm:presLayoutVars>
      </dgm:prSet>
      <dgm:spPr/>
    </dgm:pt>
    <dgm:pt modelId="{8B14C678-B612-4159-98E2-AEFAF7F9C3D9}" type="pres">
      <dgm:prSet presAssocID="{6002B71A-43CE-48F4-A88A-FF0AE13D1F04}" presName="negativeSpace" presStyleCnt="0"/>
      <dgm:spPr/>
    </dgm:pt>
    <dgm:pt modelId="{9473B52A-7E4E-4102-A6BD-21C39D76BAE1}" type="pres">
      <dgm:prSet presAssocID="{6002B71A-43CE-48F4-A88A-FF0AE13D1F04}" presName="childText" presStyleLbl="conFgAcc1" presStyleIdx="4" presStyleCnt="5">
        <dgm:presLayoutVars>
          <dgm:bulletEnabled val="1"/>
        </dgm:presLayoutVars>
      </dgm:prSet>
      <dgm:spPr/>
    </dgm:pt>
  </dgm:ptLst>
  <dgm:cxnLst>
    <dgm:cxn modelId="{83A55B10-BE92-466D-B3DD-942BEEB7B9FB}" type="presOf" srcId="{6002B71A-43CE-48F4-A88A-FF0AE13D1F04}" destId="{C2246B7E-C8E2-4573-A80E-E246A5B0FB1C}" srcOrd="0" destOrd="0" presId="urn:microsoft.com/office/officeart/2005/8/layout/list1"/>
    <dgm:cxn modelId="{8FA5A714-D444-4262-8FA1-98A0A87044C5}" type="presOf" srcId="{75928C6E-264C-457E-82E1-3CF320252135}" destId="{1FB8C12E-84B4-406F-84F1-0714E4CAC4C9}" srcOrd="0" destOrd="0" presId="urn:microsoft.com/office/officeart/2005/8/layout/list1"/>
    <dgm:cxn modelId="{FEE0A331-5C65-498E-A5C4-16771E5843D0}" type="presOf" srcId="{14356D0D-569A-4372-AB1C-FA0DEC708F84}" destId="{06D35FC5-3084-4C10-BE34-47BF4A60A9A0}" srcOrd="1" destOrd="0" presId="urn:microsoft.com/office/officeart/2005/8/layout/list1"/>
    <dgm:cxn modelId="{A4265233-2E09-4D4A-A3E9-DFA869749888}" type="presOf" srcId="{D9672D08-C378-4A37-99A6-A24389F574FF}" destId="{FBFD63F7-493B-4D68-BB16-014EED5402DA}" srcOrd="0" destOrd="0" presId="urn:microsoft.com/office/officeart/2005/8/layout/list1"/>
    <dgm:cxn modelId="{4A3CAA66-6B96-4EB4-AD9C-DBAE10E52FD9}" srcId="{9F6E87FB-DDE5-487A-A009-F2093D90BA61}" destId="{75928C6E-264C-457E-82E1-3CF320252135}" srcOrd="1" destOrd="0" parTransId="{7AE267D9-B374-4435-8492-2F8565541CBA}" sibTransId="{8D2EF961-9484-41B8-8AF8-0D75C75840B0}"/>
    <dgm:cxn modelId="{B3FABD69-3FC1-4DE0-A119-0ECB07DF47FD}" type="presOf" srcId="{D9672D08-C378-4A37-99A6-A24389F574FF}" destId="{2F5025ED-B33A-4784-A165-C32D0202A8BD}" srcOrd="1" destOrd="0" presId="urn:microsoft.com/office/officeart/2005/8/layout/list1"/>
    <dgm:cxn modelId="{0DDB3A6B-E3F3-4ADA-BB8A-7F2870A8F4F0}" type="presOf" srcId="{9F6E87FB-DDE5-487A-A009-F2093D90BA61}" destId="{7EF872F1-6EDC-4065-8B47-E2E2AF6C0466}" srcOrd="0" destOrd="0" presId="urn:microsoft.com/office/officeart/2005/8/layout/list1"/>
    <dgm:cxn modelId="{EAA4C44B-D03D-4DAB-8435-EF6759D3FD2A}" srcId="{9F6E87FB-DDE5-487A-A009-F2093D90BA61}" destId="{03DBC89F-83B7-4E76-A224-24B067A531C1}" srcOrd="0" destOrd="0" parTransId="{23C789CF-63F7-49FD-AA37-EF337584F7D1}" sibTransId="{8331742B-533F-443A-A9D2-C8229B991792}"/>
    <dgm:cxn modelId="{C056006D-0F8B-4EE6-8290-B8A2ED8FE5FC}" srcId="{9F6E87FB-DDE5-487A-A009-F2093D90BA61}" destId="{14356D0D-569A-4372-AB1C-FA0DEC708F84}" srcOrd="2" destOrd="0" parTransId="{759C5129-DA7F-4A46-B27F-EC80A1149D77}" sibTransId="{F6AB5429-4434-4C42-AFC8-6C7BD22A74F8}"/>
    <dgm:cxn modelId="{11EB9891-4EB7-4ADE-963B-44784FA0488C}" srcId="{9F6E87FB-DDE5-487A-A009-F2093D90BA61}" destId="{6002B71A-43CE-48F4-A88A-FF0AE13D1F04}" srcOrd="4" destOrd="0" parTransId="{59492D0B-97A0-472A-95A5-2685A148834E}" sibTransId="{CF0182AF-F5AF-4D64-BD8B-112A81BB40EA}"/>
    <dgm:cxn modelId="{A5F59293-E694-4B9C-91D1-8756F65B271D}" type="presOf" srcId="{14356D0D-569A-4372-AB1C-FA0DEC708F84}" destId="{F4A56721-BF96-4284-B885-BB883E791DCB}" srcOrd="0" destOrd="0" presId="urn:microsoft.com/office/officeart/2005/8/layout/list1"/>
    <dgm:cxn modelId="{14BEC199-13DF-43B3-949D-CB3BD71A015C}" srcId="{9F6E87FB-DDE5-487A-A009-F2093D90BA61}" destId="{D9672D08-C378-4A37-99A6-A24389F574FF}" srcOrd="3" destOrd="0" parTransId="{7EEDE315-AF5E-4E8D-B11C-45CEBCCB630E}" sibTransId="{948E7129-23DB-452F-AB24-7B86332ACD66}"/>
    <dgm:cxn modelId="{5E04DD9E-7D6B-47B4-BF59-B51895D1192A}" type="presOf" srcId="{03DBC89F-83B7-4E76-A224-24B067A531C1}" destId="{24726F22-4260-4D12-8E88-DD73FB0D75E0}" srcOrd="1" destOrd="0" presId="urn:microsoft.com/office/officeart/2005/8/layout/list1"/>
    <dgm:cxn modelId="{B8716AB9-65FD-410F-8C67-1A33DACEE576}" type="presOf" srcId="{75928C6E-264C-457E-82E1-3CF320252135}" destId="{484A42B4-8951-4AB0-81E5-3B656A6C0313}" srcOrd="1" destOrd="0" presId="urn:microsoft.com/office/officeart/2005/8/layout/list1"/>
    <dgm:cxn modelId="{A23709C0-8F21-4E8F-AC70-D8483CD6E438}" type="presOf" srcId="{6002B71A-43CE-48F4-A88A-FF0AE13D1F04}" destId="{D1835767-968B-4B25-B2AB-724846A1D542}" srcOrd="1" destOrd="0" presId="urn:microsoft.com/office/officeart/2005/8/layout/list1"/>
    <dgm:cxn modelId="{28E27AC0-065B-4C03-BB3C-83C1E0E61B83}" type="presOf" srcId="{03DBC89F-83B7-4E76-A224-24B067A531C1}" destId="{D05C08A7-BFC6-4A81-BA79-1095E28C8540}" srcOrd="0" destOrd="0" presId="urn:microsoft.com/office/officeart/2005/8/layout/list1"/>
    <dgm:cxn modelId="{6D26A0D6-5555-47F0-9FD5-02BD1CAE3F5B}" type="presParOf" srcId="{7EF872F1-6EDC-4065-8B47-E2E2AF6C0466}" destId="{3927B48B-8FF0-44E0-8BDE-A53EFD85915A}" srcOrd="0" destOrd="0" presId="urn:microsoft.com/office/officeart/2005/8/layout/list1"/>
    <dgm:cxn modelId="{B45F854A-5733-4D61-80A1-2AB65B64FC88}" type="presParOf" srcId="{3927B48B-8FF0-44E0-8BDE-A53EFD85915A}" destId="{D05C08A7-BFC6-4A81-BA79-1095E28C8540}" srcOrd="0" destOrd="0" presId="urn:microsoft.com/office/officeart/2005/8/layout/list1"/>
    <dgm:cxn modelId="{29612C46-EDA5-423B-B5AA-C265C969362F}" type="presParOf" srcId="{3927B48B-8FF0-44E0-8BDE-A53EFD85915A}" destId="{24726F22-4260-4D12-8E88-DD73FB0D75E0}" srcOrd="1" destOrd="0" presId="urn:microsoft.com/office/officeart/2005/8/layout/list1"/>
    <dgm:cxn modelId="{60CC9BAA-DC33-4558-B417-84B33A963A0E}" type="presParOf" srcId="{7EF872F1-6EDC-4065-8B47-E2E2AF6C0466}" destId="{36CAF337-33FD-4001-B00E-CAAFC206A396}" srcOrd="1" destOrd="0" presId="urn:microsoft.com/office/officeart/2005/8/layout/list1"/>
    <dgm:cxn modelId="{AC00DEBB-B191-412D-B496-02B7E692085D}" type="presParOf" srcId="{7EF872F1-6EDC-4065-8B47-E2E2AF6C0466}" destId="{F7156D9B-6C01-40F8-9F14-E2CADF290F09}" srcOrd="2" destOrd="0" presId="urn:microsoft.com/office/officeart/2005/8/layout/list1"/>
    <dgm:cxn modelId="{E1CAD13C-9FD4-46E3-9E0D-7D513B29BB91}" type="presParOf" srcId="{7EF872F1-6EDC-4065-8B47-E2E2AF6C0466}" destId="{3D31889B-DF3B-4E6D-9F44-1D3DFACB8C11}" srcOrd="3" destOrd="0" presId="urn:microsoft.com/office/officeart/2005/8/layout/list1"/>
    <dgm:cxn modelId="{03F33FA4-59B7-4262-8618-7253FAD84E09}" type="presParOf" srcId="{7EF872F1-6EDC-4065-8B47-E2E2AF6C0466}" destId="{688EE611-D083-4279-91E5-C2DF41218056}" srcOrd="4" destOrd="0" presId="urn:microsoft.com/office/officeart/2005/8/layout/list1"/>
    <dgm:cxn modelId="{7D2ADC27-4350-4676-8391-4A22F3F4C207}" type="presParOf" srcId="{688EE611-D083-4279-91E5-C2DF41218056}" destId="{1FB8C12E-84B4-406F-84F1-0714E4CAC4C9}" srcOrd="0" destOrd="0" presId="urn:microsoft.com/office/officeart/2005/8/layout/list1"/>
    <dgm:cxn modelId="{F2F01CDB-8CA4-4196-A450-4BB7DC2F118F}" type="presParOf" srcId="{688EE611-D083-4279-91E5-C2DF41218056}" destId="{484A42B4-8951-4AB0-81E5-3B656A6C0313}" srcOrd="1" destOrd="0" presId="urn:microsoft.com/office/officeart/2005/8/layout/list1"/>
    <dgm:cxn modelId="{72E22343-C34E-4D90-B67D-3654EE39AC30}" type="presParOf" srcId="{7EF872F1-6EDC-4065-8B47-E2E2AF6C0466}" destId="{21CA86EB-87BE-4F79-BFA8-6A11A85B647C}" srcOrd="5" destOrd="0" presId="urn:microsoft.com/office/officeart/2005/8/layout/list1"/>
    <dgm:cxn modelId="{8D8BB6EB-E362-407A-A875-9A4CF343F8F8}" type="presParOf" srcId="{7EF872F1-6EDC-4065-8B47-E2E2AF6C0466}" destId="{582DB44B-ABDC-4F56-8892-F93113397022}" srcOrd="6" destOrd="0" presId="urn:microsoft.com/office/officeart/2005/8/layout/list1"/>
    <dgm:cxn modelId="{54C97744-2057-4A43-9EFC-4C7B09131D97}" type="presParOf" srcId="{7EF872F1-6EDC-4065-8B47-E2E2AF6C0466}" destId="{4EE7FFDF-8DDC-47AA-AC16-0807E592F0CA}" srcOrd="7" destOrd="0" presId="urn:microsoft.com/office/officeart/2005/8/layout/list1"/>
    <dgm:cxn modelId="{E1210E14-8C82-4223-BD90-1F03368A1AF4}" type="presParOf" srcId="{7EF872F1-6EDC-4065-8B47-E2E2AF6C0466}" destId="{FAA2C9E2-FE86-4B52-A6D4-CA08BF3F4651}" srcOrd="8" destOrd="0" presId="urn:microsoft.com/office/officeart/2005/8/layout/list1"/>
    <dgm:cxn modelId="{412D114E-DE07-4746-960E-CF96A267623E}" type="presParOf" srcId="{FAA2C9E2-FE86-4B52-A6D4-CA08BF3F4651}" destId="{F4A56721-BF96-4284-B885-BB883E791DCB}" srcOrd="0" destOrd="0" presId="urn:microsoft.com/office/officeart/2005/8/layout/list1"/>
    <dgm:cxn modelId="{EC9E38A0-6615-48B6-BF46-B264410F07BD}" type="presParOf" srcId="{FAA2C9E2-FE86-4B52-A6D4-CA08BF3F4651}" destId="{06D35FC5-3084-4C10-BE34-47BF4A60A9A0}" srcOrd="1" destOrd="0" presId="urn:microsoft.com/office/officeart/2005/8/layout/list1"/>
    <dgm:cxn modelId="{6A6B4442-FA6C-42D8-80F1-8B4713C81A83}" type="presParOf" srcId="{7EF872F1-6EDC-4065-8B47-E2E2AF6C0466}" destId="{16EEDC4D-FD32-4797-A2DC-34EE992EA8A6}" srcOrd="9" destOrd="0" presId="urn:microsoft.com/office/officeart/2005/8/layout/list1"/>
    <dgm:cxn modelId="{AD045343-F3C8-45BC-8D5E-FAB7A321BB8D}" type="presParOf" srcId="{7EF872F1-6EDC-4065-8B47-E2E2AF6C0466}" destId="{82864576-7D7D-47A4-8EA2-2111FF7EBAE1}" srcOrd="10" destOrd="0" presId="urn:microsoft.com/office/officeart/2005/8/layout/list1"/>
    <dgm:cxn modelId="{9A62C87B-6032-44E1-BA2B-D9FB7C06AE09}" type="presParOf" srcId="{7EF872F1-6EDC-4065-8B47-E2E2AF6C0466}" destId="{8EAA759F-7526-4D84-BD02-D20B5DD265E5}" srcOrd="11" destOrd="0" presId="urn:microsoft.com/office/officeart/2005/8/layout/list1"/>
    <dgm:cxn modelId="{F404F390-4FA9-4848-8D78-CEAF42ABC370}" type="presParOf" srcId="{7EF872F1-6EDC-4065-8B47-E2E2AF6C0466}" destId="{7B7272BF-C041-4B67-9068-CBB719F9980D}" srcOrd="12" destOrd="0" presId="urn:microsoft.com/office/officeart/2005/8/layout/list1"/>
    <dgm:cxn modelId="{AABBF662-65E9-4D45-AF9A-8876DD12B14E}" type="presParOf" srcId="{7B7272BF-C041-4B67-9068-CBB719F9980D}" destId="{FBFD63F7-493B-4D68-BB16-014EED5402DA}" srcOrd="0" destOrd="0" presId="urn:microsoft.com/office/officeart/2005/8/layout/list1"/>
    <dgm:cxn modelId="{F9901AA9-BD44-42D9-AA97-68AA02785561}" type="presParOf" srcId="{7B7272BF-C041-4B67-9068-CBB719F9980D}" destId="{2F5025ED-B33A-4784-A165-C32D0202A8BD}" srcOrd="1" destOrd="0" presId="urn:microsoft.com/office/officeart/2005/8/layout/list1"/>
    <dgm:cxn modelId="{8C81924A-FD57-4DF3-8896-CA6B4B4647C0}" type="presParOf" srcId="{7EF872F1-6EDC-4065-8B47-E2E2AF6C0466}" destId="{A9195DEA-ECD0-4701-8009-A8487718383E}" srcOrd="13" destOrd="0" presId="urn:microsoft.com/office/officeart/2005/8/layout/list1"/>
    <dgm:cxn modelId="{DB07DA50-8B22-4D78-8938-0EA6CD381A4A}" type="presParOf" srcId="{7EF872F1-6EDC-4065-8B47-E2E2AF6C0466}" destId="{1058988A-FC60-4924-884C-93697541CD2F}" srcOrd="14" destOrd="0" presId="urn:microsoft.com/office/officeart/2005/8/layout/list1"/>
    <dgm:cxn modelId="{0B1964E1-1F6E-40CC-A848-1E2D93D75AC4}" type="presParOf" srcId="{7EF872F1-6EDC-4065-8B47-E2E2AF6C0466}" destId="{6E848A12-D75F-420A-9689-17B0C9242FD8}" srcOrd="15" destOrd="0" presId="urn:microsoft.com/office/officeart/2005/8/layout/list1"/>
    <dgm:cxn modelId="{1494E729-4B35-424F-877B-55C62D949FA0}" type="presParOf" srcId="{7EF872F1-6EDC-4065-8B47-E2E2AF6C0466}" destId="{B03CC00C-C885-4E6C-8F34-C6D55A7B2284}" srcOrd="16" destOrd="0" presId="urn:microsoft.com/office/officeart/2005/8/layout/list1"/>
    <dgm:cxn modelId="{8F437F59-18D5-4084-B302-A24F822334CD}" type="presParOf" srcId="{B03CC00C-C885-4E6C-8F34-C6D55A7B2284}" destId="{C2246B7E-C8E2-4573-A80E-E246A5B0FB1C}" srcOrd="0" destOrd="0" presId="urn:microsoft.com/office/officeart/2005/8/layout/list1"/>
    <dgm:cxn modelId="{F3FDAB1F-EF69-45A3-A844-757B69A1081A}" type="presParOf" srcId="{B03CC00C-C885-4E6C-8F34-C6D55A7B2284}" destId="{D1835767-968B-4B25-B2AB-724846A1D542}" srcOrd="1" destOrd="0" presId="urn:microsoft.com/office/officeart/2005/8/layout/list1"/>
    <dgm:cxn modelId="{1D9498B2-B9DE-48FC-9744-C3CA20DAFD28}" type="presParOf" srcId="{7EF872F1-6EDC-4065-8B47-E2E2AF6C0466}" destId="{8B14C678-B612-4159-98E2-AEFAF7F9C3D9}" srcOrd="17" destOrd="0" presId="urn:microsoft.com/office/officeart/2005/8/layout/list1"/>
    <dgm:cxn modelId="{563F4DE7-46D0-46F7-A4F1-EE7D101A5DCE}" type="presParOf" srcId="{7EF872F1-6EDC-4065-8B47-E2E2AF6C0466}" destId="{9473B52A-7E4E-4102-A6BD-21C39D76BAE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1D087-7AC2-4BCB-BC45-21F094C3421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CF23DF0F-186F-4CCE-99BA-FB85F2D366DB}">
      <dgm:prSet phldrT="[Text]" custT="1"/>
      <dgm:spPr/>
      <dgm:t>
        <a:bodyPr/>
        <a:lstStyle/>
        <a:p>
          <a:endParaRPr lang="el-GR" sz="1400" b="1" dirty="0">
            <a:solidFill>
              <a:schemeClr val="tx1">
                <a:lumMod val="75000"/>
                <a:lumOff val="25000"/>
              </a:schemeClr>
            </a:solidFill>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1. Υπογραφή της Συμφωνίας</a:t>
          </a:r>
        </a:p>
        <a:p>
          <a:r>
            <a:rPr lang="el-GR" sz="1400" dirty="0">
              <a:solidFill>
                <a:schemeClr val="tx1">
                  <a:lumMod val="75000"/>
                  <a:lumOff val="25000"/>
                </a:schemeClr>
              </a:solidFill>
              <a:latin typeface="Century Gothic" panose="020B0502020202020204" pitchFamily="34" charset="0"/>
            </a:rPr>
            <a:t>(σε ισχύ με την υπογραφή του ΙΔΕΠ)</a:t>
          </a:r>
          <a:endParaRPr lang="en-US" sz="1400" dirty="0">
            <a:solidFill>
              <a:schemeClr val="tx1">
                <a:lumMod val="75000"/>
                <a:lumOff val="25000"/>
              </a:schemeClr>
            </a:solidFill>
            <a:latin typeface="Century Gothic" panose="020B0502020202020204" pitchFamily="34" charset="0"/>
          </a:endParaRPr>
        </a:p>
      </dgm:t>
    </dgm:pt>
    <dgm:pt modelId="{D2A7ED8F-CFC4-4D65-A2E3-2FAB217DE269}" type="parTrans" cxnId="{F478F32A-B86E-4675-AE07-C55C419C5051}">
      <dgm:prSet/>
      <dgm:spPr/>
      <dgm:t>
        <a:bodyPr/>
        <a:lstStyle/>
        <a:p>
          <a:endParaRPr lang="en-US"/>
        </a:p>
      </dgm:t>
    </dgm:pt>
    <dgm:pt modelId="{6157810B-A810-4B36-B90D-ECCE67835D01}" type="sibTrans" cxnId="{F478F32A-B86E-4675-AE07-C55C419C5051}">
      <dgm:prSet/>
      <dgm:spPr/>
      <dgm:t>
        <a:bodyPr/>
        <a:lstStyle/>
        <a:p>
          <a:endParaRPr lang="en-US"/>
        </a:p>
      </dgm:t>
    </dgm:pt>
    <dgm:pt modelId="{2FEEFF0B-BB30-4D27-AE70-C1583AF13161}">
      <dgm:prSet phldrT="[Tex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2. Πρώτη προκαταβολή </a:t>
          </a:r>
        </a:p>
        <a:p>
          <a:r>
            <a:rPr lang="el-GR" sz="1400" dirty="0">
              <a:solidFill>
                <a:schemeClr val="tx1">
                  <a:lumMod val="75000"/>
                  <a:lumOff val="25000"/>
                </a:schemeClr>
              </a:solidFill>
              <a:latin typeface="Century Gothic" panose="020B0502020202020204" pitchFamily="34" charset="0"/>
            </a:rPr>
            <a:t>40% ή 80% της συνολικής επιχορήγησης, εντός 30 ημερών από την υπογραφή της Συμφωνίας</a:t>
          </a:r>
          <a:endParaRPr lang="en-US" sz="1400" dirty="0">
            <a:solidFill>
              <a:schemeClr val="tx1">
                <a:lumMod val="75000"/>
                <a:lumOff val="25000"/>
              </a:schemeClr>
            </a:solidFill>
            <a:latin typeface="Century Gothic" panose="020B0502020202020204" pitchFamily="34" charset="0"/>
          </a:endParaRPr>
        </a:p>
      </dgm:t>
    </dgm:pt>
    <dgm:pt modelId="{98412ED3-907C-4C9E-9B03-11EDEA6E1DE8}" type="parTrans" cxnId="{6BE39E21-B4CD-4FCF-80C8-43D72361B375}">
      <dgm:prSet/>
      <dgm:spPr/>
      <dgm:t>
        <a:bodyPr/>
        <a:lstStyle/>
        <a:p>
          <a:endParaRPr lang="en-US"/>
        </a:p>
      </dgm:t>
    </dgm:pt>
    <dgm:pt modelId="{116C4D7E-0C66-4B81-9684-08C87C4F86B4}" type="sibTrans" cxnId="{6BE39E21-B4CD-4FCF-80C8-43D72361B375}">
      <dgm:prSet/>
      <dgm:spPr/>
      <dgm:t>
        <a:bodyPr/>
        <a:lstStyle/>
        <a:p>
          <a:endParaRPr lang="en-US" dirty="0">
            <a:solidFill>
              <a:schemeClr val="bg1"/>
            </a:solidFill>
          </a:endParaRPr>
        </a:p>
      </dgm:t>
    </dgm:pt>
    <dgm:pt modelId="{45C1DEE7-F6CE-421B-86F4-5BAD1A916200}">
      <dgm:prSet phldrT="[Tex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highlight>
                <a:srgbClr val="B43DBD"/>
              </a:highlight>
              <a:latin typeface="Century Gothic" panose="020B0502020202020204" pitchFamily="34" charset="0"/>
            </a:rPr>
            <a:t>3. </a:t>
          </a:r>
          <a:r>
            <a:rPr lang="en-US" sz="1400" b="1" dirty="0">
              <a:solidFill>
                <a:schemeClr val="tx1">
                  <a:lumMod val="75000"/>
                  <a:lumOff val="25000"/>
                </a:schemeClr>
              </a:solidFill>
              <a:highlight>
                <a:srgbClr val="B43DBD"/>
              </a:highlight>
              <a:latin typeface="Century Gothic" panose="020B0502020202020204" pitchFamily="34" charset="0"/>
            </a:rPr>
            <a:t>Interim Report </a:t>
          </a:r>
        </a:p>
        <a:p>
          <a:r>
            <a:rPr lang="el-GR" sz="1400" dirty="0">
              <a:solidFill>
                <a:schemeClr val="tx1">
                  <a:lumMod val="75000"/>
                  <a:lumOff val="25000"/>
                </a:schemeClr>
              </a:solidFill>
              <a:latin typeface="Century Gothic" panose="020B0502020202020204" pitchFamily="34" charset="0"/>
            </a:rPr>
            <a:t>Αποτελεί αίτημα για 2</a:t>
          </a:r>
          <a:r>
            <a:rPr lang="el-GR" sz="1400" baseline="30000" dirty="0">
              <a:solidFill>
                <a:schemeClr val="tx1">
                  <a:lumMod val="75000"/>
                  <a:lumOff val="25000"/>
                </a:schemeClr>
              </a:solidFill>
              <a:latin typeface="Century Gothic" panose="020B0502020202020204" pitchFamily="34" charset="0"/>
            </a:rPr>
            <a:t>η</a:t>
          </a:r>
          <a:r>
            <a:rPr lang="el-GR" sz="1400" dirty="0">
              <a:solidFill>
                <a:schemeClr val="tx1">
                  <a:lumMod val="75000"/>
                  <a:lumOff val="25000"/>
                </a:schemeClr>
              </a:solidFill>
              <a:latin typeface="Century Gothic" panose="020B0502020202020204" pitchFamily="34" charset="0"/>
            </a:rPr>
            <a:t> προκαταβολή, εάν προβλέπεται από τους όρους του συμβολαίου, αφού έχει δαπανηθεί το 70% της 1</a:t>
          </a:r>
          <a:r>
            <a:rPr lang="el-GR" sz="1400" baseline="30000" dirty="0">
              <a:solidFill>
                <a:schemeClr val="tx1">
                  <a:lumMod val="75000"/>
                  <a:lumOff val="25000"/>
                </a:schemeClr>
              </a:solidFill>
              <a:latin typeface="Century Gothic" panose="020B0502020202020204" pitchFamily="34" charset="0"/>
            </a:rPr>
            <a:t>ης</a:t>
          </a:r>
          <a:r>
            <a:rPr lang="el-GR" sz="1400" dirty="0">
              <a:solidFill>
                <a:schemeClr val="tx1">
                  <a:lumMod val="75000"/>
                  <a:lumOff val="25000"/>
                </a:schemeClr>
              </a:solidFill>
              <a:latin typeface="Century Gothic" panose="020B0502020202020204" pitchFamily="34" charset="0"/>
            </a:rPr>
            <a:t>  δόσης. Με την έγκριση δίδεται το 40%</a:t>
          </a:r>
          <a:endParaRPr lang="en-US" sz="1400" b="0" dirty="0">
            <a:solidFill>
              <a:schemeClr val="tx1">
                <a:lumMod val="75000"/>
                <a:lumOff val="25000"/>
              </a:schemeClr>
            </a:solidFill>
            <a:latin typeface="Century Gothic" panose="020B0502020202020204" pitchFamily="34" charset="0"/>
          </a:endParaRPr>
        </a:p>
      </dgm:t>
    </dgm:pt>
    <dgm:pt modelId="{C5908539-BE81-44C2-B7B3-3FFFB5ECF219}" type="parTrans" cxnId="{0C957748-B0DA-444D-BCC4-DCE458EF1AC3}">
      <dgm:prSet/>
      <dgm:spPr/>
      <dgm:t>
        <a:bodyPr/>
        <a:lstStyle/>
        <a:p>
          <a:endParaRPr lang="en-US"/>
        </a:p>
      </dgm:t>
    </dgm:pt>
    <dgm:pt modelId="{9729C132-AFA5-4DA9-B53F-0E1AE91099C1}" type="sibTrans" cxnId="{0C957748-B0DA-444D-BCC4-DCE458EF1AC3}">
      <dgm:prSet/>
      <dgm:spPr/>
      <dgm:t>
        <a:bodyPr/>
        <a:lstStyle/>
        <a:p>
          <a:endParaRPr lang="en-US"/>
        </a:p>
      </dgm:t>
    </dgm:pt>
    <dgm:pt modelId="{6662BF50-8060-4A6F-B2E0-52C6F0193977}">
      <dgm:prSe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4. Υποβολή Τελικής Έκθεσης</a:t>
          </a:r>
        </a:p>
        <a:p>
          <a:r>
            <a:rPr lang="el-GR" sz="1400" b="0" dirty="0">
              <a:solidFill>
                <a:schemeClr val="tx1">
                  <a:lumMod val="75000"/>
                  <a:lumOff val="25000"/>
                </a:schemeClr>
              </a:solidFill>
              <a:latin typeface="Century Gothic" panose="020B0502020202020204" pitchFamily="34" charset="0"/>
            </a:rPr>
            <a:t>Εντός 60 ημερών από την ημερομηνία λήξης του σχεδίου</a:t>
          </a:r>
          <a:endParaRPr lang="en-US" sz="1400" dirty="0">
            <a:solidFill>
              <a:schemeClr val="tx1">
                <a:lumMod val="75000"/>
                <a:lumOff val="25000"/>
              </a:schemeClr>
            </a:solidFill>
            <a:latin typeface="Century Gothic" panose="020B0502020202020204" pitchFamily="34" charset="0"/>
          </a:endParaRPr>
        </a:p>
      </dgm:t>
    </dgm:pt>
    <dgm:pt modelId="{A43C37E1-49B0-4418-9EBE-DA51E9826792}" type="parTrans" cxnId="{92540E85-350F-459B-9C10-60107F77B184}">
      <dgm:prSet/>
      <dgm:spPr/>
      <dgm:t>
        <a:bodyPr/>
        <a:lstStyle/>
        <a:p>
          <a:endParaRPr lang="en-US"/>
        </a:p>
      </dgm:t>
    </dgm:pt>
    <dgm:pt modelId="{B019E7A8-E5D6-42FD-948A-36F7B72FD8BD}" type="sibTrans" cxnId="{92540E85-350F-459B-9C10-60107F77B184}">
      <dgm:prSet/>
      <dgm:spPr/>
      <dgm:t>
        <a:bodyPr/>
        <a:lstStyle/>
        <a:p>
          <a:endParaRPr lang="en-US"/>
        </a:p>
      </dgm:t>
    </dgm:pt>
    <dgm:pt modelId="{F3E10FD3-9F39-4979-8505-05149CE20C7F}">
      <dgm:prSet phldrT="[Tex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5. Τελική Πληρωμή</a:t>
          </a:r>
        </a:p>
        <a:p>
          <a:r>
            <a:rPr lang="el-GR" sz="1400" dirty="0">
              <a:solidFill>
                <a:schemeClr val="tx1">
                  <a:lumMod val="75000"/>
                  <a:lumOff val="25000"/>
                </a:schemeClr>
              </a:solidFill>
              <a:latin typeface="Century Gothic" panose="020B0502020202020204" pitchFamily="34" charset="0"/>
            </a:rPr>
            <a:t>Εντός 60 ημερών από την παραλαβή της Τελικής Έκθεσης </a:t>
          </a:r>
          <a:endParaRPr lang="en-US" sz="1400" dirty="0">
            <a:solidFill>
              <a:schemeClr val="tx1">
                <a:lumMod val="75000"/>
                <a:lumOff val="25000"/>
              </a:schemeClr>
            </a:solidFill>
            <a:latin typeface="Century Gothic" panose="020B0502020202020204" pitchFamily="34" charset="0"/>
          </a:endParaRPr>
        </a:p>
      </dgm:t>
    </dgm:pt>
    <dgm:pt modelId="{2B49C03B-3EC5-421C-AE17-CCF3578F4823}" type="parTrans" cxnId="{C6F3EE50-B542-4DB5-B1D5-AB011277DEAF}">
      <dgm:prSet/>
      <dgm:spPr/>
      <dgm:t>
        <a:bodyPr/>
        <a:lstStyle/>
        <a:p>
          <a:endParaRPr lang="en-US"/>
        </a:p>
      </dgm:t>
    </dgm:pt>
    <dgm:pt modelId="{0B423538-9FDF-4F8C-9829-32802FAFD991}" type="sibTrans" cxnId="{C6F3EE50-B542-4DB5-B1D5-AB011277DEAF}">
      <dgm:prSet/>
      <dgm:spPr/>
      <dgm:t>
        <a:bodyPr/>
        <a:lstStyle/>
        <a:p>
          <a:endParaRPr lang="en-US"/>
        </a:p>
      </dgm:t>
    </dgm:pt>
    <dgm:pt modelId="{63E39CF2-55E4-4A65-87F2-B0A4115044F0}" type="pres">
      <dgm:prSet presAssocID="{2861D087-7AC2-4BCB-BC45-21F094C3421C}" presName="rootnode" presStyleCnt="0">
        <dgm:presLayoutVars>
          <dgm:chMax/>
          <dgm:chPref/>
          <dgm:dir/>
          <dgm:animLvl val="lvl"/>
        </dgm:presLayoutVars>
      </dgm:prSet>
      <dgm:spPr/>
    </dgm:pt>
    <dgm:pt modelId="{DA74F8AE-CFF7-4F68-8DAC-2D4558EEC2DE}" type="pres">
      <dgm:prSet presAssocID="{CF23DF0F-186F-4CCE-99BA-FB85F2D366DB}" presName="composite" presStyleCnt="0"/>
      <dgm:spPr/>
    </dgm:pt>
    <dgm:pt modelId="{4BAF4217-5975-4D5D-88AB-CA827C2A41D0}" type="pres">
      <dgm:prSet presAssocID="{CF23DF0F-186F-4CCE-99BA-FB85F2D366DB}" presName="LShape" presStyleLbl="alignNode1" presStyleIdx="0" presStyleCnt="9"/>
      <dgm:spPr/>
    </dgm:pt>
    <dgm:pt modelId="{5B101E85-2436-4DDE-A9A1-655547C6A4B1}" type="pres">
      <dgm:prSet presAssocID="{CF23DF0F-186F-4CCE-99BA-FB85F2D366DB}" presName="ParentText" presStyleLbl="revTx" presStyleIdx="0" presStyleCnt="5">
        <dgm:presLayoutVars>
          <dgm:chMax val="0"/>
          <dgm:chPref val="0"/>
          <dgm:bulletEnabled val="1"/>
        </dgm:presLayoutVars>
      </dgm:prSet>
      <dgm:spPr/>
    </dgm:pt>
    <dgm:pt modelId="{D8AE8180-B425-4329-A079-B2FD335FCA8D}" type="pres">
      <dgm:prSet presAssocID="{CF23DF0F-186F-4CCE-99BA-FB85F2D366DB}" presName="Triangle" presStyleLbl="alignNode1" presStyleIdx="1" presStyleCnt="9"/>
      <dgm:spPr/>
    </dgm:pt>
    <dgm:pt modelId="{F365E3A8-1111-42D3-AAAD-EFE598F6F221}" type="pres">
      <dgm:prSet presAssocID="{6157810B-A810-4B36-B90D-ECCE67835D01}" presName="sibTrans" presStyleCnt="0"/>
      <dgm:spPr/>
    </dgm:pt>
    <dgm:pt modelId="{CD817C62-59CF-4EDD-BF0D-34C00C057C12}" type="pres">
      <dgm:prSet presAssocID="{6157810B-A810-4B36-B90D-ECCE67835D01}" presName="space" presStyleCnt="0"/>
      <dgm:spPr/>
    </dgm:pt>
    <dgm:pt modelId="{1FA5603A-AB4D-4C02-A3A3-ED98612D7AC0}" type="pres">
      <dgm:prSet presAssocID="{2FEEFF0B-BB30-4D27-AE70-C1583AF13161}" presName="composite" presStyleCnt="0"/>
      <dgm:spPr/>
    </dgm:pt>
    <dgm:pt modelId="{E2FA9F60-DADD-4C34-8AFA-574197DB8A2F}" type="pres">
      <dgm:prSet presAssocID="{2FEEFF0B-BB30-4D27-AE70-C1583AF13161}" presName="LShape" presStyleLbl="alignNode1" presStyleIdx="2" presStyleCnt="9"/>
      <dgm:spPr/>
    </dgm:pt>
    <dgm:pt modelId="{77AFA4F2-D374-4E35-8287-632318BFF4ED}" type="pres">
      <dgm:prSet presAssocID="{2FEEFF0B-BB30-4D27-AE70-C1583AF13161}" presName="ParentText" presStyleLbl="revTx" presStyleIdx="1" presStyleCnt="5">
        <dgm:presLayoutVars>
          <dgm:chMax val="0"/>
          <dgm:chPref val="0"/>
          <dgm:bulletEnabled val="1"/>
        </dgm:presLayoutVars>
      </dgm:prSet>
      <dgm:spPr/>
    </dgm:pt>
    <dgm:pt modelId="{AC4DCC25-AA7E-433F-A09D-457A7EBB9EDA}" type="pres">
      <dgm:prSet presAssocID="{2FEEFF0B-BB30-4D27-AE70-C1583AF13161}" presName="Triangle" presStyleLbl="alignNode1" presStyleIdx="3" presStyleCnt="9"/>
      <dgm:spPr/>
    </dgm:pt>
    <dgm:pt modelId="{7E3ABC2F-E885-49EE-8F41-1B58D99533D7}" type="pres">
      <dgm:prSet presAssocID="{116C4D7E-0C66-4B81-9684-08C87C4F86B4}" presName="sibTrans" presStyleCnt="0"/>
      <dgm:spPr/>
    </dgm:pt>
    <dgm:pt modelId="{A3A8C990-D13A-40CB-ADD3-40C33BD66232}" type="pres">
      <dgm:prSet presAssocID="{116C4D7E-0C66-4B81-9684-08C87C4F86B4}" presName="space" presStyleCnt="0"/>
      <dgm:spPr/>
    </dgm:pt>
    <dgm:pt modelId="{5985167E-520C-4A24-B71B-F580A5671A2A}" type="pres">
      <dgm:prSet presAssocID="{45C1DEE7-F6CE-421B-86F4-5BAD1A916200}" presName="composite" presStyleCnt="0"/>
      <dgm:spPr/>
    </dgm:pt>
    <dgm:pt modelId="{10335BA0-3751-4D68-ADD1-7BA3BDD72892}" type="pres">
      <dgm:prSet presAssocID="{45C1DEE7-F6CE-421B-86F4-5BAD1A916200}" presName="LShape" presStyleLbl="alignNode1" presStyleIdx="4" presStyleCnt="9" custLinFactNeighborX="-1491" custLinFactNeighborY="-25771"/>
      <dgm:spPr/>
    </dgm:pt>
    <dgm:pt modelId="{5EBCD74A-C77F-4651-AC93-DCDB5F120875}" type="pres">
      <dgm:prSet presAssocID="{45C1DEE7-F6CE-421B-86F4-5BAD1A916200}" presName="ParentText" presStyleLbl="revTx" presStyleIdx="2" presStyleCnt="5" custScaleX="100269" custScaleY="112026" custLinFactNeighborX="-1644" custLinFactNeighborY="-15092">
        <dgm:presLayoutVars>
          <dgm:chMax val="0"/>
          <dgm:chPref val="0"/>
          <dgm:bulletEnabled val="1"/>
        </dgm:presLayoutVars>
      </dgm:prSet>
      <dgm:spPr/>
    </dgm:pt>
    <dgm:pt modelId="{238200F1-DBC8-4ACF-9E2E-EBA4CE61EAED}" type="pres">
      <dgm:prSet presAssocID="{45C1DEE7-F6CE-421B-86F4-5BAD1A916200}" presName="Triangle" presStyleLbl="alignNode1" presStyleIdx="5" presStyleCnt="9"/>
      <dgm:spPr/>
    </dgm:pt>
    <dgm:pt modelId="{1303678E-4008-4C1E-BF0D-41EE2A21BB55}" type="pres">
      <dgm:prSet presAssocID="{9729C132-AFA5-4DA9-B53F-0E1AE91099C1}" presName="sibTrans" presStyleCnt="0"/>
      <dgm:spPr/>
    </dgm:pt>
    <dgm:pt modelId="{CA665597-0CC6-4683-91BB-5411D636C8F4}" type="pres">
      <dgm:prSet presAssocID="{9729C132-AFA5-4DA9-B53F-0E1AE91099C1}" presName="space" presStyleCnt="0"/>
      <dgm:spPr/>
    </dgm:pt>
    <dgm:pt modelId="{983F0642-1D93-433A-975E-2521CDA1975A}" type="pres">
      <dgm:prSet presAssocID="{6662BF50-8060-4A6F-B2E0-52C6F0193977}" presName="composite" presStyleCnt="0"/>
      <dgm:spPr/>
    </dgm:pt>
    <dgm:pt modelId="{62E77AF4-1F70-4FDA-8629-31EDBA794147}" type="pres">
      <dgm:prSet presAssocID="{6662BF50-8060-4A6F-B2E0-52C6F0193977}" presName="LShape" presStyleLbl="alignNode1" presStyleIdx="6" presStyleCnt="9" custLinFactNeighborY="-6064"/>
      <dgm:spPr/>
    </dgm:pt>
    <dgm:pt modelId="{C69F53CE-4DB0-4853-A08D-9078A37653AD}" type="pres">
      <dgm:prSet presAssocID="{6662BF50-8060-4A6F-B2E0-52C6F0193977}" presName="ParentText" presStyleLbl="revTx" presStyleIdx="3" presStyleCnt="5">
        <dgm:presLayoutVars>
          <dgm:chMax val="0"/>
          <dgm:chPref val="0"/>
          <dgm:bulletEnabled val="1"/>
        </dgm:presLayoutVars>
      </dgm:prSet>
      <dgm:spPr/>
    </dgm:pt>
    <dgm:pt modelId="{95E84141-8001-4996-A3F4-FEF4F722555D}" type="pres">
      <dgm:prSet presAssocID="{6662BF50-8060-4A6F-B2E0-52C6F0193977}" presName="Triangle" presStyleLbl="alignNode1" presStyleIdx="7" presStyleCnt="9"/>
      <dgm:spPr/>
    </dgm:pt>
    <dgm:pt modelId="{E7FFEBD5-9C50-4CE1-94EA-E0B744142E76}" type="pres">
      <dgm:prSet presAssocID="{B019E7A8-E5D6-42FD-948A-36F7B72FD8BD}" presName="sibTrans" presStyleCnt="0"/>
      <dgm:spPr/>
    </dgm:pt>
    <dgm:pt modelId="{E2F9DFC1-1D78-439F-AFAD-6D5864EF91BC}" type="pres">
      <dgm:prSet presAssocID="{B019E7A8-E5D6-42FD-948A-36F7B72FD8BD}" presName="space" presStyleCnt="0"/>
      <dgm:spPr/>
    </dgm:pt>
    <dgm:pt modelId="{6E17CA3C-F863-43C5-A4C5-9396DFE87A6A}" type="pres">
      <dgm:prSet presAssocID="{F3E10FD3-9F39-4979-8505-05149CE20C7F}" presName="composite" presStyleCnt="0"/>
      <dgm:spPr/>
    </dgm:pt>
    <dgm:pt modelId="{A88DF81A-001C-4B55-B304-313880E99A4B}" type="pres">
      <dgm:prSet presAssocID="{F3E10FD3-9F39-4979-8505-05149CE20C7F}" presName="LShape" presStyleLbl="alignNode1" presStyleIdx="8" presStyleCnt="9"/>
      <dgm:spPr/>
    </dgm:pt>
    <dgm:pt modelId="{5D22BAFA-A937-41ED-A0DF-2D5DC031DD66}" type="pres">
      <dgm:prSet presAssocID="{F3E10FD3-9F39-4979-8505-05149CE20C7F}" presName="ParentText" presStyleLbl="revTx" presStyleIdx="4" presStyleCnt="5" custScaleX="102338" custScaleY="119689">
        <dgm:presLayoutVars>
          <dgm:chMax val="0"/>
          <dgm:chPref val="0"/>
          <dgm:bulletEnabled val="1"/>
        </dgm:presLayoutVars>
      </dgm:prSet>
      <dgm:spPr/>
    </dgm:pt>
  </dgm:ptLst>
  <dgm:cxnLst>
    <dgm:cxn modelId="{6BE39E21-B4CD-4FCF-80C8-43D72361B375}" srcId="{2861D087-7AC2-4BCB-BC45-21F094C3421C}" destId="{2FEEFF0B-BB30-4D27-AE70-C1583AF13161}" srcOrd="1" destOrd="0" parTransId="{98412ED3-907C-4C9E-9B03-11EDEA6E1DE8}" sibTransId="{116C4D7E-0C66-4B81-9684-08C87C4F86B4}"/>
    <dgm:cxn modelId="{F478F32A-B86E-4675-AE07-C55C419C5051}" srcId="{2861D087-7AC2-4BCB-BC45-21F094C3421C}" destId="{CF23DF0F-186F-4CCE-99BA-FB85F2D366DB}" srcOrd="0" destOrd="0" parTransId="{D2A7ED8F-CFC4-4D65-A2E3-2FAB217DE269}" sibTransId="{6157810B-A810-4B36-B90D-ECCE67835D01}"/>
    <dgm:cxn modelId="{3ABC5D32-EDFC-40F4-A3E2-0E304C2CBF69}" type="presOf" srcId="{F3E10FD3-9F39-4979-8505-05149CE20C7F}" destId="{5D22BAFA-A937-41ED-A0DF-2D5DC031DD66}" srcOrd="0" destOrd="0" presId="urn:microsoft.com/office/officeart/2009/3/layout/StepUpProcess"/>
    <dgm:cxn modelId="{0C957748-B0DA-444D-BCC4-DCE458EF1AC3}" srcId="{2861D087-7AC2-4BCB-BC45-21F094C3421C}" destId="{45C1DEE7-F6CE-421B-86F4-5BAD1A916200}" srcOrd="2" destOrd="0" parTransId="{C5908539-BE81-44C2-B7B3-3FFFB5ECF219}" sibTransId="{9729C132-AFA5-4DA9-B53F-0E1AE91099C1}"/>
    <dgm:cxn modelId="{C6F3EE50-B542-4DB5-B1D5-AB011277DEAF}" srcId="{2861D087-7AC2-4BCB-BC45-21F094C3421C}" destId="{F3E10FD3-9F39-4979-8505-05149CE20C7F}" srcOrd="4" destOrd="0" parTransId="{2B49C03B-3EC5-421C-AE17-CCF3578F4823}" sibTransId="{0B423538-9FDF-4F8C-9829-32802FAFD991}"/>
    <dgm:cxn modelId="{8B473252-582F-415B-9453-4C8FF2D67B31}" type="presOf" srcId="{6662BF50-8060-4A6F-B2E0-52C6F0193977}" destId="{C69F53CE-4DB0-4853-A08D-9078A37653AD}" srcOrd="0" destOrd="0" presId="urn:microsoft.com/office/officeart/2009/3/layout/StepUpProcess"/>
    <dgm:cxn modelId="{92540E85-350F-459B-9C10-60107F77B184}" srcId="{2861D087-7AC2-4BCB-BC45-21F094C3421C}" destId="{6662BF50-8060-4A6F-B2E0-52C6F0193977}" srcOrd="3" destOrd="0" parTransId="{A43C37E1-49B0-4418-9EBE-DA51E9826792}" sibTransId="{B019E7A8-E5D6-42FD-948A-36F7B72FD8BD}"/>
    <dgm:cxn modelId="{1DB3318F-3CAF-4CE6-BB7B-A036CF853DA0}" type="presOf" srcId="{2861D087-7AC2-4BCB-BC45-21F094C3421C}" destId="{63E39CF2-55E4-4A65-87F2-B0A4115044F0}" srcOrd="0" destOrd="0" presId="urn:microsoft.com/office/officeart/2009/3/layout/StepUpProcess"/>
    <dgm:cxn modelId="{04422AA6-81E2-45CA-96F6-9F89A81D54EA}" type="presOf" srcId="{45C1DEE7-F6CE-421B-86F4-5BAD1A916200}" destId="{5EBCD74A-C77F-4651-AC93-DCDB5F120875}" srcOrd="0" destOrd="0" presId="urn:microsoft.com/office/officeart/2009/3/layout/StepUpProcess"/>
    <dgm:cxn modelId="{AEF5C7C8-9938-4A15-BAA6-3E9CC18A33EC}" type="presOf" srcId="{2FEEFF0B-BB30-4D27-AE70-C1583AF13161}" destId="{77AFA4F2-D374-4E35-8287-632318BFF4ED}" srcOrd="0" destOrd="0" presId="urn:microsoft.com/office/officeart/2009/3/layout/StepUpProcess"/>
    <dgm:cxn modelId="{998927CD-AAD1-4047-9DA7-B55A443D2E83}" type="presOf" srcId="{CF23DF0F-186F-4CCE-99BA-FB85F2D366DB}" destId="{5B101E85-2436-4DDE-A9A1-655547C6A4B1}" srcOrd="0" destOrd="0" presId="urn:microsoft.com/office/officeart/2009/3/layout/StepUpProcess"/>
    <dgm:cxn modelId="{76FFC329-A0FB-4891-9078-6AB68E626641}" type="presParOf" srcId="{63E39CF2-55E4-4A65-87F2-B0A4115044F0}" destId="{DA74F8AE-CFF7-4F68-8DAC-2D4558EEC2DE}" srcOrd="0" destOrd="0" presId="urn:microsoft.com/office/officeart/2009/3/layout/StepUpProcess"/>
    <dgm:cxn modelId="{730B763B-5034-47A8-9795-8661884AAEA3}" type="presParOf" srcId="{DA74F8AE-CFF7-4F68-8DAC-2D4558EEC2DE}" destId="{4BAF4217-5975-4D5D-88AB-CA827C2A41D0}" srcOrd="0" destOrd="0" presId="urn:microsoft.com/office/officeart/2009/3/layout/StepUpProcess"/>
    <dgm:cxn modelId="{0D5E5457-21B0-4BA7-9273-3CE4033BBF1A}" type="presParOf" srcId="{DA74F8AE-CFF7-4F68-8DAC-2D4558EEC2DE}" destId="{5B101E85-2436-4DDE-A9A1-655547C6A4B1}" srcOrd="1" destOrd="0" presId="urn:microsoft.com/office/officeart/2009/3/layout/StepUpProcess"/>
    <dgm:cxn modelId="{A1B0582C-F5BB-49C6-8228-CED9BED389A3}" type="presParOf" srcId="{DA74F8AE-CFF7-4F68-8DAC-2D4558EEC2DE}" destId="{D8AE8180-B425-4329-A079-B2FD335FCA8D}" srcOrd="2" destOrd="0" presId="urn:microsoft.com/office/officeart/2009/3/layout/StepUpProcess"/>
    <dgm:cxn modelId="{BADF1CD6-494F-41ED-8B11-CDCF2EC510CC}" type="presParOf" srcId="{63E39CF2-55E4-4A65-87F2-B0A4115044F0}" destId="{F365E3A8-1111-42D3-AAAD-EFE598F6F221}" srcOrd="1" destOrd="0" presId="urn:microsoft.com/office/officeart/2009/3/layout/StepUpProcess"/>
    <dgm:cxn modelId="{0D75D1FE-D813-4E79-9FDC-D90688CA0B08}" type="presParOf" srcId="{F365E3A8-1111-42D3-AAAD-EFE598F6F221}" destId="{CD817C62-59CF-4EDD-BF0D-34C00C057C12}" srcOrd="0" destOrd="0" presId="urn:microsoft.com/office/officeart/2009/3/layout/StepUpProcess"/>
    <dgm:cxn modelId="{52B3A3B6-18C5-42B4-87C2-D001AA7B85D7}" type="presParOf" srcId="{63E39CF2-55E4-4A65-87F2-B0A4115044F0}" destId="{1FA5603A-AB4D-4C02-A3A3-ED98612D7AC0}" srcOrd="2" destOrd="0" presId="urn:microsoft.com/office/officeart/2009/3/layout/StepUpProcess"/>
    <dgm:cxn modelId="{1EE4BAAD-A83D-4BDB-A71E-F564F5ADADC1}" type="presParOf" srcId="{1FA5603A-AB4D-4C02-A3A3-ED98612D7AC0}" destId="{E2FA9F60-DADD-4C34-8AFA-574197DB8A2F}" srcOrd="0" destOrd="0" presId="urn:microsoft.com/office/officeart/2009/3/layout/StepUpProcess"/>
    <dgm:cxn modelId="{6C7A3C7F-839D-4FCE-9A15-026BA34B1E38}" type="presParOf" srcId="{1FA5603A-AB4D-4C02-A3A3-ED98612D7AC0}" destId="{77AFA4F2-D374-4E35-8287-632318BFF4ED}" srcOrd="1" destOrd="0" presId="urn:microsoft.com/office/officeart/2009/3/layout/StepUpProcess"/>
    <dgm:cxn modelId="{F6E4B089-FE98-4719-99C1-3D05B0994909}" type="presParOf" srcId="{1FA5603A-AB4D-4C02-A3A3-ED98612D7AC0}" destId="{AC4DCC25-AA7E-433F-A09D-457A7EBB9EDA}" srcOrd="2" destOrd="0" presId="urn:microsoft.com/office/officeart/2009/3/layout/StepUpProcess"/>
    <dgm:cxn modelId="{78DBD97E-D491-4345-9562-D4F02290673F}" type="presParOf" srcId="{63E39CF2-55E4-4A65-87F2-B0A4115044F0}" destId="{7E3ABC2F-E885-49EE-8F41-1B58D99533D7}" srcOrd="3" destOrd="0" presId="urn:microsoft.com/office/officeart/2009/3/layout/StepUpProcess"/>
    <dgm:cxn modelId="{3A01F5DE-2F83-4FBE-A51E-1D138957C885}" type="presParOf" srcId="{7E3ABC2F-E885-49EE-8F41-1B58D99533D7}" destId="{A3A8C990-D13A-40CB-ADD3-40C33BD66232}" srcOrd="0" destOrd="0" presId="urn:microsoft.com/office/officeart/2009/3/layout/StepUpProcess"/>
    <dgm:cxn modelId="{5A20577A-A3E6-465E-8EF6-BF9AC50B9A04}" type="presParOf" srcId="{63E39CF2-55E4-4A65-87F2-B0A4115044F0}" destId="{5985167E-520C-4A24-B71B-F580A5671A2A}" srcOrd="4" destOrd="0" presId="urn:microsoft.com/office/officeart/2009/3/layout/StepUpProcess"/>
    <dgm:cxn modelId="{4710EF13-2E7B-4D48-AC4A-E1C36841DD62}" type="presParOf" srcId="{5985167E-520C-4A24-B71B-F580A5671A2A}" destId="{10335BA0-3751-4D68-ADD1-7BA3BDD72892}" srcOrd="0" destOrd="0" presId="urn:microsoft.com/office/officeart/2009/3/layout/StepUpProcess"/>
    <dgm:cxn modelId="{F6E9D21F-7C4A-46FC-B0EB-361220C74862}" type="presParOf" srcId="{5985167E-520C-4A24-B71B-F580A5671A2A}" destId="{5EBCD74A-C77F-4651-AC93-DCDB5F120875}" srcOrd="1" destOrd="0" presId="urn:microsoft.com/office/officeart/2009/3/layout/StepUpProcess"/>
    <dgm:cxn modelId="{13E2DFF4-FBA3-470D-AB24-5E7B4CFC79E3}" type="presParOf" srcId="{5985167E-520C-4A24-B71B-F580A5671A2A}" destId="{238200F1-DBC8-4ACF-9E2E-EBA4CE61EAED}" srcOrd="2" destOrd="0" presId="urn:microsoft.com/office/officeart/2009/3/layout/StepUpProcess"/>
    <dgm:cxn modelId="{B0602CCF-1AB9-44FB-9427-F93B56A55C67}" type="presParOf" srcId="{63E39CF2-55E4-4A65-87F2-B0A4115044F0}" destId="{1303678E-4008-4C1E-BF0D-41EE2A21BB55}" srcOrd="5" destOrd="0" presId="urn:microsoft.com/office/officeart/2009/3/layout/StepUpProcess"/>
    <dgm:cxn modelId="{93547450-E33F-47AE-AD90-5FCC1788C852}" type="presParOf" srcId="{1303678E-4008-4C1E-BF0D-41EE2A21BB55}" destId="{CA665597-0CC6-4683-91BB-5411D636C8F4}" srcOrd="0" destOrd="0" presId="urn:microsoft.com/office/officeart/2009/3/layout/StepUpProcess"/>
    <dgm:cxn modelId="{FDD602DD-C0B4-4C75-A52B-FCC1D011C5CB}" type="presParOf" srcId="{63E39CF2-55E4-4A65-87F2-B0A4115044F0}" destId="{983F0642-1D93-433A-975E-2521CDA1975A}" srcOrd="6" destOrd="0" presId="urn:microsoft.com/office/officeart/2009/3/layout/StepUpProcess"/>
    <dgm:cxn modelId="{51A0D8AA-9BF0-487C-AD15-6FC424062975}" type="presParOf" srcId="{983F0642-1D93-433A-975E-2521CDA1975A}" destId="{62E77AF4-1F70-4FDA-8629-31EDBA794147}" srcOrd="0" destOrd="0" presId="urn:microsoft.com/office/officeart/2009/3/layout/StepUpProcess"/>
    <dgm:cxn modelId="{76378897-A276-428C-A755-6CE125B3D1B4}" type="presParOf" srcId="{983F0642-1D93-433A-975E-2521CDA1975A}" destId="{C69F53CE-4DB0-4853-A08D-9078A37653AD}" srcOrd="1" destOrd="0" presId="urn:microsoft.com/office/officeart/2009/3/layout/StepUpProcess"/>
    <dgm:cxn modelId="{18932C92-CB1A-4DD7-B0E3-0C4707707999}" type="presParOf" srcId="{983F0642-1D93-433A-975E-2521CDA1975A}" destId="{95E84141-8001-4996-A3F4-FEF4F722555D}" srcOrd="2" destOrd="0" presId="urn:microsoft.com/office/officeart/2009/3/layout/StepUpProcess"/>
    <dgm:cxn modelId="{7BD52622-75C5-47F2-A586-5D5339A865CD}" type="presParOf" srcId="{63E39CF2-55E4-4A65-87F2-B0A4115044F0}" destId="{E7FFEBD5-9C50-4CE1-94EA-E0B744142E76}" srcOrd="7" destOrd="0" presId="urn:microsoft.com/office/officeart/2009/3/layout/StepUpProcess"/>
    <dgm:cxn modelId="{F1962A9B-3080-4A66-B69D-74A218C377F0}" type="presParOf" srcId="{E7FFEBD5-9C50-4CE1-94EA-E0B744142E76}" destId="{E2F9DFC1-1D78-439F-AFAD-6D5864EF91BC}" srcOrd="0" destOrd="0" presId="urn:microsoft.com/office/officeart/2009/3/layout/StepUpProcess"/>
    <dgm:cxn modelId="{7FD9969F-AAC7-447A-B39F-4147D40B00A2}" type="presParOf" srcId="{63E39CF2-55E4-4A65-87F2-B0A4115044F0}" destId="{6E17CA3C-F863-43C5-A4C5-9396DFE87A6A}" srcOrd="8" destOrd="0" presId="urn:microsoft.com/office/officeart/2009/3/layout/StepUpProcess"/>
    <dgm:cxn modelId="{8622363D-BBEF-419A-A5B2-45409779CA3B}" type="presParOf" srcId="{6E17CA3C-F863-43C5-A4C5-9396DFE87A6A}" destId="{A88DF81A-001C-4B55-B304-313880E99A4B}" srcOrd="0" destOrd="0" presId="urn:microsoft.com/office/officeart/2009/3/layout/StepUpProcess"/>
    <dgm:cxn modelId="{12C4C960-3202-47D7-BE97-3B02BFA39D4E}" type="presParOf" srcId="{6E17CA3C-F863-43C5-A4C5-9396DFE87A6A}" destId="{5D22BAFA-A937-41ED-A0DF-2D5DC031DD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800" b="1" dirty="0">
              <a:latin typeface="Verdana Pro" panose="020B0604030504040204" pitchFamily="34" charset="0"/>
            </a:rPr>
            <a:t>1. Αλλαγή συντονιστή</a:t>
          </a:r>
          <a:endParaRPr lang="en-US" sz="1800" b="1" dirty="0">
            <a:latin typeface="Verdana Pro" panose="020B060403050404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A2463500-A8FB-4A57-B096-FAD098BF8504}">
      <dgm:prSet custT="1"/>
      <dgm:spPr/>
      <dgm:t>
        <a:bodyPr/>
        <a:lstStyle/>
        <a:p>
          <a:r>
            <a:rPr lang="en-US" sz="1600" b="1" dirty="0">
              <a:latin typeface="Verdana Pro" panose="020B0604030504040204" pitchFamily="34" charset="0"/>
            </a:rPr>
            <a:t>2. </a:t>
          </a:r>
          <a:r>
            <a:rPr lang="el-GR" sz="1800" b="1" dirty="0">
              <a:latin typeface="Verdana Pro" panose="020B0604030504040204" pitchFamily="34" charset="0"/>
            </a:rPr>
            <a:t>Αλλαγή στοιχείων οργανισμού (πχ email, τηλέφωνο </a:t>
          </a:r>
          <a:r>
            <a:rPr lang="el-GR" sz="1800" b="1" dirty="0" err="1">
              <a:latin typeface="Verdana Pro" panose="020B0604030504040204" pitchFamily="34" charset="0"/>
            </a:rPr>
            <a:t>κλπ</a:t>
          </a:r>
          <a:r>
            <a:rPr lang="el-GR" sz="1800" b="1" dirty="0">
              <a:latin typeface="Verdana Pro" panose="020B0604030504040204" pitchFamily="34" charset="0"/>
            </a:rPr>
            <a:t>)</a:t>
          </a:r>
        </a:p>
      </dgm:t>
    </dgm:pt>
    <dgm:pt modelId="{234F9A97-CADC-4871-BD3E-037141B9A973}" type="parTrans" cxnId="{D43D39C8-2BB7-4FF3-87CD-E49A7385B3BE}">
      <dgm:prSet/>
      <dgm:spPr/>
      <dgm:t>
        <a:bodyPr/>
        <a:lstStyle/>
        <a:p>
          <a:endParaRPr lang="en-US" sz="1600">
            <a:latin typeface="Verdana Pro" panose="020B0604030504040204" pitchFamily="34" charset="0"/>
          </a:endParaRPr>
        </a:p>
      </dgm:t>
    </dgm:pt>
    <dgm:pt modelId="{0D25A1A2-EFD3-4340-9BBE-567476A209C9}" type="sibTrans" cxnId="{D43D39C8-2BB7-4FF3-87CD-E49A7385B3BE}">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pt>
    <dgm:pt modelId="{E1776673-3E6A-42BC-B800-5E24B8D2FED3}" type="pres">
      <dgm:prSet presAssocID="{FA17C438-C786-4339-86FC-4FB5AD7E8477}" presName="parentText" presStyleLbl="node1" presStyleIdx="0" presStyleCnt="2" custLinFactNeighborY="-11617">
        <dgm:presLayoutVars>
          <dgm:chMax val="0"/>
          <dgm:bulletEnabled val="1"/>
        </dgm:presLayoutVars>
      </dgm:prSet>
      <dgm:spPr/>
    </dgm:pt>
    <dgm:pt modelId="{844B518D-2001-4E18-8A60-C5DE5A7DE6C2}" type="pres">
      <dgm:prSet presAssocID="{037444A3-28FE-4DA3-AD7C-FE5E8CC0ECBF}" presName="spacer" presStyleCnt="0"/>
      <dgm:spPr/>
    </dgm:pt>
    <dgm:pt modelId="{1CC636DA-58FD-4534-B9CA-82C873EC29CD}" type="pres">
      <dgm:prSet presAssocID="{A2463500-A8FB-4A57-B096-FAD098BF8504}" presName="parentText" presStyleLbl="node1" presStyleIdx="1" presStyleCnt="2">
        <dgm:presLayoutVars>
          <dgm:chMax val="0"/>
          <dgm:bulletEnabled val="1"/>
        </dgm:presLayoutVars>
      </dgm:prSet>
      <dgm:spPr/>
    </dgm:pt>
  </dgm:ptLst>
  <dgm:cxnLst>
    <dgm:cxn modelId="{F91AF608-C2DD-47FE-ACC2-5CFC001F8405}" type="presOf" srcId="{FA17C438-C786-4339-86FC-4FB5AD7E8477}" destId="{E1776673-3E6A-42BC-B800-5E24B8D2FED3}" srcOrd="0" destOrd="0" presId="urn:microsoft.com/office/officeart/2005/8/layout/vList2"/>
    <dgm:cxn modelId="{87D24237-BBC7-44FD-8A8D-46669B432D88}" type="presOf" srcId="{4C043EE0-31DC-4FBD-99B6-C708661155EB}" destId="{1C03E7F2-07F6-41E0-9275-6F3A05705A62}" srcOrd="0" destOrd="0" presId="urn:microsoft.com/office/officeart/2005/8/layout/vList2"/>
    <dgm:cxn modelId="{40C66B68-307F-4F5F-A9BD-AB4D03903499}" type="presOf" srcId="{A2463500-A8FB-4A57-B096-FAD098BF8504}" destId="{1CC636DA-58FD-4534-B9CA-82C873EC29CD}" srcOrd="0" destOrd="0" presId="urn:microsoft.com/office/officeart/2005/8/layout/vList2"/>
    <dgm:cxn modelId="{AE4C27A4-0722-4790-8E10-2352FE458E69}" srcId="{4C043EE0-31DC-4FBD-99B6-C708661155EB}" destId="{FA17C438-C786-4339-86FC-4FB5AD7E8477}" srcOrd="0" destOrd="0" parTransId="{4FAAD7AE-233E-49D4-B426-1A7830247BD7}" sibTransId="{037444A3-28FE-4DA3-AD7C-FE5E8CC0ECBF}"/>
    <dgm:cxn modelId="{D43D39C8-2BB7-4FF3-87CD-E49A7385B3BE}" srcId="{4C043EE0-31DC-4FBD-99B6-C708661155EB}" destId="{A2463500-A8FB-4A57-B096-FAD098BF8504}" srcOrd="1" destOrd="0" parTransId="{234F9A97-CADC-4871-BD3E-037141B9A973}" sibTransId="{0D25A1A2-EFD3-4340-9BBE-567476A209C9}"/>
    <dgm:cxn modelId="{37572AFD-2BD0-4C58-9AFD-3FB1B4553EC6}" type="presParOf" srcId="{1C03E7F2-07F6-41E0-9275-6F3A05705A62}" destId="{E1776673-3E6A-42BC-B800-5E24B8D2FED3}" srcOrd="0" destOrd="0" presId="urn:microsoft.com/office/officeart/2005/8/layout/vList2"/>
    <dgm:cxn modelId="{3F0682BD-932C-43EA-9B3C-84DF269BA8DC}" type="presParOf" srcId="{1C03E7F2-07F6-41E0-9275-6F3A05705A62}" destId="{844B518D-2001-4E18-8A60-C5DE5A7DE6C2}" srcOrd="1" destOrd="0" presId="urn:microsoft.com/office/officeart/2005/8/layout/vList2"/>
    <dgm:cxn modelId="{4E30972D-745D-4FAB-9F21-EC81B1331B1B}" type="presParOf" srcId="{1C03E7F2-07F6-41E0-9275-6F3A05705A62}" destId="{1CC636DA-58FD-4534-B9CA-82C873EC29C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kern="1200" dirty="0">
              <a:latin typeface="Verdana Pro" panose="020B0604030504040204" pitchFamily="34" charset="0"/>
            </a:rPr>
            <a:t>1. Αλλαγή νόμιμου εκπροσώπου του οργανισμού</a:t>
          </a:r>
        </a:p>
        <a:p>
          <a:pPr marL="0" marR="0" indent="0" defTabSz="914400" eaLnBrk="1" fontAlgn="auto" latinLnBrk="0" hangingPunct="1">
            <a:lnSpc>
              <a:spcPct val="100000"/>
            </a:lnSpc>
            <a:spcBef>
              <a:spcPts val="0"/>
            </a:spcBef>
            <a:spcAft>
              <a:spcPts val="0"/>
            </a:spcAft>
            <a:buClrTx/>
            <a:buSzTx/>
            <a:buFontTx/>
            <a:buNone/>
            <a:tabLst/>
            <a:defRPr/>
          </a:pPr>
          <a:r>
            <a:rPr lang="el-GR" sz="1400" b="0" kern="1200" dirty="0">
              <a:solidFill>
                <a:prstClr val="white"/>
              </a:solidFill>
              <a:latin typeface="Verdana Pro" panose="020B0604030504040204" pitchFamily="34" charset="0"/>
              <a:ea typeface="+mn-ea"/>
              <a:cs typeface="+mn-cs"/>
            </a:rPr>
            <a:t>Απαιτείται παράλληλα και ενημέρωση του </a:t>
          </a:r>
          <a:r>
            <a:rPr lang="en-US" sz="1400" b="0" kern="1200" dirty="0">
              <a:solidFill>
                <a:prstClr val="white"/>
              </a:solidFill>
              <a:latin typeface="Verdana Pro" panose="020B0604030504040204" pitchFamily="34" charset="0"/>
              <a:ea typeface="+mn-ea"/>
              <a:cs typeface="+mn-cs"/>
            </a:rPr>
            <a:t>ORS</a:t>
          </a: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833FBDD3-0A8B-49D4-B633-1B3E18493950}">
      <dgm:prSet phldrT="[Text]" custT="1"/>
      <dgm:spPr/>
      <dgm:t>
        <a:bodyPr/>
        <a:lstStyle/>
        <a:p>
          <a:r>
            <a:rPr lang="el-GR" sz="1600" b="1" dirty="0">
              <a:latin typeface="Verdana Pro" panose="020B0604030504040204" pitchFamily="34" charset="0"/>
            </a:rPr>
            <a:t>2. Αλλαγή τραπεζικών στοιχείων</a:t>
          </a:r>
        </a:p>
        <a:p>
          <a:r>
            <a:rPr lang="el-GR" sz="1400" b="0" dirty="0">
              <a:latin typeface="Verdana Pro" panose="020B0604030504040204" pitchFamily="34" charset="0"/>
            </a:rPr>
            <a:t>Απαιτείται παράλληλα και ενημέρωση του </a:t>
          </a:r>
          <a:r>
            <a:rPr lang="en-US" sz="1400" b="0" dirty="0">
              <a:latin typeface="Verdana Pro" panose="020B0604030504040204" pitchFamily="34" charset="0"/>
            </a:rPr>
            <a:t>ORS</a:t>
          </a:r>
        </a:p>
      </dgm:t>
    </dgm:pt>
    <dgm:pt modelId="{F7B6E9EA-5BD3-4799-AFAD-8EF388E5FB62}" type="parTrans" cxnId="{1A14C0C3-8EB9-4CC9-98DD-E7CBABB24FCC}">
      <dgm:prSet/>
      <dgm:spPr/>
      <dgm:t>
        <a:bodyPr/>
        <a:lstStyle/>
        <a:p>
          <a:endParaRPr lang="en-US" sz="1600">
            <a:latin typeface="Verdana Pro" panose="020B0604030504040204" pitchFamily="34" charset="0"/>
          </a:endParaRPr>
        </a:p>
      </dgm:t>
    </dgm:pt>
    <dgm:pt modelId="{4CF9B57C-2320-449E-BEB1-42A27A948FFC}" type="sibTrans" cxnId="{1A14C0C3-8EB9-4CC9-98DD-E7CBABB24FCC}">
      <dgm:prSet/>
      <dgm:spPr/>
      <dgm:t>
        <a:bodyPr/>
        <a:lstStyle/>
        <a:p>
          <a:endParaRPr lang="en-US" sz="1600">
            <a:latin typeface="Verdana Pro" panose="020B0604030504040204" pitchFamily="34" charset="0"/>
          </a:endParaRPr>
        </a:p>
      </dgm:t>
    </dgm:pt>
    <dgm:pt modelId="{1B4C443D-4D9A-4C7D-9347-21D3B781AF3C}">
      <dgm:prSet phldrT="[Text]" custT="1"/>
      <dgm:spPr/>
      <dgm:t>
        <a:bodyPr/>
        <a:lstStyle/>
        <a:p>
          <a:pPr marR="0" eaLnBrk="1" fontAlgn="auto" latinLnBrk="0" hangingPunct="1">
            <a:buClrTx/>
            <a:buSzTx/>
            <a:buFontTx/>
            <a:tabLst/>
            <a:defRPr/>
          </a:pPr>
          <a:r>
            <a:rPr lang="en-US" sz="1600" b="1" dirty="0">
              <a:latin typeface="Verdana Pro" panose="020B0604030504040204" pitchFamily="34" charset="0"/>
            </a:rPr>
            <a:t>3</a:t>
          </a:r>
          <a:r>
            <a:rPr lang="el-GR" sz="1600" b="1" dirty="0">
              <a:latin typeface="Verdana Pro" panose="020B0604030504040204" pitchFamily="34" charset="0"/>
            </a:rPr>
            <a:t>. Μεταφορές Κονδυλίων με τροποποίηση</a:t>
          </a:r>
        </a:p>
      </dgm:t>
    </dgm:pt>
    <dgm:pt modelId="{1458D171-CA5F-4931-B1D4-E59084872ED2}" type="parTrans" cxnId="{6CBACE55-465E-4EDA-9C0E-F14CA4F6DB9D}">
      <dgm:prSet/>
      <dgm:spPr/>
      <dgm:t>
        <a:bodyPr/>
        <a:lstStyle/>
        <a:p>
          <a:endParaRPr lang="en-US" sz="1600">
            <a:latin typeface="Verdana Pro" panose="020B0604030504040204" pitchFamily="34" charset="0"/>
          </a:endParaRPr>
        </a:p>
      </dgm:t>
    </dgm:pt>
    <dgm:pt modelId="{E4649E2C-E08B-408F-BAD1-5748D7DBDE7A}" type="sibTrans" cxnId="{6CBACE55-465E-4EDA-9C0E-F14CA4F6DB9D}">
      <dgm:prSet/>
      <dgm:spPr/>
      <dgm:t>
        <a:bodyPr/>
        <a:lstStyle/>
        <a:p>
          <a:endParaRPr lang="en-US" sz="1600">
            <a:latin typeface="Verdana Pro" panose="020B0604030504040204" pitchFamily="34" charset="0"/>
          </a:endParaRPr>
        </a:p>
      </dgm:t>
    </dgm:pt>
    <dgm:pt modelId="{42C0233E-F489-4A1B-865A-CDA4F252D45C}">
      <dgm:prSet custT="1"/>
      <dgm:spPr/>
      <dgm:t>
        <a:bodyPr/>
        <a:lstStyle/>
        <a:p>
          <a:pPr marR="0" eaLnBrk="1" fontAlgn="auto" latinLnBrk="0" hangingPunct="1">
            <a:buClrTx/>
            <a:buSzTx/>
            <a:buFontTx/>
            <a:tabLst/>
            <a:defRPr/>
          </a:pPr>
          <a:r>
            <a:rPr lang="el-GR" sz="1600" b="1" kern="1200" dirty="0">
              <a:solidFill>
                <a:prstClr val="white"/>
              </a:solidFill>
              <a:latin typeface="Verdana Pro" panose="020B0604030504040204" pitchFamily="34" charset="0"/>
              <a:ea typeface="+mn-ea"/>
              <a:cs typeface="+mn-cs"/>
            </a:rPr>
            <a:t>4. Αλλαγή στη διάρκεια του Σχεδίου</a:t>
          </a:r>
          <a:endParaRPr lang="en-CY" sz="1600" b="1" kern="1200" dirty="0">
            <a:solidFill>
              <a:prstClr val="white"/>
            </a:solidFill>
            <a:latin typeface="Verdana Pro" panose="020B0604030504040204" pitchFamily="34" charset="0"/>
            <a:ea typeface="+mn-ea"/>
            <a:cs typeface="+mn-cs"/>
          </a:endParaRPr>
        </a:p>
      </dgm:t>
    </dgm:pt>
    <dgm:pt modelId="{9239C336-0FD0-4E69-967F-2D0E414CE75C}" type="parTrans" cxnId="{8FECFAEA-A575-49ED-84D7-68E60871EC25}">
      <dgm:prSet/>
      <dgm:spPr/>
      <dgm:t>
        <a:bodyPr/>
        <a:lstStyle/>
        <a:p>
          <a:endParaRPr lang="en-CY"/>
        </a:p>
      </dgm:t>
    </dgm:pt>
    <dgm:pt modelId="{71E21E8F-93CA-40A1-8C00-1AEC69743C13}" type="sibTrans" cxnId="{8FECFAEA-A575-49ED-84D7-68E60871EC25}">
      <dgm:prSet/>
      <dgm:spPr/>
      <dgm:t>
        <a:bodyPr/>
        <a:lstStyle/>
        <a:p>
          <a:endParaRPr lang="en-CY"/>
        </a:p>
      </dgm:t>
    </dgm:pt>
    <dgm:pt modelId="{1C03E7F2-07F6-41E0-9275-6F3A05705A62}" type="pres">
      <dgm:prSet presAssocID="{4C043EE0-31DC-4FBD-99B6-C708661155EB}" presName="linear" presStyleCnt="0">
        <dgm:presLayoutVars>
          <dgm:animLvl val="lvl"/>
          <dgm:resizeHandles val="exact"/>
        </dgm:presLayoutVars>
      </dgm:prSet>
      <dgm:spPr/>
    </dgm:pt>
    <dgm:pt modelId="{E1776673-3E6A-42BC-B800-5E24B8D2FED3}" type="pres">
      <dgm:prSet presAssocID="{FA17C438-C786-4339-86FC-4FB5AD7E8477}" presName="parentText" presStyleLbl="node1" presStyleIdx="0" presStyleCnt="4" custLinFactNeighborY="-19007">
        <dgm:presLayoutVars>
          <dgm:chMax val="0"/>
          <dgm:bulletEnabled val="1"/>
        </dgm:presLayoutVars>
      </dgm:prSet>
      <dgm:spPr/>
    </dgm:pt>
    <dgm:pt modelId="{844B518D-2001-4E18-8A60-C5DE5A7DE6C2}" type="pres">
      <dgm:prSet presAssocID="{037444A3-28FE-4DA3-AD7C-FE5E8CC0ECBF}" presName="spacer" presStyleCnt="0"/>
      <dgm:spPr/>
    </dgm:pt>
    <dgm:pt modelId="{AFAE65F4-F6D1-4D13-9C05-5C1D1BE2D6FF}" type="pres">
      <dgm:prSet presAssocID="{833FBDD3-0A8B-49D4-B633-1B3E18493950}" presName="parentText" presStyleLbl="node1" presStyleIdx="1" presStyleCnt="4">
        <dgm:presLayoutVars>
          <dgm:chMax val="0"/>
          <dgm:bulletEnabled val="1"/>
        </dgm:presLayoutVars>
      </dgm:prSet>
      <dgm:spPr/>
    </dgm:pt>
    <dgm:pt modelId="{1FFFDCA0-2871-4FEA-88E9-AA670BFC2515}" type="pres">
      <dgm:prSet presAssocID="{4CF9B57C-2320-449E-BEB1-42A27A948FFC}" presName="spacer" presStyleCnt="0"/>
      <dgm:spPr/>
    </dgm:pt>
    <dgm:pt modelId="{B5DDC53A-75BD-4C86-AC73-C5A346D55C8C}" type="pres">
      <dgm:prSet presAssocID="{1B4C443D-4D9A-4C7D-9347-21D3B781AF3C}" presName="parentText" presStyleLbl="node1" presStyleIdx="2" presStyleCnt="4">
        <dgm:presLayoutVars>
          <dgm:chMax val="0"/>
          <dgm:bulletEnabled val="1"/>
        </dgm:presLayoutVars>
      </dgm:prSet>
      <dgm:spPr/>
    </dgm:pt>
    <dgm:pt modelId="{23203DA8-DD70-4877-854B-81E447BCB506}" type="pres">
      <dgm:prSet presAssocID="{E4649E2C-E08B-408F-BAD1-5748D7DBDE7A}" presName="spacer" presStyleCnt="0"/>
      <dgm:spPr/>
    </dgm:pt>
    <dgm:pt modelId="{6C1C9AE4-31D6-442E-B44B-4D8217E74388}" type="pres">
      <dgm:prSet presAssocID="{42C0233E-F489-4A1B-865A-CDA4F252D45C}" presName="parentText" presStyleLbl="node1" presStyleIdx="3" presStyleCnt="4" custLinFactY="916" custLinFactNeighborX="0" custLinFactNeighborY="100000">
        <dgm:presLayoutVars>
          <dgm:chMax val="0"/>
          <dgm:bulletEnabled val="1"/>
        </dgm:presLayoutVars>
      </dgm:prSet>
      <dgm:spPr/>
    </dgm:pt>
  </dgm:ptLst>
  <dgm:cxnLst>
    <dgm:cxn modelId="{A9334325-3B94-4A28-B90B-8915613B969E}" type="presOf" srcId="{4C043EE0-31DC-4FBD-99B6-C708661155EB}" destId="{1C03E7F2-07F6-41E0-9275-6F3A05705A62}" srcOrd="0" destOrd="0" presId="urn:microsoft.com/office/officeart/2005/8/layout/vList2"/>
    <dgm:cxn modelId="{F673BC3B-2444-4A1A-8777-4434FD29BE8F}" type="presOf" srcId="{833FBDD3-0A8B-49D4-B633-1B3E18493950}" destId="{AFAE65F4-F6D1-4D13-9C05-5C1D1BE2D6FF}" srcOrd="0" destOrd="0" presId="urn:microsoft.com/office/officeart/2005/8/layout/vList2"/>
    <dgm:cxn modelId="{4CE7526C-AE21-4826-BE14-AA587C2B5AD4}" type="presOf" srcId="{42C0233E-F489-4A1B-865A-CDA4F252D45C}" destId="{6C1C9AE4-31D6-442E-B44B-4D8217E74388}" srcOrd="0" destOrd="0" presId="urn:microsoft.com/office/officeart/2005/8/layout/vList2"/>
    <dgm:cxn modelId="{94824F72-6E9F-4B70-BBF3-7E60DE159E01}" type="presOf" srcId="{1B4C443D-4D9A-4C7D-9347-21D3B781AF3C}" destId="{B5DDC53A-75BD-4C86-AC73-C5A346D55C8C}" srcOrd="0" destOrd="0" presId="urn:microsoft.com/office/officeart/2005/8/layout/vList2"/>
    <dgm:cxn modelId="{6CBACE55-465E-4EDA-9C0E-F14CA4F6DB9D}" srcId="{4C043EE0-31DC-4FBD-99B6-C708661155EB}" destId="{1B4C443D-4D9A-4C7D-9347-21D3B781AF3C}" srcOrd="2" destOrd="0" parTransId="{1458D171-CA5F-4931-B1D4-E59084872ED2}" sibTransId="{E4649E2C-E08B-408F-BAD1-5748D7DBDE7A}"/>
    <dgm:cxn modelId="{AE4C27A4-0722-4790-8E10-2352FE458E69}" srcId="{4C043EE0-31DC-4FBD-99B6-C708661155EB}" destId="{FA17C438-C786-4339-86FC-4FB5AD7E8477}" srcOrd="0" destOrd="0" parTransId="{4FAAD7AE-233E-49D4-B426-1A7830247BD7}" sibTransId="{037444A3-28FE-4DA3-AD7C-FE5E8CC0ECBF}"/>
    <dgm:cxn modelId="{1A14C0C3-8EB9-4CC9-98DD-E7CBABB24FCC}" srcId="{4C043EE0-31DC-4FBD-99B6-C708661155EB}" destId="{833FBDD3-0A8B-49D4-B633-1B3E18493950}" srcOrd="1" destOrd="0" parTransId="{F7B6E9EA-5BD3-4799-AFAD-8EF388E5FB62}" sibTransId="{4CF9B57C-2320-449E-BEB1-42A27A948FFC}"/>
    <dgm:cxn modelId="{EDA5E6D9-5938-4FE4-B12C-601D0AE8A85C}" type="presOf" srcId="{FA17C438-C786-4339-86FC-4FB5AD7E8477}" destId="{E1776673-3E6A-42BC-B800-5E24B8D2FED3}" srcOrd="0" destOrd="0" presId="urn:microsoft.com/office/officeart/2005/8/layout/vList2"/>
    <dgm:cxn modelId="{8FECFAEA-A575-49ED-84D7-68E60871EC25}" srcId="{4C043EE0-31DC-4FBD-99B6-C708661155EB}" destId="{42C0233E-F489-4A1B-865A-CDA4F252D45C}" srcOrd="3" destOrd="0" parTransId="{9239C336-0FD0-4E69-967F-2D0E414CE75C}" sibTransId="{71E21E8F-93CA-40A1-8C00-1AEC69743C13}"/>
    <dgm:cxn modelId="{3AFF0AC7-4E80-4B77-B38F-B954A90D7904}" type="presParOf" srcId="{1C03E7F2-07F6-41E0-9275-6F3A05705A62}" destId="{E1776673-3E6A-42BC-B800-5E24B8D2FED3}" srcOrd="0" destOrd="0" presId="urn:microsoft.com/office/officeart/2005/8/layout/vList2"/>
    <dgm:cxn modelId="{9D336B3C-1152-4920-8BAA-811517F08B34}" type="presParOf" srcId="{1C03E7F2-07F6-41E0-9275-6F3A05705A62}" destId="{844B518D-2001-4E18-8A60-C5DE5A7DE6C2}" srcOrd="1" destOrd="0" presId="urn:microsoft.com/office/officeart/2005/8/layout/vList2"/>
    <dgm:cxn modelId="{3A5BE748-DAAA-4EF2-B411-7884DA2DA40C}" type="presParOf" srcId="{1C03E7F2-07F6-41E0-9275-6F3A05705A62}" destId="{AFAE65F4-F6D1-4D13-9C05-5C1D1BE2D6FF}" srcOrd="2" destOrd="0" presId="urn:microsoft.com/office/officeart/2005/8/layout/vList2"/>
    <dgm:cxn modelId="{6A0B340A-AE18-48D3-99E7-9297120DF882}" type="presParOf" srcId="{1C03E7F2-07F6-41E0-9275-6F3A05705A62}" destId="{1FFFDCA0-2871-4FEA-88E9-AA670BFC2515}" srcOrd="3" destOrd="0" presId="urn:microsoft.com/office/officeart/2005/8/layout/vList2"/>
    <dgm:cxn modelId="{1883EC27-E033-4B33-8551-3EF3665FC5D9}" type="presParOf" srcId="{1C03E7F2-07F6-41E0-9275-6F3A05705A62}" destId="{B5DDC53A-75BD-4C86-AC73-C5A346D55C8C}" srcOrd="4" destOrd="0" presId="urn:microsoft.com/office/officeart/2005/8/layout/vList2"/>
    <dgm:cxn modelId="{D862BE64-9048-4FFA-8C35-475107989F92}" type="presParOf" srcId="{1C03E7F2-07F6-41E0-9275-6F3A05705A62}" destId="{23203DA8-DD70-4877-854B-81E447BCB506}" srcOrd="5" destOrd="0" presId="urn:microsoft.com/office/officeart/2005/8/layout/vList2"/>
    <dgm:cxn modelId="{D733F714-626D-4394-82BD-0CA76F16175E}" type="presParOf" srcId="{1C03E7F2-07F6-41E0-9275-6F3A05705A62}" destId="{6C1C9AE4-31D6-442E-B44B-4D8217E7438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rPr>
            <a:t>1. </a:t>
          </a:r>
          <a:r>
            <a:rPr lang="el-GR" sz="1600" b="1" dirty="0">
              <a:latin typeface="Century Gothic" panose="020B0502020202020204" pitchFamily="34" charset="0"/>
            </a:rPr>
            <a:t>Αλλαγή οργανισμού φιλοξενίας, χώρας, τύπου κινητικότητας</a:t>
          </a:r>
          <a:endParaRPr lang="en-US" sz="1600" b="1" dirty="0">
            <a:latin typeface="Century Gothic" panose="020B050202020202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83E40B46-DD34-4187-975A-5F8D8348D191}">
      <dgm:prSet custT="1"/>
      <dgm:spPr/>
      <dgm:t>
        <a:bodyPr/>
        <a:lstStyle/>
        <a:p>
          <a:pPr algn="ctr"/>
          <a:r>
            <a:rPr lang="en-US" sz="1600" b="1" dirty="0">
              <a:latin typeface="Century Gothic" panose="020B0502020202020204" pitchFamily="34" charset="0"/>
            </a:rPr>
            <a:t>2. </a:t>
          </a:r>
          <a:r>
            <a:rPr lang="el-GR" sz="1600" b="1" dirty="0">
              <a:latin typeface="Century Gothic" panose="020B0502020202020204" pitchFamily="34" charset="0"/>
            </a:rPr>
            <a:t>Διάρκεια κινητικότητας (σε καμία περίπτωση δεν πρέπει να είναι κάτω από την επιλέξιμη διάρκεια του κάθε τύπου κινητικότητας) </a:t>
          </a:r>
        </a:p>
      </dgm:t>
    </dgm:pt>
    <dgm:pt modelId="{4559275B-035D-409D-97E1-7A6BE0FF12B8}" type="parTrans" cxnId="{F02FEF69-8C86-4818-901B-B0CDDAA8F8E3}">
      <dgm:prSet/>
      <dgm:spPr/>
      <dgm:t>
        <a:bodyPr/>
        <a:lstStyle/>
        <a:p>
          <a:endParaRPr lang="en-US" sz="1600">
            <a:latin typeface="Verdana Pro" panose="020B0604030504040204" pitchFamily="34" charset="0"/>
          </a:endParaRPr>
        </a:p>
      </dgm:t>
    </dgm:pt>
    <dgm:pt modelId="{444E02A9-93A3-45B2-8E30-40DE3A66DB2B}" type="sibTrans" cxnId="{F02FEF69-8C86-4818-901B-B0CDDAA8F8E3}">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pt>
    <dgm:pt modelId="{E1776673-3E6A-42BC-B800-5E24B8D2FED3}" type="pres">
      <dgm:prSet presAssocID="{FA17C438-C786-4339-86FC-4FB5AD7E8477}" presName="parentText" presStyleLbl="node1" presStyleIdx="0" presStyleCnt="2" custScaleY="78846" custLinFactNeighborY="73495">
        <dgm:presLayoutVars>
          <dgm:chMax val="0"/>
          <dgm:bulletEnabled val="1"/>
        </dgm:presLayoutVars>
      </dgm:prSet>
      <dgm:spPr/>
    </dgm:pt>
    <dgm:pt modelId="{844B518D-2001-4E18-8A60-C5DE5A7DE6C2}" type="pres">
      <dgm:prSet presAssocID="{037444A3-28FE-4DA3-AD7C-FE5E8CC0ECBF}" presName="spacer" presStyleCnt="0"/>
      <dgm:spPr/>
    </dgm:pt>
    <dgm:pt modelId="{CF92BAD2-A2C8-40D0-87EC-B3FE6FC5269A}" type="pres">
      <dgm:prSet presAssocID="{83E40B46-DD34-4187-975A-5F8D8348D191}" presName="parentText" presStyleLbl="node1" presStyleIdx="1" presStyleCnt="2" custScaleY="76477">
        <dgm:presLayoutVars>
          <dgm:chMax val="0"/>
          <dgm:bulletEnabled val="1"/>
        </dgm:presLayoutVars>
      </dgm:prSet>
      <dgm:spPr/>
    </dgm:pt>
  </dgm:ptLst>
  <dgm:cxnLst>
    <dgm:cxn modelId="{26FB5F01-449F-4EC7-B02C-A552F3AFD06E}" type="presOf" srcId="{83E40B46-DD34-4187-975A-5F8D8348D191}" destId="{CF92BAD2-A2C8-40D0-87EC-B3FE6FC5269A}" srcOrd="0" destOrd="0" presId="urn:microsoft.com/office/officeart/2005/8/layout/vList2"/>
    <dgm:cxn modelId="{B8B14A0F-2904-44C8-A206-94407832712D}" type="presOf" srcId="{FA17C438-C786-4339-86FC-4FB5AD7E8477}" destId="{E1776673-3E6A-42BC-B800-5E24B8D2FED3}" srcOrd="0" destOrd="0" presId="urn:microsoft.com/office/officeart/2005/8/layout/vList2"/>
    <dgm:cxn modelId="{F02FEF69-8C86-4818-901B-B0CDDAA8F8E3}" srcId="{4C043EE0-31DC-4FBD-99B6-C708661155EB}" destId="{83E40B46-DD34-4187-975A-5F8D8348D191}" srcOrd="1" destOrd="0" parTransId="{4559275B-035D-409D-97E1-7A6BE0FF12B8}" sibTransId="{444E02A9-93A3-45B2-8E30-40DE3A66DB2B}"/>
    <dgm:cxn modelId="{AE4C27A4-0722-4790-8E10-2352FE458E69}" srcId="{4C043EE0-31DC-4FBD-99B6-C708661155EB}" destId="{FA17C438-C786-4339-86FC-4FB5AD7E8477}" srcOrd="0" destOrd="0" parTransId="{4FAAD7AE-233E-49D4-B426-1A7830247BD7}" sibTransId="{037444A3-28FE-4DA3-AD7C-FE5E8CC0ECBF}"/>
    <dgm:cxn modelId="{10CEB0B0-14B4-4EE6-AB7C-8CFD7BD75DDC}" type="presOf" srcId="{4C043EE0-31DC-4FBD-99B6-C708661155EB}" destId="{1C03E7F2-07F6-41E0-9275-6F3A05705A62}" srcOrd="0" destOrd="0" presId="urn:microsoft.com/office/officeart/2005/8/layout/vList2"/>
    <dgm:cxn modelId="{86B8E811-DCFF-438D-B209-43BDA1E09CC4}" type="presParOf" srcId="{1C03E7F2-07F6-41E0-9275-6F3A05705A62}" destId="{E1776673-3E6A-42BC-B800-5E24B8D2FED3}" srcOrd="0" destOrd="0" presId="urn:microsoft.com/office/officeart/2005/8/layout/vList2"/>
    <dgm:cxn modelId="{49801969-43AC-4D87-89A6-945FF6D3348A}" type="presParOf" srcId="{1C03E7F2-07F6-41E0-9275-6F3A05705A62}" destId="{844B518D-2001-4E18-8A60-C5DE5A7DE6C2}" srcOrd="1" destOrd="0" presId="urn:microsoft.com/office/officeart/2005/8/layout/vList2"/>
    <dgm:cxn modelId="{A08957C7-4DC0-4CB3-BC1F-C1B77D9A3477}" type="presParOf" srcId="{1C03E7F2-07F6-41E0-9275-6F3A05705A62}" destId="{CF92BAD2-A2C8-40D0-87EC-B3FE6FC526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dirty="0">
              <a:latin typeface="Century Gothic" panose="020B0502020202020204" pitchFamily="34" charset="0"/>
            </a:rPr>
            <a:t>Αγορά τεχνολογικού εξοπλισμού</a:t>
          </a:r>
        </a:p>
        <a:p>
          <a:r>
            <a:rPr lang="el-GR" sz="2200" dirty="0">
              <a:latin typeface="Century Gothic" panose="020B0502020202020204" pitchFamily="34" charset="0"/>
            </a:rPr>
            <a:t> </a:t>
          </a: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pPr algn="ctr"/>
          <a:r>
            <a:rPr lang="el-GR" sz="2000" dirty="0">
              <a:latin typeface="Century Gothic" panose="020B0502020202020204" pitchFamily="34" charset="0"/>
            </a:rPr>
            <a:t>Η απόσβεση υπολογίζεται:</a:t>
          </a:r>
        </a:p>
        <a:p>
          <a:pPr algn="l"/>
          <a:r>
            <a:rPr lang="el-GR" sz="2000" dirty="0">
              <a:latin typeface="Century Gothic" panose="020B0502020202020204" pitchFamily="34" charset="0"/>
            </a:rPr>
            <a:t>- διάρκεια χρήσης εξοπλισμού εντός του Σχεδίου =14 μήνες</a:t>
          </a:r>
        </a:p>
        <a:p>
          <a:pPr algn="l"/>
          <a:r>
            <a:rPr lang="el-GR" sz="2000" dirty="0">
              <a:latin typeface="Century Gothic" panose="020B0502020202020204" pitchFamily="34" charset="0"/>
            </a:rPr>
            <a:t>-5 χρόνια για απόσβεση εξοπλισμού =</a:t>
          </a:r>
          <a:r>
            <a:rPr lang="el-GR" sz="2000" dirty="0">
              <a:latin typeface="Century Gothic" panose="020B0502020202020204" pitchFamily="34" charset="0"/>
              <a:sym typeface="Wingdings" panose="05000000000000000000" pitchFamily="2" charset="2"/>
            </a:rPr>
            <a:t> 60 μήνες</a:t>
          </a:r>
          <a:endParaRPr lang="en-US" sz="14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600" dirty="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600" dirty="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pt>
    <dgm:pt modelId="{32DA67D1-2783-4818-BE05-767D55BD0FD8}" type="pres">
      <dgm:prSet presAssocID="{621D2D9B-E391-41B2-A236-64AA4C9BB975}" presName="linNode" presStyleCnt="0"/>
      <dgm:spPr/>
    </dgm:pt>
    <dgm:pt modelId="{A1BCDEA2-9AA4-4DE4-B9B8-810C15EC9601}" type="pres">
      <dgm:prSet presAssocID="{621D2D9B-E391-41B2-A236-64AA4C9BB975}" presName="parentShp" presStyleLbl="node1" presStyleIdx="0" presStyleCnt="2" custScaleX="143661" custScaleY="83258" custLinFactNeighborX="-3016" custLinFactNeighborY="-26">
        <dgm:presLayoutVars>
          <dgm:bulletEnabled val="1"/>
        </dgm:presLayoutVars>
      </dgm:prSet>
      <dgm:spPr/>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pt>
    <dgm:pt modelId="{7B96747D-A7EC-4C43-8345-55FAC14CEEF6}" type="pres">
      <dgm:prSet presAssocID="{FC34C4F1-B620-4F71-A0D8-E36E8BD695BF}" presName="spacing" presStyleCnt="0"/>
      <dgm:spPr/>
    </dgm:pt>
    <dgm:pt modelId="{FCF26910-E747-4827-85B1-1ADC3B3ECD97}" type="pres">
      <dgm:prSet presAssocID="{27F33C87-F19A-4F30-82EB-5C01299924D1}" presName="linNode" presStyleCnt="0"/>
      <dgm:spPr/>
    </dgm:pt>
    <dgm:pt modelId="{3DE9BD8E-84BE-4CA1-B097-DDB9BAA33252}" type="pres">
      <dgm:prSet presAssocID="{27F33C87-F19A-4F30-82EB-5C01299924D1}" presName="parentShp" presStyleLbl="node1" presStyleIdx="1" presStyleCnt="2" custScaleX="154721" custLinFactNeighborX="-4337" custLinFactNeighborY="-8794">
        <dgm:presLayoutVars>
          <dgm:bulletEnabled val="1"/>
        </dgm:presLayoutVars>
      </dgm:prSet>
      <dgm:spPr/>
    </dgm:pt>
    <dgm:pt modelId="{B6F61BA7-A624-4B4C-A7DB-BE39D6A23DFC}" type="pres">
      <dgm:prSet presAssocID="{27F33C87-F19A-4F30-82EB-5C01299924D1}" presName="childShp" presStyleLbl="bgAccFollowNode1" presStyleIdx="1" presStyleCnt="2" custScaleX="102875" custScaleY="93759" custLinFactNeighborX="68" custLinFactNeighborY="-8555">
        <dgm:presLayoutVars>
          <dgm:bulletEnabled val="1"/>
        </dgm:presLayoutVars>
      </dgm:prSet>
      <dgm:spPr/>
    </dgm:pt>
  </dgm:ptLst>
  <dgm:cxnLst>
    <dgm:cxn modelId="{413CD303-467F-4797-8EEC-EB9D40CACEEA}" type="presOf" srcId="{049EC77D-C327-4E15-84D5-244E600E47E9}" destId="{CCF4B011-F0AF-4D98-8BCB-DE3D4F280953}"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F6568F0A-82CB-4B44-AE58-3774EF9A12C8}" type="presOf" srcId="{27F33C87-F19A-4F30-82EB-5C01299924D1}" destId="{3DE9BD8E-84BE-4CA1-B097-DDB9BAA33252}"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CC476259-F240-49D5-A0D9-85524EEA96DD}" srcId="{27F33C87-F19A-4F30-82EB-5C01299924D1}" destId="{1877B1F8-9438-47B7-8498-3E70F0CE13E3}" srcOrd="0" destOrd="0" parTransId="{0FCAD481-5683-4608-9551-14EEB3C6E54F}" sibTransId="{83E1B5EF-813B-4DC3-A451-DEAD859EE5C2}"/>
    <dgm:cxn modelId="{89F7F379-33B5-4757-B9E8-5EF62D102738}" type="presOf" srcId="{D271BF79-DD18-489F-992C-A4A4D9820968}" destId="{389C5F37-04DF-4B76-9539-FB49DD5037E7}"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B6910CA3-B8CE-495E-A19C-880AC4253EBA}" srcId="{621D2D9B-E391-41B2-A236-64AA4C9BB975}" destId="{D271BF79-DD18-489F-992C-A4A4D9820968}" srcOrd="0" destOrd="0" parTransId="{CEFD8A1D-EE66-4253-B4CE-1354C1FEDC4B}" sibTransId="{30EB069A-ED91-4FE3-A380-F98CFDB7257E}"/>
    <dgm:cxn modelId="{C1A675CC-AADC-40BD-B8A1-B359708333BD}" srcId="{049EC77D-C327-4E15-84D5-244E600E47E9}" destId="{621D2D9B-E391-41B2-A236-64AA4C9BB975}" srcOrd="0" destOrd="0" parTransId="{CA082D55-2E4E-41FE-B3AB-75E581AD1DEB}" sibTransId="{FC34C4F1-B620-4F71-A0D8-E36E8BD695BF}"/>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0A7714E-BD0B-4463-8E75-67BFDE8145E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565C4E54-8185-4D34-8B59-70475B167987}">
      <dgm:prSet phldrT="[Text]" custT="1"/>
      <dgm:spPr/>
      <dgm:t>
        <a:bodyPr/>
        <a:lstStyle/>
        <a:p>
          <a:pPr algn="ctr"/>
          <a:r>
            <a:rPr lang="el-GR" sz="1600" b="1" dirty="0">
              <a:latin typeface="Century Gothic" panose="020B0502020202020204" pitchFamily="34" charset="0"/>
            </a:rPr>
            <a:t>Συμφωνία Επιχορήγησης</a:t>
          </a:r>
          <a:endParaRPr lang="en-GB" sz="1600" b="1" dirty="0">
            <a:latin typeface="Century Gothic" panose="020B0502020202020204" pitchFamily="34" charset="0"/>
          </a:endParaRPr>
        </a:p>
      </dgm:t>
    </dgm:pt>
    <dgm:pt modelId="{376AF0D2-17F5-4EE9-9E45-879B08A0A34A}" type="parTrans" cxnId="{C7FD1196-6580-49F9-84C3-6357AB7D33F4}">
      <dgm:prSet/>
      <dgm:spPr/>
      <dgm:t>
        <a:bodyPr/>
        <a:lstStyle/>
        <a:p>
          <a:pPr algn="ctr"/>
          <a:endParaRPr lang="en-GB" sz="1600"/>
        </a:p>
      </dgm:t>
    </dgm:pt>
    <dgm:pt modelId="{E99EEBB5-FB31-46AE-AFA1-B398CA1A4641}" type="sibTrans" cxnId="{C7FD1196-6580-49F9-84C3-6357AB7D33F4}">
      <dgm:prSet/>
      <dgm:spPr/>
      <dgm:t>
        <a:bodyPr/>
        <a:lstStyle/>
        <a:p>
          <a:pPr algn="ctr"/>
          <a:endParaRPr lang="en-GB" sz="1600"/>
        </a:p>
      </dgm:t>
    </dgm:pt>
    <dgm:pt modelId="{B781FEED-B59A-4334-B083-6F7749553EDD}">
      <dgm:prSet custT="1"/>
      <dgm:spPr/>
      <dgm:t>
        <a:bodyPr/>
        <a:lstStyle/>
        <a:p>
          <a:pPr algn="ctr"/>
          <a:r>
            <a:rPr lang="el-GR" sz="1600" b="1" dirty="0">
              <a:latin typeface="Century Gothic" panose="020B0502020202020204" pitchFamily="34" charset="0"/>
            </a:rPr>
            <a:t>Οδηγός Προγράμματος</a:t>
          </a:r>
        </a:p>
      </dgm:t>
    </dgm:pt>
    <dgm:pt modelId="{3D7C8D3F-D4F6-428B-88C7-47E5D12F576D}" type="parTrans" cxnId="{BB7322E6-3202-4E63-99A3-BE8EB99C09A4}">
      <dgm:prSet/>
      <dgm:spPr/>
      <dgm:t>
        <a:bodyPr/>
        <a:lstStyle/>
        <a:p>
          <a:pPr algn="ctr"/>
          <a:endParaRPr lang="en-GB" sz="1600"/>
        </a:p>
      </dgm:t>
    </dgm:pt>
    <dgm:pt modelId="{40BE0B4D-F0A4-4A44-AF85-77E491479A62}" type="sibTrans" cxnId="{BB7322E6-3202-4E63-99A3-BE8EB99C09A4}">
      <dgm:prSet/>
      <dgm:spPr/>
      <dgm:t>
        <a:bodyPr/>
        <a:lstStyle/>
        <a:p>
          <a:pPr algn="ctr"/>
          <a:endParaRPr lang="en-GB" sz="1600"/>
        </a:p>
      </dgm:t>
    </dgm:pt>
    <dgm:pt modelId="{79B9754D-AFC4-4918-A30C-E59CB0DED847}">
      <dgm:prSet custT="1"/>
      <dgm:spPr/>
      <dgm:t>
        <a:bodyPr/>
        <a:lstStyle/>
        <a:p>
          <a:pPr algn="ctr"/>
          <a:r>
            <a:rPr lang="el-GR" sz="1600" b="1" dirty="0">
              <a:latin typeface="Century Gothic" panose="020B0502020202020204" pitchFamily="34" charset="0"/>
            </a:rPr>
            <a:t>Θέματα διαχείρισης (Συμφωνίες, Παραρτήματα, Οδηγοί, Ενημερώσεις)</a:t>
          </a:r>
        </a:p>
      </dgm:t>
    </dgm:pt>
    <dgm:pt modelId="{691B9AE4-1860-4621-841D-B57EDC2B3563}" type="parTrans" cxnId="{88B50924-78B5-45C7-83F4-C6FA37DCE5E6}">
      <dgm:prSet/>
      <dgm:spPr/>
      <dgm:t>
        <a:bodyPr/>
        <a:lstStyle/>
        <a:p>
          <a:pPr algn="ctr"/>
          <a:endParaRPr lang="en-GB" sz="1600"/>
        </a:p>
      </dgm:t>
    </dgm:pt>
    <dgm:pt modelId="{A5710262-5C5B-4496-8879-843966840ED6}" type="sibTrans" cxnId="{88B50924-78B5-45C7-83F4-C6FA37DCE5E6}">
      <dgm:prSet/>
      <dgm:spPr/>
      <dgm:t>
        <a:bodyPr/>
        <a:lstStyle/>
        <a:p>
          <a:pPr algn="ctr"/>
          <a:endParaRPr lang="en-GB" sz="1600"/>
        </a:p>
      </dgm:t>
    </dgm:pt>
    <dgm:pt modelId="{07CFAC09-1156-4AF7-B958-619F410C3B07}">
      <dgm:prSet custT="1"/>
      <dgm:spPr/>
      <dgm:t>
        <a:bodyPr/>
        <a:lstStyle/>
        <a:p>
          <a:pPr algn="ctr"/>
          <a:r>
            <a:rPr lang="el-GR" sz="1600" b="1" dirty="0">
              <a:latin typeface="Century Gothic" panose="020B0502020202020204" pitchFamily="34" charset="0"/>
            </a:rPr>
            <a:t>Οδηγοί ηλεκτρονικών εργαλείων</a:t>
          </a:r>
          <a:endParaRPr lang="en-GB" sz="1600" b="1" dirty="0">
            <a:latin typeface="Century Gothic" panose="020B0502020202020204" pitchFamily="34" charset="0"/>
          </a:endParaRPr>
        </a:p>
      </dgm:t>
    </dgm:pt>
    <dgm:pt modelId="{B64A3EB6-B22F-46DC-A796-7717C4693AAE}" type="parTrans" cxnId="{453D19F2-6422-442E-90A3-88EF9BEF5C70}">
      <dgm:prSet/>
      <dgm:spPr/>
      <dgm:t>
        <a:bodyPr/>
        <a:lstStyle/>
        <a:p>
          <a:pPr algn="ctr"/>
          <a:endParaRPr lang="en-GB" sz="1600"/>
        </a:p>
      </dgm:t>
    </dgm:pt>
    <dgm:pt modelId="{A647118B-2D14-460A-A6B8-044E6330D708}" type="sibTrans" cxnId="{453D19F2-6422-442E-90A3-88EF9BEF5C70}">
      <dgm:prSet/>
      <dgm:spPr/>
      <dgm:t>
        <a:bodyPr/>
        <a:lstStyle/>
        <a:p>
          <a:pPr algn="ctr"/>
          <a:endParaRPr lang="en-GB" sz="1600"/>
        </a:p>
      </dgm:t>
    </dgm:pt>
    <dgm:pt modelId="{009E3E0D-4095-4205-A9FE-CCE1F3AA76F9}">
      <dgm:prSet custT="1"/>
      <dgm:spPr/>
      <dgm:t>
        <a:bodyPr/>
        <a:lstStyle/>
        <a:p>
          <a:r>
            <a:rPr lang="el-GR" sz="1600" b="1" kern="1200" dirty="0">
              <a:solidFill>
                <a:prstClr val="white"/>
              </a:solidFill>
              <a:latin typeface="Century Gothic" panose="020B0502020202020204" pitchFamily="34" charset="0"/>
              <a:ea typeface="+mn-ea"/>
              <a:cs typeface="+mn-cs"/>
            </a:rPr>
            <a:t>Πρότυπα Ποιότητας  </a:t>
          </a:r>
          <a:r>
            <a:rPr lang="en-US" sz="1600" b="1" kern="1200" dirty="0">
              <a:solidFill>
                <a:prstClr val="white"/>
              </a:solidFill>
              <a:latin typeface="Century Gothic" panose="020B0502020202020204" pitchFamily="34" charset="0"/>
              <a:ea typeface="+mn-ea"/>
              <a:cs typeface="+mn-cs"/>
            </a:rPr>
            <a:t>Erasmus</a:t>
          </a:r>
          <a:endParaRPr lang="en-GB" sz="1600" b="1" kern="1200" dirty="0">
            <a:solidFill>
              <a:prstClr val="white"/>
            </a:solidFill>
            <a:latin typeface="Century Gothic" panose="020B0502020202020204" pitchFamily="34" charset="0"/>
            <a:ea typeface="+mn-ea"/>
            <a:cs typeface="+mn-cs"/>
          </a:endParaRPr>
        </a:p>
      </dgm:t>
    </dgm:pt>
    <dgm:pt modelId="{E79B8F94-475B-4B0A-84C9-5EB8C6859C60}" type="sibTrans" cxnId="{CF66893D-7091-4F09-951D-3CE6D68888F4}">
      <dgm:prSet/>
      <dgm:spPr/>
      <dgm:t>
        <a:bodyPr/>
        <a:lstStyle/>
        <a:p>
          <a:endParaRPr lang="en-CY"/>
        </a:p>
      </dgm:t>
    </dgm:pt>
    <dgm:pt modelId="{E71717B4-CF35-4196-9583-C0A056DC73CF}" type="parTrans" cxnId="{CF66893D-7091-4F09-951D-3CE6D68888F4}">
      <dgm:prSet/>
      <dgm:spPr/>
      <dgm:t>
        <a:bodyPr/>
        <a:lstStyle/>
        <a:p>
          <a:endParaRPr lang="en-CY"/>
        </a:p>
      </dgm:t>
    </dgm:pt>
    <dgm:pt modelId="{E8DC7025-9BB2-4FE3-BFCD-719292A98689}" type="pres">
      <dgm:prSet presAssocID="{A0A7714E-BD0B-4463-8E75-67BFDE8145E3}" presName="linear" presStyleCnt="0">
        <dgm:presLayoutVars>
          <dgm:dir/>
          <dgm:animLvl val="lvl"/>
          <dgm:resizeHandles val="exact"/>
        </dgm:presLayoutVars>
      </dgm:prSet>
      <dgm:spPr/>
    </dgm:pt>
    <dgm:pt modelId="{F0153AC6-9AC9-4A13-834F-D67BAEE0F0A4}" type="pres">
      <dgm:prSet presAssocID="{565C4E54-8185-4D34-8B59-70475B167987}" presName="parentLin" presStyleCnt="0"/>
      <dgm:spPr/>
    </dgm:pt>
    <dgm:pt modelId="{F4091AA6-2444-4905-8C9E-8DF5E52B2AC8}" type="pres">
      <dgm:prSet presAssocID="{565C4E54-8185-4D34-8B59-70475B167987}" presName="parentLeftMargin" presStyleLbl="node1" presStyleIdx="0" presStyleCnt="5"/>
      <dgm:spPr/>
    </dgm:pt>
    <dgm:pt modelId="{7DFE69D0-ADA9-4F03-8680-04494D748294}" type="pres">
      <dgm:prSet presAssocID="{565C4E54-8185-4D34-8B59-70475B167987}" presName="parentText" presStyleLbl="node1" presStyleIdx="0" presStyleCnt="5" custLinFactNeighborX="6372" custLinFactNeighborY="-1865">
        <dgm:presLayoutVars>
          <dgm:chMax val="0"/>
          <dgm:bulletEnabled val="1"/>
        </dgm:presLayoutVars>
      </dgm:prSet>
      <dgm:spPr/>
    </dgm:pt>
    <dgm:pt modelId="{E915C71E-C4B7-466E-8FFC-66CD6E89C811}" type="pres">
      <dgm:prSet presAssocID="{565C4E54-8185-4D34-8B59-70475B167987}" presName="negativeSpace" presStyleCnt="0"/>
      <dgm:spPr/>
    </dgm:pt>
    <dgm:pt modelId="{9D798D83-A435-42AE-BCE0-D0B69FEA5A6D}" type="pres">
      <dgm:prSet presAssocID="{565C4E54-8185-4D34-8B59-70475B167987}" presName="childText" presStyleLbl="conFgAcc1" presStyleIdx="0" presStyleCnt="5">
        <dgm:presLayoutVars>
          <dgm:bulletEnabled val="1"/>
        </dgm:presLayoutVars>
      </dgm:prSet>
      <dgm:spPr/>
    </dgm:pt>
    <dgm:pt modelId="{4B023C7A-5C9F-4550-9767-926267F1ACE4}" type="pres">
      <dgm:prSet presAssocID="{E99EEBB5-FB31-46AE-AFA1-B398CA1A4641}" presName="spaceBetweenRectangles" presStyleCnt="0"/>
      <dgm:spPr/>
    </dgm:pt>
    <dgm:pt modelId="{F21D8040-FE2B-44CB-8673-FCF875893506}" type="pres">
      <dgm:prSet presAssocID="{B781FEED-B59A-4334-B083-6F7749553EDD}" presName="parentLin" presStyleCnt="0"/>
      <dgm:spPr/>
    </dgm:pt>
    <dgm:pt modelId="{0DEBB339-C7A6-44B6-BA8B-2F3E44BDCE55}" type="pres">
      <dgm:prSet presAssocID="{B781FEED-B59A-4334-B083-6F7749553EDD}" presName="parentLeftMargin" presStyleLbl="node1" presStyleIdx="0" presStyleCnt="5"/>
      <dgm:spPr/>
    </dgm:pt>
    <dgm:pt modelId="{7B267694-9C81-4588-87FC-09DC6AFC0BC8}" type="pres">
      <dgm:prSet presAssocID="{B781FEED-B59A-4334-B083-6F7749553EDD}" presName="parentText" presStyleLbl="node1" presStyleIdx="1" presStyleCnt="5">
        <dgm:presLayoutVars>
          <dgm:chMax val="0"/>
          <dgm:bulletEnabled val="1"/>
        </dgm:presLayoutVars>
      </dgm:prSet>
      <dgm:spPr/>
    </dgm:pt>
    <dgm:pt modelId="{69B6AD86-6F95-4ED8-B4A5-B411C2E35332}" type="pres">
      <dgm:prSet presAssocID="{B781FEED-B59A-4334-B083-6F7749553EDD}" presName="negativeSpace" presStyleCnt="0"/>
      <dgm:spPr/>
    </dgm:pt>
    <dgm:pt modelId="{7B187A52-16C6-46D9-9ABA-50DFAACE3C59}" type="pres">
      <dgm:prSet presAssocID="{B781FEED-B59A-4334-B083-6F7749553EDD}" presName="childText" presStyleLbl="conFgAcc1" presStyleIdx="1" presStyleCnt="5">
        <dgm:presLayoutVars>
          <dgm:bulletEnabled val="1"/>
        </dgm:presLayoutVars>
      </dgm:prSet>
      <dgm:spPr/>
    </dgm:pt>
    <dgm:pt modelId="{FDDF0468-843A-4B53-B3DE-060DA380F621}" type="pres">
      <dgm:prSet presAssocID="{40BE0B4D-F0A4-4A44-AF85-77E491479A62}" presName="spaceBetweenRectangles" presStyleCnt="0"/>
      <dgm:spPr/>
    </dgm:pt>
    <dgm:pt modelId="{B82391CF-908A-4BBE-9D0A-5330D7727E5D}" type="pres">
      <dgm:prSet presAssocID="{79B9754D-AFC4-4918-A30C-E59CB0DED847}" presName="parentLin" presStyleCnt="0"/>
      <dgm:spPr/>
    </dgm:pt>
    <dgm:pt modelId="{76A6A2FE-9EA0-4F7E-AD93-62BC79E28935}" type="pres">
      <dgm:prSet presAssocID="{79B9754D-AFC4-4918-A30C-E59CB0DED847}" presName="parentLeftMargin" presStyleLbl="node1" presStyleIdx="1" presStyleCnt="5"/>
      <dgm:spPr/>
    </dgm:pt>
    <dgm:pt modelId="{427FA334-87C7-4798-A208-3B622B9805AA}" type="pres">
      <dgm:prSet presAssocID="{79B9754D-AFC4-4918-A30C-E59CB0DED847}" presName="parentText" presStyleLbl="node1" presStyleIdx="2" presStyleCnt="5">
        <dgm:presLayoutVars>
          <dgm:chMax val="0"/>
          <dgm:bulletEnabled val="1"/>
        </dgm:presLayoutVars>
      </dgm:prSet>
      <dgm:spPr/>
    </dgm:pt>
    <dgm:pt modelId="{4D76FCD6-5021-4CF6-8D9D-BBCCAC550ED6}" type="pres">
      <dgm:prSet presAssocID="{79B9754D-AFC4-4918-A30C-E59CB0DED847}" presName="negativeSpace" presStyleCnt="0"/>
      <dgm:spPr/>
    </dgm:pt>
    <dgm:pt modelId="{87A92E92-88F4-4476-B250-6E4E3199AEC4}" type="pres">
      <dgm:prSet presAssocID="{79B9754D-AFC4-4918-A30C-E59CB0DED847}" presName="childText" presStyleLbl="conFgAcc1" presStyleIdx="2" presStyleCnt="5">
        <dgm:presLayoutVars>
          <dgm:bulletEnabled val="1"/>
        </dgm:presLayoutVars>
      </dgm:prSet>
      <dgm:spPr/>
    </dgm:pt>
    <dgm:pt modelId="{704CD5F9-9B53-464D-92B2-BEA7DB4D455C}" type="pres">
      <dgm:prSet presAssocID="{A5710262-5C5B-4496-8879-843966840ED6}" presName="spaceBetweenRectangles" presStyleCnt="0"/>
      <dgm:spPr/>
    </dgm:pt>
    <dgm:pt modelId="{7B3442B0-FFDF-4EE9-9392-ED1537FCEB66}" type="pres">
      <dgm:prSet presAssocID="{07CFAC09-1156-4AF7-B958-619F410C3B07}" presName="parentLin" presStyleCnt="0"/>
      <dgm:spPr/>
    </dgm:pt>
    <dgm:pt modelId="{6DD390AD-7744-46B7-8A78-3406AB6C93FA}" type="pres">
      <dgm:prSet presAssocID="{07CFAC09-1156-4AF7-B958-619F410C3B07}" presName="parentLeftMargin" presStyleLbl="node1" presStyleIdx="2" presStyleCnt="5"/>
      <dgm:spPr/>
    </dgm:pt>
    <dgm:pt modelId="{E5D24A50-EDB8-4B80-97A2-BC4016F6B043}" type="pres">
      <dgm:prSet presAssocID="{07CFAC09-1156-4AF7-B958-619F410C3B07}" presName="parentText" presStyleLbl="node1" presStyleIdx="3" presStyleCnt="5">
        <dgm:presLayoutVars>
          <dgm:chMax val="0"/>
          <dgm:bulletEnabled val="1"/>
        </dgm:presLayoutVars>
      </dgm:prSet>
      <dgm:spPr/>
    </dgm:pt>
    <dgm:pt modelId="{1FF0DA24-C63F-4C99-A473-EC56A71F4067}" type="pres">
      <dgm:prSet presAssocID="{07CFAC09-1156-4AF7-B958-619F410C3B07}" presName="negativeSpace" presStyleCnt="0"/>
      <dgm:spPr/>
    </dgm:pt>
    <dgm:pt modelId="{F8B21B2A-57A8-4C72-8024-DA419AFC223D}" type="pres">
      <dgm:prSet presAssocID="{07CFAC09-1156-4AF7-B958-619F410C3B07}" presName="childText" presStyleLbl="conFgAcc1" presStyleIdx="3" presStyleCnt="5">
        <dgm:presLayoutVars>
          <dgm:bulletEnabled val="1"/>
        </dgm:presLayoutVars>
      </dgm:prSet>
      <dgm:spPr/>
    </dgm:pt>
    <dgm:pt modelId="{FEE4546C-3532-422D-9B94-70B4F234DA9C}" type="pres">
      <dgm:prSet presAssocID="{A647118B-2D14-460A-A6B8-044E6330D708}" presName="spaceBetweenRectangles" presStyleCnt="0"/>
      <dgm:spPr/>
    </dgm:pt>
    <dgm:pt modelId="{36858926-C1B0-4343-A8C3-AF72C729F345}" type="pres">
      <dgm:prSet presAssocID="{009E3E0D-4095-4205-A9FE-CCE1F3AA76F9}" presName="parentLin" presStyleCnt="0"/>
      <dgm:spPr/>
    </dgm:pt>
    <dgm:pt modelId="{FCFCC64E-2F84-4E37-BF31-577E16D60F7D}" type="pres">
      <dgm:prSet presAssocID="{009E3E0D-4095-4205-A9FE-CCE1F3AA76F9}" presName="parentLeftMargin" presStyleLbl="node1" presStyleIdx="3" presStyleCnt="5"/>
      <dgm:spPr/>
    </dgm:pt>
    <dgm:pt modelId="{DFF7944E-611B-4F36-A414-1DA90B3BFA4F}" type="pres">
      <dgm:prSet presAssocID="{009E3E0D-4095-4205-A9FE-CCE1F3AA76F9}" presName="parentText" presStyleLbl="node1" presStyleIdx="4" presStyleCnt="5">
        <dgm:presLayoutVars>
          <dgm:chMax val="0"/>
          <dgm:bulletEnabled val="1"/>
        </dgm:presLayoutVars>
      </dgm:prSet>
      <dgm:spPr/>
    </dgm:pt>
    <dgm:pt modelId="{C28C2811-DD71-466C-BC9E-634A3A53F5CD}" type="pres">
      <dgm:prSet presAssocID="{009E3E0D-4095-4205-A9FE-CCE1F3AA76F9}" presName="negativeSpace" presStyleCnt="0"/>
      <dgm:spPr/>
    </dgm:pt>
    <dgm:pt modelId="{BC5ECC39-9C42-4A7F-B527-8D754AE00917}" type="pres">
      <dgm:prSet presAssocID="{009E3E0D-4095-4205-A9FE-CCE1F3AA76F9}" presName="childText" presStyleLbl="conFgAcc1" presStyleIdx="4" presStyleCnt="5">
        <dgm:presLayoutVars>
          <dgm:bulletEnabled val="1"/>
        </dgm:presLayoutVars>
      </dgm:prSet>
      <dgm:spPr/>
    </dgm:pt>
  </dgm:ptLst>
  <dgm:cxnLst>
    <dgm:cxn modelId="{4C3B151D-4D98-4662-B376-2509F6ABE6DB}" type="presOf" srcId="{79B9754D-AFC4-4918-A30C-E59CB0DED847}" destId="{427FA334-87C7-4798-A208-3B622B9805AA}" srcOrd="1" destOrd="0" presId="urn:microsoft.com/office/officeart/2005/8/layout/list1"/>
    <dgm:cxn modelId="{88B50924-78B5-45C7-83F4-C6FA37DCE5E6}" srcId="{A0A7714E-BD0B-4463-8E75-67BFDE8145E3}" destId="{79B9754D-AFC4-4918-A30C-E59CB0DED847}" srcOrd="2" destOrd="0" parTransId="{691B9AE4-1860-4621-841D-B57EDC2B3563}" sibTransId="{A5710262-5C5B-4496-8879-843966840ED6}"/>
    <dgm:cxn modelId="{CF66893D-7091-4F09-951D-3CE6D68888F4}" srcId="{A0A7714E-BD0B-4463-8E75-67BFDE8145E3}" destId="{009E3E0D-4095-4205-A9FE-CCE1F3AA76F9}" srcOrd="4" destOrd="0" parTransId="{E71717B4-CF35-4196-9583-C0A056DC73CF}" sibTransId="{E79B8F94-475B-4B0A-84C9-5EB8C6859C60}"/>
    <dgm:cxn modelId="{4DC4D93E-F6D3-4C92-9C31-9CF877B396BC}" type="presOf" srcId="{B781FEED-B59A-4334-B083-6F7749553EDD}" destId="{7B267694-9C81-4588-87FC-09DC6AFC0BC8}" srcOrd="1" destOrd="0" presId="urn:microsoft.com/office/officeart/2005/8/layout/list1"/>
    <dgm:cxn modelId="{701E864A-B97B-42E7-A6A0-EB14A049810F}" type="presOf" srcId="{79B9754D-AFC4-4918-A30C-E59CB0DED847}" destId="{76A6A2FE-9EA0-4F7E-AD93-62BC79E28935}" srcOrd="0" destOrd="0" presId="urn:microsoft.com/office/officeart/2005/8/layout/list1"/>
    <dgm:cxn modelId="{974BBC70-EF0A-4EA6-918E-292FC52D13A4}" type="presOf" srcId="{009E3E0D-4095-4205-A9FE-CCE1F3AA76F9}" destId="{FCFCC64E-2F84-4E37-BF31-577E16D60F7D}" srcOrd="0" destOrd="0" presId="urn:microsoft.com/office/officeart/2005/8/layout/list1"/>
    <dgm:cxn modelId="{D015F654-F337-486B-87D7-9DDB593FCA11}" type="presOf" srcId="{07CFAC09-1156-4AF7-B958-619F410C3B07}" destId="{E5D24A50-EDB8-4B80-97A2-BC4016F6B043}" srcOrd="1" destOrd="0" presId="urn:microsoft.com/office/officeart/2005/8/layout/list1"/>
    <dgm:cxn modelId="{2064EC7A-647B-416A-AF78-6A3B91EFA2A6}" type="presOf" srcId="{565C4E54-8185-4D34-8B59-70475B167987}" destId="{7DFE69D0-ADA9-4F03-8680-04494D748294}" srcOrd="1" destOrd="0" presId="urn:microsoft.com/office/officeart/2005/8/layout/list1"/>
    <dgm:cxn modelId="{C7FD1196-6580-49F9-84C3-6357AB7D33F4}" srcId="{A0A7714E-BD0B-4463-8E75-67BFDE8145E3}" destId="{565C4E54-8185-4D34-8B59-70475B167987}" srcOrd="0" destOrd="0" parTransId="{376AF0D2-17F5-4EE9-9E45-879B08A0A34A}" sibTransId="{E99EEBB5-FB31-46AE-AFA1-B398CA1A4641}"/>
    <dgm:cxn modelId="{C2B054A7-6403-4CFA-93AB-015F582372B2}" type="presOf" srcId="{B781FEED-B59A-4334-B083-6F7749553EDD}" destId="{0DEBB339-C7A6-44B6-BA8B-2F3E44BDCE55}" srcOrd="0" destOrd="0" presId="urn:microsoft.com/office/officeart/2005/8/layout/list1"/>
    <dgm:cxn modelId="{72157CBA-8F11-459A-ADF9-B6906FADDD69}" type="presOf" srcId="{A0A7714E-BD0B-4463-8E75-67BFDE8145E3}" destId="{E8DC7025-9BB2-4FE3-BFCD-719292A98689}" srcOrd="0" destOrd="0" presId="urn:microsoft.com/office/officeart/2005/8/layout/list1"/>
    <dgm:cxn modelId="{13EA7EBD-6EF0-4704-9B43-D448E224AA5B}" type="presOf" srcId="{07CFAC09-1156-4AF7-B958-619F410C3B07}" destId="{6DD390AD-7744-46B7-8A78-3406AB6C93FA}" srcOrd="0" destOrd="0" presId="urn:microsoft.com/office/officeart/2005/8/layout/list1"/>
    <dgm:cxn modelId="{24752EC4-0034-43FF-B3EE-CFDCEFB1465F}" type="presOf" srcId="{009E3E0D-4095-4205-A9FE-CCE1F3AA76F9}" destId="{DFF7944E-611B-4F36-A414-1DA90B3BFA4F}" srcOrd="1" destOrd="0" presId="urn:microsoft.com/office/officeart/2005/8/layout/list1"/>
    <dgm:cxn modelId="{156F51C7-1D13-4B5C-9869-BB79325C2F9B}" type="presOf" srcId="{565C4E54-8185-4D34-8B59-70475B167987}" destId="{F4091AA6-2444-4905-8C9E-8DF5E52B2AC8}" srcOrd="0" destOrd="0" presId="urn:microsoft.com/office/officeart/2005/8/layout/list1"/>
    <dgm:cxn modelId="{BB7322E6-3202-4E63-99A3-BE8EB99C09A4}" srcId="{A0A7714E-BD0B-4463-8E75-67BFDE8145E3}" destId="{B781FEED-B59A-4334-B083-6F7749553EDD}" srcOrd="1" destOrd="0" parTransId="{3D7C8D3F-D4F6-428B-88C7-47E5D12F576D}" sibTransId="{40BE0B4D-F0A4-4A44-AF85-77E491479A62}"/>
    <dgm:cxn modelId="{453D19F2-6422-442E-90A3-88EF9BEF5C70}" srcId="{A0A7714E-BD0B-4463-8E75-67BFDE8145E3}" destId="{07CFAC09-1156-4AF7-B958-619F410C3B07}" srcOrd="3" destOrd="0" parTransId="{B64A3EB6-B22F-46DC-A796-7717C4693AAE}" sibTransId="{A647118B-2D14-460A-A6B8-044E6330D708}"/>
    <dgm:cxn modelId="{5FE39AF1-D611-43F0-95CD-E09BFEA38837}" type="presParOf" srcId="{E8DC7025-9BB2-4FE3-BFCD-719292A98689}" destId="{F0153AC6-9AC9-4A13-834F-D67BAEE0F0A4}" srcOrd="0" destOrd="0" presId="urn:microsoft.com/office/officeart/2005/8/layout/list1"/>
    <dgm:cxn modelId="{7D58AFAB-0F90-48ED-AC64-5690065527CE}" type="presParOf" srcId="{F0153AC6-9AC9-4A13-834F-D67BAEE0F0A4}" destId="{F4091AA6-2444-4905-8C9E-8DF5E52B2AC8}" srcOrd="0" destOrd="0" presId="urn:microsoft.com/office/officeart/2005/8/layout/list1"/>
    <dgm:cxn modelId="{8FF13AF7-B686-44AC-9537-279D37450A59}" type="presParOf" srcId="{F0153AC6-9AC9-4A13-834F-D67BAEE0F0A4}" destId="{7DFE69D0-ADA9-4F03-8680-04494D748294}" srcOrd="1" destOrd="0" presId="urn:microsoft.com/office/officeart/2005/8/layout/list1"/>
    <dgm:cxn modelId="{D761F677-4E68-4F66-8E30-23AD5905BD01}" type="presParOf" srcId="{E8DC7025-9BB2-4FE3-BFCD-719292A98689}" destId="{E915C71E-C4B7-466E-8FFC-66CD6E89C811}" srcOrd="1" destOrd="0" presId="urn:microsoft.com/office/officeart/2005/8/layout/list1"/>
    <dgm:cxn modelId="{7661B652-8C2D-4000-82A8-76B03FF458D6}" type="presParOf" srcId="{E8DC7025-9BB2-4FE3-BFCD-719292A98689}" destId="{9D798D83-A435-42AE-BCE0-D0B69FEA5A6D}" srcOrd="2" destOrd="0" presId="urn:microsoft.com/office/officeart/2005/8/layout/list1"/>
    <dgm:cxn modelId="{D5137A2E-89AE-480E-A5B5-B99A4D6B281D}" type="presParOf" srcId="{E8DC7025-9BB2-4FE3-BFCD-719292A98689}" destId="{4B023C7A-5C9F-4550-9767-926267F1ACE4}" srcOrd="3" destOrd="0" presId="urn:microsoft.com/office/officeart/2005/8/layout/list1"/>
    <dgm:cxn modelId="{B76CD767-1503-4D1D-9C04-756E9EAD9CF6}" type="presParOf" srcId="{E8DC7025-9BB2-4FE3-BFCD-719292A98689}" destId="{F21D8040-FE2B-44CB-8673-FCF875893506}" srcOrd="4" destOrd="0" presId="urn:microsoft.com/office/officeart/2005/8/layout/list1"/>
    <dgm:cxn modelId="{7A806E88-2E71-4B15-B791-90702F0F0CA1}" type="presParOf" srcId="{F21D8040-FE2B-44CB-8673-FCF875893506}" destId="{0DEBB339-C7A6-44B6-BA8B-2F3E44BDCE55}" srcOrd="0" destOrd="0" presId="urn:microsoft.com/office/officeart/2005/8/layout/list1"/>
    <dgm:cxn modelId="{9FE41E5C-3DC5-43E7-AF0F-020765822580}" type="presParOf" srcId="{F21D8040-FE2B-44CB-8673-FCF875893506}" destId="{7B267694-9C81-4588-87FC-09DC6AFC0BC8}" srcOrd="1" destOrd="0" presId="urn:microsoft.com/office/officeart/2005/8/layout/list1"/>
    <dgm:cxn modelId="{0D7B46C7-CF43-49BE-A3A3-8298B8BC75E3}" type="presParOf" srcId="{E8DC7025-9BB2-4FE3-BFCD-719292A98689}" destId="{69B6AD86-6F95-4ED8-B4A5-B411C2E35332}" srcOrd="5" destOrd="0" presId="urn:microsoft.com/office/officeart/2005/8/layout/list1"/>
    <dgm:cxn modelId="{4A06669C-E569-4ACA-AEA0-754D128A44B0}" type="presParOf" srcId="{E8DC7025-9BB2-4FE3-BFCD-719292A98689}" destId="{7B187A52-16C6-46D9-9ABA-50DFAACE3C59}" srcOrd="6" destOrd="0" presId="urn:microsoft.com/office/officeart/2005/8/layout/list1"/>
    <dgm:cxn modelId="{C1375830-9EA6-4FBF-A538-B228F202A7DE}" type="presParOf" srcId="{E8DC7025-9BB2-4FE3-BFCD-719292A98689}" destId="{FDDF0468-843A-4B53-B3DE-060DA380F621}" srcOrd="7" destOrd="0" presId="urn:microsoft.com/office/officeart/2005/8/layout/list1"/>
    <dgm:cxn modelId="{BB43D2B2-164E-47C8-98D5-AF107DF15C81}" type="presParOf" srcId="{E8DC7025-9BB2-4FE3-BFCD-719292A98689}" destId="{B82391CF-908A-4BBE-9D0A-5330D7727E5D}" srcOrd="8" destOrd="0" presId="urn:microsoft.com/office/officeart/2005/8/layout/list1"/>
    <dgm:cxn modelId="{12FB4683-C6A1-43A6-9883-56CE2101B966}" type="presParOf" srcId="{B82391CF-908A-4BBE-9D0A-5330D7727E5D}" destId="{76A6A2FE-9EA0-4F7E-AD93-62BC79E28935}" srcOrd="0" destOrd="0" presId="urn:microsoft.com/office/officeart/2005/8/layout/list1"/>
    <dgm:cxn modelId="{038C75A9-DBCD-4C67-8E93-35EA9DFEAB01}" type="presParOf" srcId="{B82391CF-908A-4BBE-9D0A-5330D7727E5D}" destId="{427FA334-87C7-4798-A208-3B622B9805AA}" srcOrd="1" destOrd="0" presId="urn:microsoft.com/office/officeart/2005/8/layout/list1"/>
    <dgm:cxn modelId="{939949D3-9700-4F56-A63E-D90315D518C9}" type="presParOf" srcId="{E8DC7025-9BB2-4FE3-BFCD-719292A98689}" destId="{4D76FCD6-5021-4CF6-8D9D-BBCCAC550ED6}" srcOrd="9" destOrd="0" presId="urn:microsoft.com/office/officeart/2005/8/layout/list1"/>
    <dgm:cxn modelId="{0CA3AF43-21E2-4BE9-B26C-4EEAF9D9EADD}" type="presParOf" srcId="{E8DC7025-9BB2-4FE3-BFCD-719292A98689}" destId="{87A92E92-88F4-4476-B250-6E4E3199AEC4}" srcOrd="10" destOrd="0" presId="urn:microsoft.com/office/officeart/2005/8/layout/list1"/>
    <dgm:cxn modelId="{B4AA7EE0-97AC-4DCB-B1BE-7DAFE484CEF6}" type="presParOf" srcId="{E8DC7025-9BB2-4FE3-BFCD-719292A98689}" destId="{704CD5F9-9B53-464D-92B2-BEA7DB4D455C}" srcOrd="11" destOrd="0" presId="urn:microsoft.com/office/officeart/2005/8/layout/list1"/>
    <dgm:cxn modelId="{A0B00112-B9DA-411B-A67B-780D9B0D1B4E}" type="presParOf" srcId="{E8DC7025-9BB2-4FE3-BFCD-719292A98689}" destId="{7B3442B0-FFDF-4EE9-9392-ED1537FCEB66}" srcOrd="12" destOrd="0" presId="urn:microsoft.com/office/officeart/2005/8/layout/list1"/>
    <dgm:cxn modelId="{23B4CF32-CF65-4287-A95F-4D52ADAFF621}" type="presParOf" srcId="{7B3442B0-FFDF-4EE9-9392-ED1537FCEB66}" destId="{6DD390AD-7744-46B7-8A78-3406AB6C93FA}" srcOrd="0" destOrd="0" presId="urn:microsoft.com/office/officeart/2005/8/layout/list1"/>
    <dgm:cxn modelId="{938127D0-5207-46AE-BCAE-98B00205E9DF}" type="presParOf" srcId="{7B3442B0-FFDF-4EE9-9392-ED1537FCEB66}" destId="{E5D24A50-EDB8-4B80-97A2-BC4016F6B043}" srcOrd="1" destOrd="0" presId="urn:microsoft.com/office/officeart/2005/8/layout/list1"/>
    <dgm:cxn modelId="{AA494413-9B24-45A0-97D8-A2162E9CA593}" type="presParOf" srcId="{E8DC7025-9BB2-4FE3-BFCD-719292A98689}" destId="{1FF0DA24-C63F-4C99-A473-EC56A71F4067}" srcOrd="13" destOrd="0" presId="urn:microsoft.com/office/officeart/2005/8/layout/list1"/>
    <dgm:cxn modelId="{48FF1FF3-9F5C-4AF9-9759-46321903D5B9}" type="presParOf" srcId="{E8DC7025-9BB2-4FE3-BFCD-719292A98689}" destId="{F8B21B2A-57A8-4C72-8024-DA419AFC223D}" srcOrd="14" destOrd="0" presId="urn:microsoft.com/office/officeart/2005/8/layout/list1"/>
    <dgm:cxn modelId="{877478BB-10B2-48AA-B363-1B7C9A2A70A8}" type="presParOf" srcId="{E8DC7025-9BB2-4FE3-BFCD-719292A98689}" destId="{FEE4546C-3532-422D-9B94-70B4F234DA9C}" srcOrd="15" destOrd="0" presId="urn:microsoft.com/office/officeart/2005/8/layout/list1"/>
    <dgm:cxn modelId="{46944693-8BCA-4132-B265-521716DB4AA2}" type="presParOf" srcId="{E8DC7025-9BB2-4FE3-BFCD-719292A98689}" destId="{36858926-C1B0-4343-A8C3-AF72C729F345}" srcOrd="16" destOrd="0" presId="urn:microsoft.com/office/officeart/2005/8/layout/list1"/>
    <dgm:cxn modelId="{A067A938-677D-4223-90D9-AEAC4208D5EF}" type="presParOf" srcId="{36858926-C1B0-4343-A8C3-AF72C729F345}" destId="{FCFCC64E-2F84-4E37-BF31-577E16D60F7D}" srcOrd="0" destOrd="0" presId="urn:microsoft.com/office/officeart/2005/8/layout/list1"/>
    <dgm:cxn modelId="{D287E83C-73FB-4D4E-AC9B-9AFD0E4D36F3}" type="presParOf" srcId="{36858926-C1B0-4343-A8C3-AF72C729F345}" destId="{DFF7944E-611B-4F36-A414-1DA90B3BFA4F}" srcOrd="1" destOrd="0" presId="urn:microsoft.com/office/officeart/2005/8/layout/list1"/>
    <dgm:cxn modelId="{73EBF91E-7FDD-4372-AAB3-2AFF13CAA0C3}" type="presParOf" srcId="{E8DC7025-9BB2-4FE3-BFCD-719292A98689}" destId="{C28C2811-DD71-466C-BC9E-634A3A53F5CD}" srcOrd="17" destOrd="0" presId="urn:microsoft.com/office/officeart/2005/8/layout/list1"/>
    <dgm:cxn modelId="{1B2BCEEF-D829-46F0-84A6-A65C5139A3E0}" type="presParOf" srcId="{E8DC7025-9BB2-4FE3-BFCD-719292A98689}" destId="{BC5ECC39-9C42-4A7F-B527-8D754AE0091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88939" y="214674"/>
          <a:ext cx="3291884"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Century Gothic" panose="020B0502020202020204" pitchFamily="34" charset="0"/>
            </a:rPr>
            <a:t>Πραγματοποιούνται με φυσική παρουσία των συμμετεχόντων</a:t>
          </a:r>
          <a:endParaRPr lang="en-US" sz="1800" kern="1200" dirty="0">
            <a:latin typeface="Century Gothic" panose="020B0502020202020204" pitchFamily="34" charset="0"/>
          </a:endParaRPr>
        </a:p>
      </dsp:txBody>
      <dsp:txXfrm>
        <a:off x="2688939" y="365210"/>
        <a:ext cx="2840276" cy="903215"/>
      </dsp:txXfrm>
    </dsp:sp>
    <dsp:sp modelId="{A1BCDEA2-9AA4-4DE4-B9B8-810C15EC9601}">
      <dsp:nvSpPr>
        <dsp:cNvPr id="0" name=""/>
        <dsp:cNvSpPr/>
      </dsp:nvSpPr>
      <dsp:spPr>
        <a:xfrm>
          <a:off x="211864" y="0"/>
          <a:ext cx="2477075"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entury Gothic" panose="020B0502020202020204" pitchFamily="34" charset="0"/>
            </a:rPr>
            <a:t>Φυσικές </a:t>
          </a:r>
        </a:p>
        <a:p>
          <a:pPr marL="0" lvl="0" indent="0" algn="ctr" defTabSz="977900">
            <a:lnSpc>
              <a:spcPct val="90000"/>
            </a:lnSpc>
            <a:spcBef>
              <a:spcPct val="0"/>
            </a:spcBef>
            <a:spcAft>
              <a:spcPct val="35000"/>
            </a:spcAft>
            <a:buNone/>
          </a:pPr>
          <a:r>
            <a:rPr lang="el-GR" sz="1600" kern="1200" dirty="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291571" y="79707"/>
        <a:ext cx="2317661" cy="1473384"/>
      </dsp:txXfrm>
    </dsp:sp>
    <dsp:sp modelId="{B6F61BA7-A624-4B4C-A7DB-BE39D6A23DFC}">
      <dsp:nvSpPr>
        <dsp:cNvPr id="0" name=""/>
        <dsp:cNvSpPr/>
      </dsp:nvSpPr>
      <dsp:spPr>
        <a:xfrm>
          <a:off x="2748234" y="1848542"/>
          <a:ext cx="3150951"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Century Gothic" panose="020B0502020202020204" pitchFamily="34" charset="0"/>
            </a:rPr>
            <a:t>Συνδυασμός Φυσικής και Εικονικής Κινητικότητας</a:t>
          </a:r>
          <a:endParaRPr lang="en-US" sz="1800" kern="1200" dirty="0">
            <a:latin typeface="Century Gothic" panose="020B0502020202020204" pitchFamily="34" charset="0"/>
          </a:endParaRPr>
        </a:p>
      </dsp:txBody>
      <dsp:txXfrm>
        <a:off x="2748234" y="2004709"/>
        <a:ext cx="2682450" cy="937002"/>
      </dsp:txXfrm>
    </dsp:sp>
    <dsp:sp modelId="{3DE9BD8E-84BE-4CA1-B097-DDB9BAA33252}">
      <dsp:nvSpPr>
        <dsp:cNvPr id="0" name=""/>
        <dsp:cNvSpPr/>
      </dsp:nvSpPr>
      <dsp:spPr>
        <a:xfrm>
          <a:off x="216007" y="1778993"/>
          <a:ext cx="2477075"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entury Gothic" panose="020B0502020202020204" pitchFamily="34" charset="0"/>
            </a:rPr>
            <a:t>Μεικτές</a:t>
          </a:r>
        </a:p>
        <a:p>
          <a:pPr marL="0" lvl="0" indent="0" algn="ctr" defTabSz="977900">
            <a:lnSpc>
              <a:spcPct val="90000"/>
            </a:lnSpc>
            <a:spcBef>
              <a:spcPct val="0"/>
            </a:spcBef>
            <a:spcAft>
              <a:spcPct val="35000"/>
            </a:spcAft>
            <a:buNone/>
          </a:pPr>
          <a:r>
            <a:rPr lang="el-GR" sz="1600" kern="1200" dirty="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295714" y="1858700"/>
        <a:ext cx="2317661" cy="14733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63310-AD26-440C-A024-E92A13553D4C}">
      <dsp:nvSpPr>
        <dsp:cNvPr id="0" name=""/>
        <dsp:cNvSpPr/>
      </dsp:nvSpPr>
      <dsp:spPr>
        <a:xfrm>
          <a:off x="0" y="539424"/>
          <a:ext cx="8674583"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D477E-A0E4-4DE5-84A9-29284A2D44F7}">
      <dsp:nvSpPr>
        <dsp:cNvPr id="0" name=""/>
        <dsp:cNvSpPr/>
      </dsp:nvSpPr>
      <dsp:spPr>
        <a:xfrm>
          <a:off x="433729" y="82475"/>
          <a:ext cx="6072208" cy="7226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Ενημέρωση προσωπικού του οργανισμού για το Σχέδιο, τους στόχους κτλ. - ιστοσελίδα</a:t>
          </a:r>
        </a:p>
      </dsp:txBody>
      <dsp:txXfrm>
        <a:off x="469005" y="117751"/>
        <a:ext cx="6001656" cy="652076"/>
      </dsp:txXfrm>
    </dsp:sp>
    <dsp:sp modelId="{12C26DCA-C3E2-4205-8DF2-3E3284BFE43D}">
      <dsp:nvSpPr>
        <dsp:cNvPr id="0" name=""/>
        <dsp:cNvSpPr/>
      </dsp:nvSpPr>
      <dsp:spPr>
        <a:xfrm>
          <a:off x="0" y="1527714"/>
          <a:ext cx="8674583" cy="4536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B2FB9-AC96-41E4-A24E-60F6FABDB461}">
      <dsp:nvSpPr>
        <dsp:cNvPr id="0" name=""/>
        <dsp:cNvSpPr/>
      </dsp:nvSpPr>
      <dsp:spPr>
        <a:xfrm>
          <a:off x="433729" y="1090224"/>
          <a:ext cx="6072208" cy="70316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Σύσταση ομάδας </a:t>
          </a:r>
          <a:r>
            <a:rPr lang="en-GB" sz="1400" kern="1200" dirty="0">
              <a:solidFill>
                <a:schemeClr val="bg1"/>
              </a:solidFill>
              <a:latin typeface="Century Gothic" panose="020B0502020202020204" pitchFamily="34" charset="0"/>
            </a:rPr>
            <a:t>Erasmus </a:t>
          </a:r>
          <a:r>
            <a:rPr lang="el-GR" sz="1400" kern="1200" dirty="0">
              <a:solidFill>
                <a:schemeClr val="bg1"/>
              </a:solidFill>
              <a:latin typeface="Century Gothic" panose="020B0502020202020204" pitchFamily="34" charset="0"/>
            </a:rPr>
            <a:t>από τη διεύθυνση του οργανισμού, υπεύθυνο συντονιστή </a:t>
          </a:r>
        </a:p>
      </dsp:txBody>
      <dsp:txXfrm>
        <a:off x="468055" y="1124550"/>
        <a:ext cx="6003556" cy="634517"/>
      </dsp:txXfrm>
    </dsp:sp>
    <dsp:sp modelId="{2AE94354-B3A2-48F4-98B5-4CD33D554299}">
      <dsp:nvSpPr>
        <dsp:cNvPr id="0" name=""/>
        <dsp:cNvSpPr/>
      </dsp:nvSpPr>
      <dsp:spPr>
        <a:xfrm>
          <a:off x="0" y="2344194"/>
          <a:ext cx="8674583" cy="4536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5D50B-86EB-4709-880E-9C78AB868202}">
      <dsp:nvSpPr>
        <dsp:cNvPr id="0" name=""/>
        <dsp:cNvSpPr/>
      </dsp:nvSpPr>
      <dsp:spPr>
        <a:xfrm>
          <a:off x="433729" y="2078514"/>
          <a:ext cx="6072208" cy="5313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Δίκαιη και διαφανής διαδικασία επιλογής συμμετεχόντων</a:t>
          </a:r>
          <a:r>
            <a:rPr lang="en-US" sz="1400" kern="1200" dirty="0">
              <a:solidFill>
                <a:schemeClr val="bg1"/>
              </a:solidFill>
              <a:latin typeface="Century Gothic" panose="020B0502020202020204" pitchFamily="34" charset="0"/>
            </a:rPr>
            <a:t> </a:t>
          </a:r>
          <a:endParaRPr lang="en-US" sz="1400" kern="1200" dirty="0">
            <a:solidFill>
              <a:schemeClr val="bg1"/>
            </a:solidFill>
          </a:endParaRPr>
        </a:p>
      </dsp:txBody>
      <dsp:txXfrm>
        <a:off x="459668" y="2104453"/>
        <a:ext cx="6020330" cy="479482"/>
      </dsp:txXfrm>
    </dsp:sp>
    <dsp:sp modelId="{34A963CE-4317-4205-BA77-B47715091F3B}">
      <dsp:nvSpPr>
        <dsp:cNvPr id="0" name=""/>
        <dsp:cNvSpPr/>
      </dsp:nvSpPr>
      <dsp:spPr>
        <a:xfrm>
          <a:off x="0" y="3289300"/>
          <a:ext cx="8674583" cy="4536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97CA0-7AC9-408C-BAF7-ACA1FE971AF2}">
      <dsp:nvSpPr>
        <dsp:cNvPr id="0" name=""/>
        <dsp:cNvSpPr/>
      </dsp:nvSpPr>
      <dsp:spPr>
        <a:xfrm>
          <a:off x="433729" y="2894994"/>
          <a:ext cx="6072208" cy="659986"/>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Εξεύρεση οργανισμών</a:t>
          </a:r>
          <a:r>
            <a:rPr lang="en-US" sz="1400" kern="1200" dirty="0">
              <a:solidFill>
                <a:schemeClr val="bg1"/>
              </a:solidFill>
              <a:latin typeface="Century Gothic" panose="020B0502020202020204" pitchFamily="34" charset="0"/>
            </a:rPr>
            <a:t> </a:t>
          </a:r>
          <a:r>
            <a:rPr lang="el-GR" sz="1400" kern="1200" dirty="0">
              <a:solidFill>
                <a:schemeClr val="bg1"/>
              </a:solidFill>
              <a:latin typeface="Century Gothic" panose="020B0502020202020204" pitchFamily="34" charset="0"/>
            </a:rPr>
            <a:t>υποδοχής με τη χρήση διάφορων εργαλείων</a:t>
          </a:r>
        </a:p>
      </dsp:txBody>
      <dsp:txXfrm>
        <a:off x="465947" y="2927212"/>
        <a:ext cx="6007772" cy="595550"/>
      </dsp:txXfrm>
    </dsp:sp>
    <dsp:sp modelId="{BBFA3D72-317D-452D-95D0-63F818316670}">
      <dsp:nvSpPr>
        <dsp:cNvPr id="0" name=""/>
        <dsp:cNvSpPr/>
      </dsp:nvSpPr>
      <dsp:spPr>
        <a:xfrm>
          <a:off x="0" y="4105780"/>
          <a:ext cx="8674583" cy="4536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895D7-8C3E-4058-9218-527F88DB39DE}">
      <dsp:nvSpPr>
        <dsp:cNvPr id="0" name=""/>
        <dsp:cNvSpPr/>
      </dsp:nvSpPr>
      <dsp:spPr>
        <a:xfrm>
          <a:off x="433729" y="3840100"/>
          <a:ext cx="6072208" cy="5313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Επικοινωνία με οργανισμό υποδοχής (ΟΥ)</a:t>
          </a:r>
        </a:p>
      </dsp:txBody>
      <dsp:txXfrm>
        <a:off x="459668" y="3866039"/>
        <a:ext cx="6020330" cy="479482"/>
      </dsp:txXfrm>
    </dsp:sp>
    <dsp:sp modelId="{15ACF523-975E-4A4D-B532-11CB5337B43E}">
      <dsp:nvSpPr>
        <dsp:cNvPr id="0" name=""/>
        <dsp:cNvSpPr/>
      </dsp:nvSpPr>
      <dsp:spPr>
        <a:xfrm>
          <a:off x="0" y="5310185"/>
          <a:ext cx="8674583" cy="45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44D01-8340-475E-A7E5-4856D0397261}">
      <dsp:nvSpPr>
        <dsp:cNvPr id="0" name=""/>
        <dsp:cNvSpPr/>
      </dsp:nvSpPr>
      <dsp:spPr>
        <a:xfrm>
          <a:off x="433729" y="4656580"/>
          <a:ext cx="6072208" cy="9192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Κατάρτιση προγράμματος Εργασίας σε συνεργασία με τον ΟΥ</a:t>
          </a:r>
          <a:endParaRPr lang="en-US" sz="1400" kern="1200" dirty="0">
            <a:solidFill>
              <a:schemeClr val="bg1"/>
            </a:solidFill>
            <a:latin typeface="Century Gothic" panose="020B0502020202020204" pitchFamily="34" charset="0"/>
          </a:endParaRPr>
        </a:p>
      </dsp:txBody>
      <dsp:txXfrm>
        <a:off x="478605" y="4701456"/>
        <a:ext cx="5982456" cy="8295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E79F0-A521-4E62-9912-3635EFA56312}">
      <dsp:nvSpPr>
        <dsp:cNvPr id="0" name=""/>
        <dsp:cNvSpPr/>
      </dsp:nvSpPr>
      <dsp:spPr>
        <a:xfrm>
          <a:off x="0" y="555551"/>
          <a:ext cx="8128000"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FE4D-2975-4FA4-BF77-D3418D171636}">
      <dsp:nvSpPr>
        <dsp:cNvPr id="0" name=""/>
        <dsp:cNvSpPr/>
      </dsp:nvSpPr>
      <dsp:spPr>
        <a:xfrm>
          <a:off x="406400" y="134133"/>
          <a:ext cx="5689600" cy="657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Ορισμός ενός ατόμου επαφής από τον κάθε οργανισμό</a:t>
          </a:r>
        </a:p>
      </dsp:txBody>
      <dsp:txXfrm>
        <a:off x="438500" y="166233"/>
        <a:ext cx="5625400" cy="593378"/>
      </dsp:txXfrm>
    </dsp:sp>
    <dsp:sp modelId="{65016B30-986D-4C81-B598-A040A3002810}">
      <dsp:nvSpPr>
        <dsp:cNvPr id="0" name=""/>
        <dsp:cNvSpPr/>
      </dsp:nvSpPr>
      <dsp:spPr>
        <a:xfrm>
          <a:off x="0" y="1449754"/>
          <a:ext cx="8128000" cy="403200"/>
        </a:xfrm>
        <a:prstGeom prst="rect">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99568" numCol="1" spcCol="1270" anchor="t" anchorCtr="0">
          <a:noAutofit/>
        </a:bodyPr>
        <a:lstStyle/>
        <a:p>
          <a:pPr marL="57150" lvl="1" indent="0" algn="l" defTabSz="222250">
            <a:lnSpc>
              <a:spcPct val="90000"/>
            </a:lnSpc>
            <a:spcBef>
              <a:spcPct val="0"/>
            </a:spcBef>
            <a:spcAft>
              <a:spcPct val="15000"/>
            </a:spcAft>
            <a:buNone/>
          </a:pPr>
          <a:endParaRPr lang="en-GB" sz="1400" kern="1200" dirty="0">
            <a:solidFill>
              <a:schemeClr val="tx1">
                <a:lumMod val="75000"/>
                <a:lumOff val="25000"/>
              </a:schemeClr>
            </a:solidFill>
            <a:latin typeface="Century Gothic" panose="020B0502020202020204" pitchFamily="34" charset="0"/>
          </a:endParaRPr>
        </a:p>
      </dsp:txBody>
      <dsp:txXfrm>
        <a:off x="0" y="1449754"/>
        <a:ext cx="8128000" cy="403200"/>
      </dsp:txXfrm>
    </dsp:sp>
    <dsp:sp modelId="{478F0427-6ABA-474E-8308-0996E7319CCD}">
      <dsp:nvSpPr>
        <dsp:cNvPr id="0" name=""/>
        <dsp:cNvSpPr/>
      </dsp:nvSpPr>
      <dsp:spPr>
        <a:xfrm>
          <a:off x="406400" y="1045151"/>
          <a:ext cx="5689600" cy="640763"/>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Λήψη μέτρων για την ασφάλιση των συμμετεχόντων(</a:t>
          </a:r>
          <a:r>
            <a:rPr lang="en-GB" sz="1400" kern="1200" dirty="0">
              <a:solidFill>
                <a:schemeClr val="bg1"/>
              </a:solidFill>
              <a:latin typeface="Century Gothic" panose="020B0502020202020204" pitchFamily="34" charset="0"/>
            </a:rPr>
            <a:t>health, accident, liability</a:t>
          </a:r>
          <a:r>
            <a:rPr lang="el-GR" sz="1400" kern="1200" dirty="0">
              <a:solidFill>
                <a:schemeClr val="bg1"/>
              </a:solidFill>
              <a:latin typeface="Century Gothic" panose="020B0502020202020204" pitchFamily="34" charset="0"/>
            </a:rPr>
            <a:t>), εξασφάλιση συγκατάθεσης κηδεμόνα</a:t>
          </a:r>
          <a:endParaRPr lang="en-GB" sz="1400" kern="1200" dirty="0">
            <a:solidFill>
              <a:schemeClr val="bg1"/>
            </a:solidFill>
            <a:latin typeface="Century Gothic" panose="020B0502020202020204" pitchFamily="34" charset="0"/>
          </a:endParaRPr>
        </a:p>
      </dsp:txBody>
      <dsp:txXfrm>
        <a:off x="437679" y="1076430"/>
        <a:ext cx="5627042" cy="578205"/>
      </dsp:txXfrm>
    </dsp:sp>
    <dsp:sp modelId="{EF602DC2-17D4-4DCA-9C71-AF0AE99D14CD}">
      <dsp:nvSpPr>
        <dsp:cNvPr id="0" name=""/>
        <dsp:cNvSpPr/>
      </dsp:nvSpPr>
      <dsp:spPr>
        <a:xfrm>
          <a:off x="0" y="2175514"/>
          <a:ext cx="8128000" cy="403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99568" numCol="1" spcCol="1270" anchor="t" anchorCtr="0">
          <a:noAutofit/>
        </a:bodyPr>
        <a:lstStyle/>
        <a:p>
          <a:pPr marL="114300" lvl="1" indent="-114300" algn="l" defTabSz="622300">
            <a:lnSpc>
              <a:spcPct val="90000"/>
            </a:lnSpc>
            <a:spcBef>
              <a:spcPct val="0"/>
            </a:spcBef>
            <a:spcAft>
              <a:spcPct val="15000"/>
            </a:spcAft>
            <a:buChar char="•"/>
          </a:pPr>
          <a:endParaRPr lang="el-GR" sz="1400" kern="1200" dirty="0">
            <a:solidFill>
              <a:schemeClr val="tx1">
                <a:lumMod val="75000"/>
                <a:lumOff val="25000"/>
              </a:schemeClr>
            </a:solidFill>
            <a:latin typeface="Century Gothic" panose="020B0502020202020204" pitchFamily="34" charset="0"/>
          </a:endParaRPr>
        </a:p>
      </dsp:txBody>
      <dsp:txXfrm>
        <a:off x="0" y="2175514"/>
        <a:ext cx="8128000" cy="403200"/>
      </dsp:txXfrm>
    </dsp:sp>
    <dsp:sp modelId="{1639AAAE-5DD2-4526-A716-36CA10A49CB4}">
      <dsp:nvSpPr>
        <dsp:cNvPr id="0" name=""/>
        <dsp:cNvSpPr/>
      </dsp:nvSpPr>
      <dsp:spPr>
        <a:xfrm>
          <a:off x="441232" y="1939354"/>
          <a:ext cx="5689600" cy="4723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Καταχώρηση κινητικοτήτων στο εργαλείο διαχείρισης </a:t>
          </a:r>
          <a:r>
            <a:rPr lang="en-US" sz="1400" kern="1200" dirty="0">
              <a:solidFill>
                <a:schemeClr val="bg1"/>
              </a:solidFill>
              <a:latin typeface="Century Gothic" panose="020B0502020202020204" pitchFamily="34" charset="0"/>
            </a:rPr>
            <a:t>Beneficiary Module</a:t>
          </a:r>
          <a:endParaRPr lang="el-GR" sz="1400" kern="1200" dirty="0">
            <a:solidFill>
              <a:schemeClr val="bg1"/>
            </a:solidFill>
            <a:latin typeface="Century Gothic" panose="020B0502020202020204" pitchFamily="34" charset="0"/>
          </a:endParaRPr>
        </a:p>
      </dsp:txBody>
      <dsp:txXfrm>
        <a:off x="464289" y="1962411"/>
        <a:ext cx="5643486" cy="426206"/>
      </dsp:txXfrm>
    </dsp:sp>
    <dsp:sp modelId="{BDCADD96-A887-42DE-B71A-44E587A2E59A}">
      <dsp:nvSpPr>
        <dsp:cNvPr id="0" name=""/>
        <dsp:cNvSpPr/>
      </dsp:nvSpPr>
      <dsp:spPr>
        <a:xfrm>
          <a:off x="0" y="2901274"/>
          <a:ext cx="8128000" cy="403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FA793-087C-4E61-9456-1A9E42085F94}">
      <dsp:nvSpPr>
        <dsp:cNvPr id="0" name=""/>
        <dsp:cNvSpPr/>
      </dsp:nvSpPr>
      <dsp:spPr>
        <a:xfrm>
          <a:off x="406400" y="2665114"/>
          <a:ext cx="5689600" cy="472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Παροχή προετοιμασίας στον συμμετέχοντα (Παιδαγωγική, Πολιτισμική, </a:t>
          </a:r>
          <a:r>
            <a:rPr lang="el-GR" sz="1400" kern="1200" dirty="0" err="1">
              <a:solidFill>
                <a:schemeClr val="bg1"/>
              </a:solidFill>
              <a:latin typeface="Century Gothic" panose="020B0502020202020204" pitchFamily="34" charset="0"/>
            </a:rPr>
            <a:t>κτλ</a:t>
          </a:r>
          <a:endParaRPr lang="en-US" sz="1400" kern="1200" dirty="0">
            <a:solidFill>
              <a:schemeClr val="bg1"/>
            </a:solidFill>
          </a:endParaRPr>
        </a:p>
      </dsp:txBody>
      <dsp:txXfrm>
        <a:off x="429457" y="2688171"/>
        <a:ext cx="5643486" cy="426206"/>
      </dsp:txXfrm>
    </dsp:sp>
    <dsp:sp modelId="{661ED367-04EB-4187-AE42-8EB4E3671195}">
      <dsp:nvSpPr>
        <dsp:cNvPr id="0" name=""/>
        <dsp:cNvSpPr/>
      </dsp:nvSpPr>
      <dsp:spPr>
        <a:xfrm>
          <a:off x="0" y="3627034"/>
          <a:ext cx="8128000" cy="403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657E3F-63CB-4445-954D-C678B9FD5929}">
      <dsp:nvSpPr>
        <dsp:cNvPr id="0" name=""/>
        <dsp:cNvSpPr/>
      </dsp:nvSpPr>
      <dsp:spPr>
        <a:xfrm>
          <a:off x="406400" y="3390874"/>
          <a:ext cx="5689600" cy="4723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Διευθέτηση Πρακτικών Λεπτομερειών για κάθε Κινητικότητα </a:t>
          </a:r>
          <a:endParaRPr lang="en-US" sz="1400" kern="1200" dirty="0">
            <a:solidFill>
              <a:schemeClr val="bg1"/>
            </a:solidFill>
          </a:endParaRPr>
        </a:p>
      </dsp:txBody>
      <dsp:txXfrm>
        <a:off x="429457" y="3413931"/>
        <a:ext cx="5643486" cy="426206"/>
      </dsp:txXfrm>
    </dsp:sp>
    <dsp:sp modelId="{AE34DDC2-6768-42CB-BEED-A0F965944C48}">
      <dsp:nvSpPr>
        <dsp:cNvPr id="0" name=""/>
        <dsp:cNvSpPr/>
      </dsp:nvSpPr>
      <dsp:spPr>
        <a:xfrm>
          <a:off x="0" y="4352794"/>
          <a:ext cx="8128000" cy="403200"/>
        </a:xfrm>
        <a:prstGeom prst="rect">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9A729-586F-4595-9FD6-5BF84A521207}">
      <dsp:nvSpPr>
        <dsp:cNvPr id="0" name=""/>
        <dsp:cNvSpPr/>
      </dsp:nvSpPr>
      <dsp:spPr>
        <a:xfrm>
          <a:off x="388981" y="4086774"/>
          <a:ext cx="5689600" cy="47232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Εξασφάλιση άδειας απουσίας από την εργασία, εάν χρειάζεται</a:t>
          </a:r>
          <a:endParaRPr lang="en-US" sz="1400" kern="1200" dirty="0">
            <a:solidFill>
              <a:schemeClr val="bg1"/>
            </a:solidFill>
            <a:latin typeface="Century Gothic" panose="020B0502020202020204" pitchFamily="34" charset="0"/>
          </a:endParaRPr>
        </a:p>
      </dsp:txBody>
      <dsp:txXfrm>
        <a:off x="412038" y="4109831"/>
        <a:ext cx="5643486" cy="426206"/>
      </dsp:txXfrm>
    </dsp:sp>
    <dsp:sp modelId="{31DC1FBA-3E88-49AD-8036-2B87432FBB03}">
      <dsp:nvSpPr>
        <dsp:cNvPr id="0" name=""/>
        <dsp:cNvSpPr/>
      </dsp:nvSpPr>
      <dsp:spPr>
        <a:xfrm>
          <a:off x="0" y="5078554"/>
          <a:ext cx="8128000" cy="403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3B149-B74E-4764-A219-EF3A6F1EFEEB}">
      <dsp:nvSpPr>
        <dsp:cNvPr id="0" name=""/>
        <dsp:cNvSpPr/>
      </dsp:nvSpPr>
      <dsp:spPr>
        <a:xfrm>
          <a:off x="406400" y="4842394"/>
          <a:ext cx="5689600"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22300">
            <a:lnSpc>
              <a:spcPct val="90000"/>
            </a:lnSpc>
            <a:spcBef>
              <a:spcPct val="0"/>
            </a:spcBef>
            <a:spcAft>
              <a:spcPct val="35000"/>
            </a:spcAft>
            <a:buNone/>
          </a:pPr>
          <a:r>
            <a:rPr lang="el-GR" sz="1400" kern="1200" dirty="0">
              <a:solidFill>
                <a:schemeClr val="bg1"/>
              </a:solidFill>
              <a:latin typeface="Century Gothic" panose="020B0502020202020204" pitchFamily="34" charset="0"/>
            </a:rPr>
            <a:t>Υπογραφή απαιτούμενων Συμφωνιών</a:t>
          </a:r>
        </a:p>
      </dsp:txBody>
      <dsp:txXfrm>
        <a:off x="429457" y="4865451"/>
        <a:ext cx="564348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215992" y="0"/>
          <a:ext cx="7993924" cy="786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Century Gothic" panose="020B0502020202020204" pitchFamily="34" charset="0"/>
            </a:rPr>
            <a:t>Βάσει μοναδιαίου κόστους</a:t>
          </a:r>
          <a:endParaRPr lang="en-US" sz="2200" b="1" kern="1200" dirty="0">
            <a:latin typeface="Century Gothic" panose="020B0502020202020204" pitchFamily="34" charset="0"/>
          </a:endParaRPr>
        </a:p>
      </dsp:txBody>
      <dsp:txXfrm>
        <a:off x="254373" y="38381"/>
        <a:ext cx="7917162" cy="709478"/>
      </dsp:txXfrm>
    </dsp:sp>
    <dsp:sp modelId="{95500D3E-20F7-4931-A624-9154A111CE1B}">
      <dsp:nvSpPr>
        <dsp:cNvPr id="0" name=""/>
        <dsp:cNvSpPr/>
      </dsp:nvSpPr>
      <dsp:spPr>
        <a:xfrm>
          <a:off x="0" y="793663"/>
          <a:ext cx="8496944" cy="279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0320" rIns="113792" bIns="20320" numCol="1" spcCol="1270" anchor="t" anchorCtr="0">
          <a:noAutofit/>
        </a:bodyPr>
        <a:lstStyle/>
        <a:p>
          <a:pPr marL="171450" lvl="1" indent="-171450" algn="l" defTabSz="755650">
            <a:lnSpc>
              <a:spcPct val="100000"/>
            </a:lnSpc>
            <a:spcBef>
              <a:spcPct val="0"/>
            </a:spcBef>
            <a:spcAft>
              <a:spcPct val="20000"/>
            </a:spcAft>
            <a:buNone/>
          </a:pPr>
          <a:r>
            <a:rPr lang="el-GR" sz="1600" kern="1200" dirty="0">
              <a:latin typeface="Century Gothic" panose="020B0502020202020204" pitchFamily="34" charset="0"/>
            </a:rPr>
            <a:t>Οργανωτικά έξοδα </a:t>
          </a:r>
          <a:endParaRPr lang="el-GR" sz="1600" kern="1200" dirty="0">
            <a:solidFill>
              <a:schemeClr val="tx1">
                <a:lumMod val="75000"/>
                <a:lumOff val="25000"/>
              </a:schemeClr>
            </a:solidFill>
            <a:latin typeface="Century Gothic" panose="020B0502020202020204" pitchFamily="34" charset="0"/>
          </a:endParaRP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Έξοδα </a:t>
          </a:r>
          <a:r>
            <a:rPr lang="el-GR" sz="1600" kern="1200" dirty="0" err="1">
              <a:latin typeface="Century Gothic" panose="020B0502020202020204" pitchFamily="34" charset="0"/>
            </a:rPr>
            <a:t>ταξιδίου</a:t>
          </a:r>
          <a:r>
            <a:rPr lang="el-GR" sz="1600" kern="1200" dirty="0">
              <a:latin typeface="Century Gothic" panose="020B0502020202020204" pitchFamily="34" charset="0"/>
            </a:rPr>
            <a:t> </a:t>
          </a:r>
          <a:endParaRPr lang="en-US" sz="1600" kern="1200" dirty="0">
            <a:latin typeface="Century Gothic" panose="020B0502020202020204" pitchFamily="34" charset="0"/>
          </a:endParaRP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Έξοδα ατομικής στήριξης (διαβίωσης)</a:t>
          </a:r>
          <a:endParaRPr lang="en-US" sz="1600" kern="1200" dirty="0">
            <a:latin typeface="Century Gothic" panose="020B0502020202020204" pitchFamily="34" charset="0"/>
          </a:endParaRPr>
        </a:p>
        <a:p>
          <a:pPr marL="171450" lvl="1" indent="-171450" algn="l" defTabSz="711200">
            <a:lnSpc>
              <a:spcPct val="100000"/>
            </a:lnSpc>
            <a:spcBef>
              <a:spcPct val="0"/>
            </a:spcBef>
            <a:spcAft>
              <a:spcPct val="20000"/>
            </a:spcAft>
            <a:buChar char="•"/>
          </a:pPr>
          <a:r>
            <a:rPr lang="en-US" sz="1600" kern="1200" dirty="0" err="1">
              <a:latin typeface="Century Gothic" panose="020B0502020202020204" pitchFamily="34" charset="0"/>
            </a:rPr>
            <a:t>Στήριξη</a:t>
          </a:r>
          <a:r>
            <a:rPr lang="en-US" sz="1600" kern="1200" dirty="0">
              <a:latin typeface="Century Gothic" panose="020B0502020202020204" pitchFamily="34" charset="0"/>
            </a:rPr>
            <a:t> α</a:t>
          </a:r>
          <a:r>
            <a:rPr lang="en-US" sz="1600" kern="1200" dirty="0" err="1">
              <a:latin typeface="Century Gothic" panose="020B0502020202020204" pitchFamily="34" charset="0"/>
            </a:rPr>
            <a:t>τόμων</a:t>
          </a:r>
          <a:r>
            <a:rPr lang="en-US" sz="1600" kern="1200" dirty="0">
              <a:latin typeface="Century Gothic" panose="020B0502020202020204" pitchFamily="34" charset="0"/>
            </a:rPr>
            <a:t> </a:t>
          </a:r>
          <a:r>
            <a:rPr lang="en-US" sz="1600" kern="1200" dirty="0" err="1">
              <a:latin typeface="Century Gothic" panose="020B0502020202020204" pitchFamily="34" charset="0"/>
            </a:rPr>
            <a:t>με</a:t>
          </a:r>
          <a:r>
            <a:rPr lang="en-US" sz="1600" kern="1200" dirty="0">
              <a:latin typeface="Century Gothic" panose="020B0502020202020204" pitchFamily="34" charset="0"/>
            </a:rPr>
            <a:t> </a:t>
          </a:r>
          <a:r>
            <a:rPr lang="en-US" sz="1600" kern="1200" dirty="0" err="1">
              <a:latin typeface="Century Gothic" panose="020B0502020202020204" pitchFamily="34" charset="0"/>
            </a:rPr>
            <a:t>λιγότερες</a:t>
          </a:r>
          <a:r>
            <a:rPr lang="en-US" sz="1600" kern="1200" dirty="0">
              <a:latin typeface="Century Gothic" panose="020B0502020202020204" pitchFamily="34" charset="0"/>
            </a:rPr>
            <a:t> </a:t>
          </a:r>
          <a:r>
            <a:rPr lang="en-US" sz="1600" kern="1200" dirty="0" err="1">
              <a:latin typeface="Century Gothic" panose="020B0502020202020204" pitchFamily="34" charset="0"/>
            </a:rPr>
            <a:t>ευκ</a:t>
          </a:r>
          <a:r>
            <a:rPr lang="en-US" sz="1600" kern="1200" dirty="0">
              <a:latin typeface="Century Gothic" panose="020B0502020202020204" pitchFamily="34" charset="0"/>
            </a:rPr>
            <a:t>αιρίες</a:t>
          </a: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Δίδακτρα σεμιναρίων</a:t>
          </a:r>
          <a:endParaRPr lang="en-US" sz="1600" kern="1200" dirty="0">
            <a:latin typeface="Century Gothic" panose="020B0502020202020204" pitchFamily="34" charset="0"/>
          </a:endParaRP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Προπαρασκευαστικές επισκέψεις</a:t>
          </a:r>
          <a:endParaRPr lang="en-US" sz="1600" kern="1200" dirty="0">
            <a:latin typeface="Century Gothic" panose="020B0502020202020204" pitchFamily="34" charset="0"/>
          </a:endParaRP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Κόστος συμμετοχής σε δραστηριότητες κατάρτισης</a:t>
          </a:r>
          <a:endParaRPr lang="en-US" sz="1600" kern="1200" dirty="0">
            <a:latin typeface="Century Gothic" panose="020B0502020202020204" pitchFamily="34" charset="0"/>
          </a:endParaRPr>
        </a:p>
        <a:p>
          <a:pPr marL="171450" lvl="1" indent="-171450" algn="l" defTabSz="711200">
            <a:lnSpc>
              <a:spcPct val="100000"/>
            </a:lnSpc>
            <a:spcBef>
              <a:spcPct val="0"/>
            </a:spcBef>
            <a:spcAft>
              <a:spcPct val="20000"/>
            </a:spcAft>
            <a:buChar char="•"/>
          </a:pPr>
          <a:r>
            <a:rPr lang="en-US" sz="1600" kern="1200" dirty="0" err="1">
              <a:latin typeface="Century Gothic" panose="020B0502020202020204" pitchFamily="34" charset="0"/>
            </a:rPr>
            <a:t>Κόστος</a:t>
          </a:r>
          <a:r>
            <a:rPr lang="en-US" sz="1600" kern="1200" dirty="0">
              <a:latin typeface="Century Gothic" panose="020B0502020202020204" pitchFamily="34" charset="0"/>
            </a:rPr>
            <a:t> </a:t>
          </a:r>
          <a:r>
            <a:rPr lang="en-US" sz="1600" kern="1200" dirty="0" err="1">
              <a:latin typeface="Century Gothic" panose="020B0502020202020204" pitchFamily="34" charset="0"/>
            </a:rPr>
            <a:t>γλωσσικής</a:t>
          </a:r>
          <a:r>
            <a:rPr lang="en-US" sz="1600" kern="1200" dirty="0">
              <a:latin typeface="Century Gothic" panose="020B0502020202020204" pitchFamily="34" charset="0"/>
            </a:rPr>
            <a:t> π</a:t>
          </a:r>
          <a:r>
            <a:rPr lang="en-US" sz="1600" kern="1200" dirty="0" err="1">
              <a:latin typeface="Century Gothic" panose="020B0502020202020204" pitchFamily="34" charset="0"/>
            </a:rPr>
            <a:t>ροετοιμ</a:t>
          </a:r>
          <a:r>
            <a:rPr lang="en-US" sz="1600" kern="1200" dirty="0">
              <a:latin typeface="Century Gothic" panose="020B0502020202020204" pitchFamily="34" charset="0"/>
            </a:rPr>
            <a:t>ασίας</a:t>
          </a:r>
        </a:p>
      </dsp:txBody>
      <dsp:txXfrm>
        <a:off x="0" y="793663"/>
        <a:ext cx="8496944" cy="2798179"/>
      </dsp:txXfrm>
    </dsp:sp>
    <dsp:sp modelId="{7FB70556-8499-4A16-9503-7601EF30D601}">
      <dsp:nvSpPr>
        <dsp:cNvPr id="0" name=""/>
        <dsp:cNvSpPr/>
      </dsp:nvSpPr>
      <dsp:spPr>
        <a:xfrm>
          <a:off x="251509" y="3591842"/>
          <a:ext cx="7993924" cy="786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latin typeface="Century Gothic" panose="020B0502020202020204" pitchFamily="34" charset="0"/>
            </a:rPr>
            <a:t>Βάσει πραγματικών εξόδων</a:t>
          </a:r>
          <a:endParaRPr lang="en-US" sz="2200" b="1" kern="1200" dirty="0">
            <a:latin typeface="Century Gothic" panose="020B0502020202020204" pitchFamily="34" charset="0"/>
          </a:endParaRPr>
        </a:p>
      </dsp:txBody>
      <dsp:txXfrm>
        <a:off x="289890" y="3630223"/>
        <a:ext cx="7917162" cy="709478"/>
      </dsp:txXfrm>
    </dsp:sp>
    <dsp:sp modelId="{5661C2E9-7FB6-40F4-A401-8B2B73FC6636}">
      <dsp:nvSpPr>
        <dsp:cNvPr id="0" name=""/>
        <dsp:cNvSpPr/>
      </dsp:nvSpPr>
      <dsp:spPr>
        <a:xfrm>
          <a:off x="0" y="4378082"/>
          <a:ext cx="8496944"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0320" rIns="113792" bIns="20320" numCol="1" spcCol="1270" anchor="t" anchorCtr="0">
          <a:noAutofit/>
        </a:bodyPr>
        <a:lstStyle/>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Έξοδα συμπερίληψης/υποστήριξης για συμμετέχοντες με λιγότερες ευκαιρίες</a:t>
          </a:r>
          <a:endParaRPr lang="en-US" sz="1600" kern="1200" dirty="0">
            <a:solidFill>
              <a:schemeClr val="tx1">
                <a:lumMod val="75000"/>
                <a:lumOff val="25000"/>
              </a:schemeClr>
            </a:solidFill>
            <a:latin typeface="Century Gothic" panose="020B0502020202020204" pitchFamily="34" charset="0"/>
          </a:endParaRPr>
        </a:p>
        <a:p>
          <a:pPr marL="171450" lvl="1" indent="-171450" algn="l" defTabSz="711200">
            <a:lnSpc>
              <a:spcPct val="100000"/>
            </a:lnSpc>
            <a:spcBef>
              <a:spcPct val="0"/>
            </a:spcBef>
            <a:spcAft>
              <a:spcPct val="20000"/>
            </a:spcAft>
            <a:buChar char="•"/>
          </a:pPr>
          <a:r>
            <a:rPr lang="el-GR" sz="1600" kern="1200" dirty="0">
              <a:latin typeface="Century Gothic" panose="020B0502020202020204" pitchFamily="34" charset="0"/>
            </a:rPr>
            <a:t>Έκτακτες δαπάνες</a:t>
          </a:r>
          <a:r>
            <a:rPr lang="en-US" sz="1600" kern="1200" dirty="0">
              <a:latin typeface="Century Gothic" panose="020B0502020202020204" pitchFamily="34" charset="0"/>
            </a:rPr>
            <a:t> </a:t>
          </a:r>
          <a:r>
            <a:rPr lang="el-GR" sz="1600" kern="1200" dirty="0">
              <a:latin typeface="Century Gothic" panose="020B0502020202020204" pitchFamily="34" charset="0"/>
            </a:rPr>
            <a:t>για εξασφάλιση εγγυητικής επιστολής (80%) ή για ακριβά ταξίδια σε δύσβατες ή απομακρυσμένες περιοχές</a:t>
          </a:r>
          <a:r>
            <a:rPr lang="el-GR" sz="1800" kern="1200" dirty="0">
              <a:latin typeface="Century Gothic" panose="020B0502020202020204" pitchFamily="34" charset="0"/>
            </a:rPr>
            <a:t>.</a:t>
          </a:r>
          <a:endParaRPr lang="en-GB" sz="1800" kern="1200" dirty="0">
            <a:solidFill>
              <a:schemeClr val="tx1">
                <a:lumMod val="75000"/>
                <a:lumOff val="25000"/>
              </a:schemeClr>
            </a:solidFill>
            <a:latin typeface="Century Gothic" panose="020B0502020202020204" pitchFamily="34" charset="0"/>
          </a:endParaRPr>
        </a:p>
      </dsp:txBody>
      <dsp:txXfrm>
        <a:off x="0" y="4378082"/>
        <a:ext cx="8496944" cy="86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56D9B-6C01-40F8-9F14-E2CADF290F09}">
      <dsp:nvSpPr>
        <dsp:cNvPr id="0" name=""/>
        <dsp:cNvSpPr/>
      </dsp:nvSpPr>
      <dsp:spPr>
        <a:xfrm>
          <a:off x="0" y="406773"/>
          <a:ext cx="10729832"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26F22-4260-4D12-8E88-DD73FB0D75E0}">
      <dsp:nvSpPr>
        <dsp:cNvPr id="0" name=""/>
        <dsp:cNvSpPr/>
      </dsp:nvSpPr>
      <dsp:spPr>
        <a:xfrm>
          <a:off x="536491" y="52533"/>
          <a:ext cx="7510882"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Century Gothic" panose="020B0502020202020204" pitchFamily="34" charset="0"/>
            </a:rPr>
            <a:t>Έξοδα προετοιμασίας (επί του αντικειμένου, διαπολιτισμική κτλ.)</a:t>
          </a:r>
        </a:p>
      </dsp:txBody>
      <dsp:txXfrm>
        <a:off x="571076" y="87118"/>
        <a:ext cx="7441712" cy="639310"/>
      </dsp:txXfrm>
    </dsp:sp>
    <dsp:sp modelId="{582DB44B-ABDC-4F56-8892-F93113397022}">
      <dsp:nvSpPr>
        <dsp:cNvPr id="0" name=""/>
        <dsp:cNvSpPr/>
      </dsp:nvSpPr>
      <dsp:spPr>
        <a:xfrm>
          <a:off x="0" y="1495413"/>
          <a:ext cx="10729832" cy="6048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A42B4-8951-4AB0-81E5-3B656A6C0313}">
      <dsp:nvSpPr>
        <dsp:cNvPr id="0" name=""/>
        <dsp:cNvSpPr/>
      </dsp:nvSpPr>
      <dsp:spPr>
        <a:xfrm>
          <a:off x="536491" y="1141173"/>
          <a:ext cx="7510882" cy="7084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marL="0" lvl="0" indent="0" algn="l" defTabSz="800100">
            <a:lnSpc>
              <a:spcPct val="90000"/>
            </a:lnSpc>
            <a:spcBef>
              <a:spcPct val="0"/>
            </a:spcBef>
            <a:spcAft>
              <a:spcPct val="35000"/>
            </a:spcAft>
            <a:buNone/>
          </a:pPr>
          <a:r>
            <a:rPr lang="el-GR" sz="1800" kern="1200">
              <a:latin typeface="Century Gothic" panose="020B0502020202020204" pitchFamily="34" charset="0"/>
            </a:rPr>
            <a:t>Παρακολούθηση και στήριξη συμμετεχόντων, κατά τη διάρκεια της κινητικότητας</a:t>
          </a:r>
          <a:endParaRPr lang="el-GR" sz="1800" kern="1200" dirty="0">
            <a:latin typeface="Century Gothic" panose="020B0502020202020204" pitchFamily="34" charset="0"/>
          </a:endParaRPr>
        </a:p>
      </dsp:txBody>
      <dsp:txXfrm>
        <a:off x="571076" y="1175758"/>
        <a:ext cx="7441712" cy="639310"/>
      </dsp:txXfrm>
    </dsp:sp>
    <dsp:sp modelId="{82864576-7D7D-47A4-8EA2-2111FF7EBAE1}">
      <dsp:nvSpPr>
        <dsp:cNvPr id="0" name=""/>
        <dsp:cNvSpPr/>
      </dsp:nvSpPr>
      <dsp:spPr>
        <a:xfrm>
          <a:off x="0" y="2584053"/>
          <a:ext cx="10729832" cy="6048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D35FC5-3084-4C10-BE34-47BF4A60A9A0}">
      <dsp:nvSpPr>
        <dsp:cNvPr id="0" name=""/>
        <dsp:cNvSpPr/>
      </dsp:nvSpPr>
      <dsp:spPr>
        <a:xfrm>
          <a:off x="536491" y="2229813"/>
          <a:ext cx="7510882" cy="708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Century Gothic" panose="020B0502020202020204" pitchFamily="34" charset="0"/>
            </a:rPr>
            <a:t>Υπηρεσίες και εξοπλισμός που απαιτούνται για την υλοποίηση του εικονικού μέρους μίας μεικτής κινητικότητας</a:t>
          </a:r>
        </a:p>
      </dsp:txBody>
      <dsp:txXfrm>
        <a:off x="571076" y="2264398"/>
        <a:ext cx="7441712" cy="639310"/>
      </dsp:txXfrm>
    </dsp:sp>
    <dsp:sp modelId="{1058988A-FC60-4924-884C-93697541CD2F}">
      <dsp:nvSpPr>
        <dsp:cNvPr id="0" name=""/>
        <dsp:cNvSpPr/>
      </dsp:nvSpPr>
      <dsp:spPr>
        <a:xfrm>
          <a:off x="0" y="3672693"/>
          <a:ext cx="10729832" cy="6048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5025ED-B33A-4784-A165-C32D0202A8BD}">
      <dsp:nvSpPr>
        <dsp:cNvPr id="0" name=""/>
        <dsp:cNvSpPr/>
      </dsp:nvSpPr>
      <dsp:spPr>
        <a:xfrm>
          <a:off x="536491" y="3318453"/>
          <a:ext cx="7510882" cy="7084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marL="0" lvl="0" indent="0" algn="l" defTabSz="800100">
            <a:lnSpc>
              <a:spcPct val="90000"/>
            </a:lnSpc>
            <a:spcBef>
              <a:spcPct val="0"/>
            </a:spcBef>
            <a:spcAft>
              <a:spcPct val="35000"/>
            </a:spcAft>
            <a:buNone/>
          </a:pPr>
          <a:r>
            <a:rPr lang="el-GR" sz="1800" kern="1200">
              <a:latin typeface="Century Gothic" panose="020B0502020202020204" pitchFamily="34" charset="0"/>
            </a:rPr>
            <a:t>Αναγνώριση μαθησιακών αποτελεσμάτων</a:t>
          </a:r>
          <a:endParaRPr lang="el-GR" sz="1800" kern="1200" dirty="0">
            <a:latin typeface="Century Gothic" panose="020B0502020202020204" pitchFamily="34" charset="0"/>
          </a:endParaRPr>
        </a:p>
      </dsp:txBody>
      <dsp:txXfrm>
        <a:off x="571076" y="3353038"/>
        <a:ext cx="7441712" cy="639310"/>
      </dsp:txXfrm>
    </dsp:sp>
    <dsp:sp modelId="{9473B52A-7E4E-4102-A6BD-21C39D76BAE1}">
      <dsp:nvSpPr>
        <dsp:cNvPr id="0" name=""/>
        <dsp:cNvSpPr/>
      </dsp:nvSpPr>
      <dsp:spPr>
        <a:xfrm>
          <a:off x="0" y="4761333"/>
          <a:ext cx="10729832" cy="604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35767-968B-4B25-B2AB-724846A1D542}">
      <dsp:nvSpPr>
        <dsp:cNvPr id="0" name=""/>
        <dsp:cNvSpPr/>
      </dsp:nvSpPr>
      <dsp:spPr>
        <a:xfrm>
          <a:off x="536491" y="4407093"/>
          <a:ext cx="7510882" cy="708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marL="0" lvl="0" indent="0" algn="l" defTabSz="800100">
            <a:lnSpc>
              <a:spcPct val="90000"/>
            </a:lnSpc>
            <a:spcBef>
              <a:spcPct val="0"/>
            </a:spcBef>
            <a:spcAft>
              <a:spcPct val="35000"/>
            </a:spcAft>
            <a:buNone/>
          </a:pPr>
          <a:r>
            <a:rPr lang="el-GR" sz="1800" kern="1200">
              <a:latin typeface="Century Gothic" panose="020B0502020202020204" pitchFamily="34" charset="0"/>
            </a:rPr>
            <a:t>Διάδοση αποτελεσμάτων και γνωστοποίηση της προέλευσης της χρηματοδότησης</a:t>
          </a:r>
          <a:endParaRPr lang="el-GR" sz="1800" kern="1200" dirty="0">
            <a:latin typeface="Century Gothic" panose="020B0502020202020204" pitchFamily="34" charset="0"/>
          </a:endParaRPr>
        </a:p>
      </dsp:txBody>
      <dsp:txXfrm>
        <a:off x="571076" y="4441678"/>
        <a:ext cx="7441712"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4217-5975-4D5D-88AB-CA827C2A41D0}">
      <dsp:nvSpPr>
        <dsp:cNvPr id="0" name=""/>
        <dsp:cNvSpPr/>
      </dsp:nvSpPr>
      <dsp:spPr>
        <a:xfrm rot="5400000">
          <a:off x="414899" y="2402974"/>
          <a:ext cx="1244745" cy="207122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01E85-2436-4DDE-A9A1-655547C6A4B1}">
      <dsp:nvSpPr>
        <dsp:cNvPr id="0" name=""/>
        <dsp:cNvSpPr/>
      </dsp:nvSpPr>
      <dsp:spPr>
        <a:xfrm>
          <a:off x="207120" y="3021825"/>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l-GR" sz="1400" b="1" kern="1200" dirty="0">
            <a:solidFill>
              <a:schemeClr val="tx1">
                <a:lumMod val="75000"/>
                <a:lumOff val="25000"/>
              </a:schemeClr>
            </a:solidFill>
            <a:latin typeface="Century Gothic" panose="020B0502020202020204" pitchFamily="34" charset="0"/>
          </a:endParaRPr>
        </a:p>
        <a:p>
          <a:pPr marL="0" lvl="0" indent="0" algn="l" defTabSz="622300">
            <a:lnSpc>
              <a:spcPct val="90000"/>
            </a:lnSpc>
            <a:spcBef>
              <a:spcPct val="0"/>
            </a:spcBef>
            <a:spcAft>
              <a:spcPct val="35000"/>
            </a:spcAft>
            <a:buNone/>
          </a:pPr>
          <a:r>
            <a:rPr lang="el-GR" sz="1400" b="1" kern="1200" dirty="0">
              <a:solidFill>
                <a:schemeClr val="tx1">
                  <a:lumMod val="75000"/>
                  <a:lumOff val="25000"/>
                </a:schemeClr>
              </a:solidFill>
              <a:latin typeface="Century Gothic" panose="020B0502020202020204" pitchFamily="34" charset="0"/>
            </a:rPr>
            <a:t>1. Υπογραφή της Συμφωνίας</a:t>
          </a:r>
        </a:p>
        <a:p>
          <a:pPr marL="0" lvl="0" indent="0" algn="l" defTabSz="622300">
            <a:lnSpc>
              <a:spcPct val="90000"/>
            </a:lnSpc>
            <a:spcBef>
              <a:spcPct val="0"/>
            </a:spcBef>
            <a:spcAft>
              <a:spcPct val="35000"/>
            </a:spcAft>
            <a:buNone/>
          </a:pPr>
          <a:r>
            <a:rPr lang="el-GR" sz="1400" kern="1200" dirty="0">
              <a:solidFill>
                <a:schemeClr val="tx1">
                  <a:lumMod val="75000"/>
                  <a:lumOff val="25000"/>
                </a:schemeClr>
              </a:solidFill>
              <a:latin typeface="Century Gothic" panose="020B0502020202020204" pitchFamily="34" charset="0"/>
            </a:rPr>
            <a:t>(σε ισχύ με την υπογραφή του ΙΔΕΠ)</a:t>
          </a:r>
          <a:endParaRPr lang="en-US" sz="1400" kern="1200" dirty="0">
            <a:solidFill>
              <a:schemeClr val="tx1">
                <a:lumMod val="75000"/>
                <a:lumOff val="25000"/>
              </a:schemeClr>
            </a:solidFill>
            <a:latin typeface="Century Gothic" panose="020B0502020202020204" pitchFamily="34" charset="0"/>
          </a:endParaRPr>
        </a:p>
      </dsp:txBody>
      <dsp:txXfrm>
        <a:off x="207120" y="3021825"/>
        <a:ext cx="1869916" cy="1639091"/>
      </dsp:txXfrm>
    </dsp:sp>
    <dsp:sp modelId="{D8AE8180-B425-4329-A079-B2FD335FCA8D}">
      <dsp:nvSpPr>
        <dsp:cNvPr id="0" name=""/>
        <dsp:cNvSpPr/>
      </dsp:nvSpPr>
      <dsp:spPr>
        <a:xfrm>
          <a:off x="1724222" y="2250488"/>
          <a:ext cx="352814" cy="352814"/>
        </a:xfrm>
        <a:prstGeom prst="triangle">
          <a:avLst>
            <a:gd name="adj" fmla="val 100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A9F60-DADD-4C34-8AFA-574197DB8A2F}">
      <dsp:nvSpPr>
        <dsp:cNvPr id="0" name=""/>
        <dsp:cNvSpPr/>
      </dsp:nvSpPr>
      <dsp:spPr>
        <a:xfrm rot="5400000">
          <a:off x="2704042" y="1836523"/>
          <a:ext cx="1244745" cy="2071227"/>
        </a:xfrm>
        <a:prstGeom prst="corner">
          <a:avLst>
            <a:gd name="adj1" fmla="val 16120"/>
            <a:gd name="adj2" fmla="val 1611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FA4F2-D374-4E35-8287-632318BFF4ED}">
      <dsp:nvSpPr>
        <dsp:cNvPr id="0" name=""/>
        <dsp:cNvSpPr/>
      </dsp:nvSpPr>
      <dsp:spPr>
        <a:xfrm>
          <a:off x="2496263" y="2455374"/>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l-GR" sz="1400" b="1" kern="1200" dirty="0">
            <a:latin typeface="Century Gothic" panose="020B0502020202020204" pitchFamily="34" charset="0"/>
          </a:endParaRPr>
        </a:p>
        <a:p>
          <a:pPr marL="0" lvl="0" indent="0" algn="l" defTabSz="622300">
            <a:lnSpc>
              <a:spcPct val="90000"/>
            </a:lnSpc>
            <a:spcBef>
              <a:spcPct val="0"/>
            </a:spcBef>
            <a:spcAft>
              <a:spcPct val="35000"/>
            </a:spcAft>
            <a:buNone/>
          </a:pPr>
          <a:r>
            <a:rPr lang="el-GR" sz="1400" b="1" kern="1200" dirty="0">
              <a:solidFill>
                <a:schemeClr val="tx1">
                  <a:lumMod val="75000"/>
                  <a:lumOff val="25000"/>
                </a:schemeClr>
              </a:solidFill>
              <a:latin typeface="Century Gothic" panose="020B0502020202020204" pitchFamily="34" charset="0"/>
            </a:rPr>
            <a:t>2. Πρώτη προκαταβολή </a:t>
          </a:r>
        </a:p>
        <a:p>
          <a:pPr marL="0" lvl="0" indent="0" algn="l" defTabSz="622300">
            <a:lnSpc>
              <a:spcPct val="90000"/>
            </a:lnSpc>
            <a:spcBef>
              <a:spcPct val="0"/>
            </a:spcBef>
            <a:spcAft>
              <a:spcPct val="35000"/>
            </a:spcAft>
            <a:buNone/>
          </a:pPr>
          <a:r>
            <a:rPr lang="el-GR" sz="1400" kern="1200" dirty="0">
              <a:solidFill>
                <a:schemeClr val="tx1">
                  <a:lumMod val="75000"/>
                  <a:lumOff val="25000"/>
                </a:schemeClr>
              </a:solidFill>
              <a:latin typeface="Century Gothic" panose="020B0502020202020204" pitchFamily="34" charset="0"/>
            </a:rPr>
            <a:t>40% ή 80% της συνολικής επιχορήγησης, εντός 30 ημερών από την υπογραφή της Συμφωνίας</a:t>
          </a:r>
          <a:endParaRPr lang="en-US" sz="1400" kern="1200" dirty="0">
            <a:solidFill>
              <a:schemeClr val="tx1">
                <a:lumMod val="75000"/>
                <a:lumOff val="25000"/>
              </a:schemeClr>
            </a:solidFill>
            <a:latin typeface="Century Gothic" panose="020B0502020202020204" pitchFamily="34" charset="0"/>
          </a:endParaRPr>
        </a:p>
      </dsp:txBody>
      <dsp:txXfrm>
        <a:off x="2496263" y="2455374"/>
        <a:ext cx="1869916" cy="1639091"/>
      </dsp:txXfrm>
    </dsp:sp>
    <dsp:sp modelId="{AC4DCC25-AA7E-433F-A09D-457A7EBB9EDA}">
      <dsp:nvSpPr>
        <dsp:cNvPr id="0" name=""/>
        <dsp:cNvSpPr/>
      </dsp:nvSpPr>
      <dsp:spPr>
        <a:xfrm>
          <a:off x="4013365" y="1684037"/>
          <a:ext cx="352814" cy="352814"/>
        </a:xfrm>
        <a:prstGeom prst="triangle">
          <a:avLst>
            <a:gd name="adj" fmla="val 100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35BA0-3751-4D68-ADD1-7BA3BDD72892}">
      <dsp:nvSpPr>
        <dsp:cNvPr id="0" name=""/>
        <dsp:cNvSpPr/>
      </dsp:nvSpPr>
      <dsp:spPr>
        <a:xfrm rot="5400000">
          <a:off x="4962302" y="850731"/>
          <a:ext cx="1244745" cy="2071227"/>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CD74A-C77F-4651-AC93-DCDB5F120875}">
      <dsp:nvSpPr>
        <dsp:cNvPr id="0" name=""/>
        <dsp:cNvSpPr/>
      </dsp:nvSpPr>
      <dsp:spPr>
        <a:xfrm>
          <a:off x="4752149" y="1444435"/>
          <a:ext cx="1874946" cy="183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l-GR" sz="1400" b="1" kern="1200" dirty="0">
            <a:latin typeface="Century Gothic" panose="020B0502020202020204" pitchFamily="34" charset="0"/>
          </a:endParaRPr>
        </a:p>
        <a:p>
          <a:pPr marL="0" lvl="0" indent="0" algn="l" defTabSz="622300">
            <a:lnSpc>
              <a:spcPct val="90000"/>
            </a:lnSpc>
            <a:spcBef>
              <a:spcPct val="0"/>
            </a:spcBef>
            <a:spcAft>
              <a:spcPct val="35000"/>
            </a:spcAft>
            <a:buNone/>
          </a:pPr>
          <a:r>
            <a:rPr lang="el-GR" sz="1400" b="1" kern="1200" dirty="0">
              <a:solidFill>
                <a:schemeClr val="tx1">
                  <a:lumMod val="75000"/>
                  <a:lumOff val="25000"/>
                </a:schemeClr>
              </a:solidFill>
              <a:highlight>
                <a:srgbClr val="B43DBD"/>
              </a:highlight>
              <a:latin typeface="Century Gothic" panose="020B0502020202020204" pitchFamily="34" charset="0"/>
            </a:rPr>
            <a:t>3. </a:t>
          </a:r>
          <a:r>
            <a:rPr lang="en-US" sz="1400" b="1" kern="1200" dirty="0">
              <a:solidFill>
                <a:schemeClr val="tx1">
                  <a:lumMod val="75000"/>
                  <a:lumOff val="25000"/>
                </a:schemeClr>
              </a:solidFill>
              <a:highlight>
                <a:srgbClr val="B43DBD"/>
              </a:highlight>
              <a:latin typeface="Century Gothic" panose="020B0502020202020204" pitchFamily="34" charset="0"/>
            </a:rPr>
            <a:t>Interim Report </a:t>
          </a:r>
        </a:p>
        <a:p>
          <a:pPr marL="0" lvl="0" indent="0" algn="l" defTabSz="622300">
            <a:lnSpc>
              <a:spcPct val="90000"/>
            </a:lnSpc>
            <a:spcBef>
              <a:spcPct val="0"/>
            </a:spcBef>
            <a:spcAft>
              <a:spcPct val="35000"/>
            </a:spcAft>
            <a:buNone/>
          </a:pPr>
          <a:r>
            <a:rPr lang="el-GR" sz="1400" kern="1200" dirty="0">
              <a:solidFill>
                <a:schemeClr val="tx1">
                  <a:lumMod val="75000"/>
                  <a:lumOff val="25000"/>
                </a:schemeClr>
              </a:solidFill>
              <a:latin typeface="Century Gothic" panose="020B0502020202020204" pitchFamily="34" charset="0"/>
            </a:rPr>
            <a:t>Αποτελεί αίτημα για 2</a:t>
          </a:r>
          <a:r>
            <a:rPr lang="el-GR" sz="1400" kern="1200" baseline="30000" dirty="0">
              <a:solidFill>
                <a:schemeClr val="tx1">
                  <a:lumMod val="75000"/>
                  <a:lumOff val="25000"/>
                </a:schemeClr>
              </a:solidFill>
              <a:latin typeface="Century Gothic" panose="020B0502020202020204" pitchFamily="34" charset="0"/>
            </a:rPr>
            <a:t>η</a:t>
          </a:r>
          <a:r>
            <a:rPr lang="el-GR" sz="1400" kern="1200" dirty="0">
              <a:solidFill>
                <a:schemeClr val="tx1">
                  <a:lumMod val="75000"/>
                  <a:lumOff val="25000"/>
                </a:schemeClr>
              </a:solidFill>
              <a:latin typeface="Century Gothic" panose="020B0502020202020204" pitchFamily="34" charset="0"/>
            </a:rPr>
            <a:t> προκαταβολή, εάν προβλέπεται από τους όρους του συμβολαίου, αφού έχει δαπανηθεί το 70% της 1</a:t>
          </a:r>
          <a:r>
            <a:rPr lang="el-GR" sz="1400" kern="1200" baseline="30000" dirty="0">
              <a:solidFill>
                <a:schemeClr val="tx1">
                  <a:lumMod val="75000"/>
                  <a:lumOff val="25000"/>
                </a:schemeClr>
              </a:solidFill>
              <a:latin typeface="Century Gothic" panose="020B0502020202020204" pitchFamily="34" charset="0"/>
            </a:rPr>
            <a:t>ης</a:t>
          </a:r>
          <a:r>
            <a:rPr lang="el-GR" sz="1400" kern="1200" dirty="0">
              <a:solidFill>
                <a:schemeClr val="tx1">
                  <a:lumMod val="75000"/>
                  <a:lumOff val="25000"/>
                </a:schemeClr>
              </a:solidFill>
              <a:latin typeface="Century Gothic" panose="020B0502020202020204" pitchFamily="34" charset="0"/>
            </a:rPr>
            <a:t>  δόσης. Με την έγκριση δίδεται το 40%</a:t>
          </a:r>
          <a:endParaRPr lang="en-US" sz="1400" b="0" kern="1200" dirty="0">
            <a:solidFill>
              <a:schemeClr val="tx1">
                <a:lumMod val="75000"/>
                <a:lumOff val="25000"/>
              </a:schemeClr>
            </a:solidFill>
            <a:latin typeface="Century Gothic" panose="020B0502020202020204" pitchFamily="34" charset="0"/>
          </a:endParaRPr>
        </a:p>
      </dsp:txBody>
      <dsp:txXfrm>
        <a:off x="4752149" y="1444435"/>
        <a:ext cx="1874946" cy="1836208"/>
      </dsp:txXfrm>
    </dsp:sp>
    <dsp:sp modelId="{238200F1-DBC8-4ACF-9E2E-EBA4CE61EAED}">
      <dsp:nvSpPr>
        <dsp:cNvPr id="0" name=""/>
        <dsp:cNvSpPr/>
      </dsp:nvSpPr>
      <dsp:spPr>
        <a:xfrm>
          <a:off x="6302507" y="1019028"/>
          <a:ext cx="352814" cy="352814"/>
        </a:xfrm>
        <a:prstGeom prst="triangle">
          <a:avLst>
            <a:gd name="adj" fmla="val 100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77AF4-1F70-4FDA-8629-31EDBA794147}">
      <dsp:nvSpPr>
        <dsp:cNvPr id="0" name=""/>
        <dsp:cNvSpPr/>
      </dsp:nvSpPr>
      <dsp:spPr>
        <a:xfrm rot="5400000">
          <a:off x="7282327" y="529582"/>
          <a:ext cx="1244745" cy="2071227"/>
        </a:xfrm>
        <a:prstGeom prst="corner">
          <a:avLst>
            <a:gd name="adj1" fmla="val 16120"/>
            <a:gd name="adj2" fmla="val 1611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F53CE-4DB0-4853-A08D-9078A37653AD}">
      <dsp:nvSpPr>
        <dsp:cNvPr id="0" name=""/>
        <dsp:cNvSpPr/>
      </dsp:nvSpPr>
      <dsp:spPr>
        <a:xfrm>
          <a:off x="7074548" y="1223914"/>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l-GR" sz="1400" b="1" kern="1200" dirty="0">
            <a:latin typeface="Century Gothic" panose="020B0502020202020204" pitchFamily="34" charset="0"/>
          </a:endParaRPr>
        </a:p>
        <a:p>
          <a:pPr marL="0" lvl="0" indent="0" algn="l" defTabSz="622300">
            <a:lnSpc>
              <a:spcPct val="90000"/>
            </a:lnSpc>
            <a:spcBef>
              <a:spcPct val="0"/>
            </a:spcBef>
            <a:spcAft>
              <a:spcPct val="35000"/>
            </a:spcAft>
            <a:buNone/>
          </a:pPr>
          <a:r>
            <a:rPr lang="el-GR" sz="1400" b="1" kern="1200" dirty="0">
              <a:solidFill>
                <a:schemeClr val="tx1">
                  <a:lumMod val="75000"/>
                  <a:lumOff val="25000"/>
                </a:schemeClr>
              </a:solidFill>
              <a:latin typeface="Century Gothic" panose="020B0502020202020204" pitchFamily="34" charset="0"/>
            </a:rPr>
            <a:t>4. Υποβολή Τελικής Έκθεσης</a:t>
          </a:r>
        </a:p>
        <a:p>
          <a:pPr marL="0" lvl="0" indent="0" algn="l" defTabSz="622300">
            <a:lnSpc>
              <a:spcPct val="90000"/>
            </a:lnSpc>
            <a:spcBef>
              <a:spcPct val="0"/>
            </a:spcBef>
            <a:spcAft>
              <a:spcPct val="35000"/>
            </a:spcAft>
            <a:buNone/>
          </a:pPr>
          <a:r>
            <a:rPr lang="el-GR" sz="1400" b="0" kern="1200" dirty="0">
              <a:solidFill>
                <a:schemeClr val="tx1">
                  <a:lumMod val="75000"/>
                  <a:lumOff val="25000"/>
                </a:schemeClr>
              </a:solidFill>
              <a:latin typeface="Century Gothic" panose="020B0502020202020204" pitchFamily="34" charset="0"/>
            </a:rPr>
            <a:t>Εντός 60 ημερών από την ημερομηνία λήξης του σχεδίου</a:t>
          </a:r>
          <a:endParaRPr lang="en-US" sz="1400" kern="1200" dirty="0">
            <a:solidFill>
              <a:schemeClr val="tx1">
                <a:lumMod val="75000"/>
                <a:lumOff val="25000"/>
              </a:schemeClr>
            </a:solidFill>
            <a:latin typeface="Century Gothic" panose="020B0502020202020204" pitchFamily="34" charset="0"/>
          </a:endParaRPr>
        </a:p>
      </dsp:txBody>
      <dsp:txXfrm>
        <a:off x="7074548" y="1223914"/>
        <a:ext cx="1869916" cy="1639091"/>
      </dsp:txXfrm>
    </dsp:sp>
    <dsp:sp modelId="{95E84141-8001-4996-A3F4-FEF4F722555D}">
      <dsp:nvSpPr>
        <dsp:cNvPr id="0" name=""/>
        <dsp:cNvSpPr/>
      </dsp:nvSpPr>
      <dsp:spPr>
        <a:xfrm>
          <a:off x="8591650" y="452577"/>
          <a:ext cx="352814" cy="352814"/>
        </a:xfrm>
        <a:prstGeom prst="triangle">
          <a:avLst>
            <a:gd name="adj" fmla="val 100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DF81A-001C-4B55-B304-313880E99A4B}">
      <dsp:nvSpPr>
        <dsp:cNvPr id="0" name=""/>
        <dsp:cNvSpPr/>
      </dsp:nvSpPr>
      <dsp:spPr>
        <a:xfrm rot="5400000">
          <a:off x="9571470" y="-122746"/>
          <a:ext cx="1244745" cy="2071227"/>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2BAFA-A937-41ED-A0DF-2D5DC031DD66}">
      <dsp:nvSpPr>
        <dsp:cNvPr id="0" name=""/>
        <dsp:cNvSpPr/>
      </dsp:nvSpPr>
      <dsp:spPr>
        <a:xfrm>
          <a:off x="9341831" y="334743"/>
          <a:ext cx="1913634" cy="196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l-GR" sz="1400" b="1" kern="1200" dirty="0">
            <a:latin typeface="Century Gothic" panose="020B0502020202020204" pitchFamily="34" charset="0"/>
          </a:endParaRPr>
        </a:p>
        <a:p>
          <a:pPr marL="0" lvl="0" indent="0" algn="l" defTabSz="622300">
            <a:lnSpc>
              <a:spcPct val="90000"/>
            </a:lnSpc>
            <a:spcBef>
              <a:spcPct val="0"/>
            </a:spcBef>
            <a:spcAft>
              <a:spcPct val="35000"/>
            </a:spcAft>
            <a:buNone/>
          </a:pPr>
          <a:r>
            <a:rPr lang="el-GR" sz="1400" b="1" kern="1200" dirty="0">
              <a:solidFill>
                <a:schemeClr val="tx1">
                  <a:lumMod val="75000"/>
                  <a:lumOff val="25000"/>
                </a:schemeClr>
              </a:solidFill>
              <a:latin typeface="Century Gothic" panose="020B0502020202020204" pitchFamily="34" charset="0"/>
            </a:rPr>
            <a:t>5. Τελική Πληρωμή</a:t>
          </a:r>
        </a:p>
        <a:p>
          <a:pPr marL="0" lvl="0" indent="0" algn="l" defTabSz="622300">
            <a:lnSpc>
              <a:spcPct val="90000"/>
            </a:lnSpc>
            <a:spcBef>
              <a:spcPct val="0"/>
            </a:spcBef>
            <a:spcAft>
              <a:spcPct val="35000"/>
            </a:spcAft>
            <a:buNone/>
          </a:pPr>
          <a:r>
            <a:rPr lang="el-GR" sz="1400" kern="1200" dirty="0">
              <a:solidFill>
                <a:schemeClr val="tx1">
                  <a:lumMod val="75000"/>
                  <a:lumOff val="25000"/>
                </a:schemeClr>
              </a:solidFill>
              <a:latin typeface="Century Gothic" panose="020B0502020202020204" pitchFamily="34" charset="0"/>
            </a:rPr>
            <a:t>Εντός 60 ημερών από την παραλαβή της Τελικής Έκθεσης </a:t>
          </a:r>
          <a:endParaRPr lang="en-US" sz="1400" kern="1200" dirty="0">
            <a:solidFill>
              <a:schemeClr val="tx1">
                <a:lumMod val="75000"/>
                <a:lumOff val="25000"/>
              </a:schemeClr>
            </a:solidFill>
            <a:latin typeface="Century Gothic" panose="020B0502020202020204" pitchFamily="34" charset="0"/>
          </a:endParaRPr>
        </a:p>
      </dsp:txBody>
      <dsp:txXfrm>
        <a:off x="9341831" y="334743"/>
        <a:ext cx="1913634" cy="1961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0"/>
          <a:ext cx="7920880"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800" b="1" kern="1200" dirty="0">
              <a:latin typeface="Verdana Pro" panose="020B0604030504040204" pitchFamily="34" charset="0"/>
            </a:rPr>
            <a:t>1. Αλλαγή συντονιστή</a:t>
          </a:r>
          <a:endParaRPr lang="en-US" sz="1800" b="1" kern="1200" dirty="0">
            <a:latin typeface="Verdana Pro" panose="020B0604030504040204" pitchFamily="34" charset="0"/>
          </a:endParaRPr>
        </a:p>
      </dsp:txBody>
      <dsp:txXfrm>
        <a:off x="59399" y="59399"/>
        <a:ext cx="7802082" cy="1098002"/>
      </dsp:txXfrm>
    </dsp:sp>
    <dsp:sp modelId="{1CC636DA-58FD-4534-B9CA-82C873EC29CD}">
      <dsp:nvSpPr>
        <dsp:cNvPr id="0" name=""/>
        <dsp:cNvSpPr/>
      </dsp:nvSpPr>
      <dsp:spPr>
        <a:xfrm>
          <a:off x="0" y="1425748"/>
          <a:ext cx="7920880"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Verdana Pro" panose="020B0604030504040204" pitchFamily="34" charset="0"/>
            </a:rPr>
            <a:t>2. </a:t>
          </a:r>
          <a:r>
            <a:rPr lang="el-GR" sz="1800" b="1" kern="1200" dirty="0">
              <a:latin typeface="Verdana Pro" panose="020B0604030504040204" pitchFamily="34" charset="0"/>
            </a:rPr>
            <a:t>Αλλαγή στοιχείων οργανισμού (πχ email, τηλέφωνο </a:t>
          </a:r>
          <a:r>
            <a:rPr lang="el-GR" sz="1800" b="1" kern="1200" dirty="0" err="1">
              <a:latin typeface="Verdana Pro" panose="020B0604030504040204" pitchFamily="34" charset="0"/>
            </a:rPr>
            <a:t>κλπ</a:t>
          </a:r>
          <a:r>
            <a:rPr lang="el-GR" sz="1800" b="1" kern="1200" dirty="0">
              <a:latin typeface="Verdana Pro" panose="020B0604030504040204" pitchFamily="34" charset="0"/>
            </a:rPr>
            <a:t>)</a:t>
          </a:r>
        </a:p>
      </dsp:txBody>
      <dsp:txXfrm>
        <a:off x="59399" y="1485147"/>
        <a:ext cx="780208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0"/>
          <a:ext cx="5980908" cy="6553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a:latin typeface="Verdana Pro" panose="020B0604030504040204" pitchFamily="34" charset="0"/>
            </a:rPr>
            <a:t>1. Αλλαγή νόμιμου εκπροσώπου του οργανισμού</a:t>
          </a:r>
        </a:p>
        <a:p>
          <a:pPr marL="0" marR="0" lvl="0" indent="0" algn="l" defTabSz="914400" eaLnBrk="1" fontAlgn="auto" latinLnBrk="0" hangingPunct="1">
            <a:lnSpc>
              <a:spcPct val="100000"/>
            </a:lnSpc>
            <a:spcBef>
              <a:spcPct val="0"/>
            </a:spcBef>
            <a:spcAft>
              <a:spcPts val="0"/>
            </a:spcAft>
            <a:buClrTx/>
            <a:buSzTx/>
            <a:buFontTx/>
            <a:buNone/>
            <a:tabLst/>
            <a:defRPr/>
          </a:pPr>
          <a:r>
            <a:rPr lang="el-GR" sz="1400" b="0" kern="1200" dirty="0">
              <a:solidFill>
                <a:prstClr val="white"/>
              </a:solidFill>
              <a:latin typeface="Verdana Pro" panose="020B0604030504040204" pitchFamily="34" charset="0"/>
              <a:ea typeface="+mn-ea"/>
              <a:cs typeface="+mn-cs"/>
            </a:rPr>
            <a:t>Απαιτείται παράλληλα και ενημέρωση του </a:t>
          </a:r>
          <a:r>
            <a:rPr lang="en-US" sz="1400" b="0" kern="1200" dirty="0">
              <a:solidFill>
                <a:prstClr val="white"/>
              </a:solidFill>
              <a:latin typeface="Verdana Pro" panose="020B0604030504040204" pitchFamily="34" charset="0"/>
              <a:ea typeface="+mn-ea"/>
              <a:cs typeface="+mn-cs"/>
            </a:rPr>
            <a:t>ORS</a:t>
          </a:r>
        </a:p>
      </dsp:txBody>
      <dsp:txXfrm>
        <a:off x="31992" y="31992"/>
        <a:ext cx="5916924" cy="591375"/>
      </dsp:txXfrm>
    </dsp:sp>
    <dsp:sp modelId="{AFAE65F4-F6D1-4D13-9C05-5C1D1BE2D6FF}">
      <dsp:nvSpPr>
        <dsp:cNvPr id="0" name=""/>
        <dsp:cNvSpPr/>
      </dsp:nvSpPr>
      <dsp:spPr>
        <a:xfrm>
          <a:off x="0" y="670009"/>
          <a:ext cx="5980908" cy="6553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b="1" kern="1200" dirty="0">
              <a:latin typeface="Verdana Pro" panose="020B0604030504040204" pitchFamily="34" charset="0"/>
            </a:rPr>
            <a:t>2. Αλλαγή τραπεζικών στοιχείων</a:t>
          </a:r>
        </a:p>
        <a:p>
          <a:pPr marL="0" lvl="0" indent="0" algn="l" defTabSz="711200">
            <a:lnSpc>
              <a:spcPct val="90000"/>
            </a:lnSpc>
            <a:spcBef>
              <a:spcPct val="0"/>
            </a:spcBef>
            <a:spcAft>
              <a:spcPct val="35000"/>
            </a:spcAft>
            <a:buNone/>
          </a:pPr>
          <a:r>
            <a:rPr lang="el-GR" sz="1400" b="0" kern="1200" dirty="0">
              <a:latin typeface="Verdana Pro" panose="020B0604030504040204" pitchFamily="34" charset="0"/>
            </a:rPr>
            <a:t>Απαιτείται παράλληλα και ενημέρωση του </a:t>
          </a:r>
          <a:r>
            <a:rPr lang="en-US" sz="1400" b="0" kern="1200" dirty="0">
              <a:latin typeface="Verdana Pro" panose="020B0604030504040204" pitchFamily="34" charset="0"/>
            </a:rPr>
            <a:t>ORS</a:t>
          </a:r>
        </a:p>
      </dsp:txBody>
      <dsp:txXfrm>
        <a:off x="31992" y="702001"/>
        <a:ext cx="5916924" cy="591375"/>
      </dsp:txXfrm>
    </dsp:sp>
    <dsp:sp modelId="{B5DDC53A-75BD-4C86-AC73-C5A346D55C8C}">
      <dsp:nvSpPr>
        <dsp:cNvPr id="0" name=""/>
        <dsp:cNvSpPr/>
      </dsp:nvSpPr>
      <dsp:spPr>
        <a:xfrm>
          <a:off x="0" y="1338926"/>
          <a:ext cx="5980908" cy="6553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lang="en-US" sz="1600" b="1" kern="1200" dirty="0">
              <a:latin typeface="Verdana Pro" panose="020B0604030504040204" pitchFamily="34" charset="0"/>
            </a:rPr>
            <a:t>3</a:t>
          </a:r>
          <a:r>
            <a:rPr lang="el-GR" sz="1600" b="1" kern="1200" dirty="0">
              <a:latin typeface="Verdana Pro" panose="020B0604030504040204" pitchFamily="34" charset="0"/>
            </a:rPr>
            <a:t>. Μεταφορές Κονδυλίων με τροποποίηση</a:t>
          </a:r>
        </a:p>
      </dsp:txBody>
      <dsp:txXfrm>
        <a:off x="31992" y="1370918"/>
        <a:ext cx="5916924" cy="591375"/>
      </dsp:txXfrm>
    </dsp:sp>
    <dsp:sp modelId="{6C1C9AE4-31D6-442E-B44B-4D8217E74388}">
      <dsp:nvSpPr>
        <dsp:cNvPr id="0" name=""/>
        <dsp:cNvSpPr/>
      </dsp:nvSpPr>
      <dsp:spPr>
        <a:xfrm>
          <a:off x="0" y="2008936"/>
          <a:ext cx="5980908" cy="6553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lang="el-GR" sz="1600" b="1" kern="1200" dirty="0">
              <a:solidFill>
                <a:prstClr val="white"/>
              </a:solidFill>
              <a:latin typeface="Verdana Pro" panose="020B0604030504040204" pitchFamily="34" charset="0"/>
              <a:ea typeface="+mn-ea"/>
              <a:cs typeface="+mn-cs"/>
            </a:rPr>
            <a:t>4. Αλλαγή στη διάρκεια του Σχεδίου</a:t>
          </a:r>
          <a:endParaRPr lang="en-CY" sz="1600" b="1" kern="1200" dirty="0">
            <a:solidFill>
              <a:prstClr val="white"/>
            </a:solidFill>
            <a:latin typeface="Verdana Pro" panose="020B0604030504040204" pitchFamily="34" charset="0"/>
            <a:ea typeface="+mn-ea"/>
            <a:cs typeface="+mn-cs"/>
          </a:endParaRPr>
        </a:p>
      </dsp:txBody>
      <dsp:txXfrm>
        <a:off x="31992" y="2040928"/>
        <a:ext cx="5916924" cy="591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359137"/>
          <a:ext cx="8496944" cy="959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a:latin typeface="Century Gothic" panose="020B0502020202020204" pitchFamily="34" charset="0"/>
            </a:rPr>
            <a:t>1. </a:t>
          </a:r>
          <a:r>
            <a:rPr lang="el-GR" sz="1600" b="1" kern="1200" dirty="0">
              <a:latin typeface="Century Gothic" panose="020B0502020202020204" pitchFamily="34" charset="0"/>
            </a:rPr>
            <a:t>Αλλαγή οργανισμού φιλοξενίας, χώρας, τύπου κινητικότητας</a:t>
          </a:r>
          <a:endParaRPr lang="en-US" sz="1600" b="1" kern="1200" dirty="0">
            <a:latin typeface="Century Gothic" panose="020B0502020202020204" pitchFamily="34" charset="0"/>
          </a:endParaRPr>
        </a:p>
      </dsp:txBody>
      <dsp:txXfrm>
        <a:off x="46834" y="405971"/>
        <a:ext cx="8403276" cy="865730"/>
      </dsp:txXfrm>
    </dsp:sp>
    <dsp:sp modelId="{CF92BAD2-A2C8-40D0-87EC-B3FE6FC5269A}">
      <dsp:nvSpPr>
        <dsp:cNvPr id="0" name=""/>
        <dsp:cNvSpPr/>
      </dsp:nvSpPr>
      <dsp:spPr>
        <a:xfrm>
          <a:off x="0" y="1368152"/>
          <a:ext cx="8496944" cy="93057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entury Gothic" panose="020B0502020202020204" pitchFamily="34" charset="0"/>
            </a:rPr>
            <a:t>2. </a:t>
          </a:r>
          <a:r>
            <a:rPr lang="el-GR" sz="1600" b="1" kern="1200" dirty="0">
              <a:latin typeface="Century Gothic" panose="020B0502020202020204" pitchFamily="34" charset="0"/>
            </a:rPr>
            <a:t>Διάρκεια κινητικότητας (σε καμία περίπτωση δεν πρέπει να είναι κάτω από την επιλέξιμη διάρκεια του κάθε τύπου κινητικότητας) </a:t>
          </a:r>
        </a:p>
      </dsp:txBody>
      <dsp:txXfrm>
        <a:off x="45427" y="1413579"/>
        <a:ext cx="8406090" cy="839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3233663" y="139185"/>
          <a:ext cx="3153231" cy="2091475"/>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kern="1200" dirty="0">
            <a:latin typeface="Century Gothic" panose="020B0502020202020204" pitchFamily="34" charset="0"/>
          </a:endParaRPr>
        </a:p>
      </dsp:txBody>
      <dsp:txXfrm>
        <a:off x="3233663" y="400619"/>
        <a:ext cx="2368928" cy="1568607"/>
      </dsp:txXfrm>
    </dsp:sp>
    <dsp:sp modelId="{A1BCDEA2-9AA4-4DE4-B9B8-810C15EC9601}">
      <dsp:nvSpPr>
        <dsp:cNvPr id="0" name=""/>
        <dsp:cNvSpPr/>
      </dsp:nvSpPr>
      <dsp:spPr>
        <a:xfrm>
          <a:off x="0" y="3725"/>
          <a:ext cx="3233171" cy="2360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Century Gothic" panose="020B0502020202020204" pitchFamily="34" charset="0"/>
            </a:rPr>
            <a:t>Αγορά τεχνολογικού εξοπλισμού</a:t>
          </a:r>
        </a:p>
        <a:p>
          <a:pPr marL="0" lvl="0" indent="0" algn="ctr" defTabSz="977900">
            <a:lnSpc>
              <a:spcPct val="90000"/>
            </a:lnSpc>
            <a:spcBef>
              <a:spcPct val="0"/>
            </a:spcBef>
            <a:spcAft>
              <a:spcPct val="35000"/>
            </a:spcAft>
            <a:buNone/>
          </a:pPr>
          <a:r>
            <a:rPr lang="el-GR" sz="2200" kern="1200" dirty="0">
              <a:latin typeface="Century Gothic" panose="020B0502020202020204" pitchFamily="34" charset="0"/>
            </a:rPr>
            <a:t> </a:t>
          </a:r>
        </a:p>
      </dsp:txBody>
      <dsp:txXfrm>
        <a:off x="115251" y="118976"/>
        <a:ext cx="3002669" cy="2130418"/>
      </dsp:txXfrm>
    </dsp:sp>
    <dsp:sp modelId="{B6F61BA7-A624-4B4C-A7DB-BE39D6A23DFC}">
      <dsp:nvSpPr>
        <dsp:cNvPr id="0" name=""/>
        <dsp:cNvSpPr/>
      </dsp:nvSpPr>
      <dsp:spPr>
        <a:xfrm>
          <a:off x="3199318" y="2494845"/>
          <a:ext cx="3187974" cy="2658693"/>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kern="1200" dirty="0">
            <a:latin typeface="Century Gothic" panose="020B0502020202020204" pitchFamily="34" charset="0"/>
          </a:endParaRPr>
        </a:p>
      </dsp:txBody>
      <dsp:txXfrm>
        <a:off x="3199318" y="2827182"/>
        <a:ext cx="2190964" cy="1994019"/>
      </dsp:txXfrm>
    </dsp:sp>
    <dsp:sp modelId="{3DE9BD8E-84BE-4CA1-B097-DDB9BAA33252}">
      <dsp:nvSpPr>
        <dsp:cNvPr id="0" name=""/>
        <dsp:cNvSpPr/>
      </dsp:nvSpPr>
      <dsp:spPr>
        <a:xfrm>
          <a:off x="0" y="2399581"/>
          <a:ext cx="3196413" cy="283566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entury Gothic" panose="020B0502020202020204" pitchFamily="34" charset="0"/>
            </a:rPr>
            <a:t>Η απόσβεση υπολογίζεται:</a:t>
          </a:r>
        </a:p>
        <a:p>
          <a:pPr marL="0" lvl="0" indent="0" algn="l" defTabSz="889000">
            <a:lnSpc>
              <a:spcPct val="90000"/>
            </a:lnSpc>
            <a:spcBef>
              <a:spcPct val="0"/>
            </a:spcBef>
            <a:spcAft>
              <a:spcPct val="35000"/>
            </a:spcAft>
            <a:buNone/>
          </a:pPr>
          <a:r>
            <a:rPr lang="el-GR" sz="2000" kern="1200" dirty="0">
              <a:latin typeface="Century Gothic" panose="020B0502020202020204" pitchFamily="34" charset="0"/>
            </a:rPr>
            <a:t>- διάρκεια χρήσης εξοπλισμού εντός του Σχεδίου =14 μήνες</a:t>
          </a:r>
        </a:p>
        <a:p>
          <a:pPr marL="0" lvl="0" indent="0" algn="l" defTabSz="889000">
            <a:lnSpc>
              <a:spcPct val="90000"/>
            </a:lnSpc>
            <a:spcBef>
              <a:spcPct val="0"/>
            </a:spcBef>
            <a:spcAft>
              <a:spcPct val="35000"/>
            </a:spcAft>
            <a:buNone/>
          </a:pPr>
          <a:r>
            <a:rPr lang="el-GR" sz="2000" kern="1200" dirty="0">
              <a:latin typeface="Century Gothic" panose="020B0502020202020204" pitchFamily="34" charset="0"/>
            </a:rPr>
            <a:t>-5 χρόνια για απόσβεση εξοπλισμού =</a:t>
          </a:r>
          <a:r>
            <a:rPr lang="el-GR" sz="2000" kern="1200" dirty="0">
              <a:latin typeface="Century Gothic" panose="020B0502020202020204" pitchFamily="34" charset="0"/>
              <a:sym typeface="Wingdings" panose="05000000000000000000" pitchFamily="2" charset="2"/>
            </a:rPr>
            <a:t> 60 μήνες</a:t>
          </a:r>
          <a:endParaRPr lang="en-US" sz="1400" kern="1200" dirty="0">
            <a:latin typeface="Century Gothic" panose="020B0502020202020204" pitchFamily="34" charset="0"/>
          </a:endParaRPr>
        </a:p>
      </dsp:txBody>
      <dsp:txXfrm>
        <a:off x="138426" y="2538007"/>
        <a:ext cx="2919561" cy="2558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98D83-A435-42AE-BCE0-D0B69FEA5A6D}">
      <dsp:nvSpPr>
        <dsp:cNvPr id="0" name=""/>
        <dsp:cNvSpPr/>
      </dsp:nvSpPr>
      <dsp:spPr>
        <a:xfrm>
          <a:off x="0" y="376664"/>
          <a:ext cx="6578712"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E69D0-ADA9-4F03-8680-04494D748294}">
      <dsp:nvSpPr>
        <dsp:cNvPr id="0" name=""/>
        <dsp:cNvSpPr/>
      </dsp:nvSpPr>
      <dsp:spPr>
        <a:xfrm>
          <a:off x="349895" y="55142"/>
          <a:ext cx="4605099"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Συμφωνία Επιχορήγησης</a:t>
          </a:r>
          <a:endParaRPr lang="en-GB" sz="1600" b="1" kern="1200" dirty="0">
            <a:latin typeface="Century Gothic" panose="020B0502020202020204" pitchFamily="34" charset="0"/>
          </a:endParaRPr>
        </a:p>
      </dsp:txBody>
      <dsp:txXfrm>
        <a:off x="380157" y="85404"/>
        <a:ext cx="4544575" cy="559396"/>
      </dsp:txXfrm>
    </dsp:sp>
    <dsp:sp modelId="{7B187A52-16C6-46D9-9ABA-50DFAACE3C59}">
      <dsp:nvSpPr>
        <dsp:cNvPr id="0" name=""/>
        <dsp:cNvSpPr/>
      </dsp:nvSpPr>
      <dsp:spPr>
        <a:xfrm>
          <a:off x="0" y="1329224"/>
          <a:ext cx="6578712" cy="5292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67694-9C81-4588-87FC-09DC6AFC0BC8}">
      <dsp:nvSpPr>
        <dsp:cNvPr id="0" name=""/>
        <dsp:cNvSpPr/>
      </dsp:nvSpPr>
      <dsp:spPr>
        <a:xfrm>
          <a:off x="328935" y="1019264"/>
          <a:ext cx="4605099" cy="6199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Οδηγός Προγράμματος</a:t>
          </a:r>
        </a:p>
      </dsp:txBody>
      <dsp:txXfrm>
        <a:off x="359197" y="1049526"/>
        <a:ext cx="4544575" cy="559396"/>
      </dsp:txXfrm>
    </dsp:sp>
    <dsp:sp modelId="{87A92E92-88F4-4476-B250-6E4E3199AEC4}">
      <dsp:nvSpPr>
        <dsp:cNvPr id="0" name=""/>
        <dsp:cNvSpPr/>
      </dsp:nvSpPr>
      <dsp:spPr>
        <a:xfrm>
          <a:off x="0" y="2281784"/>
          <a:ext cx="6578712" cy="529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FA334-87C7-4798-A208-3B622B9805AA}">
      <dsp:nvSpPr>
        <dsp:cNvPr id="0" name=""/>
        <dsp:cNvSpPr/>
      </dsp:nvSpPr>
      <dsp:spPr>
        <a:xfrm>
          <a:off x="328935" y="1971824"/>
          <a:ext cx="4605099" cy="619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Θέματα διαχείρισης (Συμφωνίες, Παραρτήματα, Οδηγοί, Ενημερώσεις)</a:t>
          </a:r>
        </a:p>
      </dsp:txBody>
      <dsp:txXfrm>
        <a:off x="359197" y="2002086"/>
        <a:ext cx="4544575" cy="559396"/>
      </dsp:txXfrm>
    </dsp:sp>
    <dsp:sp modelId="{F8B21B2A-57A8-4C72-8024-DA419AFC223D}">
      <dsp:nvSpPr>
        <dsp:cNvPr id="0" name=""/>
        <dsp:cNvSpPr/>
      </dsp:nvSpPr>
      <dsp:spPr>
        <a:xfrm>
          <a:off x="0" y="3234344"/>
          <a:ext cx="6578712" cy="5292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24A50-EDB8-4B80-97A2-BC4016F6B043}">
      <dsp:nvSpPr>
        <dsp:cNvPr id="0" name=""/>
        <dsp:cNvSpPr/>
      </dsp:nvSpPr>
      <dsp:spPr>
        <a:xfrm>
          <a:off x="328935" y="2924384"/>
          <a:ext cx="4605099" cy="6199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entury Gothic" panose="020B0502020202020204" pitchFamily="34" charset="0"/>
            </a:rPr>
            <a:t>Οδηγοί ηλεκτρονικών εργαλείων</a:t>
          </a:r>
          <a:endParaRPr lang="en-GB" sz="1600" b="1" kern="1200" dirty="0">
            <a:latin typeface="Century Gothic" panose="020B0502020202020204" pitchFamily="34" charset="0"/>
          </a:endParaRPr>
        </a:p>
      </dsp:txBody>
      <dsp:txXfrm>
        <a:off x="359197" y="2954646"/>
        <a:ext cx="4544575" cy="559396"/>
      </dsp:txXfrm>
    </dsp:sp>
    <dsp:sp modelId="{BC5ECC39-9C42-4A7F-B527-8D754AE00917}">
      <dsp:nvSpPr>
        <dsp:cNvPr id="0" name=""/>
        <dsp:cNvSpPr/>
      </dsp:nvSpPr>
      <dsp:spPr>
        <a:xfrm>
          <a:off x="0" y="4186904"/>
          <a:ext cx="6578712" cy="529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7944E-611B-4F36-A414-1DA90B3BFA4F}">
      <dsp:nvSpPr>
        <dsp:cNvPr id="0" name=""/>
        <dsp:cNvSpPr/>
      </dsp:nvSpPr>
      <dsp:spPr>
        <a:xfrm>
          <a:off x="328935" y="3876944"/>
          <a:ext cx="4605099" cy="619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marL="0" lvl="0" indent="0" algn="l" defTabSz="711200">
            <a:lnSpc>
              <a:spcPct val="90000"/>
            </a:lnSpc>
            <a:spcBef>
              <a:spcPct val="0"/>
            </a:spcBef>
            <a:spcAft>
              <a:spcPct val="35000"/>
            </a:spcAft>
            <a:buNone/>
          </a:pPr>
          <a:r>
            <a:rPr lang="el-GR" sz="1600" b="1" kern="1200" dirty="0">
              <a:solidFill>
                <a:prstClr val="white"/>
              </a:solidFill>
              <a:latin typeface="Century Gothic" panose="020B0502020202020204" pitchFamily="34" charset="0"/>
              <a:ea typeface="+mn-ea"/>
              <a:cs typeface="+mn-cs"/>
            </a:rPr>
            <a:t>Πρότυπα Ποιότητας  </a:t>
          </a:r>
          <a:r>
            <a:rPr lang="en-US" sz="1600" b="1" kern="1200" dirty="0">
              <a:solidFill>
                <a:prstClr val="white"/>
              </a:solidFill>
              <a:latin typeface="Century Gothic" panose="020B0502020202020204" pitchFamily="34" charset="0"/>
              <a:ea typeface="+mn-ea"/>
              <a:cs typeface="+mn-cs"/>
            </a:rPr>
            <a:t>Erasmus</a:t>
          </a:r>
          <a:endParaRPr lang="en-GB" sz="1600" b="1" kern="1200" dirty="0">
            <a:solidFill>
              <a:prstClr val="white"/>
            </a:solidFill>
            <a:latin typeface="Century Gothic" panose="020B0502020202020204" pitchFamily="34" charset="0"/>
            <a:ea typeface="+mn-ea"/>
            <a:cs typeface="+mn-cs"/>
          </a:endParaRPr>
        </a:p>
      </dsp:txBody>
      <dsp:txXfrm>
        <a:off x="359197" y="3907206"/>
        <a:ext cx="4544575"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B403F-8D53-4E7D-A0D6-09F5648CE86A}"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A589F-84CA-4069-B718-FA6F2CB8EE53}" type="slidenum">
              <a:rPr lang="en-US" smtClean="0"/>
              <a:t>‹#›</a:t>
            </a:fld>
            <a:endParaRPr lang="en-US"/>
          </a:p>
        </p:txBody>
      </p:sp>
    </p:spTree>
    <p:extLst>
      <p:ext uri="{BB962C8B-B14F-4D97-AF65-F5344CB8AC3E}">
        <p14:creationId xmlns:p14="http://schemas.microsoft.com/office/powerpoint/2010/main" val="242657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erasmusplus.cy/management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idep.org.cy/erasmus/diacheirisi-egkekrimenon-schedio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a:t>
            </a:fld>
            <a:endParaRPr lang="en-US"/>
          </a:p>
        </p:txBody>
      </p:sp>
    </p:spTree>
    <p:extLst>
      <p:ext uri="{BB962C8B-B14F-4D97-AF65-F5344CB8AC3E}">
        <p14:creationId xmlns:p14="http://schemas.microsoft.com/office/powerpoint/2010/main" val="418243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Όσον αφορά τις επιλέξιμες δραστηριότητες κινητικότητας προσωπικού, σε όλους τους τομείς υπάρχουν οι ίδιοι τύποι δραστηριοτήτων….</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Στην περίπτωση </a:t>
            </a:r>
            <a:r>
              <a:rPr lang="el-GR" sz="1200" b="1" i="0" u="none" strike="noStrike" kern="1200" baseline="0" dirty="0">
                <a:solidFill>
                  <a:schemeClr val="tx1"/>
                </a:solidFill>
                <a:latin typeface="+mn-lt"/>
                <a:ea typeface="+mn-ea"/>
                <a:cs typeface="+mn-cs"/>
              </a:rPr>
              <a:t>της συμμετοχής σε σεμινάρια επιμόρφωσης</a:t>
            </a:r>
            <a:r>
              <a:rPr lang="el-GR" sz="1200" b="0" i="0" u="none" strike="noStrike" kern="1200" baseline="0" dirty="0">
                <a:solidFill>
                  <a:schemeClr val="tx1"/>
                </a:solidFill>
                <a:latin typeface="+mn-lt"/>
                <a:ea typeface="+mn-ea"/>
                <a:cs typeface="+mn-cs"/>
              </a:rPr>
              <a:t>, τα επιλέξιμα δίδακτρα περιορίζονται σε συνολικά 10 ημέρες ανά συμμετέχοντα. </a:t>
            </a:r>
          </a:p>
          <a:p>
            <a:r>
              <a:rPr lang="el-GR" sz="1200" b="0" i="0" u="none" strike="noStrike" kern="1200" baseline="0" dirty="0">
                <a:solidFill>
                  <a:schemeClr val="tx1"/>
                </a:solidFill>
                <a:latin typeface="+mn-lt"/>
                <a:ea typeface="+mn-ea"/>
                <a:cs typeface="+mn-cs"/>
              </a:rPr>
              <a:t>Η επιλογή των μαθημάτων και της κατάρτισης αποτελεί ευθύνη των αιτούντων. </a:t>
            </a:r>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126193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i="0" u="none" strike="noStrike" kern="1200" baseline="0" dirty="0">
                <a:solidFill>
                  <a:schemeClr val="tx1"/>
                </a:solidFill>
                <a:latin typeface="+mn-lt"/>
                <a:ea typeface="+mn-ea"/>
                <a:cs typeface="+mn-cs"/>
              </a:rPr>
              <a:t>Συμμετοχή σε διαγωνισμούς δεξιοτήτων: </a:t>
            </a:r>
            <a:r>
              <a:rPr lang="el-GR" sz="1200" b="0" i="0" u="none" strike="noStrike" kern="1200" baseline="0" dirty="0">
                <a:solidFill>
                  <a:schemeClr val="tx1"/>
                </a:solidFill>
                <a:latin typeface="+mn-lt"/>
                <a:ea typeface="+mn-ea"/>
                <a:cs typeface="+mn-cs"/>
              </a:rPr>
              <a:t>Οι σπουδαστές ΕΕΚ μπορούν να συμμετέχουν σε διαγωνισμούς δεξιοτήτων στο εξωτερικό. </a:t>
            </a:r>
          </a:p>
          <a:p>
            <a:r>
              <a:rPr lang="el-GR" sz="1200" b="0" i="0" u="none" strike="noStrike" kern="1200" baseline="0" dirty="0">
                <a:solidFill>
                  <a:schemeClr val="tx1"/>
                </a:solidFill>
                <a:latin typeface="+mn-lt"/>
                <a:ea typeface="+mn-ea"/>
                <a:cs typeface="+mn-cs"/>
              </a:rPr>
              <a:t>Παρέχεται επίσης χρηματοδότηση για προσωπικό, μέντορες ή εμπειρογνώμονες που συνοδεύουν τους εκπαιδευόμενους κατά τη διάρκεια της</a:t>
            </a:r>
          </a:p>
          <a:p>
            <a:r>
              <a:rPr lang="el-GR" sz="1200" b="0" i="0" u="none" strike="noStrike" kern="1200" baseline="0" dirty="0">
                <a:solidFill>
                  <a:schemeClr val="tx1"/>
                </a:solidFill>
                <a:latin typeface="+mn-lt"/>
                <a:ea typeface="+mn-ea"/>
                <a:cs typeface="+mn-cs"/>
              </a:rPr>
              <a:t>δραστηριότητας.</a:t>
            </a:r>
          </a:p>
          <a:p>
            <a:endParaRPr lang="el-GR" sz="1200" b="0"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Ομαδική κινητικότητα</a:t>
            </a:r>
            <a:r>
              <a:rPr lang="en-US" sz="1200" b="1" i="0" u="none" strike="noStrike" kern="1200" baseline="0" dirty="0">
                <a:solidFill>
                  <a:schemeClr val="tx1"/>
                </a:solidFill>
                <a:latin typeface="+mn-lt"/>
                <a:ea typeface="+mn-ea"/>
                <a:cs typeface="+mn-cs"/>
              </a:rPr>
              <a:t> </a:t>
            </a:r>
            <a:r>
              <a:rPr lang="el-GR" sz="1200" b="1" i="0" u="none" strike="noStrike" kern="1200" baseline="0" dirty="0">
                <a:solidFill>
                  <a:schemeClr val="tx1"/>
                </a:solidFill>
                <a:latin typeface="+mn-lt"/>
                <a:ea typeface="+mn-ea"/>
                <a:cs typeface="+mn-cs"/>
              </a:rPr>
              <a:t>εκπαιδευομένων στους τομείς ΣΕ ΚΑΙ ΕΕ: </a:t>
            </a:r>
          </a:p>
          <a:p>
            <a:r>
              <a:rPr lang="el-GR" sz="1200" b="0" i="0" u="none" strike="noStrike" kern="1200" baseline="0" dirty="0">
                <a:solidFill>
                  <a:schemeClr val="tx1"/>
                </a:solidFill>
                <a:latin typeface="+mn-lt"/>
                <a:ea typeface="+mn-ea"/>
                <a:cs typeface="+mn-cs"/>
              </a:rPr>
              <a:t>μια ομάδα μαθητών ή εκπαιδευόμενων ενηλίκων από τον οργανισμό αποστολής (τουλάχιστον 2 άτομα ανά ομάδα) μπορεί να περάσει χρόνο εκμάθησης σε άλλη χώρα. Στην περίπτωση της ΕΕ επιλέξιμοι συμμετέχοντες είναι ΜΟΝΟ άτομα που ανήκουν στην κατηγορία λιγότερες ευκαιρίες και ιδίως εκπαιδευόμενοι ενήλικες χαμηλής ειδίκευσης. Στόχος είναι να επωφεληθούν από δραστηριότητες καινοτόμου μάθησης που διοργανώνει ένας οργανισμός υποδοχής. Οι δραστηριότητες μπορεί να περιλαμβάνουν συνδυασμό διαφόρων μεθόδων τυπικής, άτυπης και μη τυπικής μάθησης, όπως η </a:t>
            </a:r>
            <a:r>
              <a:rPr lang="el-GR" sz="1200" b="0" i="0" u="none" strike="noStrike" kern="1200" baseline="0" dirty="0" err="1">
                <a:solidFill>
                  <a:schemeClr val="tx1"/>
                </a:solidFill>
                <a:latin typeface="+mn-lt"/>
                <a:ea typeface="+mn-ea"/>
                <a:cs typeface="+mn-cs"/>
              </a:rPr>
              <a:t>αλληλοδιδαχή</a:t>
            </a:r>
            <a:r>
              <a:rPr lang="el-GR" sz="1200" b="0" i="0" u="none" strike="noStrike" kern="1200" baseline="0" dirty="0">
                <a:solidFill>
                  <a:schemeClr val="tx1"/>
                </a:solidFill>
                <a:latin typeface="+mn-lt"/>
                <a:ea typeface="+mn-ea"/>
                <a:cs typeface="+mn-cs"/>
              </a:rPr>
              <a:t> από </a:t>
            </a:r>
            <a:r>
              <a:rPr lang="el-GR" sz="1200" b="0" i="0" u="none" strike="noStrike" kern="1200" baseline="0" dirty="0" err="1">
                <a:solidFill>
                  <a:schemeClr val="tx1"/>
                </a:solidFill>
                <a:latin typeface="+mn-lt"/>
                <a:ea typeface="+mn-ea"/>
                <a:cs typeface="+mn-cs"/>
              </a:rPr>
              <a:t>ομοτίμους</a:t>
            </a:r>
            <a:r>
              <a:rPr lang="el-GR" sz="1200" b="0" i="0" u="none" strike="noStrike" kern="1200" baseline="0" dirty="0">
                <a:solidFill>
                  <a:schemeClr val="tx1"/>
                </a:solidFill>
                <a:latin typeface="+mn-lt"/>
                <a:ea typeface="+mn-ea"/>
                <a:cs typeface="+mn-cs"/>
              </a:rPr>
              <a:t>, η μάθηση στον χώρο εργασίας, ο εθελοντισμός και άλλες καινοτόμες προσεγγίσεις. Όσον αφορά τη ΣΕ, οι μαθητές θα πρέπει να συνοδεύονται από εκπαιδευτικούς ή άλλα εξουσιοδοτημένα πρόσωπα του σχολείου αποστολής, καθ’ όλη τη διάρκεια της δραστηριότητας.</a:t>
            </a:r>
          </a:p>
          <a:p>
            <a:endParaRPr lang="el-GR" sz="1200" b="1"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Συμμετοχή σε σύντομης ή μεγάλης διάρκειας κινητικότητα: </a:t>
            </a:r>
            <a:r>
              <a:rPr lang="el-GR" sz="1200" b="0" i="0" u="none" strike="noStrike" kern="1200" baseline="0" dirty="0">
                <a:solidFill>
                  <a:schemeClr val="tx1"/>
                </a:solidFill>
                <a:latin typeface="+mn-lt"/>
                <a:ea typeface="+mn-ea"/>
                <a:cs typeface="+mn-cs"/>
              </a:rPr>
              <a:t>Οι συμμετέχοντες μπορούν να περάσουν μια περίοδο μάθησης στο εξωτερικό σε συνεργαζόμενο οργανισμό που δραστηριοποιείται στον τομέα εκπαίδευσης που έχει υποβληθεί η αίτηση.</a:t>
            </a:r>
          </a:p>
          <a:p>
            <a:r>
              <a:rPr lang="el-GR" sz="1200" b="1" i="0" u="none" strike="noStrike" kern="1200" baseline="0" dirty="0">
                <a:solidFill>
                  <a:schemeClr val="tx1"/>
                </a:solidFill>
                <a:latin typeface="+mn-lt"/>
                <a:ea typeface="+mn-ea"/>
                <a:cs typeface="+mn-cs"/>
              </a:rPr>
              <a:t>Στην ΕΕΚ </a:t>
            </a:r>
            <a:r>
              <a:rPr lang="el-GR" sz="1200" b="0" i="0" u="none" strike="noStrike" kern="1200" baseline="0" dirty="0">
                <a:solidFill>
                  <a:schemeClr val="tx1"/>
                </a:solidFill>
                <a:latin typeface="+mn-lt"/>
                <a:ea typeface="+mn-ea"/>
                <a:cs typeface="+mn-cs"/>
              </a:rPr>
              <a:t>η διάρκεια της σύντομης κινητικότητας μπορεί είναι 10-89 ημέρες και η μεγάλη διάρκεια 90-365 ημέρες. Η κινητικότητα μπορεί να είναι σε </a:t>
            </a:r>
            <a:r>
              <a:rPr lang="el-GR" sz="1200" b="0" i="0" u="none" strike="noStrike" kern="1200" baseline="0" dirty="0" err="1">
                <a:solidFill>
                  <a:schemeClr val="tx1"/>
                </a:solidFill>
                <a:latin typeface="+mn-lt"/>
                <a:ea typeface="+mn-ea"/>
                <a:cs typeface="+mn-cs"/>
              </a:rPr>
              <a:t>πάροχο</a:t>
            </a:r>
            <a:r>
              <a:rPr lang="el-GR" sz="1200" b="0" i="0" u="none" strike="noStrike" kern="1200" baseline="0" dirty="0">
                <a:solidFill>
                  <a:schemeClr val="tx1"/>
                </a:solidFill>
                <a:latin typeface="+mn-lt"/>
                <a:ea typeface="+mn-ea"/>
                <a:cs typeface="+mn-cs"/>
              </a:rPr>
              <a:t> ΕΕΚ, σε εταιρεία ή σε άλλον οργανισμό που δραστηριοποιείται στον τομέα της ΕΕΚ ή στην αγορά εργασίας. Η περίοδος εκπαίδευσης θα πρέπει να περιλαμβάνει ισχυρή εργασιακή συνιστώσα, ενώ παράλληλα θα πρέπει να οριστεί ατομικό πρόγραμμα μάθησης για κάθε συμμετέχοντα. </a:t>
            </a:r>
          </a:p>
          <a:p>
            <a:r>
              <a:rPr lang="el-GR" sz="1200" b="1" i="0" u="none" strike="noStrike" kern="1200" baseline="0" dirty="0">
                <a:solidFill>
                  <a:schemeClr val="tx1"/>
                </a:solidFill>
                <a:latin typeface="+mn-lt"/>
                <a:ea typeface="+mn-ea"/>
                <a:cs typeface="+mn-cs"/>
              </a:rPr>
              <a:t>Στην ΣΕ </a:t>
            </a:r>
            <a:r>
              <a:rPr lang="el-GR" sz="1200" b="0" i="0" u="none" strike="noStrike" kern="1200" baseline="0" dirty="0">
                <a:solidFill>
                  <a:schemeClr val="tx1"/>
                </a:solidFill>
                <a:latin typeface="+mn-lt"/>
                <a:ea typeface="+mn-ea"/>
                <a:cs typeface="+mn-cs"/>
              </a:rPr>
              <a:t>-η διάρκεια της σύντομης κινητικότητας μπορεί είναι 10-29 ημέρες και η μεγάλη διάρκεια 30-365 ημέρες.  οι μαθητές μπορούν να περάσουν μια περίοδο στο εξωτερικό για να φοιτήσουν σε συνεργαζόμενο σχολείο ή για να πραγματοποιήσουν πρακτική άσκηση σε άλλον συναφή οργανισμό στο εξωτερικό. Για κάθε συμμετέχοντα θα πρέπει να ορίζεται επίσης ατομικό πρόγραμμα μάθησης</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kern="1200" baseline="0" dirty="0">
                <a:solidFill>
                  <a:schemeClr val="tx1"/>
                </a:solidFill>
                <a:latin typeface="+mn-lt"/>
                <a:ea typeface="+mn-ea"/>
                <a:cs typeface="+mn-cs"/>
              </a:rPr>
              <a:t>Για συμμετέχοντες με λιγότερες ευκαιρίες, μπορεί να οργανωθεί κινητικότητα με ελάχιστη διάρκεια 2 ημερών, εφόσον υπάρχει επαρκής αιτιολόγηση.</a:t>
            </a:r>
            <a:endParaRPr lang="el-GR" sz="1200" b="0"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Στην ΕΕ υπάρχει μόνο η ατομική μαθησιακή κινητικότητά διάρκειας 2 έως 30 ημερών - </a:t>
            </a:r>
            <a:r>
              <a:rPr lang="el-GR" sz="1200" b="0" i="0" u="none" strike="noStrike" kern="1200" baseline="0" dirty="0">
                <a:solidFill>
                  <a:schemeClr val="tx1"/>
                </a:solidFill>
                <a:latin typeface="+mn-lt"/>
                <a:ea typeface="+mn-ea"/>
                <a:cs typeface="+mn-cs"/>
              </a:rPr>
              <a:t>οι εκπαιδευόμενοι ενήλικες μπορούν να περάσουν μια περίοδο στο εξωτερικό σε οργανισμό υποδοχής για να βελτιώσουν τις γνώσεις και τις δεξιότητές τους. Για κάθε συμμετέχοντα θα πρέπει να ορίζεται ατομικό πρόγραμμα μάθησης. </a:t>
            </a:r>
            <a:endParaRPr lang="el-GR" sz="1200" b="1" i="0" u="none" strike="noStrike" kern="1200" baseline="0" dirty="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4EDA589F-84CA-4069-B718-FA6F2CB8EE53}" type="slidenum">
              <a:rPr lang="en-US" smtClean="0"/>
              <a:t>11</a:t>
            </a:fld>
            <a:endParaRPr lang="en-US"/>
          </a:p>
        </p:txBody>
      </p:sp>
    </p:spTree>
    <p:extLst>
      <p:ext uri="{BB962C8B-B14F-4D97-AF65-F5344CB8AC3E}">
        <p14:creationId xmlns:p14="http://schemas.microsoft.com/office/powerpoint/2010/main" val="278219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i="0" u="none" strike="noStrike" kern="1200" baseline="0" dirty="0">
                <a:solidFill>
                  <a:schemeClr val="tx1"/>
                </a:solidFill>
                <a:latin typeface="+mn-lt"/>
                <a:ea typeface="+mn-ea"/>
                <a:cs typeface="+mn-cs"/>
              </a:rPr>
              <a:t>Προπαρασκευαστικές επισκέψεις: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οργανισμοί μπορούν να διοργανώσουν προπαρασκευαστική επίσκεψη στον εταίρο υποδοχής πριν πραγματοποιηθεί η δραστηριότητα κινητικότητας.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προπαρασκευαστικές επισκέψεις δεν αποτελούν αυτοτελή δραστηριότητα, αλλά μηχανισμό υποστήριξης για την κινητικότητα του προσωπικού ή των εκπαιδευομένων.</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Κάθε προπαρασκευαστική επίσκεψη θα πρέπει να έχει σαφή λόγο και θα πρέπει να εξυπηρετεί τη βελτίωση της ενσωμάτωσης, του αντικειμένου και της ποιότητας των δραστηριοτήτων κινητικότητας.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Για παράδειγμα, μπορούν να οργανώνονται προπαρασκευαστικές επισκέψεις για την καλύτερη προετοιμασία της κινητικότητας συμμετεχόντων με λιγότερες ευκαιρίες, την έναρξη συνεργασίας με νέο οργανισμό εταίρο ή την προετοιμασία δραστηριοτήτων κινητικότητας μεγαλύτερης διάρκειας.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Δεν είναι δυνατή η οργάνωση προπαρασκευαστικών επισκέψεων για την προετοιμασία μαθήματος ή δραστηριότητας κατάρτισης προσωπικού</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1" i="0" u="none" strike="noStrike" kern="1200" baseline="0" dirty="0">
                <a:solidFill>
                  <a:schemeClr val="tx1"/>
                </a:solidFill>
                <a:latin typeface="+mn-lt"/>
                <a:ea typeface="+mn-ea"/>
                <a:cs typeface="+mn-cs"/>
              </a:rPr>
              <a:t>Οι προπαρασκευαστικές επισκέψεις </a:t>
            </a:r>
            <a:r>
              <a:rPr lang="el-GR" sz="1200" b="0" i="0" u="none" strike="noStrike" kern="1200" baseline="0" dirty="0">
                <a:solidFill>
                  <a:schemeClr val="tx1"/>
                </a:solidFill>
                <a:latin typeface="+mn-lt"/>
                <a:ea typeface="+mn-ea"/>
                <a:cs typeface="+mn-cs"/>
              </a:rPr>
              <a:t>μπορούν να διεξάγονται από άτομα επιλέξιμα για δραστηριότητες κινητικότητας προσωπικού τα οποία συμμετέχουν στην οργάνωση του σχεδίου. Κατ’ εξαίρεση, οι εκπαιδευόμενοι που θα συμμετέχουν σε μακροχρόνια μαθησιακή κινητικότητα και οι συμμετέχοντες με λιγότερες ευκαιρίες σε οποιουδήποτε είδους δραστηριότητας μπορούν να συμμετέχουν σε προπαρασκευαστικές επισκέψεις για τις δραστηριότητές τους.</a:t>
            </a:r>
          </a:p>
          <a:p>
            <a:pPr marL="171450" indent="-171450">
              <a:buFont typeface="Arial" panose="020B0604020202020204" pitchFamily="34" charset="0"/>
              <a:buChar char="•"/>
            </a:pPr>
            <a:endParaRPr lang="el-GR" sz="1200" b="0"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Προσκεκλημένοι εμπειρογνώμονες: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οργανισμοί μπορούν να προσκαλούν εκπαιδευτές, εκπαιδευτικούς, εμπειρογνώμονες σε θέματα πολιτικής ή άλλους εξειδικευμένους επαγγελματίες από το εξωτερικό, οι οποίοι μπορούν να βοηθήσουν στη βελτίωση της διδασκαλίας, της κατάρτισης και της μάθησης στον οργανισμό υποδοχής.</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Για παράδειγμα, οι προσκεκλημένοι εμπειρογνώμονες μπορεί να παρέχουν κατάρτιση στο προσωπικό του οργανισμού υποδοχής, να παρουσιάζουν νέες μεθόδους διδασκαλίας ή να βοηθούν στη διάδοση ορθών πρακτικών στους τομείς της οργάνωσης και της διοίκησης.</a:t>
            </a:r>
          </a:p>
          <a:p>
            <a:pPr marL="171450" indent="-171450">
              <a:buFont typeface="Arial" panose="020B0604020202020204" pitchFamily="34" charset="0"/>
              <a:buChar char="•"/>
            </a:pPr>
            <a:endParaRPr lang="el-GR" sz="1200" b="0"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Υποδοχή εκπαιδευτικών και εκπαιδευτών για σκοπούς κατάρτισης: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Οι αιτούντες οργανισμοί μπορούν να υποδέχονται εκπαιδευτικούς για σκοπούς κατάρτισης, οι οποίοι επιθυμούν να περάσουν μια περίοδο πρακτικής άσκησης στο εξωτερικό. </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 οργανισμός υποδοχής θα λαμβάνει στήριξη για την οργάνωση της δραστηριότητας, ενώ η επιχορήγηση για την κάλυψη των δαπανών μετακίνησης και των ατομικών δαπανών του συμμετέχοντα θα πρέπει να παρέχεται από το ίδρυμα αποστολής (το οποίο μπορεί να υποβάλει επίσης αίτηση χρηματοδότησης στο πλαίσιο του προγράμματος </a:t>
            </a:r>
            <a:r>
              <a:rPr lang="el-GR" sz="1200" b="0" i="0" u="none" strike="noStrike" kern="1200" baseline="0" dirty="0" err="1">
                <a:solidFill>
                  <a:schemeClr val="tx1"/>
                </a:solidFill>
                <a:latin typeface="+mn-lt"/>
                <a:ea typeface="+mn-ea"/>
                <a:cs typeface="+mn-cs"/>
              </a:rPr>
              <a:t>Erasmus</a:t>
            </a:r>
            <a:r>
              <a:rPr lang="el-GR" sz="1200" b="0" i="0" u="none" strike="noStrike" kern="1200" baseline="0" dirty="0">
                <a:solidFill>
                  <a:schemeClr val="tx1"/>
                </a:solidFill>
                <a:latin typeface="+mn-lt"/>
                <a:ea typeface="+mn-ea"/>
                <a:cs typeface="+mn-cs"/>
              </a:rPr>
              <a:t>+ για τον σκοπό αυτό).</a:t>
            </a:r>
          </a:p>
          <a:p>
            <a:r>
              <a:rPr lang="el-GR" sz="1200" b="0" i="0" u="none" strike="noStrike" kern="1200" baseline="0" dirty="0">
                <a:solidFill>
                  <a:schemeClr val="tx1"/>
                </a:solidFill>
                <a:latin typeface="+mn-lt"/>
                <a:ea typeface="+mn-ea"/>
                <a:cs typeface="+mn-cs"/>
              </a:rPr>
              <a:t>Η </a:t>
            </a:r>
            <a:r>
              <a:rPr lang="el-GR" sz="1200" b="1" i="0" u="none" strike="noStrike" kern="1200" baseline="0" dirty="0">
                <a:solidFill>
                  <a:schemeClr val="tx1"/>
                </a:solidFill>
                <a:latin typeface="+mn-lt"/>
                <a:ea typeface="+mn-ea"/>
                <a:cs typeface="+mn-cs"/>
              </a:rPr>
              <a:t>υποδοχή εκπαιδευτικών και εκπαιδευτών για σκοπούς κατάρτισης </a:t>
            </a:r>
            <a:r>
              <a:rPr lang="el-GR" sz="1200" b="0" i="0" u="none" strike="noStrike" kern="1200" baseline="0" dirty="0">
                <a:solidFill>
                  <a:schemeClr val="tx1"/>
                </a:solidFill>
                <a:latin typeface="+mn-lt"/>
                <a:ea typeface="+mn-ea"/>
                <a:cs typeface="+mn-cs"/>
              </a:rPr>
              <a:t>είναι διαθέσιμη για συμμετέχοντες που είναι εγγεγραμμένοι ή έχουν αποφοιτήσει προσφάτως από πρόγραμμα εκπαίδευσης εκπαιδευτικών (ή παρόμοιο εκπαιδευτικό πρόγραμμα για εκπαιδευτές ή</a:t>
            </a:r>
          </a:p>
          <a:p>
            <a:r>
              <a:rPr lang="el-GR" sz="1200" b="0" i="0" u="none" strike="noStrike" kern="1200" baseline="0" dirty="0">
                <a:solidFill>
                  <a:schemeClr val="tx1"/>
                </a:solidFill>
                <a:latin typeface="+mn-lt"/>
                <a:ea typeface="+mn-ea"/>
                <a:cs typeface="+mn-cs"/>
              </a:rPr>
              <a:t>εκπαιδευτικούς) σε άλλη Χώρα του Προγράμματος.</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12</a:t>
            </a:fld>
            <a:endParaRPr lang="en-US"/>
          </a:p>
        </p:txBody>
      </p:sp>
    </p:spTree>
    <p:extLst>
      <p:ext uri="{BB962C8B-B14F-4D97-AF65-F5344CB8AC3E}">
        <p14:creationId xmlns:p14="http://schemas.microsoft.com/office/powerpoint/2010/main" val="20196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161752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14</a:t>
            </a:fld>
            <a:endParaRPr lang="en-US"/>
          </a:p>
        </p:txBody>
      </p:sp>
    </p:spTree>
    <p:extLst>
      <p:ext uri="{BB962C8B-B14F-4D97-AF65-F5344CB8AC3E}">
        <p14:creationId xmlns:p14="http://schemas.microsoft.com/office/powerpoint/2010/main" val="1389225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15</a:t>
            </a:fld>
            <a:endParaRPr lang="en-US"/>
          </a:p>
        </p:txBody>
      </p:sp>
    </p:spTree>
    <p:extLst>
      <p:ext uri="{BB962C8B-B14F-4D97-AF65-F5344CB8AC3E}">
        <p14:creationId xmlns:p14="http://schemas.microsoft.com/office/powerpoint/2010/main" val="2148266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A589F-84CA-4069-B718-FA6F2CB8EE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308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17</a:t>
            </a:fld>
            <a:endParaRPr lang="en-US"/>
          </a:p>
        </p:txBody>
      </p:sp>
    </p:spTree>
    <p:extLst>
      <p:ext uri="{BB962C8B-B14F-4D97-AF65-F5344CB8AC3E}">
        <p14:creationId xmlns:p14="http://schemas.microsoft.com/office/powerpoint/2010/main" val="142831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tx1"/>
                </a:solidFill>
                <a:latin typeface="+mn-lt"/>
                <a:ea typeface="+mn-ea"/>
                <a:cs typeface="+mn-cs"/>
              </a:rPr>
              <a:t>Υπάρχουν συγκεκριμένα πρότυπα ποιότητας για τα σεμινάρια , που θα πρέπει να πληρούνται από τους </a:t>
            </a:r>
            <a:r>
              <a:rPr lang="el-GR" sz="1200" b="0" i="0" u="none" strike="noStrike" kern="1200" baseline="0" dirty="0" err="1">
                <a:solidFill>
                  <a:schemeClr val="tx1"/>
                </a:solidFill>
                <a:latin typeface="+mn-lt"/>
                <a:ea typeface="+mn-ea"/>
                <a:cs typeface="+mn-cs"/>
              </a:rPr>
              <a:t>παρόχους</a:t>
            </a:r>
            <a:r>
              <a:rPr lang="el-GR" sz="1200" b="0" i="0" u="none" strike="noStrike" kern="1200" baseline="0" dirty="0">
                <a:solidFill>
                  <a:schemeClr val="tx1"/>
                </a:solidFill>
                <a:latin typeface="+mn-lt"/>
                <a:ea typeface="+mn-ea"/>
                <a:cs typeface="+mn-cs"/>
              </a:rPr>
              <a:t> μαθημάτων.</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i="0" u="none" strike="noStrike" kern="1200" baseline="0" dirty="0">
                <a:solidFill>
                  <a:schemeClr val="tx1"/>
                </a:solidFill>
                <a:latin typeface="+mn-lt"/>
                <a:ea typeface="+mn-ea"/>
                <a:cs typeface="+mn-cs"/>
              </a:rPr>
              <a:t>Μπορείτε να τα βρείτε στον Οδηγό και αφορά την προετοιμασία των συμμετεχόντων, την διάρκεια της εκπαίδευσης, το περιεχόμενο της εκπαίδευσης, την ευρωπαϊκή διάσταση, κτλ.</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239158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dirty="0">
                <a:solidFill>
                  <a:schemeClr val="tx1">
                    <a:lumMod val="75000"/>
                    <a:lumOff val="25000"/>
                  </a:schemeClr>
                </a:solidFill>
              </a:rPr>
              <a:t>Η </a:t>
            </a:r>
            <a:r>
              <a:rPr lang="el-GR" b="0" dirty="0">
                <a:solidFill>
                  <a:schemeClr val="tx1">
                    <a:lumMod val="75000"/>
                    <a:lumOff val="25000"/>
                  </a:schemeClr>
                </a:solidFill>
                <a:latin typeface="Verdana Pro" panose="020B0604030504040204" pitchFamily="34" charset="0"/>
              </a:rPr>
              <a:t>επιχορήγηση που λαμβάνετε από το Πρόγραμμα </a:t>
            </a:r>
            <a:r>
              <a:rPr lang="el-GR" b="0" dirty="0" err="1">
                <a:solidFill>
                  <a:schemeClr val="tx1">
                    <a:lumMod val="75000"/>
                    <a:lumOff val="25000"/>
                  </a:schemeClr>
                </a:solidFill>
                <a:latin typeface="Verdana Pro" panose="020B0604030504040204" pitchFamily="34" charset="0"/>
              </a:rPr>
              <a:t>Erasmus</a:t>
            </a:r>
            <a:r>
              <a:rPr lang="el-GR" b="0" dirty="0">
                <a:solidFill>
                  <a:schemeClr val="tx1">
                    <a:lumMod val="75000"/>
                    <a:lumOff val="25000"/>
                  </a:schemeClr>
                </a:solidFill>
                <a:latin typeface="Verdana Pro" panose="020B0604030504040204" pitchFamily="34" charset="0"/>
              </a:rPr>
              <a:t>+ είναι ένα κίνητρο για τη συμμετοχή του οργανισμού σας και εσάς σε Σχέδιο.</a:t>
            </a:r>
          </a:p>
          <a:p>
            <a:pPr algn="l"/>
            <a:r>
              <a:rPr lang="el-GR" b="0" dirty="0">
                <a:solidFill>
                  <a:schemeClr val="tx1">
                    <a:lumMod val="75000"/>
                    <a:lumOff val="25000"/>
                  </a:schemeClr>
                </a:solidFill>
                <a:latin typeface="Verdana Pro" panose="020B0604030504040204" pitchFamily="34" charset="0"/>
              </a:rPr>
              <a:t>Βασίζεται στη φιλοσοφία της συγχρηματοδότησης και ως εκ τούτου η χρηματοδότηση που λαμβάνετε ενδέχεται να μην καλύπτει το 100% των πραγματικών σας εξόδων. </a:t>
            </a:r>
          </a:p>
          <a:p>
            <a:endParaRPr lang="el-GR" dirty="0"/>
          </a:p>
          <a:p>
            <a:r>
              <a:rPr lang="el-GR" dirty="0"/>
              <a:t>Ως εκ τούτου, ανάλογα με το είδος</a:t>
            </a:r>
            <a:r>
              <a:rPr lang="el-GR" baseline="0" dirty="0"/>
              <a:t> της κινητικότητας, ο δικαιούχος οργανισμός παίρνει χρηματοδότηση για τα ακόλουθα:</a:t>
            </a:r>
          </a:p>
          <a:p>
            <a:pPr marL="171450" indent="-171450">
              <a:buFontTx/>
              <a:buChar char="-"/>
            </a:pPr>
            <a:r>
              <a:rPr lang="el-GR" baseline="0" dirty="0"/>
              <a:t>Οργανωτικά –Λαμβάνετε Ουσιαστικά ένα ποσό ανά συμμετέχοντα το </a:t>
            </a:r>
            <a:r>
              <a:rPr lang="el-GR" baseline="0" dirty="0" err="1"/>
              <a:t>όποίο</a:t>
            </a:r>
            <a:r>
              <a:rPr lang="el-GR" baseline="0" dirty="0"/>
              <a:t> ωστόσο μπορείτε να το αξιοποιήσετε όπως επιθυμείτε εσείς για τις ανάγκες του σχεδίου σας πάντοτε. Είτε να πάρετε περισσότερους συμμετέχοντες, είτε αν είναι πιο ακριβά τα ταξιδιωτικά ή η διαμονή μπορείτε να χρησιμοποιήσετε χρήματα από αυτή την κατηγορία.</a:t>
            </a:r>
          </a:p>
          <a:p>
            <a:pPr marL="171450" indent="-171450">
              <a:buFontTx/>
              <a:buChar char="-"/>
            </a:pPr>
            <a:r>
              <a:rPr lang="el-GR" baseline="0" dirty="0" err="1"/>
              <a:t>Έδοδα</a:t>
            </a:r>
            <a:r>
              <a:rPr lang="el-GR" baseline="0" dirty="0"/>
              <a:t> </a:t>
            </a:r>
            <a:r>
              <a:rPr lang="el-GR" baseline="0" dirty="0" err="1"/>
              <a:t>ταξιδίου</a:t>
            </a:r>
            <a:r>
              <a:rPr lang="el-GR" baseline="0" dirty="0"/>
              <a:t> – ανάλογα με</a:t>
            </a:r>
            <a:r>
              <a:rPr lang="en-US" baseline="0" dirty="0"/>
              <a:t> </a:t>
            </a:r>
            <a:r>
              <a:rPr lang="el-GR" baseline="0" dirty="0"/>
              <a:t>την χιλιομετρική απόσταση δίνονται συγκεκριμένα ποσά βάση </a:t>
            </a:r>
            <a:r>
              <a:rPr lang="el-GR" baseline="0" dirty="0" err="1"/>
              <a:t>μοναδιαίου</a:t>
            </a:r>
            <a:r>
              <a:rPr lang="el-GR" baseline="0" dirty="0"/>
              <a:t> κόστους - το εργαλείο </a:t>
            </a:r>
            <a:r>
              <a:rPr lang="en-US" baseline="0" dirty="0"/>
              <a:t>distance calculator </a:t>
            </a:r>
            <a:r>
              <a:rPr lang="el-GR" baseline="0" dirty="0"/>
              <a:t>μπορεί να σα βοηθήσει για αυτό το σκοπό.</a:t>
            </a:r>
          </a:p>
          <a:p>
            <a:pPr marL="171450" indent="-171450">
              <a:buFontTx/>
              <a:buChar char="-"/>
            </a:pPr>
            <a:r>
              <a:rPr lang="el-GR" baseline="0" dirty="0"/>
              <a:t>Έξοδα διαβίωσης – ανάλογα με την χώρα δίνονται συγκεκριμένα ποσά βάση </a:t>
            </a:r>
            <a:r>
              <a:rPr lang="el-GR" baseline="0" dirty="0" err="1"/>
              <a:t>μοναδιαίου</a:t>
            </a:r>
            <a:r>
              <a:rPr lang="el-GR" baseline="0" dirty="0"/>
              <a:t> κόστους </a:t>
            </a:r>
          </a:p>
          <a:p>
            <a:pPr marL="171450" indent="-171450">
              <a:buFontTx/>
              <a:buChar char="-"/>
            </a:pPr>
            <a:r>
              <a:rPr lang="el-GR" baseline="0" dirty="0"/>
              <a:t>Δίδακτρα σεμιναρίων – δίδεται συγκεκριμένο ποσό ανά ημέρα μέχρι 10 ημέρες</a:t>
            </a:r>
          </a:p>
          <a:p>
            <a:pPr marL="171450" indent="-171450">
              <a:buFontTx/>
              <a:buChar char="-"/>
            </a:pPr>
            <a:r>
              <a:rPr lang="el-GR" baseline="0" dirty="0"/>
              <a:t>Προπαρασκευαστικές επισκέψεις – δίδεται ποσό για ταξιδιωτικά και διαβίωση και κάθε προπαρασκευαστική επίσκεψη όπως αναφέρθηκε πρέπει να συνδέεται ουσιαστικά με μία κινητικότητα</a:t>
            </a:r>
          </a:p>
          <a:p>
            <a:pPr marL="171450" indent="-171450">
              <a:buFontTx/>
              <a:buChar char="-"/>
            </a:pPr>
            <a:r>
              <a:rPr lang="el-GR" baseline="0" dirty="0"/>
              <a:t>Γλωσσική </a:t>
            </a:r>
            <a:r>
              <a:rPr lang="el-GR" baseline="0" dirty="0" err="1"/>
              <a:t>προτετοιμασία</a:t>
            </a:r>
            <a:r>
              <a:rPr lang="el-GR" baseline="0" dirty="0"/>
              <a:t> για κινητικότητες σε άλλες χώρες.</a:t>
            </a:r>
          </a:p>
          <a:p>
            <a:pPr marL="171450" indent="-171450">
              <a:buFontTx/>
              <a:buChar char="-"/>
            </a:pPr>
            <a:endParaRPr lang="el-GR" baseline="0" dirty="0"/>
          </a:p>
          <a:p>
            <a:r>
              <a:rPr lang="el-GR" sz="1200" kern="1200" dirty="0">
                <a:solidFill>
                  <a:schemeClr val="tx1"/>
                </a:solidFill>
                <a:effectLst/>
                <a:latin typeface="+mn-lt"/>
                <a:ea typeface="+mn-ea"/>
                <a:cs typeface="+mn-cs"/>
              </a:rPr>
              <a:t>Το πραγματικό κόστος δίνεται στη βάση των πραγματικών εξόδων</a:t>
            </a:r>
            <a:r>
              <a:rPr lang="el-GR" sz="1200" kern="1200" baseline="0" dirty="0">
                <a:solidFill>
                  <a:schemeClr val="tx1"/>
                </a:solidFill>
                <a:effectLst/>
                <a:latin typeface="+mn-lt"/>
                <a:ea typeface="+mn-ea"/>
                <a:cs typeface="+mn-cs"/>
              </a:rPr>
              <a:t> με την προσκόμιση αποδείξεων</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 το κόστος συμμετοχής ατόμων με ειδικές ανάγκες καλύπτεται πλήρως (100% κάλυψη εξόδων των ατόμων με ειδικές ανάγκες).</a:t>
            </a:r>
            <a:endParaRPr lang="en-US" sz="1200"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 Αντιθέτως, για την κατηγορία των κατ’ εξαίρεση εξόδων καλύπτεται το 75% του ποσού που αφορά την εγγυητική επιταγή που εκδίδεται από την τράπεζα</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(για Σχέδια ιδιωτικών οργανισμών με επιχορήγηση άνω των 60000Ευρώ – μόνο όταν ζητηθεί από την ΕΥ) και το 80% των πραγματικών εξόδων που αφορούν ακριβούς ταξιδιωτικούς προορισμούς</a:t>
            </a:r>
            <a:endParaRPr lang="en-US"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a:solidFill>
                  <a:schemeClr val="tx1"/>
                </a:solidFill>
                <a:effectLst/>
                <a:latin typeface="+mn-lt"/>
                <a:ea typeface="+mn-ea"/>
                <a:cs typeface="+mn-cs"/>
              </a:rPr>
              <a:t>Επίσης είναι</a:t>
            </a:r>
            <a:r>
              <a:rPr lang="el-GR" sz="1200" kern="1200" baseline="0" dirty="0">
                <a:solidFill>
                  <a:schemeClr val="tx1"/>
                </a:solidFill>
                <a:effectLst/>
                <a:latin typeface="+mn-lt"/>
                <a:ea typeface="+mn-ea"/>
                <a:cs typeface="+mn-cs"/>
              </a:rPr>
              <a:t> σημαντικό να έχετε υπόψη ότι </a:t>
            </a:r>
            <a:r>
              <a:rPr lang="el-GR" b="0" dirty="0">
                <a:solidFill>
                  <a:schemeClr val="tx1">
                    <a:lumMod val="75000"/>
                    <a:lumOff val="25000"/>
                  </a:schemeClr>
                </a:solidFill>
                <a:latin typeface="Verdana Pro" panose="020B0604030504040204" pitchFamily="34" charset="0"/>
              </a:rPr>
              <a:t>σε καμία περίπτωση δεν μπορεί να αυξηθεί η χρηματοδότηση που αναγράφεται στη Συμφωνία Επιχορήγησής σας, έστω κι εάν κατά το στάδιο της Τελικής Έκθεσης φαίνεται ότι δαπανήσατε πέραν του ποσού που σας δόθηκε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b="0" dirty="0">
              <a:solidFill>
                <a:schemeClr val="tx1">
                  <a:lumMod val="75000"/>
                  <a:lumOff val="25000"/>
                </a:schemeClr>
              </a:solidFill>
              <a:latin typeface="Verdana Pro"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420725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a:t>
            </a:fld>
            <a:endParaRPr lang="en-US"/>
          </a:p>
        </p:txBody>
      </p:sp>
    </p:spTree>
    <p:extLst>
      <p:ext uri="{BB962C8B-B14F-4D97-AF65-F5344CB8AC3E}">
        <p14:creationId xmlns:p14="http://schemas.microsoft.com/office/powerpoint/2010/main" val="88233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l-GR" altLang="en-US" sz="1200" u="sng" dirty="0">
                <a:solidFill>
                  <a:schemeClr val="tx1">
                    <a:lumMod val="75000"/>
                    <a:lumOff val="25000"/>
                  </a:schemeClr>
                </a:solidFill>
                <a:latin typeface="Century Gothic" panose="020B0502020202020204" pitchFamily="34" charset="0"/>
              </a:rPr>
              <a:t>Ας</a:t>
            </a:r>
            <a:r>
              <a:rPr lang="el-GR" altLang="en-US" sz="1200" u="sng" baseline="0" dirty="0">
                <a:solidFill>
                  <a:schemeClr val="tx1">
                    <a:lumMod val="75000"/>
                    <a:lumOff val="25000"/>
                  </a:schemeClr>
                </a:solidFill>
                <a:latin typeface="Century Gothic" panose="020B0502020202020204" pitchFamily="34" charset="0"/>
              </a:rPr>
              <a:t> προχωρήσουμε λοιπόν να </a:t>
            </a:r>
            <a:r>
              <a:rPr lang="el-GR" altLang="en-US" sz="1200" u="sng" baseline="0" dirty="0" err="1">
                <a:solidFill>
                  <a:schemeClr val="tx1">
                    <a:lumMod val="75000"/>
                    <a:lumOff val="25000"/>
                  </a:schemeClr>
                </a:solidFill>
                <a:latin typeface="Century Gothic" panose="020B0502020202020204" pitchFamily="34" charset="0"/>
              </a:rPr>
              <a:t>δουμε</a:t>
            </a:r>
            <a:r>
              <a:rPr lang="el-GR" altLang="en-US" sz="1200" u="sng" baseline="0" dirty="0">
                <a:solidFill>
                  <a:schemeClr val="tx1">
                    <a:lumMod val="75000"/>
                    <a:lumOff val="25000"/>
                  </a:schemeClr>
                </a:solidFill>
                <a:latin typeface="Century Gothic" panose="020B0502020202020204" pitchFamily="34" charset="0"/>
              </a:rPr>
              <a:t> τι καλύπτει κάθε κατηγορία κονδυλίου:</a:t>
            </a:r>
          </a:p>
          <a:p>
            <a:pPr marL="0" indent="0">
              <a:buFontTx/>
              <a:buNone/>
              <a:defRPr/>
            </a:pPr>
            <a:r>
              <a:rPr lang="el-GR" altLang="en-US" sz="1200" u="sng" baseline="0" dirty="0">
                <a:solidFill>
                  <a:schemeClr val="tx1">
                    <a:lumMod val="75000"/>
                    <a:lumOff val="25000"/>
                  </a:schemeClr>
                </a:solidFill>
                <a:latin typeface="Century Gothic" panose="020B0502020202020204" pitchFamily="34" charset="0"/>
              </a:rPr>
              <a:t>Όσον αφορά τα οργανωτικά έξοδα, ε</a:t>
            </a:r>
            <a:r>
              <a:rPr lang="el-GR" altLang="en-US" sz="1200" u="sng" dirty="0">
                <a:solidFill>
                  <a:schemeClr val="tx1">
                    <a:lumMod val="75000"/>
                    <a:lumOff val="25000"/>
                  </a:schemeClr>
                </a:solidFill>
                <a:latin typeface="Century Gothic" panose="020B0502020202020204" pitchFamily="34" charset="0"/>
              </a:rPr>
              <a:t>ίναι συνδεδεμένα με την:</a:t>
            </a:r>
          </a:p>
          <a:p>
            <a:pPr marL="0" indent="0">
              <a:buFontTx/>
              <a:buNone/>
              <a:defRPr/>
            </a:pPr>
            <a:endParaRPr lang="el-GR" altLang="en-US" sz="800" u="sng" dirty="0">
              <a:solidFill>
                <a:schemeClr val="tx1">
                  <a:lumMod val="75000"/>
                  <a:lumOff val="25000"/>
                </a:schemeClr>
              </a:solidFill>
              <a:latin typeface="Century Gothic" panose="020B0502020202020204" pitchFamily="34" charset="0"/>
            </a:endParaRPr>
          </a:p>
          <a:p>
            <a:pPr marL="171450" indent="-171450">
              <a:buFont typeface="Arial" panose="020B0604020202020204" pitchFamily="34" charset="0"/>
              <a:buChar char="•"/>
              <a:defRPr/>
            </a:pPr>
            <a:r>
              <a:rPr lang="el-GR" altLang="en-US" sz="1200" dirty="0">
                <a:solidFill>
                  <a:schemeClr val="tx1">
                    <a:lumMod val="75000"/>
                    <a:lumOff val="25000"/>
                  </a:schemeClr>
                </a:solidFill>
                <a:latin typeface="Century Gothic" panose="020B0502020202020204" pitchFamily="34" charset="0"/>
              </a:rPr>
              <a:t>Προετοιμασία </a:t>
            </a:r>
            <a:r>
              <a:rPr lang="el-GR" altLang="en-US" sz="1200" dirty="0" err="1">
                <a:solidFill>
                  <a:schemeClr val="tx1">
                    <a:lumMod val="75000"/>
                    <a:lumOff val="25000"/>
                  </a:schemeClr>
                </a:solidFill>
                <a:latin typeface="Century Gothic" panose="020B0502020202020204" pitchFamily="34" charset="0"/>
              </a:rPr>
              <a:t>κινητικ</a:t>
            </a:r>
            <a:r>
              <a:rPr lang="en-GB" altLang="en-US" sz="1200" dirty="0">
                <a:solidFill>
                  <a:schemeClr val="tx1">
                    <a:lumMod val="75000"/>
                    <a:lumOff val="25000"/>
                  </a:schemeClr>
                </a:solidFill>
                <a:latin typeface="Century Gothic" panose="020B0502020202020204" pitchFamily="34" charset="0"/>
              </a:rPr>
              <a:t>o</a:t>
            </a:r>
            <a:r>
              <a:rPr lang="el-GR" altLang="en-US" sz="1200" dirty="0" err="1">
                <a:solidFill>
                  <a:schemeClr val="tx1">
                    <a:lumMod val="75000"/>
                    <a:lumOff val="25000"/>
                  </a:schemeClr>
                </a:solidFill>
                <a:latin typeface="Century Gothic" panose="020B0502020202020204" pitchFamily="34" charset="0"/>
              </a:rPr>
              <a:t>τήτων</a:t>
            </a:r>
            <a:r>
              <a:rPr lang="el-GR" altLang="en-US" sz="1200" dirty="0">
                <a:latin typeface="Century Gothic" panose="020B0502020202020204" pitchFamily="34" charset="0"/>
              </a:rPr>
              <a:t> &amp; των </a:t>
            </a:r>
            <a:r>
              <a:rPr lang="el-GR" altLang="en-US" sz="1200" dirty="0">
                <a:solidFill>
                  <a:schemeClr val="tx1">
                    <a:lumMod val="75000"/>
                    <a:lumOff val="25000"/>
                  </a:schemeClr>
                </a:solidFill>
                <a:latin typeface="Century Gothic" panose="020B0502020202020204" pitchFamily="34" charset="0"/>
              </a:rPr>
              <a:t>συμμετεχόντων</a:t>
            </a:r>
          </a:p>
          <a:p>
            <a:pPr marL="171450" indent="-171450">
              <a:buFont typeface="Arial" panose="020B0604020202020204" pitchFamily="34" charset="0"/>
              <a:buChar char="•"/>
              <a:defRPr/>
            </a:pPr>
            <a:r>
              <a:rPr lang="el-GR" altLang="en-US" sz="1200" dirty="0">
                <a:solidFill>
                  <a:schemeClr val="tx1">
                    <a:lumMod val="75000"/>
                    <a:lumOff val="25000"/>
                  </a:schemeClr>
                </a:solidFill>
                <a:latin typeface="Century Gothic" panose="020B0502020202020204" pitchFamily="34" charset="0"/>
              </a:rPr>
              <a:t>Παρακολούθηση και στήριξη συμμετεχόντων, κατά τη διάρκεια της κινητικότητας</a:t>
            </a:r>
            <a:endParaRPr lang="en-US" altLang="en-US" sz="1200" dirty="0">
              <a:solidFill>
                <a:schemeClr val="tx1">
                  <a:lumMod val="75000"/>
                  <a:lumOff val="25000"/>
                </a:schemeClr>
              </a:solidFill>
              <a:latin typeface="Century Gothic" panose="020B0502020202020204" pitchFamily="34" charset="0"/>
            </a:endParaRPr>
          </a:p>
          <a:p>
            <a:pPr marL="171450" indent="-171450">
              <a:buFont typeface="Arial" panose="020B0604020202020204" pitchFamily="34" charset="0"/>
              <a:buChar char="•"/>
              <a:defRPr/>
            </a:pPr>
            <a:r>
              <a:rPr lang="el-GR" altLang="en-US" sz="1200" dirty="0">
                <a:latin typeface="Century Gothic" panose="020B0502020202020204" pitchFamily="34" charset="0"/>
              </a:rPr>
              <a:t>Διαδικασίες για αναγνώριση μαθησιακών αποτελεσμάτων</a:t>
            </a:r>
          </a:p>
          <a:p>
            <a:pPr marL="171450" indent="-171450">
              <a:buFont typeface="Arial" panose="020B0604020202020204" pitchFamily="34" charset="0"/>
              <a:buChar char="•"/>
              <a:defRPr/>
            </a:pPr>
            <a:r>
              <a:rPr lang="el-GR" altLang="en-US" sz="1200" dirty="0">
                <a:solidFill>
                  <a:schemeClr val="tx1">
                    <a:lumMod val="75000"/>
                    <a:lumOff val="25000"/>
                  </a:schemeClr>
                </a:solidFill>
                <a:latin typeface="Century Gothic" panose="020B0502020202020204" pitchFamily="34" charset="0"/>
              </a:rPr>
              <a:t>Υπηρεσίες/εργαλεία για τη διεξαγωγή </a:t>
            </a:r>
            <a:r>
              <a:rPr lang="en-US" altLang="en-US" sz="1200" dirty="0">
                <a:solidFill>
                  <a:schemeClr val="tx1">
                    <a:lumMod val="75000"/>
                    <a:lumOff val="25000"/>
                  </a:schemeClr>
                </a:solidFill>
                <a:latin typeface="Century Gothic" panose="020B0502020202020204" pitchFamily="34" charset="0"/>
              </a:rPr>
              <a:t>“Blended” </a:t>
            </a:r>
            <a:r>
              <a:rPr lang="el-GR" altLang="en-US" sz="1200" dirty="0">
                <a:latin typeface="Century Gothic" panose="020B0502020202020204" pitchFamily="34" charset="0"/>
              </a:rPr>
              <a:t>δραστηριοτήτων</a:t>
            </a:r>
            <a:endParaRPr lang="el-GR" altLang="en-US" sz="1200" dirty="0">
              <a:solidFill>
                <a:schemeClr val="tx1">
                  <a:lumMod val="75000"/>
                  <a:lumOff val="25000"/>
                </a:schemeClr>
              </a:solidFill>
              <a:latin typeface="Century Gothic" panose="020B0502020202020204" pitchFamily="34" charset="0"/>
            </a:endParaRPr>
          </a:p>
          <a:p>
            <a:pPr marL="171450" indent="-171450">
              <a:buFont typeface="Arial" panose="020B0604020202020204" pitchFamily="34" charset="0"/>
              <a:buChar char="•"/>
              <a:defRPr/>
            </a:pPr>
            <a:r>
              <a:rPr lang="el-GR" altLang="en-US" sz="1200" dirty="0">
                <a:solidFill>
                  <a:schemeClr val="tx1">
                    <a:lumMod val="75000"/>
                    <a:lumOff val="25000"/>
                  </a:schemeClr>
                </a:solidFill>
                <a:latin typeface="Century Gothic" panose="020B0502020202020204" pitchFamily="34" charset="0"/>
              </a:rPr>
              <a:t>Δραστηριότητες Διάδοσης</a:t>
            </a:r>
          </a:p>
          <a:p>
            <a:pPr marL="171450" indent="-171450">
              <a:buFont typeface="Arial" panose="020B0604020202020204" pitchFamily="34" charset="0"/>
              <a:buChar char="•"/>
              <a:defRPr/>
            </a:pPr>
            <a:r>
              <a:rPr lang="el-GR" altLang="en-US" sz="1200" dirty="0">
                <a:solidFill>
                  <a:schemeClr val="accent6">
                    <a:lumMod val="75000"/>
                  </a:schemeClr>
                </a:solidFill>
                <a:latin typeface="Century Gothic" panose="020B0502020202020204" pitchFamily="34" charset="0"/>
              </a:rPr>
              <a:t>Προβλέπεται επιπλέον επιχορήγηση </a:t>
            </a:r>
            <a:r>
              <a:rPr lang="en-US" altLang="en-US" sz="1200" dirty="0">
                <a:solidFill>
                  <a:schemeClr val="accent6">
                    <a:lumMod val="75000"/>
                  </a:schemeClr>
                </a:solidFill>
                <a:latin typeface="Century Gothic" panose="020B0502020202020204" pitchFamily="34" charset="0"/>
              </a:rPr>
              <a:t>100€ </a:t>
            </a:r>
            <a:r>
              <a:rPr lang="el-GR" altLang="en-US" sz="1200" dirty="0">
                <a:solidFill>
                  <a:schemeClr val="accent6">
                    <a:lumMod val="75000"/>
                  </a:schemeClr>
                </a:solidFill>
                <a:latin typeface="Century Gothic" panose="020B0502020202020204" pitchFamily="34" charset="0"/>
              </a:rPr>
              <a:t>ανά άτομο για τις κινητικότητες συμμετεχόντων </a:t>
            </a:r>
            <a:r>
              <a:rPr lang="en-GB" altLang="en-US" sz="1200" dirty="0">
                <a:solidFill>
                  <a:schemeClr val="accent6">
                    <a:lumMod val="75000"/>
                  </a:schemeClr>
                </a:solidFill>
                <a:latin typeface="Century Gothic" panose="020B0502020202020204" pitchFamily="34" charset="0"/>
              </a:rPr>
              <a:t> </a:t>
            </a:r>
            <a:r>
              <a:rPr lang="el-GR" altLang="en-US" sz="1200" dirty="0">
                <a:solidFill>
                  <a:schemeClr val="accent6">
                    <a:lumMod val="75000"/>
                  </a:schemeClr>
                </a:solidFill>
                <a:latin typeface="Century Gothic" panose="020B0502020202020204" pitchFamily="34" charset="0"/>
              </a:rPr>
              <a:t>από ευάλωτες ομάδες (</a:t>
            </a:r>
            <a:r>
              <a:rPr lang="en-US" altLang="en-US" sz="1200" dirty="0">
                <a:solidFill>
                  <a:schemeClr val="accent6">
                    <a:lumMod val="75000"/>
                  </a:schemeClr>
                </a:solidFill>
                <a:latin typeface="Century Gothic" panose="020B0502020202020204" pitchFamily="34" charset="0"/>
              </a:rPr>
              <a:t>“fewer opportunities”)-</a:t>
            </a:r>
            <a:r>
              <a:rPr lang="el-GR" altLang="en-US" sz="1200" dirty="0">
                <a:solidFill>
                  <a:schemeClr val="accent6">
                    <a:lumMod val="75000"/>
                  </a:schemeClr>
                </a:solidFill>
                <a:latin typeface="Century Gothic" panose="020B0502020202020204" pitchFamily="34" charset="0"/>
              </a:rPr>
              <a:t> </a:t>
            </a:r>
            <a:r>
              <a:rPr lang="en-US" altLang="en-US" sz="1200" dirty="0">
                <a:solidFill>
                  <a:schemeClr val="accent6">
                    <a:lumMod val="75000"/>
                  </a:schemeClr>
                </a:solidFill>
                <a:latin typeface="Century Gothic" panose="020B0502020202020204" pitchFamily="34" charset="0"/>
              </a:rPr>
              <a:t>inclusion</a:t>
            </a:r>
            <a:r>
              <a:rPr lang="en-US" altLang="en-US" sz="1200" baseline="0" dirty="0">
                <a:solidFill>
                  <a:schemeClr val="accent6">
                    <a:lumMod val="75000"/>
                  </a:schemeClr>
                </a:solidFill>
                <a:latin typeface="Century Gothic" panose="020B0502020202020204" pitchFamily="34" charset="0"/>
              </a:rPr>
              <a:t> support!</a:t>
            </a:r>
            <a:endParaRPr lang="el-GR" sz="1200" i="1" dirty="0"/>
          </a:p>
          <a:p>
            <a:pPr marL="0" indent="0" algn="just">
              <a:spcBef>
                <a:spcPts val="0"/>
              </a:spcBef>
              <a:buNone/>
              <a:defRPr/>
            </a:pPr>
            <a:endParaRPr lang="el-GR" sz="1200" i="1" dirty="0"/>
          </a:p>
          <a:p>
            <a:pPr marL="0" indent="0" algn="just">
              <a:spcBef>
                <a:spcPts val="0"/>
              </a:spcBef>
              <a:buNone/>
              <a:defRPr/>
            </a:pPr>
            <a:endParaRPr lang="el-GR" sz="1200" i="1" dirty="0"/>
          </a:p>
          <a:p>
            <a:pPr marL="0" indent="0" algn="just">
              <a:spcBef>
                <a:spcPts val="0"/>
              </a:spcBef>
              <a:buNone/>
              <a:defRPr/>
            </a:pPr>
            <a:r>
              <a:rPr lang="el-GR" sz="1200" i="1" dirty="0"/>
              <a:t>! Το </a:t>
            </a:r>
            <a:r>
              <a:rPr lang="el-GR" sz="1200" i="1" dirty="0" err="1"/>
              <a:t>μοναδιαίο</a:t>
            </a:r>
            <a:r>
              <a:rPr lang="el-GR" sz="1200" i="1" dirty="0"/>
              <a:t> ποσό που επιχορηγείται για οργανωτικά έξοδα καλύπτει τόσο τα έξοδα του οργανισμού αποστολής όσο και τα έξοδα του οργανισμού υποδοχής (με εξαίρεση </a:t>
            </a:r>
            <a:r>
              <a:rPr lang="el-GR" sz="1200" i="1" baseline="0" dirty="0"/>
              <a:t> </a:t>
            </a:r>
            <a:r>
              <a:rPr lang="el-GR" sz="1200" i="1" dirty="0"/>
              <a:t>τις περιπτώσεις που η κινητικότητα αφορά παρακολούθηση σεμιναρίου). Ο διαμοιρασμός του ποσού ανάμεσα στους δύο εμπλεκόμενους οργανισμούς είναι </a:t>
            </a:r>
          </a:p>
          <a:p>
            <a:pPr marL="0" indent="0" algn="just">
              <a:spcBef>
                <a:spcPts val="0"/>
              </a:spcBef>
              <a:buNone/>
              <a:defRPr/>
            </a:pPr>
            <a:r>
              <a:rPr lang="el-GR" sz="1200" i="1" dirty="0"/>
              <a:t>αποκλειστική ευθύνη των ιδίων.</a:t>
            </a:r>
            <a:endParaRPr lang="el-GR" sz="140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96470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200" dirty="0">
                <a:solidFill>
                  <a:schemeClr val="accent6">
                    <a:lumMod val="75000"/>
                  </a:schemeClr>
                </a:solidFill>
                <a:latin typeface="Century Gothic" panose="020B0502020202020204" pitchFamily="34" charset="0"/>
              </a:rPr>
              <a:t>Προβλέπεται επιπλέον επιχορήγηση </a:t>
            </a:r>
            <a:r>
              <a:rPr lang="en-US" altLang="en-US" sz="1200" dirty="0">
                <a:solidFill>
                  <a:schemeClr val="accent6">
                    <a:lumMod val="75000"/>
                  </a:schemeClr>
                </a:solidFill>
                <a:latin typeface="Century Gothic" panose="020B0502020202020204" pitchFamily="34" charset="0"/>
              </a:rPr>
              <a:t>100€ </a:t>
            </a:r>
            <a:r>
              <a:rPr lang="el-GR" altLang="en-US" sz="1200" dirty="0">
                <a:solidFill>
                  <a:schemeClr val="accent6">
                    <a:lumMod val="75000"/>
                  </a:schemeClr>
                </a:solidFill>
                <a:latin typeface="Century Gothic" panose="020B0502020202020204" pitchFamily="34" charset="0"/>
              </a:rPr>
              <a:t>ανά άτομο για τις κινητικότητες συμμετεχόντων </a:t>
            </a:r>
            <a:r>
              <a:rPr lang="en-GB" altLang="en-US" sz="1200" dirty="0">
                <a:solidFill>
                  <a:schemeClr val="accent6">
                    <a:lumMod val="75000"/>
                  </a:schemeClr>
                </a:solidFill>
                <a:latin typeface="Century Gothic" panose="020B0502020202020204" pitchFamily="34" charset="0"/>
              </a:rPr>
              <a:t> </a:t>
            </a:r>
            <a:r>
              <a:rPr lang="el-GR" altLang="en-US" sz="1200" dirty="0">
                <a:solidFill>
                  <a:schemeClr val="accent6">
                    <a:lumMod val="75000"/>
                  </a:schemeClr>
                </a:solidFill>
                <a:latin typeface="Century Gothic" panose="020B0502020202020204" pitchFamily="34" charset="0"/>
              </a:rPr>
              <a:t>από ευάλωτες ομάδες (</a:t>
            </a:r>
            <a:r>
              <a:rPr lang="en-US" altLang="en-US" sz="1200" dirty="0">
                <a:solidFill>
                  <a:schemeClr val="accent6">
                    <a:lumMod val="75000"/>
                  </a:schemeClr>
                </a:solidFill>
                <a:latin typeface="Century Gothic" panose="020B0502020202020204" pitchFamily="34" charset="0"/>
              </a:rPr>
              <a:t>“fewer opportunities”)-</a:t>
            </a:r>
            <a:r>
              <a:rPr lang="el-GR" altLang="en-US" sz="1200" dirty="0">
                <a:solidFill>
                  <a:schemeClr val="accent6">
                    <a:lumMod val="75000"/>
                  </a:schemeClr>
                </a:solidFill>
                <a:latin typeface="Century Gothic" panose="020B0502020202020204" pitchFamily="34" charset="0"/>
              </a:rPr>
              <a:t> </a:t>
            </a:r>
            <a:r>
              <a:rPr lang="en-US" altLang="en-US" sz="1200" dirty="0">
                <a:solidFill>
                  <a:schemeClr val="accent6">
                    <a:lumMod val="75000"/>
                  </a:schemeClr>
                </a:solidFill>
                <a:latin typeface="Century Gothic" panose="020B0502020202020204" pitchFamily="34" charset="0"/>
              </a:rPr>
              <a:t>inclusion</a:t>
            </a:r>
            <a:r>
              <a:rPr lang="en-US" altLang="en-US" sz="1200" baseline="0" dirty="0">
                <a:solidFill>
                  <a:schemeClr val="accent6">
                    <a:lumMod val="75000"/>
                  </a:schemeClr>
                </a:solidFill>
                <a:latin typeface="Century Gothic" panose="020B0502020202020204" pitchFamily="34" charset="0"/>
              </a:rPr>
              <a:t> support!</a:t>
            </a:r>
            <a:endParaRPr lang="el-GR" sz="1200" i="1" dirty="0"/>
          </a:p>
          <a:p>
            <a:endParaRPr lang="el-GR" baseline="0"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91500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i="0" u="none" strike="noStrike" kern="1200" baseline="0" dirty="0">
                <a:solidFill>
                  <a:schemeClr val="tx1"/>
                </a:solidFill>
                <a:latin typeface="+mn-lt"/>
                <a:ea typeface="+mn-ea"/>
                <a:cs typeface="+mn-cs"/>
              </a:rPr>
              <a:t>Τα ταξιδιωτικά έξοδα, τα </a:t>
            </a:r>
            <a:r>
              <a:rPr lang="el-GR" sz="1200" dirty="0">
                <a:solidFill>
                  <a:schemeClr val="tx1">
                    <a:lumMod val="75000"/>
                    <a:lumOff val="25000"/>
                  </a:schemeClr>
                </a:solidFill>
                <a:latin typeface="Century Gothic" panose="020B0502020202020204" pitchFamily="34" charset="0"/>
              </a:rPr>
              <a:t>Έξοδα μετάβασης των συμμετεχόντων και των συνοδών τους από την πόλη αναχώρησης στην πόλη διεξαγωγής της δραστηριότητας</a:t>
            </a:r>
            <a:r>
              <a:rPr lang="en-GB" sz="1200" dirty="0">
                <a:solidFill>
                  <a:schemeClr val="tx1">
                    <a:lumMod val="75000"/>
                    <a:lumOff val="25000"/>
                  </a:schemeClr>
                </a:solidFill>
                <a:latin typeface="Century Gothic" panose="020B0502020202020204" pitchFamily="34" charset="0"/>
              </a:rPr>
              <a:t> </a:t>
            </a:r>
            <a:r>
              <a:rPr lang="el-GR" sz="1200" dirty="0">
                <a:solidFill>
                  <a:schemeClr val="tx1">
                    <a:lumMod val="75000"/>
                    <a:lumOff val="25000"/>
                  </a:schemeClr>
                </a:solidFill>
                <a:latin typeface="Century Gothic" panose="020B0502020202020204" pitchFamily="34" charset="0"/>
              </a:rPr>
              <a:t>και πίσω (ο υπολογισμός γίνεται σε ευθεία γραμμή, αφορά όμως το ταξίδι μετ’ επιστροφής):</a:t>
            </a:r>
            <a:endParaRPr lang="el-GR"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Στον πιο κάτω πίνακα μπορείτε να δείτε την χιλιομετρική απόσταση και το αντίστοιχο ποσό επιχορήγησης ανά συμμετέχοντα.</a:t>
            </a:r>
          </a:p>
          <a:p>
            <a:pPr marL="171450" indent="-171450">
              <a:buFont typeface="Arial" panose="020B0604020202020204" pitchFamily="34" charset="0"/>
              <a:buChar char="•"/>
            </a:pPr>
            <a:r>
              <a:rPr lang="el-GR" sz="1200" b="0" i="0" u="none" strike="noStrike" kern="1200" baseline="0" dirty="0">
                <a:solidFill>
                  <a:schemeClr val="tx1"/>
                </a:solidFill>
                <a:latin typeface="+mn-lt"/>
                <a:ea typeface="+mn-ea"/>
                <a:cs typeface="+mn-cs"/>
              </a:rPr>
              <a:t>Ο υπολογισμός αποστάσεων γίνεται με τη χρήση του </a:t>
            </a:r>
            <a:r>
              <a:rPr lang="en-US" sz="1200" b="0" i="0" u="none" strike="noStrike" kern="1200" baseline="0" dirty="0">
                <a:solidFill>
                  <a:schemeClr val="tx1"/>
                </a:solidFill>
                <a:latin typeface="+mn-lt"/>
                <a:ea typeface="+mn-ea"/>
                <a:cs typeface="+mn-cs"/>
              </a:rPr>
              <a:t>Distance calculator</a:t>
            </a:r>
          </a:p>
        </p:txBody>
      </p:sp>
      <p:sp>
        <p:nvSpPr>
          <p:cNvPr id="4" name="Slide Number Placeholder 3"/>
          <p:cNvSpPr>
            <a:spLocks noGrp="1"/>
          </p:cNvSpPr>
          <p:nvPr>
            <p:ph type="sldNum" sz="quarter" idx="10"/>
          </p:nvPr>
        </p:nvSpPr>
        <p:spPr/>
        <p:txBody>
          <a:bodyPr/>
          <a:lstStyle/>
          <a:p>
            <a:fld id="{4EDA589F-84CA-4069-B718-FA6F2CB8EE53}" type="slidenum">
              <a:rPr lang="en-US" smtClean="0"/>
              <a:t>23</a:t>
            </a:fld>
            <a:endParaRPr lang="en-US"/>
          </a:p>
        </p:txBody>
      </p:sp>
    </p:spTree>
    <p:extLst>
      <p:ext uri="{BB962C8B-B14F-4D97-AF65-F5344CB8AC3E}">
        <p14:creationId xmlns:p14="http://schemas.microsoft.com/office/powerpoint/2010/main" val="164021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200" baseline="0" dirty="0">
                <a:latin typeface="Century Gothic" panose="020B0502020202020204" pitchFamily="34" charset="0"/>
              </a:rPr>
              <a:t>Στην πρώτη στήλη βλέπετε τις χώρες υποδοχής σε 3 κατηγορίες και στις στήλες που ακολουθούν υπάρχει το ημερήσιο ποσό ανά προσωπικό/συνοδό, το ημερήσιο ποσό για εκπαιδευόμενους και για μαθητές σχολείων.</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aseline="0" dirty="0">
              <a:latin typeface="Century Gothic" panose="020B0502020202020204" pitchFamily="34" charset="0"/>
            </a:endParaRPr>
          </a:p>
          <a:p>
            <a:r>
              <a:rPr lang="el-GR" sz="1200" b="0" i="0" u="none" strike="noStrike" kern="1200" baseline="0" dirty="0">
                <a:solidFill>
                  <a:schemeClr val="tx1"/>
                </a:solidFill>
                <a:latin typeface="+mn-lt"/>
                <a:ea typeface="+mn-ea"/>
                <a:cs typeface="+mn-cs"/>
              </a:rPr>
              <a:t>Εάν είναι αναγκαίο, οι δαπάνες διαβίωσης είναι επιλέξιμες για τη διάρκεια του ταξιδιού πριν και μετά τη δραστηριότητα, με μέγιστο όριο τις δύο ημέρες ταξιδιού για τους συμμετέχοντες που λαμβάνουν επιχορήγηση για την κάλυψη δαπανών συνήθους μετακίνησης και έως τέσσερις επιπλέον ημέρες κατ’ ανώτατο όριο για τους συμμετέχοντες που λαμβάνουν επιχορήγηση για την κάλυψη δαπανών πράσινης μετακίνησης επομένως συνολικά 6 ημέρες.</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200" b="0" i="0" u="none" strike="noStrike" kern="1200" baseline="0" dirty="0">
                <a:solidFill>
                  <a:schemeClr val="tx1"/>
                </a:solidFill>
                <a:latin typeface="+mn-lt"/>
                <a:ea typeface="+mn-ea"/>
                <a:cs typeface="+mn-cs"/>
              </a:rPr>
              <a:t>Τα ποσά που αναγράφονται στον πίνακα ισχύουν μ</a:t>
            </a:r>
            <a:r>
              <a:rPr lang="el-GR" sz="1200" baseline="0" dirty="0">
                <a:latin typeface="Century Gothic" panose="020B0502020202020204" pitchFamily="34" charset="0"/>
              </a:rPr>
              <a:t>έχρι τη 14</a:t>
            </a:r>
            <a:r>
              <a:rPr lang="el-GR" sz="1200" baseline="30000" dirty="0">
                <a:latin typeface="Century Gothic" panose="020B0502020202020204" pitchFamily="34" charset="0"/>
              </a:rPr>
              <a:t>η</a:t>
            </a:r>
            <a:r>
              <a:rPr lang="el-GR" sz="1200" baseline="0" dirty="0">
                <a:latin typeface="Century Gothic" panose="020B0502020202020204" pitchFamily="34" charset="0"/>
              </a:rPr>
              <a:t> ημέρα – από τη 15 ημέρα μέχρι και 1 έτος δίνεται το 70% του συγκεκριμένου ποσού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200" baseline="0" dirty="0">
                <a:latin typeface="Century Gothic" panose="020B0502020202020204" pitchFamily="34" charset="0"/>
              </a:rPr>
              <a:t>(π.χ. Κατηγορία </a:t>
            </a:r>
            <a:r>
              <a:rPr lang="en-US" sz="1200" baseline="0" dirty="0">
                <a:latin typeface="Century Gothic" panose="020B0502020202020204" pitchFamily="34" charset="0"/>
              </a:rPr>
              <a:t>1</a:t>
            </a:r>
            <a:r>
              <a:rPr lang="en-GB" sz="1200" baseline="0" dirty="0">
                <a:latin typeface="Century Gothic" panose="020B0502020202020204" pitchFamily="34" charset="0"/>
              </a:rPr>
              <a:t>→ </a:t>
            </a:r>
            <a:r>
              <a:rPr lang="el-GR" sz="1200" baseline="0" dirty="0">
                <a:latin typeface="Century Gothic" panose="020B0502020202020204" pitchFamily="34" charset="0"/>
              </a:rPr>
              <a:t>Προσωπικό</a:t>
            </a:r>
            <a:r>
              <a:rPr lang="en-US" sz="1200" baseline="0" dirty="0">
                <a:latin typeface="Century Gothic" panose="020B0502020202020204" pitchFamily="34" charset="0"/>
              </a:rPr>
              <a:t>: 126 €</a:t>
            </a:r>
            <a:r>
              <a:rPr lang="el-GR" sz="1200" baseline="0" dirty="0">
                <a:latin typeface="Century Gothic" panose="020B0502020202020204" pitchFamily="34" charset="0"/>
              </a:rPr>
              <a:t>,  Εκπαιδευόμενοι</a:t>
            </a:r>
            <a:r>
              <a:rPr lang="en-US" sz="1200" baseline="0" dirty="0">
                <a:latin typeface="Century Gothic" panose="020B0502020202020204" pitchFamily="34" charset="0"/>
              </a:rPr>
              <a:t>: </a:t>
            </a:r>
            <a:r>
              <a:rPr lang="el-GR" sz="1200" baseline="0" dirty="0">
                <a:latin typeface="Century Gothic" panose="020B0502020202020204" pitchFamily="34" charset="0"/>
              </a:rPr>
              <a:t> 84 € </a:t>
            </a:r>
            <a:r>
              <a:rPr lang="en-US" sz="1200" baseline="0" dirty="0">
                <a:latin typeface="Century Gothic" panose="020B0502020202020204" pitchFamily="34" charset="0"/>
              </a:rPr>
              <a:t>,</a:t>
            </a:r>
            <a:r>
              <a:rPr lang="el-GR" sz="1200" baseline="0" dirty="0">
                <a:latin typeface="Century Gothic" panose="020B0502020202020204" pitchFamily="34" charset="0"/>
              </a:rPr>
              <a:t> Μαθητές Σχολείων</a:t>
            </a:r>
            <a:r>
              <a:rPr lang="en-US" sz="1200" baseline="0" dirty="0">
                <a:latin typeface="Century Gothic" panose="020B0502020202020204" pitchFamily="34" charset="0"/>
              </a:rPr>
              <a:t>: 56 </a:t>
            </a:r>
            <a:r>
              <a:rPr lang="el-GR" sz="1200" baseline="0" dirty="0">
                <a:latin typeface="Century Gothic" panose="020B0502020202020204" pitchFamily="34" charset="0"/>
              </a:rPr>
              <a:t>€)</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2099394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a:t>
            </a:r>
            <a:r>
              <a:rPr lang="el-GR" baseline="0" dirty="0"/>
              <a:t> αφορά τα Δίδακτρα σεμιναρίων, δίδονται 80 ευρώ την ημέρα σε κάθε συμμετέχοντα για κάθε συμφωνία επιχορήγησης. </a:t>
            </a:r>
          </a:p>
          <a:p>
            <a:r>
              <a:rPr lang="el-GR" baseline="0" dirty="0"/>
              <a:t>Μέγιστος αριθμός είναι οι 10 εργάσιμες μέρες και μέγιστο ποσό χρηματοδότησης για σεμινάρια είναι 800 ευρώ.</a:t>
            </a:r>
          </a:p>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2405446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183438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defRPr/>
            </a:pPr>
            <a:r>
              <a:rPr lang="el-GR" altLang="en-US" sz="1200" b="1" dirty="0">
                <a:latin typeface="Century Gothic" panose="020B0502020202020204" pitchFamily="34" charset="0"/>
              </a:rPr>
              <a:t>Οι δαπάνες θα πρέπει να αιτιολογούνται βάσει αποδείξεων και να τυγχάνουν έγκρισης από την Εθνική Υπηρεσία.</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27</a:t>
            </a:fld>
            <a:endParaRPr lang="en-US"/>
          </a:p>
        </p:txBody>
      </p:sp>
    </p:spTree>
    <p:extLst>
      <p:ext uri="{BB962C8B-B14F-4D97-AF65-F5344CB8AC3E}">
        <p14:creationId xmlns:p14="http://schemas.microsoft.com/office/powerpoint/2010/main" val="2533513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200" b="1" dirty="0">
                <a:latin typeface="Century Gothic" panose="020B0502020202020204" pitchFamily="34" charset="0"/>
              </a:rPr>
              <a:t>Οι δαπάνες θα πρέπει να αιτιολογούνται βάσει αποδείξεων</a:t>
            </a:r>
            <a:endParaRPr lang="en-US" altLang="en-US" sz="1200" b="1"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altLang="en-US" sz="1200" b="1"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2840564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29</a:t>
            </a:fld>
            <a:endParaRPr lang="en-US"/>
          </a:p>
        </p:txBody>
      </p:sp>
    </p:spTree>
    <p:extLst>
      <p:ext uri="{BB962C8B-B14F-4D97-AF65-F5344CB8AC3E}">
        <p14:creationId xmlns:p14="http://schemas.microsoft.com/office/powerpoint/2010/main" val="226154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Τα </a:t>
            </a:r>
            <a:r>
              <a:rPr lang="en-GB" sz="1200" kern="1200" dirty="0">
                <a:solidFill>
                  <a:schemeClr val="tx1"/>
                </a:solidFill>
                <a:effectLst/>
                <a:latin typeface="+mn-lt"/>
                <a:ea typeface="+mn-ea"/>
                <a:cs typeface="+mn-cs"/>
              </a:rPr>
              <a:t>learning agreements </a:t>
            </a:r>
            <a:r>
              <a:rPr lang="el-GR" sz="1200" kern="1200" dirty="0">
                <a:solidFill>
                  <a:schemeClr val="tx1"/>
                </a:solidFill>
                <a:effectLst/>
                <a:latin typeface="+mn-lt"/>
                <a:ea typeface="+mn-ea"/>
                <a:cs typeface="+mn-cs"/>
              </a:rPr>
              <a:t>πρέπει</a:t>
            </a:r>
            <a:r>
              <a:rPr lang="el-GR" sz="1200" kern="1200" baseline="0" dirty="0">
                <a:solidFill>
                  <a:schemeClr val="tx1"/>
                </a:solidFill>
                <a:effectLst/>
                <a:latin typeface="+mn-lt"/>
                <a:ea typeface="+mn-ea"/>
                <a:cs typeface="+mn-cs"/>
              </a:rPr>
              <a:t> να συμπληρώνεται </a:t>
            </a:r>
            <a:r>
              <a:rPr lang="el-GR" sz="1200" kern="1200" dirty="0">
                <a:solidFill>
                  <a:schemeClr val="tx1"/>
                </a:solidFill>
                <a:effectLst/>
                <a:latin typeface="+mn-lt"/>
                <a:ea typeface="+mn-ea"/>
                <a:cs typeface="+mn-cs"/>
              </a:rPr>
              <a:t>για όλους εκτός από τις πιο κάτω περιπτώσεις.</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Invited experts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Participation in VET skills competitions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Group mobility of school pupils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Group mobility of adult learners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Preparatory visits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Accompanying persons</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Επίσης, στις περιπτώσεις των </a:t>
            </a:r>
            <a:r>
              <a:rPr lang="en-GB" sz="1200" kern="1200" dirty="0">
                <a:solidFill>
                  <a:schemeClr val="tx1"/>
                </a:solidFill>
                <a:effectLst/>
                <a:latin typeface="+mn-lt"/>
                <a:ea typeface="+mn-ea"/>
                <a:cs typeface="+mn-cs"/>
              </a:rPr>
              <a:t>courses </a:t>
            </a:r>
            <a:r>
              <a:rPr lang="el-GR" sz="1200" kern="1200" dirty="0">
                <a:solidFill>
                  <a:schemeClr val="tx1"/>
                </a:solidFill>
                <a:effectLst/>
                <a:latin typeface="+mn-lt"/>
                <a:ea typeface="+mn-ea"/>
                <a:cs typeface="+mn-cs"/>
              </a:rPr>
              <a:t>είναι προαιρετικό. Αν καλυφθεί η ανάγκη από άλλο έγγραφο, π.χ. </a:t>
            </a:r>
            <a:r>
              <a:rPr lang="en-GB" sz="1200" kern="1200" dirty="0" err="1">
                <a:solidFill>
                  <a:schemeClr val="tx1"/>
                </a:solidFill>
                <a:effectLst/>
                <a:latin typeface="+mn-lt"/>
                <a:ea typeface="+mn-ea"/>
                <a:cs typeface="+mn-cs"/>
              </a:rPr>
              <a:t>Europass</a:t>
            </a:r>
            <a:r>
              <a:rPr lang="en-GB"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ή άλλο έγγραφο που εκδίδει ο διοργανωτής και περιλαμβάνει και τα </a:t>
            </a:r>
            <a:r>
              <a:rPr lang="en-GB" sz="1200" kern="1200" dirty="0">
                <a:solidFill>
                  <a:schemeClr val="tx1"/>
                </a:solidFill>
                <a:effectLst/>
                <a:latin typeface="+mn-lt"/>
                <a:ea typeface="+mn-ea"/>
                <a:cs typeface="+mn-cs"/>
              </a:rPr>
              <a:t>learning outcomes </a:t>
            </a:r>
            <a:r>
              <a:rPr lang="el-GR" sz="1200" kern="1200" dirty="0" err="1">
                <a:solidFill>
                  <a:schemeClr val="tx1"/>
                </a:solidFill>
                <a:effectLst/>
                <a:latin typeface="+mn-lt"/>
                <a:ea typeface="+mn-ea"/>
                <a:cs typeface="+mn-cs"/>
              </a:rPr>
              <a:t>κλπ</a:t>
            </a:r>
            <a:r>
              <a:rPr lang="el-GR" sz="1200" kern="1200" dirty="0">
                <a:solidFill>
                  <a:schemeClr val="tx1"/>
                </a:solidFill>
                <a:effectLst/>
                <a:latin typeface="+mn-lt"/>
                <a:ea typeface="+mn-ea"/>
                <a:cs typeface="+mn-cs"/>
              </a:rPr>
              <a:t> τότε είμαστε καλυμμένοι</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Όσον</a:t>
            </a:r>
            <a:r>
              <a:rPr lang="el-GR" sz="1200" kern="1200" baseline="0" dirty="0">
                <a:solidFill>
                  <a:schemeClr val="tx1"/>
                </a:solidFill>
                <a:effectLst/>
                <a:latin typeface="+mn-lt"/>
                <a:ea typeface="+mn-ea"/>
                <a:cs typeface="+mn-cs"/>
              </a:rPr>
              <a:t> αφορά το </a:t>
            </a:r>
            <a:r>
              <a:rPr lang="en-US" sz="1200" kern="1200" dirty="0" err="1">
                <a:solidFill>
                  <a:schemeClr val="tx1"/>
                </a:solidFill>
                <a:effectLst/>
                <a:latin typeface="+mn-lt"/>
                <a:ea typeface="+mn-ea"/>
                <a:cs typeface="+mn-cs"/>
              </a:rPr>
              <a:t>europass</a:t>
            </a:r>
            <a:r>
              <a:rPr lang="en-US" sz="1200" kern="1200" dirty="0">
                <a:solidFill>
                  <a:schemeClr val="tx1"/>
                </a:solidFill>
                <a:effectLst/>
                <a:latin typeface="+mn-lt"/>
                <a:ea typeface="+mn-ea"/>
                <a:cs typeface="+mn-cs"/>
              </a:rPr>
              <a:t> mobility</a:t>
            </a:r>
            <a:r>
              <a:rPr lang="en-US" sz="1200" kern="1200" baseline="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δεν είναι υποχρεωτικό αλλά η εισήγηση της ΕΥ είναι να το εκδίδεται για τους </a:t>
            </a:r>
            <a:r>
              <a:rPr lang="el-GR" sz="1200" kern="1200" baseline="0" dirty="0" err="1">
                <a:solidFill>
                  <a:schemeClr val="tx1"/>
                </a:solidFill>
                <a:effectLst/>
                <a:latin typeface="+mn-lt"/>
                <a:ea typeface="+mn-ea"/>
                <a:cs typeface="+mn-cs"/>
              </a:rPr>
              <a:t>συμμετέχοντές</a:t>
            </a:r>
            <a:r>
              <a:rPr lang="el-GR" sz="1200" kern="1200" baseline="0" dirty="0">
                <a:solidFill>
                  <a:schemeClr val="tx1"/>
                </a:solidFill>
                <a:effectLst/>
                <a:latin typeface="+mn-lt"/>
                <a:ea typeface="+mn-ea"/>
                <a:cs typeface="+mn-cs"/>
              </a:rPr>
              <a:t> σας.</a:t>
            </a:r>
            <a:endParaRPr lang="en-US" sz="1200" kern="1200" baseline="0" dirty="0">
              <a:solidFill>
                <a:schemeClr val="tx1"/>
              </a:solidFill>
              <a:effectLst/>
              <a:latin typeface="+mn-lt"/>
              <a:ea typeface="+mn-ea"/>
              <a:cs typeface="+mn-cs"/>
            </a:endParaRPr>
          </a:p>
          <a:p>
            <a:r>
              <a:rPr lang="el-GR" sz="1200" b="0" i="0" u="none" strike="noStrike" kern="1200" baseline="0" dirty="0">
                <a:solidFill>
                  <a:schemeClr val="tx1"/>
                </a:solidFill>
                <a:latin typeface="+mn-lt"/>
                <a:ea typeface="+mn-ea"/>
                <a:cs typeface="+mn-cs"/>
              </a:rPr>
              <a:t>Η διαδικτυακή πλατφόρμα </a:t>
            </a:r>
            <a:r>
              <a:rPr lang="el-GR" sz="1200" b="0" i="0" u="none" strike="noStrike" kern="1200" baseline="0" dirty="0" err="1">
                <a:solidFill>
                  <a:schemeClr val="tx1"/>
                </a:solidFill>
                <a:latin typeface="+mn-lt"/>
                <a:ea typeface="+mn-ea"/>
                <a:cs typeface="+mn-cs"/>
              </a:rPr>
              <a:t>Europass</a:t>
            </a:r>
            <a:r>
              <a:rPr lang="el-GR" sz="1200" b="0" i="0" u="none" strike="noStrike" kern="1200" baseline="0" dirty="0">
                <a:solidFill>
                  <a:schemeClr val="tx1"/>
                </a:solidFill>
                <a:latin typeface="+mn-lt"/>
                <a:ea typeface="+mn-ea"/>
                <a:cs typeface="+mn-cs"/>
              </a:rPr>
              <a:t>, είναι μια δράση του ευρωπαϊκού θεματολογίου δεξιοτήτων, που παρέχει στα άτομα και τους οργανισμούς</a:t>
            </a:r>
          </a:p>
          <a:p>
            <a:r>
              <a:rPr lang="el-GR" sz="1200" b="0" i="0" u="none" strike="noStrike" kern="1200" baseline="0" dirty="0">
                <a:solidFill>
                  <a:schemeClr val="tx1"/>
                </a:solidFill>
                <a:latin typeface="+mn-lt"/>
                <a:ea typeface="+mn-ea"/>
                <a:cs typeface="+mn-cs"/>
              </a:rPr>
              <a:t>διαδικτυακά εργαλεία και πληροφορίες σχετικά με ευκαιρίες μάθησης, πλαίσια επαγγελματικών προσόντων και επαγγελματικά προσόντα,</a:t>
            </a:r>
          </a:p>
          <a:p>
            <a:r>
              <a:rPr lang="el-GR" sz="1200" b="0" i="0" u="none" strike="noStrike" kern="1200" baseline="0" dirty="0">
                <a:solidFill>
                  <a:schemeClr val="tx1"/>
                </a:solidFill>
                <a:latin typeface="+mn-lt"/>
                <a:ea typeface="+mn-ea"/>
                <a:cs typeface="+mn-cs"/>
              </a:rPr>
              <a:t>καθοδήγηση, πληροφορίες για τις δεξιότητες, εργαλεία </a:t>
            </a:r>
            <a:r>
              <a:rPr lang="el-GR" sz="1200" b="0" i="0" u="none" strike="noStrike" kern="1200" baseline="0" dirty="0" err="1">
                <a:solidFill>
                  <a:schemeClr val="tx1"/>
                </a:solidFill>
                <a:latin typeface="+mn-lt"/>
                <a:ea typeface="+mn-ea"/>
                <a:cs typeface="+mn-cs"/>
              </a:rPr>
              <a:t>αυτοαξιολόγησης</a:t>
            </a:r>
            <a:r>
              <a:rPr lang="el-GR" sz="1200" b="0" i="0" u="none" strike="noStrike" kern="1200" baseline="0" dirty="0">
                <a:solidFill>
                  <a:schemeClr val="tx1"/>
                </a:solidFill>
                <a:latin typeface="+mn-lt"/>
                <a:ea typeface="+mn-ea"/>
                <a:cs typeface="+mn-cs"/>
              </a:rPr>
              <a:t> και τεκμηρίωση δεξιοτήτων και επαγγελματικών προσόντων, καθώς και</a:t>
            </a:r>
          </a:p>
          <a:p>
            <a:r>
              <a:rPr lang="el-GR" sz="1200" b="0" i="0" u="none" strike="noStrike" kern="1200" baseline="0" dirty="0">
                <a:solidFill>
                  <a:schemeClr val="tx1"/>
                </a:solidFill>
                <a:latin typeface="+mn-lt"/>
                <a:ea typeface="+mn-ea"/>
                <a:cs typeface="+mn-cs"/>
              </a:rPr>
              <a:t>συνδεσιμότητα με ευκαιρίες μάθησης και απασχόλησης.</a:t>
            </a:r>
          </a:p>
          <a:p>
            <a:r>
              <a:rPr lang="el-GR" sz="1200" b="0" i="0" u="none" strike="noStrike" kern="1200" baseline="0" dirty="0">
                <a:solidFill>
                  <a:schemeClr val="tx1"/>
                </a:solidFill>
                <a:latin typeface="+mn-lt"/>
                <a:ea typeface="+mn-ea"/>
                <a:cs typeface="+mn-cs"/>
              </a:rPr>
              <a:t>Η πλατφόρμα </a:t>
            </a:r>
            <a:r>
              <a:rPr lang="el-GR" sz="1200" b="0" i="0" u="none" strike="noStrike" kern="1200" baseline="0" dirty="0" err="1">
                <a:solidFill>
                  <a:schemeClr val="tx1"/>
                </a:solidFill>
                <a:latin typeface="+mn-lt"/>
                <a:ea typeface="+mn-ea"/>
                <a:cs typeface="+mn-cs"/>
              </a:rPr>
              <a:t>Europass</a:t>
            </a:r>
            <a:r>
              <a:rPr lang="el-GR" sz="1200" b="0" i="0" u="none" strike="noStrike" kern="1200" baseline="0" dirty="0">
                <a:solidFill>
                  <a:schemeClr val="tx1"/>
                </a:solidFill>
                <a:latin typeface="+mn-lt"/>
                <a:ea typeface="+mn-ea"/>
                <a:cs typeface="+mn-cs"/>
              </a:rPr>
              <a:t> προσφέρει επίσης εργαλεία και λογισμικό για την υποστήριξη διαπιστευτηρίων με ψηφιακή υπογραφή, όπως</a:t>
            </a:r>
          </a:p>
          <a:p>
            <a:r>
              <a:rPr lang="el-GR" sz="1200" b="0" i="0" u="none" strike="noStrike" kern="1200" baseline="0" dirty="0">
                <a:solidFill>
                  <a:schemeClr val="tx1"/>
                </a:solidFill>
                <a:latin typeface="+mn-lt"/>
                <a:ea typeface="+mn-ea"/>
                <a:cs typeface="+mn-cs"/>
              </a:rPr>
              <a:t>ανακοινώθηκε στο σχέδιο δράσης για την ψηφιακή εκπαίδευση. Η πλατφόρμα διασυνδέεται με εθνικές πηγές δεδομένων για ευκαιρίες μάθησης, καθώς και με εθνικές βάσεις δεδομένων ή μητρώα επαγγελματικών προσόντων. Στην Κύπρο μπορείτε να απευθυνθείτε στο ΚΕΠΑ για περαιτέρω πληροφορίες</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καθώς είναι το Εθνικό Κέντρο </a:t>
            </a:r>
            <a:r>
              <a:rPr lang="en-US" sz="1200" b="0" i="0" u="none" strike="noStrike" kern="1200" baseline="0" dirty="0" err="1">
                <a:solidFill>
                  <a:schemeClr val="tx1"/>
                </a:solidFill>
                <a:latin typeface="+mn-lt"/>
                <a:ea typeface="+mn-ea"/>
                <a:cs typeface="+mn-cs"/>
              </a:rPr>
              <a:t>Europass</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Κύπρου.</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30</a:t>
            </a:fld>
            <a:endParaRPr lang="en-US"/>
          </a:p>
        </p:txBody>
      </p:sp>
    </p:spTree>
    <p:extLst>
      <p:ext uri="{BB962C8B-B14F-4D97-AF65-F5344CB8AC3E}">
        <p14:creationId xmlns:p14="http://schemas.microsoft.com/office/powerpoint/2010/main" val="304465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a:t>
            </a:fld>
            <a:endParaRPr lang="en-US"/>
          </a:p>
        </p:txBody>
      </p:sp>
    </p:spTree>
    <p:extLst>
      <p:ext uri="{BB962C8B-B14F-4D97-AF65-F5344CB8AC3E}">
        <p14:creationId xmlns:p14="http://schemas.microsoft.com/office/powerpoint/2010/main" val="1508570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dirty="0">
                <a:solidFill>
                  <a:schemeClr val="tx1">
                    <a:lumMod val="75000"/>
                    <a:lumOff val="25000"/>
                  </a:schemeClr>
                </a:solidFill>
                <a:latin typeface="Century Gothic" panose="020B0502020202020204" pitchFamily="34" charset="0"/>
              </a:rPr>
              <a:t>Νομικό έγγραφο μεταξύ του δικαιούχου και  της Εθνικής Υπηρεσίας (ΕΥ)</a:t>
            </a:r>
          </a:p>
          <a:p>
            <a:pPr marL="171450" indent="-171450">
              <a:buFont typeface="Arial" panose="020B0604020202020204" pitchFamily="34" charset="0"/>
              <a:buChar char="•"/>
            </a:pPr>
            <a:r>
              <a:rPr lang="el-GR" sz="1200" dirty="0">
                <a:solidFill>
                  <a:schemeClr val="tx1">
                    <a:lumMod val="75000"/>
                    <a:lumOff val="25000"/>
                  </a:schemeClr>
                </a:solidFill>
                <a:latin typeface="Century Gothic" panose="020B0502020202020204" pitchFamily="34" charset="0"/>
              </a:rPr>
              <a:t>Η Διαχείριση του Σχεδίου σας γίνεται σύμφωνα με τους κανόνες της Συμφωνίας Επιχορήγησης, του Οδηγού Προγράμματος </a:t>
            </a:r>
            <a:r>
              <a:rPr lang="el-GR" sz="1200">
                <a:solidFill>
                  <a:schemeClr val="tx1">
                    <a:lumMod val="75000"/>
                    <a:lumOff val="25000"/>
                  </a:schemeClr>
                </a:solidFill>
                <a:latin typeface="Century Gothic" panose="020B0502020202020204" pitchFamily="34" charset="0"/>
              </a:rPr>
              <a:t>20</a:t>
            </a:r>
            <a:r>
              <a:rPr lang="en-GB" sz="1200">
                <a:solidFill>
                  <a:schemeClr val="tx1">
                    <a:lumMod val="75000"/>
                    <a:lumOff val="25000"/>
                  </a:schemeClr>
                </a:solidFill>
                <a:latin typeface="Century Gothic" panose="020B0502020202020204" pitchFamily="34" charset="0"/>
              </a:rPr>
              <a:t>2</a:t>
            </a:r>
            <a:r>
              <a:rPr lang="el-GR" sz="1200">
                <a:solidFill>
                  <a:schemeClr val="tx1">
                    <a:lumMod val="75000"/>
                    <a:lumOff val="25000"/>
                  </a:schemeClr>
                </a:solidFill>
                <a:latin typeface="Century Gothic" panose="020B0502020202020204" pitchFamily="34" charset="0"/>
              </a:rPr>
              <a:t>και </a:t>
            </a:r>
            <a:r>
              <a:rPr lang="el-GR" sz="1200" dirty="0">
                <a:solidFill>
                  <a:schemeClr val="tx1">
                    <a:lumMod val="75000"/>
                    <a:lumOff val="25000"/>
                  </a:schemeClr>
                </a:solidFill>
                <a:latin typeface="Century Gothic" panose="020B0502020202020204" pitchFamily="34" charset="0"/>
              </a:rPr>
              <a:t>σύμφωνα με την Αίτησή</a:t>
            </a:r>
            <a:r>
              <a:rPr lang="el-GR" sz="1200" baseline="0" dirty="0">
                <a:solidFill>
                  <a:schemeClr val="tx1">
                    <a:lumMod val="75000"/>
                    <a:lumOff val="25000"/>
                  </a:schemeClr>
                </a:solidFill>
                <a:latin typeface="Century Gothic" panose="020B0502020202020204" pitchFamily="34" charset="0"/>
              </a:rPr>
              <a:t> που έχετε υποβάλει</a:t>
            </a:r>
            <a:endParaRPr lang="el-GR" sz="1200" dirty="0">
              <a:solidFill>
                <a:schemeClr val="tx1">
                  <a:lumMod val="75000"/>
                  <a:lumOff val="25000"/>
                </a:schemeClr>
              </a:solidFill>
              <a:latin typeface="Century Gothic" panose="020B0502020202020204" pitchFamily="34" charset="0"/>
            </a:endParaRPr>
          </a:p>
          <a:p>
            <a:pPr marL="171450" indent="-171450">
              <a:buFont typeface="Arial" panose="020B0604020202020204" pitchFamily="34" charset="0"/>
              <a:buChar char="•"/>
            </a:pPr>
            <a:r>
              <a:rPr lang="el-GR" sz="1200" dirty="0">
                <a:solidFill>
                  <a:schemeClr val="tx1">
                    <a:lumMod val="75000"/>
                    <a:lumOff val="25000"/>
                  </a:schemeClr>
                </a:solidFill>
                <a:latin typeface="Century Gothic" panose="020B0502020202020204" pitchFamily="34" charset="0"/>
              </a:rPr>
              <a:t>Η Συμφωνία Επιχορήγησης και το Παράρτημα ΙΙ έχουν</a:t>
            </a:r>
            <a:r>
              <a:rPr lang="el-GR" sz="1200" baseline="0" dirty="0">
                <a:solidFill>
                  <a:schemeClr val="tx1">
                    <a:lumMod val="75000"/>
                    <a:lumOff val="25000"/>
                  </a:schemeClr>
                </a:solidFill>
                <a:latin typeface="Century Gothic" panose="020B0502020202020204" pitchFamily="34" charset="0"/>
              </a:rPr>
              <a:t> αποσταλεί σε εσάς </a:t>
            </a:r>
            <a:r>
              <a:rPr lang="el-GR" sz="1200" dirty="0">
                <a:solidFill>
                  <a:schemeClr val="tx1">
                    <a:lumMod val="75000"/>
                    <a:lumOff val="25000"/>
                  </a:schemeClr>
                </a:solidFill>
                <a:latin typeface="Century Gothic" panose="020B0502020202020204" pitchFamily="34" charset="0"/>
              </a:rPr>
              <a:t>ηλεκτρονικά</a:t>
            </a:r>
          </a:p>
          <a:p>
            <a:pPr marL="171450" indent="-171450" algn="l" defTabSz="914400" rtl="0" eaLnBrk="1" latinLnBrk="0" hangingPunct="1">
              <a:buFont typeface="Arial" panose="020B0604020202020204" pitchFamily="34" charset="0"/>
              <a:buChar char="•"/>
            </a:pPr>
            <a:r>
              <a:rPr lang="el-GR" sz="1200" dirty="0">
                <a:solidFill>
                  <a:schemeClr val="tx1">
                    <a:lumMod val="75000"/>
                    <a:lumOff val="25000"/>
                  </a:schemeClr>
                </a:solidFill>
                <a:latin typeface="Century Gothic" panose="020B0502020202020204" pitchFamily="34" charset="0"/>
              </a:rPr>
              <a:t>Τα υπόλοιπα παραρτήματα αναρτώνται </a:t>
            </a:r>
            <a:r>
              <a:rPr lang="el-GR" sz="1200" kern="1200" dirty="0">
                <a:solidFill>
                  <a:schemeClr val="tx1">
                    <a:lumMod val="75000"/>
                    <a:lumOff val="25000"/>
                  </a:schemeClr>
                </a:solidFill>
                <a:latin typeface="Century Gothic" panose="020B0502020202020204" pitchFamily="34" charset="0"/>
                <a:ea typeface="+mn-ea"/>
                <a:cs typeface="+mn-cs"/>
              </a:rPr>
              <a:t>στη </a:t>
            </a:r>
            <a:r>
              <a:rPr lang="el-GR" sz="1200" kern="1200" dirty="0">
                <a:solidFill>
                  <a:schemeClr val="tx1">
                    <a:lumMod val="75000"/>
                    <a:lumOff val="25000"/>
                  </a:schemeClr>
                </a:solidFill>
                <a:latin typeface="Century Gothic" panose="020B0502020202020204" pitchFamily="34" charset="0"/>
                <a:ea typeface="+mn-ea"/>
                <a:cs typeface="+mn-cs"/>
                <a:hlinkClick r:id="rId3"/>
              </a:rPr>
              <a:t>Διαχείριση Εγκεκριμένων Σχεδίων</a:t>
            </a:r>
            <a:r>
              <a:rPr lang="en-GB" sz="1200" kern="1200" dirty="0">
                <a:solidFill>
                  <a:schemeClr val="tx1">
                    <a:lumMod val="75000"/>
                    <a:lumOff val="25000"/>
                  </a:schemeClr>
                </a:solidFill>
                <a:latin typeface="Century Gothic" panose="020B0502020202020204" pitchFamily="34" charset="0"/>
                <a:ea typeface="+mn-ea"/>
                <a:cs typeface="+mn-cs"/>
              </a:rPr>
              <a:t> </a:t>
            </a:r>
            <a:r>
              <a:rPr lang="el-GR" sz="1200" kern="1200" dirty="0">
                <a:solidFill>
                  <a:schemeClr val="tx1">
                    <a:lumMod val="75000"/>
                    <a:lumOff val="25000"/>
                  </a:schemeClr>
                </a:solidFill>
                <a:latin typeface="Century Gothic" panose="020B0502020202020204" pitchFamily="34" charset="0"/>
                <a:ea typeface="+mn-ea"/>
                <a:cs typeface="+mn-cs"/>
              </a:rPr>
              <a:t>στην ιστοσελίδα του ΙΔΕΠ</a:t>
            </a:r>
          </a:p>
          <a:p>
            <a:pPr marL="171450" indent="-171450">
              <a:buFont typeface="Arial" panose="020B0604020202020204" pitchFamily="34" charset="0"/>
              <a:buChar char="•"/>
            </a:pPr>
            <a:r>
              <a:rPr lang="el-GR" sz="1200" kern="1200">
                <a:solidFill>
                  <a:schemeClr val="tx1">
                    <a:lumMod val="75000"/>
                    <a:lumOff val="25000"/>
                  </a:schemeClr>
                </a:solidFill>
                <a:latin typeface="Century Gothic" panose="020B0502020202020204" pitchFamily="34" charset="0"/>
                <a:ea typeface="+mn-ea"/>
                <a:cs typeface="+mn-cs"/>
              </a:rPr>
              <a:t>Η συμφωνία επιχορήγησης τίθεται ουσιαστικά</a:t>
            </a:r>
            <a:r>
              <a:rPr lang="el-GR" sz="1200" kern="1200" baseline="0">
                <a:solidFill>
                  <a:schemeClr val="tx1">
                    <a:lumMod val="75000"/>
                    <a:lumOff val="25000"/>
                  </a:schemeClr>
                </a:solidFill>
                <a:latin typeface="Century Gothic" panose="020B0502020202020204" pitchFamily="34" charset="0"/>
                <a:ea typeface="+mn-ea"/>
                <a:cs typeface="+mn-cs"/>
              </a:rPr>
              <a:t> </a:t>
            </a:r>
            <a:r>
              <a:rPr lang="el-GR" sz="1200" kern="1200">
                <a:solidFill>
                  <a:schemeClr val="tx1">
                    <a:lumMod val="75000"/>
                    <a:lumOff val="25000"/>
                  </a:schemeClr>
                </a:solidFill>
                <a:latin typeface="Century Gothic" panose="020B0502020202020204" pitchFamily="34" charset="0"/>
                <a:ea typeface="+mn-ea"/>
                <a:cs typeface="+mn-cs"/>
              </a:rPr>
              <a:t>σε ισχύ μετά την υπογραφή και από την ΕΥ </a:t>
            </a:r>
            <a:endParaRPr lang="el-GR" sz="1200">
              <a:solidFill>
                <a:schemeClr val="tx1">
                  <a:lumMod val="75000"/>
                  <a:lumOff val="25000"/>
                </a:schemeClr>
              </a:solidFill>
              <a:latin typeface="Century Gothic" panose="020B0502020202020204" pitchFamily="34" charset="0"/>
            </a:endParaRPr>
          </a:p>
          <a:p>
            <a:pPr marL="171450" indent="-171450">
              <a:buFont typeface="Arial" panose="020B0604020202020204" pitchFamily="34" charset="0"/>
              <a:buChar char="•"/>
            </a:pPr>
            <a:r>
              <a:rPr lang="el-GR" sz="1200">
                <a:solidFill>
                  <a:schemeClr val="tx1">
                    <a:lumMod val="75000"/>
                    <a:lumOff val="25000"/>
                  </a:schemeClr>
                </a:solidFill>
                <a:latin typeface="Century Gothic" panose="020B0502020202020204" pitchFamily="34" charset="0"/>
              </a:rPr>
              <a:t>Θα </a:t>
            </a:r>
            <a:r>
              <a:rPr lang="el-GR" sz="1200" dirty="0">
                <a:solidFill>
                  <a:schemeClr val="tx1">
                    <a:lumMod val="75000"/>
                    <a:lumOff val="25000"/>
                  </a:schemeClr>
                </a:solidFill>
                <a:latin typeface="Century Gothic" panose="020B0502020202020204" pitchFamily="34" charset="0"/>
              </a:rPr>
              <a:t>πρέπει να έχετε υπόψη σας ότι η ΕΥ</a:t>
            </a:r>
            <a:r>
              <a:rPr lang="el-GR" sz="1200" baseline="0" dirty="0">
                <a:solidFill>
                  <a:schemeClr val="tx1">
                    <a:lumMod val="75000"/>
                    <a:lumOff val="25000"/>
                  </a:schemeClr>
                </a:solidFill>
                <a:latin typeface="Century Gothic" panose="020B0502020202020204" pitchFamily="34" charset="0"/>
              </a:rPr>
              <a:t> επικοινωνεί </a:t>
            </a:r>
            <a:r>
              <a:rPr lang="el-GR" sz="1200" b="1" dirty="0">
                <a:solidFill>
                  <a:schemeClr val="tx1">
                    <a:lumMod val="75000"/>
                    <a:lumOff val="25000"/>
                  </a:schemeClr>
                </a:solidFill>
                <a:latin typeface="Century Gothic" panose="020B0502020202020204" pitchFamily="34" charset="0"/>
              </a:rPr>
              <a:t>μόνο</a:t>
            </a:r>
            <a:r>
              <a:rPr lang="el-GR" sz="1200" dirty="0">
                <a:solidFill>
                  <a:schemeClr val="tx1">
                    <a:lumMod val="75000"/>
                    <a:lumOff val="25000"/>
                  </a:schemeClr>
                </a:solidFill>
                <a:latin typeface="Century Gothic" panose="020B0502020202020204" pitchFamily="34" charset="0"/>
              </a:rPr>
              <a:t> με το άτομο επαφής που έχει οριστεί στην αίτηση και το νόμιμο εκπρόσωπο της σχολής/οργανισμού</a:t>
            </a:r>
            <a:endParaRPr lang="en-GB" sz="1200" dirty="0">
              <a:solidFill>
                <a:schemeClr val="tx1">
                  <a:lumMod val="75000"/>
                  <a:lumOff val="25000"/>
                </a:schemeClr>
              </a:solidFill>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31</a:t>
            </a:fld>
            <a:endParaRPr lang="en-US"/>
          </a:p>
        </p:txBody>
      </p:sp>
    </p:spTree>
    <p:extLst>
      <p:ext uri="{BB962C8B-B14F-4D97-AF65-F5344CB8AC3E}">
        <p14:creationId xmlns:p14="http://schemas.microsoft.com/office/powerpoint/2010/main" val="1267023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32</a:t>
            </a:fld>
            <a:endParaRPr lang="en-US"/>
          </a:p>
        </p:txBody>
      </p:sp>
    </p:spTree>
    <p:extLst>
      <p:ext uri="{BB962C8B-B14F-4D97-AF65-F5344CB8AC3E}">
        <p14:creationId xmlns:p14="http://schemas.microsoft.com/office/powerpoint/2010/main" val="570255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33</a:t>
            </a:fld>
            <a:endParaRPr lang="en-US"/>
          </a:p>
        </p:txBody>
      </p:sp>
    </p:spTree>
    <p:extLst>
      <p:ext uri="{BB962C8B-B14F-4D97-AF65-F5344CB8AC3E}">
        <p14:creationId xmlns:p14="http://schemas.microsoft.com/office/powerpoint/2010/main" val="1745673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34</a:t>
            </a:fld>
            <a:endParaRPr lang="en-US"/>
          </a:p>
        </p:txBody>
      </p:sp>
    </p:spTree>
    <p:extLst>
      <p:ext uri="{BB962C8B-B14F-4D97-AF65-F5344CB8AC3E}">
        <p14:creationId xmlns:p14="http://schemas.microsoft.com/office/powerpoint/2010/main" val="4263330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l-GR" b="0" dirty="0">
                <a:solidFill>
                  <a:schemeClr val="tx1">
                    <a:lumMod val="75000"/>
                    <a:lumOff val="25000"/>
                  </a:schemeClr>
                </a:solidFill>
                <a:latin typeface="Verdana Pro" panose="020B0604030504040204" pitchFamily="34" charset="0"/>
              </a:rPr>
              <a:t>Το Πρόγραμμα επιτρέπει την απόκλιση από τις εγκεκριμένες κινητικότητες της Συμφωνίας Επιχορήγησης, εφόσον αυτή </a:t>
            </a:r>
            <a:r>
              <a:rPr lang="el-GR" dirty="0">
                <a:solidFill>
                  <a:schemeClr val="tx1">
                    <a:lumMod val="75000"/>
                    <a:lumOff val="25000"/>
                  </a:schemeClr>
                </a:solidFill>
                <a:latin typeface="Verdana Pro" panose="020B0604030504040204" pitchFamily="34" charset="0"/>
              </a:rPr>
              <a:t>δεν επηρεάζει τις πρόνοιες της Συμφωνίας Επιχορήγησης</a:t>
            </a:r>
            <a:r>
              <a:rPr lang="el-GR" b="0" dirty="0">
                <a:solidFill>
                  <a:schemeClr val="tx1">
                    <a:lumMod val="75000"/>
                    <a:lumOff val="25000"/>
                  </a:schemeClr>
                </a:solidFill>
                <a:latin typeface="Verdana Pro" panose="020B0604030504040204" pitchFamily="34" charset="0"/>
              </a:rPr>
              <a:t>. </a:t>
            </a:r>
          </a:p>
          <a:p>
            <a:pPr algn="just">
              <a:buFont typeface="Arial" panose="020B0604020202020204" pitchFamily="34" charset="0"/>
              <a:buChar char="•"/>
            </a:pPr>
            <a:r>
              <a:rPr lang="el-GR" b="0" dirty="0">
                <a:solidFill>
                  <a:schemeClr val="tx1">
                    <a:lumMod val="75000"/>
                    <a:lumOff val="25000"/>
                  </a:schemeClr>
                </a:solidFill>
                <a:latin typeface="Verdana Pro" panose="020B0604030504040204" pitchFamily="34" charset="0"/>
              </a:rPr>
              <a:t>Οι αλλαγές/διαφοροποιήσεις που μπορούν να κάνουν από μόνοι τους οι δικαιούχοι οργανισμοί είναι καταγεγραμμένες στη Συμφωνία Επιχορήγησης </a:t>
            </a:r>
            <a:r>
              <a:rPr lang="el-GR" b="0" dirty="0" err="1">
                <a:solidFill>
                  <a:schemeClr val="tx1">
                    <a:lumMod val="75000"/>
                    <a:lumOff val="25000"/>
                  </a:schemeClr>
                </a:solidFill>
                <a:latin typeface="Verdana Pro" panose="020B0604030504040204" pitchFamily="34" charset="0"/>
              </a:rPr>
              <a:t>έκαστου</a:t>
            </a:r>
            <a:r>
              <a:rPr lang="el-GR" b="0" dirty="0">
                <a:solidFill>
                  <a:schemeClr val="tx1">
                    <a:lumMod val="75000"/>
                    <a:lumOff val="25000"/>
                  </a:schemeClr>
                </a:solidFill>
                <a:latin typeface="Verdana Pro" panose="020B0604030504040204" pitchFamily="34" charset="0"/>
              </a:rPr>
              <a:t> έτους. </a:t>
            </a:r>
          </a:p>
          <a:p>
            <a:pPr algn="just">
              <a:buFont typeface="Arial" panose="020B0604020202020204" pitchFamily="34" charset="0"/>
              <a:buChar char="•"/>
            </a:pPr>
            <a:r>
              <a:rPr lang="el-GR" b="0" dirty="0">
                <a:solidFill>
                  <a:schemeClr val="tx1">
                    <a:lumMod val="75000"/>
                    <a:lumOff val="25000"/>
                  </a:schemeClr>
                </a:solidFill>
                <a:latin typeface="Verdana Pro" panose="020B0604030504040204" pitchFamily="34" charset="0"/>
              </a:rPr>
              <a:t>Οποιαδήποτε άλλη αλλαγή σε κάποιο από τα Άρθρα της Συμφωνίας Επιχορήγησης πρέπει να είναι κατόπιν έγκρισης της Εθνικής Υπηρεσίας. </a:t>
            </a:r>
          </a:p>
          <a:p>
            <a:pPr marL="0" indent="0" algn="just">
              <a:buFontTx/>
              <a:buNone/>
              <a:defRPr/>
            </a:pPr>
            <a:endParaRPr lang="el-GR" sz="1200" dirty="0">
              <a:solidFill>
                <a:schemeClr val="tx1">
                  <a:lumMod val="75000"/>
                  <a:lumOff val="25000"/>
                </a:schemeClr>
              </a:solidFill>
              <a:latin typeface="Century Gothic" panose="020B0502020202020204" pitchFamily="34" charset="0"/>
            </a:endParaRPr>
          </a:p>
          <a:p>
            <a:pPr marL="0" indent="0" algn="just">
              <a:buFontTx/>
              <a:buNone/>
              <a:defRPr/>
            </a:pPr>
            <a:r>
              <a:rPr lang="el-GR" sz="1200" dirty="0">
                <a:solidFill>
                  <a:schemeClr val="tx1">
                    <a:lumMod val="75000"/>
                    <a:lumOff val="25000"/>
                  </a:schemeClr>
                </a:solidFill>
                <a:latin typeface="Century Gothic" panose="020B0502020202020204" pitchFamily="34" charset="0"/>
              </a:rPr>
              <a:t>Οι περιπτώσεις στις οποίες δεν απαιτείται Τροποποίηση Συμφωνίας Επιχορήγησης, αλλά γραπτή ενημέρωση μέσω ηλεκτρονικού μηνύματος, είναι οι ακόλουθες</a:t>
            </a:r>
            <a:endParaRPr lang="el-GR" altLang="en-US" sz="1200" dirty="0">
              <a:solidFill>
                <a:schemeClr val="tx1">
                  <a:lumMod val="75000"/>
                  <a:lumOff val="25000"/>
                </a:schemeClr>
              </a:solidFill>
              <a:latin typeface="Century Gothic" panose="020B0502020202020204" pitchFamily="34" charset="0"/>
            </a:endParaRPr>
          </a:p>
          <a:p>
            <a:pPr marL="0" indent="0" algn="just">
              <a:buFontTx/>
              <a:buNone/>
              <a:defRPr/>
            </a:pPr>
            <a:r>
              <a:rPr lang="el-GR" altLang="en-US" sz="1200" dirty="0">
                <a:solidFill>
                  <a:schemeClr val="tx1">
                    <a:lumMod val="75000"/>
                    <a:lumOff val="25000"/>
                  </a:schemeClr>
                </a:solidFill>
                <a:latin typeface="Century Gothic" panose="020B0502020202020204" pitchFamily="34" charset="0"/>
              </a:rPr>
              <a:t>……</a:t>
            </a:r>
            <a:endParaRPr lang="en-US" altLang="en-US" sz="1200" dirty="0">
              <a:solidFill>
                <a:schemeClr val="tx1">
                  <a:lumMod val="75000"/>
                  <a:lumOff val="25000"/>
                </a:schemeClr>
              </a:solidFill>
              <a:latin typeface="Century Gothic" panose="020B0502020202020204" pitchFamily="34" charset="0"/>
            </a:endParaRPr>
          </a:p>
          <a:p>
            <a:pPr marL="0" indent="0" algn="just">
              <a:buFontTx/>
              <a:buNone/>
              <a:defRPr/>
            </a:pPr>
            <a:endParaRPr lang="en-US" altLang="en-US" sz="1200" dirty="0">
              <a:solidFill>
                <a:schemeClr val="tx1">
                  <a:lumMod val="75000"/>
                  <a:lumOff val="25000"/>
                </a:schemeClr>
              </a:solidFill>
              <a:latin typeface="Century Gothic" panose="020B0502020202020204" pitchFamily="34" charset="0"/>
            </a:endParaRPr>
          </a:p>
          <a:p>
            <a:pPr marL="0" indent="0" algn="just">
              <a:buFontTx/>
              <a:buNone/>
              <a:defRPr/>
            </a:pPr>
            <a:r>
              <a:rPr lang="en-US" altLang="en-US" sz="1200" dirty="0">
                <a:solidFill>
                  <a:schemeClr val="tx1">
                    <a:lumMod val="75000"/>
                    <a:lumOff val="25000"/>
                  </a:schemeClr>
                </a:solidFill>
                <a:latin typeface="Century Gothic" panose="020B0502020202020204" pitchFamily="34" charset="0"/>
              </a:rPr>
              <a:t>O</a:t>
            </a:r>
            <a:r>
              <a:rPr lang="el-GR" altLang="en-US" sz="1200" dirty="0" err="1">
                <a:solidFill>
                  <a:schemeClr val="tx1">
                    <a:lumMod val="75000"/>
                    <a:lumOff val="25000"/>
                  </a:schemeClr>
                </a:solidFill>
                <a:latin typeface="Century Gothic" panose="020B0502020202020204" pitchFamily="34" charset="0"/>
              </a:rPr>
              <a:t>υσιαστικά</a:t>
            </a:r>
            <a:r>
              <a:rPr lang="el-GR" altLang="en-US" sz="1200" baseline="0" dirty="0">
                <a:solidFill>
                  <a:schemeClr val="tx1">
                    <a:lumMod val="75000"/>
                    <a:lumOff val="25000"/>
                  </a:schemeClr>
                </a:solidFill>
                <a:latin typeface="Century Gothic" panose="020B0502020202020204" pitchFamily="34" charset="0"/>
              </a:rPr>
              <a:t> </a:t>
            </a:r>
            <a:r>
              <a:rPr lang="el-GR" altLang="en-US" sz="1200" dirty="0">
                <a:solidFill>
                  <a:schemeClr val="tx1">
                    <a:lumMod val="75000"/>
                    <a:lumOff val="25000"/>
                  </a:schemeClr>
                </a:solidFill>
                <a:latin typeface="Century Gothic" panose="020B0502020202020204" pitchFamily="34" charset="0"/>
              </a:rPr>
              <a:t>Δεν είναι δυνατόν να τροποποιηθούν τα ακόλουθα</a:t>
            </a:r>
            <a:r>
              <a:rPr lang="en-GB" altLang="en-US" sz="1200" dirty="0">
                <a:solidFill>
                  <a:schemeClr val="tx1">
                    <a:lumMod val="75000"/>
                    <a:lumOff val="25000"/>
                  </a:schemeClr>
                </a:solidFill>
                <a:latin typeface="Century Gothic" panose="020B0502020202020204" pitchFamily="34" charset="0"/>
              </a:rPr>
              <a:t>:</a:t>
            </a:r>
          </a:p>
          <a:p>
            <a:pPr marL="0" indent="0" algn="just">
              <a:buFontTx/>
              <a:buNone/>
              <a:defRPr/>
            </a:pPr>
            <a:endParaRPr lang="el-GR" altLang="en-US" sz="1200" dirty="0">
              <a:solidFill>
                <a:schemeClr val="tx1">
                  <a:lumMod val="75000"/>
                  <a:lumOff val="25000"/>
                </a:schemeClr>
              </a:solidFill>
              <a:latin typeface="Century Gothic" panose="020B0502020202020204" pitchFamily="34" charset="0"/>
            </a:endParaRPr>
          </a:p>
          <a:p>
            <a:pPr algn="just">
              <a:buFontTx/>
              <a:buChar char="-"/>
              <a:defRPr/>
            </a:pPr>
            <a:r>
              <a:rPr lang="el-GR" altLang="en-US" sz="1200" dirty="0">
                <a:solidFill>
                  <a:schemeClr val="tx1">
                    <a:lumMod val="75000"/>
                    <a:lumOff val="25000"/>
                  </a:schemeClr>
                </a:solidFill>
                <a:latin typeface="Century Gothic" panose="020B0502020202020204" pitchFamily="34" charset="0"/>
              </a:rPr>
              <a:t>Το συνολικό ποσό επιχορήγησης (δεν μπορεί να αυξηθεί)</a:t>
            </a:r>
          </a:p>
          <a:p>
            <a:pPr marL="0" indent="0" algn="just">
              <a:buNone/>
              <a:defRPr/>
            </a:pPr>
            <a:endParaRPr lang="el-GR" altLang="en-US" sz="1200" dirty="0">
              <a:solidFill>
                <a:schemeClr val="tx1">
                  <a:lumMod val="75000"/>
                  <a:lumOff val="25000"/>
                </a:schemeClr>
              </a:solidFill>
              <a:latin typeface="Century Gothic" panose="020B0502020202020204" pitchFamily="34" charset="0"/>
            </a:endParaRPr>
          </a:p>
          <a:p>
            <a:pPr algn="just">
              <a:buFontTx/>
              <a:buChar char="-"/>
              <a:defRPr/>
            </a:pPr>
            <a:r>
              <a:rPr lang="el-GR" altLang="en-US" sz="1200" dirty="0">
                <a:solidFill>
                  <a:schemeClr val="tx1">
                    <a:lumMod val="75000"/>
                    <a:lumOff val="25000"/>
                  </a:schemeClr>
                </a:solidFill>
                <a:latin typeface="Century Gothic" panose="020B0502020202020204" pitchFamily="34" charset="0"/>
              </a:rPr>
              <a:t>Τα μέγιστα ποσά που προνοεί ο Οδηγός Προγράμματος</a:t>
            </a:r>
          </a:p>
          <a:p>
            <a:pPr algn="just">
              <a:buFont typeface="Arial" panose="020B0604020202020204" pitchFamily="34" charset="0"/>
              <a:buChar char="•"/>
            </a:pPr>
            <a:endParaRPr lang="el-GR" b="0" dirty="0">
              <a:solidFill>
                <a:schemeClr val="tx1">
                  <a:lumMod val="75000"/>
                  <a:lumOff val="25000"/>
                </a:schemeClr>
              </a:solidFill>
              <a:latin typeface="Verdana Pro" panose="020B0604030504040204" pitchFamily="34" charset="0"/>
            </a:endParaRPr>
          </a:p>
          <a:p>
            <a:pPr marL="0" indent="0" algn="just">
              <a:buFontTx/>
              <a:buNone/>
              <a:defRPr/>
            </a:pPr>
            <a:endParaRPr lang="en-US" altLang="en-US" sz="1200" dirty="0">
              <a:solidFill>
                <a:schemeClr val="tx1">
                  <a:lumMod val="75000"/>
                  <a:lumOff val="25000"/>
                </a:schemeClr>
              </a:solidFill>
              <a:latin typeface="Century Gothic" panose="020B0502020202020204" pitchFamily="34" charset="0"/>
            </a:endParaRPr>
          </a:p>
          <a:p>
            <a:pPr marL="0" indent="0" algn="just">
              <a:buFontTx/>
              <a:buNone/>
              <a:defRPr/>
            </a:pPr>
            <a:endParaRPr lang="en-US" altLang="en-US" sz="1200" dirty="0">
              <a:solidFill>
                <a:schemeClr val="tx1">
                  <a:lumMod val="75000"/>
                  <a:lumOff val="25000"/>
                </a:schemeClr>
              </a:solidFill>
              <a:latin typeface="Century Gothic" panose="020B0502020202020204" pitchFamily="34" charset="0"/>
            </a:endParaRPr>
          </a:p>
          <a:p>
            <a:pPr algn="just">
              <a:buFontTx/>
              <a:buChar char="-"/>
              <a:defRPr/>
            </a:pPr>
            <a:endParaRPr lang="el-GR" altLang="en-US" sz="1200" dirty="0">
              <a:solidFill>
                <a:schemeClr val="tx1">
                  <a:lumMod val="75000"/>
                  <a:lumOff val="25000"/>
                </a:schemeClr>
              </a:solidFill>
              <a:latin typeface="Century Gothic" panose="020B0502020202020204" pitchFamily="34" charset="0"/>
            </a:endParaRPr>
          </a:p>
          <a:p>
            <a:pPr algn="just">
              <a:buFontTx/>
              <a:buChar char="-"/>
              <a:defRPr/>
            </a:pPr>
            <a:endParaRPr lang="el-GR" altLang="en-US" sz="1200"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35</a:t>
            </a:fld>
            <a:endParaRPr lang="en-US"/>
          </a:p>
        </p:txBody>
      </p:sp>
    </p:spTree>
    <p:extLst>
      <p:ext uri="{BB962C8B-B14F-4D97-AF65-F5344CB8AC3E}">
        <p14:creationId xmlns:p14="http://schemas.microsoft.com/office/powerpoint/2010/main" val="401786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1" i="0" u="none" strike="noStrike" kern="1200" baseline="0" dirty="0">
                <a:solidFill>
                  <a:schemeClr val="tx1"/>
                </a:solidFill>
                <a:latin typeface="+mn-lt"/>
                <a:ea typeface="+mn-ea"/>
                <a:cs typeface="+mn-cs"/>
              </a:rPr>
              <a:t>Διάρκεια Σχεδίου </a:t>
            </a:r>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Σημειώνεται ότι όλες οι δραστηριότητες (κινητικότητας ή άλλες) πρέπει να λαμβάνουν χώρα εντός της διάρκειας του Σχεδίου μεταξύ της προκαθορισμένης ημερομηνίας έναρξης και λήξης όπως αυτές παρουσιάζονται στο σχετικό άρθρο στη Συμφωνία Επιχορήγησής σας. Εάν επιθυμείτε οποιαδήποτε αλλαγή θα πρέπει να επικοινωνήσετε με το ΙΔΕΠ για οδηγίες. </a:t>
            </a:r>
          </a:p>
          <a:p>
            <a:endParaRPr lang="el-GR" sz="1200" b="0" i="0" u="none" strike="noStrike" kern="1200" baseline="0" dirty="0">
              <a:solidFill>
                <a:schemeClr val="tx1"/>
              </a:solidFill>
              <a:latin typeface="+mn-lt"/>
              <a:ea typeface="+mn-ea"/>
              <a:cs typeface="+mn-cs"/>
            </a:endParaRPr>
          </a:p>
          <a:p>
            <a:r>
              <a:rPr lang="el-GR" sz="1200" b="1" i="0" u="none" strike="noStrike" kern="1200" baseline="0" dirty="0">
                <a:solidFill>
                  <a:schemeClr val="tx1"/>
                </a:solidFill>
                <a:latin typeface="+mn-lt"/>
                <a:ea typeface="+mn-ea"/>
                <a:cs typeface="+mn-cs"/>
              </a:rPr>
              <a:t>Μεταφορά κονδυλίων </a:t>
            </a:r>
            <a:endParaRPr lang="el-GR"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kern="1200" baseline="0" dirty="0">
                <a:solidFill>
                  <a:schemeClr val="tx1"/>
                </a:solidFill>
                <a:latin typeface="+mn-lt"/>
                <a:ea typeface="+mn-ea"/>
                <a:cs typeface="+mn-cs"/>
              </a:rPr>
              <a:t>Πρόσκληση 2022</a:t>
            </a:r>
            <a:endParaRPr lang="en-US" sz="1200" b="1" i="0" u="none" strike="noStrike"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200" b="0" i="0" u="none" strike="noStrike" kern="1200" baseline="0" dirty="0">
                <a:solidFill>
                  <a:schemeClr val="tx1"/>
                </a:solidFill>
                <a:latin typeface="+mn-lt"/>
                <a:ea typeface="+mn-ea"/>
                <a:cs typeface="+mn-cs"/>
              </a:rPr>
              <a:t>Οι διαπιστευμένοι οργανισμοί έχουν τ</a:t>
            </a:r>
            <a:r>
              <a:rPr lang="el-GR" altLang="en-US" sz="1200" baseline="0" dirty="0">
                <a:solidFill>
                  <a:schemeClr val="tx1">
                    <a:lumMod val="75000"/>
                    <a:lumOff val="25000"/>
                  </a:schemeClr>
                </a:solidFill>
                <a:latin typeface="Century Gothic" panose="020B0502020202020204" pitchFamily="34" charset="0"/>
              </a:rPr>
              <a:t>η δυνατότητα να διαχειριστούν το κονδύλι </a:t>
            </a:r>
            <a:r>
              <a:rPr lang="el-GR" altLang="en-US" sz="1200" dirty="0">
                <a:solidFill>
                  <a:schemeClr val="tx1">
                    <a:lumMod val="75000"/>
                    <a:lumOff val="25000"/>
                  </a:schemeClr>
                </a:solidFill>
                <a:latin typeface="Century Gothic" panose="020B0502020202020204" pitchFamily="34" charset="0"/>
              </a:rPr>
              <a:t>με στόχο την επίτευξη των δραστηριοτήτων που ορίζονται στο παράρτημα II και τηρώντας πλήρως τους κανόνες χρηματοδότησης που καθορίζονται στο παράρτημα IV. Όλες οι μεταφορές προϋπολογισμού από την κατηγορία </a:t>
            </a:r>
            <a:r>
              <a:rPr lang="en-US" sz="1200" b="0" i="1" u="none" strike="noStrike" kern="1200" baseline="0" dirty="0">
                <a:solidFill>
                  <a:schemeClr val="tx1"/>
                </a:solidFill>
                <a:latin typeface="+mn-lt"/>
                <a:ea typeface="+mn-ea"/>
                <a:cs typeface="+mn-cs"/>
              </a:rPr>
              <a:t>Inclusion support for participants </a:t>
            </a:r>
            <a:r>
              <a:rPr lang="el-GR" altLang="en-US" sz="1200" dirty="0">
                <a:solidFill>
                  <a:schemeClr val="tx1">
                    <a:lumMod val="75000"/>
                    <a:lumOff val="25000"/>
                  </a:schemeClr>
                </a:solidFill>
                <a:latin typeface="Century Gothic" panose="020B0502020202020204" pitchFamily="34" charset="0"/>
              </a:rPr>
              <a:t>σε άλλη κατηγορία προϋπολογισμού μπορούν</a:t>
            </a:r>
            <a:r>
              <a:rPr lang="el-GR" altLang="en-US" sz="1200" baseline="0" dirty="0">
                <a:solidFill>
                  <a:schemeClr val="tx1">
                    <a:lumMod val="75000"/>
                    <a:lumOff val="25000"/>
                  </a:schemeClr>
                </a:solidFill>
                <a:latin typeface="Century Gothic" panose="020B0502020202020204" pitchFamily="34" charset="0"/>
              </a:rPr>
              <a:t> να πραγματοποιηθούν ΜΟΝΟ </a:t>
            </a:r>
            <a:r>
              <a:rPr lang="el-GR" altLang="en-US" sz="1200" dirty="0">
                <a:solidFill>
                  <a:schemeClr val="tx1">
                    <a:lumMod val="75000"/>
                    <a:lumOff val="25000"/>
                  </a:schemeClr>
                </a:solidFill>
                <a:latin typeface="Century Gothic" panose="020B0502020202020204" pitchFamily="34" charset="0"/>
              </a:rPr>
              <a:t>μέσω τροποποίησης.</a:t>
            </a:r>
            <a:endParaRPr lang="en-US" altLang="en-US" sz="1200" dirty="0">
              <a:solidFill>
                <a:schemeClr val="tx1">
                  <a:lumMod val="75000"/>
                  <a:lumOff val="25000"/>
                </a:schemeClr>
              </a:solidFill>
              <a:latin typeface="Century Gothic" panose="020B0502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altLang="en-US" sz="1200" dirty="0">
                <a:solidFill>
                  <a:schemeClr val="tx1">
                    <a:lumMod val="75000"/>
                    <a:lumOff val="25000"/>
                  </a:schemeClr>
                </a:solidFill>
                <a:latin typeface="Century Gothic" panose="020B0502020202020204" pitchFamily="34" charset="0"/>
              </a:rPr>
              <a:t>Οι μη διαπιστευμένοι οργανισμοί μπορούν να μεταφέρουν ποσά μεταξύ όλων των κατηγοριών, αλλά μεταφορές από το </a:t>
            </a:r>
            <a:r>
              <a:rPr lang="en-US" altLang="en-US" sz="1200" dirty="0">
                <a:solidFill>
                  <a:schemeClr val="tx1">
                    <a:lumMod val="75000"/>
                    <a:lumOff val="25000"/>
                  </a:schemeClr>
                </a:solidFill>
                <a:latin typeface="Century Gothic" panose="020B0502020202020204" pitchFamily="34" charset="0"/>
              </a:rPr>
              <a:t>Inclusion </a:t>
            </a:r>
            <a:r>
              <a:rPr lang="en-GB" altLang="en-US" sz="1200" dirty="0">
                <a:solidFill>
                  <a:schemeClr val="tx1">
                    <a:lumMod val="75000"/>
                    <a:lumOff val="25000"/>
                  </a:schemeClr>
                </a:solidFill>
                <a:latin typeface="Century Gothic" panose="020B0502020202020204" pitchFamily="34" charset="0"/>
              </a:rPr>
              <a:t>support </a:t>
            </a:r>
            <a:r>
              <a:rPr lang="el-GR" altLang="en-US" sz="1200" dirty="0">
                <a:solidFill>
                  <a:schemeClr val="tx1">
                    <a:lumMod val="75000"/>
                    <a:lumOff val="25000"/>
                  </a:schemeClr>
                </a:solidFill>
                <a:latin typeface="Century Gothic" panose="020B0502020202020204" pitchFamily="34" charset="0"/>
              </a:rPr>
              <a:t>που ξεπερνούν το 15%, πρέπει να γίνονται μέσω τροποποίησης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kern="1200" baseline="0" dirty="0">
                <a:solidFill>
                  <a:schemeClr val="tx1"/>
                </a:solidFill>
                <a:latin typeface="+mn-lt"/>
                <a:ea typeface="+mn-ea"/>
                <a:cs typeface="+mn-cs"/>
              </a:rPr>
              <a:t>Πρόσκληση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Τροποποίηση για οτιδήποτε παρεκκλίνει από το </a:t>
            </a:r>
            <a:r>
              <a:rPr lang="en-US" sz="1200" b="0" i="0" u="none" strike="noStrike" kern="1200" baseline="0" dirty="0">
                <a:solidFill>
                  <a:schemeClr val="tx1"/>
                </a:solidFill>
                <a:latin typeface="+mn-lt"/>
                <a:ea typeface="+mn-ea"/>
                <a:cs typeface="+mn-cs"/>
              </a:rPr>
              <a:t>Article I.17 Grant Agreement</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Σημειώνεται ότι στην περίπτωση που αποστέλλεται οποιοδήποτε αίτημα για τροποποίηση μέσω email, αυτό θα πρέπει να κοινοποιείται σε 3 ηλεκτρονικές διευθύνσεις. Συγκεκριμένα: </a:t>
            </a:r>
          </a:p>
          <a:p>
            <a:pPr marL="171450" indent="-171450">
              <a:buFontTx/>
              <a:buChar char="-"/>
            </a:pPr>
            <a:r>
              <a:rPr lang="el-GR" sz="1200" b="0" i="0" u="none" strike="noStrike" kern="1200" baseline="0" dirty="0">
                <a:solidFill>
                  <a:schemeClr val="tx1"/>
                </a:solidFill>
                <a:latin typeface="+mn-lt"/>
                <a:ea typeface="+mn-ea"/>
                <a:cs typeface="+mn-cs"/>
              </a:rPr>
              <a:t>του νόμιμου εκπροσώπου, </a:t>
            </a:r>
          </a:p>
          <a:p>
            <a:pPr marL="171450" indent="-171450">
              <a:buFontTx/>
              <a:buChar char="-"/>
            </a:pPr>
            <a:r>
              <a:rPr lang="el-GR" sz="1200" b="0" i="0" u="none" strike="noStrike" kern="1200" baseline="0" dirty="0">
                <a:solidFill>
                  <a:schemeClr val="tx1"/>
                </a:solidFill>
                <a:latin typeface="+mn-lt"/>
                <a:ea typeface="+mn-ea"/>
                <a:cs typeface="+mn-cs"/>
              </a:rPr>
              <a:t>στο γενικό email του οργανισμού </a:t>
            </a:r>
          </a:p>
          <a:p>
            <a:pPr marL="171450" indent="-171450">
              <a:buFontTx/>
              <a:buChar char="-"/>
            </a:pPr>
            <a:r>
              <a:rPr lang="el-GR" sz="1200" b="0" i="0" u="none" strike="noStrike" kern="1200" baseline="0" dirty="0">
                <a:solidFill>
                  <a:schemeClr val="tx1"/>
                </a:solidFill>
                <a:latin typeface="+mn-lt"/>
                <a:ea typeface="+mn-ea"/>
                <a:cs typeface="+mn-cs"/>
              </a:rPr>
              <a:t>στο email του συντονιστή. </a:t>
            </a:r>
          </a:p>
        </p:txBody>
      </p:sp>
      <p:sp>
        <p:nvSpPr>
          <p:cNvPr id="4" name="Slide Number Placeholder 3"/>
          <p:cNvSpPr>
            <a:spLocks noGrp="1"/>
          </p:cNvSpPr>
          <p:nvPr>
            <p:ph type="sldNum" sz="quarter" idx="10"/>
          </p:nvPr>
        </p:nvSpPr>
        <p:spPr/>
        <p:txBody>
          <a:bodyPr/>
          <a:lstStyle/>
          <a:p>
            <a:fld id="{4EDA589F-84CA-4069-B718-FA6F2CB8EE53}" type="slidenum">
              <a:rPr lang="en-US" smtClean="0"/>
              <a:t>36</a:t>
            </a:fld>
            <a:endParaRPr lang="en-US"/>
          </a:p>
        </p:txBody>
      </p:sp>
    </p:spTree>
    <p:extLst>
      <p:ext uri="{BB962C8B-B14F-4D97-AF65-F5344CB8AC3E}">
        <p14:creationId xmlns:p14="http://schemas.microsoft.com/office/powerpoint/2010/main" val="767258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a:t>
            </a:r>
            <a:r>
              <a:rPr lang="el-GR" sz="1200" b="1" i="0" u="none" strike="noStrike" kern="1200" baseline="0" dirty="0">
                <a:solidFill>
                  <a:schemeClr val="tx1"/>
                </a:solidFill>
                <a:latin typeface="+mn-lt"/>
                <a:ea typeface="+mn-ea"/>
                <a:cs typeface="+mn-cs"/>
              </a:rPr>
              <a:t>Αλλαγή οργανισμού φιλοξενίας, χώρας, τύπου κινητικότητας </a:t>
            </a:r>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Μπορεί να υπάρχουν αλλαγές λόγω ακύρωσης ενός σεμιναρίου ή λόγω αλλαγής οργανισμού υποδοχής. </a:t>
            </a:r>
          </a:p>
          <a:p>
            <a:r>
              <a:rPr lang="el-GR" sz="1200" b="0" i="0" u="none" strike="noStrike" kern="1200" baseline="0" dirty="0">
                <a:solidFill>
                  <a:schemeClr val="tx1"/>
                </a:solidFill>
                <a:latin typeface="+mn-lt"/>
                <a:ea typeface="+mn-ea"/>
                <a:cs typeface="+mn-cs"/>
              </a:rPr>
              <a:t>Σε αυτή την περίπτωση, προσπαθείτε να επιλέξετε ένα </a:t>
            </a:r>
            <a:r>
              <a:rPr lang="el-GR" sz="1200" b="1" i="0" u="none" strike="noStrike" kern="1200" baseline="0" dirty="0">
                <a:solidFill>
                  <a:schemeClr val="tx1"/>
                </a:solidFill>
                <a:latin typeface="+mn-lt"/>
                <a:ea typeface="+mn-ea"/>
                <a:cs typeface="+mn-cs"/>
              </a:rPr>
              <a:t>αντίστοιχο </a:t>
            </a:r>
            <a:r>
              <a:rPr lang="el-GR" sz="1200" b="0" i="0" u="none" strike="noStrike" kern="1200" baseline="0" dirty="0">
                <a:solidFill>
                  <a:schemeClr val="tx1"/>
                </a:solidFill>
                <a:latin typeface="+mn-lt"/>
                <a:ea typeface="+mn-ea"/>
                <a:cs typeface="+mn-cs"/>
              </a:rPr>
              <a:t>σεμινάριο, ή αντίστοιχο τύπο δραστηριότητας έστω και σε άλλη χώρα αν δεν βρίσκετε στην ίδια, εφόσον η αίτηση έχει εγκριθεί με συγκεκριμένες προτάσεις και θεματολογία. Παρόλα αυτά, δεν χρειάζεται ενημέρωση της ΕΥ.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528167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38</a:t>
            </a:fld>
            <a:endParaRPr lang="en-US"/>
          </a:p>
        </p:txBody>
      </p:sp>
    </p:spTree>
    <p:extLst>
      <p:ext uri="{BB962C8B-B14F-4D97-AF65-F5344CB8AC3E}">
        <p14:creationId xmlns:p14="http://schemas.microsoft.com/office/powerpoint/2010/main" val="3490609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39</a:t>
            </a:fld>
            <a:endParaRPr lang="en-US"/>
          </a:p>
        </p:txBody>
      </p:sp>
    </p:spTree>
    <p:extLst>
      <p:ext uri="{BB962C8B-B14F-4D97-AF65-F5344CB8AC3E}">
        <p14:creationId xmlns:p14="http://schemas.microsoft.com/office/powerpoint/2010/main" val="1071575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40</a:t>
            </a:fld>
            <a:endParaRPr lang="en-US"/>
          </a:p>
        </p:txBody>
      </p:sp>
    </p:spTree>
    <p:extLst>
      <p:ext uri="{BB962C8B-B14F-4D97-AF65-F5344CB8AC3E}">
        <p14:creationId xmlns:p14="http://schemas.microsoft.com/office/powerpoint/2010/main" val="186820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2878543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dirty="0">
                <a:solidFill>
                  <a:schemeClr val="bg1"/>
                </a:solidFill>
                <a:latin typeface="Century Gothic" panose="020B0502020202020204" pitchFamily="34" charset="0"/>
              </a:rPr>
              <a:t>Αναφορικά με τα </a:t>
            </a:r>
            <a:r>
              <a:rPr lang="en-GB" dirty="0">
                <a:solidFill>
                  <a:schemeClr val="bg1"/>
                </a:solidFill>
                <a:latin typeface="Century Gothic" panose="020B0502020202020204" pitchFamily="34" charset="0"/>
              </a:rPr>
              <a:t>Exceptional Costs</a:t>
            </a:r>
            <a:r>
              <a:rPr lang="el-GR" dirty="0">
                <a:solidFill>
                  <a:schemeClr val="bg1"/>
                </a:solidFill>
                <a:latin typeface="Century Gothic" panose="020B0502020202020204" pitchFamily="34" charset="0"/>
              </a:rPr>
              <a:t> που αφορούν αγορά εξοπλισμού και εμπίπτουν είτε σε κονδύλια για τα οποία εγκρίθηκε ο οργανισμός σας κατά το στάδιο της αίτησης είτε μετέπειτα μεταφορές στη συγκεκριμένη κατηγορία, ισχύουν κανονισμοί απόσβεσης!</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dirty="0">
                <a:solidFill>
                  <a:schemeClr val="bg1"/>
                </a:solidFill>
                <a:latin typeface="Century Gothic" panose="020B0502020202020204" pitchFamily="34" charset="0"/>
              </a:rPr>
              <a: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41</a:t>
            </a:fld>
            <a:endParaRPr lang="en-US"/>
          </a:p>
        </p:txBody>
      </p:sp>
    </p:spTree>
    <p:extLst>
      <p:ext uri="{BB962C8B-B14F-4D97-AF65-F5344CB8AC3E}">
        <p14:creationId xmlns:p14="http://schemas.microsoft.com/office/powerpoint/2010/main" val="2808007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sz="1200" dirty="0">
              <a:solidFill>
                <a:schemeClr val="tx1">
                  <a:lumMod val="75000"/>
                  <a:lumOff val="25000"/>
                </a:schemeClr>
              </a:solidFill>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42</a:t>
            </a:fld>
            <a:endParaRPr lang="en-US"/>
          </a:p>
        </p:txBody>
      </p:sp>
    </p:spTree>
    <p:extLst>
      <p:ext uri="{BB962C8B-B14F-4D97-AF65-F5344CB8AC3E}">
        <p14:creationId xmlns:p14="http://schemas.microsoft.com/office/powerpoint/2010/main" val="2858770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43</a:t>
            </a:fld>
            <a:endParaRPr lang="en-US"/>
          </a:p>
        </p:txBody>
      </p:sp>
    </p:spTree>
    <p:extLst>
      <p:ext uri="{BB962C8B-B14F-4D97-AF65-F5344CB8AC3E}">
        <p14:creationId xmlns:p14="http://schemas.microsoft.com/office/powerpoint/2010/main" val="1721405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a:t>
            </a:r>
            <a:r>
              <a:rPr lang="el-GR" baseline="0" dirty="0"/>
              <a:t> ιδιαίτερα σημαντικό να έχετε καταγεγραμμένα τόσο σε φυσικό όσο και σε ηλεκτρονικό φάκελο, τα βασικά ορόσημα του σχεδίου σας</a:t>
            </a:r>
          </a:p>
          <a:p>
            <a:r>
              <a:rPr lang="el-GR" baseline="0" dirty="0"/>
              <a:t>……</a:t>
            </a:r>
          </a:p>
          <a:p>
            <a:endParaRPr lang="el-GR" baseline="0" dirty="0"/>
          </a:p>
          <a:p>
            <a:r>
              <a:rPr lang="el-GR" baseline="0" dirty="0"/>
              <a:t>΄Πολύ συχνά παρατηρούμε το φαινόμενο να αλλάζει το άτομο επικοινωνίας που συντονίζει ένα σχέδιο.</a:t>
            </a:r>
          </a:p>
          <a:p>
            <a:r>
              <a:rPr lang="el-GR" baseline="0" dirty="0"/>
              <a:t>Ως εκ τούτου, είναι σημαντικό τα βασικά ορόσημα του σχεδίου να υπάρχουν καταγεγραμμένα τόσο στον φυσικό όσο και στον ηλεκτρονικό φάκελο του έργου που υλοποιείτε</a:t>
            </a:r>
          </a:p>
          <a:p>
            <a:r>
              <a:rPr lang="el-GR" baseline="0" dirty="0"/>
              <a:t>………</a:t>
            </a:r>
          </a:p>
          <a:p>
            <a:r>
              <a:rPr lang="en-US" b="1" baseline="0" dirty="0"/>
              <a:t>O</a:t>
            </a:r>
            <a:r>
              <a:rPr lang="el-GR" b="1" baseline="0" dirty="0"/>
              <a:t>Ι</a:t>
            </a:r>
            <a:r>
              <a:rPr lang="en-US" b="1" baseline="0" dirty="0"/>
              <a:t>D </a:t>
            </a:r>
            <a:r>
              <a:rPr lang="en-US" baseline="0" dirty="0"/>
              <a:t>– </a:t>
            </a:r>
            <a:r>
              <a:rPr lang="el-GR" sz="1200" b="0" i="0" u="none" strike="noStrike" kern="1200" baseline="0" dirty="0">
                <a:solidFill>
                  <a:schemeClr val="tx1"/>
                </a:solidFill>
                <a:latin typeface="+mn-lt"/>
                <a:ea typeface="+mn-ea"/>
                <a:cs typeface="+mn-cs"/>
              </a:rPr>
              <a:t>Ο κωδικός ταυτοποίησης οργανισμού (OID) </a:t>
            </a:r>
            <a:r>
              <a:rPr lang="el-GR" sz="1200" b="0" i="0" u="none" strike="noStrike" kern="1200" baseline="0" dirty="0" err="1">
                <a:solidFill>
                  <a:schemeClr val="tx1"/>
                </a:solidFill>
                <a:latin typeface="+mn-lt"/>
                <a:ea typeface="+mn-ea"/>
                <a:cs typeface="+mn-cs"/>
              </a:rPr>
              <a:t>ταυτοποιεί</a:t>
            </a:r>
            <a:r>
              <a:rPr lang="el-GR" sz="1200" b="0" i="0" u="none" strike="noStrike" kern="1200" baseline="0" dirty="0">
                <a:solidFill>
                  <a:schemeClr val="tx1"/>
                </a:solidFill>
                <a:latin typeface="+mn-lt"/>
                <a:ea typeface="+mn-ea"/>
                <a:cs typeface="+mn-cs"/>
              </a:rPr>
              <a:t> κατά τρόπο</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μοναδικό τον οργανισμό σας μεταξύ όλων των οργανισμών που</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συμμετέχουν στις δράσεις του προγράμματος </a:t>
            </a:r>
            <a:r>
              <a:rPr lang="el-GR" sz="1200" b="0" i="0" u="none" strike="noStrike" kern="1200" baseline="0" dirty="0" err="1">
                <a:solidFill>
                  <a:schemeClr val="tx1"/>
                </a:solidFill>
                <a:latin typeface="+mn-lt"/>
                <a:ea typeface="+mn-ea"/>
                <a:cs typeface="+mn-cs"/>
              </a:rPr>
              <a:t>Erasmus</a:t>
            </a:r>
            <a:r>
              <a:rPr lang="el-GR" sz="1200" b="0" i="0" u="none" strike="noStrike" kern="1200" baseline="0" dirty="0">
                <a:solidFill>
                  <a:schemeClr val="tx1"/>
                </a:solidFill>
                <a:latin typeface="+mn-lt"/>
                <a:ea typeface="+mn-ea"/>
                <a:cs typeface="+mn-cs"/>
              </a:rPr>
              <a:t>+ </a:t>
            </a:r>
            <a:r>
              <a:rPr lang="el-GR" baseline="0" dirty="0"/>
              <a:t>. Προηγουμένως είχαμε το </a:t>
            </a:r>
            <a:r>
              <a:rPr lang="en-US" baseline="0" dirty="0"/>
              <a:t>PIC number, </a:t>
            </a:r>
            <a:r>
              <a:rPr lang="el-GR" baseline="0" dirty="0"/>
              <a:t>για τις αποκεντρωμένες δράσεις όμως, αυτές που διαχειρίζεται το ΙΔΕΠ, κάθε δικαιούχος έχει το δικό του Ο</a:t>
            </a:r>
            <a:r>
              <a:rPr lang="en-US" baseline="0" dirty="0"/>
              <a:t>ID </a:t>
            </a:r>
            <a:r>
              <a:rPr lang="el-GR" baseline="0" dirty="0"/>
              <a:t>που αποτελείται από το γράμμα </a:t>
            </a:r>
            <a:r>
              <a:rPr lang="en-US" baseline="0" dirty="0"/>
              <a:t>E </a:t>
            </a:r>
            <a:r>
              <a:rPr lang="el-GR" baseline="0" dirty="0"/>
              <a:t>και 8 ψηφία</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baseline="0" dirty="0"/>
              <a:t>Ε</a:t>
            </a:r>
            <a:r>
              <a:rPr lang="en-US" b="1" baseline="0" dirty="0"/>
              <a:t>U LOGIN </a:t>
            </a:r>
            <a:r>
              <a:rPr lang="en-US" baseline="0" dirty="0"/>
              <a:t>–</a:t>
            </a:r>
            <a:r>
              <a:rPr lang="el-GR" sz="1200" kern="1200" dirty="0">
                <a:solidFill>
                  <a:schemeClr val="tx1"/>
                </a:solidFill>
                <a:effectLst/>
                <a:latin typeface="+mn-lt"/>
                <a:ea typeface="+mn-ea"/>
                <a:cs typeface="+mn-cs"/>
              </a:rPr>
              <a:t>Η</a:t>
            </a:r>
            <a:r>
              <a:rPr lang="el-GR" sz="1200" kern="1200" baseline="0" dirty="0">
                <a:solidFill>
                  <a:schemeClr val="tx1"/>
                </a:solidFill>
                <a:effectLst/>
                <a:latin typeface="+mn-lt"/>
                <a:ea typeface="+mn-ea"/>
                <a:cs typeface="+mn-cs"/>
              </a:rPr>
              <a:t> υπηρεσία ελέγχου ταυτότητας σύνδεσης– είναι το σημείο ελέγχου της ταυτότητας του χρήστη για να έχει πρόσβαση στα διάφορα εργαλεία της ΕΕ. Κάνετε την εγγραφή σας και λαμβάνετε ένα </a:t>
            </a:r>
            <a:r>
              <a:rPr lang="en-US" sz="1200" kern="1200" baseline="0" dirty="0">
                <a:solidFill>
                  <a:schemeClr val="tx1"/>
                </a:solidFill>
                <a:effectLst/>
                <a:latin typeface="+mn-lt"/>
                <a:ea typeface="+mn-ea"/>
                <a:cs typeface="+mn-cs"/>
              </a:rPr>
              <a:t>email </a:t>
            </a:r>
            <a:r>
              <a:rPr lang="el-GR" sz="1200" kern="1200" baseline="0" dirty="0">
                <a:solidFill>
                  <a:schemeClr val="tx1"/>
                </a:solidFill>
                <a:effectLst/>
                <a:latin typeface="+mn-lt"/>
                <a:ea typeface="+mn-ea"/>
                <a:cs typeface="+mn-cs"/>
              </a:rPr>
              <a:t>όπου έχετε 24</a:t>
            </a:r>
            <a:r>
              <a:rPr lang="en-US" sz="1200" kern="1200" baseline="0" dirty="0" err="1">
                <a:solidFill>
                  <a:schemeClr val="tx1"/>
                </a:solidFill>
                <a:effectLst/>
                <a:latin typeface="+mn-lt"/>
                <a:ea typeface="+mn-ea"/>
                <a:cs typeface="+mn-cs"/>
              </a:rPr>
              <a:t>hrs</a:t>
            </a:r>
            <a:r>
              <a:rPr lang="en-US" sz="1200" kern="1200" baseline="0" dirty="0">
                <a:solidFill>
                  <a:schemeClr val="tx1"/>
                </a:solidFill>
                <a:effectLst/>
                <a:latin typeface="+mn-lt"/>
                <a:ea typeface="+mn-ea"/>
                <a:cs typeface="+mn-cs"/>
              </a:rPr>
              <a:t> </a:t>
            </a:r>
            <a:r>
              <a:rPr lang="el-GR" sz="1200" kern="1200" baseline="0" dirty="0">
                <a:solidFill>
                  <a:schemeClr val="tx1"/>
                </a:solidFill>
                <a:effectLst/>
                <a:latin typeface="+mn-lt"/>
                <a:ea typeface="+mn-ea"/>
                <a:cs typeface="+mn-cs"/>
              </a:rPr>
              <a:t>για να δημιουργήσετε τον κωδικό σας</a:t>
            </a:r>
            <a:r>
              <a:rPr lang="el-GR" baseline="0" dirty="0"/>
              <a:t>. Αυτό το οποίο εισηγούμαστε είναι να συνδεθεί το </a:t>
            </a:r>
            <a:r>
              <a:rPr lang="en-US" baseline="0" dirty="0"/>
              <a:t>EU login </a:t>
            </a:r>
            <a:r>
              <a:rPr lang="el-GR" baseline="0" dirty="0"/>
              <a:t>με  ένα γενικό </a:t>
            </a:r>
            <a:r>
              <a:rPr lang="en-US" baseline="0" dirty="0"/>
              <a:t>email </a:t>
            </a:r>
            <a:r>
              <a:rPr lang="el-GR" baseline="0" dirty="0"/>
              <a:t>του σχολείου και όχι το προσωπικό </a:t>
            </a:r>
            <a:r>
              <a:rPr lang="en-US" baseline="0" dirty="0"/>
              <a:t>email </a:t>
            </a:r>
            <a:r>
              <a:rPr lang="el-GR" baseline="0" dirty="0"/>
              <a:t>του ατόμου επικοινωνίας ώστε να μην υπάρχουν θέματα στη διαχείριση αν το άτομο αυτό αλλάξει εργασία ή στην περίπτωση που είναι δάσκαλος/καθηγητής, αλλάξει σχολείο.</a:t>
            </a:r>
          </a:p>
          <a:p>
            <a:r>
              <a:rPr lang="el-GR" baseline="0" dirty="0"/>
              <a:t>………</a:t>
            </a: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3604900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a:t>
            </a:r>
            <a:r>
              <a:rPr lang="el-GR" baseline="0" dirty="0"/>
              <a:t> τη Διαχείριση των Σχεδίων σας είναι πολύ σημαντικό να συμβουλεύεστε πάντοτε τα πιο κάτω:</a:t>
            </a:r>
          </a:p>
          <a:p>
            <a:pPr marL="171450" lvl="0" indent="-171450">
              <a:buFont typeface="Arial" panose="020B0604020202020204" pitchFamily="34" charset="0"/>
              <a:buChar char="•"/>
            </a:pPr>
            <a:r>
              <a:rPr lang="en-GB" sz="1200" b="1" kern="1200" dirty="0" err="1">
                <a:solidFill>
                  <a:schemeClr val="tx1"/>
                </a:solidFill>
                <a:effectLst/>
                <a:latin typeface="+mn-lt"/>
                <a:ea typeface="+mn-ea"/>
                <a:cs typeface="+mn-cs"/>
              </a:rPr>
              <a:t>Συμφωνί</a:t>
            </a:r>
            <a:r>
              <a:rPr lang="en-GB" sz="1200" b="1" kern="1200" dirty="0">
                <a:solidFill>
                  <a:schemeClr val="tx1"/>
                </a:solidFill>
                <a:effectLst/>
                <a:latin typeface="+mn-lt"/>
                <a:ea typeface="+mn-ea"/>
                <a:cs typeface="+mn-cs"/>
              </a:rPr>
              <a:t>α Επιχορήγησης</a:t>
            </a:r>
            <a:r>
              <a:rPr lang="el-GR" sz="1200" b="1" kern="1200" baseline="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Οδηγός για τη διαχείριση του Σχεδίου είναι πάντοτε η Συμφωνία Επιχορήγησης </a:t>
            </a:r>
            <a:r>
              <a:rPr lang="el-GR" sz="1200" kern="1200" dirty="0" err="1">
                <a:solidFill>
                  <a:schemeClr val="tx1"/>
                </a:solidFill>
                <a:effectLst/>
                <a:latin typeface="+mn-lt"/>
                <a:ea typeface="+mn-ea"/>
                <a:cs typeface="+mn-cs"/>
              </a:rPr>
              <a:t>έκαστου</a:t>
            </a:r>
            <a:r>
              <a:rPr lang="el-GR" sz="1200" kern="1200" dirty="0">
                <a:solidFill>
                  <a:schemeClr val="tx1"/>
                </a:solidFill>
                <a:effectLst/>
                <a:latin typeface="+mn-lt"/>
                <a:ea typeface="+mn-ea"/>
                <a:cs typeface="+mn-cs"/>
              </a:rPr>
              <a:t> έτους. Ενδεχομένως να υπάρχουν διαφοροποιήσεις μεταξύ των διαφόρων ετών ή/και τομέων γι’ αυτό και πρέπει πάντοτε να συμβουλεύεστε την εκάστοτε Συμφωνία.</a:t>
            </a:r>
          </a:p>
          <a:p>
            <a:pPr marL="171450" lvl="0" indent="-171450">
              <a:buFont typeface="Arial" panose="020B0604020202020204" pitchFamily="34" charset="0"/>
              <a:buChar char="•"/>
            </a:pPr>
            <a:r>
              <a:rPr lang="en-GB" sz="1200" b="1" kern="1200" dirty="0" err="1">
                <a:solidFill>
                  <a:schemeClr val="tx1"/>
                </a:solidFill>
                <a:effectLst/>
                <a:latin typeface="+mn-lt"/>
                <a:ea typeface="+mn-ea"/>
                <a:cs typeface="+mn-cs"/>
              </a:rPr>
              <a:t>Οδηγός</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Προγράμμ</a:t>
            </a:r>
            <a:r>
              <a:rPr lang="en-GB" sz="1200" b="1" kern="1200" dirty="0">
                <a:solidFill>
                  <a:schemeClr val="tx1"/>
                </a:solidFill>
                <a:effectLst/>
                <a:latin typeface="+mn-lt"/>
                <a:ea typeface="+mn-ea"/>
                <a:cs typeface="+mn-cs"/>
              </a:rPr>
              <a:t>ατος</a:t>
            </a:r>
            <a:r>
              <a:rPr lang="el-GR" sz="1200" b="1" kern="1200" baseline="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Ο ετήσιος Οδηγός Προγράμματος δημοσιεύεται στην</a:t>
            </a:r>
            <a:r>
              <a:rPr lang="el-GR" sz="1200" kern="1200" baseline="0" dirty="0">
                <a:solidFill>
                  <a:schemeClr val="tx1"/>
                </a:solidFill>
                <a:effectLst/>
                <a:latin typeface="+mn-lt"/>
                <a:ea typeface="+mn-ea"/>
                <a:cs typeface="+mn-cs"/>
              </a:rPr>
              <a:t> ιστοσελίδα μας</a:t>
            </a:r>
          </a:p>
          <a:p>
            <a:pPr marL="171450" lvl="0" indent="-171450">
              <a:buFont typeface="Arial" panose="020B0604020202020204" pitchFamily="34" charset="0"/>
              <a:buChar char="•"/>
            </a:pPr>
            <a:r>
              <a:rPr lang="el-GR" sz="1200" b="1" kern="1200" dirty="0">
                <a:solidFill>
                  <a:schemeClr val="tx1"/>
                </a:solidFill>
                <a:effectLst/>
                <a:latin typeface="+mn-lt"/>
                <a:ea typeface="+mn-ea"/>
                <a:cs typeface="+mn-cs"/>
              </a:rPr>
              <a:t>Θέματα διαχείρισης (Συμφωνίες, Παραρτήματα, Οδηγοί, Ενημερώσεις)</a:t>
            </a:r>
            <a:r>
              <a:rPr lang="el-GR" sz="1200" b="1" kern="1200" baseline="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Οτιδήποτε αφορά τη διαχείριση της Συμφωνίας σας έχει ήδη αναρτηθεί ή πρόκειται</a:t>
            </a:r>
            <a:r>
              <a:rPr lang="el-GR" sz="1200" kern="1200" baseline="0" dirty="0">
                <a:solidFill>
                  <a:schemeClr val="tx1"/>
                </a:solidFill>
                <a:effectLst/>
                <a:latin typeface="+mn-lt"/>
                <a:ea typeface="+mn-ea"/>
                <a:cs typeface="+mn-cs"/>
              </a:rPr>
              <a:t> να αναρτηθεί</a:t>
            </a:r>
            <a:r>
              <a:rPr lang="el-GR" sz="1200" kern="1200" dirty="0">
                <a:solidFill>
                  <a:schemeClr val="tx1"/>
                </a:solidFill>
                <a:effectLst/>
                <a:latin typeface="+mn-lt"/>
                <a:ea typeface="+mn-ea"/>
                <a:cs typeface="+mn-cs"/>
              </a:rPr>
              <a:t> στην</a:t>
            </a:r>
            <a:r>
              <a:rPr lang="el-GR" sz="1200" kern="1200" baseline="0" dirty="0">
                <a:solidFill>
                  <a:schemeClr val="tx1"/>
                </a:solidFill>
                <a:effectLst/>
                <a:latin typeface="+mn-lt"/>
                <a:ea typeface="+mn-ea"/>
                <a:cs typeface="+mn-cs"/>
              </a:rPr>
              <a:t> ιστοσελίδα μας στη διαχείριση σχεδίων</a:t>
            </a:r>
            <a:r>
              <a:rPr lang="el-GR"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a:t>
            </a:r>
            <a:r>
              <a:rPr lang="el-GR" sz="1200" u="sng" kern="1200" dirty="0">
                <a:solidFill>
                  <a:schemeClr val="tx1"/>
                </a:solidFill>
                <a:effectLst/>
                <a:latin typeface="+mn-lt"/>
                <a:ea typeface="+mn-ea"/>
                <a:cs typeface="+mn-cs"/>
                <a:hlinkClick r:id="rId3"/>
              </a:rPr>
              <a:t>://</a:t>
            </a:r>
            <a:r>
              <a:rPr lang="en-GB" sz="1200" u="sng" kern="1200" dirty="0" err="1">
                <a:solidFill>
                  <a:schemeClr val="tx1"/>
                </a:solidFill>
                <a:effectLst/>
                <a:latin typeface="+mn-lt"/>
                <a:ea typeface="+mn-ea"/>
                <a:cs typeface="+mn-cs"/>
                <a:hlinkClick r:id="rId3"/>
              </a:rPr>
              <a:t>idep</a:t>
            </a:r>
            <a:r>
              <a:rPr lang="el-GR" sz="1200" u="sng" kern="1200" dirty="0">
                <a:solidFill>
                  <a:schemeClr val="tx1"/>
                </a:solidFill>
                <a:effectLst/>
                <a:latin typeface="+mn-lt"/>
                <a:ea typeface="+mn-ea"/>
                <a:cs typeface="+mn-cs"/>
                <a:hlinkClick r:id="rId3"/>
              </a:rPr>
              <a:t>.</a:t>
            </a:r>
            <a:r>
              <a:rPr lang="en-GB" sz="1200" u="sng" kern="1200" dirty="0">
                <a:solidFill>
                  <a:schemeClr val="tx1"/>
                </a:solidFill>
                <a:effectLst/>
                <a:latin typeface="+mn-lt"/>
                <a:ea typeface="+mn-ea"/>
                <a:cs typeface="+mn-cs"/>
                <a:hlinkClick r:id="rId3"/>
              </a:rPr>
              <a:t>org</a:t>
            </a:r>
            <a:r>
              <a:rPr lang="el-GR" sz="1200" u="sng" kern="1200" dirty="0">
                <a:solidFill>
                  <a:schemeClr val="tx1"/>
                </a:solidFill>
                <a:effectLst/>
                <a:latin typeface="+mn-lt"/>
                <a:ea typeface="+mn-ea"/>
                <a:cs typeface="+mn-cs"/>
                <a:hlinkClick r:id="rId3"/>
              </a:rPr>
              <a:t>.</a:t>
            </a:r>
            <a:r>
              <a:rPr lang="en-GB" sz="1200" u="sng" kern="1200" dirty="0">
                <a:solidFill>
                  <a:schemeClr val="tx1"/>
                </a:solidFill>
                <a:effectLst/>
                <a:latin typeface="+mn-lt"/>
                <a:ea typeface="+mn-ea"/>
                <a:cs typeface="+mn-cs"/>
                <a:hlinkClick r:id="rId3"/>
              </a:rPr>
              <a:t>cy</a:t>
            </a:r>
            <a:r>
              <a:rPr lang="el-GR" sz="1200" u="sng" kern="1200" dirty="0">
                <a:solidFill>
                  <a:schemeClr val="tx1"/>
                </a:solidFill>
                <a:effectLst/>
                <a:latin typeface="+mn-lt"/>
                <a:ea typeface="+mn-ea"/>
                <a:cs typeface="+mn-cs"/>
                <a:hlinkClick r:id="rId3"/>
              </a:rPr>
              <a:t>/</a:t>
            </a:r>
            <a:r>
              <a:rPr lang="en-GB" sz="1200" u="sng" kern="1200" dirty="0" err="1">
                <a:solidFill>
                  <a:schemeClr val="tx1"/>
                </a:solidFill>
                <a:effectLst/>
                <a:latin typeface="+mn-lt"/>
                <a:ea typeface="+mn-ea"/>
                <a:cs typeface="+mn-cs"/>
                <a:hlinkClick r:id="rId3"/>
              </a:rPr>
              <a:t>erasmus</a:t>
            </a:r>
            <a:r>
              <a:rPr lang="el-GR" sz="1200" u="sng" kern="1200" dirty="0">
                <a:solidFill>
                  <a:schemeClr val="tx1"/>
                </a:solidFill>
                <a:effectLst/>
                <a:latin typeface="+mn-lt"/>
                <a:ea typeface="+mn-ea"/>
                <a:cs typeface="+mn-cs"/>
                <a:hlinkClick r:id="rId3"/>
              </a:rPr>
              <a:t>/</a:t>
            </a:r>
            <a:r>
              <a:rPr lang="en-GB" sz="1200" u="sng" kern="1200" dirty="0" err="1">
                <a:solidFill>
                  <a:schemeClr val="tx1"/>
                </a:solidFill>
                <a:effectLst/>
                <a:latin typeface="+mn-lt"/>
                <a:ea typeface="+mn-ea"/>
                <a:cs typeface="+mn-cs"/>
                <a:hlinkClick r:id="rId3"/>
              </a:rPr>
              <a:t>diacheirisi</a:t>
            </a:r>
            <a:r>
              <a:rPr lang="el-GR" sz="1200" u="sng" kern="1200" dirty="0">
                <a:solidFill>
                  <a:schemeClr val="tx1"/>
                </a:solidFill>
                <a:effectLst/>
                <a:latin typeface="+mn-lt"/>
                <a:ea typeface="+mn-ea"/>
                <a:cs typeface="+mn-cs"/>
                <a:hlinkClick r:id="rId3"/>
              </a:rPr>
              <a:t>-</a:t>
            </a:r>
            <a:r>
              <a:rPr lang="en-GB" sz="1200" u="sng" kern="1200" dirty="0" err="1">
                <a:solidFill>
                  <a:schemeClr val="tx1"/>
                </a:solidFill>
                <a:effectLst/>
                <a:latin typeface="+mn-lt"/>
                <a:ea typeface="+mn-ea"/>
                <a:cs typeface="+mn-cs"/>
                <a:hlinkClick r:id="rId3"/>
              </a:rPr>
              <a:t>egkekrimenon</a:t>
            </a:r>
            <a:r>
              <a:rPr lang="el-GR" sz="1200" u="sng" kern="1200" dirty="0">
                <a:solidFill>
                  <a:schemeClr val="tx1"/>
                </a:solidFill>
                <a:effectLst/>
                <a:latin typeface="+mn-lt"/>
                <a:ea typeface="+mn-ea"/>
                <a:cs typeface="+mn-cs"/>
                <a:hlinkClick r:id="rId3"/>
              </a:rPr>
              <a:t>-</a:t>
            </a:r>
            <a:r>
              <a:rPr lang="en-GB" sz="1200" u="sng" kern="1200" dirty="0" err="1">
                <a:solidFill>
                  <a:schemeClr val="tx1"/>
                </a:solidFill>
                <a:effectLst/>
                <a:latin typeface="+mn-lt"/>
                <a:ea typeface="+mn-ea"/>
                <a:cs typeface="+mn-cs"/>
                <a:hlinkClick r:id="rId3"/>
              </a:rPr>
              <a:t>schedion</a:t>
            </a:r>
            <a:r>
              <a:rPr lang="el-GR" sz="1200" u="sng" kern="1200" dirty="0">
                <a:solidFill>
                  <a:schemeClr val="tx1"/>
                </a:solidFill>
                <a:effectLst/>
                <a:latin typeface="+mn-lt"/>
                <a:ea typeface="+mn-ea"/>
                <a:cs typeface="+mn-cs"/>
                <a:hlinkClick r:id="rId3"/>
              </a:rPr>
              <a:t>/</a:t>
            </a:r>
            <a:endParaRPr lang="el-GR"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err="1">
                <a:solidFill>
                  <a:schemeClr val="tx1"/>
                </a:solidFill>
                <a:effectLst/>
                <a:latin typeface="+mn-lt"/>
                <a:ea typeface="+mn-ea"/>
                <a:cs typeface="+mn-cs"/>
              </a:rPr>
              <a:t>Οδηγοί</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ηλεκτρονικών</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εργ</a:t>
            </a:r>
            <a:r>
              <a:rPr lang="en-GB" sz="1200" b="1" kern="1200" dirty="0">
                <a:solidFill>
                  <a:schemeClr val="tx1"/>
                </a:solidFill>
                <a:effectLst/>
                <a:latin typeface="+mn-lt"/>
                <a:ea typeface="+mn-ea"/>
                <a:cs typeface="+mn-cs"/>
              </a:rPr>
              <a:t>αλείων</a:t>
            </a:r>
            <a:r>
              <a:rPr lang="el-GR" sz="1200" b="1" kern="1200" baseline="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Μπορείτε να έχετε εύκολη πρόσβαση καθώς και να βρείτε τους διάφορους οδηγούς διαχείρισης του κάθε εργαλείου στη σελίδα του ΙΔΕΠ Διά Βίου Μάθησης. </a:t>
            </a: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EU Login </a:t>
            </a:r>
            <a:endParaRPr lang="el-GR" sz="12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Beneficiary</a:t>
            </a:r>
            <a:r>
              <a:rPr lang="en-US" sz="1200" kern="1200" baseline="0" dirty="0">
                <a:solidFill>
                  <a:schemeClr val="tx1"/>
                </a:solidFill>
                <a:effectLst/>
                <a:latin typeface="+mn-lt"/>
                <a:ea typeface="+mn-ea"/>
                <a:cs typeface="+mn-cs"/>
              </a:rPr>
              <a:t> Module</a:t>
            </a:r>
            <a:r>
              <a:rPr lang="el-GR" sz="1200" kern="1200" dirty="0">
                <a:solidFill>
                  <a:schemeClr val="tx1"/>
                </a:solidFill>
                <a:effectLst/>
                <a:latin typeface="+mn-lt"/>
                <a:ea typeface="+mn-ea"/>
                <a:cs typeface="+mn-cs"/>
              </a:rPr>
              <a:t>-  Το ηλεκτρονικό σύστημα</a:t>
            </a:r>
            <a:r>
              <a:rPr lang="el-GR" sz="1200" kern="1200" baseline="0" dirty="0">
                <a:solidFill>
                  <a:schemeClr val="tx1"/>
                </a:solidFill>
                <a:effectLst/>
                <a:latin typeface="+mn-lt"/>
                <a:ea typeface="+mn-ea"/>
                <a:cs typeface="+mn-cs"/>
              </a:rPr>
              <a:t> διαχείρισης των εγκεκριμένων σχεδίων</a:t>
            </a:r>
            <a:r>
              <a:rPr lang="en-US" sz="1200" kern="1200" baseline="0" dirty="0">
                <a:solidFill>
                  <a:schemeClr val="tx1"/>
                </a:solidFill>
                <a:effectLst/>
                <a:latin typeface="+mn-lt"/>
                <a:ea typeface="+mn-ea"/>
                <a:cs typeface="+mn-cs"/>
              </a:rPr>
              <a:t> – </a:t>
            </a:r>
            <a:r>
              <a:rPr lang="el-GR" sz="1200" kern="1200" baseline="0" dirty="0">
                <a:solidFill>
                  <a:schemeClr val="tx1"/>
                </a:solidFill>
                <a:effectLst/>
                <a:latin typeface="+mn-lt"/>
                <a:ea typeface="+mn-ea"/>
                <a:cs typeface="+mn-cs"/>
              </a:rPr>
              <a:t>ακόμη δεν έχουμε λάβει σχετικό οδηγό. Όταν έχουμε περισσότερες λεπτομέρειες ένα εξειδικευμένο εργαστήρι θα λάβει χώρα.</a:t>
            </a:r>
            <a:endParaRPr lang="en-US" sz="1200" kern="1200" baseline="0" dirty="0">
              <a:solidFill>
                <a:schemeClr val="tx1"/>
              </a:solidFill>
              <a:effectLst/>
              <a:latin typeface="+mn-lt"/>
              <a:ea typeface="+mn-ea"/>
              <a:cs typeface="+mn-cs"/>
            </a:endParaRPr>
          </a:p>
          <a:p>
            <a:pPr marL="171450" lvl="0" indent="-171450" algn="l">
              <a:buFont typeface="Arial" panose="020B0604020202020204" pitchFamily="34" charset="0"/>
              <a:buChar char="•"/>
            </a:pPr>
            <a:r>
              <a:rPr lang="en-GB" sz="1200" kern="1200" dirty="0">
                <a:solidFill>
                  <a:schemeClr val="tx1"/>
                </a:solidFill>
                <a:effectLst/>
                <a:latin typeface="+mn-lt"/>
                <a:ea typeface="+mn-ea"/>
                <a:cs typeface="+mn-cs"/>
              </a:rPr>
              <a:t>Online</a:t>
            </a:r>
            <a:r>
              <a:rPr lang="el-GR"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Linguistic</a:t>
            </a:r>
            <a:r>
              <a:rPr lang="el-GR"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Support</a:t>
            </a:r>
            <a:r>
              <a:rPr lang="el-GR" sz="1200" kern="1200" dirty="0">
                <a:solidFill>
                  <a:schemeClr val="tx1"/>
                </a:solidFill>
                <a:effectLst/>
                <a:latin typeface="+mn-lt"/>
                <a:ea typeface="+mn-ea"/>
                <a:cs typeface="+mn-cs"/>
              </a:rPr>
              <a:t>– η πλατφόρμα για</a:t>
            </a:r>
            <a:r>
              <a:rPr lang="el-GR" sz="1200" kern="1200" baseline="0" dirty="0">
                <a:solidFill>
                  <a:schemeClr val="tx1"/>
                </a:solidFill>
                <a:effectLst/>
                <a:latin typeface="+mn-lt"/>
                <a:ea typeface="+mn-ea"/>
                <a:cs typeface="+mn-cs"/>
              </a:rPr>
              <a:t> γλωσσική υποστήριξη </a:t>
            </a:r>
            <a:endParaRPr lang="en-US" sz="1200" kern="1200" dirty="0">
              <a:solidFill>
                <a:schemeClr val="tx1"/>
              </a:solidFill>
              <a:effectLst/>
              <a:latin typeface="+mn-lt"/>
              <a:ea typeface="+mn-ea"/>
              <a:cs typeface="+mn-cs"/>
            </a:endParaRPr>
          </a:p>
          <a:p>
            <a:pPr marL="171450" lvl="0" indent="-171450" algn="l">
              <a:buFont typeface="Arial" panose="020B0604020202020204" pitchFamily="34" charset="0"/>
              <a:buChar char="•"/>
            </a:pPr>
            <a:r>
              <a:rPr lang="en-US" sz="1200" kern="1200" dirty="0">
                <a:solidFill>
                  <a:schemeClr val="tx1"/>
                </a:solidFill>
                <a:effectLst/>
                <a:latin typeface="+mn-lt"/>
                <a:ea typeface="+mn-ea"/>
                <a:cs typeface="+mn-cs"/>
              </a:rPr>
              <a:t>Erasmus+</a:t>
            </a:r>
            <a:r>
              <a:rPr lang="en-US"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Project Results Platform </a:t>
            </a:r>
            <a:r>
              <a:rPr lang="el-GR" sz="1200" kern="1200" dirty="0">
                <a:solidFill>
                  <a:schemeClr val="tx1"/>
                </a:solidFill>
                <a:effectLst/>
                <a:latin typeface="+mn-lt"/>
                <a:ea typeface="+mn-ea"/>
                <a:cs typeface="+mn-cs"/>
              </a:rPr>
              <a:t>(Βάση διάδοσης Σχεδίων – Δεν είναι υποχρεωτικό για τη Βασική Δράση 1)</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45</a:t>
            </a:fld>
            <a:endParaRPr lang="en-US"/>
          </a:p>
        </p:txBody>
      </p:sp>
    </p:spTree>
    <p:extLst>
      <p:ext uri="{BB962C8B-B14F-4D97-AF65-F5344CB8AC3E}">
        <p14:creationId xmlns:p14="http://schemas.microsoft.com/office/powerpoint/2010/main" val="2926866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46</a:t>
            </a:fld>
            <a:endParaRPr lang="en-US"/>
          </a:p>
        </p:txBody>
      </p:sp>
    </p:spTree>
    <p:extLst>
      <p:ext uri="{BB962C8B-B14F-4D97-AF65-F5344CB8AC3E}">
        <p14:creationId xmlns:p14="http://schemas.microsoft.com/office/powerpoint/2010/main" val="2369385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endParaRPr lang="el-GR" sz="1200"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47</a:t>
            </a:fld>
            <a:endParaRPr lang="en-US"/>
          </a:p>
        </p:txBody>
      </p:sp>
    </p:spTree>
    <p:extLst>
      <p:ext uri="{BB962C8B-B14F-4D97-AF65-F5344CB8AC3E}">
        <p14:creationId xmlns:p14="http://schemas.microsoft.com/office/powerpoint/2010/main" val="122520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Διευθέτηση Πρακτικών Λεπτομερειών για κάθε Κινητικότητα (Αεροπορικά Εισιτήρια, Διαμονή, Διακίνηση </a:t>
            </a:r>
            <a:r>
              <a:rPr lang="el-GR" sz="2000" dirty="0" err="1">
                <a:solidFill>
                  <a:schemeClr val="tx1">
                    <a:lumMod val="75000"/>
                    <a:lumOff val="25000"/>
                  </a:schemeClr>
                </a:solidFill>
                <a:latin typeface="Century Gothic" panose="020B0502020202020204" pitchFamily="34" charset="0"/>
              </a:rPr>
              <a:t>κτλ</a:t>
            </a:r>
            <a:r>
              <a:rPr lang="el-GR" sz="2000" dirty="0">
                <a:solidFill>
                  <a:schemeClr val="tx1">
                    <a:lumMod val="75000"/>
                    <a:lumOff val="25000"/>
                  </a:schemeClr>
                </a:solidFill>
                <a:latin typeface="Century Gothic" panose="020B0502020202020204" pitchFamily="34" charset="0"/>
              </a:rPr>
              <a:t>). Όπου χρειάζεται αυτές γίνονται από κοινού με τον Οργανισμό Υποδοχής. Δεν πρέπει να γίνονται διευθετήσεις ταξιδιού/διαμονής εάν ο οργανισμός αποστολής </a:t>
            </a:r>
            <a:r>
              <a:rPr lang="el-GR" sz="2000" b="1" dirty="0">
                <a:solidFill>
                  <a:schemeClr val="tx1">
                    <a:lumMod val="75000"/>
                    <a:lumOff val="25000"/>
                  </a:schemeClr>
                </a:solidFill>
                <a:latin typeface="Century Gothic" panose="020B0502020202020204" pitchFamily="34" charset="0"/>
              </a:rPr>
              <a:t>δεν επιβεβαιώσει γραπτώς τη συμμετοχή </a:t>
            </a:r>
            <a:r>
              <a:rPr lang="el-GR" sz="2000" dirty="0">
                <a:solidFill>
                  <a:schemeClr val="tx1">
                    <a:lumMod val="75000"/>
                    <a:lumOff val="25000"/>
                  </a:schemeClr>
                </a:solidFill>
                <a:latin typeface="Century Gothic" panose="020B0502020202020204" pitchFamily="34" charset="0"/>
              </a:rPr>
              <a:t>των ατόμων </a:t>
            </a:r>
          </a:p>
          <a:p>
            <a:pPr marL="342900" indent="-342900" algn="just">
              <a:buFont typeface="Arial" panose="020B0604020202020204" pitchFamily="34" charset="0"/>
              <a:buChar char="•"/>
            </a:pPr>
            <a:r>
              <a:rPr lang="el-GR" sz="2000" b="1" dirty="0">
                <a:solidFill>
                  <a:schemeClr val="accent5">
                    <a:lumMod val="75000"/>
                  </a:schemeClr>
                </a:solidFill>
                <a:latin typeface="Century Gothic" panose="020B0502020202020204" pitchFamily="34" charset="0"/>
              </a:rPr>
              <a:t>Προαιρετικό (Καλή πρακτική)! </a:t>
            </a:r>
            <a:r>
              <a:rPr lang="el-GR" sz="2000" dirty="0">
                <a:solidFill>
                  <a:schemeClr val="tx1">
                    <a:lumMod val="75000"/>
                    <a:lumOff val="25000"/>
                  </a:schemeClr>
                </a:solidFill>
                <a:latin typeface="Century Gothic" panose="020B0502020202020204" pitchFamily="34" charset="0"/>
              </a:rPr>
              <a:t>Έκδοση </a:t>
            </a:r>
            <a:r>
              <a:rPr lang="en-US" sz="2000" dirty="0" err="1">
                <a:solidFill>
                  <a:schemeClr val="tx1">
                    <a:lumMod val="75000"/>
                    <a:lumOff val="25000"/>
                  </a:schemeClr>
                </a:solidFill>
                <a:latin typeface="Century Gothic" panose="020B0502020202020204" pitchFamily="34" charset="0"/>
              </a:rPr>
              <a:t>Europass</a:t>
            </a:r>
            <a:r>
              <a:rPr lang="en-US" sz="2000" dirty="0">
                <a:solidFill>
                  <a:schemeClr val="tx1">
                    <a:lumMod val="75000"/>
                    <a:lumOff val="25000"/>
                  </a:schemeClr>
                </a:solidFill>
                <a:latin typeface="Century Gothic" panose="020B0502020202020204" pitchFamily="34" charset="0"/>
              </a:rPr>
              <a:t> Mobility Certificate</a:t>
            </a:r>
            <a:r>
              <a:rPr lang="el-GR" sz="2000" dirty="0">
                <a:solidFill>
                  <a:schemeClr val="tx1">
                    <a:lumMod val="75000"/>
                    <a:lumOff val="25000"/>
                  </a:schemeClr>
                </a:solidFill>
                <a:latin typeface="Century Gothic" panose="020B0502020202020204" pitchFamily="34" charset="0"/>
              </a:rPr>
              <a:t> για τον κάθε συμμετέχοντα </a:t>
            </a:r>
            <a:r>
              <a:rPr lang="el-GR" sz="2000" dirty="0">
                <a:solidFill>
                  <a:schemeClr val="tx1">
                    <a:lumMod val="75000"/>
                    <a:lumOff val="25000"/>
                  </a:schemeClr>
                </a:solidFill>
                <a:latin typeface="Century Gothic" panose="020B0502020202020204" pitchFamily="34" charset="0"/>
                <a:sym typeface="Wingdings" panose="05000000000000000000" pitchFamily="2" charset="2"/>
              </a:rPr>
              <a:t> ΚΕΠΑ</a:t>
            </a:r>
          </a:p>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48</a:t>
            </a:fld>
            <a:endParaRPr lang="en-US"/>
          </a:p>
        </p:txBody>
      </p:sp>
    </p:spTree>
    <p:extLst>
      <p:ext uri="{BB962C8B-B14F-4D97-AF65-F5344CB8AC3E}">
        <p14:creationId xmlns:p14="http://schemas.microsoft.com/office/powerpoint/2010/main" val="505652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49</a:t>
            </a:fld>
            <a:endParaRPr lang="en-US"/>
          </a:p>
        </p:txBody>
      </p:sp>
    </p:spTree>
    <p:extLst>
      <p:ext uri="{BB962C8B-B14F-4D97-AF65-F5344CB8AC3E}">
        <p14:creationId xmlns:p14="http://schemas.microsoft.com/office/powerpoint/2010/main" val="2804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Θα πρέπει ωστόσο να έχετε υπόψη</a:t>
            </a:r>
            <a:r>
              <a:rPr lang="el-GR" baseline="0" dirty="0"/>
              <a:t> σας ότι αν θα αξιοποιήσετε τα έγγραφα της ΕΕ,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50</a:t>
            </a:fld>
            <a:endParaRPr lang="en-US"/>
          </a:p>
        </p:txBody>
      </p:sp>
    </p:spTree>
    <p:extLst>
      <p:ext uri="{BB962C8B-B14F-4D97-AF65-F5344CB8AC3E}">
        <p14:creationId xmlns:p14="http://schemas.microsoft.com/office/powerpoint/2010/main" val="220647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835495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solidFill>
                  <a:srgbClr val="FF0000"/>
                </a:solidFill>
                <a:latin typeface="Century Gothic" panose="020B0502020202020204" pitchFamily="34" charset="0"/>
              </a:rPr>
              <a:t>.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51</a:t>
            </a:fld>
            <a:endParaRPr lang="en-US"/>
          </a:p>
        </p:txBody>
      </p:sp>
    </p:spTree>
    <p:extLst>
      <p:ext uri="{BB962C8B-B14F-4D97-AF65-F5344CB8AC3E}">
        <p14:creationId xmlns:p14="http://schemas.microsoft.com/office/powerpoint/2010/main" val="1269529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μπορείτε</a:t>
            </a:r>
            <a:r>
              <a:rPr lang="el-GR" baseline="0" dirty="0"/>
              <a:t> να δείτε τα έγγραφα του προγράμματος, τα οποία θα πρέπει να έχετε για κάθε συμμετέχοντα.</a:t>
            </a:r>
          </a:p>
          <a:p>
            <a:r>
              <a:rPr lang="el-GR" baseline="0" dirty="0"/>
              <a:t>Στην αριστερή στήλη βλέπετε τους τύπους δραστηριότητας και σε σειρά τα διάφορα έντυπα του προγράμματος.</a:t>
            </a:r>
          </a:p>
          <a:p>
            <a:r>
              <a:rPr lang="el-GR" baseline="0" dirty="0"/>
              <a:t>Στη συνέχεια μπορείτε να δείτε ποια είναι υποχρεωτικά σε κάθε περίπτωση, </a:t>
            </a:r>
            <a:r>
              <a:rPr lang="el-GR" baseline="0" dirty="0" err="1"/>
              <a:t>ποιά</a:t>
            </a:r>
            <a:r>
              <a:rPr lang="el-GR" baseline="0" dirty="0"/>
              <a:t> είναι </a:t>
            </a:r>
            <a:r>
              <a:rPr lang="en-US" baseline="0" dirty="0"/>
              <a:t>optional </a:t>
            </a:r>
            <a:r>
              <a:rPr lang="el-GR" baseline="0" dirty="0"/>
              <a:t>και ποια είναι </a:t>
            </a:r>
            <a:r>
              <a:rPr lang="en-US" baseline="0" dirty="0"/>
              <a:t>recommended </a:t>
            </a:r>
            <a:r>
              <a:rPr lang="el-GR" baseline="0" dirty="0"/>
              <a:t>από το πρόγραμμα να αξιοποιείτε.</a:t>
            </a:r>
          </a:p>
          <a:p>
            <a:r>
              <a:rPr lang="el-GR" baseline="0" dirty="0"/>
              <a:t>Θα πρέπει να έχετε υπόψη σας ότι </a:t>
            </a:r>
            <a:r>
              <a:rPr lang="el-GR" dirty="0"/>
              <a:t>ακόμη και αν ένα συγκεκριμένο έγγραφο είναι υποχρεωτικό, αυτό δεν σημαίνει ότι το πρότυπο που προτείνει η ΕΕ είναι επίσης υποχρεωτικό. Απλώς</a:t>
            </a:r>
            <a:r>
              <a:rPr lang="el-GR" baseline="0" dirty="0"/>
              <a:t> όλα όσα καλύπτονται από αυτά τα έγγραφα θα πρέπει να καλύπτονται και από αυτά που θα δημιουργήσετε εσείς, εάν πρόκειται να συντάξετε καινούρια.</a:t>
            </a:r>
          </a:p>
          <a:p>
            <a:pPr marL="171450" indent="-171450">
              <a:buFont typeface="Arial" panose="020B0604020202020204" pitchFamily="34" charset="0"/>
              <a:buChar char="•"/>
            </a:pPr>
            <a:r>
              <a:rPr lang="el-GR" baseline="0" dirty="0"/>
              <a:t>Στα </a:t>
            </a:r>
            <a:r>
              <a:rPr lang="en-US" baseline="0" dirty="0"/>
              <a:t>course &amp; training </a:t>
            </a:r>
            <a:r>
              <a:rPr lang="el-GR" baseline="0" dirty="0"/>
              <a:t>το </a:t>
            </a:r>
            <a:r>
              <a:rPr lang="en-US" baseline="0" dirty="0"/>
              <a:t>LEARNING AGREEMENT </a:t>
            </a:r>
            <a:r>
              <a:rPr lang="el-GR" baseline="0" dirty="0"/>
              <a:t>είναι </a:t>
            </a:r>
            <a:r>
              <a:rPr lang="en-US" baseline="0" dirty="0"/>
              <a:t>optional! </a:t>
            </a:r>
            <a:r>
              <a:rPr lang="el-GR" baseline="0" dirty="0"/>
              <a:t>Δεδομένου ότι τα περισσότερα μαθήματα οργανώνονται από κερδοσκοπικούς </a:t>
            </a:r>
            <a:r>
              <a:rPr lang="el-GR" baseline="0" dirty="0" err="1"/>
              <a:t>παρόχους</a:t>
            </a:r>
            <a:r>
              <a:rPr lang="el-GR" baseline="0" dirty="0"/>
              <a:t> υπηρεσιών, ο οργανισμός αποστολής ενδέχεται να μην είναι σε θέση να υπογράψει συμφωνία μάθησης μαζί τους. Ως εκ τούτου, η απουσία συμφωνίας μάθησης σε περίπτωση μαθημάτων και κατάρτισης δεν μπορεί να θεωρηθεί ως ποιοτική ανεπάρκεια – Απαιτείται ωστόσο το </a:t>
            </a:r>
            <a:r>
              <a:rPr lang="en-US" baseline="0" dirty="0"/>
              <a:t>Learning Agreement Complement</a:t>
            </a:r>
            <a:endParaRPr lang="el-GR" baseline="0" dirty="0"/>
          </a:p>
          <a:p>
            <a:pPr marL="171450" indent="-171450">
              <a:buFont typeface="Arial" panose="020B0604020202020204" pitchFamily="34" charset="0"/>
              <a:buChar char="•"/>
            </a:pPr>
            <a:r>
              <a:rPr lang="el-GR" baseline="0" dirty="0"/>
              <a:t>Όσον αφορά τη δραστηριότητα **</a:t>
            </a:r>
            <a:r>
              <a:rPr lang="en-US" b="1" baseline="0" dirty="0"/>
              <a:t>Hosting teachers &amp; educators in training-</a:t>
            </a:r>
            <a:r>
              <a:rPr lang="el-GR" b="1" baseline="0" dirty="0"/>
              <a:t> </a:t>
            </a:r>
            <a:r>
              <a:rPr lang="el-GR" baseline="0" dirty="0"/>
              <a:t>Οι συμφωνίες μάθησης για αυτό τον τύπο δραστηριότητας μπορούν να συνταχθούν από το ίδρυμα που θα αποστείλει εκπαιδευόμενους</a:t>
            </a:r>
            <a:r>
              <a:rPr lang="en-US" baseline="0" dirty="0"/>
              <a:t>.</a:t>
            </a:r>
            <a:endParaRPr lang="el-GR" baseline="0" dirty="0"/>
          </a:p>
          <a:p>
            <a:pPr marL="171450" indent="-171450">
              <a:buFont typeface="Arial" panose="020B0604020202020204" pitchFamily="34" charset="0"/>
              <a:buChar char="•"/>
            </a:pPr>
            <a:r>
              <a:rPr lang="el-GR" baseline="0" dirty="0"/>
              <a:t>Για τους *** </a:t>
            </a:r>
            <a:r>
              <a:rPr lang="en-US" b="1" baseline="0" dirty="0"/>
              <a:t>Invited Experts </a:t>
            </a:r>
            <a:r>
              <a:rPr lang="en-US" baseline="0" dirty="0"/>
              <a:t>– </a:t>
            </a:r>
            <a:r>
              <a:rPr lang="el-GR" baseline="0" dirty="0"/>
              <a:t>υπάρχει επίσης κατάλογος μαθησιακών αποτελεσμάτων που απαιτούνται από το σχετικό παράρτημα της συμφωνίας επιχορήγησης. Ωστόσο, δεδομένου ότι οι εμπειρογνώμονες καλούνται να διδάξουν σε άλλους, αυτό το πιστοποιητικό λαμβάνει τη μορφή "προγράμματος εκμάθησης που παρέχεται από έναν προσκεκλημένο εμπειρογνώμονα</a:t>
            </a:r>
            <a:r>
              <a:rPr lang="en-US" baseline="0" dirty="0"/>
              <a:t> – </a:t>
            </a:r>
            <a:r>
              <a:rPr lang="el-GR" baseline="0" dirty="0"/>
              <a:t>υπάρχει ξεχωριστό </a:t>
            </a:r>
            <a:r>
              <a:rPr lang="en-US" baseline="0" dirty="0"/>
              <a:t>template</a:t>
            </a:r>
            <a:r>
              <a:rPr lang="el-GR" baseline="0" dirty="0"/>
              <a:t> αναρτημένο στην ιστοσελίδα μας.</a:t>
            </a:r>
          </a:p>
          <a:p>
            <a:pPr marL="171450" indent="-171450">
              <a:buFont typeface="Arial" panose="020B0604020202020204" pitchFamily="34" charset="0"/>
              <a:buChar char="•"/>
            </a:pPr>
            <a:r>
              <a:rPr lang="el-GR" baseline="0" dirty="0"/>
              <a:t>**** </a:t>
            </a:r>
            <a:r>
              <a:rPr lang="en-US" b="1" baseline="0" dirty="0"/>
              <a:t>Attendance certificate </a:t>
            </a:r>
            <a:r>
              <a:rPr lang="en-US" baseline="0" dirty="0"/>
              <a:t>- </a:t>
            </a:r>
            <a:r>
              <a:rPr lang="el-GR" baseline="0" dirty="0"/>
              <a:t>Δεν παρέχεται συγκεκριμένο πρότυπο για πιστοποιητικό/δήλωση παρακολούθησης, καθώς υπάρχει μικρή προστιθέμενη αξία στην ύπαρξη τυποποιημένων προτύπων για τόσο απλά έγγραφα. Αυτός ο τύπος εγγράφου απαιτείται μόνο σε περίπτωση προπαρασκευαστικών επισκέψεων (μαζί με σχετική ατζέντα). Σε άλλες δραστηριότητες, ο δικαιούχος οργανισμός μπορεί να αποφασίσει να εκδώσει απλά πιστοποιητικά παρακολούθησης, ωστόσο δεν αποτελούν μέρος των υποχρεωτικών υποστηρικτικών εγγράφων ή των προτύπων ποιότητας.</a:t>
            </a:r>
          </a:p>
        </p:txBody>
      </p:sp>
      <p:sp>
        <p:nvSpPr>
          <p:cNvPr id="4" name="Slide Number Placeholder 3"/>
          <p:cNvSpPr>
            <a:spLocks noGrp="1"/>
          </p:cNvSpPr>
          <p:nvPr>
            <p:ph type="sldNum" sz="quarter" idx="10"/>
          </p:nvPr>
        </p:nvSpPr>
        <p:spPr/>
        <p:txBody>
          <a:bodyPr/>
          <a:lstStyle/>
          <a:p>
            <a:fld id="{4EDA589F-84CA-4069-B718-FA6F2CB8EE53}" type="slidenum">
              <a:rPr lang="en-US" smtClean="0"/>
              <a:t>52</a:t>
            </a:fld>
            <a:endParaRPr lang="en-US"/>
          </a:p>
        </p:txBody>
      </p:sp>
    </p:spTree>
    <p:extLst>
      <p:ext uri="{BB962C8B-B14F-4D97-AF65-F5344CB8AC3E}">
        <p14:creationId xmlns:p14="http://schemas.microsoft.com/office/powerpoint/2010/main" val="1161352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1">
                    <a:lumMod val="75000"/>
                    <a:lumOff val="25000"/>
                  </a:schemeClr>
                </a:solidFill>
                <a:latin typeface="Century Gothic" panose="020B0502020202020204" pitchFamily="34" charset="0"/>
              </a:rPr>
              <a:t>Στην αίτηση σας είχατε δηλώσει το άτομο επαφής για Ο</a:t>
            </a:r>
            <a:r>
              <a:rPr lang="en-US" sz="1200" dirty="0">
                <a:solidFill>
                  <a:schemeClr val="tx1">
                    <a:lumMod val="75000"/>
                    <a:lumOff val="25000"/>
                  </a:schemeClr>
                </a:solidFill>
                <a:latin typeface="Century Gothic" panose="020B0502020202020204" pitchFamily="34" charset="0"/>
              </a:rPr>
              <a:t>LS. To </a:t>
            </a:r>
            <a:r>
              <a:rPr lang="el-GR" sz="1200" dirty="0">
                <a:solidFill>
                  <a:schemeClr val="tx1">
                    <a:lumMod val="75000"/>
                    <a:lumOff val="25000"/>
                  </a:schemeClr>
                </a:solidFill>
                <a:latin typeface="Century Gothic" panose="020B0502020202020204" pitchFamily="34" charset="0"/>
              </a:rPr>
              <a:t>ΒΜ θα στείλει σχετική ενημέρωση στο </a:t>
            </a:r>
            <a:r>
              <a:rPr lang="en-US" sz="1200" dirty="0">
                <a:solidFill>
                  <a:schemeClr val="tx1">
                    <a:lumMod val="75000"/>
                    <a:lumOff val="25000"/>
                  </a:schemeClr>
                </a:solidFill>
                <a:latin typeface="Century Gothic" panose="020B0502020202020204" pitchFamily="34" charset="0"/>
              </a:rPr>
              <a:t>contact person </a:t>
            </a:r>
            <a:r>
              <a:rPr lang="en-GB" sz="1200" dirty="0">
                <a:solidFill>
                  <a:schemeClr val="tx1">
                    <a:lumMod val="75000"/>
                    <a:lumOff val="25000"/>
                  </a:schemeClr>
                </a:solidFill>
                <a:latin typeface="Century Gothic" panose="020B0502020202020204" pitchFamily="34" charset="0"/>
              </a:rPr>
              <a:t>for </a:t>
            </a:r>
            <a:r>
              <a:rPr lang="en-US" sz="1200" dirty="0">
                <a:solidFill>
                  <a:schemeClr val="tx1">
                    <a:lumMod val="75000"/>
                    <a:lumOff val="25000"/>
                  </a:schemeClr>
                </a:solidFill>
                <a:latin typeface="Century Gothic" panose="020B0502020202020204" pitchFamily="34" charset="0"/>
              </a:rPr>
              <a:t>OLS</a:t>
            </a:r>
            <a:r>
              <a:rPr lang="el-GR" sz="1200" dirty="0">
                <a:solidFill>
                  <a:schemeClr val="tx1">
                    <a:lumMod val="75000"/>
                    <a:lumOff val="25000"/>
                  </a:schemeClr>
                </a:solidFill>
                <a:latin typeface="Century Gothic" panose="020B0502020202020204" pitchFamily="34" charset="0"/>
              </a:rPr>
              <a:t> σχετικά με τις διαδικασίες που θα πρέπει να ακολουθήσετε</a:t>
            </a:r>
            <a:endParaRPr lang="en-US" sz="1200" dirty="0">
              <a:solidFill>
                <a:schemeClr val="tx1">
                  <a:lumMod val="75000"/>
                  <a:lumOff val="25000"/>
                </a:schemeClr>
              </a:solidFill>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53</a:t>
            </a:fld>
            <a:endParaRPr lang="en-US"/>
          </a:p>
        </p:txBody>
      </p:sp>
    </p:spTree>
    <p:extLst>
      <p:ext uri="{BB962C8B-B14F-4D97-AF65-F5344CB8AC3E}">
        <p14:creationId xmlns:p14="http://schemas.microsoft.com/office/powerpoint/2010/main" val="74821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54</a:t>
            </a:fld>
            <a:endParaRPr lang="en-US"/>
          </a:p>
        </p:txBody>
      </p:sp>
    </p:spTree>
    <p:extLst>
      <p:ext uri="{BB962C8B-B14F-4D97-AF65-F5344CB8AC3E}">
        <p14:creationId xmlns:p14="http://schemas.microsoft.com/office/powerpoint/2010/main" val="201450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55</a:t>
            </a:fld>
            <a:endParaRPr lang="en-US"/>
          </a:p>
        </p:txBody>
      </p:sp>
    </p:spTree>
    <p:extLst>
      <p:ext uri="{BB962C8B-B14F-4D97-AF65-F5344CB8AC3E}">
        <p14:creationId xmlns:p14="http://schemas.microsoft.com/office/powerpoint/2010/main" val="13984896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Επισημαίνω</a:t>
            </a:r>
            <a:r>
              <a:rPr lang="el-GR" baseline="0" dirty="0"/>
              <a:t> ότι στο ΒΜ καταχωρείται το προσωπικό </a:t>
            </a:r>
            <a:r>
              <a:rPr lang="en-US" baseline="0" dirty="0"/>
              <a:t>email </a:t>
            </a:r>
            <a:r>
              <a:rPr lang="el-GR" baseline="0" dirty="0"/>
              <a:t>κάθε συμμετέχοντα αφού το ερωτηματολόγιο πρέπει να συμπληρωθεί από αυτόν και μόνο!</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56</a:t>
            </a:fld>
            <a:endParaRPr lang="en-US"/>
          </a:p>
        </p:txBody>
      </p:sp>
    </p:spTree>
    <p:extLst>
      <p:ext uri="{BB962C8B-B14F-4D97-AF65-F5344CB8AC3E}">
        <p14:creationId xmlns:p14="http://schemas.microsoft.com/office/powerpoint/2010/main" val="3333405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Δεν</a:t>
            </a:r>
            <a:r>
              <a:rPr lang="el-GR" baseline="0" dirty="0"/>
              <a:t> πρέπει να ξεχνάτε ότι παρόλο που υλοποιείτε κινητικότητες, αυτές υλοποιούνται στα πλαίσια ενός σχεδίου και υπάρχουν διάφορες επιπρόσθετες δραστηριότητες που πρέπει να τρέξετε και να υλοποιήσετε παράλληλα.</a:t>
            </a:r>
          </a:p>
          <a:p>
            <a:r>
              <a:rPr lang="el-GR" baseline="0" dirty="0"/>
              <a:t>Πρέπει πάντοτε να έχετε υπόψη σας το </a:t>
            </a:r>
            <a:r>
              <a:rPr lang="en-US" baseline="0" dirty="0"/>
              <a:t>Erasmus Plan </a:t>
            </a:r>
            <a:r>
              <a:rPr lang="el-GR" baseline="0" dirty="0"/>
              <a:t>που έχετε υποβάλει στα πλαίσια της Διαπίστευσης και την ανατροφοδότηση που λάβατε</a:t>
            </a:r>
          </a:p>
          <a:p>
            <a:r>
              <a:rPr lang="el-GR" baseline="0" dirty="0"/>
              <a:t>Πρέπει να θυμάστε τους στόχους που έχετε θέσει, το </a:t>
            </a:r>
            <a:r>
              <a:rPr lang="en-US" baseline="0" dirty="0"/>
              <a:t>Erasmus+ Quality Commitment </a:t>
            </a:r>
            <a:r>
              <a:rPr lang="el-GR" baseline="0" dirty="0"/>
              <a:t>που έχετε υπογράψει και επεξηγήσει στην αίτηση πως θα το υλοποιήσετε καθώς και το πλάνο για τη διαχείριση των κινητικοτήτων σας και την διάχυση των αποτελεσμάτων του σχεδίου σας.</a:t>
            </a:r>
          </a:p>
          <a:p>
            <a:r>
              <a:rPr lang="el-GR" baseline="0" dirty="0"/>
              <a:t>Ως Διαπιστευμένοι οργανισμοί, που υλοποιείτε κινητικότητες, η ποιότητα στην υλοποίηση των κινητικοτήτων και του σχεδίου σας στην ολότητά του πρέπει να είναι ο πρωταρχικός σας στόχος.</a:t>
            </a:r>
          </a:p>
          <a:p>
            <a:r>
              <a:rPr lang="el-GR" baseline="0" dirty="0"/>
              <a:t>Στους στόχους που παρουσιάσατε στην αίτησή σας έχετε καταγράψει τις χρονικές προθεσμίες για την επίτευξη τους καθώς και τον τρόπο παρακολούθησης της εξέλιξης και υλοποίησης τους. Αυτά είναι αυτονόητο ότι πρέπει να τα έχετε πάντοτε υπόψη σας.</a:t>
            </a:r>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2196187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26595514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38201429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303863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40038308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1978757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205420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24289757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64</a:t>
            </a:fld>
            <a:endParaRPr lang="en-US"/>
          </a:p>
        </p:txBody>
      </p:sp>
    </p:spTree>
    <p:extLst>
      <p:ext uri="{BB962C8B-B14F-4D97-AF65-F5344CB8AC3E}">
        <p14:creationId xmlns:p14="http://schemas.microsoft.com/office/powerpoint/2010/main" val="721609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65</a:t>
            </a:fld>
            <a:endParaRPr lang="en-US"/>
          </a:p>
        </p:txBody>
      </p:sp>
    </p:spTree>
    <p:extLst>
      <p:ext uri="{BB962C8B-B14F-4D97-AF65-F5344CB8AC3E}">
        <p14:creationId xmlns:p14="http://schemas.microsoft.com/office/powerpoint/2010/main" val="3506054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66</a:t>
            </a:fld>
            <a:endParaRPr lang="en-US"/>
          </a:p>
        </p:txBody>
      </p:sp>
    </p:spTree>
    <p:extLst>
      <p:ext uri="{BB962C8B-B14F-4D97-AF65-F5344CB8AC3E}">
        <p14:creationId xmlns:p14="http://schemas.microsoft.com/office/powerpoint/2010/main" val="3618704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67</a:t>
            </a:fld>
            <a:endParaRPr lang="en-US"/>
          </a:p>
        </p:txBody>
      </p:sp>
    </p:spTree>
    <p:extLst>
      <p:ext uri="{BB962C8B-B14F-4D97-AF65-F5344CB8AC3E}">
        <p14:creationId xmlns:p14="http://schemas.microsoft.com/office/powerpoint/2010/main" val="36892731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68</a:t>
            </a:fld>
            <a:endParaRPr lang="en-US"/>
          </a:p>
        </p:txBody>
      </p:sp>
    </p:spTree>
    <p:extLst>
      <p:ext uri="{BB962C8B-B14F-4D97-AF65-F5344CB8AC3E}">
        <p14:creationId xmlns:p14="http://schemas.microsoft.com/office/powerpoint/2010/main" val="3985010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Όπως</a:t>
            </a:r>
            <a:r>
              <a:rPr lang="el-GR" baseline="0" dirty="0"/>
              <a:t> προαναφέρθηκε το εργαλείο διαχείρισης των κινητικοτήτων σας θα παρουσιαστεί μεταγενέστερα σε ένα εργαστήρι που θα λάβει χώρα αποκλειστικά για αυτό το σκοπό.</a:t>
            </a:r>
          </a:p>
          <a:p>
            <a:r>
              <a:rPr lang="el-GR" baseline="0" dirty="0"/>
              <a:t>Είναι σημαντικό να έχετε υπόψη ότι η ΕΕ έχει </a:t>
            </a:r>
            <a:r>
              <a:rPr lang="el-GR" baseline="0" dirty="0" err="1"/>
              <a:t>πλεόν</a:t>
            </a:r>
            <a:r>
              <a:rPr lang="el-GR" baseline="0" dirty="0"/>
              <a:t> αναπτύξει την πλατφόρμα </a:t>
            </a:r>
            <a:r>
              <a:rPr lang="en-US" baseline="0" dirty="0"/>
              <a:t>Erasmus+ and European Solidarity Corps, </a:t>
            </a:r>
            <a:r>
              <a:rPr lang="el-GR" baseline="0" dirty="0"/>
              <a:t>όπου θα είναι το </a:t>
            </a:r>
            <a:r>
              <a:rPr lang="en-US" baseline="0" dirty="0"/>
              <a:t>single entry point </a:t>
            </a:r>
            <a:r>
              <a:rPr lang="el-GR" baseline="0" dirty="0"/>
              <a:t>για </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2445462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70</a:t>
            </a:fld>
            <a:endParaRPr lang="en-US"/>
          </a:p>
        </p:txBody>
      </p:sp>
    </p:spTree>
    <p:extLst>
      <p:ext uri="{BB962C8B-B14F-4D97-AF65-F5344CB8AC3E}">
        <p14:creationId xmlns:p14="http://schemas.microsoft.com/office/powerpoint/2010/main" val="86969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Έχετε τη δυνατότητα</a:t>
            </a:r>
            <a:r>
              <a:rPr lang="el-GR" baseline="0" dirty="0"/>
              <a:t> να υλοποιήσετε κινητικότητες προς…</a:t>
            </a:r>
          </a:p>
          <a:p>
            <a:endParaRPr lang="el-GR" dirty="0"/>
          </a:p>
          <a:p>
            <a:r>
              <a:rPr lang="el-GR" dirty="0"/>
              <a:t>ΕΟΧ-ΕΥΡΩΠΑΙΚΟΣ</a:t>
            </a:r>
            <a:r>
              <a:rPr lang="el-GR" baseline="0" dirty="0"/>
              <a:t> ΟΙΚΟΝΟΜΙΚΟΣ ΧΩΡΟΣ</a:t>
            </a:r>
          </a:p>
          <a:p>
            <a:r>
              <a:rPr lang="el-GR" sz="1200" b="0" i="0" u="none" strike="noStrike" kern="1200" baseline="0" dirty="0">
                <a:solidFill>
                  <a:schemeClr val="tx1"/>
                </a:solidFill>
                <a:latin typeface="+mn-lt"/>
                <a:ea typeface="+mn-ea"/>
                <a:cs typeface="+mn-cs"/>
              </a:rPr>
              <a:t> Θα πρέπει να έχετε υπόψη σας ότι στο πλαίσιο των σχεδίων ΕΕΚ δεν είναι δυνατή η κατανομή ποσοστού άνω του 20 % της επιχορήγησης σε δραστηριότητες με Χώρες Εταίρους. </a:t>
            </a:r>
          </a:p>
          <a:p>
            <a:r>
              <a:rPr lang="el-GR" sz="1200" b="0" i="0" u="none" strike="noStrike" kern="1200" baseline="0" dirty="0">
                <a:solidFill>
                  <a:schemeClr val="tx1"/>
                </a:solidFill>
                <a:latin typeface="+mn-lt"/>
                <a:ea typeface="+mn-ea"/>
                <a:cs typeface="+mn-cs"/>
              </a:rPr>
              <a:t>Σκοπός των ευκαιριών αυτών είναι να ενθαρρύνουν έναν οργανισμό σε μια Χώρα του Προγράμματος να αναπτύξει δραστηριότητες εξερχόμενης κινητικότητας με διάφορες Χώρες Εταίρους και αναμένεται να καλύψουν το ευρύτερο δυνατό γεωγραφικό πεδίο.</a:t>
            </a:r>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2732115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71</a:t>
            </a:fld>
            <a:endParaRPr lang="en-US"/>
          </a:p>
        </p:txBody>
      </p:sp>
    </p:spTree>
    <p:extLst>
      <p:ext uri="{BB962C8B-B14F-4D97-AF65-F5344CB8AC3E}">
        <p14:creationId xmlns:p14="http://schemas.microsoft.com/office/powerpoint/2010/main" val="3713225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Μέσω του </a:t>
            </a:r>
            <a:r>
              <a:rPr lang="en-US" dirty="0"/>
              <a:t>organization </a:t>
            </a:r>
            <a:r>
              <a:rPr lang="el-GR" dirty="0"/>
              <a:t>έχετε την ευκαιρία να ενημερώνετε τα στοιχεία του οργανισμού σας (</a:t>
            </a:r>
            <a:r>
              <a:rPr lang="el-GR" dirty="0" err="1"/>
              <a:t>π.χ</a:t>
            </a:r>
            <a:r>
              <a:rPr lang="el-GR" dirty="0"/>
              <a:t> αλλαγή διεύθυνσης, αλλαγή </a:t>
            </a:r>
            <a:r>
              <a:rPr lang="en-US" dirty="0"/>
              <a:t>legal </a:t>
            </a:r>
            <a:r>
              <a:rPr lang="en-GB" dirty="0"/>
              <a:t>representative, authorized user </a:t>
            </a:r>
            <a:r>
              <a:rPr lang="el-GR" dirty="0"/>
              <a:t>κτλ.)</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72</a:t>
            </a:fld>
            <a:endParaRPr lang="en-US"/>
          </a:p>
        </p:txBody>
      </p:sp>
    </p:spTree>
    <p:extLst>
      <p:ext uri="{BB962C8B-B14F-4D97-AF65-F5344CB8AC3E}">
        <p14:creationId xmlns:p14="http://schemas.microsoft.com/office/powerpoint/2010/main" val="3869973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latin typeface="Century Gothic" panose="020B0502020202020204" pitchFamily="34" charset="0"/>
              </a:rPr>
              <a:t>Τελική Έκθεση:</a:t>
            </a:r>
            <a:r>
              <a:rPr lang="el-GR" baseline="0" dirty="0">
                <a:latin typeface="Century Gothic" panose="020B0502020202020204" pitchFamily="34" charset="0"/>
              </a:rPr>
              <a:t> </a:t>
            </a:r>
            <a:r>
              <a:rPr lang="el-GR" dirty="0">
                <a:latin typeface="Century Gothic" panose="020B0502020202020204" pitchFamily="34" charset="0"/>
              </a:rPr>
              <a:t>Θα χρησιμοποιηθεί ένα κοινό σύνολο κριτηρίων αξιολόγησης για τη μέτρηση του βαθμού στον οποίον υλοποιήθηκε το έργο σύμφωνα με τους στόχους που καθορίζονται:</a:t>
            </a:r>
          </a:p>
          <a:p>
            <a:pPr marL="171450" indent="-171450">
              <a:buFont typeface="Arial" panose="020B0604020202020204" pitchFamily="34" charset="0"/>
              <a:buChar char="•"/>
            </a:pPr>
            <a:r>
              <a:rPr lang="el-GR" dirty="0">
                <a:latin typeface="Century Gothic" panose="020B0502020202020204" pitchFamily="34" charset="0"/>
              </a:rPr>
              <a:t>στο παράρτημα ΙΙ της παρούσας συμφωνίας, </a:t>
            </a:r>
          </a:p>
          <a:p>
            <a:pPr marL="171450" indent="-171450">
              <a:buFont typeface="Arial" panose="020B0604020202020204" pitchFamily="34" charset="0"/>
              <a:buChar char="•"/>
            </a:pPr>
            <a:r>
              <a:rPr lang="el-GR" dirty="0">
                <a:latin typeface="Century Gothic" panose="020B0502020202020204" pitchFamily="34" charset="0"/>
              </a:rPr>
              <a:t>το εγκεκριμένο σχέδιο </a:t>
            </a:r>
            <a:r>
              <a:rPr lang="el-GR" dirty="0" err="1">
                <a:latin typeface="Century Gothic" panose="020B0502020202020204" pitchFamily="34" charset="0"/>
              </a:rPr>
              <a:t>Erasmus</a:t>
            </a:r>
            <a:r>
              <a:rPr lang="el-GR" dirty="0">
                <a:latin typeface="Century Gothic" panose="020B0502020202020204" pitchFamily="34" charset="0"/>
              </a:rPr>
              <a:t> και </a:t>
            </a:r>
          </a:p>
          <a:p>
            <a:pPr marL="171450" indent="-171450">
              <a:buFont typeface="Arial" panose="020B0604020202020204" pitchFamily="34" charset="0"/>
              <a:buChar char="•"/>
            </a:pPr>
            <a:r>
              <a:rPr lang="el-GR" dirty="0">
                <a:latin typeface="Century Gothic" panose="020B0502020202020204" pitchFamily="34" charset="0"/>
              </a:rPr>
              <a:t>τα πρότυπα ποιότητας </a:t>
            </a:r>
            <a:r>
              <a:rPr lang="el-GR" dirty="0" err="1">
                <a:latin typeface="Century Gothic" panose="020B0502020202020204" pitchFamily="34" charset="0"/>
              </a:rPr>
              <a:t>Erasmus</a:t>
            </a:r>
            <a:r>
              <a:rPr lang="el-GR" dirty="0">
                <a:latin typeface="Century Gothic" panose="020B0502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dirty="0">
                <a:latin typeface="Century Gothic" panose="020B0502020202020204" pitchFamily="34" charset="0"/>
              </a:rPr>
              <a:t>Ο δικαιούχος πρέπει να υποβάλει την τελική έκθεση μετά την ημερομηνία λήξης του έργου. </a:t>
            </a:r>
            <a:endParaRPr lang="en-US" dirty="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dirty="0">
                <a:latin typeface="Century Gothic" panose="020B0502020202020204" pitchFamily="34" charset="0"/>
              </a:rPr>
              <a:t>Οι προηγούμενες υποβολές της τελικής έκθεσης θα θεωρηθούν ως αίτημα για πρόωρο τερματισμό της Συμφωνίας Επιχορήγησης και ενδέχεται να οδηγήσουν σε χαμηλότερη βαθμολογία αξιολόγησης.</a:t>
            </a:r>
            <a:endParaRPr lang="en-US" dirty="0">
              <a:latin typeface="Century Gothic" panose="020B0502020202020204" pitchFamily="34" charset="0"/>
            </a:endParaRPr>
          </a:p>
          <a:p>
            <a:pPr marL="0" marR="64135" indent="0" algn="just">
              <a:lnSpc>
                <a:spcPct val="150000"/>
              </a:lnSpc>
              <a:spcBef>
                <a:spcPts val="495"/>
              </a:spcBef>
              <a:buFont typeface="Arial" panose="020B0604020202020204" pitchFamily="34" charset="0"/>
              <a:buNone/>
            </a:pPr>
            <a:endParaRPr lang="en-US" dirty="0">
              <a:latin typeface="Century Gothic" panose="020B0502020202020204" pitchFamily="34" charset="0"/>
            </a:endParaRPr>
          </a:p>
          <a:p>
            <a:pPr marL="0" marR="64135" indent="0" algn="just">
              <a:lnSpc>
                <a:spcPct val="150000"/>
              </a:lnSpc>
              <a:spcBef>
                <a:spcPts val="495"/>
              </a:spcBef>
              <a:buFont typeface="Arial" panose="020B0604020202020204" pitchFamily="34" charset="0"/>
              <a:buNone/>
            </a:pPr>
            <a:r>
              <a:rPr lang="en-US" dirty="0">
                <a:latin typeface="Century Gothic" panose="020B0502020202020204" pitchFamily="34" charset="0"/>
              </a:rPr>
              <a:t>……..</a:t>
            </a:r>
          </a:p>
          <a:p>
            <a:pPr marL="0" marR="64135" indent="0" algn="just">
              <a:lnSpc>
                <a:spcPct val="150000"/>
              </a:lnSpc>
              <a:spcBef>
                <a:spcPts val="495"/>
              </a:spcBef>
              <a:buFont typeface="Arial" panose="020B0604020202020204" pitchFamily="34" charset="0"/>
              <a:buNone/>
            </a:pPr>
            <a:endParaRPr lang="en-US" dirty="0">
              <a:latin typeface="Century Gothic" panose="020B0502020202020204" pitchFamily="34" charset="0"/>
            </a:endParaRPr>
          </a:p>
          <a:p>
            <a:r>
              <a:rPr lang="en-US" sz="1200" b="0" i="0" u="none" strike="noStrike" kern="1200" baseline="0" dirty="0">
                <a:solidFill>
                  <a:schemeClr val="tx1"/>
                </a:solidFill>
                <a:latin typeface="+mn-lt"/>
                <a:ea typeface="+mn-ea"/>
                <a:cs typeface="+mn-cs"/>
              </a:rPr>
              <a:t>T</a:t>
            </a:r>
            <a:r>
              <a:rPr lang="el-GR" sz="1200" b="0" i="0" u="none" strike="noStrike" kern="1200" baseline="0" dirty="0">
                <a:solidFill>
                  <a:schemeClr val="tx1"/>
                </a:solidFill>
                <a:latin typeface="+mn-lt"/>
                <a:ea typeface="+mn-ea"/>
                <a:cs typeface="+mn-cs"/>
              </a:rPr>
              <a:t>έλος, οι διαπιστευμένοι οργανισμοί μπορούν να ζητήσουν οικειοθελώς να προβούν σε</a:t>
            </a:r>
            <a:r>
              <a:rPr lang="en-US"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επικαιροποίηση</a:t>
            </a:r>
            <a:r>
              <a:rPr lang="el-GR" sz="1200" b="0" i="0" u="none" strike="noStrike" kern="1200" baseline="0" dirty="0">
                <a:solidFill>
                  <a:schemeClr val="tx1"/>
                </a:solidFill>
                <a:latin typeface="+mn-lt"/>
                <a:ea typeface="+mn-ea"/>
                <a:cs typeface="+mn-cs"/>
              </a:rPr>
              <a:t> του οικείου σχεδίου </a:t>
            </a:r>
            <a:r>
              <a:rPr lang="el-GR" sz="1200" b="0" i="0" u="none" strike="noStrike" kern="1200" baseline="0" dirty="0" err="1">
                <a:solidFill>
                  <a:schemeClr val="tx1"/>
                </a:solidFill>
                <a:latin typeface="+mn-lt"/>
                <a:ea typeface="+mn-ea"/>
                <a:cs typeface="+mn-cs"/>
              </a:rPr>
              <a:t>Erasmus</a:t>
            </a:r>
            <a:r>
              <a:rPr lang="el-GR" sz="1200" b="0" i="0" u="none" strike="noStrike" kern="1200" baseline="0" dirty="0">
                <a:solidFill>
                  <a:schemeClr val="tx1"/>
                </a:solidFill>
                <a:latin typeface="+mn-lt"/>
                <a:ea typeface="+mn-ea"/>
                <a:cs typeface="+mn-cs"/>
              </a:rPr>
              <a:t>. Βάσει της αιτιολόγησης του διαπιστευμένου, ο Εθνικός Οργανισμός θα αποφασίσει αν η </a:t>
            </a:r>
            <a:r>
              <a:rPr lang="el-GR" sz="1200" b="0" i="0" u="none" strike="noStrike" kern="1200" baseline="0" dirty="0" err="1">
                <a:solidFill>
                  <a:schemeClr val="tx1"/>
                </a:solidFill>
                <a:latin typeface="+mn-lt"/>
                <a:ea typeface="+mn-ea"/>
                <a:cs typeface="+mn-cs"/>
              </a:rPr>
              <a:t>επικαιροποίηση</a:t>
            </a:r>
            <a:r>
              <a:rPr lang="el-GR" sz="1200" b="0" i="0" u="none" strike="noStrike" kern="1200" baseline="0" dirty="0">
                <a:solidFill>
                  <a:schemeClr val="tx1"/>
                </a:solidFill>
                <a:latin typeface="+mn-lt"/>
                <a:ea typeface="+mn-ea"/>
                <a:cs typeface="+mn-cs"/>
              </a:rPr>
              <a:t> είναι δικαιολογημένη. Η</a:t>
            </a:r>
            <a:r>
              <a:rPr lang="en-US"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επικαιροποίηση</a:t>
            </a:r>
            <a:r>
              <a:rPr lang="el-GR" sz="1200" b="0" i="0" u="none" strike="noStrike" kern="1200" baseline="0" dirty="0">
                <a:solidFill>
                  <a:schemeClr val="tx1"/>
                </a:solidFill>
                <a:latin typeface="+mn-lt"/>
                <a:ea typeface="+mn-ea"/>
                <a:cs typeface="+mn-cs"/>
              </a:rPr>
              <a:t> σχεδίου </a:t>
            </a:r>
            <a:r>
              <a:rPr lang="el-GR" sz="1200" b="0" i="0" u="none" strike="noStrike" kern="1200" baseline="0" dirty="0" err="1">
                <a:solidFill>
                  <a:schemeClr val="tx1"/>
                </a:solidFill>
                <a:latin typeface="+mn-lt"/>
                <a:ea typeface="+mn-ea"/>
                <a:cs typeface="+mn-cs"/>
              </a:rPr>
              <a:t>Erasmus</a:t>
            </a:r>
            <a:r>
              <a:rPr lang="el-GR" sz="1200" b="0" i="0" u="none" strike="noStrike" kern="1200" baseline="0" dirty="0">
                <a:solidFill>
                  <a:schemeClr val="tx1"/>
                </a:solidFill>
                <a:latin typeface="+mn-lt"/>
                <a:ea typeface="+mn-ea"/>
                <a:cs typeface="+mn-cs"/>
              </a:rPr>
              <a:t> μπορεί να περιλαμβάνει αίτημα μετατροπής της διαπίστευσης</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από ατομική διαπίστευση οργανισμού σε διαπίστευση για συντονιστή κοινοπραξίας</a:t>
            </a:r>
            <a:r>
              <a:rPr lang="en-US" sz="1200" b="0" i="0" u="none" strike="noStrike" kern="1200" baseline="0" dirty="0">
                <a:solidFill>
                  <a:schemeClr val="tx1"/>
                </a:solidFill>
                <a:latin typeface="+mn-lt"/>
                <a:ea typeface="+mn-ea"/>
                <a:cs typeface="+mn-cs"/>
              </a:rPr>
              <a:t> </a:t>
            </a:r>
            <a:r>
              <a:rPr lang="el-GR" sz="1200" b="0" i="0" u="none" strike="noStrike" kern="1200" baseline="0" dirty="0">
                <a:solidFill>
                  <a:schemeClr val="tx1"/>
                </a:solidFill>
                <a:latin typeface="+mn-lt"/>
                <a:ea typeface="+mn-ea"/>
                <a:cs typeface="+mn-cs"/>
              </a:rPr>
              <a:t>κινητικότητας, ή το αντίστροφο.</a:t>
            </a:r>
            <a:endParaRPr lang="el-GR"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75</a:t>
            </a:fld>
            <a:endParaRPr lang="en-US"/>
          </a:p>
        </p:txBody>
      </p:sp>
    </p:spTree>
    <p:extLst>
      <p:ext uri="{BB962C8B-B14F-4D97-AF65-F5344CB8AC3E}">
        <p14:creationId xmlns:p14="http://schemas.microsoft.com/office/powerpoint/2010/main" val="3525825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76</a:t>
            </a:fld>
            <a:endParaRPr lang="en-US"/>
          </a:p>
        </p:txBody>
      </p:sp>
    </p:spTree>
    <p:extLst>
      <p:ext uri="{BB962C8B-B14F-4D97-AF65-F5344CB8AC3E}">
        <p14:creationId xmlns:p14="http://schemas.microsoft.com/office/powerpoint/2010/main" val="27711624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77</a:t>
            </a:fld>
            <a:endParaRPr lang="en-US"/>
          </a:p>
        </p:txBody>
      </p:sp>
    </p:spTree>
    <p:extLst>
      <p:ext uri="{BB962C8B-B14F-4D97-AF65-F5344CB8AC3E}">
        <p14:creationId xmlns:p14="http://schemas.microsoft.com/office/powerpoint/2010/main" val="9165264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78</a:t>
            </a:fld>
            <a:endParaRPr lang="en-US"/>
          </a:p>
        </p:txBody>
      </p:sp>
    </p:spTree>
    <p:extLst>
      <p:ext uri="{BB962C8B-B14F-4D97-AF65-F5344CB8AC3E}">
        <p14:creationId xmlns:p14="http://schemas.microsoft.com/office/powerpoint/2010/main" val="13004845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79</a:t>
            </a:fld>
            <a:endParaRPr lang="en-US"/>
          </a:p>
        </p:txBody>
      </p:sp>
    </p:spTree>
    <p:extLst>
      <p:ext uri="{BB962C8B-B14F-4D97-AF65-F5344CB8AC3E}">
        <p14:creationId xmlns:p14="http://schemas.microsoft.com/office/powerpoint/2010/main" val="7738052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80</a:t>
            </a:fld>
            <a:endParaRPr lang="en-US"/>
          </a:p>
        </p:txBody>
      </p:sp>
    </p:spTree>
    <p:extLst>
      <p:ext uri="{BB962C8B-B14F-4D97-AF65-F5344CB8AC3E}">
        <p14:creationId xmlns:p14="http://schemas.microsoft.com/office/powerpoint/2010/main" val="28430461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81</a:t>
            </a:fld>
            <a:endParaRPr lang="en-US"/>
          </a:p>
        </p:txBody>
      </p:sp>
    </p:spTree>
    <p:extLst>
      <p:ext uri="{BB962C8B-B14F-4D97-AF65-F5344CB8AC3E}">
        <p14:creationId xmlns:p14="http://schemas.microsoft.com/office/powerpoint/2010/main" val="31635185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82</a:t>
            </a:fld>
            <a:endParaRPr lang="en-US"/>
          </a:p>
        </p:txBody>
      </p:sp>
    </p:spTree>
    <p:extLst>
      <p:ext uri="{BB962C8B-B14F-4D97-AF65-F5344CB8AC3E}">
        <p14:creationId xmlns:p14="http://schemas.microsoft.com/office/powerpoint/2010/main" val="334529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107745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1992867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580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511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389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207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3950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156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088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04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712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477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707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759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836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806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0495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162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445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8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9528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799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051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783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90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0923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0387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363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6780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26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3809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9293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2373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542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171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89068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4359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57587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5438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9176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55924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28/09/2022</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5.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86104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293465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28/09/2022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987956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dep.org.cy/wp-content/uploads/protereotites_entaksis_poliomorfia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ec.europa.eu/programmes/erasmus-plus/resources/quality-standards-courses-under-key-action-1-learning-mobility-individuals_en" TargetMode="External"/><Relationship Id="rId4" Type="http://schemas.openxmlformats.org/officeDocument/2006/relationships/hyperlink" Target="https://epale.ec.europa.eu/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academy.europa.eu/local/euacademy/pages/course/community-overview.php?title=learn-a-new-language"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dep.org.cy/erasmus/diacheirisi-egkekrimenon-schedion-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8" Type="http://schemas.openxmlformats.org/officeDocument/2006/relationships/hyperlink" Target="https://erasmus-plus.ec.europa.eu/document/erasmus-quality-standards-mobility-projects-vet-adults-schools"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academy.europa.eu/local/euacademy/pages/course/community-overview.php?title=learn-a-new-languag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cademy.europa.eu/local/euacademy/pages/faq/category.php?id=8"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ec.europa.eu/programmes/erasmus-plus/projects/"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eacea.ec.europa.eu/about-eacea/visual-identity/visual-identity-programming-period-2021-2027_en"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ebgate.ec.europa.eu/fpfis/wikis/display/NAITDOC/OID+How+to+search+for+organisations" TargetMode="External"/><Relationship Id="rId7" Type="http://schemas.openxmlformats.org/officeDocument/2006/relationships/image" Target="../media/image17.jp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erasmus-esc/home/organisations/my-organisations" TargetMode="External"/><Relationship Id="rId4" Type="http://schemas.openxmlformats.org/officeDocument/2006/relationships/hyperlink" Target="https://webgate.ec.europa.eu/fpfis/wikis/display/NAITDOC/OID+How+to+register+an+organisatio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hyperlink" Target="https://idep.org.cy/wp-content/uploads/2021-KA1_VET-KA121-VET-KA120-VET-_-Applicable-rates_-Annex-IV.docx" TargetMode="External"/><Relationship Id="rId13" Type="http://schemas.openxmlformats.org/officeDocument/2006/relationships/hyperlink" Target="https://idep.org.cy/wp-content/uploads/AE-SE-VET-Template-3-Learning-programme-provided-by-an-invited-expert-1.docx" TargetMode="External"/><Relationship Id="rId18"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3" Type="http://schemas.openxmlformats.org/officeDocument/2006/relationships/hyperlink" Target="https://idep.org.cy/wp-content/uploads/2021-erasmusplus-programme-guide_v3_en.pdf" TargetMode="External"/><Relationship Id="rId7" Type="http://schemas.openxmlformats.org/officeDocument/2006/relationships/hyperlink" Target="https://idep.org.cy/wp-content/uploads/2022-KA1_Financial-and-contractual-rules-Annex-III-AE-Short-term.docx" TargetMode="External"/><Relationship Id="rId12" Type="http://schemas.openxmlformats.org/officeDocument/2006/relationships/hyperlink" Target="https://idep.org.cy/wp-content/uploads/AE-SE-VET-Template-2-Learning-programme-for-group-activities-1.docx" TargetMode="External"/><Relationship Id="rId17" Type="http://schemas.openxmlformats.org/officeDocument/2006/relationships/hyperlink" Target="https://idep.org.cy/erasmus/" TargetMode="External"/><Relationship Id="rId2" Type="http://schemas.openxmlformats.org/officeDocument/2006/relationships/notesSlide" Target="../notesSlides/notesSlide75.xml"/><Relationship Id="rId16" Type="http://schemas.openxmlformats.org/officeDocument/2006/relationships/hyperlink" Target="https://ec.europa.eu/programmes/erasmus-plus/resources/documents/erasmus-quality-standards-mobility-projects-vet-adults-schools_en" TargetMode="External"/><Relationship Id="rId1" Type="http://schemas.openxmlformats.org/officeDocument/2006/relationships/slideLayout" Target="../slideLayouts/slideLayout1.xml"/><Relationship Id="rId6" Type="http://schemas.openxmlformats.org/officeDocument/2006/relationships/hyperlink" Target="https://idep.org.cy/wp-content/uploads/2022-KA1_Financial-and-contractual-rules-Annex-III-SE-Short-term.docx" TargetMode="External"/><Relationship Id="rId11" Type="http://schemas.openxmlformats.org/officeDocument/2006/relationships/hyperlink" Target="https://idep.org.cy/wp-content/uploads/AE-SE-VET-Template-1a-Learning-agreement-complement-1.docx" TargetMode="External"/><Relationship Id="rId5" Type="http://schemas.openxmlformats.org/officeDocument/2006/relationships/hyperlink" Target="https://idep.org.cy/wp-content/uploads/2022-erasmusplus-programme-guide-v2_en.pdf" TargetMode="External"/><Relationship Id="rId15" Type="http://schemas.openxmlformats.org/officeDocument/2006/relationships/hyperlink" Target="https://ec.europa.eu/programmes/erasmus-plus/sites/default/files/eac-a02-2020-rules-application_el.pdf" TargetMode="External"/><Relationship Id="rId10" Type="http://schemas.openxmlformats.org/officeDocument/2006/relationships/hyperlink" Target="https://idep.org.cy/wp-content/uploads/AE-SE-VET-Template-1-Learning-agreement-1.docx" TargetMode="External"/><Relationship Id="rId19" Type="http://schemas.openxmlformats.org/officeDocument/2006/relationships/hyperlink" Target="https://webgate.ec.europa.eu/funding-tenders-opportunities/display/OM/EU+Login" TargetMode="External"/><Relationship Id="rId4" Type="http://schemas.openxmlformats.org/officeDocument/2006/relationships/hyperlink" Target="https://idep.org.cy/erasmus/diacheirisi-egkekrimenon-schedion-2/" TargetMode="External"/><Relationship Id="rId9" Type="http://schemas.openxmlformats.org/officeDocument/2006/relationships/hyperlink" Target="https://idep.org.cy/wp-content/uploads/II.8-SE-AE-VET-Annex-Masterfile-Grant-Agreement-with-participants_2022-1.docx" TargetMode="External"/><Relationship Id="rId14" Type="http://schemas.openxmlformats.org/officeDocument/2006/relationships/hyperlink" Target="https://ec.europa.eu/programmes/erasmus-plus/calls/2020-erasmus-accreditation_e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mchristofidou@llp.org.cy"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mailto:sapserou@llp.org.cy"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hyperlink" Target="mailto:ddemetriou@idep.org.cy"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82.xml.rels><?xml version="1.0" encoding="UTF-8" standalone="yes"?>
<Relationships xmlns="http://schemas.openxmlformats.org/package/2006/relationships"><Relationship Id="rId3" Type="http://schemas.openxmlformats.org/officeDocument/2006/relationships/hyperlink" Target="mailto:tchristodoulidou@idep.org.cy"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57151" y="4639031"/>
            <a:ext cx="5077697" cy="1877437"/>
          </a:xfrm>
          <a:prstGeom prst="rect">
            <a:avLst/>
          </a:prstGeom>
          <a:noFill/>
        </p:spPr>
        <p:txBody>
          <a:bodyPr wrap="square" rtlCol="0">
            <a:spAutoFit/>
          </a:bodyPr>
          <a:lstStyle/>
          <a:p>
            <a:pPr algn="ctr"/>
            <a:r>
              <a:rPr lang="el-GR" altLang="en-US" sz="1600" b="1" dirty="0">
                <a:solidFill>
                  <a:schemeClr val="tx1">
                    <a:lumMod val="75000"/>
                    <a:lumOff val="25000"/>
                  </a:schemeClr>
                </a:solidFill>
                <a:latin typeface="Century Gothic" panose="020B0502020202020204" pitchFamily="34" charset="0"/>
              </a:rPr>
              <a:t>Βασική Δράση 1</a:t>
            </a:r>
            <a:endParaRPr lang="el-GR" altLang="fr-FR" sz="1600" b="1" dirty="0">
              <a:solidFill>
                <a:schemeClr val="tx1">
                  <a:lumMod val="75000"/>
                  <a:lumOff val="25000"/>
                </a:schemeClr>
              </a:solidFill>
              <a:latin typeface="Century Gothic" panose="020B0502020202020204" pitchFamily="34" charset="0"/>
            </a:endParaRPr>
          </a:p>
          <a:p>
            <a:pPr algn="ctr"/>
            <a:r>
              <a:rPr lang="el-GR" altLang="fr-FR" sz="1600" b="1" dirty="0">
                <a:solidFill>
                  <a:schemeClr val="tx1">
                    <a:lumMod val="75000"/>
                    <a:lumOff val="25000"/>
                  </a:schemeClr>
                </a:solidFill>
                <a:latin typeface="Century Gothic" panose="020B0502020202020204" pitchFamily="34" charset="0"/>
              </a:rPr>
              <a:t> Διαχείριση Σχεδίων ΚΑ121 &amp; ΚΑ122 </a:t>
            </a:r>
          </a:p>
          <a:p>
            <a:pPr algn="ctr"/>
            <a:endParaRPr lang="el-GR" altLang="fr-FR" sz="1400" b="1" dirty="0">
              <a:solidFill>
                <a:schemeClr val="tx1">
                  <a:lumMod val="75000"/>
                  <a:lumOff val="25000"/>
                </a:schemeClr>
              </a:solidFill>
              <a:latin typeface="Century Gothic" panose="020B0502020202020204" pitchFamily="34" charset="0"/>
            </a:endParaRPr>
          </a:p>
          <a:p>
            <a:pPr algn="ctr"/>
            <a:r>
              <a:rPr lang="el-GR" altLang="fr-FR" sz="1400" b="1" dirty="0">
                <a:solidFill>
                  <a:schemeClr val="tx1">
                    <a:lumMod val="75000"/>
                    <a:lumOff val="25000"/>
                  </a:schemeClr>
                </a:solidFill>
                <a:latin typeface="Century Gothic" panose="020B0502020202020204" pitchFamily="34" charset="0"/>
              </a:rPr>
              <a:t>Σχολική Εκπαίδευση</a:t>
            </a:r>
          </a:p>
          <a:p>
            <a:pPr algn="ctr"/>
            <a:r>
              <a:rPr lang="el-GR" altLang="fr-FR" sz="1400" b="1" dirty="0">
                <a:solidFill>
                  <a:schemeClr val="tx1">
                    <a:lumMod val="75000"/>
                    <a:lumOff val="25000"/>
                  </a:schemeClr>
                </a:solidFill>
                <a:latin typeface="Century Gothic" panose="020B0502020202020204" pitchFamily="34" charset="0"/>
              </a:rPr>
              <a:t>Επαγγελματική Εκπαίδευση και Κατάρτιση</a:t>
            </a:r>
          </a:p>
          <a:p>
            <a:pPr algn="ctr"/>
            <a:r>
              <a:rPr lang="el-GR" altLang="fr-FR" sz="1400" b="1" dirty="0">
                <a:solidFill>
                  <a:schemeClr val="tx1">
                    <a:lumMod val="75000"/>
                    <a:lumOff val="25000"/>
                  </a:schemeClr>
                </a:solidFill>
                <a:latin typeface="Century Gothic" panose="020B0502020202020204" pitchFamily="34" charset="0"/>
              </a:rPr>
              <a:t>Εκπαίδευση Ενηλίκων </a:t>
            </a:r>
          </a:p>
          <a:p>
            <a:pPr algn="ctr"/>
            <a:endParaRPr lang="el-GR" altLang="fr-FR" sz="1400" b="1" dirty="0">
              <a:solidFill>
                <a:schemeClr val="tx1">
                  <a:lumMod val="75000"/>
                  <a:lumOff val="25000"/>
                </a:schemeClr>
              </a:solidFill>
              <a:latin typeface="Century Gothic" panose="020B0502020202020204" pitchFamily="34" charset="0"/>
            </a:endParaRPr>
          </a:p>
          <a:p>
            <a:pPr algn="ctr"/>
            <a:r>
              <a:rPr lang="el-GR" altLang="fr-FR" sz="1400" b="1" dirty="0">
                <a:solidFill>
                  <a:schemeClr val="tx1">
                    <a:lumMod val="75000"/>
                    <a:lumOff val="25000"/>
                  </a:schemeClr>
                </a:solidFill>
                <a:latin typeface="Century Gothic" panose="020B0502020202020204" pitchFamily="34" charset="0"/>
              </a:rPr>
              <a:t>29/9/2022</a:t>
            </a:r>
          </a:p>
        </p:txBody>
      </p:sp>
    </p:spTree>
    <p:extLst>
      <p:ext uri="{BB962C8B-B14F-4D97-AF65-F5344CB8AC3E}">
        <p14:creationId xmlns:p14="http://schemas.microsoft.com/office/powerpoint/2010/main" val="35941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198629"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Επιλέξιμες Δραστηριότητες Κινητικότητας Προσωπικού</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813638235"/>
              </p:ext>
            </p:extLst>
          </p:nvPr>
        </p:nvGraphicFramePr>
        <p:xfrm>
          <a:off x="1845700" y="1265624"/>
          <a:ext cx="8352929" cy="256540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856117">
                  <a:extLst>
                    <a:ext uri="{9D8B030D-6E8A-4147-A177-3AD203B41FA5}">
                      <a16:colId xmlns:a16="http://schemas.microsoft.com/office/drawing/2014/main" val="20001"/>
                    </a:ext>
                  </a:extLst>
                </a:gridCol>
                <a:gridCol w="4632716">
                  <a:extLst>
                    <a:ext uri="{9D8B030D-6E8A-4147-A177-3AD203B41FA5}">
                      <a16:colId xmlns:a16="http://schemas.microsoft.com/office/drawing/2014/main" val="20002"/>
                    </a:ext>
                  </a:extLst>
                </a:gridCol>
              </a:tblGrid>
              <a:tr h="370840">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Δραστηριότητα</a:t>
                      </a:r>
                      <a:endParaRPr lang="en-US" sz="1800" kern="1200" dirty="0">
                        <a:latin typeface="Century Gothic" panose="020B0502020202020204" pitchFamily="34" charset="0"/>
                      </a:endParaRPr>
                    </a:p>
                    <a:p>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a:latin typeface="Century Gothic" panose="020B0502020202020204" pitchFamily="34" charset="0"/>
                        </a:rPr>
                        <a:t>Σχολική Εκπαίδευση</a:t>
                      </a:r>
                      <a:r>
                        <a:rPr lang="en-US" sz="1800" kern="1200" dirty="0">
                          <a:latin typeface="Century Gothic" panose="020B0502020202020204" pitchFamily="34" charset="0"/>
                        </a:rPr>
                        <a:t> </a:t>
                      </a:r>
                      <a:endParaRPr lang="el-GR" sz="1800" kern="1200" dirty="0">
                        <a:latin typeface="Century Gothic" panose="020B0502020202020204" pitchFamily="34" charset="0"/>
                      </a:endParaRPr>
                    </a:p>
                    <a:p>
                      <a:pPr marL="0" algn="ctr" defTabSz="914400" rtl="0" eaLnBrk="1" latinLnBrk="0" hangingPunct="1"/>
                      <a:r>
                        <a:rPr lang="el-GR" sz="1800" kern="1200" dirty="0">
                          <a:latin typeface="Century Gothic" panose="020B0502020202020204" pitchFamily="34" charset="0"/>
                        </a:rPr>
                        <a:t>Εκπαίδευση Ενηλίκων</a:t>
                      </a:r>
                      <a:r>
                        <a:rPr lang="en-US" sz="1800" kern="1200" dirty="0">
                          <a:latin typeface="Century Gothic" panose="020B0502020202020204" pitchFamily="34" charset="0"/>
                        </a:rPr>
                        <a:t> </a:t>
                      </a:r>
                      <a:endParaRPr lang="el-GR" sz="1800" kern="1200" dirty="0">
                        <a:latin typeface="Century Gothic" panose="020B0502020202020204" pitchFamily="34" charset="0"/>
                      </a:endParaRPr>
                    </a:p>
                    <a:p>
                      <a:pPr marL="0" algn="ctr" defTabSz="914400" rtl="0" eaLnBrk="1" latinLnBrk="0" hangingPunct="1"/>
                      <a:r>
                        <a:rPr lang="el-GR" sz="1800" kern="1200" dirty="0">
                          <a:latin typeface="Century Gothic" panose="020B0502020202020204" pitchFamily="34" charset="0"/>
                        </a:rPr>
                        <a:t>Επαγγελματική</a:t>
                      </a:r>
                      <a:r>
                        <a:rPr lang="el-GR" sz="1800" kern="1200" baseline="0" dirty="0">
                          <a:latin typeface="Century Gothic" panose="020B0502020202020204" pitchFamily="34" charset="0"/>
                        </a:rPr>
                        <a:t> Εκπαίδευση &amp; Κατάρτιση </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Εξερχόμενες Κινητικότητες</a:t>
                      </a:r>
                      <a:endParaRPr lang="en-US" sz="18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Συμμετοχή</a:t>
                      </a:r>
                      <a:r>
                        <a:rPr lang="el-GR" sz="1800" kern="1200" baseline="0" dirty="0">
                          <a:latin typeface="Century Gothic" panose="020B0502020202020204" pitchFamily="34" charset="0"/>
                        </a:rPr>
                        <a:t> σε σεμινάρια επιμόρφωσης</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a:t>
                      </a:r>
                      <a:r>
                        <a:rPr lang="el-GR" sz="1600" kern="1200" baseline="0" dirty="0">
                          <a:latin typeface="Century Gothic" panose="020B0502020202020204" pitchFamily="34" charset="0"/>
                        </a:rPr>
                        <a:t> – 30 ημέρες</a:t>
                      </a:r>
                      <a:r>
                        <a:rPr lang="en-US" sz="1600" kern="1200" baseline="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Άσκηση καθηκόντων διδασκαλίας</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 –</a:t>
                      </a:r>
                      <a:r>
                        <a:rPr lang="el-GR" sz="1600" kern="1200" baseline="0" dirty="0">
                          <a:latin typeface="Century Gothic" panose="020B0502020202020204" pitchFamily="34" charset="0"/>
                        </a:rPr>
                        <a:t> 365 ημέρες</a:t>
                      </a:r>
                      <a:r>
                        <a:rPr lang="en-US" sz="1600" kern="1200" baseline="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Century Gothic" panose="020B0502020202020204" pitchFamily="34" charset="0"/>
                        </a:rPr>
                        <a:t>Job</a:t>
                      </a:r>
                      <a:r>
                        <a:rPr lang="en-US" sz="1800" kern="1200" baseline="0" dirty="0">
                          <a:latin typeface="Century Gothic" panose="020B0502020202020204" pitchFamily="34" charset="0"/>
                        </a:rPr>
                        <a:t> shadowing</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a:t>
                      </a:r>
                      <a:r>
                        <a:rPr lang="el-GR" sz="1600" kern="1200" baseline="0" dirty="0">
                          <a:latin typeface="Century Gothic" panose="020B0502020202020204" pitchFamily="34" charset="0"/>
                        </a:rPr>
                        <a:t> – </a:t>
                      </a:r>
                      <a:r>
                        <a:rPr lang="en-US" sz="1600" kern="1200" baseline="0" dirty="0">
                          <a:latin typeface="Century Gothic" panose="020B0502020202020204" pitchFamily="34" charset="0"/>
                        </a:rPr>
                        <a:t>6</a:t>
                      </a:r>
                      <a:r>
                        <a:rPr lang="el-GR" sz="1600" kern="1200" baseline="0" dirty="0">
                          <a:latin typeface="Century Gothic" panose="020B0502020202020204" pitchFamily="34" charset="0"/>
                        </a:rPr>
                        <a:t>0 ημέρες</a:t>
                      </a:r>
                      <a:r>
                        <a:rPr lang="en-US" sz="1600" kern="1200" baseline="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bl>
          </a:graphicData>
        </a:graphic>
      </p:graphicFrame>
      <p:sp>
        <p:nvSpPr>
          <p:cNvPr id="5" name="Rectangle 4"/>
          <p:cNvSpPr/>
          <p:nvPr/>
        </p:nvSpPr>
        <p:spPr>
          <a:xfrm>
            <a:off x="2081299" y="4337026"/>
            <a:ext cx="7881730" cy="923330"/>
          </a:xfrm>
          <a:prstGeom prst="rect">
            <a:avLst/>
          </a:prstGeom>
          <a:solidFill>
            <a:schemeClr val="accent6">
              <a:lumMod val="75000"/>
            </a:schemeClr>
          </a:solidFill>
        </p:spPr>
        <p:txBody>
          <a:bodyPr wrap="square">
            <a:spAutoFit/>
          </a:bodyPr>
          <a:lstStyle/>
          <a:p>
            <a:pPr algn="ctr"/>
            <a:r>
              <a:rPr lang="el-GR" dirty="0">
                <a:solidFill>
                  <a:schemeClr val="dk1"/>
                </a:solidFill>
                <a:latin typeface="Century Gothic" panose="020B0502020202020204" pitchFamily="34" charset="0"/>
              </a:rPr>
              <a:t>Ο οργανισμός θα πρέπει να είναι σε θέση να αποδείξει τη σχέση του με το προσωπικό που συμμετέχει σε κινητικότητες </a:t>
            </a:r>
          </a:p>
          <a:p>
            <a:pPr algn="ctr"/>
            <a:r>
              <a:rPr lang="el-GR" dirty="0">
                <a:solidFill>
                  <a:schemeClr val="dk1"/>
                </a:solidFill>
                <a:latin typeface="Century Gothic" panose="020B0502020202020204" pitchFamily="34" charset="0"/>
              </a:rPr>
              <a:t>(</a:t>
            </a:r>
            <a:r>
              <a:rPr lang="en-US" dirty="0">
                <a:solidFill>
                  <a:schemeClr val="dk1"/>
                </a:solidFill>
                <a:latin typeface="Century Gothic" panose="020B0502020202020204" pitchFamily="34" charset="0"/>
              </a:rPr>
              <a:t>payroll/</a:t>
            </a:r>
            <a:r>
              <a:rPr lang="el-GR" dirty="0">
                <a:solidFill>
                  <a:schemeClr val="dk1"/>
                </a:solidFill>
                <a:latin typeface="Century Gothic" panose="020B0502020202020204" pitchFamily="34" charset="0"/>
              </a:rPr>
              <a:t>συμβόλαιο</a:t>
            </a:r>
            <a:r>
              <a:rPr lang="en-US" dirty="0">
                <a:solidFill>
                  <a:schemeClr val="dk1"/>
                </a:solidFill>
                <a:latin typeface="Century Gothic" panose="020B0502020202020204" pitchFamily="34" charset="0"/>
              </a:rPr>
              <a:t> </a:t>
            </a:r>
            <a:r>
              <a:rPr lang="el-GR" dirty="0" err="1">
                <a:solidFill>
                  <a:schemeClr val="dk1"/>
                </a:solidFill>
                <a:latin typeface="Century Gothic" panose="020B0502020202020204" pitchFamily="34" charset="0"/>
              </a:rPr>
              <a:t>εργοδότησης</a:t>
            </a:r>
            <a:r>
              <a:rPr lang="en-US" dirty="0">
                <a:solidFill>
                  <a:schemeClr val="dk1"/>
                </a:solidFill>
                <a:latin typeface="Century Gothic" panose="020B0502020202020204" pitchFamily="34" charset="0"/>
              </a:rPr>
              <a:t> </a:t>
            </a:r>
            <a:r>
              <a:rPr lang="el-GR" dirty="0">
                <a:solidFill>
                  <a:schemeClr val="dk1"/>
                </a:solidFill>
                <a:latin typeface="Century Gothic" panose="020B0502020202020204" pitchFamily="34" charset="0"/>
              </a:rPr>
              <a:t>κτλ.)</a:t>
            </a:r>
            <a:endParaRPr lang="en-US" dirty="0">
              <a:solidFill>
                <a:schemeClr val="dk1"/>
              </a:solidFill>
              <a:latin typeface="Century Gothic" panose="020B0502020202020204" pitchFamily="34" charset="0"/>
            </a:endParaRPr>
          </a:p>
        </p:txBody>
      </p:sp>
      <p:sp>
        <p:nvSpPr>
          <p:cNvPr id="6" name="TextBox 5"/>
          <p:cNvSpPr txBox="1"/>
          <p:nvPr/>
        </p:nvSpPr>
        <p:spPr>
          <a:xfrm>
            <a:off x="2313752" y="5535525"/>
            <a:ext cx="7416824" cy="461665"/>
          </a:xfrm>
          <a:prstGeom prst="rect">
            <a:avLst/>
          </a:prstGeom>
          <a:solidFill>
            <a:schemeClr val="accent6">
              <a:lumMod val="60000"/>
              <a:lumOff val="40000"/>
            </a:schemeClr>
          </a:solidFill>
        </p:spPr>
        <p:txBody>
          <a:bodyPr wrap="square" rtlCol="0">
            <a:spAutoFit/>
          </a:bodyPr>
          <a:lstStyle/>
          <a:p>
            <a:pPr algn="ctr"/>
            <a:r>
              <a:rPr lang="en-US" sz="1200" dirty="0">
                <a:solidFill>
                  <a:schemeClr val="dk1"/>
                </a:solidFill>
                <a:latin typeface="Century Gothic" panose="020B0502020202020204" pitchFamily="34" charset="0"/>
              </a:rPr>
              <a:t>* </a:t>
            </a:r>
            <a:r>
              <a:rPr lang="el-GR" sz="1200" dirty="0">
                <a:solidFill>
                  <a:schemeClr val="dk1"/>
                </a:solidFill>
                <a:latin typeface="Century Gothic" panose="020B050202020202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lang="en-US" sz="1200" dirty="0">
                <a:solidFill>
                  <a:schemeClr val="dk1"/>
                </a:solidFill>
                <a:latin typeface="Century Gothic" panose="020B0502020202020204" pitchFamily="34" charset="0"/>
              </a:rPr>
              <a:t>“blended activities”)</a:t>
            </a:r>
          </a:p>
        </p:txBody>
      </p:sp>
    </p:spTree>
    <p:extLst>
      <p:ext uri="{BB962C8B-B14F-4D97-AF65-F5344CB8AC3E}">
        <p14:creationId xmlns:p14="http://schemas.microsoft.com/office/powerpoint/2010/main" val="314334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9592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Επιλέξιμες Δραστηριότητες Κινητικότητας Εκπαιδευομένων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676104580"/>
              </p:ext>
            </p:extLst>
          </p:nvPr>
        </p:nvGraphicFramePr>
        <p:xfrm>
          <a:off x="1701683" y="944719"/>
          <a:ext cx="8799169" cy="3452232"/>
        </p:xfrm>
        <a:graphic>
          <a:graphicData uri="http://schemas.openxmlformats.org/drawingml/2006/table">
            <a:tbl>
              <a:tblPr firstRow="1" bandRow="1">
                <a:tableStyleId>{93296810-A885-4BE3-A3E7-6D5BEEA58F35}</a:tableStyleId>
              </a:tblPr>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p>
                      <a:endParaRPr lang="en-US" dirty="0">
                        <a:latin typeface="Century Gothic" panose="020B0502020202020204" pitchFamily="34" charset="0"/>
                      </a:endParaRPr>
                    </a:p>
                  </a:txBody>
                  <a:tcPr/>
                </a:tc>
                <a:tc>
                  <a:txBody>
                    <a:bodyPr/>
                    <a:lstStyle/>
                    <a:p>
                      <a:pPr marL="0" algn="ctr" defTabSz="914400" rtl="0" eaLnBrk="1" latinLnBrk="0" hangingPunct="1"/>
                      <a:r>
                        <a:rPr lang="el-GR" sz="1800" kern="1200" dirty="0">
                          <a:latin typeface="Century Gothic" panose="020B0502020202020204" pitchFamily="34" charset="0"/>
                        </a:rPr>
                        <a:t>Δραστηριότητα</a:t>
                      </a:r>
                      <a:endParaRPr lang="en-US" sz="1800" b="1" kern="1200" dirty="0">
                        <a:solidFill>
                          <a:schemeClr val="bg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kern="1200" dirty="0">
                          <a:latin typeface="Century Gothic" panose="020B0502020202020204" pitchFamily="34" charset="0"/>
                        </a:rPr>
                        <a:t>Σχολική Εκπαίδευση</a:t>
                      </a:r>
                      <a:endParaRPr lang="el-GR" sz="1800" kern="1200" dirty="0">
                        <a:solidFill>
                          <a:schemeClr val="bg1"/>
                        </a:solidFill>
                        <a:latin typeface="Century Gothic" panose="020B0502020202020204" pitchFamily="34" charset="0"/>
                        <a:ea typeface="+mn-ea"/>
                        <a:cs typeface="+mn-cs"/>
                      </a:endParaRPr>
                    </a:p>
                  </a:txBody>
                  <a:tcPr/>
                </a:tc>
                <a:tc>
                  <a:txBody>
                    <a:bodyPr/>
                    <a:lstStyle/>
                    <a:p>
                      <a:pPr marL="0" algn="ctr" defTabSz="914400" rtl="0" eaLnBrk="1" latinLnBrk="0" hangingPunct="1"/>
                      <a:r>
                        <a:rPr lang="el-GR" sz="1800" kern="1200" dirty="0">
                          <a:latin typeface="Century Gothic" panose="020B0502020202020204" pitchFamily="34" charset="0"/>
                        </a:rPr>
                        <a:t>Εκπαίδευση </a:t>
                      </a:r>
                    </a:p>
                    <a:p>
                      <a:pPr marL="0" algn="ctr" defTabSz="914400" rtl="0" eaLnBrk="1" latinLnBrk="0" hangingPunct="1"/>
                      <a:r>
                        <a:rPr lang="el-GR" sz="1800" kern="1200" dirty="0">
                          <a:latin typeface="Century Gothic" panose="020B0502020202020204" pitchFamily="34" charset="0"/>
                        </a:rPr>
                        <a:t>Ενηλίκων </a:t>
                      </a:r>
                      <a:endParaRPr lang="el-GR" sz="1800" kern="1200" dirty="0">
                        <a:solidFill>
                          <a:schemeClr val="bg1"/>
                        </a:solidFill>
                        <a:latin typeface="Century Gothic" panose="020B0502020202020204" pitchFamily="34" charset="0"/>
                        <a:ea typeface="+mn-ea"/>
                        <a:cs typeface="+mn-cs"/>
                      </a:endParaRPr>
                    </a:p>
                  </a:txBody>
                  <a:tcPr/>
                </a:tc>
                <a:tc>
                  <a:txBody>
                    <a:bodyPr/>
                    <a:lstStyle/>
                    <a:p>
                      <a:pPr marL="0" algn="ctr" defTabSz="914400" rtl="0" eaLnBrk="1" latinLnBrk="0" hangingPunct="1"/>
                      <a:r>
                        <a:rPr lang="el-GR" sz="1800" kern="1200" dirty="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Εξερχόμενες Κινητικότητες</a:t>
                      </a: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Συμμετοχή σε διαγωνισμούς δεξιοτήτων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Συμμετοχή σε ομαδική</a:t>
                      </a:r>
                      <a:r>
                        <a:rPr lang="el-GR" sz="1600" kern="1200" baseline="0" dirty="0">
                          <a:latin typeface="Century Gothic" panose="020B0502020202020204" pitchFamily="34" charset="0"/>
                        </a:rPr>
                        <a:t> κινητικότητα εκπαιδευομένων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a:t>
                      </a:r>
                      <a:r>
                        <a:rPr lang="el-GR" sz="1600" kern="1200" baseline="0" dirty="0">
                          <a:latin typeface="Century Gothic" panose="020B0502020202020204" pitchFamily="34" charset="0"/>
                        </a:rPr>
                        <a:t> – 30 ημέρες</a:t>
                      </a:r>
                      <a:r>
                        <a:rPr lang="en-US" sz="1600" kern="1200" baseline="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 – 30 ημέρες*</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Συμμετοχή</a:t>
                      </a:r>
                      <a:r>
                        <a:rPr lang="el-GR" sz="1600" kern="1200" baseline="0" dirty="0">
                          <a:latin typeface="Century Gothic" panose="020B0502020202020204" pitchFamily="34" charset="0"/>
                        </a:rPr>
                        <a:t> σε σύντομης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10 – 29 ημέρες*</a:t>
                      </a: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 – 30 ημέρες*</a:t>
                      </a:r>
                      <a:endParaRPr lang="en-US" sz="1600" kern="1200" dirty="0">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10</a:t>
                      </a:r>
                      <a:r>
                        <a:rPr lang="el-GR" sz="1600" kern="1200" baseline="0" dirty="0">
                          <a:latin typeface="Century Gothic" panose="020B0502020202020204" pitchFamily="34" charset="0"/>
                        </a:rPr>
                        <a:t> </a:t>
                      </a:r>
                      <a:r>
                        <a:rPr lang="el-GR" sz="1600" kern="1200" dirty="0">
                          <a:latin typeface="Century Gothic" panose="020B050202020202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Συμμετοχή</a:t>
                      </a:r>
                      <a:r>
                        <a:rPr lang="el-GR" sz="1600" kern="1200" baseline="0" dirty="0">
                          <a:latin typeface="Century Gothic" panose="020B0502020202020204" pitchFamily="34" charset="0"/>
                        </a:rPr>
                        <a:t> σε μεγάλης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entury Gothic" panose="020B0502020202020204" pitchFamily="34" charset="0"/>
                        </a:rPr>
                        <a:t>30 – 3</a:t>
                      </a:r>
                      <a:r>
                        <a:rPr lang="en-US" sz="1600" kern="1200" baseline="0" dirty="0">
                          <a:latin typeface="Century Gothic" panose="020B0502020202020204" pitchFamily="34" charset="0"/>
                        </a:rPr>
                        <a:t>6</a:t>
                      </a:r>
                      <a:r>
                        <a:rPr lang="el-GR" sz="1600" kern="1200" baseline="0" dirty="0">
                          <a:latin typeface="Century Gothic" panose="020B0502020202020204" pitchFamily="34" charset="0"/>
                        </a:rPr>
                        <a:t>5 ημέρες</a:t>
                      </a:r>
                      <a:r>
                        <a:rPr lang="en-US" sz="1600" kern="1200" baseline="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a:t>
                      </a:r>
                      <a:r>
                        <a:rPr lang="en-US" sz="1600" kern="1200" dirty="0">
                          <a:latin typeface="Century Gothic" panose="020B0502020202020204" pitchFamily="34" charset="0"/>
                        </a:rPr>
                        <a:t>Erasmus</a:t>
                      </a:r>
                      <a:r>
                        <a:rPr lang="en-US" sz="1600" kern="1200" baseline="0" dirty="0">
                          <a:latin typeface="Century Gothic" panose="020B050202020202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1797503" y="4521745"/>
            <a:ext cx="8305303" cy="923330"/>
          </a:xfrm>
          <a:prstGeom prst="rect">
            <a:avLst/>
          </a:prstGeom>
          <a:solidFill>
            <a:schemeClr val="accent6">
              <a:lumMod val="75000"/>
            </a:schemeClr>
          </a:solidFill>
        </p:spPr>
        <p:txBody>
          <a:bodyPr wrap="square" rtlCol="0">
            <a:spAutoFit/>
          </a:bodyPr>
          <a:lstStyle/>
          <a:p>
            <a:pPr algn="ctr"/>
            <a:r>
              <a:rPr lang="el-GR" dirty="0">
                <a:solidFill>
                  <a:schemeClr val="dk1"/>
                </a:solidFill>
                <a:latin typeface="Century Gothic" panose="020B0502020202020204" pitchFamily="34" charset="0"/>
              </a:rPr>
              <a:t>ΕΕΚ</a:t>
            </a:r>
            <a:r>
              <a:rPr lang="en-US" dirty="0">
                <a:solidFill>
                  <a:schemeClr val="dk1"/>
                </a:solidFill>
                <a:latin typeface="Century Gothic" panose="020B0502020202020204" pitchFamily="34" charset="0"/>
              </a:rPr>
              <a:t>:</a:t>
            </a:r>
            <a:r>
              <a:rPr lang="el-GR" dirty="0">
                <a:solidFill>
                  <a:schemeClr val="dk1"/>
                </a:solidFill>
                <a:latin typeface="Century Gothic" panose="020B0502020202020204" pitchFamily="34" charset="0"/>
              </a:rPr>
              <a:t> οι κινητικότητες σύντομης/μεγάλης διάρκειας</a:t>
            </a:r>
            <a:r>
              <a:rPr lang="en-US" dirty="0">
                <a:solidFill>
                  <a:schemeClr val="dk1"/>
                </a:solidFill>
                <a:latin typeface="Century Gothic" panose="020B0502020202020204" pitchFamily="34" charset="0"/>
              </a:rPr>
              <a:t> </a:t>
            </a:r>
            <a:r>
              <a:rPr lang="el-GR" dirty="0">
                <a:latin typeface="Century Gothic" panose="020B0502020202020204" pitchFamily="34" charset="0"/>
              </a:rPr>
              <a:t>σε παρόχους ή/και επιχειρήσεις ΕΕΚ</a:t>
            </a:r>
            <a:r>
              <a:rPr lang="en-US" dirty="0">
                <a:latin typeface="Century Gothic" panose="020B0502020202020204" pitchFamily="34" charset="0"/>
              </a:rPr>
              <a:t>. </a:t>
            </a:r>
            <a:r>
              <a:rPr lang="el-GR" dirty="0">
                <a:latin typeface="Century Gothic" panose="020B0502020202020204" pitchFamily="34" charset="0"/>
              </a:rPr>
              <a:t>Έμφαση για κατάρτιση στο χώρο εργασίας με τη μορφή τοποθέτησης σε μία επιχείρηση</a:t>
            </a:r>
          </a:p>
        </p:txBody>
      </p:sp>
      <p:sp>
        <p:nvSpPr>
          <p:cNvPr id="9" name="TextBox 8"/>
          <p:cNvSpPr txBox="1"/>
          <p:nvPr/>
        </p:nvSpPr>
        <p:spPr>
          <a:xfrm>
            <a:off x="2339547" y="5604202"/>
            <a:ext cx="7416824" cy="646331"/>
          </a:xfrm>
          <a:prstGeom prst="rect">
            <a:avLst/>
          </a:prstGeom>
          <a:solidFill>
            <a:schemeClr val="accent6">
              <a:lumMod val="40000"/>
              <a:lumOff val="60000"/>
            </a:schemeClr>
          </a:solidFill>
        </p:spPr>
        <p:txBody>
          <a:bodyPr wrap="square" rtlCol="0">
            <a:spAutoFit/>
          </a:bodyPr>
          <a:lstStyle/>
          <a:p>
            <a:pPr algn="ctr"/>
            <a:r>
              <a:rPr lang="el-GR" sz="1200" dirty="0">
                <a:solidFill>
                  <a:schemeClr val="dk1"/>
                </a:solidFill>
                <a:latin typeface="Century Gothic" panose="020B050202020202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lang="en-US" sz="1200" dirty="0">
                <a:solidFill>
                  <a:schemeClr val="dk1"/>
                </a:solidFill>
                <a:latin typeface="Century Gothic" panose="020B0502020202020204" pitchFamily="34" charset="0"/>
              </a:rPr>
              <a:t>“blended activities”)</a:t>
            </a:r>
            <a:endParaRPr lang="el-GR" sz="1200" dirty="0">
              <a:solidFill>
                <a:schemeClr val="dk1"/>
              </a:solidFill>
              <a:latin typeface="Century Gothic" panose="020B0502020202020204" pitchFamily="34" charset="0"/>
            </a:endParaRPr>
          </a:p>
          <a:p>
            <a:pPr algn="ctr"/>
            <a:r>
              <a:rPr lang="el-GR" sz="1200" dirty="0">
                <a:solidFill>
                  <a:schemeClr val="dk1"/>
                </a:solidFill>
                <a:latin typeface="Century Gothic" panose="020B0502020202020204" pitchFamily="34" charset="0"/>
              </a:rPr>
              <a:t>** Για άτομα από ευάλωτες ομάδες η κινητικότητα μπορεί να είναι 2 – 89 ημέρες</a:t>
            </a:r>
            <a:endParaRPr lang="en-US" sz="12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57053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95923" cy="523220"/>
          </a:xfrm>
          <a:prstGeom prst="rect">
            <a:avLst/>
          </a:prstGeom>
          <a:noFill/>
        </p:spPr>
        <p:txBody>
          <a:bodyPr wrap="square" rtlCol="0">
            <a:spAutoFit/>
          </a:bodyPr>
          <a:lstStyle/>
          <a:p>
            <a:r>
              <a:rPr lang="el-GR" sz="2800" dirty="0">
                <a:solidFill>
                  <a:schemeClr val="bg1"/>
                </a:solidFill>
                <a:latin typeface="Century Gothic" panose="020B0502020202020204" pitchFamily="34" charset="0"/>
              </a:rPr>
              <a:t>Άλλες Επιλέξιμες Δραστηριότητες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835325815"/>
              </p:ext>
            </p:extLst>
          </p:nvPr>
        </p:nvGraphicFramePr>
        <p:xfrm>
          <a:off x="2018047" y="1119876"/>
          <a:ext cx="8424938" cy="1493520"/>
        </p:xfrm>
        <a:graphic>
          <a:graphicData uri="http://schemas.openxmlformats.org/drawingml/2006/table">
            <a:tbl>
              <a:tblPr firstRow="1" bandRow="1">
                <a:tableStyleId>{93296810-A885-4BE3-A3E7-6D5BEEA58F35}</a:tableStyleId>
              </a:tblPr>
              <a:tblGrid>
                <a:gridCol w="1642149">
                  <a:extLst>
                    <a:ext uri="{9D8B030D-6E8A-4147-A177-3AD203B41FA5}">
                      <a16:colId xmlns:a16="http://schemas.microsoft.com/office/drawing/2014/main" val="20000"/>
                    </a:ext>
                  </a:extLst>
                </a:gridCol>
                <a:gridCol w="3926877">
                  <a:extLst>
                    <a:ext uri="{9D8B030D-6E8A-4147-A177-3AD203B41FA5}">
                      <a16:colId xmlns:a16="http://schemas.microsoft.com/office/drawing/2014/main" val="20001"/>
                    </a:ext>
                  </a:extLst>
                </a:gridCol>
                <a:gridCol w="2855912">
                  <a:extLst>
                    <a:ext uri="{9D8B030D-6E8A-4147-A177-3AD203B41FA5}">
                      <a16:colId xmlns:a16="http://schemas.microsoft.com/office/drawing/2014/main" val="20002"/>
                    </a:ext>
                  </a:extLst>
                </a:gridCol>
              </a:tblGrid>
              <a:tr h="648072">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Δραστηριότητα</a:t>
                      </a:r>
                      <a:endParaRPr lang="en-US" sz="1800" kern="1200" dirty="0">
                        <a:latin typeface="Century Gothic" panose="020B0502020202020204" pitchFamily="34" charset="0"/>
                      </a:endParaRPr>
                    </a:p>
                    <a:p>
                      <a:pPr algn="ctr"/>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a:latin typeface="Century Gothic" panose="020B0502020202020204" pitchFamily="34" charset="0"/>
                        </a:rPr>
                        <a:t>Σχολική Εκπαίδευση</a:t>
                      </a:r>
                    </a:p>
                    <a:p>
                      <a:pPr marL="0" algn="ctr" defTabSz="914400" rtl="0" eaLnBrk="1" latinLnBrk="0" hangingPunct="1"/>
                      <a:r>
                        <a:rPr lang="el-GR" sz="1800" kern="1200" dirty="0">
                          <a:latin typeface="Century Gothic" panose="020B0502020202020204" pitchFamily="34" charset="0"/>
                        </a:rPr>
                        <a:t>Εκπαίδευση Ενηλίκων </a:t>
                      </a:r>
                    </a:p>
                    <a:p>
                      <a:pPr marL="0" algn="ctr" defTabSz="914400" rtl="0" eaLnBrk="1" latinLnBrk="0" hangingPunct="1"/>
                      <a:r>
                        <a:rPr lang="el-GR" sz="1800" kern="1200" dirty="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Εξερχόμενη Κινητικότητα</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Προπαρασκευαστικές</a:t>
                      </a:r>
                      <a:r>
                        <a:rPr lang="el-GR" sz="1600" kern="1200" baseline="0" dirty="0">
                          <a:latin typeface="Century Gothic" panose="020B0502020202020204" pitchFamily="34" charset="0"/>
                        </a:rPr>
                        <a:t> Επισκέψεις</a:t>
                      </a:r>
                      <a:endParaRPr lang="en-US" sz="1600"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Δεν υπάρχει περιορισμός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(1 – 2 μέρες περίπου)</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324978626"/>
              </p:ext>
            </p:extLst>
          </p:nvPr>
        </p:nvGraphicFramePr>
        <p:xfrm>
          <a:off x="2018047" y="3108920"/>
          <a:ext cx="8424935" cy="2316480"/>
        </p:xfrm>
        <a:graphic>
          <a:graphicData uri="http://schemas.openxmlformats.org/drawingml/2006/table">
            <a:tbl>
              <a:tblPr firstRow="1" bandRow="1">
                <a:tableStyleId>{7DF18680-E054-41AD-8BC1-D1AEF772440D}</a:tableStyleId>
              </a:tblPr>
              <a:tblGrid>
                <a:gridCol w="1642148">
                  <a:extLst>
                    <a:ext uri="{9D8B030D-6E8A-4147-A177-3AD203B41FA5}">
                      <a16:colId xmlns:a16="http://schemas.microsoft.com/office/drawing/2014/main" val="20000"/>
                    </a:ext>
                  </a:extLst>
                </a:gridCol>
                <a:gridCol w="3926876">
                  <a:extLst>
                    <a:ext uri="{9D8B030D-6E8A-4147-A177-3AD203B41FA5}">
                      <a16:colId xmlns:a16="http://schemas.microsoft.com/office/drawing/2014/main" val="20001"/>
                    </a:ext>
                  </a:extLst>
                </a:gridCol>
                <a:gridCol w="2855911">
                  <a:extLst>
                    <a:ext uri="{9D8B030D-6E8A-4147-A177-3AD203B41FA5}">
                      <a16:colId xmlns:a16="http://schemas.microsoft.com/office/drawing/2014/main" val="20002"/>
                    </a:ext>
                  </a:extLst>
                </a:gridCol>
              </a:tblGrid>
              <a:tr h="648072">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entury Gothic" panose="020B0502020202020204" pitchFamily="34" charset="0"/>
                        </a:rPr>
                        <a:t>Δραστηριότητα</a:t>
                      </a:r>
                      <a:endParaRPr lang="en-US" sz="1800" kern="1200" dirty="0">
                        <a:latin typeface="Century Gothic" panose="020B0502020202020204" pitchFamily="34" charset="0"/>
                      </a:endParaRPr>
                    </a:p>
                    <a:p>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a:latin typeface="Century Gothic" panose="020B0502020202020204" pitchFamily="34" charset="0"/>
                        </a:rPr>
                        <a:t>Σχολική Εκπαίδευση</a:t>
                      </a:r>
                    </a:p>
                    <a:p>
                      <a:pPr marL="0" algn="ctr" defTabSz="914400" rtl="0" eaLnBrk="1" latinLnBrk="0" hangingPunct="1"/>
                      <a:r>
                        <a:rPr lang="el-GR" sz="1800" kern="1200" dirty="0">
                          <a:latin typeface="Century Gothic" panose="020B0502020202020204" pitchFamily="34" charset="0"/>
                        </a:rPr>
                        <a:t>Εκπαίδευση Ενηλίκων </a:t>
                      </a:r>
                    </a:p>
                    <a:p>
                      <a:pPr marL="0" algn="ctr" defTabSz="914400" rtl="0" eaLnBrk="1" latinLnBrk="0" hangingPunct="1"/>
                      <a:r>
                        <a:rPr lang="el-GR" sz="1800" kern="1200" dirty="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Εισερχόμενες Κινητικότητες</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Προσκεκλημένοι ειδικοί</a:t>
                      </a:r>
                      <a:r>
                        <a:rPr lang="el-GR" sz="1600" kern="1200" baseline="0" dirty="0">
                          <a:latin typeface="Century Gothic" panose="020B0502020202020204" pitchFamily="34" charset="0"/>
                        </a:rPr>
                        <a:t> στον τομέα τους </a:t>
                      </a:r>
                      <a:r>
                        <a:rPr lang="en-US" sz="1600" kern="1200" baseline="0" dirty="0">
                          <a:latin typeface="Century Gothic" panose="020B0502020202020204" pitchFamily="34" charset="0"/>
                        </a:rPr>
                        <a:t>(“invited experts”)</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2</a:t>
                      </a:r>
                      <a:r>
                        <a:rPr lang="el-GR" sz="1600" kern="1200" baseline="0" dirty="0">
                          <a:latin typeface="Century Gothic" panose="020B0502020202020204" pitchFamily="34" charset="0"/>
                        </a:rPr>
                        <a:t> – </a:t>
                      </a:r>
                      <a:r>
                        <a:rPr lang="en-US" sz="1600" kern="1200" baseline="0" dirty="0">
                          <a:latin typeface="Century Gothic" panose="020B0502020202020204" pitchFamily="34" charset="0"/>
                        </a:rPr>
                        <a:t>6</a:t>
                      </a:r>
                      <a:r>
                        <a:rPr lang="el-GR" sz="1600" kern="1200" baseline="0" dirty="0">
                          <a:latin typeface="Century Gothic" panose="020B0502020202020204" pitchFamily="34" charset="0"/>
                        </a:rPr>
                        <a:t>0 ημέρες</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entury Gothic" panose="020B0502020202020204" pitchFamily="34" charset="0"/>
                        </a:rPr>
                        <a:t>Φιλοξενία φοιτητών/πρόσφατων αποφοίτων εκπαιδευτικών &amp; εκπαιδευτών*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a:latin typeface="Century Gothic" panose="020B0502020202020204" pitchFamily="34" charset="0"/>
                        </a:rPr>
                        <a:t>1</a:t>
                      </a:r>
                      <a:r>
                        <a:rPr lang="el-GR" sz="1600" kern="1200" baseline="0" dirty="0">
                          <a:latin typeface="Century Gothic" panose="020B0502020202020204" pitchFamily="34" charset="0"/>
                        </a:rPr>
                        <a:t>0 – 3</a:t>
                      </a:r>
                      <a:r>
                        <a:rPr lang="en-US" sz="1600" kern="1200" baseline="0" dirty="0">
                          <a:latin typeface="Century Gothic" panose="020B0502020202020204" pitchFamily="34" charset="0"/>
                        </a:rPr>
                        <a:t>6</a:t>
                      </a:r>
                      <a:r>
                        <a:rPr lang="el-GR" sz="1600" kern="1200" baseline="0" dirty="0">
                          <a:latin typeface="Century Gothic" panose="020B0502020202020204" pitchFamily="34" charset="0"/>
                        </a:rPr>
                        <a:t>5 ημέρες</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1787724" y="5803523"/>
            <a:ext cx="8305303" cy="646331"/>
          </a:xfrm>
          <a:prstGeom prst="rect">
            <a:avLst/>
          </a:prstGeom>
          <a:noFill/>
        </p:spPr>
        <p:txBody>
          <a:bodyPr wrap="square" rtlCol="0">
            <a:spAutoFit/>
          </a:bodyPr>
          <a:lstStyle/>
          <a:p>
            <a:r>
              <a:rPr lang="el-GR" dirty="0">
                <a:solidFill>
                  <a:schemeClr val="dk1"/>
                </a:solidFill>
                <a:latin typeface="Century Gothic" panose="020B0502020202020204" pitchFamily="34" charset="0"/>
              </a:rPr>
              <a:t>*Προβλέπονται οργανωτικά έξοδα για τον οργανισμό υποδοχής. Διαμονή και διατροφή καλύπτονται από τον οργανισμό αποστολής.</a:t>
            </a:r>
          </a:p>
        </p:txBody>
      </p:sp>
    </p:spTree>
    <p:extLst>
      <p:ext uri="{BB962C8B-B14F-4D97-AF65-F5344CB8AC3E}">
        <p14:creationId xmlns:p14="http://schemas.microsoft.com/office/powerpoint/2010/main" val="26432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Προπαρασκευαστικές Επισκέψεις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5202963"/>
          </a:xfrm>
          <a:prstGeom prst="rect">
            <a:avLst/>
          </a:prstGeom>
        </p:spPr>
        <p:txBody>
          <a:bodyPr wrap="square">
            <a:spAutoFit/>
          </a:bodyPr>
          <a:lstStyle/>
          <a:p>
            <a:pPr algn="ctr">
              <a:lnSpc>
                <a:spcPct val="150000"/>
              </a:lnSpc>
            </a:pPr>
            <a:r>
              <a:rPr lang="el-GR" dirty="0">
                <a:solidFill>
                  <a:schemeClr val="tx1">
                    <a:lumMod val="75000"/>
                    <a:lumOff val="25000"/>
                  </a:schemeClr>
                </a:solidFill>
                <a:latin typeface="Century Gothic" panose="020B0502020202020204" pitchFamily="34" charset="0"/>
              </a:rPr>
              <a:t>Σύντομες </a:t>
            </a:r>
            <a:r>
              <a:rPr lang="el-GR" b="1" dirty="0">
                <a:solidFill>
                  <a:schemeClr val="tx1">
                    <a:lumMod val="75000"/>
                    <a:lumOff val="25000"/>
                  </a:schemeClr>
                </a:solidFill>
                <a:latin typeface="Century Gothic" panose="020B0502020202020204" pitchFamily="34" charset="0"/>
              </a:rPr>
              <a:t>«Προπαρασκευαστικές Επισκέψεις» </a:t>
            </a:r>
            <a:r>
              <a:rPr lang="el-GR" dirty="0">
                <a:solidFill>
                  <a:schemeClr val="tx1">
                    <a:lumMod val="75000"/>
                    <a:lumOff val="25000"/>
                  </a:schemeClr>
                </a:solidFill>
                <a:latin typeface="Century Gothic" panose="020B0502020202020204" pitchFamily="34" charset="0"/>
              </a:rPr>
              <a:t>προς τους οργανισμούς υποδοχής για να διευκολύνουν τη συνεργασία μεταξύ οργανισμού αποστολής  και οργανισμού υποδοχής, την προετοιμασία των δραστηριοτήτων κινητικότητας και να διασφαλίσουν την ποιότητα της κινητικότητας</a:t>
            </a:r>
          </a:p>
          <a:p>
            <a:pPr algn="just">
              <a:lnSpc>
                <a:spcPct val="150000"/>
              </a:lnSpc>
            </a:pPr>
            <a:endParaRPr lang="el-GR" dirty="0">
              <a:solidFill>
                <a:schemeClr val="tx1">
                  <a:lumMod val="75000"/>
                  <a:lumOff val="25000"/>
                </a:schemeClr>
              </a:solidFill>
              <a:latin typeface="Century Gothic" panose="020B0502020202020204" pitchFamily="34" charset="0"/>
            </a:endParaRPr>
          </a:p>
          <a:p>
            <a:pPr algn="just">
              <a:lnSpc>
                <a:spcPct val="150000"/>
              </a:lnSpc>
            </a:pPr>
            <a:r>
              <a:rPr lang="el-GR" b="1" u="sng" dirty="0">
                <a:solidFill>
                  <a:schemeClr val="tx1">
                    <a:lumMod val="75000"/>
                    <a:lumOff val="25000"/>
                  </a:schemeClr>
                </a:solidFill>
                <a:latin typeface="Century Gothic" panose="020B0502020202020204" pitchFamily="34" charset="0"/>
              </a:rPr>
              <a:t>Συμμετέχοντες</a:t>
            </a:r>
            <a:r>
              <a:rPr lang="en-US" b="1" u="sng" dirty="0">
                <a:solidFill>
                  <a:schemeClr val="tx1">
                    <a:lumMod val="75000"/>
                    <a:lumOff val="25000"/>
                  </a:schemeClr>
                </a:solidFill>
                <a:latin typeface="Century Gothic" panose="020B0502020202020204" pitchFamily="34" charset="0"/>
              </a:rPr>
              <a:t>:</a:t>
            </a:r>
          </a:p>
          <a:p>
            <a:pPr algn="just">
              <a:lnSpc>
                <a:spcPct val="150000"/>
              </a:lnSpc>
              <a:buFontTx/>
              <a:buChar char="-"/>
            </a:pPr>
            <a:r>
              <a:rPr lang="el-GR" dirty="0">
                <a:solidFill>
                  <a:schemeClr val="tx1">
                    <a:lumMod val="75000"/>
                    <a:lumOff val="25000"/>
                  </a:schemeClr>
                </a:solidFill>
                <a:latin typeface="Century Gothic" panose="020B0502020202020204" pitchFamily="34" charset="0"/>
              </a:rPr>
              <a:t> μέλη του προσωπικού</a:t>
            </a:r>
            <a:endParaRPr lang="en-US" dirty="0">
              <a:solidFill>
                <a:schemeClr val="tx1">
                  <a:lumMod val="75000"/>
                  <a:lumOff val="25000"/>
                </a:schemeClr>
              </a:solidFill>
              <a:latin typeface="Century Gothic" panose="020B0502020202020204" pitchFamily="34" charset="0"/>
            </a:endParaRPr>
          </a:p>
          <a:p>
            <a:pPr algn="just">
              <a:lnSpc>
                <a:spcPct val="150000"/>
              </a:lnSpc>
              <a:buFontTx/>
              <a:buChar char="-"/>
            </a:pPr>
            <a:r>
              <a:rPr lang="el-GR" dirty="0">
                <a:solidFill>
                  <a:schemeClr val="tx1">
                    <a:lumMod val="75000"/>
                    <a:lumOff val="25000"/>
                  </a:schemeClr>
                </a:solidFill>
                <a:latin typeface="Century Gothic" panose="020B0502020202020204" pitchFamily="34" charset="0"/>
              </a:rPr>
              <a:t> επιλέξιμοι συμμετέχοντες που ανήκουν σε ευάλωτες ομάδες </a:t>
            </a:r>
            <a:endParaRPr lang="en-US" dirty="0">
              <a:solidFill>
                <a:schemeClr val="tx1">
                  <a:lumMod val="75000"/>
                  <a:lumOff val="25000"/>
                </a:schemeClr>
              </a:solidFill>
              <a:latin typeface="Century Gothic" panose="020B0502020202020204" pitchFamily="34" charset="0"/>
            </a:endParaRPr>
          </a:p>
          <a:p>
            <a:pPr algn="just">
              <a:lnSpc>
                <a:spcPct val="150000"/>
              </a:lnSpc>
              <a:buFontTx/>
              <a:buChar char="-"/>
            </a:pPr>
            <a:r>
              <a:rPr lang="el-GR" dirty="0">
                <a:solidFill>
                  <a:schemeClr val="tx1">
                    <a:lumMod val="75000"/>
                    <a:lumOff val="25000"/>
                  </a:schemeClr>
                </a:solidFill>
                <a:latin typeface="Century Gothic" panose="020B0502020202020204" pitchFamily="34" charset="0"/>
              </a:rPr>
              <a:t> εκπαιδευόμενοι σε μεγάλης διάρκειας κινητικότητες </a:t>
            </a:r>
          </a:p>
          <a:p>
            <a:pPr algn="just">
              <a:lnSpc>
                <a:spcPct val="150000"/>
              </a:lnSpc>
              <a:buFontTx/>
              <a:buChar char="-"/>
            </a:pPr>
            <a:endParaRPr lang="en-GB" b="1" dirty="0">
              <a:solidFill>
                <a:schemeClr val="tx1">
                  <a:lumMod val="75000"/>
                  <a:lumOff val="25000"/>
                </a:schemeClr>
              </a:solidFill>
              <a:latin typeface="Century Gothic" panose="020B0502020202020204" pitchFamily="34" charset="0"/>
            </a:endParaRPr>
          </a:p>
          <a:p>
            <a:pPr>
              <a:lnSpc>
                <a:spcPct val="150000"/>
              </a:lnSpc>
            </a:pPr>
            <a:r>
              <a:rPr lang="en-US" b="1" dirty="0">
                <a:solidFill>
                  <a:schemeClr val="tx1">
                    <a:lumMod val="75000"/>
                    <a:lumOff val="25000"/>
                  </a:schemeClr>
                </a:solidFill>
                <a:latin typeface="Century Gothic" panose="020B0502020202020204" pitchFamily="34" charset="0"/>
              </a:rPr>
              <a:t>Max. </a:t>
            </a:r>
            <a:r>
              <a:rPr lang="en-GB" b="1" dirty="0">
                <a:solidFill>
                  <a:schemeClr val="tx1">
                    <a:lumMod val="75000"/>
                    <a:lumOff val="25000"/>
                  </a:schemeClr>
                </a:solidFill>
                <a:latin typeface="Century Gothic" panose="020B0502020202020204" pitchFamily="34" charset="0"/>
              </a:rPr>
              <a:t>3 </a:t>
            </a:r>
            <a:r>
              <a:rPr lang="el-GR" b="1" dirty="0">
                <a:solidFill>
                  <a:schemeClr val="tx1">
                    <a:lumMod val="75000"/>
                    <a:lumOff val="25000"/>
                  </a:schemeClr>
                </a:solidFill>
                <a:latin typeface="Century Gothic" panose="020B0502020202020204" pitchFamily="34" charset="0"/>
              </a:rPr>
              <a:t>συμμετέχοντες </a:t>
            </a:r>
            <a:r>
              <a:rPr lang="el-GR" dirty="0">
                <a:solidFill>
                  <a:schemeClr val="tx1">
                    <a:lumMod val="75000"/>
                    <a:lumOff val="25000"/>
                  </a:schemeClr>
                </a:solidFill>
                <a:latin typeface="Century Gothic" panose="020B0502020202020204" pitchFamily="34" charset="0"/>
              </a:rPr>
              <a:t>ανά Προπαρασκευαστική Επίσκεψη</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36365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36744"/>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Συμμετέχοντες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461780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Προσωπικό</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διδακτικό &amp; διοικητικό)</a:t>
            </a: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Εκπαιδευόμενοι</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που ανήκουν στον ίδιο τον οργανισμό που εγκρίθηκε</a:t>
            </a: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«Πρόσφατοι Απόφοιτοι» κέντρων </a:t>
            </a:r>
            <a:r>
              <a:rPr lang="el-GR" b="1" dirty="0">
                <a:solidFill>
                  <a:schemeClr val="tx1">
                    <a:lumMod val="75000"/>
                    <a:lumOff val="25000"/>
                  </a:schemeClr>
                </a:solidFill>
                <a:latin typeface="Century Gothic" panose="020B0502020202020204" pitchFamily="34" charset="0"/>
              </a:rPr>
              <a:t>αρχικής επαγγελματικής κατάρτισης (</a:t>
            </a:r>
            <a:r>
              <a:rPr lang="en-US" b="1" dirty="0" err="1">
                <a:solidFill>
                  <a:schemeClr val="tx1">
                    <a:lumMod val="75000"/>
                    <a:lumOff val="25000"/>
                  </a:schemeClr>
                </a:solidFill>
                <a:latin typeface="Century Gothic" panose="020B0502020202020204" pitchFamily="34" charset="0"/>
              </a:rPr>
              <a:t>iVET</a:t>
            </a:r>
            <a:r>
              <a:rPr lang="en-US"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ή </a:t>
            </a:r>
            <a:r>
              <a:rPr lang="el-GR" b="1" dirty="0">
                <a:solidFill>
                  <a:schemeClr val="tx1">
                    <a:lumMod val="75000"/>
                    <a:lumOff val="25000"/>
                  </a:schemeClr>
                </a:solidFill>
                <a:latin typeface="Century Gothic" panose="020B0502020202020204" pitchFamily="34" charset="0"/>
              </a:rPr>
              <a:t>συνεχούς επαγγελματικής εκπαίδευσης και Κατάρτισης (</a:t>
            </a:r>
            <a:r>
              <a:rPr lang="en-US" b="1" dirty="0">
                <a:solidFill>
                  <a:schemeClr val="tx1">
                    <a:lumMod val="75000"/>
                    <a:lumOff val="25000"/>
                  </a:schemeClr>
                </a:solidFill>
                <a:latin typeface="Century Gothic" panose="020B0502020202020204" pitchFamily="34" charset="0"/>
              </a:rPr>
              <a:t>CVET)</a:t>
            </a:r>
            <a:r>
              <a:rPr lang="el-GR"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 (Δυνατότητα συμμετοχής έως και 12 μήνες μετά την αποφοίτησή τους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ή μετά την ολοκλήρωση της στρατιωτικής θητείας τους)</a:t>
            </a:r>
          </a:p>
          <a:p>
            <a:pPr>
              <a:lnSpc>
                <a:spcPct val="150000"/>
              </a:lnSpc>
              <a:defRPr/>
            </a:pPr>
            <a:endParaRPr lang="en-US" dirty="0">
              <a:solidFill>
                <a:schemeClr val="tx1">
                  <a:lumMod val="75000"/>
                  <a:lumOff val="25000"/>
                </a:schemeClr>
              </a:solidFill>
              <a:latin typeface="Century Gothic" panose="020B0502020202020204" pitchFamily="34" charset="0"/>
            </a:endParaRPr>
          </a:p>
          <a:p>
            <a:pPr>
              <a:lnSpc>
                <a:spcPct val="150000"/>
              </a:lnSpc>
              <a:buFont typeface="Wingdings" panose="05000000000000000000" pitchFamily="2" charset="2"/>
              <a:buChar char="Ø"/>
              <a:defRPr/>
            </a:pPr>
            <a:r>
              <a:rPr lang="en-US" b="1" dirty="0">
                <a:solidFill>
                  <a:schemeClr val="tx1">
                    <a:lumMod val="75000"/>
                    <a:lumOff val="25000"/>
                  </a:schemeClr>
                </a:solidFill>
                <a:latin typeface="Century Gothic" panose="020B0502020202020204" pitchFamily="34" charset="0"/>
              </a:rPr>
              <a:t>“Fewer opportunities participants” </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hlinkClick r:id="rId3"/>
              </a:rPr>
              <a:t>Ορισμός ατόμων από ευάλωτες ομάδες</a:t>
            </a:r>
            <a:r>
              <a:rPr lang="en-US" dirty="0">
                <a:solidFill>
                  <a:schemeClr val="tx1">
                    <a:lumMod val="75000"/>
                    <a:lumOff val="25000"/>
                  </a:schemeClr>
                </a:solidFill>
                <a:latin typeface="Century Gothic" panose="020B0502020202020204" pitchFamily="34" charset="0"/>
                <a:hlinkClick r:id="rId3"/>
              </a:rPr>
              <a:t> </a:t>
            </a:r>
            <a:r>
              <a:rPr lang="el-GR" dirty="0">
                <a:solidFill>
                  <a:schemeClr val="tx1">
                    <a:lumMod val="75000"/>
                    <a:lumOff val="25000"/>
                  </a:schemeClr>
                </a:solidFill>
                <a:latin typeface="Century Gothic" panose="020B0502020202020204" pitchFamily="34" charset="0"/>
              </a:rPr>
              <a:t>στην ιστοσελίδα του ΙΔΕΠ </a:t>
            </a: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Wingdings" panose="05000000000000000000" pitchFamily="2" charset="2"/>
              <a:buChar char="ü"/>
              <a:defRPr/>
            </a:pP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Προβλέπεται επιπλέον επιχορήγηση για τη συμμετοχή αυτών των ατόμων</a:t>
            </a:r>
          </a:p>
          <a:p>
            <a:pPr marL="285750" indent="-285750">
              <a:lnSpc>
                <a:spcPct val="150000"/>
              </a:lnSpc>
              <a:buFont typeface="Wingdings" panose="05000000000000000000" pitchFamily="2" charset="2"/>
              <a:buChar char="ü"/>
              <a:defRPr/>
            </a:pPr>
            <a:r>
              <a:rPr lang="el-GR" b="1" dirty="0">
                <a:solidFill>
                  <a:schemeClr val="accent6"/>
                </a:solidFill>
                <a:latin typeface="Century Gothic" panose="020B0502020202020204" pitchFamily="34" charset="0"/>
              </a:rPr>
              <a:t>Μοναδική κατηγορία εκπαιδευομένων </a:t>
            </a:r>
            <a:r>
              <a:rPr lang="el-GR" dirty="0">
                <a:solidFill>
                  <a:schemeClr val="tx1">
                    <a:lumMod val="75000"/>
                    <a:lumOff val="25000"/>
                  </a:schemeClr>
                </a:solidFill>
                <a:latin typeface="Century Gothic" panose="020B0502020202020204" pitchFamily="34" charset="0"/>
              </a:rPr>
              <a:t>που μπορούν να διακινηθούν στα πλαίσια της</a:t>
            </a:r>
            <a:r>
              <a:rPr lang="en-US" dirty="0">
                <a:solidFill>
                  <a:schemeClr val="tx1">
                    <a:lumMod val="75000"/>
                    <a:lumOff val="25000"/>
                  </a:schemeClr>
                </a:solidFill>
                <a:latin typeface="Century Gothic" panose="020B0502020202020204" pitchFamily="34" charset="0"/>
              </a:rPr>
              <a:t> E</a:t>
            </a:r>
            <a:r>
              <a:rPr lang="el-GR" dirty="0" err="1">
                <a:solidFill>
                  <a:schemeClr val="tx1">
                    <a:lumMod val="75000"/>
                    <a:lumOff val="25000"/>
                  </a:schemeClr>
                </a:solidFill>
                <a:latin typeface="Century Gothic" panose="020B0502020202020204" pitchFamily="34" charset="0"/>
              </a:rPr>
              <a:t>κπαίδευσης</a:t>
            </a:r>
            <a:r>
              <a:rPr lang="el-GR" dirty="0">
                <a:solidFill>
                  <a:schemeClr val="tx1">
                    <a:lumMod val="75000"/>
                    <a:lumOff val="25000"/>
                  </a:schemeClr>
                </a:solidFill>
                <a:latin typeface="Century Gothic" panose="020B0502020202020204" pitchFamily="34" charset="0"/>
              </a:rPr>
              <a:t> Ενηλίκων</a:t>
            </a: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76436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677400" cy="892552"/>
          </a:xfrm>
          <a:prstGeom prst="rect">
            <a:avLst/>
          </a:prstGeom>
          <a:noFill/>
        </p:spPr>
        <p:txBody>
          <a:bodyPr wrap="square" rtlCol="0">
            <a:spAutoFit/>
          </a:bodyPr>
          <a:lstStyle/>
          <a:p>
            <a:pPr algn="ctr"/>
            <a:r>
              <a:rPr lang="el-GR" sz="2400" dirty="0">
                <a:solidFill>
                  <a:schemeClr val="bg1"/>
                </a:solidFill>
                <a:latin typeface="Century Gothic" panose="020B0502020202020204" pitchFamily="34" charset="0"/>
              </a:rPr>
              <a:t>Σχολική Εκπαίδευση - Επιλέξιμοι Συμμετέχοντες</a:t>
            </a:r>
          </a:p>
          <a:p>
            <a:pPr algn="ctr"/>
            <a:endParaRPr lang="en-GB" sz="2800" dirty="0">
              <a:solidFill>
                <a:schemeClr val="bg1"/>
              </a:solidFill>
              <a:latin typeface="Century Gothic" panose="020B0502020202020204" pitchFamily="34" charset="0"/>
            </a:endParaRPr>
          </a:p>
        </p:txBody>
      </p:sp>
      <p:sp>
        <p:nvSpPr>
          <p:cNvPr id="3" name="Rectangle 2"/>
          <p:cNvSpPr/>
          <p:nvPr/>
        </p:nvSpPr>
        <p:spPr>
          <a:xfrm>
            <a:off x="467697" y="952742"/>
            <a:ext cx="10593363" cy="5256504"/>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Century Gothic" panose="020B0502020202020204" pitchFamily="34" charset="0"/>
              </a:rPr>
              <a:t>Κινητικότητα Προσωπικού </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Εκπαιδευτικοί δημόσιων και ιδιωτικών σχολείων όλων των βαθμίδων</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Μέλη της Διεύθυνσης</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Μη διδακτικό προσωπικό (Σύμβουλοι, Εκπαιδευτικοί Ψυχολόγοι κτλ.)</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Προσωπικό δημόσιων φορέων και συντονιστικών σωμάτων που δραστηριοποιούνται στον τομέα της Σχολικής Εκπαίδευσης:</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Σχολικοί Επιθεωρητές</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Προϊστάμενοι/Λειτουργοί Επαρχιακών Γραφείων Παιδείας</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Διευθυντές/Λειτουργοί Διευθύνσεων Εκπαίδευσης ΥΠΠΑΝ</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Προσωπικό του Παιδαγωγικού Ινστιτούτου, κτλ.</a:t>
            </a:r>
          </a:p>
          <a:p>
            <a:pPr algn="just">
              <a:lnSpc>
                <a:spcPct val="150000"/>
              </a:lnSpc>
              <a:defRPr/>
            </a:pPr>
            <a:endParaRPr lang="el-GR" sz="1000" dirty="0">
              <a:solidFill>
                <a:schemeClr val="tx1">
                  <a:lumMod val="75000"/>
                  <a:lumOff val="25000"/>
                </a:schemeClr>
              </a:solidFill>
              <a:latin typeface="Century Gothic" panose="020B0502020202020204" pitchFamily="34" charset="0"/>
            </a:endParaRPr>
          </a:p>
          <a:p>
            <a:pPr algn="just">
              <a:lnSpc>
                <a:spcPct val="150000"/>
              </a:lnSpc>
              <a:defRPr/>
            </a:pP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Κινητικότητα Εκπαιδευομένων</a:t>
            </a: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Μαθητές όλων των βαθμίδων πρωτοβάθμιας &amp; δευτεροβάθμιας εκπαίδευσης</a:t>
            </a:r>
          </a:p>
        </p:txBody>
      </p:sp>
    </p:spTree>
    <p:extLst>
      <p:ext uri="{BB962C8B-B14F-4D97-AF65-F5344CB8AC3E}">
        <p14:creationId xmlns:p14="http://schemas.microsoft.com/office/powerpoint/2010/main" val="372842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994867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Επαγγελματική Εκπαίδευση και Κατάρτιση - Επιλέξιμοι Συμμετέχοντες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Rectangle 2"/>
          <p:cNvSpPr/>
          <p:nvPr/>
        </p:nvSpPr>
        <p:spPr>
          <a:xfrm>
            <a:off x="291851" y="779413"/>
            <a:ext cx="10593363" cy="47489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Κινητικότητα Προσωπικού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lumMod val="75000"/>
                    <a:lumOff val="25000"/>
                  </a:prstClr>
                </a:solidFill>
                <a:latin typeface="Century Gothic" panose="020B0502020202020204" pitchFamily="34" charset="0"/>
              </a:rPr>
              <a:t>Εκπαιδευτικοί Δευτεροβάθμιων Τεχνικών και Επαγγελματικών Σχολών Εκπαίδευσης και Κατάρτισης (ΤΕΣΕΚ)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prstClr val="black">
                    <a:lumMod val="75000"/>
                    <a:lumOff val="25000"/>
                  </a:prstClr>
                </a:solidFill>
                <a:latin typeface="Century Gothic" panose="020B0502020202020204" pitchFamily="34" charset="0"/>
              </a:rPr>
              <a:t>Εκπαιδευτές σε ιδρύματα/κέντρα αρχικής και συνεχούς ΕΕΚ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Μη διδακτικό προσωπικό </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ΤΕΣΕΚ και ιδρυμάτων/κέντρων αρχικής και συνεχούς ΕΕΚ</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Διοικητικό/Διευθυντικό Προσωπικό</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Λειτουργοί Διεθνούς Κινητικότητας (</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International Mobility Officers)</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Σύμβουλοι κ</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τ</a:t>
            </a:r>
            <a:r>
              <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λ.   </a:t>
            </a:r>
            <a:endParaRPr kumimoji="0" lang="en-GB"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Κινητικότητα Εκπαιδευομένων</a:t>
            </a: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sng"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Εκπαιδευόμενοι και Μαθητευόμενοι</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αρχικής και συνεχούς ΕΕΚ (εγγεγραμμένοι σε επιλέξιμο πρόγραμμα αρχικής ή συνεχούς ΕΕΚ)</a:t>
            </a:r>
          </a:p>
          <a:p>
            <a:pPr marL="285750" marR="0" lvl="0" indent="-2857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1800" b="0" i="0" u="sng"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Πρόσφατοι απόφοιτοι</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επιλέξιμων προγραμμάτων αρχικής ή συνεχούς ΕΕΚ, </a:t>
            </a:r>
            <a:r>
              <a:rPr kumimoji="0" lang="el-GR" sz="1800" b="0" i="0" u="sng"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εντός 12 μηνών</a:t>
            </a: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μετά την αποφοίτησή τους</a:t>
            </a:r>
          </a:p>
          <a:p>
            <a:pPr marR="0" lvl="0" algn="l" defTabSz="914400" rtl="0" eaLnBrk="1" fontAlgn="auto" latinLnBrk="0" hangingPunct="1">
              <a:lnSpc>
                <a:spcPct val="100000"/>
              </a:lnSpc>
              <a:spcBef>
                <a:spcPts val="0"/>
              </a:spcBef>
              <a:spcAft>
                <a:spcPts val="0"/>
              </a:spcAft>
              <a:buClrTx/>
              <a:buSzTx/>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33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74290"/>
            <a:ext cx="9677400" cy="1261884"/>
          </a:xfrm>
          <a:prstGeom prst="rect">
            <a:avLst/>
          </a:prstGeom>
          <a:noFill/>
        </p:spPr>
        <p:txBody>
          <a:bodyPr wrap="square" rtlCol="0">
            <a:spAutoFit/>
          </a:bodyPr>
          <a:lstStyle/>
          <a:p>
            <a:pPr algn="ctr"/>
            <a:r>
              <a:rPr lang="el-GR" sz="2400" dirty="0">
                <a:solidFill>
                  <a:schemeClr val="bg1"/>
                </a:solidFill>
                <a:latin typeface="Century Gothic" panose="020B0502020202020204" pitchFamily="34" charset="0"/>
              </a:rPr>
              <a:t>Εκπαίδευση Ενηλίκων - Επιλέξιμοι Συμμετέχοντες</a:t>
            </a:r>
            <a:endParaRPr lang="en-US" sz="2400" dirty="0">
              <a:solidFill>
                <a:srgbClr val="FF0000"/>
              </a:solidFill>
            </a:endParaRPr>
          </a:p>
          <a:p>
            <a:pPr algn="ctr"/>
            <a:r>
              <a:rPr lang="el-GR" sz="2400" dirty="0">
                <a:solidFill>
                  <a:schemeClr val="bg1"/>
                </a:solidFill>
                <a:latin typeface="Century Gothic" panose="020B0502020202020204" pitchFamily="34" charset="0"/>
              </a:rPr>
              <a:t> </a:t>
            </a:r>
          </a:p>
          <a:p>
            <a:pPr algn="ctr"/>
            <a:endParaRPr lang="en-GB" sz="2800" dirty="0">
              <a:solidFill>
                <a:schemeClr val="bg1"/>
              </a:solidFill>
              <a:latin typeface="Century Gothic" panose="020B0502020202020204" pitchFamily="34" charset="0"/>
            </a:endParaRPr>
          </a:p>
        </p:txBody>
      </p:sp>
      <p:sp>
        <p:nvSpPr>
          <p:cNvPr id="3" name="Rectangle 2"/>
          <p:cNvSpPr/>
          <p:nvPr/>
        </p:nvSpPr>
        <p:spPr>
          <a:xfrm>
            <a:off x="291851" y="689531"/>
            <a:ext cx="10593363" cy="6017032"/>
          </a:xfrm>
          <a:prstGeom prst="rect">
            <a:avLst/>
          </a:prstGeom>
        </p:spPr>
        <p:txBody>
          <a:bodyPr wrap="square">
            <a:spAutoFit/>
          </a:bodyPr>
          <a:lstStyle/>
          <a:p>
            <a:pPr>
              <a:lnSpc>
                <a:spcPct val="150000"/>
              </a:lnSpc>
              <a:defRPr/>
            </a:pPr>
            <a:r>
              <a:rPr lang="el-GR" sz="1400" b="1" dirty="0">
                <a:solidFill>
                  <a:schemeClr val="tx1">
                    <a:lumMod val="75000"/>
                    <a:lumOff val="25000"/>
                  </a:schemeClr>
                </a:solidFill>
                <a:latin typeface="Century Gothic" panose="020B0502020202020204" pitchFamily="34" charset="0"/>
              </a:rPr>
              <a:t>Κινητικότητα Προσωπικού </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Εκπαιδευτές/Μέλη της Διεύθυνσης/Μη διδακτικό προσωπικό Οργανισμών που παρέχουν Εκπαίδευση σε Ενήλικες </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Εκπαιδευτικοί Εσπερινών Γυμνασίων – Λυκείων </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Προσωπικό κέντρων απασχόλησης ατόμων με ειδικές ανάγκες</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Προσωπικό ΜΚΟ, Πολιτιστικών Ιδρυμάτων, Βιβλιοθηκών και Μουσείων </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Εκπαιδευτές Τμήματος Φυλακών</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Μέλη Συνδέσμων Γονέων</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Λειτουργοί Κέντρου Εκπαιδευτικής Έρευνας και Αξιολόγησης Π.Ι.</a:t>
            </a: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Άτομα που χαράζουν πολιτική στον Τομέα της ΕΕ, π.χ. λειτουργοί του ΥΠΠΑΝ - Σύμβουλοι Εκπαίδευσης Ενηλίκων</a:t>
            </a:r>
          </a:p>
          <a:p>
            <a:pPr marL="285750" indent="-285750">
              <a:spcBef>
                <a:spcPts val="0"/>
              </a:spcBef>
              <a:buFont typeface="Arial" panose="020B0604020202020204" pitchFamily="34" charset="0"/>
              <a:buChar char="•"/>
              <a:defRPr/>
            </a:pPr>
            <a:endParaRPr lang="el-GR" sz="1400" dirty="0">
              <a:solidFill>
                <a:schemeClr val="tx1">
                  <a:lumMod val="75000"/>
                  <a:lumOff val="25000"/>
                </a:schemeClr>
              </a:solidFill>
              <a:latin typeface="Century Gothic" panose="020B0502020202020204" pitchFamily="34" charset="0"/>
            </a:endParaRPr>
          </a:p>
          <a:p>
            <a:pPr>
              <a:defRPr/>
            </a:pPr>
            <a:r>
              <a:rPr lang="el-GR" sz="1400" b="1" dirty="0">
                <a:solidFill>
                  <a:schemeClr val="tx1">
                    <a:lumMod val="75000"/>
                    <a:lumOff val="25000"/>
                  </a:schemeClr>
                </a:solidFill>
                <a:latin typeface="Century Gothic" panose="020B0502020202020204" pitchFamily="34" charset="0"/>
              </a:rPr>
              <a:t>Εκπαιδευόμενοι με λιγότερες ευκαιρίες και ειδικότερα, ενήλικες εκπαιδευόμενοι με χαμηλές δεξιότητες (</a:t>
            </a:r>
            <a:r>
              <a:rPr lang="en-GB" sz="1400" b="1" dirty="0">
                <a:solidFill>
                  <a:schemeClr val="tx1">
                    <a:lumMod val="75000"/>
                    <a:lumOff val="25000"/>
                  </a:schemeClr>
                </a:solidFill>
                <a:latin typeface="Century Gothic" panose="020B0502020202020204" pitchFamily="34" charset="0"/>
              </a:rPr>
              <a:t>low-skilled adult learners)</a:t>
            </a:r>
            <a:r>
              <a:rPr lang="el-GR" sz="1400" b="1" dirty="0">
                <a:solidFill>
                  <a:schemeClr val="tx1">
                    <a:lumMod val="75000"/>
                    <a:lumOff val="25000"/>
                  </a:schemeClr>
                </a:solidFill>
                <a:latin typeface="Century Gothic" panose="020B0502020202020204" pitchFamily="34" charset="0"/>
              </a:rPr>
              <a:t>, π.χ.:</a:t>
            </a:r>
          </a:p>
          <a:p>
            <a:pPr>
              <a:defRPr/>
            </a:pPr>
            <a:endParaRPr lang="el-GR"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Εκπαιδευόμενοι Εσπερινών Γυμνασίων – Λυκείων (εξαιρούνται Εσπερινές Τεχνικές Σχολές)</a:t>
            </a: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κέντρων/ινστιτούτων εκπαίδευσης/επιμόρφωσης ενηλίκων/ΜΚΟ/ανθρωπιστικών οργανώσεων που εστιάζουν στην εκπαίδευση ευάλωτων και περιθωριοποιημένων ομάδων ατόμων: π.χ. μετανάστες, </a:t>
            </a:r>
            <a:r>
              <a:rPr lang="el-GR" sz="1400" dirty="0" err="1">
                <a:solidFill>
                  <a:schemeClr val="tx1">
                    <a:lumMod val="75000"/>
                    <a:lumOff val="25000"/>
                  </a:schemeClr>
                </a:solidFill>
                <a:latin typeface="Century Gothic" panose="020B0502020202020204" pitchFamily="34" charset="0"/>
              </a:rPr>
              <a:t>αιτητές</a:t>
            </a:r>
            <a:r>
              <a:rPr lang="el-GR" sz="1400" dirty="0">
                <a:solidFill>
                  <a:schemeClr val="tx1">
                    <a:lumMod val="75000"/>
                    <a:lumOff val="25000"/>
                  </a:schemeClr>
                </a:solidFill>
                <a:latin typeface="Century Gothic" panose="020B050202020202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φυλακισμένοι</a:t>
            </a: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Αλλόγλωσσοι που φοιτούν σε σχολεία γλωσσών με σκοπό την ένταξη τους στην τοπική κοινωνία/κουλτούρα</a:t>
            </a: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σωματείων/ομοσπονδιών/ιδρυμάτων για ευάλωτες ομάδες στόχου (π.χ. μονογονεϊκές οικογένειες)</a:t>
            </a: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σε Κέντρα απασχόλησης ενηλίκων/ιδρύματα με ειδικές ανάγκες, με σκοπό την εκπαίδευσή τους για ένταξη στο κοινωνικό σύνολο/απασχόληση</a:t>
            </a:r>
          </a:p>
          <a:p>
            <a:pPr marL="285750" indent="-285750">
              <a:spcBef>
                <a:spcPts val="0"/>
              </a:spcBef>
              <a:buFont typeface="Arial" panose="020B0604020202020204" pitchFamily="34" charset="0"/>
              <a:buChar char="•"/>
              <a:defRPr/>
            </a:pPr>
            <a:endParaRPr lang="el-GR" sz="1400" dirty="0">
              <a:solidFill>
                <a:schemeClr val="tx1">
                  <a:lumMod val="75000"/>
                  <a:lumOff val="25000"/>
                </a:schemeClr>
              </a:solidFill>
              <a:latin typeface="Century Gothic" panose="020B0502020202020204" pitchFamily="34" charset="0"/>
            </a:endParaRPr>
          </a:p>
          <a:p>
            <a:pPr>
              <a:spcBef>
                <a:spcPts val="0"/>
              </a:spcBef>
              <a:buFont typeface="Wingdings" panose="05000000000000000000" pitchFamily="2" charset="2"/>
              <a:buChar char="ü"/>
              <a:defRPr/>
            </a:pPr>
            <a:endParaRPr lang="el-GR" sz="1400" dirty="0"/>
          </a:p>
          <a:p>
            <a:pPr>
              <a:defRPr/>
            </a:pPr>
            <a:endParaRPr lang="el-GR" sz="1400" dirty="0">
              <a:solidFill>
                <a:sysClr val="windowText" lastClr="000000"/>
              </a:solidFill>
            </a:endParaRPr>
          </a:p>
        </p:txBody>
      </p:sp>
    </p:spTree>
    <p:extLst>
      <p:ext uri="{BB962C8B-B14F-4D97-AF65-F5344CB8AC3E}">
        <p14:creationId xmlns:p14="http://schemas.microsoft.com/office/powerpoint/2010/main" val="293731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a:t>
            </a:r>
            <a:r>
              <a:rPr lang="en-US" sz="2800" dirty="0">
                <a:solidFill>
                  <a:schemeClr val="bg1"/>
                </a:solidFill>
                <a:latin typeface="Century Gothic" panose="020B0502020202020204" pitchFamily="34" charset="0"/>
              </a:rPr>
              <a:t>o</a:t>
            </a:r>
            <a:r>
              <a:rPr lang="el-GR" sz="2800" dirty="0">
                <a:solidFill>
                  <a:schemeClr val="bg1"/>
                </a:solidFill>
                <a:latin typeface="Century Gothic" panose="020B0502020202020204" pitchFamily="34" charset="0"/>
              </a:rPr>
              <a:t>ύ θα βρω οργανισμό υποδοχής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4233467"/>
          </a:xfrm>
          <a:prstGeom prst="rect">
            <a:avLst/>
          </a:prstGeom>
        </p:spPr>
        <p:txBody>
          <a:bodyPr wrap="square">
            <a:spAutoFit/>
          </a:bodyPr>
          <a:lstStyle/>
          <a:p>
            <a:pPr marL="285750" indent="-285750"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hlinkClick r:id="rId3"/>
              </a:rPr>
              <a:t>European School </a:t>
            </a:r>
            <a:r>
              <a:rPr lang="el-GR" dirty="0" err="1">
                <a:solidFill>
                  <a:schemeClr val="tx1">
                    <a:lumMod val="75000"/>
                    <a:lumOff val="25000"/>
                  </a:schemeClr>
                </a:solidFill>
                <a:latin typeface="Century Gothic" panose="020B0502020202020204" pitchFamily="34" charset="0"/>
                <a:hlinkClick r:id="rId3"/>
              </a:rPr>
              <a:t>Education</a:t>
            </a:r>
            <a:r>
              <a:rPr lang="el-GR" dirty="0">
                <a:solidFill>
                  <a:schemeClr val="tx1">
                    <a:lumMod val="75000"/>
                    <a:lumOff val="25000"/>
                  </a:schemeClr>
                </a:solidFill>
                <a:latin typeface="Century Gothic" panose="020B0502020202020204" pitchFamily="34" charset="0"/>
                <a:hlinkClick r:id="rId3"/>
              </a:rPr>
              <a:t> </a:t>
            </a:r>
            <a:r>
              <a:rPr lang="el-GR" dirty="0" err="1">
                <a:solidFill>
                  <a:schemeClr val="tx1">
                    <a:lumMod val="75000"/>
                    <a:lumOff val="25000"/>
                  </a:schemeClr>
                </a:solidFill>
                <a:latin typeface="Century Gothic" panose="020B0502020202020204" pitchFamily="34" charset="0"/>
                <a:hlinkClick r:id="rId3"/>
              </a:rPr>
              <a:t>Platform</a:t>
            </a:r>
            <a:r>
              <a:rPr lang="el-GR" dirty="0">
                <a:solidFill>
                  <a:schemeClr val="tx1">
                    <a:lumMod val="75000"/>
                    <a:lumOff val="25000"/>
                  </a:schemeClr>
                </a:solidFill>
                <a:latin typeface="Century Gothic" panose="020B0502020202020204" pitchFamily="34" charset="0"/>
                <a:hlinkClick r:id="rId3"/>
              </a:rPr>
              <a:t> </a:t>
            </a:r>
            <a:r>
              <a:rPr lang="en-US" dirty="0">
                <a:solidFill>
                  <a:schemeClr val="tx1">
                    <a:lumMod val="75000"/>
                    <a:lumOff val="25000"/>
                  </a:schemeClr>
                </a:solidFill>
                <a:latin typeface="Century Gothic" panose="020B0502020202020204" pitchFamily="34" charset="0"/>
                <a:hlinkClick r:id="rId3"/>
              </a:rPr>
              <a:t>(ESEP)</a:t>
            </a:r>
            <a:r>
              <a:rPr lang="el-GR" dirty="0">
                <a:solidFill>
                  <a:schemeClr val="tx1">
                    <a:lumMod val="75000"/>
                    <a:lumOff val="25000"/>
                  </a:schemeClr>
                </a:solidFill>
                <a:latin typeface="Century Gothic" panose="020B0502020202020204" pitchFamily="34" charset="0"/>
              </a:rPr>
              <a:t>: Πλατφόρμα Ευρωπαϊκής Σχολικής Εκπαίδευσης για όλους όσους δραστηριοποιούνται στον τομέα της Σχολικής Εκπαίδευσης (συμπεριλαμβανομένων και των ΤΕΣΕΚ του ΥΠΠΑΝ). Στην πλατφόρμα συμπεριλαμβάνεται το </a:t>
            </a:r>
            <a:r>
              <a:rPr lang="en-US" b="1" dirty="0">
                <a:solidFill>
                  <a:schemeClr val="tx1">
                    <a:lumMod val="75000"/>
                    <a:lumOff val="25000"/>
                  </a:schemeClr>
                </a:solidFill>
                <a:latin typeface="Century Gothic" panose="020B0502020202020204" pitchFamily="34" charset="0"/>
              </a:rPr>
              <a:t>eTwinning</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και </a:t>
            </a:r>
            <a:r>
              <a:rPr lang="el-GR" b="1" dirty="0">
                <a:solidFill>
                  <a:schemeClr val="tx1">
                    <a:lumMod val="75000"/>
                    <a:lumOff val="25000"/>
                  </a:schemeClr>
                </a:solidFill>
                <a:latin typeface="Century Gothic" panose="020B0502020202020204" pitchFamily="34" charset="0"/>
              </a:rPr>
              <a:t>το </a:t>
            </a:r>
            <a:r>
              <a:rPr lang="en-US" b="1" dirty="0">
                <a:solidFill>
                  <a:schemeClr val="tx1">
                    <a:lumMod val="75000"/>
                    <a:lumOff val="25000"/>
                  </a:schemeClr>
                </a:solidFill>
                <a:latin typeface="Century Gothic" panose="020B0502020202020204" pitchFamily="34" charset="0"/>
              </a:rPr>
              <a:t>School Education</a:t>
            </a:r>
            <a:r>
              <a:rPr lang="el-GR" b="1" dirty="0">
                <a:solidFill>
                  <a:schemeClr val="tx1">
                    <a:lumMod val="75000"/>
                    <a:lumOff val="25000"/>
                  </a:schemeClr>
                </a:solidFill>
                <a:latin typeface="Century Gothic" panose="020B0502020202020204" pitchFamily="34" charset="0"/>
              </a:rPr>
              <a:t> </a:t>
            </a:r>
            <a:r>
              <a:rPr lang="en-US" b="1" dirty="0">
                <a:solidFill>
                  <a:schemeClr val="tx1">
                    <a:lumMod val="75000"/>
                    <a:lumOff val="25000"/>
                  </a:schemeClr>
                </a:solidFill>
                <a:latin typeface="Century Gothic" panose="020B0502020202020204" pitchFamily="34" charset="0"/>
              </a:rPr>
              <a:t>Gateway</a:t>
            </a:r>
            <a:endParaRPr lang="el-GR" b="1"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hlinkClick r:id="rId4"/>
              </a:rPr>
              <a:t>EPALE</a:t>
            </a:r>
            <a:r>
              <a:rPr lang="el-GR" dirty="0">
                <a:solidFill>
                  <a:schemeClr val="tx1">
                    <a:lumMod val="75000"/>
                    <a:lumOff val="25000"/>
                  </a:schemeClr>
                </a:solidFill>
                <a:latin typeface="Century Gothic" panose="020B0502020202020204" pitchFamily="34" charset="0"/>
              </a:rPr>
              <a:t>: Ευρωπαϊκή πλατφόρμα για τους τομείς της ΕΚΚ και της Εκπαίδευσης Ενηλίκων</a:t>
            </a:r>
          </a:p>
          <a:p>
            <a:pPr algn="just"/>
            <a:endParaRPr lang="el-GR"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Ιδιωτικές πρωτοβουλίες: που διατίθενται ηλεκτρονικά σε εργαλεία όπως είναι το LinkedIn ή το Facebook κ.ά.</a:t>
            </a:r>
          </a:p>
          <a:p>
            <a:pPr marL="285750" indent="-285750"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Προσωπικές Επαφές: από προηγούμενη συμμετοχή στο πρόγραμμα.</a:t>
            </a:r>
          </a:p>
          <a:p>
            <a:pPr marL="285750" indent="-285750"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0" lvl="1" algn="just"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algn="just"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Box 3"/>
          <p:cNvSpPr txBox="1"/>
          <p:nvPr/>
        </p:nvSpPr>
        <p:spPr>
          <a:xfrm>
            <a:off x="2161137" y="4722845"/>
            <a:ext cx="7416824" cy="956929"/>
          </a:xfrm>
          <a:prstGeom prst="rect">
            <a:avLst/>
          </a:prstGeom>
          <a:noFill/>
        </p:spPr>
        <p:txBody>
          <a:bodyPr wrap="square" rtlCol="0">
            <a:spAutoFit/>
          </a:bodyPr>
          <a:lstStyle/>
          <a:p>
            <a:pPr>
              <a:lnSpc>
                <a:spcPct val="150000"/>
              </a:lnSpc>
            </a:pPr>
            <a:r>
              <a:rPr lang="el-GR" sz="2000" b="1" dirty="0">
                <a:solidFill>
                  <a:schemeClr val="accent6">
                    <a:lumMod val="75000"/>
                  </a:schemeClr>
                </a:solidFill>
                <a:latin typeface="Century Gothic" panose="020B0502020202020204" pitchFamily="34" charset="0"/>
              </a:rPr>
              <a:t>Πριν από την επιλογή κάποιου σεμιναρίου, λάβετε υπόψη σας τα </a:t>
            </a:r>
            <a:r>
              <a:rPr lang="el-GR" sz="2000" dirty="0">
                <a:latin typeface="Century Gothic" panose="020B0502020202020204" pitchFamily="34" charset="0"/>
                <a:hlinkClick r:id="rId5"/>
              </a:rPr>
              <a:t>Πρότυπα Ποιότητας σεμιναρίων κατάρτισης</a:t>
            </a:r>
            <a:endParaRPr lang="en-US" sz="2000" dirty="0">
              <a:latin typeface="Century Gothic" panose="020B0502020202020204" pitchFamily="34" charset="0"/>
            </a:endParaRPr>
          </a:p>
        </p:txBody>
      </p:sp>
    </p:spTree>
    <p:extLst>
      <p:ext uri="{BB962C8B-B14F-4D97-AF65-F5344CB8AC3E}">
        <p14:creationId xmlns:p14="http://schemas.microsoft.com/office/powerpoint/2010/main" val="83569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3. Κανονισμοί Χρηματοδότησης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Κατηγορίες κονδυλίων</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Αποδεικτικά αρχεία</a:t>
            </a: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6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b="1" dirty="0">
                <a:solidFill>
                  <a:schemeClr val="bg1"/>
                </a:solidFill>
                <a:latin typeface="Century Gothic" panose="020B0502020202020204" pitchFamily="34" charset="0"/>
              </a:rPr>
              <a:t>Ατζέντα </a:t>
            </a:r>
            <a:r>
              <a:rPr lang="en-GB" sz="2800" b="1" dirty="0">
                <a:solidFill>
                  <a:schemeClr val="bg1"/>
                </a:solidFill>
                <a:latin typeface="Century Gothic" panose="020B0502020202020204" pitchFamily="34" charset="0"/>
              </a:rPr>
              <a:t>H</a:t>
            </a:r>
            <a:r>
              <a:rPr lang="el-GR" sz="2800" b="1" dirty="0">
                <a:solidFill>
                  <a:schemeClr val="bg1"/>
                </a:solidFill>
                <a:latin typeface="Century Gothic" panose="020B0502020202020204" pitchFamily="34" charset="0"/>
              </a:rPr>
              <a:t>μερίδας</a:t>
            </a:r>
            <a:endParaRPr lang="en-GB" sz="2800" b="1" dirty="0">
              <a:solidFill>
                <a:schemeClr val="bg1"/>
              </a:solidFill>
            </a:endParaRPr>
          </a:p>
        </p:txBody>
      </p:sp>
      <p:sp>
        <p:nvSpPr>
          <p:cNvPr id="3" name="Rectangle 2"/>
          <p:cNvSpPr/>
          <p:nvPr/>
        </p:nvSpPr>
        <p:spPr>
          <a:xfrm>
            <a:off x="654930" y="778204"/>
            <a:ext cx="9093645" cy="6387903"/>
          </a:xfrm>
          <a:prstGeom prst="rect">
            <a:avLst/>
          </a:prstGeom>
        </p:spPr>
        <p:txBody>
          <a:bodyPr wrap="square">
            <a:spAutoFit/>
          </a:bodyPr>
          <a:lstStyle/>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Σχέδια ΚΑ121 &amp; ΚΑ122</a:t>
            </a:r>
          </a:p>
          <a:p>
            <a:pPr marL="457200" indent="-45720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Επιλέξιμες Δραστηριότητες &amp; Συμμετέχοντες</a:t>
            </a:r>
          </a:p>
          <a:p>
            <a:pPr marL="457200" indent="-45720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Κανονισμοί Χρηματοδότησης</a:t>
            </a:r>
            <a:endParaRPr lang="en-US"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n-US"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Συμφωνία Επιχορήγησης &amp; Παραρτήματα</a:t>
            </a: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Ειδικές Διευθετήσεις λόγω </a:t>
            </a:r>
            <a:r>
              <a:rPr lang="en-US" sz="2200" b="1" dirty="0">
                <a:solidFill>
                  <a:schemeClr val="accent6">
                    <a:lumMod val="50000"/>
                  </a:schemeClr>
                </a:solidFill>
                <a:latin typeface="Century Gothic" panose="020B0502020202020204" pitchFamily="34" charset="0"/>
              </a:rPr>
              <a:t>Covid 19</a:t>
            </a: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Διαχείριση Σχεδίου</a:t>
            </a: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Τεχνικές Οδηγίες</a:t>
            </a:r>
            <a:endParaRPr lang="en-US"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Άλλες υποχρεώσεις προς την ΕΥ</a:t>
            </a:r>
            <a:endParaRPr lang="en-US" sz="2200" b="1" dirty="0">
              <a:solidFill>
                <a:schemeClr val="accent6">
                  <a:lumMod val="50000"/>
                </a:schemeClr>
              </a:solidFill>
              <a:latin typeface="Century Gothic" panose="020B0502020202020204" pitchFamily="34" charset="0"/>
            </a:endParaRPr>
          </a:p>
          <a:p>
            <a:pPr>
              <a:buClr>
                <a:schemeClr val="accent5">
                  <a:lumMod val="75000"/>
                </a:schemeClr>
              </a:buClr>
            </a:pPr>
            <a:endParaRPr lang="el-GR" sz="2200" b="1" dirty="0">
              <a:solidFill>
                <a:schemeClr val="accent6">
                  <a:lumMod val="50000"/>
                </a:schemeClr>
              </a:solidFill>
              <a:latin typeface="Century Gothic" panose="020B050202020202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42449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Κατηγορίες Κονδυλίων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ounded Rectangle 4"/>
          <p:cNvSpPr txBox="1"/>
          <p:nvPr/>
        </p:nvSpPr>
        <p:spPr>
          <a:xfrm>
            <a:off x="2125254" y="3186701"/>
            <a:ext cx="7941492" cy="484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a:latin typeface="+mn-lt"/>
              </a:rPr>
              <a:t>Βάσει μοναδιαίου κόστους</a:t>
            </a:r>
            <a:endParaRPr lang="en-US" sz="2200" b="1" kern="1200" dirty="0">
              <a:latin typeface="+mn-lt"/>
            </a:endParaRPr>
          </a:p>
        </p:txBody>
      </p:sp>
      <p:graphicFrame>
        <p:nvGraphicFramePr>
          <p:cNvPr id="7" name="Diagram 6"/>
          <p:cNvGraphicFramePr/>
          <p:nvPr>
            <p:extLst>
              <p:ext uri="{D42A27DB-BD31-4B8C-83A1-F6EECF244321}">
                <p14:modId xmlns:p14="http://schemas.microsoft.com/office/powerpoint/2010/main" val="3871932903"/>
              </p:ext>
            </p:extLst>
          </p:nvPr>
        </p:nvGraphicFramePr>
        <p:xfrm>
          <a:off x="1621077" y="995423"/>
          <a:ext cx="8496944" cy="5254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34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Οργανωτικά έξοδα 1/2</a:t>
            </a:r>
            <a:endParaRPr lang="en-GB" sz="2800" dirty="0">
              <a:solidFill>
                <a:schemeClr val="bg1"/>
              </a:solidFill>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1015692394"/>
              </p:ext>
            </p:extLst>
          </p:nvPr>
        </p:nvGraphicFramePr>
        <p:xfrm>
          <a:off x="436399" y="1439333"/>
          <a:ext cx="107298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12201" y="834169"/>
            <a:ext cx="11790745" cy="646331"/>
          </a:xfrm>
          <a:prstGeom prst="rect">
            <a:avLst/>
          </a:prstGeom>
        </p:spPr>
        <p:txBody>
          <a:bodyPr wrap="square">
            <a:spAutoFit/>
          </a:bodyPr>
          <a:lstStyle/>
          <a:p>
            <a:pPr>
              <a:spcBef>
                <a:spcPts val="0"/>
              </a:spcBef>
              <a:defRPr/>
            </a:pPr>
            <a:r>
              <a:rPr lang="el-GR" dirty="0">
                <a:solidFill>
                  <a:schemeClr val="tx1">
                    <a:lumMod val="75000"/>
                    <a:lumOff val="25000"/>
                  </a:schemeClr>
                </a:solidFill>
                <a:latin typeface="Century Gothic" panose="020B0502020202020204" pitchFamily="34" charset="0"/>
              </a:rPr>
              <a:t>Έξοδα που συνδέονται άμεσα με την υλοποίηση των κινητικοτήτων και δεν καλύπτονται από άλλη κατηγορία δαπανών, π.χ.:</a:t>
            </a:r>
          </a:p>
        </p:txBody>
      </p:sp>
    </p:spTree>
    <p:extLst>
      <p:ext uri="{BB962C8B-B14F-4D97-AF65-F5344CB8AC3E}">
        <p14:creationId xmlns:p14="http://schemas.microsoft.com/office/powerpoint/2010/main" val="87114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Οργανωτικά έξοδα 2/2</a:t>
            </a:r>
            <a:endParaRPr lang="en-GB" sz="2800" dirty="0">
              <a:solidFill>
                <a:schemeClr val="bg1"/>
              </a:solidFill>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3737586"/>
              </p:ext>
            </p:extLst>
          </p:nvPr>
        </p:nvGraphicFramePr>
        <p:xfrm>
          <a:off x="0" y="583410"/>
          <a:ext cx="9954228" cy="6274588"/>
        </p:xfrm>
        <a:graphic>
          <a:graphicData uri="http://schemas.openxmlformats.org/drawingml/2006/table">
            <a:tbl>
              <a:tblPr firstRow="1" bandRow="1">
                <a:tableStyleId>{35758FB7-9AC5-4552-8A53-C91805E547FA}</a:tableStyleId>
              </a:tblPr>
              <a:tblGrid>
                <a:gridCol w="7562130">
                  <a:extLst>
                    <a:ext uri="{9D8B030D-6E8A-4147-A177-3AD203B41FA5}">
                      <a16:colId xmlns:a16="http://schemas.microsoft.com/office/drawing/2014/main" val="20000"/>
                    </a:ext>
                  </a:extLst>
                </a:gridCol>
                <a:gridCol w="2392098">
                  <a:extLst>
                    <a:ext uri="{9D8B030D-6E8A-4147-A177-3AD203B41FA5}">
                      <a16:colId xmlns:a16="http://schemas.microsoft.com/office/drawing/2014/main" val="20001"/>
                    </a:ext>
                  </a:extLst>
                </a:gridCol>
              </a:tblGrid>
              <a:tr h="7085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600" kern="1200" dirty="0">
                          <a:solidFill>
                            <a:schemeClr val="bg1"/>
                          </a:solidFill>
                          <a:latin typeface="Century Gothic" panose="020B0502020202020204" pitchFamily="34" charset="0"/>
                        </a:rPr>
                        <a:t>Είδος Δραστηριότητας Κινητικότητας</a:t>
                      </a:r>
                      <a:endParaRPr lang="en-US" sz="1600" kern="1200" dirty="0">
                        <a:solidFill>
                          <a:schemeClr val="bg1"/>
                        </a:solidFill>
                        <a:latin typeface="Century Gothic" panose="020B0502020202020204" pitchFamily="34" charset="0"/>
                        <a:ea typeface="+mn-ea"/>
                        <a:cs typeface="+mn-cs"/>
                      </a:endParaRPr>
                    </a:p>
                  </a:txBody>
                  <a:tcPr anchor="c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lang="el-GR" sz="1600" kern="1200" dirty="0">
                          <a:solidFill>
                            <a:schemeClr val="bg1"/>
                          </a:solidFill>
                          <a:latin typeface="Century Gothic" panose="020B0502020202020204" pitchFamily="34" charset="0"/>
                        </a:rPr>
                        <a:t>Ποσό Επιχορήγησης</a:t>
                      </a:r>
                    </a:p>
                    <a:p>
                      <a:pPr marL="0" algn="ctr" defTabSz="914400" rtl="0" eaLnBrk="1" latinLnBrk="0" hangingPunct="1"/>
                      <a:r>
                        <a:rPr lang="el-GR" sz="1600" kern="1200" dirty="0">
                          <a:solidFill>
                            <a:schemeClr val="bg1"/>
                          </a:solidFill>
                          <a:latin typeface="Century Gothic" panose="020B0502020202020204" pitchFamily="34" charset="0"/>
                        </a:rPr>
                        <a:t>ανά</a:t>
                      </a:r>
                      <a:r>
                        <a:rPr lang="el-GR" sz="1600" kern="1200" baseline="0" dirty="0">
                          <a:solidFill>
                            <a:schemeClr val="bg1"/>
                          </a:solidFill>
                          <a:latin typeface="Century Gothic" panose="020B0502020202020204" pitchFamily="34" charset="0"/>
                        </a:rPr>
                        <a:t> συμμετέχοντα</a:t>
                      </a:r>
                      <a:endParaRPr lang="en-US" sz="1600" b="1" kern="1200" dirty="0">
                        <a:solidFill>
                          <a:schemeClr val="bg1"/>
                        </a:solidFill>
                        <a:latin typeface="Century Gothic" panose="020B0502020202020204" pitchFamily="34" charset="0"/>
                        <a:ea typeface="+mn-ea"/>
                        <a:cs typeface="+mn-cs"/>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5917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Εκπαιδευόμενοι/Μαθητές</a:t>
                      </a:r>
                      <a:r>
                        <a:rPr lang="el-GR" sz="1400" kern="1200" baseline="0" dirty="0">
                          <a:solidFill>
                            <a:schemeClr val="tx1">
                              <a:lumMod val="75000"/>
                              <a:lumOff val="25000"/>
                            </a:schemeClr>
                          </a:solidFill>
                          <a:latin typeface="Century Gothic" panose="020B0502020202020204" pitchFamily="34" charset="0"/>
                        </a:rPr>
                        <a:t> σε ομαδικές κινητικότητες (ΣΕ και ΕΕ μόνο)</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a:solidFill>
                            <a:schemeClr val="tx1">
                              <a:lumMod val="75000"/>
                              <a:lumOff val="25000"/>
                            </a:schemeClr>
                          </a:solidFill>
                          <a:latin typeface="Century Gothic" panose="020B0502020202020204" pitchFamily="34" charset="0"/>
                          <a:sym typeface="Wingdings" panose="05000000000000000000" pitchFamily="2" charset="2"/>
                        </a:rPr>
                        <a:t> </a:t>
                      </a:r>
                      <a:r>
                        <a:rPr lang="el-GR" sz="1400" kern="1200" baseline="0" dirty="0">
                          <a:solidFill>
                            <a:schemeClr val="tx1">
                              <a:lumMod val="75000"/>
                              <a:lumOff val="25000"/>
                            </a:schemeClr>
                          </a:solidFill>
                          <a:latin typeface="Century Gothic" panose="020B0502020202020204" pitchFamily="34" charset="0"/>
                        </a:rPr>
                        <a:t>Μέχρι 1000 Ευρώ ανά ομάδα μαθητών σχολείου στη ΣΕ</a:t>
                      </a:r>
                      <a:endParaRPr lang="el-GR" sz="1400" kern="1200" baseline="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dirty="0">
                          <a:solidFill>
                            <a:schemeClr val="tx1">
                              <a:lumMod val="75000"/>
                              <a:lumOff val="25000"/>
                            </a:schemeClr>
                          </a:solidFill>
                          <a:latin typeface="Century Gothic" panose="020B0502020202020204" pitchFamily="34" charset="0"/>
                        </a:rPr>
                        <a:t>100 </a:t>
                      </a:r>
                      <a:r>
                        <a:rPr lang="en-US" sz="1400" dirty="0">
                          <a:solidFill>
                            <a:schemeClr val="tx1">
                              <a:lumMod val="75000"/>
                              <a:lumOff val="25000"/>
                            </a:schemeClr>
                          </a:solidFill>
                          <a:latin typeface="Century Gothic" panose="020B0502020202020204" pitchFamily="34" charset="0"/>
                        </a:rPr>
                        <a:t>€</a:t>
                      </a:r>
                    </a:p>
                    <a:p>
                      <a:pPr algn="ctr"/>
                      <a:r>
                        <a:rPr lang="en-US" sz="1400" dirty="0">
                          <a:solidFill>
                            <a:schemeClr val="tx1">
                              <a:lumMod val="75000"/>
                              <a:lumOff val="25000"/>
                            </a:schemeClr>
                          </a:solidFill>
                          <a:latin typeface="Century Gothic" panose="020B0502020202020204" pitchFamily="34" charset="0"/>
                        </a:rPr>
                        <a:t> </a:t>
                      </a:r>
                      <a:endParaRPr lang="en-US" sz="1400" b="1" dirty="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1"/>
                  </a:ext>
                </a:extLst>
              </a:tr>
              <a:tr h="458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l-GR" sz="1400" dirty="0">
                          <a:solidFill>
                            <a:schemeClr val="tx1">
                              <a:lumMod val="75000"/>
                              <a:lumOff val="25000"/>
                            </a:schemeClr>
                          </a:solidFill>
                          <a:latin typeface="Century Gothic" panose="020B0502020202020204" pitchFamily="34" charset="0"/>
                        </a:rPr>
                        <a:t>Προσωπικό που συμμετέχει σε σεμινάρια </a:t>
                      </a:r>
                      <a:endParaRPr lang="en-US" sz="1400" dirty="0">
                        <a:solidFill>
                          <a:schemeClr val="tx1">
                            <a:lumMod val="75000"/>
                            <a:lumOff val="25000"/>
                          </a:schemeClr>
                        </a:solidFill>
                        <a:latin typeface="Century Gothic" panose="020B0502020202020204" pitchFamily="34" charset="0"/>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2"/>
                  </a:ext>
                </a:extLst>
              </a:tr>
              <a:tr h="4182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Προσκεκλημένοι Εμπειρογνώμονες</a:t>
                      </a:r>
                      <a:endParaRPr lang="el-GR" sz="1400" kern="120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3"/>
                  </a:ext>
                </a:extLst>
              </a:tr>
              <a:tr h="458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Συμμετοχή σε Διαγωνισμούς Δεξιοτήτων </a:t>
                      </a:r>
                      <a:r>
                        <a:rPr lang="en-US" sz="1400" kern="1200" dirty="0">
                          <a:solidFill>
                            <a:schemeClr val="tx1">
                              <a:lumMod val="75000"/>
                              <a:lumOff val="25000"/>
                            </a:schemeClr>
                          </a:solidFill>
                          <a:latin typeface="Century Gothic" panose="020B0502020202020204" pitchFamily="34" charset="0"/>
                        </a:rPr>
                        <a:t>(M</a:t>
                      </a:r>
                      <a:r>
                        <a:rPr lang="el-GR" sz="1400" kern="1200" dirty="0">
                          <a:solidFill>
                            <a:schemeClr val="tx1">
                              <a:lumMod val="75000"/>
                              <a:lumOff val="25000"/>
                            </a:schemeClr>
                          </a:solidFill>
                          <a:latin typeface="Century Gothic" panose="020B0502020202020204" pitchFamily="34" charset="0"/>
                        </a:rPr>
                        <a:t>όνο</a:t>
                      </a:r>
                      <a:r>
                        <a:rPr lang="el-GR" sz="1400" kern="1200" baseline="0" dirty="0">
                          <a:solidFill>
                            <a:schemeClr val="tx1">
                              <a:lumMod val="75000"/>
                              <a:lumOff val="25000"/>
                            </a:schemeClr>
                          </a:solidFill>
                          <a:latin typeface="Century Gothic" panose="020B0502020202020204" pitchFamily="34" charset="0"/>
                        </a:rPr>
                        <a:t> </a:t>
                      </a:r>
                      <a:r>
                        <a:rPr lang="el-GR" sz="1400" kern="1200" dirty="0">
                          <a:solidFill>
                            <a:schemeClr val="tx1">
                              <a:lumMod val="75000"/>
                              <a:lumOff val="25000"/>
                            </a:schemeClr>
                          </a:solidFill>
                          <a:latin typeface="Century Gothic" panose="020B0502020202020204" pitchFamily="34" charset="0"/>
                        </a:rPr>
                        <a:t>ΕΕΚ)</a:t>
                      </a:r>
                      <a:endParaRPr lang="en-US" sz="1400" b="1" kern="120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4"/>
                  </a:ext>
                </a:extLst>
              </a:tr>
              <a:tr h="640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Φιλοξενούμενοι φοιτητές/απόφοιτοι Προγραμμάτων</a:t>
                      </a:r>
                      <a:r>
                        <a:rPr lang="el-GR" sz="1400" kern="1200" baseline="0" dirty="0">
                          <a:solidFill>
                            <a:schemeClr val="tx1">
                              <a:lumMod val="75000"/>
                              <a:lumOff val="25000"/>
                            </a:schemeClr>
                          </a:solidFill>
                          <a:latin typeface="Century Gothic" panose="020B0502020202020204" pitchFamily="34" charset="0"/>
                        </a:rPr>
                        <a:t> εκπαίδευσης </a:t>
                      </a:r>
                      <a:r>
                        <a:rPr lang="el-GR" sz="1400" kern="1200" dirty="0">
                          <a:solidFill>
                            <a:schemeClr val="tx1">
                              <a:lumMod val="75000"/>
                              <a:lumOff val="25000"/>
                            </a:schemeClr>
                          </a:solidFill>
                          <a:latin typeface="Century Gothic" panose="020B0502020202020204" pitchFamily="34" charset="0"/>
                        </a:rPr>
                        <a:t>εκπαιδευτικών ή εκπαιδευτών </a:t>
                      </a:r>
                      <a:r>
                        <a:rPr lang="el-GR" sz="1400" kern="1200" baseline="0" dirty="0">
                          <a:solidFill>
                            <a:schemeClr val="tx1">
                              <a:lumMod val="75000"/>
                              <a:lumOff val="25000"/>
                            </a:schemeClr>
                          </a:solidFill>
                          <a:latin typeface="Century Gothic" panose="020B0502020202020204" pitchFamily="34" charset="0"/>
                        </a:rPr>
                        <a:t>για σκοπούς άσκησης</a:t>
                      </a:r>
                      <a:endParaRPr lang="el-GR" sz="1400" b="1" kern="1200" baseline="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640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Προσωπικό που διακινείται</a:t>
                      </a:r>
                      <a:r>
                        <a:rPr lang="el-GR" sz="1400" kern="1200" baseline="0" dirty="0">
                          <a:solidFill>
                            <a:schemeClr val="tx1">
                              <a:lumMod val="75000"/>
                              <a:lumOff val="25000"/>
                            </a:schemeClr>
                          </a:solidFill>
                          <a:latin typeface="Century Gothic" panose="020B0502020202020204" pitchFamily="34" charset="0"/>
                        </a:rPr>
                        <a:t> για σκιώδη εργασία/άσκηση καθηκόντων διδασκαλίας ή εκπαίδευσης</a:t>
                      </a:r>
                      <a:endParaRPr lang="el-GR" sz="1400" b="0" kern="1200" baseline="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a:solidFill>
                            <a:schemeClr val="tx1">
                              <a:lumMod val="75000"/>
                              <a:lumOff val="25000"/>
                            </a:schemeClr>
                          </a:solidFill>
                          <a:latin typeface="Century Gothic" panose="020B0502020202020204" pitchFamily="34" charset="0"/>
                        </a:rPr>
                        <a:t>350 € </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aseline="0" dirty="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a:solidFill>
                            <a:schemeClr val="tx1">
                              <a:lumMod val="75000"/>
                              <a:lumOff val="25000"/>
                            </a:schemeClr>
                          </a:solidFill>
                          <a:latin typeface="Century Gothic" panose="020B0502020202020204" pitchFamily="34" charset="0"/>
                        </a:rPr>
                        <a:t> </a:t>
                      </a:r>
                      <a:r>
                        <a:rPr lang="el-GR" sz="1100" dirty="0">
                          <a:solidFill>
                            <a:schemeClr val="tx1">
                              <a:lumMod val="75000"/>
                              <a:lumOff val="25000"/>
                            </a:schemeClr>
                          </a:solidFill>
                          <a:latin typeface="Century Gothic" panose="020B0502020202020204" pitchFamily="34" charset="0"/>
                          <a:cs typeface="Arial"/>
                        </a:rPr>
                        <a:t>200 € ανά συμμετέχοντα από τον 101 συμμετέχοντα και έπειτα</a:t>
                      </a:r>
                      <a:endParaRPr lang="en-US" sz="1100" dirty="0">
                        <a:solidFill>
                          <a:schemeClr val="tx1">
                            <a:lumMod val="75000"/>
                            <a:lumOff val="25000"/>
                          </a:schemeClr>
                        </a:solidFill>
                        <a:latin typeface="Century Gothic" panose="020B0502020202020204" pitchFamily="34" charset="0"/>
                        <a:cs typeface="Arial"/>
                      </a:endParaRPr>
                    </a:p>
                    <a:p>
                      <a:pPr algn="ctr"/>
                      <a:endParaRPr lang="el-GR" sz="1400" b="1" baseline="0" dirty="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6"/>
                  </a:ext>
                </a:extLst>
              </a:tr>
              <a:tr h="11792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a:solidFill>
                            <a:schemeClr val="tx1">
                              <a:lumMod val="75000"/>
                              <a:lumOff val="25000"/>
                            </a:schemeClr>
                          </a:solidFill>
                          <a:latin typeface="Century Gothic" panose="020B0502020202020204" pitchFamily="34" charset="0"/>
                        </a:rPr>
                        <a:t>Μαθητές/Εκπαιδευόμενοι που συμμετέχουν σε σύντομης διάρκειας ατομική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a:solidFill>
                            <a:schemeClr val="tx1">
                              <a:lumMod val="75000"/>
                              <a:lumOff val="25000"/>
                            </a:schemeClr>
                          </a:solidFill>
                          <a:latin typeface="Century Gothic" panose="020B0502020202020204" pitchFamily="34" charset="0"/>
                        </a:rPr>
                        <a:t>Εκπαίδευση Ενηλίκων</a:t>
                      </a:r>
                      <a:r>
                        <a:rPr lang="en-US" sz="1400" kern="1200" baseline="0" dirty="0">
                          <a:solidFill>
                            <a:schemeClr val="tx1">
                              <a:lumMod val="75000"/>
                              <a:lumOff val="25000"/>
                            </a:schemeClr>
                          </a:solidFill>
                          <a:latin typeface="Century Gothic" panose="020B0502020202020204" pitchFamily="34" charset="0"/>
                        </a:rPr>
                        <a:t>: </a:t>
                      </a:r>
                      <a:r>
                        <a:rPr lang="el-GR" sz="1400" kern="1200" baseline="0" dirty="0">
                          <a:solidFill>
                            <a:schemeClr val="tx1">
                              <a:lumMod val="75000"/>
                              <a:lumOff val="25000"/>
                            </a:schemeClr>
                          </a:solidFill>
                          <a:latin typeface="Century Gothic" panose="020B0502020202020204" pitchFamily="34" charset="0"/>
                        </a:rPr>
                        <a:t>2 – 30 ημέρες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a:solidFill>
                            <a:schemeClr val="tx1">
                              <a:lumMod val="75000"/>
                              <a:lumOff val="25000"/>
                            </a:schemeClr>
                          </a:solidFill>
                          <a:latin typeface="Century Gothic" panose="020B0502020202020204" pitchFamily="34" charset="0"/>
                        </a:rPr>
                        <a:t>Σχολική Εκπαίδευση</a:t>
                      </a:r>
                      <a:r>
                        <a:rPr lang="en-GB" sz="1400" kern="1200" baseline="0" dirty="0">
                          <a:solidFill>
                            <a:schemeClr val="tx1">
                              <a:lumMod val="75000"/>
                              <a:lumOff val="25000"/>
                            </a:schemeClr>
                          </a:solidFill>
                          <a:latin typeface="Century Gothic" panose="020B0502020202020204" pitchFamily="34" charset="0"/>
                        </a:rPr>
                        <a:t>: </a:t>
                      </a:r>
                      <a:r>
                        <a:rPr lang="el-GR" sz="1400" kern="1200" baseline="0" dirty="0">
                          <a:solidFill>
                            <a:schemeClr val="tx1">
                              <a:lumMod val="75000"/>
                              <a:lumOff val="25000"/>
                            </a:schemeClr>
                          </a:solidFill>
                          <a:latin typeface="Century Gothic" panose="020B0502020202020204" pitchFamily="34" charset="0"/>
                        </a:rPr>
                        <a:t>2</a:t>
                      </a:r>
                      <a:r>
                        <a:rPr lang="en-GB" sz="1400" kern="1200" baseline="0" dirty="0">
                          <a:solidFill>
                            <a:schemeClr val="tx1">
                              <a:lumMod val="75000"/>
                              <a:lumOff val="25000"/>
                            </a:schemeClr>
                          </a:solidFill>
                          <a:latin typeface="Century Gothic" panose="020B0502020202020204" pitchFamily="34" charset="0"/>
                        </a:rPr>
                        <a:t> – 29 </a:t>
                      </a:r>
                      <a:r>
                        <a:rPr lang="el-GR" sz="1400" kern="1200" baseline="0" dirty="0">
                          <a:solidFill>
                            <a:schemeClr val="tx1">
                              <a:lumMod val="75000"/>
                              <a:lumOff val="25000"/>
                            </a:schemeClr>
                          </a:solidFill>
                          <a:latin typeface="Century Gothic" panose="020B0502020202020204" pitchFamily="34" charset="0"/>
                        </a:rPr>
                        <a:t>ημέρες</a:t>
                      </a:r>
                      <a:endParaRPr lang="en-US" sz="1400" kern="1200" baseline="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75000"/>
                              <a:lumOff val="25000"/>
                            </a:schemeClr>
                          </a:solidFill>
                          <a:latin typeface="Century Gothic" panose="020B0502020202020204" pitchFamily="34" charset="0"/>
                        </a:rPr>
                        <a:t>EEK</a:t>
                      </a:r>
                      <a:r>
                        <a:rPr lang="en-GB" sz="1400" kern="1200" baseline="0" dirty="0">
                          <a:solidFill>
                            <a:schemeClr val="tx1">
                              <a:lumMod val="75000"/>
                              <a:lumOff val="25000"/>
                            </a:schemeClr>
                          </a:solidFill>
                          <a:latin typeface="Century Gothic" panose="020B0502020202020204" pitchFamily="34" charset="0"/>
                        </a:rPr>
                        <a:t>: 2 – 89 </a:t>
                      </a:r>
                      <a:r>
                        <a:rPr lang="el-GR" sz="1400" kern="1200" baseline="0" dirty="0">
                          <a:solidFill>
                            <a:schemeClr val="tx1">
                              <a:lumMod val="75000"/>
                              <a:lumOff val="25000"/>
                            </a:schemeClr>
                          </a:solidFill>
                          <a:latin typeface="Century Gothic" panose="020B0502020202020204" pitchFamily="34" charset="0"/>
                        </a:rPr>
                        <a:t>ημέρες</a:t>
                      </a:r>
                      <a:r>
                        <a:rPr lang="en-US" sz="1400" kern="1200" baseline="0" dirty="0">
                          <a:solidFill>
                            <a:schemeClr val="tx1">
                              <a:lumMod val="75000"/>
                              <a:lumOff val="25000"/>
                            </a:schemeClr>
                          </a:solidFill>
                          <a:latin typeface="Century Gothic" panose="020B0502020202020204" pitchFamily="34" charset="0"/>
                        </a:rPr>
                        <a:t> </a:t>
                      </a:r>
                      <a:endParaRPr lang="el-GR" sz="1400" b="0" kern="1200" baseline="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nchor="ctr"/>
                </a:tc>
                <a:extLst>
                  <a:ext uri="{0D108BD9-81ED-4DB2-BD59-A6C34878D82A}">
                    <a16:rowId xmlns:a16="http://schemas.microsoft.com/office/drawing/2014/main" val="10007"/>
                  </a:ext>
                </a:extLst>
              </a:tr>
              <a:tr h="11792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a:solidFill>
                            <a:schemeClr val="tx1">
                              <a:lumMod val="75000"/>
                              <a:lumOff val="25000"/>
                            </a:schemeClr>
                          </a:solidFill>
                          <a:latin typeface="Century Gothic" panose="020B0502020202020204" pitchFamily="34" charset="0"/>
                        </a:rPr>
                        <a:t>Μαθητές/Εκπαιδευόμενοι που συμμετέχουν σε μεγάλης διάρκειας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a:solidFill>
                            <a:schemeClr val="tx1">
                              <a:lumMod val="75000"/>
                              <a:lumOff val="25000"/>
                            </a:schemeClr>
                          </a:solidFill>
                          <a:latin typeface="Century Gothic" panose="020B0502020202020204" pitchFamily="34" charset="0"/>
                        </a:rPr>
                        <a:t>Σχολική Εκπαίδευση</a:t>
                      </a:r>
                      <a:r>
                        <a:rPr lang="en-GB" sz="1400" kern="1200" baseline="0" dirty="0">
                          <a:solidFill>
                            <a:schemeClr val="tx1">
                              <a:lumMod val="75000"/>
                              <a:lumOff val="25000"/>
                            </a:schemeClr>
                          </a:solidFill>
                          <a:latin typeface="Century Gothic" panose="020B0502020202020204" pitchFamily="34" charset="0"/>
                        </a:rPr>
                        <a:t>: </a:t>
                      </a:r>
                      <a:r>
                        <a:rPr lang="el-GR" sz="1400" kern="1200" baseline="0" dirty="0">
                          <a:solidFill>
                            <a:schemeClr val="tx1">
                              <a:lumMod val="75000"/>
                              <a:lumOff val="25000"/>
                            </a:schemeClr>
                          </a:solidFill>
                          <a:latin typeface="Century Gothic" panose="020B0502020202020204" pitchFamily="34" charset="0"/>
                        </a:rPr>
                        <a:t>3</a:t>
                      </a:r>
                      <a:r>
                        <a:rPr lang="en-GB" sz="1400" kern="1200" baseline="0" dirty="0">
                          <a:solidFill>
                            <a:schemeClr val="tx1">
                              <a:lumMod val="75000"/>
                              <a:lumOff val="25000"/>
                            </a:schemeClr>
                          </a:solidFill>
                          <a:latin typeface="Century Gothic" panose="020B0502020202020204" pitchFamily="34" charset="0"/>
                        </a:rPr>
                        <a:t>0 – </a:t>
                      </a:r>
                      <a:r>
                        <a:rPr lang="el-GR" sz="1400" kern="1200" baseline="0" dirty="0">
                          <a:solidFill>
                            <a:schemeClr val="tx1">
                              <a:lumMod val="75000"/>
                              <a:lumOff val="25000"/>
                            </a:schemeClr>
                          </a:solidFill>
                          <a:latin typeface="Century Gothic" panose="020B0502020202020204" pitchFamily="34" charset="0"/>
                        </a:rPr>
                        <a:t>365</a:t>
                      </a:r>
                      <a:r>
                        <a:rPr lang="en-GB" sz="1400" kern="1200" baseline="0" dirty="0">
                          <a:solidFill>
                            <a:schemeClr val="tx1">
                              <a:lumMod val="75000"/>
                              <a:lumOff val="25000"/>
                            </a:schemeClr>
                          </a:solidFill>
                          <a:latin typeface="Century Gothic" panose="020B0502020202020204" pitchFamily="34" charset="0"/>
                        </a:rPr>
                        <a:t> </a:t>
                      </a:r>
                      <a:r>
                        <a:rPr lang="el-GR" sz="1400" kern="1200" baseline="0" dirty="0">
                          <a:solidFill>
                            <a:schemeClr val="tx1">
                              <a:lumMod val="75000"/>
                              <a:lumOff val="25000"/>
                            </a:schemeClr>
                          </a:solidFill>
                          <a:latin typeface="Century Gothic" panose="020B0502020202020204" pitchFamily="34" charset="0"/>
                        </a:rPr>
                        <a:t>ημέρες</a:t>
                      </a:r>
                      <a:endParaRPr lang="en-US" sz="1400" kern="1200" baseline="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75000"/>
                              <a:lumOff val="25000"/>
                            </a:schemeClr>
                          </a:solidFill>
                          <a:latin typeface="Century Gothic" panose="020B0502020202020204" pitchFamily="34" charset="0"/>
                        </a:rPr>
                        <a:t>EEK</a:t>
                      </a:r>
                      <a:r>
                        <a:rPr lang="el-GR" sz="1400" kern="1200" baseline="0" dirty="0">
                          <a:solidFill>
                            <a:schemeClr val="tx1">
                              <a:lumMod val="75000"/>
                              <a:lumOff val="25000"/>
                            </a:schemeClr>
                          </a:solidFill>
                          <a:latin typeface="Century Gothic" panose="020B0502020202020204" pitchFamily="34" charset="0"/>
                        </a:rPr>
                        <a:t> (</a:t>
                      </a:r>
                      <a:r>
                        <a:rPr lang="en-GB" sz="1400" kern="1200" baseline="0" dirty="0">
                          <a:solidFill>
                            <a:schemeClr val="tx1">
                              <a:lumMod val="75000"/>
                              <a:lumOff val="25000"/>
                            </a:schemeClr>
                          </a:solidFill>
                          <a:latin typeface="Century Gothic" panose="020B0502020202020204" pitchFamily="34" charset="0"/>
                        </a:rPr>
                        <a:t>Erasmus Pro): </a:t>
                      </a:r>
                      <a:r>
                        <a:rPr lang="el-GR" sz="1400" kern="1200" baseline="0" dirty="0">
                          <a:solidFill>
                            <a:schemeClr val="tx1">
                              <a:lumMod val="75000"/>
                              <a:lumOff val="25000"/>
                            </a:schemeClr>
                          </a:solidFill>
                          <a:latin typeface="Century Gothic" panose="020B0502020202020204" pitchFamily="34" charset="0"/>
                        </a:rPr>
                        <a:t>90</a:t>
                      </a:r>
                      <a:r>
                        <a:rPr lang="en-GB" sz="1400" kern="1200" baseline="0" dirty="0">
                          <a:solidFill>
                            <a:schemeClr val="tx1">
                              <a:lumMod val="75000"/>
                              <a:lumOff val="25000"/>
                            </a:schemeClr>
                          </a:solidFill>
                          <a:latin typeface="Century Gothic" panose="020B0502020202020204" pitchFamily="34" charset="0"/>
                        </a:rPr>
                        <a:t> – </a:t>
                      </a:r>
                      <a:r>
                        <a:rPr lang="el-GR" sz="1400" kern="1200" baseline="0" dirty="0">
                          <a:solidFill>
                            <a:schemeClr val="tx1">
                              <a:lumMod val="75000"/>
                              <a:lumOff val="25000"/>
                            </a:schemeClr>
                          </a:solidFill>
                          <a:latin typeface="Century Gothic" panose="020B0502020202020204" pitchFamily="34" charset="0"/>
                        </a:rPr>
                        <a:t>365</a:t>
                      </a:r>
                      <a:r>
                        <a:rPr lang="en-GB" sz="1400" kern="1200" baseline="0" dirty="0">
                          <a:solidFill>
                            <a:schemeClr val="tx1">
                              <a:lumMod val="75000"/>
                              <a:lumOff val="25000"/>
                            </a:schemeClr>
                          </a:solidFill>
                          <a:latin typeface="Century Gothic" panose="020B0502020202020204" pitchFamily="34" charset="0"/>
                        </a:rPr>
                        <a:t> </a:t>
                      </a:r>
                      <a:r>
                        <a:rPr lang="el-GR" sz="1400" kern="1200" baseline="0" dirty="0">
                          <a:solidFill>
                            <a:schemeClr val="tx1">
                              <a:lumMod val="75000"/>
                              <a:lumOff val="25000"/>
                            </a:schemeClr>
                          </a:solidFill>
                          <a:latin typeface="Century Gothic" panose="020B0502020202020204" pitchFamily="34" charset="0"/>
                        </a:rPr>
                        <a:t>ημέρες</a:t>
                      </a:r>
                      <a:r>
                        <a:rPr lang="en-US" sz="1400" kern="1200" baseline="0" dirty="0">
                          <a:solidFill>
                            <a:schemeClr val="tx1">
                              <a:lumMod val="75000"/>
                              <a:lumOff val="25000"/>
                            </a:schemeClr>
                          </a:solidFill>
                          <a:latin typeface="Century Gothic" panose="020B0502020202020204" pitchFamily="34" charset="0"/>
                        </a:rPr>
                        <a:t> </a:t>
                      </a:r>
                      <a:endParaRPr lang="el-GR" sz="1400" kern="1200" baseline="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baseline="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a:solidFill>
                            <a:schemeClr val="tx1">
                              <a:lumMod val="75000"/>
                              <a:lumOff val="25000"/>
                            </a:schemeClr>
                          </a:solidFill>
                          <a:latin typeface="Century Gothic" panose="020B0502020202020204" pitchFamily="34" charset="0"/>
                          <a:ea typeface="+mn-ea"/>
                          <a:cs typeface="Arial"/>
                        </a:rPr>
                        <a:t>Συμμετοχή σε κινητικότητες Τρίτων Χωρών (Μόνο ΕΕΚ)</a:t>
                      </a:r>
                    </a:p>
                  </a:txBody>
                  <a:tcP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dirty="0">
                          <a:solidFill>
                            <a:schemeClr val="tx1">
                              <a:lumMod val="75000"/>
                              <a:lumOff val="25000"/>
                            </a:schemeClr>
                          </a:solidFill>
                          <a:latin typeface="Century Gothic" panose="020B0502020202020204" pitchFamily="34" charset="0"/>
                        </a:rPr>
                        <a:t>500 €</a:t>
                      </a:r>
                      <a:endParaRPr lang="en-US" sz="1400" b="1" dirty="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12847899" y="2106592"/>
          <a:ext cx="208280" cy="365760"/>
        </p:xfrm>
        <a:graphic>
          <a:graphicData uri="http://schemas.openxmlformats.org/drawingml/2006/table">
            <a:tbl>
              <a:tblPr/>
              <a:tblGrid>
                <a:gridCol w="208280">
                  <a:extLst>
                    <a:ext uri="{9D8B030D-6E8A-4147-A177-3AD203B41FA5}">
                      <a16:colId xmlns:a16="http://schemas.microsoft.com/office/drawing/2014/main" val="588670936"/>
                    </a:ext>
                  </a:extLst>
                </a:gridCol>
              </a:tblGrid>
              <a:tr h="0">
                <a:tc>
                  <a:txBody>
                    <a:bodyPr/>
                    <a:lstStyle/>
                    <a:p>
                      <a:endParaRPr lang="en-US" dirty="0"/>
                    </a:p>
                  </a:txBody>
                  <a:tcPr>
                    <a:lnL w="12700" cmpd="sng">
                      <a:solidFill>
                        <a:schemeClr val="accent6">
                          <a:lumMod val="75000"/>
                        </a:schemeClr>
                      </a:solidFill>
                      <a:prstDash val="solid"/>
                    </a:lnL>
                    <a:lnR w="12700" cmpd="sng">
                      <a:solidFill>
                        <a:schemeClr val="accent6">
                          <a:lumMod val="75000"/>
                        </a:schemeClr>
                      </a:solidFill>
                      <a:prstDash val="solid"/>
                    </a:lnR>
                    <a:lnT w="12700" cmpd="sng">
                      <a:solidFill>
                        <a:schemeClr val="accent6">
                          <a:lumMod val="75000"/>
                        </a:schemeClr>
                      </a:solidFill>
                      <a:prstDash val="solid"/>
                    </a:lnT>
                    <a:lnB w="12700" cmpd="sng">
                      <a:solidFill>
                        <a:schemeClr val="accent6">
                          <a:lumMod val="75000"/>
                        </a:schemeClr>
                      </a:solidFill>
                      <a:prstDash val="solid"/>
                    </a:lnB>
                  </a:tcPr>
                </a:tc>
                <a:extLst>
                  <a:ext uri="{0D108BD9-81ED-4DB2-BD59-A6C34878D82A}">
                    <a16:rowId xmlns:a16="http://schemas.microsoft.com/office/drawing/2014/main" val="361059783"/>
                  </a:ext>
                </a:extLst>
              </a:tr>
            </a:tbl>
          </a:graphicData>
        </a:graphic>
      </p:graphicFrame>
      <p:sp>
        <p:nvSpPr>
          <p:cNvPr id="6" name="Oval 5"/>
          <p:cNvSpPr/>
          <p:nvPr/>
        </p:nvSpPr>
        <p:spPr>
          <a:xfrm>
            <a:off x="9043793" y="1891429"/>
            <a:ext cx="3148208" cy="1932496"/>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latin typeface="Century Gothic" panose="020B0502020202020204" pitchFamily="34" charset="0"/>
              </a:rPr>
              <a:t>Συνοδοί &amp; Συμμετέχοντες σε </a:t>
            </a:r>
            <a:r>
              <a:rPr lang="el-GR" sz="1600" dirty="0" err="1">
                <a:latin typeface="Century Gothic" panose="020B0502020202020204" pitchFamily="34" charset="0"/>
              </a:rPr>
              <a:t>προπαρασκευαστι</a:t>
            </a:r>
            <a:r>
              <a:rPr lang="el-GR" sz="1600" dirty="0">
                <a:latin typeface="Century Gothic" panose="020B0502020202020204" pitchFamily="34" charset="0"/>
              </a:rPr>
              <a:t>-</a:t>
            </a:r>
          </a:p>
          <a:p>
            <a:pPr algn="ctr"/>
            <a:r>
              <a:rPr lang="el-GR" sz="1600" dirty="0" err="1">
                <a:latin typeface="Century Gothic" panose="020B0502020202020204" pitchFamily="34" charset="0"/>
              </a:rPr>
              <a:t>κές</a:t>
            </a:r>
            <a:r>
              <a:rPr lang="el-GR" sz="1600" dirty="0">
                <a:latin typeface="Century Gothic" panose="020B0502020202020204" pitchFamily="34" charset="0"/>
              </a:rPr>
              <a:t> επισκέψεις &lt; Δεν υπολογίζονται για Ο</a:t>
            </a:r>
            <a:r>
              <a:rPr lang="en-US" sz="1600" dirty="0">
                <a:latin typeface="Century Gothic" panose="020B0502020202020204" pitchFamily="34" charset="0"/>
              </a:rPr>
              <a:t>S</a:t>
            </a:r>
          </a:p>
        </p:txBody>
      </p:sp>
    </p:spTree>
    <p:extLst>
      <p:ext uri="{BB962C8B-B14F-4D97-AF65-F5344CB8AC3E}">
        <p14:creationId xmlns:p14="http://schemas.microsoft.com/office/powerpoint/2010/main" val="25012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Ταξιδιωτικά Έξοδα</a:t>
            </a:r>
            <a:endParaRPr lang="en-GB" sz="2800" dirty="0">
              <a:solidFill>
                <a:schemeClr val="bg1"/>
              </a:solidFill>
              <a:latin typeface="Century Gothic" panose="020B0502020202020204" pitchFamily="34" charset="0"/>
            </a:endParaRPr>
          </a:p>
        </p:txBody>
      </p:sp>
      <p:sp>
        <p:nvSpPr>
          <p:cNvPr id="3" name="Rectangle 2"/>
          <p:cNvSpPr/>
          <p:nvPr/>
        </p:nvSpPr>
        <p:spPr>
          <a:xfrm>
            <a:off x="631122" y="843818"/>
            <a:ext cx="10593363" cy="1015663"/>
          </a:xfrm>
          <a:prstGeom prst="rect">
            <a:avLst/>
          </a:prstGeom>
        </p:spPr>
        <p:txBody>
          <a:bodyPr wrap="square">
            <a:spAutoFit/>
          </a:bodyPr>
          <a:lstStyle/>
          <a:p>
            <a:pPr>
              <a:spcBef>
                <a:spcPts val="0"/>
              </a:spcBef>
              <a:defRPr/>
            </a:pPr>
            <a:r>
              <a:rPr lang="el-GR" sz="2000" dirty="0">
                <a:solidFill>
                  <a:schemeClr val="tx1">
                    <a:lumMod val="75000"/>
                    <a:lumOff val="25000"/>
                  </a:schemeClr>
                </a:solidFill>
                <a:latin typeface="Century Gothic" panose="020B0502020202020204" pitchFamily="34" charset="0"/>
              </a:rPr>
              <a:t>Έξοδα μετάβασης των συμμετεχόντων και των συνοδών τους από την πόλη αναχώρησης στην πόλη διεξαγωγής της δραστηριότητας</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και πίσω (ο υπολογισμός γίνεται σε ευθεία γραμμή, αφορά όμως το ταξίδι μετ’ επιστροφής):</a:t>
            </a:r>
            <a:endParaRPr lang="en-GB" dirty="0">
              <a:solidFill>
                <a:srgbClr val="1F497D">
                  <a:lumMod val="75000"/>
                </a:srgbClr>
              </a:solidFill>
              <a:cs typeface="Calibri" pitchFamily="34" charset="0"/>
            </a:endParaRPr>
          </a:p>
        </p:txBody>
      </p:sp>
      <p:sp>
        <p:nvSpPr>
          <p:cNvPr id="7" name="Rectangle 6"/>
          <p:cNvSpPr/>
          <p:nvPr/>
        </p:nvSpPr>
        <p:spPr>
          <a:xfrm>
            <a:off x="6339636" y="4391467"/>
            <a:ext cx="4035287" cy="1600438"/>
          </a:xfrm>
          <a:prstGeom prst="rect">
            <a:avLst/>
          </a:prstGeom>
          <a:solidFill>
            <a:schemeClr val="accent6">
              <a:lumMod val="75000"/>
            </a:schemeClr>
          </a:solidFill>
        </p:spPr>
        <p:txBody>
          <a:bodyPr wrap="square">
            <a:spAutoFit/>
          </a:bodyPr>
          <a:lstStyle/>
          <a:p>
            <a:pPr algn="ctr"/>
            <a:r>
              <a:rPr lang="en-GB" sz="1600" i="1" dirty="0">
                <a:solidFill>
                  <a:schemeClr val="bg1"/>
                </a:solidFill>
                <a:latin typeface="Century Gothic" panose="020B0502020202020204" pitchFamily="34" charset="0"/>
              </a:rPr>
              <a:t>! </a:t>
            </a:r>
            <a:r>
              <a:rPr lang="el-GR" sz="1600" i="1" dirty="0">
                <a:solidFill>
                  <a:schemeClr val="bg1"/>
                </a:solidFill>
                <a:latin typeface="Century Gothic" panose="020B0502020202020204" pitchFamily="34" charset="0"/>
              </a:rPr>
              <a:t>Ο υπολογισμός αποστάσεων γίνεται με τη χρήση του εργαλείου της ΕΕ </a:t>
            </a:r>
            <a:r>
              <a:rPr lang="en-GB" sz="1600" i="1" dirty="0">
                <a:solidFill>
                  <a:schemeClr val="bg1"/>
                </a:solidFill>
                <a:latin typeface="Century Gothic" panose="020B0502020202020204" pitchFamily="34" charset="0"/>
              </a:rPr>
              <a:t>“Distance Calculator”: </a:t>
            </a:r>
            <a:r>
              <a:rPr lang="en-GB" sz="1600" i="1" dirty="0">
                <a:solidFill>
                  <a:srgbClr val="0000FF"/>
                </a:solidFill>
                <a:latin typeface="Century Gothic" panose="020B0502020202020204" pitchFamily="34" charset="0"/>
                <a:hlinkClick r:id="rId3"/>
              </a:rPr>
              <a:t>http://ec.europa.eu/programmes/erasmusplus/tools/distance_en.htm</a:t>
            </a:r>
            <a:endParaRPr lang="en-GB" sz="1600" i="1" dirty="0">
              <a:solidFill>
                <a:srgbClr val="0000FF"/>
              </a:solidFill>
              <a:latin typeface="Century Gothic" panose="020B0502020202020204" pitchFamily="34" charset="0"/>
            </a:endParaRP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331679950"/>
              </p:ext>
            </p:extLst>
          </p:nvPr>
        </p:nvGraphicFramePr>
        <p:xfrm>
          <a:off x="1076599" y="2038497"/>
          <a:ext cx="5145164" cy="3936642"/>
        </p:xfrm>
        <a:graphic>
          <a:graphicData uri="http://schemas.openxmlformats.org/drawingml/2006/table">
            <a:tbl>
              <a:tblPr firstRow="1" bandRow="1">
                <a:tableStyleId>{912C8C85-51F0-491E-9774-3900AFEF0FD7}</a:tableStyleId>
              </a:tblPr>
              <a:tblGrid>
                <a:gridCol w="2572582">
                  <a:extLst>
                    <a:ext uri="{9D8B030D-6E8A-4147-A177-3AD203B41FA5}">
                      <a16:colId xmlns:a16="http://schemas.microsoft.com/office/drawing/2014/main" val="20000"/>
                    </a:ext>
                  </a:extLst>
                </a:gridCol>
                <a:gridCol w="2572582">
                  <a:extLst>
                    <a:ext uri="{9D8B030D-6E8A-4147-A177-3AD203B41FA5}">
                      <a16:colId xmlns:a16="http://schemas.microsoft.com/office/drawing/2014/main" val="20001"/>
                    </a:ext>
                  </a:extLst>
                </a:gridCol>
              </a:tblGrid>
              <a:tr h="1075259">
                <a:tc>
                  <a:txBody>
                    <a:bodyPr/>
                    <a:lstStyle/>
                    <a:p>
                      <a:pPr algn="ctr"/>
                      <a:r>
                        <a:rPr lang="el-GR" sz="1600" dirty="0">
                          <a:latin typeface="Century Gothic" panose="020B0502020202020204" pitchFamily="34" charset="0"/>
                        </a:rPr>
                        <a:t>Απόσταση σε </a:t>
                      </a:r>
                      <a:r>
                        <a:rPr lang="en-US" sz="1600" dirty="0">
                          <a:latin typeface="Century Gothic" panose="020B0502020202020204" pitchFamily="34" charset="0"/>
                        </a:rPr>
                        <a:t>KM</a:t>
                      </a:r>
                      <a:endParaRPr lang="en-US" sz="1600" dirty="0">
                        <a:solidFill>
                          <a:schemeClr val="tx1"/>
                        </a:solidFill>
                        <a:latin typeface="Century Gothic" panose="020B0502020202020204" pitchFamily="34" charset="0"/>
                      </a:endParaRPr>
                    </a:p>
                  </a:txBody>
                  <a:tcPr/>
                </a:tc>
                <a:tc>
                  <a:txBody>
                    <a:bodyPr/>
                    <a:lstStyle/>
                    <a:p>
                      <a:pPr algn="ctr"/>
                      <a:r>
                        <a:rPr lang="el-GR" sz="1600" dirty="0">
                          <a:latin typeface="Century Gothic" panose="020B0502020202020204" pitchFamily="34" charset="0"/>
                        </a:rPr>
                        <a:t>Ποσό επιχορήγησης</a:t>
                      </a:r>
                      <a:r>
                        <a:rPr lang="en-US" sz="1600" dirty="0">
                          <a:latin typeface="Century Gothic" panose="020B0502020202020204" pitchFamily="34" charset="0"/>
                        </a:rPr>
                        <a:t> </a:t>
                      </a:r>
                      <a:r>
                        <a:rPr lang="el-GR" sz="1600" baseline="0" dirty="0">
                          <a:latin typeface="Century Gothic" panose="020B0502020202020204" pitchFamily="34" charset="0"/>
                        </a:rPr>
                        <a:t>ανά συμμετέχοντα</a:t>
                      </a:r>
                      <a:endParaRPr lang="en-US" sz="16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408769">
                <a:tc>
                  <a:txBody>
                    <a:bodyPr/>
                    <a:lstStyle/>
                    <a:p>
                      <a:pPr algn="ctr"/>
                      <a:r>
                        <a:rPr lang="el-GR" sz="1600" dirty="0">
                          <a:latin typeface="Century Gothic" panose="020B0502020202020204" pitchFamily="34" charset="0"/>
                        </a:rPr>
                        <a:t>0 - 99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23 €</a:t>
                      </a:r>
                      <a:endParaRPr lang="en-US" sz="1600" b="1" dirty="0">
                        <a:latin typeface="Century Gothic" panose="020B0502020202020204" pitchFamily="34" charset="0"/>
                      </a:endParaRPr>
                    </a:p>
                  </a:txBody>
                  <a:tcPr/>
                </a:tc>
                <a:extLst>
                  <a:ext uri="{0D108BD9-81ED-4DB2-BD59-A6C34878D82A}">
                    <a16:rowId xmlns:a16="http://schemas.microsoft.com/office/drawing/2014/main" val="10001"/>
                  </a:ext>
                </a:extLst>
              </a:tr>
              <a:tr h="408769">
                <a:tc>
                  <a:txBody>
                    <a:bodyPr/>
                    <a:lstStyle/>
                    <a:p>
                      <a:pPr algn="ctr"/>
                      <a:r>
                        <a:rPr lang="el-GR" sz="1600" dirty="0">
                          <a:latin typeface="Century Gothic" panose="020B0502020202020204" pitchFamily="34" charset="0"/>
                        </a:rPr>
                        <a:t>100 - 499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180</a:t>
                      </a:r>
                      <a:r>
                        <a:rPr lang="en-US" sz="1600" dirty="0">
                          <a:latin typeface="Century Gothic" panose="020B0502020202020204" pitchFamily="34" charset="0"/>
                        </a:rPr>
                        <a:t>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2"/>
                  </a:ext>
                </a:extLst>
              </a:tr>
              <a:tr h="408769">
                <a:tc>
                  <a:txBody>
                    <a:bodyPr/>
                    <a:lstStyle/>
                    <a:p>
                      <a:pPr algn="ctr"/>
                      <a:r>
                        <a:rPr lang="el-GR" sz="1600" dirty="0">
                          <a:latin typeface="Century Gothic" panose="020B0502020202020204" pitchFamily="34" charset="0"/>
                        </a:rPr>
                        <a:t>500 - 1999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275</a:t>
                      </a:r>
                      <a:r>
                        <a:rPr lang="en-US" sz="1600" dirty="0">
                          <a:latin typeface="Century Gothic" panose="020B0502020202020204" pitchFamily="34" charset="0"/>
                        </a:rPr>
                        <a:t>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3"/>
                  </a:ext>
                </a:extLst>
              </a:tr>
              <a:tr h="408769">
                <a:tc>
                  <a:txBody>
                    <a:bodyPr/>
                    <a:lstStyle/>
                    <a:p>
                      <a:pPr algn="ctr"/>
                      <a:r>
                        <a:rPr lang="el-GR" sz="1600" dirty="0">
                          <a:latin typeface="Century Gothic" panose="020B0502020202020204" pitchFamily="34" charset="0"/>
                        </a:rPr>
                        <a:t>2000 - 2999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360</a:t>
                      </a:r>
                      <a:r>
                        <a:rPr lang="en-US" sz="1600" dirty="0">
                          <a:latin typeface="Century Gothic" panose="020B0502020202020204" pitchFamily="34" charset="0"/>
                        </a:rPr>
                        <a:t>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4"/>
                  </a:ext>
                </a:extLst>
              </a:tr>
              <a:tr h="408769">
                <a:tc>
                  <a:txBody>
                    <a:bodyPr/>
                    <a:lstStyle/>
                    <a:p>
                      <a:pPr algn="ctr"/>
                      <a:r>
                        <a:rPr lang="el-GR" sz="1600" dirty="0">
                          <a:latin typeface="Century Gothic" panose="020B0502020202020204" pitchFamily="34" charset="0"/>
                        </a:rPr>
                        <a:t>3000 - 3999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530</a:t>
                      </a:r>
                      <a:r>
                        <a:rPr lang="en-US" sz="1600" dirty="0">
                          <a:latin typeface="Century Gothic" panose="020B0502020202020204" pitchFamily="34" charset="0"/>
                        </a:rPr>
                        <a:t>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5"/>
                  </a:ext>
                </a:extLst>
              </a:tr>
              <a:tr h="408769">
                <a:tc>
                  <a:txBody>
                    <a:bodyPr/>
                    <a:lstStyle/>
                    <a:p>
                      <a:pPr algn="ctr"/>
                      <a:r>
                        <a:rPr lang="el-GR" sz="1600" dirty="0">
                          <a:latin typeface="Century Gothic" panose="020B0502020202020204" pitchFamily="34" charset="0"/>
                        </a:rPr>
                        <a:t>4000 - 7999</a:t>
                      </a:r>
                      <a:endParaRPr lang="en-US" sz="1600" dirty="0">
                        <a:latin typeface="Century Gothic" panose="020B0502020202020204" pitchFamily="34" charset="0"/>
                      </a:endParaRPr>
                    </a:p>
                  </a:txBody>
                  <a:tcPr/>
                </a:tc>
                <a:tc>
                  <a:txBody>
                    <a:bodyPr/>
                    <a:lstStyle/>
                    <a:p>
                      <a:pPr algn="ctr"/>
                      <a:r>
                        <a:rPr lang="el-GR" sz="1600" dirty="0">
                          <a:latin typeface="Century Gothic" panose="020B0502020202020204" pitchFamily="34" charset="0"/>
                        </a:rPr>
                        <a:t>820</a:t>
                      </a:r>
                      <a:r>
                        <a:rPr lang="en-US" sz="1600" dirty="0">
                          <a:latin typeface="Century Gothic" panose="020B0502020202020204" pitchFamily="34" charset="0"/>
                        </a:rPr>
                        <a:t>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6"/>
                  </a:ext>
                </a:extLst>
              </a:tr>
              <a:tr h="408769">
                <a:tc>
                  <a:txBody>
                    <a:bodyPr/>
                    <a:lstStyle/>
                    <a:p>
                      <a:pPr algn="ctr"/>
                      <a:r>
                        <a:rPr lang="el-GR" sz="1600" dirty="0">
                          <a:latin typeface="Century Gothic" panose="020B0502020202020204" pitchFamily="34" charset="0"/>
                        </a:rPr>
                        <a:t>8000</a:t>
                      </a:r>
                      <a:r>
                        <a:rPr lang="el-GR" sz="1600" baseline="0" dirty="0">
                          <a:latin typeface="Century Gothic" panose="020B0502020202020204" pitchFamily="34" charset="0"/>
                        </a:rPr>
                        <a:t> + </a:t>
                      </a:r>
                      <a:endParaRPr lang="en-US" sz="1600" dirty="0">
                        <a:latin typeface="Century Gothic" panose="020B0502020202020204" pitchFamily="34" charset="0"/>
                      </a:endParaRPr>
                    </a:p>
                  </a:txBody>
                  <a:tcPr/>
                </a:tc>
                <a:tc>
                  <a:txBody>
                    <a:bodyPr/>
                    <a:lstStyle/>
                    <a:p>
                      <a:pPr algn="ctr"/>
                      <a:r>
                        <a:rPr lang="en-GB" sz="1600" dirty="0">
                          <a:latin typeface="Century Gothic" panose="020B0502020202020204" pitchFamily="34" charset="0"/>
                        </a:rPr>
                        <a:t>1500 </a:t>
                      </a:r>
                      <a:r>
                        <a:rPr lang="el-GR" sz="1600" dirty="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30431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Έξοδα Ατομικής Υποστήριξης</a:t>
            </a:r>
            <a:endParaRPr lang="en-GB" sz="2800" dirty="0">
              <a:solidFill>
                <a:schemeClr val="bg1"/>
              </a:solidFill>
              <a:latin typeface="Century Gothic" panose="020B0502020202020204" pitchFamily="34" charset="0"/>
            </a:endParaRPr>
          </a:p>
        </p:txBody>
      </p:sp>
      <p:sp>
        <p:nvSpPr>
          <p:cNvPr id="3" name="Rectangle 2"/>
          <p:cNvSpPr/>
          <p:nvPr/>
        </p:nvSpPr>
        <p:spPr>
          <a:xfrm>
            <a:off x="572868" y="867571"/>
            <a:ext cx="10593363" cy="2445285"/>
          </a:xfrm>
          <a:prstGeom prst="rect">
            <a:avLst/>
          </a:prstGeom>
        </p:spPr>
        <p:txBody>
          <a:bodyPr wrap="square">
            <a:spAutoFit/>
          </a:bodyPr>
          <a:lstStyle/>
          <a:p>
            <a:pPr algn="just">
              <a:spcBef>
                <a:spcPts val="0"/>
              </a:spcBef>
              <a:tabLst>
                <a:tab pos="268288" algn="l"/>
              </a:tabLst>
              <a:defRPr/>
            </a:pPr>
            <a:r>
              <a:rPr lang="el-GR" sz="2000" dirty="0">
                <a:solidFill>
                  <a:schemeClr val="tx1">
                    <a:lumMod val="75000"/>
                    <a:lumOff val="25000"/>
                  </a:schemeClr>
                </a:solidFill>
                <a:latin typeface="Century Gothic" panose="020B0502020202020204" pitchFamily="34" charset="0"/>
              </a:rPr>
              <a:t>Έξοδα διαβίωσης των συμμετεχόντων και των συνοδών τους:</a:t>
            </a:r>
          </a:p>
          <a:p>
            <a:pPr algn="just">
              <a:spcBef>
                <a:spcPts val="0"/>
              </a:spcBef>
              <a:tabLst>
                <a:tab pos="268288" algn="l"/>
              </a:tabLst>
              <a:defRPr/>
            </a:pPr>
            <a:endParaRPr lang="el-GR" sz="2000" dirty="0">
              <a:solidFill>
                <a:schemeClr val="tx1">
                  <a:lumMod val="75000"/>
                  <a:lumOff val="25000"/>
                </a:schemeClr>
              </a:solidFill>
              <a:latin typeface="Century Gothic" panose="020B0502020202020204" pitchFamily="34" charset="0"/>
            </a:endParaRPr>
          </a:p>
          <a:p>
            <a:pPr algn="just">
              <a:spcBef>
                <a:spcPts val="0"/>
              </a:spcBef>
              <a:tabLst>
                <a:tab pos="268288" algn="l"/>
              </a:tabLst>
              <a:defRPr/>
            </a:pPr>
            <a:endParaRPr lang="el-GR" sz="2000" b="1" dirty="0"/>
          </a:p>
          <a:p>
            <a:pPr algn="just">
              <a:spcBef>
                <a:spcPts val="0"/>
              </a:spcBef>
              <a:tabLst>
                <a:tab pos="268288" algn="l"/>
              </a:tabLst>
              <a:defRPr/>
            </a:pPr>
            <a:endParaRPr lang="el-GR" sz="2000" b="1" dirty="0"/>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3145084"/>
              </p:ext>
            </p:extLst>
          </p:nvPr>
        </p:nvGraphicFramePr>
        <p:xfrm>
          <a:off x="572866" y="1286825"/>
          <a:ext cx="10399936" cy="5151152"/>
        </p:xfrm>
        <a:graphic>
          <a:graphicData uri="http://schemas.openxmlformats.org/drawingml/2006/table">
            <a:tbl>
              <a:tblPr firstRow="1" bandRow="1">
                <a:tableStyleId>{93296810-A885-4BE3-A3E7-6D5BEEA58F35}</a:tableStyleId>
              </a:tblPr>
              <a:tblGrid>
                <a:gridCol w="3235205">
                  <a:extLst>
                    <a:ext uri="{9D8B030D-6E8A-4147-A177-3AD203B41FA5}">
                      <a16:colId xmlns:a16="http://schemas.microsoft.com/office/drawing/2014/main" val="3766425198"/>
                    </a:ext>
                  </a:extLst>
                </a:gridCol>
                <a:gridCol w="2384385">
                  <a:extLst>
                    <a:ext uri="{9D8B030D-6E8A-4147-A177-3AD203B41FA5}">
                      <a16:colId xmlns:a16="http://schemas.microsoft.com/office/drawing/2014/main" val="1557790769"/>
                    </a:ext>
                  </a:extLst>
                </a:gridCol>
                <a:gridCol w="2500131">
                  <a:extLst>
                    <a:ext uri="{9D8B030D-6E8A-4147-A177-3AD203B41FA5}">
                      <a16:colId xmlns:a16="http://schemas.microsoft.com/office/drawing/2014/main" val="2561620106"/>
                    </a:ext>
                  </a:extLst>
                </a:gridCol>
                <a:gridCol w="2280215">
                  <a:extLst>
                    <a:ext uri="{9D8B030D-6E8A-4147-A177-3AD203B41FA5}">
                      <a16:colId xmlns:a16="http://schemas.microsoft.com/office/drawing/2014/main" val="1453526839"/>
                    </a:ext>
                  </a:extLst>
                </a:gridCol>
              </a:tblGrid>
              <a:tr h="370840">
                <a:tc>
                  <a:txBody>
                    <a:bodyPr/>
                    <a:lstStyle/>
                    <a:p>
                      <a:pPr algn="ctr"/>
                      <a:r>
                        <a:rPr lang="el-GR" sz="1400" dirty="0">
                          <a:latin typeface="Century Gothic" panose="020B0502020202020204" pitchFamily="34" charset="0"/>
                        </a:rPr>
                        <a:t>Χώρα</a:t>
                      </a:r>
                      <a:r>
                        <a:rPr lang="el-GR" sz="1400" baseline="0" dirty="0">
                          <a:latin typeface="Century Gothic" panose="020B0502020202020204" pitchFamily="34" charset="0"/>
                        </a:rPr>
                        <a:t> Υποδοχής</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a:latin typeface="Century Gothic" panose="020B0502020202020204" pitchFamily="34" charset="0"/>
                        </a:rPr>
                        <a:t>Ημερήσιο</a:t>
                      </a:r>
                      <a:r>
                        <a:rPr lang="el-GR" sz="1400" baseline="0" dirty="0">
                          <a:latin typeface="Century Gothic" panose="020B0502020202020204" pitchFamily="34" charset="0"/>
                        </a:rPr>
                        <a:t> ποσό για προσωπικό/συνοδούς</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a:latin typeface="Century Gothic" panose="020B0502020202020204" pitchFamily="34" charset="0"/>
                        </a:rPr>
                        <a:t>Ημερήσιο</a:t>
                      </a:r>
                      <a:r>
                        <a:rPr lang="el-GR" sz="1400" baseline="0" dirty="0">
                          <a:latin typeface="Century Gothic" panose="020B0502020202020204" pitchFamily="34" charset="0"/>
                        </a:rPr>
                        <a:t> ποσό για εκπαιδευόμενους</a:t>
                      </a:r>
                      <a:endParaRPr lang="en-GB" sz="1400" baseline="0" dirty="0">
                        <a:latin typeface="Century Gothic" panose="020B0502020202020204" pitchFamily="34" charset="0"/>
                      </a:endParaRPr>
                    </a:p>
                    <a:p>
                      <a:pPr algn="ctr"/>
                      <a:r>
                        <a:rPr lang="en-GB" sz="1400" baseline="0" dirty="0">
                          <a:latin typeface="Century Gothic" panose="020B0502020202020204" pitchFamily="34" charset="0"/>
                        </a:rPr>
                        <a:t>EEK &amp; </a:t>
                      </a:r>
                      <a:r>
                        <a:rPr lang="el-GR" sz="1400" baseline="0" dirty="0" err="1">
                          <a:latin typeface="Century Gothic" panose="020B0502020202020204" pitchFamily="34" charset="0"/>
                        </a:rPr>
                        <a:t>Εκπ</a:t>
                      </a:r>
                      <a:r>
                        <a:rPr lang="el-GR" sz="1400" baseline="0" dirty="0">
                          <a:latin typeface="Century Gothic" panose="020B0502020202020204" pitchFamily="34" charset="0"/>
                        </a:rPr>
                        <a:t>. Ενηλίκων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a:latin typeface="Century Gothic" panose="020B0502020202020204" pitchFamily="34" charset="0"/>
                        </a:rPr>
                        <a:t>Ημερήσιο</a:t>
                      </a:r>
                      <a:r>
                        <a:rPr lang="el-GR" sz="1400" baseline="0" dirty="0">
                          <a:latin typeface="Century Gothic" panose="020B0502020202020204" pitchFamily="34" charset="0"/>
                        </a:rPr>
                        <a:t> ποσό για  μαθητές σχολείων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36973286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Κατηγορία 1</a:t>
                      </a:r>
                      <a:endParaRPr lang="el-GR" sz="1600" dirty="0">
                        <a:solidFill>
                          <a:schemeClr val="tx1">
                            <a:lumMod val="75000"/>
                            <a:lumOff val="25000"/>
                          </a:schemeClr>
                        </a:solidFill>
                        <a:latin typeface="Century Gothic" panose="020B0502020202020204" pitchFamily="34" charset="0"/>
                      </a:endParaRPr>
                    </a:p>
                    <a:p>
                      <a:r>
                        <a:rPr lang="el-GR" sz="1600" dirty="0">
                          <a:solidFill>
                            <a:schemeClr val="tx1">
                              <a:lumMod val="75000"/>
                              <a:lumOff val="25000"/>
                            </a:schemeClr>
                          </a:solidFill>
                          <a:latin typeface="Century Gothic" panose="020B0502020202020204" pitchFamily="34" charset="0"/>
                        </a:rPr>
                        <a:t>Νορβηγία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Δανία, Λουξεμβούργο</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Ισλανδία</a:t>
                      </a:r>
                      <a:r>
                        <a:rPr lang="en-GB" sz="1600" dirty="0">
                          <a:solidFill>
                            <a:schemeClr val="tx1">
                              <a:lumMod val="75000"/>
                              <a:lumOff val="25000"/>
                            </a:schemeClr>
                          </a:solidFill>
                          <a:latin typeface="Century Gothic" panose="020B0502020202020204" pitchFamily="34" charset="0"/>
                        </a:rPr>
                        <a:t>, </a:t>
                      </a:r>
                      <a:r>
                        <a:rPr lang="el-GR" sz="1600" baseline="0" dirty="0">
                          <a:solidFill>
                            <a:schemeClr val="tx1">
                              <a:lumMod val="75000"/>
                              <a:lumOff val="25000"/>
                            </a:schemeClr>
                          </a:solidFill>
                          <a:latin typeface="Century Gothic" panose="020B0502020202020204" pitchFamily="34" charset="0"/>
                        </a:rPr>
                        <a:t>Σουηδία</a:t>
                      </a:r>
                      <a:r>
                        <a:rPr lang="en-GB" sz="1600" baseline="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Ιρλανδία,</a:t>
                      </a:r>
                      <a:r>
                        <a:rPr lang="en-GB" sz="1600" baseline="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Φινλανδία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Λίχνενσταϊν</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a:solidFill>
                            <a:schemeClr val="tx1">
                              <a:lumMod val="75000"/>
                              <a:lumOff val="25000"/>
                            </a:schemeClr>
                          </a:solidFill>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solidFill>
                            <a:schemeClr val="tx1">
                              <a:lumMod val="75000"/>
                              <a:lumOff val="25000"/>
                            </a:schemeClr>
                          </a:solidFill>
                          <a:latin typeface="Century Gothic" panose="020B0502020202020204" pitchFamily="34" charset="0"/>
                        </a:rPr>
                        <a:t>120</a:t>
                      </a:r>
                      <a:r>
                        <a:rPr lang="en-US" sz="1600" b="1" dirty="0">
                          <a:solidFill>
                            <a:schemeClr val="tx1">
                              <a:lumMod val="75000"/>
                              <a:lumOff val="25000"/>
                            </a:schemeClr>
                          </a:solidFill>
                          <a:latin typeface="Century Gothic" panose="020B0502020202020204" pitchFamily="34" charset="0"/>
                        </a:rPr>
                        <a:t> €</a:t>
                      </a:r>
                    </a:p>
                  </a:txBody>
                  <a:tcPr marL="87394" marR="87394" marT="45724" marB="45724"/>
                </a:tc>
                <a:tc>
                  <a:txBody>
                    <a:bodyPr/>
                    <a:lstStyle/>
                    <a:p>
                      <a:pPr algn="ctr"/>
                      <a:r>
                        <a:rPr lang="el-GR" sz="1600" b="1" dirty="0">
                          <a:solidFill>
                            <a:schemeClr val="tx1">
                              <a:lumMod val="75000"/>
                              <a:lumOff val="25000"/>
                            </a:schemeClr>
                          </a:solidFill>
                          <a:latin typeface="Century Gothic" panose="020B0502020202020204" pitchFamily="34" charset="0"/>
                        </a:rPr>
                        <a:t>80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extLst>
                  <a:ext uri="{0D108BD9-81ED-4DB2-BD59-A6C34878D82A}">
                    <a16:rowId xmlns:a16="http://schemas.microsoft.com/office/drawing/2014/main" val="4112989012"/>
                  </a:ext>
                </a:extLst>
              </a:tr>
              <a:tr h="370840">
                <a:tc>
                  <a:txBody>
                    <a:bodyPr/>
                    <a:lstStyle/>
                    <a:p>
                      <a:r>
                        <a:rPr lang="el-GR" sz="1600" b="1" dirty="0">
                          <a:solidFill>
                            <a:schemeClr val="tx1">
                              <a:lumMod val="75000"/>
                              <a:lumOff val="25000"/>
                            </a:schemeClr>
                          </a:solidFill>
                          <a:latin typeface="Century Gothic" panose="020B0502020202020204" pitchFamily="34" charset="0"/>
                        </a:rPr>
                        <a:t>Κατηγορία 2</a:t>
                      </a:r>
                    </a:p>
                    <a:p>
                      <a:r>
                        <a:rPr lang="el-GR" sz="1600" dirty="0">
                          <a:solidFill>
                            <a:schemeClr val="tx1">
                              <a:lumMod val="75000"/>
                              <a:lumOff val="25000"/>
                            </a:schemeClr>
                          </a:solidFill>
                          <a:latin typeface="Century Gothic" panose="020B0502020202020204" pitchFamily="34" charset="0"/>
                        </a:rPr>
                        <a:t>Ολλανδία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Αυστρία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Βέλγιο,</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Γαλλία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Γερμανία</a:t>
                      </a:r>
                      <a:r>
                        <a:rPr lang="en-GB"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rPr>
                        <a:t>Ιταλία,</a:t>
                      </a:r>
                      <a:r>
                        <a:rPr lang="el-GR" sz="1600" baseline="0" dirty="0">
                          <a:solidFill>
                            <a:schemeClr val="tx1">
                              <a:lumMod val="75000"/>
                              <a:lumOff val="25000"/>
                            </a:schemeClr>
                          </a:solidFill>
                          <a:latin typeface="Century Gothic" panose="020B0502020202020204" pitchFamily="34" charset="0"/>
                        </a:rPr>
                        <a:t> Ισπανία, Κύπρος, Ελλάδα, Μάλτα, Πορτογαλία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lumMod val="75000"/>
                              <a:lumOff val="25000"/>
                            </a:schemeClr>
                          </a:solidFill>
                          <a:latin typeface="Century Gothic" panose="020B0502020202020204" pitchFamily="34" charset="0"/>
                        </a:rPr>
                        <a:t>160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104</a:t>
                      </a:r>
                      <a:r>
                        <a:rPr lang="en-US" sz="1600" b="1" baseline="0" dirty="0">
                          <a:solidFill>
                            <a:schemeClr val="tx1">
                              <a:lumMod val="75000"/>
                              <a:lumOff val="25000"/>
                            </a:schemeClr>
                          </a:solidFill>
                          <a:latin typeface="Century Gothic" panose="020B0502020202020204" pitchFamily="34" charset="0"/>
                        </a:rPr>
                        <a:t>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tc>
                  <a:txBody>
                    <a:bodyPr/>
                    <a:lstStyle/>
                    <a:p>
                      <a:pPr algn="ctr"/>
                      <a:r>
                        <a:rPr lang="el-GR" sz="1600" b="1" dirty="0">
                          <a:solidFill>
                            <a:schemeClr val="tx1">
                              <a:lumMod val="75000"/>
                              <a:lumOff val="25000"/>
                            </a:schemeClr>
                          </a:solidFill>
                          <a:latin typeface="Century Gothic" panose="020B0502020202020204" pitchFamily="34" charset="0"/>
                        </a:rPr>
                        <a:t>70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extLst>
                  <a:ext uri="{0D108BD9-81ED-4DB2-BD59-A6C34878D82A}">
                    <a16:rowId xmlns:a16="http://schemas.microsoft.com/office/drawing/2014/main" val="4671902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a:solidFill>
                            <a:schemeClr val="tx1">
                              <a:lumMod val="75000"/>
                              <a:lumOff val="25000"/>
                            </a:schemeClr>
                          </a:solidFill>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a:solidFill>
                            <a:schemeClr val="tx1">
                              <a:lumMod val="75000"/>
                              <a:lumOff val="25000"/>
                            </a:schemeClr>
                          </a:solidFill>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a:solidFill>
                            <a:schemeClr val="tx1">
                              <a:lumMod val="75000"/>
                              <a:lumOff val="25000"/>
                            </a:schemeClr>
                          </a:solidFill>
                          <a:latin typeface="Century Gothic" panose="020B0502020202020204" pitchFamily="34" charset="0"/>
                        </a:rPr>
                        <a:t>B</a:t>
                      </a:r>
                      <a:r>
                        <a:rPr lang="el-GR" sz="1600" baseline="0" dirty="0" err="1">
                          <a:solidFill>
                            <a:schemeClr val="tx1">
                              <a:lumMod val="75000"/>
                              <a:lumOff val="25000"/>
                            </a:schemeClr>
                          </a:solidFill>
                          <a:latin typeface="Century Gothic" panose="020B0502020202020204" pitchFamily="34" charset="0"/>
                        </a:rPr>
                        <a:t>όρειας</a:t>
                      </a:r>
                      <a:r>
                        <a:rPr lang="el-GR" sz="1600" baseline="0" dirty="0">
                          <a:solidFill>
                            <a:schemeClr val="tx1">
                              <a:lumMod val="75000"/>
                              <a:lumOff val="25000"/>
                            </a:schemeClr>
                          </a:solidFill>
                          <a:latin typeface="Century Gothic" panose="020B0502020202020204" pitchFamily="34" charset="0"/>
                        </a:rPr>
                        <a:t> Μακεδονίας</a:t>
                      </a:r>
                      <a:r>
                        <a:rPr lang="en-US" sz="1600" baseline="0" dirty="0">
                          <a:solidFill>
                            <a:schemeClr val="tx1">
                              <a:lumMod val="75000"/>
                              <a:lumOff val="25000"/>
                            </a:schemeClr>
                          </a:solidFill>
                          <a:latin typeface="Century Gothic" panose="020B0502020202020204" pitchFamily="34" charset="0"/>
                        </a:rPr>
                        <a:t>, </a:t>
                      </a:r>
                      <a:r>
                        <a:rPr lang="el-GR" sz="1600" baseline="0" dirty="0">
                          <a:solidFill>
                            <a:schemeClr val="tx1">
                              <a:lumMod val="75000"/>
                              <a:lumOff val="25000"/>
                            </a:schemeClr>
                          </a:solidFill>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a:solidFill>
                            <a:schemeClr val="tx1">
                              <a:lumMod val="75000"/>
                              <a:lumOff val="25000"/>
                            </a:schemeClr>
                          </a:solidFill>
                          <a:latin typeface="Century Gothic" panose="020B0502020202020204" pitchFamily="34" charset="0"/>
                        </a:rPr>
                        <a:t>1</a:t>
                      </a:r>
                      <a:r>
                        <a:rPr lang="en-GB" sz="1600" b="1" dirty="0">
                          <a:solidFill>
                            <a:schemeClr val="tx1">
                              <a:lumMod val="75000"/>
                              <a:lumOff val="25000"/>
                            </a:schemeClr>
                          </a:solidFill>
                          <a:latin typeface="Century Gothic" panose="020B0502020202020204" pitchFamily="34" charset="0"/>
                        </a:rPr>
                        <a:t>40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a:solidFill>
                            <a:schemeClr val="tx1">
                              <a:lumMod val="75000"/>
                              <a:lumOff val="25000"/>
                            </a:schemeClr>
                          </a:solidFill>
                          <a:latin typeface="Century Gothic" panose="020B0502020202020204" pitchFamily="34" charset="0"/>
                        </a:rPr>
                        <a:t>88</a:t>
                      </a:r>
                      <a:r>
                        <a:rPr lang="en-US" sz="1600" b="1" dirty="0">
                          <a:solidFill>
                            <a:schemeClr val="tx1">
                              <a:lumMod val="75000"/>
                              <a:lumOff val="25000"/>
                            </a:schemeClr>
                          </a:solidFill>
                          <a:latin typeface="Century Gothic" panose="020B0502020202020204" pitchFamily="34" charset="0"/>
                        </a:rPr>
                        <a:t> €</a:t>
                      </a:r>
                    </a:p>
                  </a:txBody>
                  <a:tcPr marL="87394" marR="87394" marT="45724" marB="45724"/>
                </a:tc>
                <a:tc>
                  <a:txBody>
                    <a:bodyPr/>
                    <a:lstStyle/>
                    <a:p>
                      <a:pPr algn="ctr"/>
                      <a:r>
                        <a:rPr lang="el-GR" sz="1600" b="1" dirty="0">
                          <a:solidFill>
                            <a:schemeClr val="tx1">
                              <a:lumMod val="75000"/>
                              <a:lumOff val="25000"/>
                            </a:schemeClr>
                          </a:solidFill>
                          <a:latin typeface="Century Gothic" panose="020B0502020202020204" pitchFamily="34" charset="0"/>
                        </a:rPr>
                        <a:t>60 </a:t>
                      </a:r>
                      <a:r>
                        <a:rPr lang="en-US" sz="1600" b="1" dirty="0">
                          <a:solidFill>
                            <a:schemeClr val="tx1">
                              <a:lumMod val="75000"/>
                              <a:lumOff val="25000"/>
                            </a:schemeClr>
                          </a:solidFill>
                          <a:latin typeface="Century Gothic" panose="020B0502020202020204" pitchFamily="34" charset="0"/>
                        </a:rPr>
                        <a:t>€</a:t>
                      </a:r>
                    </a:p>
                  </a:txBody>
                  <a:tcPr marL="87394" marR="87394" marT="45724" marB="45724"/>
                </a:tc>
                <a:extLst>
                  <a:ext uri="{0D108BD9-81ED-4DB2-BD59-A6C34878D82A}">
                    <a16:rowId xmlns:a16="http://schemas.microsoft.com/office/drawing/2014/main" val="40629137"/>
                  </a:ext>
                </a:extLst>
              </a:tr>
            </a:tbl>
          </a:graphicData>
        </a:graphic>
      </p:graphicFrame>
      <p:sp>
        <p:nvSpPr>
          <p:cNvPr id="6" name="Rectangle 5"/>
          <p:cNvSpPr/>
          <p:nvPr/>
        </p:nvSpPr>
        <p:spPr>
          <a:xfrm>
            <a:off x="6188598" y="5188643"/>
            <a:ext cx="6096000" cy="1569660"/>
          </a:xfrm>
          <a:prstGeom prst="rect">
            <a:avLst/>
          </a:prstGeom>
          <a:solidFill>
            <a:schemeClr val="accent6">
              <a:lumMod val="75000"/>
            </a:schemeClr>
          </a:solidFill>
        </p:spPr>
        <p:txBody>
          <a:bodyPr>
            <a:spAutoFit/>
          </a:bodyPr>
          <a:lstStyle/>
          <a:p>
            <a:pPr marL="447675" indent="-447675">
              <a:tabLst>
                <a:tab pos="357188" algn="l"/>
              </a:tabLst>
            </a:pPr>
            <a:r>
              <a:rPr lang="en-GB" sz="1600" i="1" dirty="0">
                <a:solidFill>
                  <a:schemeClr val="bg1"/>
                </a:solidFill>
                <a:latin typeface="Century Gothic" panose="020B0502020202020204" pitchFamily="34" charset="0"/>
              </a:rPr>
              <a:t>! </a:t>
            </a:r>
            <a:r>
              <a:rPr lang="el-GR" sz="1600" i="1" dirty="0">
                <a:solidFill>
                  <a:schemeClr val="bg1"/>
                </a:solidFill>
                <a:latin typeface="Century Gothic" panose="020B0502020202020204" pitchFamily="34" charset="0"/>
              </a:rPr>
              <a:t> Ανώτατο ποσό ανά συμμετέχοντα = Εργάσιμες ημέρες δραστηριότητας + 2 ημέρες </a:t>
            </a:r>
            <a:r>
              <a:rPr lang="el-GR" sz="1600" i="1" dirty="0" err="1">
                <a:solidFill>
                  <a:schemeClr val="bg1"/>
                </a:solidFill>
                <a:latin typeface="Century Gothic" panose="020B0502020202020204" pitchFamily="34" charset="0"/>
              </a:rPr>
              <a:t>ταξιδίου</a:t>
            </a:r>
            <a:r>
              <a:rPr lang="el-GR" sz="1600" i="1" dirty="0">
                <a:solidFill>
                  <a:schemeClr val="bg1"/>
                </a:solidFill>
                <a:latin typeface="Century Gothic" panose="020B0502020202020204" pitchFamily="34" charset="0"/>
              </a:rPr>
              <a:t> (1 πριν και 1 μετά τη δραστηριότητα)</a:t>
            </a:r>
          </a:p>
          <a:p>
            <a:pPr marL="447675" indent="-447675">
              <a:tabLst>
                <a:tab pos="357188" algn="l"/>
              </a:tabLst>
            </a:pPr>
            <a:endParaRPr lang="el-GR" sz="1600" i="1" dirty="0">
              <a:solidFill>
                <a:schemeClr val="bg1"/>
              </a:solidFill>
              <a:latin typeface="Century Gothic" panose="020B0502020202020204" pitchFamily="34" charset="0"/>
            </a:endParaRPr>
          </a:p>
          <a:p>
            <a:r>
              <a:rPr lang="el-GR" sz="1600" i="1" dirty="0">
                <a:solidFill>
                  <a:schemeClr val="bg1"/>
                </a:solidFill>
                <a:latin typeface="Century Gothic" panose="020B0502020202020204" pitchFamily="34" charset="0"/>
              </a:rPr>
              <a:t>!! Από τη 15</a:t>
            </a:r>
            <a:r>
              <a:rPr lang="el-GR" sz="1600" i="1" baseline="30000" dirty="0">
                <a:solidFill>
                  <a:schemeClr val="bg1"/>
                </a:solidFill>
                <a:latin typeface="Century Gothic" panose="020B0502020202020204" pitchFamily="34" charset="0"/>
              </a:rPr>
              <a:t>η</a:t>
            </a:r>
            <a:r>
              <a:rPr lang="el-GR" sz="1600" i="1" dirty="0">
                <a:solidFill>
                  <a:schemeClr val="bg1"/>
                </a:solidFill>
                <a:latin typeface="Century Gothic" panose="020B0502020202020204" pitchFamily="34" charset="0"/>
              </a:rPr>
              <a:t> ημέρα της δραστηριότητας και έπειτα δίνεται ημερησίως το 70% των πιο πάνω ποσών </a:t>
            </a:r>
          </a:p>
        </p:txBody>
      </p:sp>
    </p:spTree>
    <p:extLst>
      <p:ext uri="{BB962C8B-B14F-4D97-AF65-F5344CB8AC3E}">
        <p14:creationId xmlns:p14="http://schemas.microsoft.com/office/powerpoint/2010/main" val="348427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p:cNvGraphicFramePr>
          <p:nvPr>
            <p:extLst>
              <p:ext uri="{D42A27DB-BD31-4B8C-83A1-F6EECF244321}">
                <p14:modId xmlns:p14="http://schemas.microsoft.com/office/powerpoint/2010/main" val="304294003"/>
              </p:ext>
            </p:extLst>
          </p:nvPr>
        </p:nvGraphicFramePr>
        <p:xfrm>
          <a:off x="867508" y="1455979"/>
          <a:ext cx="9342010" cy="3946041"/>
        </p:xfrm>
        <a:graphic>
          <a:graphicData uri="http://schemas.openxmlformats.org/drawingml/2006/table">
            <a:tbl>
              <a:tblPr firstRow="1" bandRow="1">
                <a:tableStyleId>{10A1B5D5-9B99-4C35-A422-299274C87663}</a:tableStyleId>
              </a:tblPr>
              <a:tblGrid>
                <a:gridCol w="6845438">
                  <a:extLst>
                    <a:ext uri="{9D8B030D-6E8A-4147-A177-3AD203B41FA5}">
                      <a16:colId xmlns:a16="http://schemas.microsoft.com/office/drawing/2014/main" val="20000"/>
                    </a:ext>
                  </a:extLst>
                </a:gridCol>
                <a:gridCol w="2496572">
                  <a:extLst>
                    <a:ext uri="{9D8B030D-6E8A-4147-A177-3AD203B41FA5}">
                      <a16:colId xmlns:a16="http://schemas.microsoft.com/office/drawing/2014/main" val="20001"/>
                    </a:ext>
                  </a:extLst>
                </a:gridCol>
              </a:tblGrid>
              <a:tr h="476129">
                <a:tc>
                  <a:txBody>
                    <a:bodyPr/>
                    <a:lstStyle/>
                    <a:p>
                      <a:pPr algn="ct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baseline="0" dirty="0">
                          <a:latin typeface="Century Gothic" panose="020B0502020202020204" pitchFamily="34" charset="0"/>
                        </a:rPr>
                        <a:t>Ποσό ανά άτομο</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67142">
                <a:tc>
                  <a:txBody>
                    <a:bodyPr/>
                    <a:lstStyle/>
                    <a:p>
                      <a:r>
                        <a:rPr kumimoji="0" lang="el-GR" sz="1400" u="none" strike="noStrike" kern="1200" cap="none" spc="0" normalizeH="0" baseline="0" noProof="0" dirty="0">
                          <a:ln>
                            <a:noFill/>
                          </a:ln>
                          <a:effectLst/>
                          <a:uLnTx/>
                          <a:uFillTx/>
                          <a:latin typeface="Century Gothic" panose="020B0502020202020204" pitchFamily="34" charset="0"/>
                        </a:rPr>
                        <a:t>ΔΙΔΑΚΤΡΑ ΣΕΜΙΝΑΡΙΩΝ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400" kern="1200" dirty="0">
                          <a:latin typeface="Century Gothic" panose="020B0502020202020204" pitchFamily="34" charset="0"/>
                        </a:rPr>
                        <a:t>80 €</a:t>
                      </a:r>
                      <a:r>
                        <a:rPr lang="el-GR" sz="1400" kern="1200" dirty="0">
                          <a:latin typeface="Century Gothic" panose="020B0502020202020204" pitchFamily="34" charset="0"/>
                        </a:rPr>
                        <a:t> την</a:t>
                      </a:r>
                      <a:r>
                        <a:rPr lang="el-GR" sz="1400" kern="1200" baseline="0" dirty="0">
                          <a:latin typeface="Century Gothic" panose="020B0502020202020204" pitchFamily="34" charset="0"/>
                        </a:rPr>
                        <a:t> ημέρα</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1"/>
                  </a:ext>
                </a:extLst>
              </a:tr>
              <a:tr h="800579">
                <a:tc gridSpan="2">
                  <a:txBody>
                    <a:bodyPr/>
                    <a:lstStyle/>
                    <a:p>
                      <a:r>
                        <a:rPr lang="en-US" sz="1400" dirty="0">
                          <a:latin typeface="Century Gothic" panose="020B0502020202020204" pitchFamily="34" charset="0"/>
                        </a:rPr>
                        <a:t>Max.</a:t>
                      </a:r>
                      <a:r>
                        <a:rPr lang="en-US" sz="1400" baseline="0" dirty="0">
                          <a:latin typeface="Century Gothic" panose="020B0502020202020204" pitchFamily="34" charset="0"/>
                        </a:rPr>
                        <a:t> 800 € </a:t>
                      </a:r>
                      <a:r>
                        <a:rPr lang="el-GR" sz="1400" baseline="0" dirty="0">
                          <a:latin typeface="Century Gothic" panose="020B0502020202020204" pitchFamily="34" charset="0"/>
                        </a:rPr>
                        <a:t>ανά άτομο για κάθε συμφωνία επιχορήγησης</a:t>
                      </a:r>
                    </a:p>
                    <a:p>
                      <a:endParaRPr lang="el-GR" sz="1400" baseline="0" dirty="0">
                        <a:latin typeface="Century Gothic" panose="020B0502020202020204" pitchFamily="34" charset="0"/>
                      </a:endParaRPr>
                    </a:p>
                    <a:p>
                      <a:endParaRPr lang="el-GR" sz="1400" baseline="0" dirty="0">
                        <a:solidFill>
                          <a:schemeClr val="tx1">
                            <a:lumMod val="75000"/>
                            <a:lumOff val="25000"/>
                          </a:schemeClr>
                        </a:solidFill>
                        <a:latin typeface="Century Gothic" panose="020B0502020202020204" pitchFamily="34" charset="0"/>
                      </a:endParaRPr>
                    </a:p>
                  </a:txBody>
                  <a:tcPr marL="87394" marR="87394" marT="45724" marB="45724"/>
                </a:tc>
                <a:tc hMerge="1">
                  <a:txBody>
                    <a:bodyPr/>
                    <a:lstStyle/>
                    <a:p>
                      <a:endParaRPr lang="en-US"/>
                    </a:p>
                  </a:txBody>
                  <a:tcPr/>
                </a:tc>
                <a:extLst>
                  <a:ext uri="{0D108BD9-81ED-4DB2-BD59-A6C34878D82A}">
                    <a16:rowId xmlns:a16="http://schemas.microsoft.com/office/drawing/2014/main" val="10002"/>
                  </a:ext>
                </a:extLst>
              </a:tr>
              <a:tr h="1360978">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1400" u="none" strike="noStrike" kern="1200" cap="none" spc="0" normalizeH="0" baseline="0" noProof="0" dirty="0">
                          <a:ln>
                            <a:noFill/>
                          </a:ln>
                          <a:effectLst/>
                          <a:uLnTx/>
                          <a:uFillTx/>
                          <a:latin typeface="Century Gothic" panose="020B0502020202020204" pitchFamily="34" charset="0"/>
                        </a:rPr>
                        <a:t>ΠΡΟΠΑΡΑΣΚΕΥΑΣΤΙΚΕΣ ΕΠΙΣΚΕΨΕΙΣ </a:t>
                      </a:r>
                      <a:endParaRPr kumimoji="0" lang="el-GR" sz="1400" b="1" i="0" u="none" strike="noStrike" kern="1200" cap="none" spc="0" normalizeH="0" baseline="0" noProof="0" dirty="0">
                        <a:ln>
                          <a:noFill/>
                        </a:ln>
                        <a:solidFill>
                          <a:srgbClr val="4BACC6">
                            <a:lumMod val="75000"/>
                          </a:srgbClr>
                        </a:solidFill>
                        <a:effectLst/>
                        <a:uLnTx/>
                        <a:uFillTx/>
                        <a:latin typeface="Century Gothic" panose="020B0502020202020204" pitchFamily="34" charset="0"/>
                        <a:ea typeface="+mj-ea"/>
                        <a:cs typeface="+mj-cs"/>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a:latin typeface="Century Gothic" panose="020B0502020202020204" pitchFamily="34" charset="0"/>
                        </a:rPr>
                        <a:t>575 €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a:latin typeface="Century Gothic" panose="020B0502020202020204" pitchFamily="34" charset="0"/>
                        </a:rPr>
                        <a:t>για όλη τη διάρκεια της επίσκεψης</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a:latin typeface="Century Gothic" panose="020B0502020202020204" pitchFamily="34" charset="0"/>
                        </a:rPr>
                        <a:t>(ταξιδιωτικά &amp;</a:t>
                      </a:r>
                      <a:r>
                        <a:rPr lang="el-GR" sz="1400" kern="1200" baseline="0" dirty="0">
                          <a:latin typeface="Century Gothic" panose="020B0502020202020204" pitchFamily="34" charset="0"/>
                        </a:rPr>
                        <a:t> έξοδα διαβίωσης)</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4"/>
                  </a:ext>
                </a:extLst>
              </a:tr>
              <a:tr h="741213">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400" kern="1200" dirty="0">
                          <a:latin typeface="Century Gothic" panose="020B0502020202020204" pitchFamily="34" charset="0"/>
                        </a:rPr>
                        <a:t>Max. </a:t>
                      </a:r>
                      <a:r>
                        <a:rPr lang="el-GR" sz="1400" kern="1200" dirty="0">
                          <a:latin typeface="Century Gothic" panose="020B0502020202020204" pitchFamily="34" charset="0"/>
                        </a:rPr>
                        <a:t>3 άτομα για κάθε Επίσκεψη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a:latin typeface="Century Gothic" panose="020B0502020202020204" pitchFamily="34" charset="0"/>
                        </a:rPr>
                        <a:t>(περιλαμβάνει και Τρίτες Χώρε</a:t>
                      </a:r>
                      <a:r>
                        <a:rPr lang="el-GR" sz="1400" kern="1200" baseline="0" dirty="0">
                          <a:latin typeface="Century Gothic" panose="020B0502020202020204" pitchFamily="34" charset="0"/>
                        </a:rPr>
                        <a:t>ς στα σχέδια ΚΑ121ΕΕΚ)</a:t>
                      </a:r>
                      <a:endParaRPr lang="en-US" sz="1400"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tc>
                  <a:txBody>
                    <a:bodyPr/>
                    <a:lstStyle/>
                    <a:p>
                      <a:endParaRPr lang="en-US" sz="1400" dirty="0">
                        <a:latin typeface="Century Gothic" panose="020B0502020202020204" pitchFamily="34" charset="0"/>
                      </a:endParaRPr>
                    </a:p>
                  </a:txBody>
                  <a:tcPr marL="87394" marR="87394" marT="45724" marB="45724"/>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D2D4AE9D-FB72-31E6-F0D8-114B86932AA9}"/>
              </a:ext>
            </a:extLst>
          </p:cNvPr>
          <p:cNvSpPr txBox="1"/>
          <p:nvPr/>
        </p:nvSpPr>
        <p:spPr>
          <a:xfrm>
            <a:off x="392721" y="67380"/>
            <a:ext cx="10720755" cy="523220"/>
          </a:xfrm>
          <a:prstGeom prst="rect">
            <a:avLst/>
          </a:prstGeom>
          <a:noFill/>
        </p:spPr>
        <p:txBody>
          <a:bodyPr wrap="square">
            <a:spAutoFit/>
          </a:bodyPr>
          <a:lstStyle/>
          <a:p>
            <a:r>
              <a:rPr lang="el-GR" sz="2800" dirty="0">
                <a:solidFill>
                  <a:prstClr val="white"/>
                </a:solidFill>
                <a:latin typeface="Century Gothic" panose="020B0502020202020204" pitchFamily="34" charset="0"/>
              </a:rPr>
              <a:t>Δίδακτρα Σεμιναρίων – Προπαρασκευαστικές Επισκέψεις</a:t>
            </a:r>
            <a:endParaRPr lang="en-CY" dirty="0"/>
          </a:p>
        </p:txBody>
      </p:sp>
    </p:spTree>
    <p:extLst>
      <p:ext uri="{BB962C8B-B14F-4D97-AF65-F5344CB8AC3E}">
        <p14:creationId xmlns:p14="http://schemas.microsoft.com/office/powerpoint/2010/main" val="393082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spcBef>
                <a:spcPct val="0"/>
              </a:spcBef>
              <a:defRPr/>
            </a:pPr>
            <a:r>
              <a:rPr lang="el-GR" sz="2800" dirty="0">
                <a:solidFill>
                  <a:schemeClr val="bg1"/>
                </a:solidFill>
                <a:latin typeface="Century Gothic" panose="020B0502020202020204" pitchFamily="34" charset="0"/>
              </a:rPr>
              <a:t>Γλωσσική Υποστήριξη</a:t>
            </a:r>
          </a:p>
        </p:txBody>
      </p:sp>
      <p:sp>
        <p:nvSpPr>
          <p:cNvPr id="5" name="Rectangle 4"/>
          <p:cNvSpPr/>
          <p:nvPr/>
        </p:nvSpPr>
        <p:spPr>
          <a:xfrm>
            <a:off x="671331" y="932349"/>
            <a:ext cx="10023676" cy="4969950"/>
          </a:xfrm>
          <a:prstGeom prst="rect">
            <a:avLst/>
          </a:prstGeom>
        </p:spPr>
        <p:txBody>
          <a:bodyPr wrap="square">
            <a:spAutoFit/>
          </a:bodyPr>
          <a:lstStyle/>
          <a:p>
            <a:pPr>
              <a:lnSpc>
                <a:spcPct val="150000"/>
              </a:lnSpc>
            </a:pPr>
            <a:r>
              <a:rPr lang="el-GR" sz="1600" b="1" dirty="0">
                <a:solidFill>
                  <a:schemeClr val="tx1">
                    <a:lumMod val="75000"/>
                    <a:lumOff val="25000"/>
                  </a:schemeClr>
                </a:solidFill>
                <a:latin typeface="Century Gothic" panose="020B0502020202020204" pitchFamily="34" charset="0"/>
              </a:rPr>
              <a:t>Έξοδα παροχής υλικού ή/και εκπαίδευσης στους συμμετέχοντες για βελτίωση της γλώσσας που θα χρησιμοποιήσουν κατά τις σπουδές/την εργασία/την κατάρτιση:</a:t>
            </a:r>
          </a:p>
          <a:p>
            <a:pPr>
              <a:lnSpc>
                <a:spcPct val="150000"/>
              </a:lnSpc>
            </a:pPr>
            <a:endParaRPr lang="el-GR" sz="1600" b="1"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
            </a:pPr>
            <a:r>
              <a:rPr lang="el-GR" sz="1600" b="1" dirty="0">
                <a:solidFill>
                  <a:schemeClr val="tx1">
                    <a:lumMod val="75000"/>
                    <a:lumOff val="25000"/>
                  </a:schemeClr>
                </a:solidFill>
                <a:latin typeface="Century Gothic" panose="020B0502020202020204" pitchFamily="34" charset="0"/>
              </a:rPr>
              <a:t>Γλωσσική Υποστήριξη μέσω της Ευρωπαϊκής Πλατφόρμας</a:t>
            </a:r>
            <a:r>
              <a:rPr lang="en-US" sz="1600" b="1" dirty="0">
                <a:solidFill>
                  <a:schemeClr val="tx1">
                    <a:lumMod val="75000"/>
                    <a:lumOff val="25000"/>
                  </a:schemeClr>
                </a:solidFill>
                <a:latin typeface="Century Gothic" panose="020B0502020202020204" pitchFamily="34" charset="0"/>
              </a:rPr>
              <a:t> </a:t>
            </a:r>
            <a:r>
              <a:rPr lang="en-US" sz="1600" b="1" dirty="0">
                <a:solidFill>
                  <a:schemeClr val="tx1">
                    <a:lumMod val="75000"/>
                    <a:lumOff val="25000"/>
                  </a:schemeClr>
                </a:solidFill>
                <a:latin typeface="Century Gothic" panose="020B0502020202020204" pitchFamily="34" charset="0"/>
                <a:hlinkClick r:id="rId3"/>
              </a:rPr>
              <a:t>“EU Academy”</a:t>
            </a:r>
            <a:endParaRPr lang="el-GR" sz="1600" b="1" dirty="0">
              <a:solidFill>
                <a:schemeClr val="tx1">
                  <a:lumMod val="75000"/>
                  <a:lumOff val="25000"/>
                </a:schemeClr>
              </a:solidFill>
              <a:latin typeface="Century Gothic" panose="020B0502020202020204" pitchFamily="34" charset="0"/>
            </a:endParaRPr>
          </a:p>
          <a:p>
            <a:endParaRPr lang="el-GR" sz="1600" dirty="0">
              <a:solidFill>
                <a:schemeClr val="tx1">
                  <a:lumMod val="75000"/>
                  <a:lumOff val="25000"/>
                </a:schemeClr>
              </a:solidFill>
              <a:latin typeface="Century Gothic" panose="020B0502020202020204" pitchFamily="34" charset="0"/>
              <a:sym typeface="Wingdings" panose="05000000000000000000" pitchFamily="2" charset="2"/>
            </a:endParaRPr>
          </a:p>
          <a:p>
            <a:pPr marL="357188"/>
            <a:endParaRPr lang="el-GR" sz="1600" dirty="0">
              <a:solidFill>
                <a:schemeClr val="tx1">
                  <a:lumMod val="75000"/>
                  <a:lumOff val="25000"/>
                </a:schemeClr>
              </a:solidFill>
              <a:latin typeface="Century Gothic" panose="020B0502020202020204" pitchFamily="34" charset="0"/>
              <a:sym typeface="Wingdings" panose="05000000000000000000" pitchFamily="2" charset="2"/>
            </a:endParaRPr>
          </a:p>
          <a:p>
            <a:pPr marL="357188" indent="-357188">
              <a:buFont typeface="Wingdings" panose="05000000000000000000" pitchFamily="2" charset="2"/>
              <a:buChar char="§"/>
            </a:pPr>
            <a:r>
              <a:rPr lang="el-GR" sz="1600" b="1" dirty="0">
                <a:solidFill>
                  <a:schemeClr val="tx1">
                    <a:lumMod val="75000"/>
                    <a:lumOff val="25000"/>
                  </a:schemeClr>
                </a:solidFill>
                <a:latin typeface="Century Gothic" panose="020B0502020202020204" pitchFamily="34" charset="0"/>
              </a:rPr>
              <a:t>Για τις γλώσσες/τα επίπεδα που δεν προσφέρονται στην Πλατφόρμα</a:t>
            </a:r>
            <a:r>
              <a:rPr lang="el-GR" sz="1600" dirty="0">
                <a:solidFill>
                  <a:schemeClr val="tx1">
                    <a:lumMod val="75000"/>
                    <a:lumOff val="25000"/>
                  </a:schemeClr>
                </a:solidFill>
                <a:latin typeface="Century Gothic" panose="020B0502020202020204" pitchFamily="34" charset="0"/>
              </a:rPr>
              <a:t>: </a:t>
            </a:r>
          </a:p>
          <a:p>
            <a:r>
              <a:rPr lang="el-GR" sz="1600" dirty="0">
                <a:solidFill>
                  <a:schemeClr val="tx1">
                    <a:lumMod val="75000"/>
                    <a:lumOff val="25000"/>
                  </a:schemeClr>
                </a:solidFill>
                <a:latin typeface="Century Gothic" panose="020B0502020202020204" pitchFamily="34" charset="0"/>
                <a:sym typeface="Wingdings" panose="05000000000000000000" pitchFamily="2" charset="2"/>
              </a:rPr>
              <a:t></a:t>
            </a:r>
            <a:r>
              <a:rPr lang="el-GR" sz="1600" dirty="0">
                <a:solidFill>
                  <a:schemeClr val="tx1">
                    <a:lumMod val="75000"/>
                    <a:lumOff val="25000"/>
                  </a:schemeClr>
                </a:solidFill>
                <a:latin typeface="Century Gothic" panose="020B0502020202020204" pitchFamily="34" charset="0"/>
              </a:rPr>
              <a:t> </a:t>
            </a:r>
            <a:r>
              <a:rPr lang="el-GR" sz="1600" dirty="0" err="1">
                <a:solidFill>
                  <a:schemeClr val="tx1">
                    <a:lumMod val="75000"/>
                    <a:lumOff val="25000"/>
                  </a:schemeClr>
                </a:solidFill>
                <a:latin typeface="Century Gothic" panose="020B0502020202020204" pitchFamily="34" charset="0"/>
              </a:rPr>
              <a:t>Μοναδιαίο</a:t>
            </a:r>
            <a:r>
              <a:rPr lang="el-GR" sz="1600" dirty="0">
                <a:solidFill>
                  <a:schemeClr val="tx1">
                    <a:lumMod val="75000"/>
                    <a:lumOff val="25000"/>
                  </a:schemeClr>
                </a:solidFill>
                <a:latin typeface="Century Gothic" panose="020B0502020202020204" pitchFamily="34" charset="0"/>
              </a:rPr>
              <a:t> κόστος</a:t>
            </a:r>
            <a:r>
              <a:rPr lang="en-US" sz="1600" dirty="0">
                <a:solidFill>
                  <a:schemeClr val="tx1">
                    <a:lumMod val="75000"/>
                    <a:lumOff val="25000"/>
                  </a:schemeClr>
                </a:solidFill>
                <a:latin typeface="Century Gothic" panose="020B0502020202020204" pitchFamily="34" charset="0"/>
              </a:rPr>
              <a:t>:</a:t>
            </a:r>
            <a:endParaRPr lang="el-GR" sz="1600" dirty="0">
              <a:solidFill>
                <a:schemeClr val="tx1">
                  <a:lumMod val="75000"/>
                  <a:lumOff val="25000"/>
                </a:schemeClr>
              </a:solidFill>
              <a:latin typeface="Century Gothic" panose="020B0502020202020204" pitchFamily="34" charset="0"/>
            </a:endParaRPr>
          </a:p>
          <a:p>
            <a:pPr marL="642938" indent="-285750">
              <a:buClr>
                <a:schemeClr val="tx1"/>
              </a:buClr>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150 Ευρώ ανά συμμετέχοντα που χρειάζεται γλωσσική προετοιμασία</a:t>
            </a:r>
          </a:p>
          <a:p>
            <a:pPr marL="642938" indent="-285750">
              <a:buClr>
                <a:schemeClr val="tx1"/>
              </a:buClr>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150 επιπλέον Ευρώ για τους εκπαιδευόμενους</a:t>
            </a:r>
            <a:r>
              <a:rPr lang="en-GB" sz="1600" dirty="0">
                <a:solidFill>
                  <a:schemeClr val="tx1">
                    <a:lumMod val="75000"/>
                    <a:lumOff val="25000"/>
                  </a:schemeClr>
                </a:solidFill>
                <a:latin typeface="Century Gothic" panose="020B0502020202020204" pitchFamily="34" charset="0"/>
              </a:rPr>
              <a:t>/</a:t>
            </a:r>
            <a:r>
              <a:rPr lang="el-GR" sz="1600" dirty="0">
                <a:solidFill>
                  <a:schemeClr val="tx1">
                    <a:lumMod val="75000"/>
                    <a:lumOff val="25000"/>
                  </a:schemeClr>
                </a:solidFill>
                <a:latin typeface="Century Gothic" panose="020B0502020202020204" pitchFamily="34" charset="0"/>
              </a:rPr>
              <a:t>μαθητές σε </a:t>
            </a:r>
            <a:r>
              <a:rPr lang="el-GR" sz="1600" u="sng" dirty="0">
                <a:solidFill>
                  <a:schemeClr val="tx1">
                    <a:lumMod val="75000"/>
                    <a:lumOff val="25000"/>
                  </a:schemeClr>
                </a:solidFill>
                <a:latin typeface="Century Gothic" panose="020B0502020202020204" pitchFamily="34" charset="0"/>
              </a:rPr>
              <a:t>μεγάλης διάρκειας </a:t>
            </a:r>
            <a:r>
              <a:rPr lang="el-GR" sz="1600" dirty="0">
                <a:solidFill>
                  <a:schemeClr val="tx1">
                    <a:lumMod val="75000"/>
                    <a:lumOff val="25000"/>
                  </a:schemeClr>
                </a:solidFill>
                <a:latin typeface="Century Gothic" panose="020B0502020202020204" pitchFamily="34" charset="0"/>
              </a:rPr>
              <a:t>κινητικότητες (</a:t>
            </a:r>
            <a:r>
              <a:rPr lang="en-GB" sz="1600" dirty="0" err="1">
                <a:solidFill>
                  <a:schemeClr val="tx1">
                    <a:lumMod val="75000"/>
                    <a:lumOff val="25000"/>
                  </a:schemeClr>
                </a:solidFill>
                <a:latin typeface="Century Gothic" panose="020B0502020202020204" pitchFamily="34" charset="0"/>
              </a:rPr>
              <a:t>ErasmusPro</a:t>
            </a:r>
            <a:r>
              <a:rPr lang="en-GB" sz="1600" dirty="0">
                <a:solidFill>
                  <a:schemeClr val="tx1">
                    <a:lumMod val="75000"/>
                    <a:lumOff val="25000"/>
                  </a:schemeClr>
                </a:solidFill>
                <a:latin typeface="Century Gothic" panose="020B0502020202020204" pitchFamily="34" charset="0"/>
              </a:rPr>
              <a:t> &amp; Long-term learning mobility of pupils</a:t>
            </a:r>
            <a:r>
              <a:rPr lang="el-GR" sz="1600" dirty="0">
                <a:solidFill>
                  <a:schemeClr val="tx1">
                    <a:lumMod val="75000"/>
                    <a:lumOff val="25000"/>
                  </a:schemeClr>
                </a:solidFill>
                <a:latin typeface="Century Gothic" panose="020B0502020202020204" pitchFamily="34" charset="0"/>
              </a:rPr>
              <a:t>)</a:t>
            </a:r>
            <a:endParaRPr lang="el-GR" sz="1600" b="1" dirty="0">
              <a:solidFill>
                <a:schemeClr val="tx1">
                  <a:lumMod val="75000"/>
                  <a:lumOff val="25000"/>
                </a:schemeClr>
              </a:solidFill>
              <a:latin typeface="Century Gothic" panose="020B0502020202020204" pitchFamily="34" charset="0"/>
            </a:endParaRPr>
          </a:p>
          <a:p>
            <a:pPr>
              <a:lnSpc>
                <a:spcPct val="150000"/>
              </a:lnSpc>
            </a:pPr>
            <a:endParaRPr lang="el-GR" sz="1600" b="1" dirty="0">
              <a:solidFill>
                <a:schemeClr val="tx1">
                  <a:lumMod val="75000"/>
                  <a:lumOff val="25000"/>
                </a:schemeClr>
              </a:solidFill>
              <a:latin typeface="Century Gothic" panose="020B0502020202020204" pitchFamily="34" charset="0"/>
            </a:endParaRPr>
          </a:p>
          <a:p>
            <a:pPr>
              <a:lnSpc>
                <a:spcPct val="150000"/>
              </a:lnSpc>
            </a:pPr>
            <a:r>
              <a:rPr lang="el-GR" sz="1600" b="1" i="1" dirty="0">
                <a:solidFill>
                  <a:schemeClr val="tx1">
                    <a:lumMod val="75000"/>
                    <a:lumOff val="25000"/>
                  </a:schemeClr>
                </a:solidFill>
                <a:latin typeface="Century Gothic" panose="020B0502020202020204" pitchFamily="34" charset="0"/>
              </a:rPr>
              <a:t>! Οι πιο κάτω κατηγορίες θεωρούνται μη επιλέξιμες για αυτή την κατηγορία δαπανών:</a:t>
            </a:r>
          </a:p>
          <a:p>
            <a:pPr marL="285750" indent="-285750">
              <a:lnSpc>
                <a:spcPct val="150000"/>
              </a:lnSpc>
              <a:buFont typeface="Arial" panose="020B0604020202020204" pitchFamily="34" charset="0"/>
              <a:buChar char="•"/>
            </a:pPr>
            <a:r>
              <a:rPr lang="el-GR" altLang="en-US" sz="1600" i="1" dirty="0">
                <a:solidFill>
                  <a:schemeClr val="tx1">
                    <a:lumMod val="75000"/>
                    <a:lumOff val="25000"/>
                  </a:schemeClr>
                </a:solidFill>
                <a:latin typeface="Century Gothic" panose="020B0502020202020204" pitchFamily="34" charset="0"/>
              </a:rPr>
              <a:t>Το προσωπικό που η δραστηριότητά του διαρκεί λιγότερες από 31 μέρες</a:t>
            </a:r>
          </a:p>
          <a:p>
            <a:pPr marL="285750" indent="-285750">
              <a:lnSpc>
                <a:spcPct val="150000"/>
              </a:lnSpc>
              <a:buFont typeface="Arial" panose="020B0604020202020204" pitchFamily="34" charset="0"/>
              <a:buChar char="•"/>
            </a:pPr>
            <a:r>
              <a:rPr lang="el-GR" altLang="en-US" sz="1600" i="1" dirty="0">
                <a:solidFill>
                  <a:schemeClr val="tx1">
                    <a:lumMod val="75000"/>
                    <a:lumOff val="25000"/>
                  </a:schemeClr>
                </a:solidFill>
                <a:latin typeface="Century Gothic" panose="020B0502020202020204" pitchFamily="34" charset="0"/>
              </a:rPr>
              <a:t>Οι μαθητές/εκπαιδευόμενοι που συμμετέχουν σε ομαδικές κινητικότητες (Σχολική Εκπαίδευση &amp; Εκπαίδευση Ενηλίκων)</a:t>
            </a:r>
            <a:endParaRPr lang="el-GR" sz="1600"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26038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Στήριξη για την ένταξη </a:t>
            </a:r>
            <a:endParaRPr lang="en-GB" sz="2800" dirty="0">
              <a:solidFill>
                <a:schemeClr val="bg1"/>
              </a:solidFill>
              <a:latin typeface="Century Gothic" panose="020B0502020202020204" pitchFamily="34" charset="0"/>
            </a:endParaRPr>
          </a:p>
        </p:txBody>
      </p:sp>
      <p:sp>
        <p:nvSpPr>
          <p:cNvPr id="3" name="Rectangle 2"/>
          <p:cNvSpPr/>
          <p:nvPr/>
        </p:nvSpPr>
        <p:spPr>
          <a:xfrm>
            <a:off x="271926" y="562286"/>
            <a:ext cx="11580105" cy="6087500"/>
          </a:xfrm>
          <a:prstGeom prst="rect">
            <a:avLst/>
          </a:prstGeom>
        </p:spPr>
        <p:txBody>
          <a:bodyPr wrap="square">
            <a:spAutoFit/>
          </a:bodyPr>
          <a:lstStyle/>
          <a:p>
            <a:pPr marL="342900" indent="-342900">
              <a:lnSpc>
                <a:spcPct val="150000"/>
              </a:lnSpc>
              <a:buFont typeface="+mj-lt"/>
              <a:buAutoNum type="arabicPeriod"/>
            </a:pPr>
            <a:r>
              <a:rPr lang="en-GB" b="1" dirty="0">
                <a:solidFill>
                  <a:schemeClr val="tx1">
                    <a:lumMod val="75000"/>
                    <a:lumOff val="25000"/>
                  </a:schemeClr>
                </a:solidFill>
                <a:latin typeface="Century Gothic" panose="020B0502020202020204" pitchFamily="34" charset="0"/>
              </a:rPr>
              <a:t>Inclusion support</a:t>
            </a:r>
            <a:r>
              <a:rPr lang="el-GR" b="1" dirty="0">
                <a:solidFill>
                  <a:schemeClr val="tx1">
                    <a:lumMod val="75000"/>
                    <a:lumOff val="25000"/>
                  </a:schemeClr>
                </a:solidFill>
                <a:latin typeface="Century Gothic" panose="020B0502020202020204" pitchFamily="34" charset="0"/>
              </a:rPr>
              <a:t> στον οργανισμό</a:t>
            </a:r>
            <a:r>
              <a:rPr lang="en-GB" b="1" dirty="0">
                <a:solidFill>
                  <a:schemeClr val="tx1">
                    <a:lumMod val="75000"/>
                    <a:lumOff val="25000"/>
                  </a:schemeClr>
                </a:solidFill>
                <a:latin typeface="Century Gothic" panose="020B0502020202020204" pitchFamily="34" charset="0"/>
              </a:rPr>
              <a:t>: 100 </a:t>
            </a:r>
            <a:r>
              <a:rPr lang="el-GR" b="1" dirty="0">
                <a:solidFill>
                  <a:schemeClr val="tx1">
                    <a:lumMod val="75000"/>
                    <a:lumOff val="25000"/>
                  </a:schemeClr>
                </a:solidFill>
                <a:latin typeface="Century Gothic" panose="020B0502020202020204" pitchFamily="34" charset="0"/>
              </a:rPr>
              <a:t>ευρώ ανά συμμετέχοντα</a:t>
            </a:r>
          </a:p>
          <a:p>
            <a:pPr marL="285750" indent="-285750">
              <a:lnSpc>
                <a:spcPct val="150000"/>
              </a:lnSpc>
              <a:buFont typeface="Wingdings" panose="05000000000000000000" pitchFamily="2" charset="2"/>
              <a:buChar char="Ø"/>
            </a:pPr>
            <a:r>
              <a:rPr lang="el-GR" dirty="0">
                <a:solidFill>
                  <a:schemeClr val="tx1">
                    <a:lumMod val="75000"/>
                    <a:lumOff val="25000"/>
                  </a:schemeClr>
                </a:solidFill>
                <a:latin typeface="Century Gothic" panose="020B0502020202020204" pitchFamily="34" charset="0"/>
              </a:rPr>
              <a:t>Συστήνεται ο οργανισμός να δίνει το ποσό αυτό στα άτομα που ανήκουν στην κατηγορία αυτή για επιπλέον οικονομική ενίσχυση της συμμετοχής τους. Σε περιπτώσεις ανηλίκων η διαχείριση του ποσού αυτού μπορεί να γίνεται από τον οργανισμό για την κάλυψη εξόδων των ατόμων αυτών</a:t>
            </a:r>
          </a:p>
          <a:p>
            <a:pPr>
              <a:lnSpc>
                <a:spcPct val="150000"/>
              </a:lnSpc>
            </a:pPr>
            <a:endParaRPr lang="el-GR" sz="1000" b="1" dirty="0">
              <a:solidFill>
                <a:schemeClr val="tx1">
                  <a:lumMod val="75000"/>
                  <a:lumOff val="25000"/>
                </a:schemeClr>
              </a:solidFill>
              <a:latin typeface="Century Gothic" panose="020B0502020202020204" pitchFamily="34" charset="0"/>
            </a:endParaRPr>
          </a:p>
          <a:p>
            <a:pPr>
              <a:lnSpc>
                <a:spcPct val="150000"/>
              </a:lnSpc>
            </a:pPr>
            <a:r>
              <a:rPr lang="el-GR" b="1" dirty="0">
                <a:solidFill>
                  <a:schemeClr val="tx1">
                    <a:lumMod val="75000"/>
                    <a:lumOff val="25000"/>
                  </a:schemeClr>
                </a:solidFill>
                <a:latin typeface="Century Gothic" panose="020B0502020202020204" pitchFamily="34" charset="0"/>
              </a:rPr>
              <a:t>2.  Επιπλέον επιχορήγηση για κάλυψη εξόδων ατόμων με λιγότερες ευκαιρίες και των συνοδών τους</a:t>
            </a:r>
            <a:endParaRPr lang="el-GR" sz="1000" dirty="0">
              <a:solidFill>
                <a:schemeClr val="tx1">
                  <a:lumMod val="75000"/>
                  <a:lumOff val="25000"/>
                </a:schemeClr>
              </a:solidFill>
              <a:latin typeface="Century Gothic" panose="020B0502020202020204" pitchFamily="34" charset="0"/>
            </a:endParaRPr>
          </a:p>
          <a:p>
            <a:pPr>
              <a:lnSpc>
                <a:spcPct val="150000"/>
              </a:lnSpc>
            </a:pPr>
            <a:r>
              <a:rPr lang="el-GR" u="sng" dirty="0" err="1">
                <a:solidFill>
                  <a:schemeClr val="tx1">
                    <a:lumMod val="75000"/>
                    <a:lumOff val="25000"/>
                  </a:schemeClr>
                </a:solidFill>
                <a:latin typeface="Century Gothic" panose="020B0502020202020204" pitchFamily="34" charset="0"/>
              </a:rPr>
              <a:t>π.χ</a:t>
            </a:r>
            <a:r>
              <a:rPr lang="el-GR" u="sng" dirty="0">
                <a:solidFill>
                  <a:schemeClr val="tx1">
                    <a:lumMod val="75000"/>
                    <a:lumOff val="25000"/>
                  </a:schemeClr>
                </a:solidFill>
                <a:latin typeface="Century Gothic" panose="020B0502020202020204" pitchFamily="34" charset="0"/>
              </a:rPr>
              <a:t> Για ένα άτομο με σωματική αναπηρία</a:t>
            </a:r>
            <a:r>
              <a:rPr lang="el-GR" dirty="0">
                <a:solidFill>
                  <a:schemeClr val="tx1">
                    <a:lumMod val="75000"/>
                    <a:lumOff val="25000"/>
                  </a:schemeClr>
                </a:solidFill>
                <a:latin typeface="Century Gothic" panose="020B0502020202020204" pitchFamily="34" charset="0"/>
              </a:rPr>
              <a:t>: </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Ενοικίαση ειδικά διαμορφωμένου και εξοπλισμένου οχήματος για την καθημερινή διακίνηση, κατά την παραμονή του στην πόλη διεξαγωγής της δραστηριότητας</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Ενοικίαση ακριβότερου, ειδικά διαμορφωμένου και εξοπλισμένου δωματίου στο ξενοδοχείο διαμονής (επιπλέον στο κονδύλι ατομικής στήριξης)</a:t>
            </a:r>
            <a:endParaRPr lang="el-GR" sz="1000" dirty="0">
              <a:solidFill>
                <a:schemeClr val="tx1">
                  <a:lumMod val="75000"/>
                  <a:lumOff val="25000"/>
                </a:schemeClr>
              </a:solidFill>
              <a:latin typeface="Century Gothic" panose="020B0502020202020204" pitchFamily="34" charset="0"/>
            </a:endParaRPr>
          </a:p>
          <a:p>
            <a:pPr algn="ctr">
              <a:lnSpc>
                <a:spcPct val="150000"/>
              </a:lnSpc>
            </a:pPr>
            <a:r>
              <a:rPr lang="el-GR" b="1" dirty="0">
                <a:solidFill>
                  <a:schemeClr val="accent6">
                    <a:lumMod val="50000"/>
                  </a:schemeClr>
                </a:solidFill>
                <a:latin typeface="Century Gothic" panose="020B0502020202020204" pitchFamily="34" charset="0"/>
              </a:rPr>
              <a:t>Επιχορήγηση = 100% των επιλέξιμων πραγματικών εξόδων βάσει αποδείξεων	</a:t>
            </a:r>
            <a:endParaRPr lang="el-GR" dirty="0">
              <a:solidFill>
                <a:schemeClr val="tx1">
                  <a:lumMod val="75000"/>
                  <a:lumOff val="25000"/>
                </a:schemeClr>
              </a:solidFill>
              <a:latin typeface="Century Gothic" panose="020B0502020202020204" pitchFamily="34" charset="0"/>
            </a:endParaRPr>
          </a:p>
          <a:p>
            <a:pPr>
              <a:lnSpc>
                <a:spcPct val="150000"/>
              </a:lnSpc>
            </a:pPr>
            <a:r>
              <a:rPr lang="el-GR" dirty="0">
                <a:solidFill>
                  <a:schemeClr val="tx1">
                    <a:lumMod val="75000"/>
                    <a:lumOff val="25000"/>
                  </a:schemeClr>
                </a:solidFill>
                <a:latin typeface="Century Gothic" panose="020B0502020202020204" pitchFamily="34" charset="0"/>
              </a:rPr>
              <a:t>! </a:t>
            </a:r>
            <a:r>
              <a:rPr lang="el-GR" i="1" dirty="0">
                <a:solidFill>
                  <a:schemeClr val="tx1">
                    <a:lumMod val="75000"/>
                    <a:lumOff val="25000"/>
                  </a:schemeClr>
                </a:solidFill>
                <a:latin typeface="Century Gothic" panose="020B0502020202020204" pitchFamily="34" charset="0"/>
              </a:rPr>
              <a:t>Η κατηγορία αυτή εξόδων καλύπτει, επίσης,  τυπικά έξοδα ταξιδιού και διαβίωσης </a:t>
            </a:r>
          </a:p>
          <a:p>
            <a:pPr>
              <a:lnSpc>
                <a:spcPct val="150000"/>
              </a:lnSpc>
            </a:pPr>
            <a:r>
              <a:rPr lang="el-GR" i="1" dirty="0">
                <a:solidFill>
                  <a:schemeClr val="tx1">
                    <a:lumMod val="75000"/>
                    <a:lumOff val="25000"/>
                  </a:schemeClr>
                </a:solidFill>
                <a:latin typeface="Century Gothic" panose="020B0502020202020204" pitchFamily="34" charset="0"/>
              </a:rPr>
              <a:t>για τις πιο πάνω κατηγορίες ατόμων, όταν αυτά δεν καλύπτονται από τις ειδικές </a:t>
            </a:r>
          </a:p>
          <a:p>
            <a:pPr>
              <a:lnSpc>
                <a:spcPct val="150000"/>
              </a:lnSpc>
            </a:pPr>
            <a:r>
              <a:rPr lang="el-GR" i="1" dirty="0">
                <a:solidFill>
                  <a:schemeClr val="tx1">
                    <a:lumMod val="75000"/>
                    <a:lumOff val="25000"/>
                  </a:schemeClr>
                </a:solidFill>
                <a:latin typeface="Century Gothic" panose="020B0502020202020204" pitchFamily="34" charset="0"/>
              </a:rPr>
              <a:t>κατηγορίες </a:t>
            </a:r>
            <a:r>
              <a:rPr lang="en-GB" i="1" dirty="0">
                <a:solidFill>
                  <a:schemeClr val="tx1">
                    <a:lumMod val="75000"/>
                    <a:lumOff val="25000"/>
                  </a:schemeClr>
                </a:solidFill>
                <a:latin typeface="Century Gothic" panose="020B0502020202020204" pitchFamily="34" charset="0"/>
              </a:rPr>
              <a:t>"Travel" </a:t>
            </a:r>
            <a:r>
              <a:rPr lang="el-GR" i="1" dirty="0">
                <a:solidFill>
                  <a:schemeClr val="tx1">
                    <a:lumMod val="75000"/>
                    <a:lumOff val="25000"/>
                  </a:schemeClr>
                </a:solidFill>
                <a:latin typeface="Century Gothic" panose="020B0502020202020204" pitchFamily="34" charset="0"/>
              </a:rPr>
              <a:t>και </a:t>
            </a:r>
            <a:r>
              <a:rPr lang="en-GB" i="1" dirty="0">
                <a:solidFill>
                  <a:schemeClr val="tx1">
                    <a:lumMod val="75000"/>
                    <a:lumOff val="25000"/>
                  </a:schemeClr>
                </a:solidFill>
                <a:latin typeface="Century Gothic" panose="020B0502020202020204" pitchFamily="34" charset="0"/>
              </a:rPr>
              <a:t>"Individual support".</a:t>
            </a:r>
            <a:endParaRPr lang="el-GR" i="1" dirty="0">
              <a:solidFill>
                <a:schemeClr val="tx1">
                  <a:lumMod val="75000"/>
                  <a:lumOff val="25000"/>
                </a:schemeClr>
              </a:solidFill>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340428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10111155"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Ειδικές Δαπάνες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1232618"/>
            <a:ext cx="10593363" cy="2117183"/>
          </a:xfrm>
          <a:prstGeom prst="rect">
            <a:avLst/>
          </a:prstGeom>
        </p:spPr>
        <p:txBody>
          <a:bodyPr wrap="square">
            <a:spAutoFit/>
          </a:bodyPr>
          <a:lstStyle/>
          <a:p>
            <a:pPr marL="285750" indent="-285750">
              <a:lnSpc>
                <a:spcPct val="150000"/>
              </a:lnSpc>
              <a:buFont typeface="Arial" panose="020B0604020202020204" pitchFamily="34" charset="0"/>
              <a:buChar char="•"/>
            </a:pPr>
            <a:r>
              <a:rPr lang="el-GR" b="1" u="sng" dirty="0">
                <a:solidFill>
                  <a:schemeClr val="tx1">
                    <a:lumMod val="75000"/>
                    <a:lumOff val="25000"/>
                  </a:schemeClr>
                </a:solidFill>
                <a:latin typeface="Century Gothic" panose="020B0502020202020204" pitchFamily="34" charset="0"/>
              </a:rPr>
              <a:t>Επιχορήγηση του 80% των πραγματικών επιλέξιμων εξόδων για ταξιδιωτικές δαπάνες</a:t>
            </a:r>
            <a:r>
              <a:rPr lang="el-GR" u="sng" dirty="0">
                <a:solidFill>
                  <a:schemeClr val="tx1">
                    <a:lumMod val="75000"/>
                    <a:lumOff val="25000"/>
                  </a:schemeClr>
                </a:solidFill>
                <a:latin typeface="Century Gothic" panose="020B0502020202020204" pitchFamily="34" charset="0"/>
              </a:rPr>
              <a:t> </a:t>
            </a:r>
            <a:r>
              <a:rPr lang="el-GR" b="1" u="sng" dirty="0">
                <a:solidFill>
                  <a:schemeClr val="tx1">
                    <a:lumMod val="75000"/>
                    <a:lumOff val="25000"/>
                  </a:schemeClr>
                </a:solidFill>
                <a:latin typeface="Century Gothic" panose="020B0502020202020204" pitchFamily="34" charset="0"/>
              </a:rPr>
              <a:t>για ακριβούς προορισμούς</a:t>
            </a:r>
            <a:r>
              <a:rPr lang="el-GR" dirty="0">
                <a:solidFill>
                  <a:schemeClr val="tx1">
                    <a:lumMod val="75000"/>
                    <a:lumOff val="25000"/>
                  </a:schemeClr>
                </a:solidFill>
                <a:latin typeface="Century Gothic" panose="020B0502020202020204" pitchFamily="34" charset="0"/>
              </a:rPr>
              <a:t>, οι οποίες αφορούν τους συμμετέχοντες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και τους συνοδούς τους, όταν το </a:t>
            </a:r>
            <a:r>
              <a:rPr lang="el-GR" dirty="0" err="1">
                <a:solidFill>
                  <a:schemeClr val="tx1">
                    <a:lumMod val="75000"/>
                    <a:lumOff val="25000"/>
                  </a:schemeClr>
                </a:solidFill>
                <a:latin typeface="Century Gothic" panose="020B0502020202020204" pitchFamily="34" charset="0"/>
              </a:rPr>
              <a:t>μοναδιαίο</a:t>
            </a:r>
            <a:r>
              <a:rPr lang="el-GR" dirty="0">
                <a:solidFill>
                  <a:schemeClr val="tx1">
                    <a:lumMod val="75000"/>
                    <a:lumOff val="25000"/>
                  </a:schemeClr>
                </a:solidFill>
                <a:latin typeface="Century Gothic" panose="020B0502020202020204" pitchFamily="34" charset="0"/>
              </a:rPr>
              <a:t> προβλεπόμενο κόστος μετακίνησης δεν καλύπτει τουλάχιστον το 70% του πραγματικού κόστους</a:t>
            </a:r>
          </a:p>
          <a:p>
            <a:pPr marL="285750" indent="-285750">
              <a:lnSpc>
                <a:spcPct val="150000"/>
              </a:lnSpc>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61955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Χρηματοδότηση Κινητικοτήτων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696431"/>
          </a:xfrm>
          <a:prstGeom prst="rect">
            <a:avLst/>
          </a:prstGeom>
        </p:spPr>
        <p:txBody>
          <a:bodyPr wrap="square">
            <a:spAutoFit/>
          </a:bodyPr>
          <a:lstStyle/>
          <a:p>
            <a:pPr algn="just">
              <a:lnSpc>
                <a:spcPct val="150000"/>
              </a:lnSpc>
            </a:pPr>
            <a:r>
              <a:rPr lang="el-GR" sz="2000" b="1" dirty="0">
                <a:solidFill>
                  <a:schemeClr val="tx1">
                    <a:lumMod val="75000"/>
                    <a:lumOff val="25000"/>
                  </a:schemeClr>
                </a:solidFill>
                <a:latin typeface="Century Gothic" panose="020B0502020202020204" pitchFamily="34" charset="0"/>
              </a:rPr>
              <a:t>Πλήρης Χρηματοδότηση/</a:t>
            </a:r>
            <a:r>
              <a:rPr lang="en-GB" sz="2000" b="1" dirty="0">
                <a:solidFill>
                  <a:schemeClr val="tx1">
                    <a:lumMod val="75000"/>
                    <a:lumOff val="25000"/>
                  </a:schemeClr>
                </a:solidFill>
                <a:latin typeface="Century Gothic" panose="020B0502020202020204" pitchFamily="34" charset="0"/>
              </a:rPr>
              <a:t>Full funding </a:t>
            </a:r>
            <a:endParaRPr lang="el-GR" sz="2000" b="1"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κινητικότητα χρηματοδοτείται στο σύνολό της βάσει των προβλεπόμενων </a:t>
            </a:r>
            <a:r>
              <a:rPr lang="en-GB" b="1" dirty="0">
                <a:solidFill>
                  <a:schemeClr val="tx1">
                    <a:lumMod val="75000"/>
                    <a:lumOff val="25000"/>
                  </a:schemeClr>
                </a:solidFill>
                <a:latin typeface="Century Gothic" panose="020B0502020202020204" pitchFamily="34" charset="0"/>
              </a:rPr>
              <a:t>unit cost </a:t>
            </a:r>
            <a:r>
              <a:rPr lang="el-GR" dirty="0">
                <a:solidFill>
                  <a:schemeClr val="tx1">
                    <a:lumMod val="75000"/>
                    <a:lumOff val="25000"/>
                  </a:schemeClr>
                </a:solidFill>
                <a:latin typeface="Century Gothic" panose="020B0502020202020204" pitchFamily="34" charset="0"/>
              </a:rPr>
              <a:t>του Οδηγού Προγράμματος </a:t>
            </a: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Τα έξοδα καλύπτονται πλήρως στη βάση του </a:t>
            </a:r>
            <a:r>
              <a:rPr lang="en-GB" b="1" dirty="0">
                <a:solidFill>
                  <a:schemeClr val="tx1">
                    <a:lumMod val="75000"/>
                    <a:lumOff val="25000"/>
                  </a:schemeClr>
                </a:solidFill>
                <a:latin typeface="Century Gothic" panose="020B0502020202020204" pitchFamily="34" charset="0"/>
              </a:rPr>
              <a:t>“Direct Provision”</a:t>
            </a:r>
            <a:r>
              <a:rPr lang="el-GR"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από τον οργανισμό αποστολής</a:t>
            </a: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Τα έξοδα καλύπτονται εν μέρει στη βάση του </a:t>
            </a:r>
            <a:r>
              <a:rPr lang="en-GB" b="1" dirty="0">
                <a:solidFill>
                  <a:schemeClr val="tx1">
                    <a:lumMod val="75000"/>
                    <a:lumOff val="25000"/>
                  </a:schemeClr>
                </a:solidFill>
                <a:latin typeface="Century Gothic" panose="020B0502020202020204" pitchFamily="34" charset="0"/>
              </a:rPr>
              <a:t>“Direct Provision”</a:t>
            </a:r>
            <a:r>
              <a:rPr lang="el-GR" dirty="0">
                <a:solidFill>
                  <a:schemeClr val="tx1">
                    <a:lumMod val="75000"/>
                    <a:lumOff val="25000"/>
                  </a:schemeClr>
                </a:solidFill>
                <a:latin typeface="Century Gothic" panose="020B0502020202020204" pitchFamily="34" charset="0"/>
              </a:rPr>
              <a:t>, (κάλυψη π.χ. ταξιδιωτικών από οργανισμό) και εν μέρει στη βάση του</a:t>
            </a:r>
            <a:r>
              <a:rPr lang="el-GR" b="1" dirty="0">
                <a:solidFill>
                  <a:schemeClr val="tx1">
                    <a:lumMod val="75000"/>
                    <a:lumOff val="25000"/>
                  </a:schemeClr>
                </a:solidFill>
                <a:latin typeface="Century Gothic" panose="020B0502020202020204" pitchFamily="34" charset="0"/>
              </a:rPr>
              <a:t> </a:t>
            </a:r>
            <a:r>
              <a:rPr lang="en-GB" b="1" dirty="0">
                <a:solidFill>
                  <a:schemeClr val="tx1">
                    <a:lumMod val="75000"/>
                    <a:lumOff val="25000"/>
                  </a:schemeClr>
                </a:solidFill>
                <a:latin typeface="Century Gothic" panose="020B0502020202020204" pitchFamily="34" charset="0"/>
              </a:rPr>
              <a:t>Unit cost</a:t>
            </a:r>
            <a:r>
              <a:rPr lang="el-GR" dirty="0">
                <a:solidFill>
                  <a:schemeClr val="tx1">
                    <a:lumMod val="75000"/>
                    <a:lumOff val="25000"/>
                  </a:schemeClr>
                </a:solidFill>
                <a:latin typeface="Century Gothic" panose="020B0502020202020204" pitchFamily="34" charset="0"/>
              </a:rPr>
              <a:t> (παροχή ατομικής ενίσχυσης ανά ημέρα ανά συμμετέχοντα)</a:t>
            </a:r>
          </a:p>
          <a:p>
            <a:pPr algn="just"/>
            <a:endParaRPr lang="el-GR" dirty="0">
              <a:solidFill>
                <a:schemeClr val="tx1">
                  <a:lumMod val="75000"/>
                  <a:lumOff val="25000"/>
                </a:schemeClr>
              </a:solidFill>
              <a:latin typeface="Century Gothic" panose="020B0502020202020204" pitchFamily="34" charset="0"/>
            </a:endParaRPr>
          </a:p>
          <a:p>
            <a:pPr algn="just">
              <a:buFontTx/>
              <a:buChar char="-"/>
            </a:pPr>
            <a:endParaRPr lang="en-GB" sz="1000" dirty="0">
              <a:solidFill>
                <a:schemeClr val="tx1">
                  <a:lumMod val="75000"/>
                  <a:lumOff val="25000"/>
                </a:schemeClr>
              </a:solidFill>
              <a:latin typeface="Century Gothic" panose="020B0502020202020204" pitchFamily="34" charset="0"/>
            </a:endParaRPr>
          </a:p>
          <a:p>
            <a:pPr algn="just">
              <a:lnSpc>
                <a:spcPct val="150000"/>
              </a:lnSpc>
            </a:pPr>
            <a:r>
              <a:rPr lang="el-GR" sz="2000" b="1" dirty="0">
                <a:solidFill>
                  <a:schemeClr val="tx1">
                    <a:lumMod val="75000"/>
                    <a:lumOff val="25000"/>
                  </a:schemeClr>
                </a:solidFill>
                <a:latin typeface="Century Gothic" panose="020B0502020202020204" pitchFamily="34" charset="0"/>
              </a:rPr>
              <a:t>Μηδενική Χρηματοδότηση /</a:t>
            </a:r>
            <a:r>
              <a:rPr lang="en-GB" sz="2000" b="1" dirty="0">
                <a:solidFill>
                  <a:schemeClr val="tx1">
                    <a:lumMod val="75000"/>
                    <a:lumOff val="25000"/>
                  </a:schemeClr>
                </a:solidFill>
                <a:latin typeface="Century Gothic" panose="020B0502020202020204" pitchFamily="34" charset="0"/>
              </a:rPr>
              <a:t>Zero funding</a:t>
            </a:r>
          </a:p>
          <a:p>
            <a:pPr algn="just"/>
            <a:r>
              <a:rPr lang="el-GR" dirty="0">
                <a:solidFill>
                  <a:schemeClr val="tx1">
                    <a:lumMod val="75000"/>
                    <a:lumOff val="25000"/>
                  </a:schemeClr>
                </a:solidFill>
                <a:latin typeface="Century Gothic" panose="020B0502020202020204" pitchFamily="34" charset="0"/>
              </a:rPr>
              <a:t>Δεν δίνεται </a:t>
            </a:r>
            <a:r>
              <a:rPr lang="el-GR" dirty="0" err="1">
                <a:solidFill>
                  <a:schemeClr val="tx1">
                    <a:lumMod val="75000"/>
                    <a:lumOff val="25000"/>
                  </a:schemeClr>
                </a:solidFill>
                <a:latin typeface="Century Gothic" panose="020B0502020202020204" pitchFamily="34" charset="0"/>
              </a:rPr>
              <a:t>επιχ</a:t>
            </a:r>
            <a:r>
              <a:rPr lang="en-GB" dirty="0">
                <a:solidFill>
                  <a:schemeClr val="tx1">
                    <a:lumMod val="75000"/>
                    <a:lumOff val="25000"/>
                  </a:schemeClr>
                </a:solidFill>
                <a:latin typeface="Century Gothic" panose="020B0502020202020204" pitchFamily="34" charset="0"/>
              </a:rPr>
              <a:t>o</a:t>
            </a:r>
            <a:r>
              <a:rPr lang="el-GR" dirty="0" err="1">
                <a:solidFill>
                  <a:schemeClr val="tx1">
                    <a:lumMod val="75000"/>
                    <a:lumOff val="25000"/>
                  </a:schemeClr>
                </a:solidFill>
                <a:latin typeface="Century Gothic" panose="020B0502020202020204" pitchFamily="34" charset="0"/>
              </a:rPr>
              <a:t>ρήγηση</a:t>
            </a:r>
            <a:r>
              <a:rPr lang="el-GR" dirty="0">
                <a:solidFill>
                  <a:schemeClr val="tx1">
                    <a:lumMod val="75000"/>
                    <a:lumOff val="25000"/>
                  </a:schemeClr>
                </a:solidFill>
                <a:latin typeface="Century Gothic" panose="020B0502020202020204" pitchFamily="34" charset="0"/>
              </a:rPr>
              <a:t> από το Πρόγραμμα, αλλά εφαρμόζονται οι κανονισμοί του Προγράμματος όπως προβλέπει η Συμφωνία </a:t>
            </a:r>
            <a:endParaRPr lang="en-US" dirty="0">
              <a:solidFill>
                <a:schemeClr val="tx1">
                  <a:lumMod val="75000"/>
                  <a:lumOff val="25000"/>
                </a:schemeClr>
              </a:solidFill>
              <a:latin typeface="Century Gothic" panose="020B0502020202020204" pitchFamily="34" charset="0"/>
            </a:endParaRPr>
          </a:p>
          <a:p>
            <a:pPr algn="just"/>
            <a:endParaRPr lang="el-GR" sz="2000" dirty="0">
              <a:solidFill>
                <a:schemeClr val="accent6">
                  <a:lumMod val="75000"/>
                </a:schemeClr>
              </a:solidFill>
              <a:latin typeface="Century Gothic" panose="020B0502020202020204" pitchFamily="34" charset="0"/>
            </a:endParaRPr>
          </a:p>
          <a:p>
            <a:pPr algn="just"/>
            <a:r>
              <a:rPr lang="el-GR" b="1" i="1" dirty="0">
                <a:solidFill>
                  <a:schemeClr val="accent6">
                    <a:lumMod val="75000"/>
                  </a:schemeClr>
                </a:solidFill>
                <a:latin typeface="Century Gothic" panose="020B0502020202020204" pitchFamily="34" charset="0"/>
              </a:rPr>
              <a:t>Το συνολικό ποσό επιχορήγησης του Σχεδίου δεν μπορεί να ξεπεράσει το ποσό που αναγράφεται στη Συμφωνία, ακόμη κι αν πραγματοποιηθούν, εν τέλει, περισσότερες κινητικότητες</a:t>
            </a:r>
          </a:p>
          <a:p>
            <a:pPr marR="62230" algn="just">
              <a:spcBef>
                <a:spcPts val="500"/>
              </a:spcBef>
            </a:pPr>
            <a:endParaRPr lang="el-GR" dirty="0">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81770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1206582" y="1883019"/>
            <a:ext cx="3293545" cy="30919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Clr>
                <a:schemeClr val="accent5">
                  <a:lumMod val="75000"/>
                </a:schemeClr>
              </a:buClr>
              <a:buNone/>
            </a:pPr>
            <a:r>
              <a:rPr lang="el-GR" sz="2400" b="1" dirty="0">
                <a:solidFill>
                  <a:srgbClr val="7030A0"/>
                </a:solidFill>
                <a:latin typeface="Century Gothic" panose="020B0502020202020204" pitchFamily="34" charset="0"/>
              </a:rPr>
              <a:t>1. Σχέδια ΚΑ121 &amp; ΚΑ122</a:t>
            </a:r>
          </a:p>
        </p:txBody>
      </p:sp>
      <p:sp>
        <p:nvSpPr>
          <p:cNvPr id="5" name="Subtitle 4"/>
          <p:cNvSpPr txBox="1">
            <a:spLocks/>
          </p:cNvSpPr>
          <p:nvPr/>
        </p:nvSpPr>
        <p:spPr>
          <a:xfrm>
            <a:off x="5314390" y="1303586"/>
            <a:ext cx="5767740"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pPr marL="342900" indent="-342900" algn="l">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Διαφοροποιήσεις μεταξύ Σχεδίων διαπιστευμένων οργανισμών (ΚΑ121) και Σχεδίων μικρής διάρκειας (ΚΑ122)</a:t>
            </a: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Υποστηρικτικά αρχεία για κάλυψη εξόδων από ΕΥ</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6140142"/>
          </a:xfrm>
          <a:prstGeom prst="rect">
            <a:avLst/>
          </a:prstGeom>
        </p:spPr>
        <p:txBody>
          <a:bodyPr wrap="square">
            <a:spAutoFit/>
          </a:bodyPr>
          <a:lstStyle/>
          <a:p>
            <a:pPr marL="457200" indent="-457200" algn="just">
              <a:lnSpc>
                <a:spcPct val="150000"/>
              </a:lnSpc>
              <a:buFont typeface="+mj-lt"/>
              <a:buAutoNum type="arabicPeriod"/>
            </a:pPr>
            <a:r>
              <a:rPr lang="en-US" dirty="0">
                <a:solidFill>
                  <a:schemeClr val="tx1">
                    <a:lumMod val="75000"/>
                    <a:lumOff val="25000"/>
                  </a:schemeClr>
                </a:solidFill>
                <a:latin typeface="Century Gothic" panose="020B0502020202020204" pitchFamily="34" charset="0"/>
              </a:rPr>
              <a:t>Grant Agreement</a:t>
            </a:r>
          </a:p>
          <a:p>
            <a:pPr marL="457200" indent="-457200" algn="just">
              <a:lnSpc>
                <a:spcPct val="150000"/>
              </a:lnSpc>
              <a:buFont typeface="+mj-lt"/>
              <a:buAutoNum type="arabicPeriod"/>
            </a:pPr>
            <a:r>
              <a:rPr lang="en-US" dirty="0">
                <a:solidFill>
                  <a:schemeClr val="tx1">
                    <a:lumMod val="75000"/>
                    <a:lumOff val="25000"/>
                  </a:schemeClr>
                </a:solidFill>
                <a:latin typeface="Century Gothic" panose="020B0502020202020204" pitchFamily="34" charset="0"/>
              </a:rPr>
              <a:t>Learning agreement </a:t>
            </a:r>
          </a:p>
          <a:p>
            <a:pPr marL="457200" indent="-457200" algn="just">
              <a:lnSpc>
                <a:spcPct val="150000"/>
              </a:lnSpc>
              <a:buFont typeface="+mj-lt"/>
              <a:buAutoNum type="arabicPeriod"/>
            </a:pPr>
            <a:r>
              <a:rPr lang="en-US" dirty="0">
                <a:solidFill>
                  <a:schemeClr val="tx1">
                    <a:lumMod val="75000"/>
                    <a:lumOff val="25000"/>
                  </a:schemeClr>
                </a:solidFill>
                <a:latin typeface="Century Gothic" panose="020B0502020202020204" pitchFamily="34" charset="0"/>
              </a:rPr>
              <a:t>Learning agreement complement</a:t>
            </a:r>
            <a:endParaRPr lang="el-GR"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for Group Activities (</a:t>
            </a:r>
            <a:r>
              <a:rPr lang="el-GR" dirty="0">
                <a:solidFill>
                  <a:schemeClr val="tx1">
                    <a:lumMod val="75000"/>
                    <a:lumOff val="25000"/>
                  </a:schemeClr>
                </a:solidFill>
                <a:latin typeface="Century Gothic" panose="020B0502020202020204" pitchFamily="34" charset="0"/>
              </a:rPr>
              <a:t>Μόνο για Σχολική Εκπαίδευση &amp;ι Εκπαίδευση Ενηλίκων) </a:t>
            </a: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Provided by an invited expert</a:t>
            </a:r>
          </a:p>
          <a:p>
            <a:pPr marL="457200" indent="-457200" algn="just">
              <a:lnSpc>
                <a:spcPct val="150000"/>
              </a:lnSpc>
              <a:buFont typeface="+mj-lt"/>
              <a:buAutoNum type="arabicPeriod"/>
            </a:pPr>
            <a:r>
              <a:rPr lang="en-US" dirty="0">
                <a:solidFill>
                  <a:schemeClr val="tx1">
                    <a:lumMod val="75000"/>
                    <a:lumOff val="25000"/>
                  </a:schemeClr>
                </a:solidFill>
                <a:latin typeface="Century Gothic" panose="020B0502020202020204" pitchFamily="34" charset="0"/>
              </a:rPr>
              <a:t>Attendance certificate </a:t>
            </a:r>
            <a:r>
              <a:rPr lang="en-US" sz="1600" dirty="0">
                <a:solidFill>
                  <a:schemeClr val="tx1">
                    <a:lumMod val="75000"/>
                    <a:lumOff val="25000"/>
                  </a:schemeClr>
                </a:solidFill>
                <a:latin typeface="Century Gothic" panose="020B0502020202020204" pitchFamily="34" charset="0"/>
              </a:rPr>
              <a:t>(</a:t>
            </a:r>
            <a:r>
              <a:rPr lang="el-GR" sz="1600" dirty="0">
                <a:solidFill>
                  <a:schemeClr val="tx1">
                    <a:lumMod val="75000"/>
                    <a:lumOff val="25000"/>
                  </a:schemeClr>
                </a:solidFill>
                <a:latin typeface="Century Gothic" panose="020B0502020202020204" pitchFamily="34" charset="0"/>
              </a:rPr>
              <a:t>για </a:t>
            </a:r>
            <a:r>
              <a:rPr lang="en-US" sz="1600" dirty="0">
                <a:solidFill>
                  <a:schemeClr val="tx1">
                    <a:lumMod val="75000"/>
                    <a:lumOff val="25000"/>
                  </a:schemeClr>
                </a:solidFill>
                <a:latin typeface="Century Gothic" panose="020B0502020202020204" pitchFamily="34" charset="0"/>
              </a:rPr>
              <a:t>Preparatory Visits </a:t>
            </a:r>
            <a:r>
              <a:rPr lang="el-GR" sz="1600" dirty="0">
                <a:solidFill>
                  <a:schemeClr val="tx1">
                    <a:lumMod val="75000"/>
                    <a:lumOff val="25000"/>
                  </a:schemeClr>
                </a:solidFill>
                <a:latin typeface="Century Gothic" panose="020B0502020202020204" pitchFamily="34" charset="0"/>
              </a:rPr>
              <a:t>μαζί με </a:t>
            </a:r>
            <a:r>
              <a:rPr lang="en-US" sz="1600" dirty="0">
                <a:solidFill>
                  <a:schemeClr val="tx1">
                    <a:lumMod val="75000"/>
                    <a:lumOff val="25000"/>
                  </a:schemeClr>
                </a:solidFill>
                <a:latin typeface="Century Gothic" panose="020B0502020202020204" pitchFamily="34" charset="0"/>
              </a:rPr>
              <a:t>agenda)</a:t>
            </a:r>
          </a:p>
          <a:p>
            <a:pPr marL="457200" indent="-457200" algn="just">
              <a:lnSpc>
                <a:spcPct val="150000"/>
              </a:lnSpc>
              <a:buFont typeface="+mj-lt"/>
              <a:buAutoNum type="arabicPeriod"/>
            </a:pPr>
            <a:r>
              <a:rPr lang="en-GB" dirty="0" err="1">
                <a:solidFill>
                  <a:schemeClr val="tx1">
                    <a:lumMod val="75000"/>
                    <a:lumOff val="25000"/>
                  </a:schemeClr>
                </a:solidFill>
                <a:latin typeface="Century Gothic" panose="020B0502020202020204" pitchFamily="34" charset="0"/>
              </a:rPr>
              <a:t>Europass</a:t>
            </a:r>
            <a:r>
              <a:rPr lang="en-GB" dirty="0">
                <a:solidFill>
                  <a:schemeClr val="tx1">
                    <a:lumMod val="75000"/>
                    <a:lumOff val="25000"/>
                  </a:schemeClr>
                </a:solidFill>
                <a:latin typeface="Century Gothic" panose="020B0502020202020204" pitchFamily="34" charset="0"/>
              </a:rPr>
              <a:t> Mobility</a:t>
            </a: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Participant Report (</a:t>
            </a:r>
            <a:r>
              <a:rPr lang="el-GR" sz="1600" dirty="0">
                <a:solidFill>
                  <a:schemeClr val="tx1">
                    <a:lumMod val="75000"/>
                    <a:lumOff val="25000"/>
                  </a:schemeClr>
                </a:solidFill>
                <a:latin typeface="Century Gothic" panose="020B0502020202020204" pitchFamily="34" charset="0"/>
              </a:rPr>
              <a:t>Συμμετέχοντες που δεν το υποβάλουν ενδέχεται να υποχρεωθούν να επιστρέψουν εν μέρει ή πλήρως τη χρηματοδότηση που έλαβαν από το </a:t>
            </a:r>
            <a:r>
              <a:rPr lang="en-US" sz="1600" dirty="0">
                <a:solidFill>
                  <a:schemeClr val="tx1">
                    <a:lumMod val="75000"/>
                    <a:lumOff val="25000"/>
                  </a:schemeClr>
                </a:solidFill>
                <a:latin typeface="Century Gothic" panose="020B0502020202020204" pitchFamily="34" charset="0"/>
              </a:rPr>
              <a:t>Erasmus)</a:t>
            </a:r>
            <a:endParaRPr lang="el-GR" sz="1600" dirty="0">
              <a:solidFill>
                <a:schemeClr val="tx1">
                  <a:lumMod val="75000"/>
                  <a:lumOff val="25000"/>
                </a:schemeClr>
              </a:solidFill>
              <a:latin typeface="Century Gothic" panose="020B0502020202020204" pitchFamily="34" charset="0"/>
            </a:endParaRPr>
          </a:p>
          <a:p>
            <a:pPr algn="just"/>
            <a:endParaRPr lang="en-US" dirty="0">
              <a:solidFill>
                <a:schemeClr val="tx1">
                  <a:lumMod val="75000"/>
                  <a:lumOff val="25000"/>
                </a:schemeClr>
              </a:solidFill>
              <a:latin typeface="Century Gothic" panose="020B0502020202020204" pitchFamily="34" charset="0"/>
            </a:endParaRPr>
          </a:p>
          <a:p>
            <a:pPr algn="just"/>
            <a:r>
              <a:rPr lang="el-GR" dirty="0">
                <a:solidFill>
                  <a:schemeClr val="tx1">
                    <a:lumMod val="75000"/>
                    <a:lumOff val="25000"/>
                  </a:schemeClr>
                </a:solidFill>
                <a:latin typeface="Century Gothic" panose="020B0502020202020204" pitchFamily="34" charset="0"/>
              </a:rPr>
              <a:t>Όλα τα υπόλοιπα παραστατικά (αποδείξεις πληρωμής,</a:t>
            </a:r>
            <a:r>
              <a:rPr lang="en-US" dirty="0">
                <a:solidFill>
                  <a:schemeClr val="tx1">
                    <a:lumMod val="75000"/>
                    <a:lumOff val="25000"/>
                  </a:schemeClr>
                </a:solidFill>
                <a:latin typeface="Century Gothic" panose="020B0502020202020204" pitchFamily="34" charset="0"/>
              </a:rPr>
              <a:t> course fees,</a:t>
            </a:r>
            <a:r>
              <a:rPr lang="el-GR" dirty="0">
                <a:solidFill>
                  <a:schemeClr val="tx1">
                    <a:lumMod val="75000"/>
                    <a:lumOff val="25000"/>
                  </a:schemeClr>
                </a:solidFill>
                <a:latin typeface="Century Gothic" panose="020B0502020202020204" pitchFamily="34" charset="0"/>
              </a:rPr>
              <a:t> τιμολόγια κλπ.) τηρούνται στο αρχείο του σχολείου/οργανισμού για σκοπούς διαφάνειας</a:t>
            </a:r>
            <a:endParaRPr lang="en-GB"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r>
              <a:rPr lang="el-GR" b="1" dirty="0">
                <a:solidFill>
                  <a:srgbClr val="FF0000"/>
                </a:solidFill>
                <a:latin typeface="Century Gothic" panose="020B0502020202020204" pitchFamily="34" charset="0"/>
              </a:rPr>
              <a:t>Σημείωση: </a:t>
            </a:r>
            <a:r>
              <a:rPr lang="el-GR" dirty="0">
                <a:solidFill>
                  <a:srgbClr val="FF0000"/>
                </a:solidFill>
                <a:latin typeface="Century Gothic" panose="020B0502020202020204" pitchFamily="34" charset="0"/>
              </a:rPr>
              <a:t>σε περίπτωση που τα πραγματικά έξοδα ήταν χαμηλότερα από το προβλεπόμενο </a:t>
            </a:r>
            <a:r>
              <a:rPr lang="el-GR" dirty="0" err="1">
                <a:solidFill>
                  <a:srgbClr val="FF0000"/>
                </a:solidFill>
                <a:latin typeface="Century Gothic" panose="020B0502020202020204" pitchFamily="34" charset="0"/>
              </a:rPr>
              <a:t>μοναδιαίο</a:t>
            </a:r>
            <a:r>
              <a:rPr lang="el-GR" dirty="0">
                <a:solidFill>
                  <a:srgbClr val="FF0000"/>
                </a:solidFill>
                <a:latin typeface="Century Gothic" panose="020B0502020202020204" pitchFamily="34" charset="0"/>
              </a:rPr>
              <a:t> κόστος του Προγράμματος, δεν αποκόπτεται οποιοδήποτε ποσό</a:t>
            </a:r>
            <a:endParaRPr lang="el-GR" dirty="0">
              <a:solidFill>
                <a:srgbClr val="FF0000"/>
              </a:solidFill>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0165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4. Συμφωνία Επιχορήγησης &amp; Παραρτήματα</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a:latin typeface="Century Gothic" panose="020B0502020202020204" pitchFamily="34" charset="0"/>
            </a:endParaRPr>
          </a:p>
          <a:p>
            <a:pPr marL="342900" indent="-342900" algn="l">
              <a:buFont typeface="Arial" panose="020B0604020202020204" pitchFamily="34" charset="0"/>
              <a:buChar char="•"/>
            </a:pPr>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Συμφωνία Επιχορήγησης και Παραρτήματα</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Τροποποιήσεις Συμφωνίας</a:t>
            </a:r>
          </a:p>
          <a:p>
            <a:pPr marL="342900" indent="-342900">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793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2317"/>
            <a:ext cx="12280740"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Συμφωνία &amp; Παραρτήματα</a:t>
            </a:r>
            <a:endParaRPr lang="en-GB" sz="2800" dirty="0">
              <a:solidFill>
                <a:schemeClr val="bg1"/>
              </a:solidFill>
            </a:endParaRPr>
          </a:p>
        </p:txBody>
      </p:sp>
      <p:sp>
        <p:nvSpPr>
          <p:cNvPr id="3" name="Rectangle 2"/>
          <p:cNvSpPr/>
          <p:nvPr/>
        </p:nvSpPr>
        <p:spPr>
          <a:xfrm>
            <a:off x="247191" y="769720"/>
            <a:ext cx="10593363" cy="6527941"/>
          </a:xfrm>
          <a:prstGeom prst="rect">
            <a:avLst/>
          </a:prstGeom>
        </p:spPr>
        <p:txBody>
          <a:bodyPr wrap="square">
            <a:spAutoFit/>
          </a:bodyPr>
          <a:lstStyle/>
          <a:p>
            <a:pPr>
              <a:lnSpc>
                <a:spcPct val="150000"/>
              </a:lnSpc>
            </a:pPr>
            <a:r>
              <a:rPr lang="en-US" b="1" dirty="0">
                <a:solidFill>
                  <a:srgbClr val="7030A0"/>
                </a:solidFill>
                <a:latin typeface="Century Gothic" panose="020B0502020202020204" pitchFamily="34" charset="0"/>
              </a:rPr>
              <a:t>Grant Agreement</a:t>
            </a:r>
            <a:r>
              <a:rPr lang="el-GR" b="1" dirty="0">
                <a:solidFill>
                  <a:srgbClr val="7030A0"/>
                </a:solidFill>
                <a:latin typeface="Century Gothic" panose="020B0502020202020204" pitchFamily="34" charset="0"/>
              </a:rPr>
              <a:t> – </a:t>
            </a:r>
            <a:r>
              <a:rPr lang="en-GB" b="1" dirty="0">
                <a:solidFill>
                  <a:srgbClr val="7030A0"/>
                </a:solidFill>
                <a:latin typeface="Century Gothic" panose="020B0502020202020204" pitchFamily="34" charset="0"/>
              </a:rPr>
              <a:t>Special Conditions &amp; Annexes:</a:t>
            </a:r>
          </a:p>
          <a:p>
            <a:pPr>
              <a:lnSpc>
                <a:spcPct val="150000"/>
              </a:lnSpc>
            </a:pPr>
            <a:r>
              <a:rPr lang="en-GB" dirty="0">
                <a:solidFill>
                  <a:schemeClr val="tx1">
                    <a:lumMod val="75000"/>
                    <a:lumOff val="25000"/>
                  </a:schemeClr>
                </a:solidFill>
                <a:latin typeface="Century Gothic" panose="020B0502020202020204" pitchFamily="34" charset="0"/>
              </a:rPr>
              <a:t>Annex I  – General Conditions</a:t>
            </a:r>
            <a:r>
              <a:rPr lang="el-GR"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a:lnSpc>
                <a:spcPct val="150000"/>
              </a:lnSpc>
            </a:pPr>
            <a:r>
              <a:rPr lang="en-GB" b="1" dirty="0">
                <a:solidFill>
                  <a:srgbClr val="7030A0"/>
                </a:solidFill>
                <a:latin typeface="Century Gothic" panose="020B0502020202020204" pitchFamily="34" charset="0"/>
              </a:rPr>
              <a:t>Annex II – Description and estimated budget of the project. List of other beneficiaries</a:t>
            </a:r>
          </a:p>
          <a:p>
            <a:pPr>
              <a:lnSpc>
                <a:spcPct val="150000"/>
              </a:lnSpc>
            </a:pPr>
            <a:r>
              <a:rPr lang="en-GB" dirty="0">
                <a:solidFill>
                  <a:schemeClr val="tx1">
                    <a:lumMod val="75000"/>
                    <a:lumOff val="25000"/>
                  </a:schemeClr>
                </a:solidFill>
                <a:latin typeface="Century Gothic" panose="020B0502020202020204" pitchFamily="34" charset="0"/>
              </a:rPr>
              <a:t>Annex III  – Financial</a:t>
            </a:r>
            <a:r>
              <a:rPr lang="el-GR" dirty="0">
                <a:solidFill>
                  <a:schemeClr val="tx1">
                    <a:lumMod val="75000"/>
                    <a:lumOff val="25000"/>
                  </a:schemeClr>
                </a:solidFill>
                <a:latin typeface="Century Gothic" panose="020B0502020202020204" pitchFamily="34" charset="0"/>
              </a:rPr>
              <a:t> </a:t>
            </a:r>
            <a:r>
              <a:rPr lang="en-GB" dirty="0">
                <a:solidFill>
                  <a:schemeClr val="tx1">
                    <a:lumMod val="75000"/>
                    <a:lumOff val="25000"/>
                  </a:schemeClr>
                </a:solidFill>
                <a:latin typeface="Century Gothic" panose="020B0502020202020204" pitchFamily="34" charset="0"/>
              </a:rPr>
              <a:t>and contractual rules</a:t>
            </a:r>
            <a:r>
              <a:rPr lang="el-GR"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a:lnSpc>
                <a:spcPct val="150000"/>
              </a:lnSpc>
            </a:pPr>
            <a:r>
              <a:rPr lang="en-GB" dirty="0">
                <a:solidFill>
                  <a:schemeClr val="tx1">
                    <a:lumMod val="75000"/>
                    <a:lumOff val="25000"/>
                  </a:schemeClr>
                </a:solidFill>
                <a:latin typeface="Century Gothic" panose="020B0502020202020204" pitchFamily="34" charset="0"/>
              </a:rPr>
              <a:t>Annex IV  – Applicable</a:t>
            </a:r>
            <a:r>
              <a:rPr lang="el-GR" dirty="0">
                <a:solidFill>
                  <a:schemeClr val="tx1">
                    <a:lumMod val="75000"/>
                    <a:lumOff val="25000"/>
                  </a:schemeClr>
                </a:solidFill>
                <a:latin typeface="Century Gothic" panose="020B0502020202020204" pitchFamily="34" charset="0"/>
              </a:rPr>
              <a:t> </a:t>
            </a:r>
            <a:r>
              <a:rPr lang="en-GB" dirty="0">
                <a:solidFill>
                  <a:schemeClr val="tx1">
                    <a:lumMod val="75000"/>
                    <a:lumOff val="25000"/>
                  </a:schemeClr>
                </a:solidFill>
                <a:latin typeface="Century Gothic" panose="020B0502020202020204" pitchFamily="34" charset="0"/>
              </a:rPr>
              <a:t>rates</a:t>
            </a:r>
            <a:r>
              <a:rPr lang="el-GR"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a:lnSpc>
                <a:spcPct val="150000"/>
              </a:lnSpc>
            </a:pPr>
            <a:r>
              <a:rPr lang="en-GB" b="1" dirty="0">
                <a:solidFill>
                  <a:srgbClr val="7030A0"/>
                </a:solidFill>
                <a:latin typeface="Century Gothic" panose="020B0502020202020204" pitchFamily="34" charset="0"/>
              </a:rPr>
              <a:t>Annex V – Mandates</a:t>
            </a:r>
            <a:r>
              <a:rPr lang="el-GR" b="1" dirty="0">
                <a:solidFill>
                  <a:srgbClr val="7030A0"/>
                </a:solidFill>
                <a:latin typeface="Century Gothic" panose="020B0502020202020204" pitchFamily="34" charset="0"/>
              </a:rPr>
              <a:t> </a:t>
            </a:r>
            <a:r>
              <a:rPr lang="en-US" b="1" dirty="0">
                <a:solidFill>
                  <a:srgbClr val="7030A0"/>
                </a:solidFill>
                <a:latin typeface="Century Gothic" panose="020B0502020202020204" pitchFamily="34" charset="0"/>
              </a:rPr>
              <a:t>(M</a:t>
            </a:r>
            <a:r>
              <a:rPr lang="el-GR" b="1" dirty="0">
                <a:solidFill>
                  <a:srgbClr val="7030A0"/>
                </a:solidFill>
                <a:latin typeface="Century Gothic" panose="020B0502020202020204" pitchFamily="34" charset="0"/>
              </a:rPr>
              <a:t>όνο για σχέδια Κοινοπραξίας)</a:t>
            </a:r>
            <a:endParaRPr lang="en-GB" b="1" dirty="0">
              <a:solidFill>
                <a:srgbClr val="7030A0"/>
              </a:solidFill>
              <a:latin typeface="Century Gothic" panose="020B0502020202020204" pitchFamily="34" charset="0"/>
            </a:endParaRPr>
          </a:p>
          <a:p>
            <a:pPr>
              <a:lnSpc>
                <a:spcPct val="150000"/>
              </a:lnSpc>
            </a:pPr>
            <a:r>
              <a:rPr lang="el-GR" dirty="0">
                <a:solidFill>
                  <a:schemeClr val="tx1">
                    <a:lumMod val="75000"/>
                    <a:lumOff val="25000"/>
                  </a:schemeClr>
                </a:solidFill>
                <a:latin typeface="Century Gothic" panose="020B0502020202020204" pitchFamily="34" charset="0"/>
              </a:rPr>
              <a:t>Α</a:t>
            </a:r>
            <a:r>
              <a:rPr lang="en-US" dirty="0" err="1">
                <a:solidFill>
                  <a:schemeClr val="tx1">
                    <a:lumMod val="75000"/>
                    <a:lumOff val="25000"/>
                  </a:schemeClr>
                </a:solidFill>
                <a:latin typeface="Century Gothic" panose="020B0502020202020204" pitchFamily="34" charset="0"/>
              </a:rPr>
              <a:t>nnex</a:t>
            </a:r>
            <a:r>
              <a:rPr lang="en-US" dirty="0">
                <a:solidFill>
                  <a:schemeClr val="tx1">
                    <a:lumMod val="75000"/>
                    <a:lumOff val="25000"/>
                  </a:schemeClr>
                </a:solidFill>
                <a:latin typeface="Century Gothic" panose="020B0502020202020204" pitchFamily="34" charset="0"/>
              </a:rPr>
              <a:t> VI: Templates for agreements to be used between beneficiaries and participants</a:t>
            </a:r>
            <a:r>
              <a:rPr lang="el-GR"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Grant Agreement</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complement</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for Group Activities</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Provided by an invited expert</a:t>
            </a:r>
          </a:p>
          <a:p>
            <a:pPr>
              <a:lnSpc>
                <a:spcPct val="150000"/>
              </a:lnSpc>
            </a:pPr>
            <a:r>
              <a:rPr lang="en-GB" b="1" dirty="0">
                <a:solidFill>
                  <a:srgbClr val="7030A0"/>
                </a:solidFill>
                <a:latin typeface="Century Gothic" panose="020B0502020202020204" pitchFamily="34" charset="0"/>
              </a:rPr>
              <a:t>Annex VI</a:t>
            </a:r>
            <a:r>
              <a:rPr lang="el-GR" b="1" dirty="0">
                <a:solidFill>
                  <a:srgbClr val="7030A0"/>
                </a:solidFill>
                <a:latin typeface="Century Gothic" panose="020B0502020202020204" pitchFamily="34" charset="0"/>
              </a:rPr>
              <a:t> </a:t>
            </a:r>
            <a:r>
              <a:rPr lang="en-US" b="1" dirty="0">
                <a:solidFill>
                  <a:srgbClr val="7030A0"/>
                </a:solidFill>
                <a:latin typeface="Century Gothic" panose="020B0502020202020204" pitchFamily="34" charset="0"/>
              </a:rPr>
              <a:t>I </a:t>
            </a:r>
            <a:r>
              <a:rPr lang="el-GR" b="1" dirty="0">
                <a:solidFill>
                  <a:srgbClr val="7030A0"/>
                </a:solidFill>
                <a:latin typeface="Century Gothic" panose="020B0502020202020204" pitchFamily="34" charset="0"/>
              </a:rPr>
              <a:t>– </a:t>
            </a:r>
            <a:r>
              <a:rPr lang="en-US" b="1" dirty="0">
                <a:solidFill>
                  <a:srgbClr val="7030A0"/>
                </a:solidFill>
                <a:latin typeface="Century Gothic" panose="020B0502020202020204" pitchFamily="34" charset="0"/>
              </a:rPr>
              <a:t>Bank account details</a:t>
            </a:r>
          </a:p>
          <a:p>
            <a:pPr>
              <a:lnSpc>
                <a:spcPct val="150000"/>
              </a:lnSpc>
            </a:pPr>
            <a:endParaRPr lang="el-GR" sz="1000" b="1" dirty="0">
              <a:solidFill>
                <a:srgbClr val="7030A0"/>
              </a:solidFill>
              <a:latin typeface="Century Gothic" panose="020B0502020202020204" pitchFamily="34" charset="0"/>
            </a:endParaRPr>
          </a:p>
          <a:p>
            <a:pPr>
              <a:lnSpc>
                <a:spcPct val="150000"/>
              </a:lnSpc>
            </a:pPr>
            <a:r>
              <a:rPr lang="el-GR" dirty="0">
                <a:solidFill>
                  <a:schemeClr val="tx1">
                    <a:lumMod val="75000"/>
                    <a:lumOff val="25000"/>
                  </a:schemeClr>
                </a:solidFill>
                <a:latin typeface="Century Gothic" panose="020B0502020202020204" pitchFamily="34" charset="0"/>
              </a:rPr>
              <a:t>* Διαθέσιμα στην </a:t>
            </a:r>
            <a:r>
              <a:rPr lang="el-GR" dirty="0">
                <a:solidFill>
                  <a:schemeClr val="tx1">
                    <a:lumMod val="75000"/>
                    <a:lumOff val="25000"/>
                  </a:schemeClr>
                </a:solidFill>
                <a:latin typeface="Century Gothic" panose="020B0502020202020204" pitchFamily="34" charset="0"/>
                <a:hlinkClick r:id="rId3"/>
              </a:rPr>
              <a:t>ιστοσελίδα του ΙΔΕΠ</a:t>
            </a: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654337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23202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Σημεία αναφοράς για τη Συμφωνία Επιχορήγησης</a:t>
            </a:r>
            <a:endParaRPr lang="en-GB" sz="2800" dirty="0">
              <a:solidFill>
                <a:schemeClr val="bg1"/>
              </a:solidFill>
            </a:endParaRPr>
          </a:p>
        </p:txBody>
      </p:sp>
      <p:sp>
        <p:nvSpPr>
          <p:cNvPr id="3" name="Rectangle 2"/>
          <p:cNvSpPr/>
          <p:nvPr/>
        </p:nvSpPr>
        <p:spPr>
          <a:xfrm>
            <a:off x="572868" y="873803"/>
            <a:ext cx="10593363"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665500776"/>
              </p:ext>
            </p:extLst>
          </p:nvPr>
        </p:nvGraphicFramePr>
        <p:xfrm>
          <a:off x="282833" y="905378"/>
          <a:ext cx="11257125" cy="495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51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Πληρωμές</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608461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καταθέσεις, γίνονται πάντα στον λογαριασμό του οργανισμού </a:t>
            </a:r>
            <a:r>
              <a:rPr lang="en-US" dirty="0">
                <a:solidFill>
                  <a:schemeClr val="tx1">
                    <a:lumMod val="75000"/>
                    <a:lumOff val="25000"/>
                  </a:schemeClr>
                </a:solidFill>
                <a:latin typeface="Century Gothic" panose="020B0502020202020204" pitchFamily="34" charset="0"/>
              </a:rPr>
              <a:t>Annex VI/VII. </a:t>
            </a:r>
            <a:r>
              <a:rPr lang="el-GR" dirty="0">
                <a:solidFill>
                  <a:schemeClr val="tx1">
                    <a:lumMod val="75000"/>
                    <a:lumOff val="25000"/>
                  </a:schemeClr>
                </a:solidFill>
                <a:latin typeface="Century Gothic" panose="020B0502020202020204" pitchFamily="34" charset="0"/>
              </a:rPr>
              <a:t>Σε περίπτωση αλλαγής να ενημερώνεται η ΕΥ και να επικαιροποιείται το </a:t>
            </a:r>
            <a:r>
              <a:rPr lang="en-GB" dirty="0">
                <a:solidFill>
                  <a:schemeClr val="tx1">
                    <a:lumMod val="75000"/>
                    <a:lumOff val="25000"/>
                  </a:schemeClr>
                </a:solidFill>
                <a:latin typeface="Century Gothic" panose="020B0502020202020204" pitchFamily="34" charset="0"/>
              </a:rPr>
              <a:t>ORS</a:t>
            </a:r>
            <a:r>
              <a:rPr lang="el-GR" dirty="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n-GB"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Το ΙΔΕΠ δεν μπορεί να αξιολογήσει την Τελική Έκθεση και να προχωρήσει σε τελική πληρωμή πριν από την ολοκλήρωση της επιλέξιμης διάρκειας του Σχεδίου.</a:t>
            </a:r>
            <a:r>
              <a:rPr lang="en-US" dirty="0">
                <a:solidFill>
                  <a:schemeClr val="tx1">
                    <a:lumMod val="75000"/>
                    <a:lumOff val="25000"/>
                  </a:schemeClr>
                </a:solidFill>
                <a:latin typeface="Century Gothic" panose="020B0502020202020204" pitchFamily="34" charset="0"/>
              </a:rPr>
              <a:t> </a:t>
            </a:r>
            <a:r>
              <a:rPr lang="el-GR" b="1" dirty="0">
                <a:solidFill>
                  <a:srgbClr val="7030A0"/>
                </a:solidFill>
                <a:latin typeface="Century Gothic" panose="020B0502020202020204" pitchFamily="34" charset="0"/>
              </a:rPr>
              <a:t>Φροντίστε να μην υποβάλλετε την τελική έκθεση πριν την ολοκλήρωση του σχεδίου σας. Εκμεταλλευτείτε όλη την επιλέξιμη περίοδο για σκοπούς διάδοσης των αποτελεσμάτων του σχεδίου σας.</a:t>
            </a:r>
            <a:endParaRPr lang="en-GB" b="1" dirty="0">
              <a:solidFill>
                <a:srgbClr val="7030A0"/>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Το τελικό ποσό επιχορήγησης καθορίζεται βάσει των επιλέξιμων κινητικοτήτων που πραγματοποιήθηκαν.</a:t>
            </a:r>
            <a:endParaRPr lang="en-GB"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Ενδεχόμενη μείωση της τελικής πληρωμής λόγω μη επιλέξιμων κινητικοτήτων ή λόγω φτωχής ή καθυστερημένης εφαρμογής ενός Σχεδίου.</a:t>
            </a:r>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82466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782827"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Αλλαγές και ενημέρωση Εθνικής Υπηρεσίας 1/2</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6" name="Content Placeholder 2"/>
          <p:cNvSpPr txBox="1">
            <a:spLocks/>
          </p:cNvSpPr>
          <p:nvPr/>
        </p:nvSpPr>
        <p:spPr>
          <a:xfrm>
            <a:off x="2109079" y="987894"/>
            <a:ext cx="7520940" cy="151731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solidFill>
                  <a:schemeClr val="tx1">
                    <a:lumMod val="75000"/>
                    <a:lumOff val="25000"/>
                  </a:schemeClr>
                </a:solidFill>
                <a:latin typeface="Century Gothic" panose="020B0502020202020204" pitchFamily="34" charset="0"/>
              </a:rPr>
              <a:t>Οι περιπτώσεις στις οποίες δεν απαιτείται Τροποποίηση Συμφωνίας Επιχορήγησης, αλλά γραπτή ενημέρωση μέσω ηλεκτρονικού μηνύματος, είναι οι ακόλουθες:</a:t>
            </a:r>
          </a:p>
        </p:txBody>
      </p:sp>
      <p:graphicFrame>
        <p:nvGraphicFramePr>
          <p:cNvPr id="7" name="Content Placeholder 4"/>
          <p:cNvGraphicFramePr>
            <a:graphicFrameLocks/>
          </p:cNvGraphicFramePr>
          <p:nvPr>
            <p:extLst>
              <p:ext uri="{D42A27DB-BD31-4B8C-83A1-F6EECF244321}">
                <p14:modId xmlns:p14="http://schemas.microsoft.com/office/powerpoint/2010/main" val="789303665"/>
              </p:ext>
            </p:extLst>
          </p:nvPr>
        </p:nvGraphicFramePr>
        <p:xfrm>
          <a:off x="2008178" y="2371334"/>
          <a:ext cx="79208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173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782827"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Αλλαγές και ενημέρωση Εθνικής Υπηρεσίας 2/2</a:t>
            </a:r>
            <a:endParaRPr lang="en-GB" sz="28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101796508"/>
              </p:ext>
            </p:extLst>
          </p:nvPr>
        </p:nvGraphicFramePr>
        <p:xfrm>
          <a:off x="2741061" y="1115284"/>
          <a:ext cx="598090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2276751" y="4239524"/>
            <a:ext cx="7416824" cy="2145268"/>
          </a:xfrm>
          <a:prstGeom prst="roundRect">
            <a:avLst/>
          </a:prstGeom>
          <a:solidFill>
            <a:schemeClr val="accent5">
              <a:lumMod val="75000"/>
            </a:schemeClr>
          </a:solidFill>
        </p:spPr>
        <p:txBody>
          <a:bodyPr wrap="square">
            <a:spAutoFit/>
          </a:bodyPr>
          <a:lstStyle/>
          <a:p>
            <a:pPr algn="ctr">
              <a:lnSpc>
                <a:spcPct val="150000"/>
              </a:lnSpc>
              <a:defRPr/>
            </a:pPr>
            <a:r>
              <a:rPr lang="el-GR" sz="1600" b="1" dirty="0">
                <a:solidFill>
                  <a:schemeClr val="bg1"/>
                </a:solidFill>
                <a:latin typeface="Century Gothic" panose="020B0502020202020204" pitchFamily="34" charset="0"/>
              </a:rPr>
              <a:t>Απαιτείται Τροποποίηση Συμφωνίας Επιχορήγησης</a:t>
            </a:r>
          </a:p>
          <a:p>
            <a:pPr algn="ctr">
              <a:defRPr/>
            </a:pPr>
            <a:r>
              <a:rPr lang="el-GR" sz="1600" dirty="0">
                <a:solidFill>
                  <a:schemeClr val="bg1"/>
                </a:solidFill>
                <a:latin typeface="Century Gothic" panose="020B0502020202020204" pitchFamily="34" charset="0"/>
              </a:rPr>
              <a:t>Το αίτημα για τροποποίηση αποστέλλεται γραπτώς στο ΙΔΕΠ εγκαίρως (πριν</a:t>
            </a:r>
            <a:r>
              <a:rPr lang="en-US" sz="1600" dirty="0">
                <a:solidFill>
                  <a:schemeClr val="bg1"/>
                </a:solidFill>
                <a:latin typeface="Century Gothic" panose="020B0502020202020204" pitchFamily="34" charset="0"/>
              </a:rPr>
              <a:t> </a:t>
            </a:r>
            <a:r>
              <a:rPr lang="el-GR" sz="1600" dirty="0">
                <a:solidFill>
                  <a:schemeClr val="bg1"/>
                </a:solidFill>
                <a:latin typeface="Century Gothic" panose="020B0502020202020204" pitchFamily="34" charset="0"/>
              </a:rPr>
              <a:t>από την υλοποίηση της αλλαγής την οποία αιτήστε) και</a:t>
            </a:r>
            <a:r>
              <a:rPr lang="en-US" sz="1600" dirty="0">
                <a:solidFill>
                  <a:schemeClr val="bg1"/>
                </a:solidFill>
                <a:latin typeface="Century Gothic" panose="020B0502020202020204" pitchFamily="34" charset="0"/>
              </a:rPr>
              <a:t> </a:t>
            </a:r>
            <a:r>
              <a:rPr lang="el-GR" sz="1600" b="1" dirty="0">
                <a:solidFill>
                  <a:schemeClr val="bg1"/>
                </a:solidFill>
                <a:latin typeface="Century Gothic" panose="020B0502020202020204" pitchFamily="34" charset="0"/>
              </a:rPr>
              <a:t>τουλάχιστον 1 μήνα</a:t>
            </a:r>
            <a:r>
              <a:rPr lang="en-US" sz="1600" b="1" dirty="0">
                <a:solidFill>
                  <a:schemeClr val="bg1"/>
                </a:solidFill>
                <a:latin typeface="Century Gothic" panose="020B0502020202020204" pitchFamily="34" charset="0"/>
              </a:rPr>
              <a:t> </a:t>
            </a:r>
            <a:r>
              <a:rPr lang="el-GR" sz="1600" b="1" dirty="0">
                <a:solidFill>
                  <a:schemeClr val="bg1"/>
                </a:solidFill>
                <a:latin typeface="Century Gothic" panose="020B0502020202020204" pitchFamily="34" charset="0"/>
              </a:rPr>
              <a:t>πριν από τη λήξη του Σχεδίου</a:t>
            </a:r>
          </a:p>
          <a:p>
            <a:pPr algn="ctr">
              <a:defRPr/>
            </a:pPr>
            <a:endParaRPr lang="el-GR" sz="1600" b="1" dirty="0">
              <a:solidFill>
                <a:schemeClr val="bg1"/>
              </a:solidFill>
              <a:latin typeface="Century Gothic" panose="020B0502020202020204" pitchFamily="34" charset="0"/>
            </a:endParaRPr>
          </a:p>
          <a:p>
            <a:pPr algn="ctr">
              <a:defRPr/>
            </a:pPr>
            <a:r>
              <a:rPr lang="el-GR" sz="1600" b="1" dirty="0">
                <a:solidFill>
                  <a:schemeClr val="bg1"/>
                </a:solidFill>
                <a:latin typeface="Century Gothic" panose="020B0502020202020204" pitchFamily="34" charset="0"/>
              </a:rPr>
              <a:t>Για τα Σχέδια ΚΑ121 δίνεται ήδη η δυνατότητα το αίτημα της αλλαγής να γίνεται μέσω του </a:t>
            </a:r>
            <a:r>
              <a:rPr lang="en-US" sz="1600" b="1" dirty="0">
                <a:solidFill>
                  <a:schemeClr val="bg1"/>
                </a:solidFill>
                <a:latin typeface="Century Gothic" panose="020B0502020202020204" pitchFamily="34" charset="0"/>
              </a:rPr>
              <a:t>Beneficiary Module</a:t>
            </a:r>
            <a:endParaRPr lang="el-GR"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792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7788" y="79045"/>
            <a:ext cx="1220035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Περιπτώσεις για τις οποίες δεν χρειάζεται να ενημερωθεί η ΕΥ</a:t>
            </a:r>
            <a:endParaRPr lang="en-GB" sz="28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2403594582"/>
              </p:ext>
            </p:extLst>
          </p:nvPr>
        </p:nvGraphicFramePr>
        <p:xfrm>
          <a:off x="1971322" y="1038731"/>
          <a:ext cx="8496944"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075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5. Ειδικές Διευθετήσεις</a:t>
            </a:r>
          </a:p>
        </p:txBody>
      </p:sp>
      <p:sp>
        <p:nvSpPr>
          <p:cNvPr id="5" name="Subtitle 4"/>
          <p:cNvSpPr txBox="1">
            <a:spLocks/>
          </p:cNvSpPr>
          <p:nvPr/>
        </p:nvSpPr>
        <p:spPr>
          <a:xfrm>
            <a:off x="5220604" y="1767688"/>
            <a:ext cx="5693579" cy="35169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GB" dirty="0">
                <a:solidFill>
                  <a:schemeClr val="tx1">
                    <a:lumMod val="75000"/>
                    <a:lumOff val="25000"/>
                  </a:schemeClr>
                </a:solidFill>
                <a:latin typeface="Century Gothic" panose="020B0502020202020204" pitchFamily="34" charset="0"/>
              </a:rPr>
              <a:t>Addendum &amp; exceptional costs</a:t>
            </a:r>
          </a:p>
          <a:p>
            <a:pPr marL="342900" indent="-34290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Δυνατότητα για </a:t>
            </a:r>
            <a:r>
              <a:rPr lang="en-US" dirty="0">
                <a:solidFill>
                  <a:schemeClr val="tx1">
                    <a:lumMod val="75000"/>
                    <a:lumOff val="25000"/>
                  </a:schemeClr>
                </a:solidFill>
                <a:latin typeface="Century Gothic" panose="020B0502020202020204" pitchFamily="34" charset="0"/>
              </a:rPr>
              <a:t>blended/virtual mobilities</a:t>
            </a:r>
          </a:p>
          <a:p>
            <a:pPr marL="342900" indent="-342900" algn="l">
              <a:buFont typeface="Arial" panose="020B0604020202020204" pitchFamily="34" charset="0"/>
              <a:buChar char="•"/>
            </a:pPr>
            <a:endParaRPr lang="en-US" sz="11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Εφαρμογή ρήτρας </a:t>
            </a:r>
            <a:r>
              <a:rPr lang="en-US" dirty="0">
                <a:solidFill>
                  <a:schemeClr val="tx1">
                    <a:lumMod val="75000"/>
                    <a:lumOff val="25000"/>
                  </a:schemeClr>
                </a:solidFill>
                <a:latin typeface="Century Gothic" panose="020B0502020202020204" pitchFamily="34" charset="0"/>
              </a:rPr>
              <a:t>“force majeure”</a:t>
            </a:r>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393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ea typeface="Verdana" panose="020B0604030504040204" pitchFamily="34" charset="0"/>
              </a:rPr>
              <a:t>Διευκολύνσεις προς δικαιούχους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142399"/>
          </a:xfrm>
          <a:prstGeom prst="rect">
            <a:avLst/>
          </a:prstGeom>
        </p:spPr>
        <p:txBody>
          <a:bodyPr wrap="square">
            <a:spAutoFit/>
          </a:bodyPr>
          <a:lstStyle/>
          <a:p>
            <a:pPr>
              <a:buFont typeface="Arial" panose="020B0604020202020204" pitchFamily="34" charset="0"/>
              <a:buChar char="•"/>
            </a:pPr>
            <a:r>
              <a:rPr lang="en-GB" b="1" dirty="0">
                <a:solidFill>
                  <a:schemeClr val="accent6">
                    <a:lumMod val="75000"/>
                  </a:schemeClr>
                </a:solidFill>
                <a:latin typeface="Century Gothic" panose="020B0502020202020204" pitchFamily="34" charset="0"/>
                <a:ea typeface="Verdana" panose="020B0604030504040204" pitchFamily="34" charset="0"/>
              </a:rPr>
              <a:t>Addendum to the Grant Agreement </a:t>
            </a:r>
            <a:r>
              <a:rPr lang="el-GR" b="1" dirty="0">
                <a:solidFill>
                  <a:schemeClr val="accent6">
                    <a:lumMod val="7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 μεγαλύτερη ευελιξία σε θέματα μεταφοράς κονδυλίων ή αγοράς εξοπλισμού για τις εξ αποστάσεως εκπαιδεύσεις που ενδεχομένως θα λάβουν χώρα λόγω της πανδημίας.</a:t>
            </a:r>
          </a:p>
          <a:p>
            <a:endParaRPr lang="en-GB" dirty="0">
              <a:solidFill>
                <a:schemeClr val="tx1">
                  <a:lumMod val="75000"/>
                  <a:lumOff val="25000"/>
                </a:schemeClr>
              </a:solidFill>
              <a:latin typeface="Century Gothic" panose="020B0502020202020204" pitchFamily="34" charset="0"/>
              <a:ea typeface="Verdana" panose="020B0604030504040204" pitchFamily="34" charset="0"/>
            </a:endParaRPr>
          </a:p>
          <a:p>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buFont typeface="Arial" panose="020B0604020202020204" pitchFamily="34" charset="0"/>
              <a:buChar char="•"/>
            </a:pPr>
            <a:r>
              <a:rPr lang="el-GR" b="1" dirty="0">
                <a:solidFill>
                  <a:schemeClr val="accent6">
                    <a:lumMod val="75000"/>
                  </a:schemeClr>
                </a:solidFill>
                <a:latin typeface="Century Gothic" panose="020B0502020202020204" pitchFamily="34" charset="0"/>
                <a:ea typeface="Verdana" panose="020B0604030504040204" pitchFamily="34" charset="0"/>
              </a:rPr>
              <a:t>Εφαρμογή της ρήτρας </a:t>
            </a:r>
            <a:r>
              <a:rPr lang="en-GB" b="1" dirty="0">
                <a:solidFill>
                  <a:schemeClr val="accent6">
                    <a:lumMod val="75000"/>
                  </a:schemeClr>
                </a:solidFill>
                <a:latin typeface="Century Gothic" panose="020B0502020202020204" pitchFamily="34" charset="0"/>
                <a:ea typeface="Verdana" panose="020B0604030504040204" pitchFamily="34" charset="0"/>
              </a:rPr>
              <a:t>force majeure </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Σε περίπτωση ακύρωσης ή</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διακοπής κινητικότητας λόγω Covid19, για την οποία έχουν προκύψει έξοδα που δεν μπορούν να ανακτηθούν, οι δικαιούχοι μπορούν να καταχωρούν τα συγκεκριμένα έξοδα στο ΒΜ</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ως “</a:t>
            </a:r>
            <a:r>
              <a:rPr lang="el-GR" dirty="0" err="1">
                <a:solidFill>
                  <a:schemeClr val="tx1">
                    <a:lumMod val="75000"/>
                    <a:lumOff val="25000"/>
                  </a:schemeClr>
                </a:solidFill>
                <a:latin typeface="Century Gothic" panose="020B0502020202020204" pitchFamily="34" charset="0"/>
                <a:ea typeface="Verdana" panose="020B0604030504040204" pitchFamily="34" charset="0"/>
              </a:rPr>
              <a:t>force</a:t>
            </a:r>
            <a:r>
              <a:rPr lang="el-GR"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err="1">
                <a:solidFill>
                  <a:schemeClr val="tx1">
                    <a:lumMod val="75000"/>
                    <a:lumOff val="25000"/>
                  </a:schemeClr>
                </a:solidFill>
                <a:latin typeface="Century Gothic" panose="020B0502020202020204" pitchFamily="34" charset="0"/>
                <a:ea typeface="Verdana" panose="020B0604030504040204" pitchFamily="34" charset="0"/>
              </a:rPr>
              <a:t>majeure</a:t>
            </a:r>
            <a:r>
              <a:rPr lang="el-GR" dirty="0">
                <a:solidFill>
                  <a:schemeClr val="tx1">
                    <a:lumMod val="75000"/>
                    <a:lumOff val="25000"/>
                  </a:schemeClr>
                </a:solidFill>
                <a:latin typeface="Century Gothic" panose="020B0502020202020204" pitchFamily="34" charset="0"/>
                <a:ea typeface="Verdana" panose="020B0604030504040204" pitchFamily="34" charset="0"/>
              </a:rPr>
              <a:t>” και θα </a:t>
            </a:r>
            <a:r>
              <a:rPr lang="el-GR" dirty="0">
                <a:solidFill>
                  <a:schemeClr val="tx1">
                    <a:lumMod val="75000"/>
                    <a:lumOff val="25000"/>
                  </a:schemeClr>
                </a:solidFill>
                <a:latin typeface="Century Gothic" panose="020B0502020202020204" pitchFamily="34" charset="0"/>
              </a:rPr>
              <a:t>αποζημιωθούν στη βάση </a:t>
            </a:r>
            <a:r>
              <a:rPr lang="el-GR" dirty="0" err="1">
                <a:solidFill>
                  <a:schemeClr val="tx1">
                    <a:lumMod val="75000"/>
                    <a:lumOff val="25000"/>
                  </a:schemeClr>
                </a:solidFill>
                <a:latin typeface="Century Gothic" panose="020B0502020202020204" pitchFamily="34" charset="0"/>
              </a:rPr>
              <a:t>μοναδιαίου</a:t>
            </a:r>
            <a:r>
              <a:rPr lang="el-GR" dirty="0">
                <a:solidFill>
                  <a:schemeClr val="tx1">
                    <a:lumMod val="75000"/>
                    <a:lumOff val="25000"/>
                  </a:schemeClr>
                </a:solidFill>
                <a:latin typeface="Century Gothic" panose="020B0502020202020204" pitchFamily="34" charset="0"/>
              </a:rPr>
              <a:t> κόστους*.</a:t>
            </a:r>
            <a:r>
              <a:rPr lang="en-US" dirty="0">
                <a:solidFill>
                  <a:schemeClr val="tx1">
                    <a:lumMod val="75000"/>
                    <a:lumOff val="25000"/>
                  </a:schemeClr>
                </a:solidFill>
                <a:latin typeface="Century Gothic" panose="020B0502020202020204" pitchFamily="34" charset="0"/>
              </a:rPr>
              <a:t> T</a:t>
            </a:r>
            <a:r>
              <a:rPr lang="el-GR" dirty="0">
                <a:solidFill>
                  <a:schemeClr val="tx1">
                    <a:lumMod val="75000"/>
                    <a:lumOff val="25000"/>
                  </a:schemeClr>
                </a:solidFill>
                <a:latin typeface="Century Gothic" panose="020B0502020202020204" pitchFamily="34" charset="0"/>
              </a:rPr>
              <a:t>α έξοδα αυτά καλύπτονται από τον υφιστάμενο προϋπολογισμό</a:t>
            </a: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ounded Rectangle 3"/>
          <p:cNvSpPr/>
          <p:nvPr/>
        </p:nvSpPr>
        <p:spPr>
          <a:xfrm>
            <a:off x="762000" y="4388670"/>
            <a:ext cx="10562491" cy="1021556"/>
          </a:xfrm>
          <a:prstGeom prst="roundRect">
            <a:avLst/>
          </a:prstGeom>
          <a:solidFill>
            <a:schemeClr val="accent5">
              <a:lumMod val="75000"/>
            </a:schemeClr>
          </a:solidFill>
        </p:spPr>
        <p:txBody>
          <a:bodyPr wrap="square">
            <a:spAutoFit/>
          </a:bodyPr>
          <a:lstStyle/>
          <a:p>
            <a:pPr algn="just"/>
            <a:r>
              <a:rPr lang="en-US" dirty="0">
                <a:solidFill>
                  <a:schemeClr val="bg1"/>
                </a:solidFill>
                <a:latin typeface="Century Gothic" panose="020B0502020202020204" pitchFamily="34" charset="0"/>
              </a:rPr>
              <a:t>*</a:t>
            </a:r>
            <a:r>
              <a:rPr lang="el-GR" dirty="0">
                <a:solidFill>
                  <a:schemeClr val="bg1"/>
                </a:solidFill>
                <a:latin typeface="Century Gothic" panose="020B0502020202020204" pitchFamily="34" charset="0"/>
              </a:rPr>
              <a:t>Στο αρχείο του οργανισμού θα πρέπει να διατηρηθούν όλα τα απαραίτητα αποδεικτικά στοιχεία για τυχόν ελέγχους</a:t>
            </a:r>
            <a:r>
              <a:rPr lang="en-US" dirty="0">
                <a:solidFill>
                  <a:schemeClr val="bg1"/>
                </a:solidFill>
                <a:latin typeface="Century Gothic" panose="020B0502020202020204" pitchFamily="34" charset="0"/>
              </a:rPr>
              <a:t>: </a:t>
            </a:r>
            <a:r>
              <a:rPr lang="el-GR" dirty="0">
                <a:solidFill>
                  <a:schemeClr val="bg1"/>
                </a:solidFill>
                <a:latin typeface="Century Gothic" panose="020B0502020202020204" pitchFamily="34" charset="0"/>
              </a:rPr>
              <a:t>π.χ. αποδείξεις πληρωμής,</a:t>
            </a:r>
            <a:r>
              <a:rPr lang="en-GB" dirty="0">
                <a:solidFill>
                  <a:schemeClr val="bg1"/>
                </a:solidFill>
                <a:latin typeface="Century Gothic" panose="020B0502020202020204" pitchFamily="34" charset="0"/>
              </a:rPr>
              <a:t> </a:t>
            </a:r>
            <a:r>
              <a:rPr lang="el-GR" dirty="0">
                <a:solidFill>
                  <a:schemeClr val="bg1"/>
                </a:solidFill>
                <a:latin typeface="Century Gothic" panose="020B0502020202020204" pitchFamily="34" charset="0"/>
              </a:rPr>
              <a:t>βεβαιώσεις αεροπορικών εταιρειών για μη καταβολή αποζημίωσης, </a:t>
            </a:r>
            <a:r>
              <a:rPr lang="el-GR" dirty="0" err="1">
                <a:solidFill>
                  <a:schemeClr val="bg1"/>
                </a:solidFill>
                <a:latin typeface="Century Gothic" panose="020B0502020202020204" pitchFamily="34" charset="0"/>
              </a:rPr>
              <a:t>κτλ</a:t>
            </a:r>
            <a:r>
              <a:rPr lang="en-US" dirty="0">
                <a:solidFill>
                  <a:schemeClr val="bg1"/>
                </a:solidFill>
                <a:latin typeface="Century Gothic" panose="020B0502020202020204" pitchFamily="34" charset="0"/>
              </a:rPr>
              <a:t>., </a:t>
            </a:r>
            <a:r>
              <a:rPr lang="el-GR" dirty="0">
                <a:solidFill>
                  <a:schemeClr val="bg1"/>
                </a:solidFill>
                <a:latin typeface="Century Gothic" panose="020B0502020202020204" pitchFamily="34" charset="0"/>
              </a:rPr>
              <a:t>σχετική αλληλογραφία</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056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36744"/>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Σχέδια ΚΑ122 –  Μη Διαπιστευμένοι Οργανισμοί</a:t>
            </a:r>
            <a:endParaRPr lang="en-GB" sz="2800" dirty="0">
              <a:solidFill>
                <a:schemeClr val="bg1"/>
              </a:solidFill>
              <a:latin typeface="Century Gothic" panose="020B0502020202020204" pitchFamily="34" charset="0"/>
            </a:endParaRPr>
          </a:p>
        </p:txBody>
      </p:sp>
      <p:sp>
        <p:nvSpPr>
          <p:cNvPr id="3" name="Rectangle 2"/>
          <p:cNvSpPr/>
          <p:nvPr/>
        </p:nvSpPr>
        <p:spPr>
          <a:xfrm>
            <a:off x="578985" y="1290481"/>
            <a:ext cx="10593363" cy="4912114"/>
          </a:xfrm>
          <a:prstGeom prst="rect">
            <a:avLst/>
          </a:prstGeom>
        </p:spPr>
        <p:txBody>
          <a:bodyPr wrap="square">
            <a:spAutoFit/>
          </a:bodyPr>
          <a:lstStyle/>
          <a:p>
            <a:pPr algn="just">
              <a:lnSpc>
                <a:spcPct val="150000"/>
              </a:lnSpc>
            </a:pPr>
            <a:r>
              <a:rPr lang="el-GR" dirty="0">
                <a:solidFill>
                  <a:schemeClr val="tx1">
                    <a:lumMod val="75000"/>
                    <a:lumOff val="25000"/>
                  </a:schemeClr>
                </a:solidFill>
                <a:latin typeface="Century Gothic" panose="020B0502020202020204" pitchFamily="34" charset="0"/>
              </a:rPr>
              <a:t>Οι μη διαπιστευμένοι οργανισμοί είναι σχέδια περιορισμένης εμβέλειας, για νεοεισερχόμενους οργανισμούς ή/και μικρούς οργανισμούς που ενδιαφέρονται να υλοποιήσουν περιορισμένο αριθμό δραστηριοτήτων</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 </a:t>
            </a: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Αριθμός συμμετεχόντων</a:t>
            </a:r>
            <a:r>
              <a:rPr lang="en-US" dirty="0">
                <a:solidFill>
                  <a:schemeClr val="tx1">
                    <a:lumMod val="75000"/>
                    <a:lumOff val="25000"/>
                  </a:schemeClr>
                </a:solidFill>
                <a:latin typeface="Century Gothic" panose="020B0502020202020204" pitchFamily="34" charset="0"/>
              </a:rPr>
              <a:t>: </a:t>
            </a:r>
            <a:r>
              <a:rPr lang="en-US" b="1" dirty="0">
                <a:solidFill>
                  <a:schemeClr val="tx1">
                    <a:lumMod val="75000"/>
                    <a:lumOff val="25000"/>
                  </a:schemeClr>
                </a:solidFill>
                <a:latin typeface="Century Gothic" panose="020B0502020202020204" pitchFamily="34" charset="0"/>
              </a:rPr>
              <a:t>30 </a:t>
            </a:r>
            <a:r>
              <a:rPr lang="el-GR" b="1" dirty="0">
                <a:solidFill>
                  <a:schemeClr val="tx1">
                    <a:lumMod val="75000"/>
                    <a:lumOff val="25000"/>
                  </a:schemeClr>
                </a:solidFill>
                <a:latin typeface="Century Gothic" panose="020B0502020202020204" pitchFamily="34" charset="0"/>
              </a:rPr>
              <a:t>άτομα </a:t>
            </a:r>
            <a:r>
              <a:rPr lang="en-US" b="1" dirty="0">
                <a:solidFill>
                  <a:schemeClr val="tx1">
                    <a:lumMod val="75000"/>
                    <a:lumOff val="25000"/>
                  </a:schemeClr>
                </a:solidFill>
                <a:latin typeface="Century Gothic" panose="020B0502020202020204" pitchFamily="34" charset="0"/>
              </a:rPr>
              <a:t>max. </a:t>
            </a:r>
            <a:r>
              <a:rPr lang="el-GR" dirty="0">
                <a:solidFill>
                  <a:schemeClr val="tx1">
                    <a:lumMod val="75000"/>
                    <a:lumOff val="25000"/>
                  </a:schemeClr>
                </a:solidFill>
                <a:latin typeface="Century Gothic" panose="020B0502020202020204" pitchFamily="34" charset="0"/>
              </a:rPr>
              <a:t>ανά σχέδιο</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(χωρίς συνοδούς)</a:t>
            </a:r>
            <a:endParaRPr lang="en-US"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Οι αριθμοί κινητικοτήτων σε κάθε είδος κινητικότητας είναι συγκεκριμένοι και προσδιορίζονται και οι χώρες εισδοχής</a:t>
            </a:r>
          </a:p>
          <a:p>
            <a:pPr marL="342900" indent="-342900" algn="just">
              <a:lnSpc>
                <a:spcPct val="150000"/>
              </a:lnSpc>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Υπάρχει η δυνατότητα διαφοροποίησης σε ό,τι αφορά τη χώρα εισδοχής και τον αριθμό κινητικοτήτων χωρίς οποιαδήποτε ενημέρωση της ΕΥ</a:t>
            </a:r>
          </a:p>
          <a:p>
            <a:pPr marL="342900" indent="-342900" algn="just">
              <a:lnSpc>
                <a:spcPct val="150000"/>
              </a:lnSpc>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Για αλλαγές στα είδη κινητικοτήτων πρέπει να ενημερώνεται η ΕΥ</a:t>
            </a:r>
            <a:endParaRPr lang="en-US" sz="18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Διάρκεια του σχεδίου</a:t>
            </a:r>
            <a:r>
              <a:rPr lang="en-US" dirty="0">
                <a:solidFill>
                  <a:schemeClr val="tx1">
                    <a:lumMod val="75000"/>
                    <a:lumOff val="25000"/>
                  </a:schemeClr>
                </a:solidFill>
                <a:latin typeface="Century Gothic" panose="020B0502020202020204" pitchFamily="34" charset="0"/>
              </a:rPr>
              <a:t>:</a:t>
            </a:r>
            <a:r>
              <a:rPr lang="el-GR" dirty="0">
                <a:solidFill>
                  <a:schemeClr val="tx1">
                    <a:lumMod val="75000"/>
                    <a:lumOff val="25000"/>
                  </a:schemeClr>
                </a:solidFill>
                <a:latin typeface="Century Gothic" panose="020B0502020202020204" pitchFamily="34" charset="0"/>
              </a:rPr>
              <a:t> </a:t>
            </a:r>
            <a:r>
              <a:rPr lang="el-GR" b="1" dirty="0">
                <a:solidFill>
                  <a:schemeClr val="tx1">
                    <a:lumMod val="75000"/>
                    <a:lumOff val="25000"/>
                  </a:schemeClr>
                </a:solidFill>
                <a:latin typeface="Century Gothic" panose="020B0502020202020204" pitchFamily="34" charset="0"/>
              </a:rPr>
              <a:t>6 - 18 μήνες</a:t>
            </a:r>
            <a:endParaRPr lang="en-US" sz="18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73732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Addendum &amp; exceptional costs</a:t>
            </a: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ectangle 3"/>
          <p:cNvSpPr/>
          <p:nvPr/>
        </p:nvSpPr>
        <p:spPr>
          <a:xfrm>
            <a:off x="578284" y="693684"/>
            <a:ext cx="11035431" cy="5216813"/>
          </a:xfrm>
          <a:prstGeom prst="rect">
            <a:avLst/>
          </a:prstGeom>
        </p:spPr>
        <p:txBody>
          <a:bodyPr wrap="square">
            <a:spAutoFit/>
          </a:bodyPr>
          <a:lstStyle/>
          <a:p>
            <a:pPr>
              <a:lnSpc>
                <a:spcPct val="150000"/>
              </a:lnSpc>
            </a:pPr>
            <a:r>
              <a:rPr lang="el-GR" b="1" dirty="0">
                <a:solidFill>
                  <a:schemeClr val="tx1">
                    <a:lumMod val="75000"/>
                    <a:lumOff val="25000"/>
                  </a:schemeClr>
                </a:solidFill>
                <a:latin typeface="Century Gothic" panose="020B0502020202020204" pitchFamily="34" charset="0"/>
              </a:rPr>
              <a:t>Προκειμένου να καλύψουν έξοδα που σχετίζονται με την υλοποίηση δραστηριοτήτων </a:t>
            </a:r>
          </a:p>
          <a:p>
            <a:pPr>
              <a:lnSpc>
                <a:spcPct val="150000"/>
              </a:lnSpc>
            </a:pPr>
            <a:r>
              <a:rPr lang="el-GR" b="1" dirty="0">
                <a:solidFill>
                  <a:schemeClr val="tx1">
                    <a:lumMod val="75000"/>
                    <a:lumOff val="25000"/>
                  </a:schemeClr>
                </a:solidFill>
                <a:latin typeface="Century Gothic" panose="020B0502020202020204" pitchFamily="34" charset="0"/>
              </a:rPr>
              <a:t>εικονικής κινητικότητας</a:t>
            </a:r>
            <a:r>
              <a:rPr lang="en-GB" b="1" dirty="0">
                <a:solidFill>
                  <a:schemeClr val="tx1">
                    <a:lumMod val="75000"/>
                    <a:lumOff val="25000"/>
                  </a:schemeClr>
                </a:solidFill>
                <a:latin typeface="Century Gothic" panose="020B0502020202020204" pitchFamily="34" charset="0"/>
              </a:rPr>
              <a:t> (blended/virtual mobility)</a:t>
            </a:r>
            <a:r>
              <a:rPr lang="el-GR" b="1" dirty="0">
                <a:solidFill>
                  <a:schemeClr val="tx1">
                    <a:lumMod val="75000"/>
                    <a:lumOff val="25000"/>
                  </a:schemeClr>
                </a:solidFill>
                <a:latin typeface="Century Gothic" panose="020B0502020202020204" pitchFamily="34" charset="0"/>
              </a:rPr>
              <a:t> λόγω COVID-19:</a:t>
            </a:r>
          </a:p>
          <a:p>
            <a:pPr algn="just">
              <a:lnSpc>
                <a:spcPct val="150000"/>
              </a:lnSpc>
            </a:pPr>
            <a:endParaRPr lang="en-US" sz="1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δικαιούχοι μπορούν να μεταφέρουν έως και το 10% της χρηματοδότησής τους από οποιαδήποτε κατηγορία προϋπολογισμού, στην κατηγορία exceptional costs </a:t>
            </a:r>
            <a:r>
              <a:rPr lang="el-GR" b="1" dirty="0">
                <a:solidFill>
                  <a:schemeClr val="accent6">
                    <a:lumMod val="75000"/>
                  </a:schemeClr>
                </a:solidFill>
                <a:latin typeface="Century Gothic" panose="020B0502020202020204" pitchFamily="34" charset="0"/>
              </a:rPr>
              <a:t>χωρίς τροποποίηση συμβολαίου</a:t>
            </a:r>
            <a:endParaRPr lang="en-US" b="1" dirty="0">
              <a:solidFill>
                <a:schemeClr val="accent6">
                  <a:lumMod val="75000"/>
                </a:schemeClr>
              </a:solidFill>
              <a:latin typeface="Century Gothic" panose="020B0502020202020204" pitchFamily="34" charset="0"/>
            </a:endParaRPr>
          </a:p>
          <a:p>
            <a:pPr algn="just">
              <a:buFont typeface="Arial" panose="020B0604020202020204" pitchFamily="34" charset="0"/>
              <a:buChar char="•"/>
            </a:pPr>
            <a:endParaRPr lang="el-GR" b="1" dirty="0">
              <a:solidFill>
                <a:schemeClr val="accent6">
                  <a:lumMod val="7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μεταφορά μπορεί να πραγματοποιηθεί ακόμη και αν δεν είχαν προβλεφθεί αρχικά στην αίτηση ως κατηγορία προϋπολογισμού</a:t>
            </a:r>
            <a:endParaRPr lang="en-US"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δαπάνες θεωρούνται όσες σχετίζονται με την αγορά ή/και την ενοικίαση εξοπλισμού ή/και υπηρεσιών απαραίτητων για την υλοποίηση δραστηριοτήτων εικονικής κινητικότητας</a:t>
            </a:r>
            <a:endParaRPr lang="en-US"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i="1" dirty="0">
                <a:solidFill>
                  <a:schemeClr val="tx1">
                    <a:lumMod val="75000"/>
                    <a:lumOff val="25000"/>
                  </a:schemeClr>
                </a:solidFill>
                <a:latin typeface="Century Gothic" panose="020B0502020202020204" pitchFamily="34" charset="0"/>
              </a:rPr>
              <a:t>Υποστηρικτικά έγγραφα: </a:t>
            </a:r>
            <a:r>
              <a:rPr lang="el-GR" dirty="0">
                <a:solidFill>
                  <a:schemeClr val="tx1">
                    <a:lumMod val="75000"/>
                    <a:lumOff val="25000"/>
                  </a:schemeClr>
                </a:solidFill>
                <a:latin typeface="Century Gothic" panose="020B0502020202020204" pitchFamily="34" charset="0"/>
              </a:rPr>
              <a:t>απόδειξη πληρωμής του κόστους που προκύπτει βάσει τιμολογίων, ονόματος και διεύθυνσης του φορέα έκδοσης, ποσού, και ημερομηνίας έκδοσης</a:t>
            </a:r>
            <a:endParaRPr lang="en-US"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αποζημίωση θα αφορά μόνο το 75% του πραγματικού κόστους βάσει τιμολογίου </a:t>
            </a:r>
          </a:p>
        </p:txBody>
      </p:sp>
      <p:sp>
        <p:nvSpPr>
          <p:cNvPr id="5" name="Rounded Rectangle 4"/>
          <p:cNvSpPr/>
          <p:nvPr/>
        </p:nvSpPr>
        <p:spPr>
          <a:xfrm>
            <a:off x="5148197" y="5708880"/>
            <a:ext cx="7152361" cy="1191816"/>
          </a:xfrm>
          <a:prstGeom prst="roundRect">
            <a:avLst/>
          </a:prstGeom>
          <a:solidFill>
            <a:schemeClr val="accent5">
              <a:lumMod val="75000"/>
            </a:schemeClr>
          </a:solidFill>
        </p:spPr>
        <p:txBody>
          <a:bodyPr wrap="square">
            <a:spAutoFit/>
          </a:bodyPr>
          <a:lstStyle/>
          <a:p>
            <a:pPr algn="ctr">
              <a:buFont typeface="Arial" pitchFamily="34" charset="0"/>
              <a:buChar char="•"/>
            </a:pPr>
            <a:r>
              <a:rPr lang="el-GR" sz="1600" dirty="0">
                <a:solidFill>
                  <a:schemeClr val="bg1"/>
                </a:solidFill>
                <a:latin typeface="Century Gothic" panose="020B0502020202020204" pitchFamily="34" charset="0"/>
                <a:ea typeface="Verdana" panose="020B0604030504040204" pitchFamily="34" charset="0"/>
              </a:rPr>
              <a:t> Επιλέξιμες θεωρούνται, επίσης, οποιεσδήποτε αιτιολογημένες και τεκμηριωμένες ειδικές δαπάνες που σχετίζονται με τη συμμετοχή ατόμων με ειδικές ανάγκες σε μικτή κινητικότητα σύμφωνα με τον Οδηγό του Προγράμματος. </a:t>
            </a:r>
          </a:p>
        </p:txBody>
      </p:sp>
    </p:spTree>
    <p:extLst>
      <p:ext uri="{BB962C8B-B14F-4D97-AF65-F5344CB8AC3E}">
        <p14:creationId xmlns:p14="http://schemas.microsoft.com/office/powerpoint/2010/main" val="3592982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a:t>
            </a:r>
            <a:r>
              <a:rPr lang="en-US" sz="2800" dirty="0" err="1">
                <a:solidFill>
                  <a:schemeClr val="bg1"/>
                </a:solidFill>
                <a:latin typeface="Century Gothic" panose="020B0502020202020204" pitchFamily="34" charset="0"/>
              </a:rPr>
              <a:t>xceptional</a:t>
            </a:r>
            <a:r>
              <a:rPr lang="en-US" sz="2800" dirty="0">
                <a:solidFill>
                  <a:schemeClr val="bg1"/>
                </a:solidFill>
                <a:latin typeface="Century Gothic" panose="020B0502020202020204" pitchFamily="34" charset="0"/>
              </a:rPr>
              <a:t> Costs - </a:t>
            </a:r>
            <a:r>
              <a:rPr lang="el-GR" sz="2800" dirty="0">
                <a:solidFill>
                  <a:schemeClr val="bg1"/>
                </a:solidFill>
                <a:latin typeface="Century Gothic" panose="020B0502020202020204" pitchFamily="34" charset="0"/>
              </a:rPr>
              <a:t>Απόσβεση</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7" name="Diagram 6"/>
          <p:cNvGraphicFramePr/>
          <p:nvPr/>
        </p:nvGraphicFramePr>
        <p:xfrm>
          <a:off x="102312" y="1140480"/>
          <a:ext cx="6387388" cy="548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89700" y="1530529"/>
            <a:ext cx="5791200" cy="4708981"/>
          </a:xfrm>
          <a:prstGeom prst="rect">
            <a:avLst/>
          </a:prstGeom>
          <a:noFill/>
        </p:spPr>
        <p:txBody>
          <a:bodyPr wrap="square" rtlCol="0">
            <a:spAutoFit/>
          </a:bodyPr>
          <a:lstStyle/>
          <a:p>
            <a:r>
              <a:rPr lang="el-GR" sz="2000" dirty="0">
                <a:latin typeface="Century Gothic" panose="020B0502020202020204" pitchFamily="34" charset="0"/>
              </a:rPr>
              <a:t>Κόστος αγοράς εξοπλισμού 3000 ευρώ</a:t>
            </a:r>
          </a:p>
          <a:p>
            <a:endParaRPr lang="el-GR" sz="2000" dirty="0">
              <a:latin typeface="Century Gothic" panose="020B0502020202020204" pitchFamily="34" charset="0"/>
            </a:endParaRPr>
          </a:p>
          <a:p>
            <a:r>
              <a:rPr lang="el-GR" sz="2000" dirty="0">
                <a:latin typeface="Century Gothic" panose="020B0502020202020204" pitchFamily="34" charset="0"/>
              </a:rPr>
              <a:t>Ποσοστό επιλέξιμης επιχορήγησης: 75%  βάσει του Οδηγού Προγράμματος και άρα πολλαπλασιάζουμε </a:t>
            </a:r>
            <a:r>
              <a:rPr lang="el-GR" sz="2000" dirty="0">
                <a:solidFill>
                  <a:srgbClr val="FF0000"/>
                </a:solidFill>
                <a:latin typeface="Century Gothic" panose="020B0502020202020204" pitchFamily="34" charset="0"/>
              </a:rPr>
              <a:t>3000*0.75</a:t>
            </a:r>
            <a:r>
              <a:rPr lang="el-GR" sz="2000" dirty="0">
                <a:latin typeface="Century Gothic" panose="020B0502020202020204" pitchFamily="34" charset="0"/>
              </a:rPr>
              <a:t> </a:t>
            </a:r>
            <a:r>
              <a:rPr lang="el-GR" sz="2000" dirty="0">
                <a:latin typeface="Century Gothic" panose="020B0502020202020204" pitchFamily="34" charset="0"/>
                <a:sym typeface="Wingdings" panose="05000000000000000000" pitchFamily="2" charset="2"/>
              </a:rPr>
              <a:t> </a:t>
            </a:r>
            <a:endParaRPr lang="el-GR" sz="2000" dirty="0">
              <a:latin typeface="Century Gothic" panose="020B0502020202020204" pitchFamily="34" charset="0"/>
            </a:endParaRPr>
          </a:p>
          <a:p>
            <a:endParaRPr lang="el-GR" sz="2000" dirty="0">
              <a:latin typeface="Century Gothic" panose="020B0502020202020204" pitchFamily="34" charset="0"/>
            </a:endParaRPr>
          </a:p>
          <a:p>
            <a:r>
              <a:rPr lang="el-GR" sz="2000" dirty="0">
                <a:latin typeface="Century Gothic" panose="020B0502020202020204" pitchFamily="34" charset="0"/>
              </a:rPr>
              <a:t>Η απόσβεση θα υπολογιστεί στο ποσό των 2250 Ευρώ το οποίο θα πολλαπλασιαστεί με τη διάρκεια χρήσης του εξοπλισμού  εντός του Σχεδίου = 14 μήνες </a:t>
            </a:r>
          </a:p>
          <a:p>
            <a:endParaRPr lang="el-GR" sz="2000" dirty="0">
              <a:latin typeface="Century Gothic" panose="020B0502020202020204" pitchFamily="34" charset="0"/>
            </a:endParaRPr>
          </a:p>
          <a:p>
            <a:r>
              <a:rPr lang="el-GR" sz="2000" dirty="0">
                <a:latin typeface="Century Gothic" panose="020B0502020202020204" pitchFamily="34" charset="0"/>
              </a:rPr>
              <a:t>Στη συνέχεια θα διαιρεθεί δια 60 μήνες που είναι η διάρκεια απόσβεσης </a:t>
            </a:r>
            <a:endParaRPr lang="en-GB" sz="2000" dirty="0">
              <a:solidFill>
                <a:schemeClr val="accent1"/>
              </a:solidFill>
              <a:latin typeface="Century Gothic" panose="020B0502020202020204" pitchFamily="34" charset="0"/>
            </a:endParaRPr>
          </a:p>
          <a:p>
            <a:r>
              <a:rPr lang="el-GR" sz="2000" dirty="0">
                <a:latin typeface="Century Gothic" panose="020B0502020202020204" pitchFamily="34" charset="0"/>
              </a:rPr>
              <a:t> </a:t>
            </a:r>
            <a:endParaRPr lang="en-GB" sz="2000" dirty="0">
              <a:latin typeface="Century Gothic" panose="020B0502020202020204" pitchFamily="34" charset="0"/>
            </a:endParaRPr>
          </a:p>
          <a:p>
            <a:r>
              <a:rPr lang="el-GR" sz="2000" dirty="0">
                <a:solidFill>
                  <a:srgbClr val="FF0000"/>
                </a:solidFill>
                <a:latin typeface="Century Gothic" panose="020B0502020202020204" pitchFamily="34" charset="0"/>
              </a:rPr>
              <a:t>3000 ευρώ*0.75</a:t>
            </a:r>
            <a:r>
              <a:rPr lang="el-GR" sz="2000" dirty="0">
                <a:latin typeface="Century Gothic" panose="020B0502020202020204" pitchFamily="34" charset="0"/>
              </a:rPr>
              <a:t>*</a:t>
            </a:r>
            <a:r>
              <a:rPr lang="el-GR" sz="2000" dirty="0">
                <a:solidFill>
                  <a:schemeClr val="accent1"/>
                </a:solidFill>
                <a:latin typeface="Century Gothic" panose="020B0502020202020204" pitchFamily="34" charset="0"/>
              </a:rPr>
              <a:t>14/60</a:t>
            </a:r>
            <a:r>
              <a:rPr lang="el-GR" sz="2000" dirty="0">
                <a:latin typeface="Century Gothic" panose="020B0502020202020204" pitchFamily="34" charset="0"/>
              </a:rPr>
              <a:t> = 525 ευρώ</a:t>
            </a:r>
            <a:endParaRPr lang="en-GB" sz="2000" dirty="0">
              <a:latin typeface="Century Gothic" panose="020B0502020202020204" pitchFamily="34" charset="0"/>
            </a:endParaRPr>
          </a:p>
        </p:txBody>
      </p:sp>
    </p:spTree>
    <p:extLst>
      <p:ext uri="{BB962C8B-B14F-4D97-AF65-F5344CB8AC3E}">
        <p14:creationId xmlns:p14="http://schemas.microsoft.com/office/powerpoint/2010/main" val="358709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Blended / Virtual </a:t>
            </a:r>
            <a:r>
              <a:rPr lang="en-US" sz="2800" dirty="0" err="1">
                <a:solidFill>
                  <a:schemeClr val="bg1"/>
                </a:solidFill>
                <a:latin typeface="Century Gothic" panose="020B0502020202020204" pitchFamily="34" charset="0"/>
              </a:rPr>
              <a:t>Mobilities</a:t>
            </a:r>
            <a:endParaRPr lang="en-GB" sz="2800" dirty="0">
              <a:solidFill>
                <a:schemeClr val="bg1"/>
              </a:solidFill>
              <a:latin typeface="Century Gothic" panose="020B0502020202020204" pitchFamily="34" charset="0"/>
            </a:endParaRPr>
          </a:p>
        </p:txBody>
      </p:sp>
      <p:sp>
        <p:nvSpPr>
          <p:cNvPr id="3" name="Rectangle 2"/>
          <p:cNvSpPr/>
          <p:nvPr/>
        </p:nvSpPr>
        <p:spPr>
          <a:xfrm>
            <a:off x="480271" y="793806"/>
            <a:ext cx="11453228" cy="6189387"/>
          </a:xfrm>
          <a:prstGeom prst="rect">
            <a:avLst/>
          </a:prstGeom>
        </p:spPr>
        <p:txBody>
          <a:bodyPr wrap="square">
            <a:spAutoFit/>
          </a:bodyPr>
          <a:lstStyle/>
          <a:p>
            <a:pPr marL="342900" indent="-342900" algn="just">
              <a:buFont typeface="Wingdings" panose="05000000000000000000" pitchFamily="2" charset="2"/>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Λαμβάνεται υπόψη η ελάχιστη διάρκεια φυσικής κινητικότητας που προβλέπεται σε κάθε τομέα σύμφωνα με τον Οδηγό του Προγράμματος</a:t>
            </a:r>
            <a:endParaRPr lang="en-US"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Wingdings" panose="05000000000000000000" pitchFamily="2" charset="2"/>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Wingdings" panose="05000000000000000000" pitchFamily="2" charset="2"/>
              <a:buChar char="§"/>
            </a:pPr>
            <a:r>
              <a:rPr lang="el-GR" sz="2000" u="sng" dirty="0">
                <a:solidFill>
                  <a:srgbClr val="FF0000"/>
                </a:solidFill>
                <a:latin typeface="Century Gothic" panose="020B0502020202020204" pitchFamily="34" charset="0"/>
                <a:ea typeface="Verdana" panose="020B0604030504040204" pitchFamily="34" charset="0"/>
              </a:rPr>
              <a:t>Σε περιπτώσεις </a:t>
            </a:r>
            <a:r>
              <a:rPr lang="el-GR" sz="2000" u="sng" dirty="0" err="1">
                <a:solidFill>
                  <a:srgbClr val="FF0000"/>
                </a:solidFill>
                <a:latin typeface="Century Gothic" panose="020B0502020202020204" pitchFamily="34" charset="0"/>
                <a:ea typeface="Verdana" panose="020B0604030504040204" pitchFamily="34" charset="0"/>
              </a:rPr>
              <a:t>force</a:t>
            </a:r>
            <a:r>
              <a:rPr lang="el-GR" sz="2000" u="sng" dirty="0">
                <a:solidFill>
                  <a:srgbClr val="FF0000"/>
                </a:solidFill>
                <a:latin typeface="Century Gothic" panose="020B0502020202020204" pitchFamily="34" charset="0"/>
                <a:ea typeface="Verdana" panose="020B0604030504040204" pitchFamily="34" charset="0"/>
              </a:rPr>
              <a:t> </a:t>
            </a:r>
            <a:r>
              <a:rPr lang="el-GR" sz="2000" u="sng" dirty="0" err="1">
                <a:solidFill>
                  <a:srgbClr val="FF0000"/>
                </a:solidFill>
                <a:latin typeface="Century Gothic" panose="020B0502020202020204" pitchFamily="34" charset="0"/>
                <a:ea typeface="Verdana" panose="020B0604030504040204" pitchFamily="34" charset="0"/>
              </a:rPr>
              <a:t>majeure</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η διάρκεια της φυσικής κινητικότητας μπορεί να μειωθεί ή να ακυρωθεί και να αντικατασταθεί πλήρως από εικονική κινητικότητα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virtual</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mobility</a:t>
            </a:r>
            <a:r>
              <a:rPr lang="el-GR" sz="2000" dirty="0">
                <a:solidFill>
                  <a:schemeClr val="tx1">
                    <a:lumMod val="75000"/>
                    <a:lumOff val="25000"/>
                  </a:schemeClr>
                </a:solidFill>
                <a:latin typeface="Century Gothic" panose="020B0502020202020204" pitchFamily="34" charset="0"/>
                <a:ea typeface="Verdana" panose="020B0604030504040204" pitchFamily="34" charset="0"/>
              </a:rPr>
              <a:t>)</a:t>
            </a:r>
          </a:p>
          <a:p>
            <a:pPr marL="342900" indent="-342900" algn="just">
              <a:buFont typeface="Wingdings" panose="05000000000000000000" pitchFamily="2" charset="2"/>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Wingdings" panose="05000000000000000000" pitchFamily="2" charset="2"/>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H συμμετοχή του προσωπικού και των εκπαιδευομένων θα πρέπει να πιστοποιείται με αποδεικτικά έντυπα, στα οποία θα είναι ξεκάθαρη η διάρκεια και ο τύπος της δραστηριότητας (φυσική ή εικονική), π.χ. πιστοποιητικά συμμετοχής από τους διοργανωτές σεμιναρίων</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r>
              <a:rPr lang="el-GR" sz="2000" b="1" dirty="0">
                <a:solidFill>
                  <a:srgbClr val="FF0000"/>
                </a:solidFill>
                <a:latin typeface="Century Gothic" panose="020B0502020202020204" pitchFamily="34" charset="0"/>
              </a:rPr>
              <a:t>Σε ό, τι αφορά τη χρηματοδότηση:</a:t>
            </a:r>
          </a:p>
          <a:p>
            <a:pPr marL="342900" indent="-342900">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
            </a:pPr>
            <a:r>
              <a:rPr lang="el-GR" sz="2000" dirty="0">
                <a:solidFill>
                  <a:schemeClr val="tx1">
                    <a:lumMod val="75000"/>
                    <a:lumOff val="25000"/>
                  </a:schemeClr>
                </a:solidFill>
                <a:latin typeface="Century Gothic" panose="020B0502020202020204" pitchFamily="34" charset="0"/>
              </a:rPr>
              <a:t>Όλοι οι υπολογισμοί επιχορήγησης βασίζονται αποκλειστικά στη φυσική κινητικότητα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Κατά τη διάρκεια της εικονικής κινητικότητας,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oι</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συμμετέχοντες δε δικαιούνται ημερήσιο επίδομα διαβίωσης</a:t>
            </a:r>
          </a:p>
          <a:p>
            <a:pPr marL="342900" indent="-342900" algn="just">
              <a:buFont typeface="Wingdings" panose="05000000000000000000" pitchFamily="2" charset="2"/>
              <a:buChar char="§"/>
            </a:pPr>
            <a:endParaRPr lang="el-GR" sz="1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Wingdings" panose="05000000000000000000" pitchFamily="2" charset="2"/>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O οργανισμός αποστολής, δικαιούται να λάβει το ποσό επιχορήγησης των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OS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που προβλέπεται για κάθε συμμετέχοντα</a:t>
            </a: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47217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6. Διαχείριση Σχεδίου</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Πριν την έναρξη της κινητικότητας</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Κατά τη διάρκεια της κινητικότητας</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Μετά την κινητικότητα</a:t>
            </a:r>
          </a:p>
          <a:p>
            <a:pPr algn="l"/>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Τήρηση αρχείου</a:t>
            </a: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05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ea typeface="Verdana" panose="020B0604030504040204" pitchFamily="34" charset="0"/>
              </a:rPr>
              <a:t>Βασικα Ορόσημα Σχεδίου</a:t>
            </a:r>
            <a:endParaRPr lang="en-GB" sz="2800" dirty="0">
              <a:solidFill>
                <a:schemeClr val="bg1"/>
              </a:solidFill>
              <a:latin typeface="Century Gothic" panose="020B0502020202020204" pitchFamily="34" charset="0"/>
            </a:endParaRPr>
          </a:p>
        </p:txBody>
      </p:sp>
      <p:sp>
        <p:nvSpPr>
          <p:cNvPr id="3" name="Rectangle 2"/>
          <p:cNvSpPr/>
          <p:nvPr/>
        </p:nvSpPr>
        <p:spPr>
          <a:xfrm>
            <a:off x="1932971" y="1200453"/>
            <a:ext cx="8194433" cy="2763513"/>
          </a:xfrm>
          <a:prstGeom prst="rect">
            <a:avLst/>
          </a:prstGeom>
        </p:spPr>
        <p:txBody>
          <a:bodyPr wrap="square">
            <a:spAutoFit/>
          </a:bodyPr>
          <a:lstStyle/>
          <a:p>
            <a:pP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Ημερομηνία έναρξης Σχεδίου:</a:t>
            </a:r>
          </a:p>
          <a:p>
            <a:pP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Ημερομηνία Λήξης Σχεδίου:</a:t>
            </a:r>
          </a:p>
          <a:p>
            <a:pP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Τελική Έκθεση:</a:t>
            </a:r>
          </a:p>
          <a:p>
            <a:pP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Εκθεση Προόδου σχετικά με τη Διαπίστευση:</a:t>
            </a: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pP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12961968"/>
              </p:ext>
            </p:extLst>
          </p:nvPr>
        </p:nvGraphicFramePr>
        <p:xfrm>
          <a:off x="1813509" y="3743244"/>
          <a:ext cx="7776864" cy="2480357"/>
        </p:xfrm>
        <a:graphic>
          <a:graphicData uri="http://schemas.openxmlformats.org/drawingml/2006/table">
            <a:tbl>
              <a:tblPr firstRow="1" bandRow="1">
                <a:tableStyleId>{93296810-A885-4BE3-A3E7-6D5BEEA58F35}</a:tableStyleId>
              </a:tblPr>
              <a:tblGrid>
                <a:gridCol w="3888432">
                  <a:extLst>
                    <a:ext uri="{9D8B030D-6E8A-4147-A177-3AD203B41FA5}">
                      <a16:colId xmlns:a16="http://schemas.microsoft.com/office/drawing/2014/main" val="1367943100"/>
                    </a:ext>
                  </a:extLst>
                </a:gridCol>
                <a:gridCol w="3888432">
                  <a:extLst>
                    <a:ext uri="{9D8B030D-6E8A-4147-A177-3AD203B41FA5}">
                      <a16:colId xmlns:a16="http://schemas.microsoft.com/office/drawing/2014/main" val="1954129718"/>
                    </a:ext>
                  </a:extLst>
                </a:gridCol>
              </a:tblGrid>
              <a:tr h="79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latin typeface="Century Gothic" panose="020B0502020202020204" pitchFamily="34" charset="0"/>
                        </a:rPr>
                        <a:t>Ηλεκτρονική Διαχείριση Σχεδίου</a:t>
                      </a:r>
                    </a:p>
                    <a:p>
                      <a:endParaRPr lang="en-US" dirty="0">
                        <a:latin typeface="Century Gothic" panose="020B0502020202020204" pitchFamily="34" charset="0"/>
                        <a:ea typeface="Verdana" panose="020B0604030504040204" pitchFamily="34" charset="0"/>
                      </a:endParaRPr>
                    </a:p>
                  </a:txBody>
                  <a:tcPr/>
                </a:tc>
                <a:tc>
                  <a:txBody>
                    <a:bodyPr/>
                    <a:lstStyle/>
                    <a:p>
                      <a:pPr marL="0" indent="0">
                        <a:buFont typeface="Arial" panose="020B0604020202020204" pitchFamily="34" charset="0"/>
                        <a:buNone/>
                      </a:pPr>
                      <a:r>
                        <a:rPr lang="el-GR" dirty="0">
                          <a:latin typeface="Century Gothic" panose="020B0502020202020204" pitchFamily="34" charset="0"/>
                        </a:rPr>
                        <a:t>Συντονισμός</a:t>
                      </a:r>
                      <a:r>
                        <a:rPr lang="el-GR" baseline="0" dirty="0">
                          <a:latin typeface="Century Gothic" panose="020B0502020202020204" pitchFamily="34" charset="0"/>
                        </a:rPr>
                        <a:t> Σχεδίου</a:t>
                      </a:r>
                      <a:endParaRPr lang="en-US" dirty="0">
                        <a:latin typeface="Century Gothic" panose="020B0502020202020204" pitchFamily="34" charset="0"/>
                        <a:ea typeface="Verdana" panose="020B0604030504040204" pitchFamily="34" charset="0"/>
                      </a:endParaRPr>
                    </a:p>
                  </a:txBody>
                  <a:tcPr/>
                </a:tc>
                <a:extLst>
                  <a:ext uri="{0D108BD9-81ED-4DB2-BD59-A6C34878D82A}">
                    <a16:rowId xmlns:a16="http://schemas.microsoft.com/office/drawing/2014/main" val="3069391822"/>
                  </a:ext>
                </a:extLst>
              </a:tr>
              <a:tr h="1033670">
                <a:tc>
                  <a:txBody>
                    <a:bodyPr/>
                    <a:lstStyle/>
                    <a:p>
                      <a:pPr>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a:t>
                      </a:r>
                      <a:r>
                        <a:rPr lang="en-US" dirty="0">
                          <a:solidFill>
                            <a:schemeClr val="tx1">
                              <a:lumMod val="75000"/>
                              <a:lumOff val="25000"/>
                            </a:schemeClr>
                          </a:solidFill>
                          <a:latin typeface="Century Gothic" panose="020B0502020202020204" pitchFamily="34" charset="0"/>
                        </a:rPr>
                        <a:t>D</a:t>
                      </a:r>
                      <a:r>
                        <a:rPr lang="el-GR" dirty="0">
                          <a:solidFill>
                            <a:schemeClr val="tx1">
                              <a:lumMod val="75000"/>
                              <a:lumOff val="25000"/>
                            </a:schemeClr>
                          </a:solidFill>
                          <a:latin typeface="Century Gothic" panose="020B0502020202020204" pitchFamily="34" charset="0"/>
                        </a:rPr>
                        <a:t> οργανισμού</a:t>
                      </a:r>
                      <a:endParaRPr lang="en-US" dirty="0">
                        <a:solidFill>
                          <a:schemeClr val="tx1">
                            <a:lumMod val="75000"/>
                            <a:lumOff val="25000"/>
                          </a:schemeClr>
                        </a:solidFill>
                        <a:latin typeface="Century Gothic" panose="020B0502020202020204" pitchFamily="34" charset="0"/>
                      </a:endParaRPr>
                    </a:p>
                    <a:p>
                      <a:pPr>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EU</a:t>
                      </a:r>
                      <a:r>
                        <a:rPr lang="en-US" baseline="0" dirty="0">
                          <a:solidFill>
                            <a:schemeClr val="tx1">
                              <a:lumMod val="75000"/>
                              <a:lumOff val="25000"/>
                            </a:schemeClr>
                          </a:solidFill>
                          <a:latin typeface="Century Gothic" panose="020B0502020202020204" pitchFamily="34" charset="0"/>
                        </a:rPr>
                        <a:t> login</a:t>
                      </a:r>
                      <a:r>
                        <a:rPr lang="en-US" dirty="0">
                          <a:solidFill>
                            <a:schemeClr val="tx1">
                              <a:lumMod val="75000"/>
                              <a:lumOff val="25000"/>
                            </a:schemeClr>
                          </a:solidFill>
                          <a:latin typeface="Century Gothic" panose="020B0502020202020204" pitchFamily="34" charset="0"/>
                        </a:rPr>
                        <a:t> - Username &amp; Password</a:t>
                      </a:r>
                    </a:p>
                    <a:p>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txBody>
                  <a:tcPr/>
                </a:tc>
                <a:tc>
                  <a:txBody>
                    <a:bodyPr/>
                    <a:lstStyle/>
                    <a:p>
                      <a:pPr marL="285750" indent="-28575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Ονοματεπώνυμο</a:t>
                      </a:r>
                    </a:p>
                    <a:p>
                      <a:pPr marL="285750" indent="-285750">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email</a:t>
                      </a:r>
                      <a:endParaRPr lang="el-GR" baseline="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n-US" baseline="0" dirty="0">
                          <a:solidFill>
                            <a:schemeClr val="tx1">
                              <a:lumMod val="75000"/>
                              <a:lumOff val="25000"/>
                            </a:schemeClr>
                          </a:solidFill>
                          <a:latin typeface="Century Gothic" panose="020B0502020202020204" pitchFamily="34" charset="0"/>
                        </a:rPr>
                        <a:t>T</a:t>
                      </a:r>
                      <a:r>
                        <a:rPr lang="el-GR" baseline="0" dirty="0" err="1">
                          <a:solidFill>
                            <a:schemeClr val="tx1">
                              <a:lumMod val="75000"/>
                              <a:lumOff val="25000"/>
                            </a:schemeClr>
                          </a:solidFill>
                          <a:latin typeface="Century Gothic" panose="020B0502020202020204" pitchFamily="34" charset="0"/>
                        </a:rPr>
                        <a:t>ηλέφωνο</a:t>
                      </a:r>
                      <a:r>
                        <a:rPr lang="el-GR" baseline="0" dirty="0">
                          <a:solidFill>
                            <a:schemeClr val="tx1">
                              <a:lumMod val="75000"/>
                              <a:lumOff val="25000"/>
                            </a:schemeClr>
                          </a:solidFill>
                          <a:latin typeface="Century Gothic" panose="020B0502020202020204" pitchFamily="34" charset="0"/>
                        </a:rPr>
                        <a:t> επικοινωνίας</a:t>
                      </a:r>
                    </a:p>
                    <a:p>
                      <a:pPr marL="285750" indent="-285750">
                        <a:lnSpc>
                          <a:spcPct val="150000"/>
                        </a:lnSpc>
                        <a:buFont typeface="Arial" panose="020B0604020202020204" pitchFamily="34" charset="0"/>
                        <a:buChar char="•"/>
                      </a:pPr>
                      <a:r>
                        <a:rPr lang="el-GR" baseline="0" dirty="0">
                          <a:solidFill>
                            <a:schemeClr val="tx1">
                              <a:lumMod val="75000"/>
                              <a:lumOff val="25000"/>
                            </a:schemeClr>
                          </a:solidFill>
                          <a:latin typeface="Century Gothic" panose="020B0502020202020204" pitchFamily="34" charset="0"/>
                        </a:rPr>
                        <a:t>Αλλαγή συντονιστή</a:t>
                      </a:r>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txBody>
                  <a:tcPr/>
                </a:tc>
                <a:extLst>
                  <a:ext uri="{0D108BD9-81ED-4DB2-BD59-A6C34878D82A}">
                    <a16:rowId xmlns:a16="http://schemas.microsoft.com/office/drawing/2014/main" val="152779583"/>
                  </a:ext>
                </a:extLst>
              </a:tr>
            </a:tbl>
          </a:graphicData>
        </a:graphic>
      </p:graphicFrame>
    </p:spTree>
    <p:extLst>
      <p:ext uri="{BB962C8B-B14F-4D97-AF65-F5344CB8AC3E}">
        <p14:creationId xmlns:p14="http://schemas.microsoft.com/office/powerpoint/2010/main" val="74132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Διαχείριση Σχέδιων Οδηγοί και εργαλεία</a:t>
            </a:r>
            <a:endParaRPr lang="en-GB" sz="2800" dirty="0">
              <a:solidFill>
                <a:schemeClr val="bg1"/>
              </a:solidFill>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2039792105"/>
              </p:ext>
            </p:extLst>
          </p:nvPr>
        </p:nvGraphicFramePr>
        <p:xfrm>
          <a:off x="3191587" y="1167053"/>
          <a:ext cx="6578713" cy="4782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191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ea typeface="Verdana" panose="020B0604030504040204" pitchFamily="34" charset="0"/>
              </a:rPr>
              <a:t>Πρότυπα Ποιότητας </a:t>
            </a:r>
            <a:r>
              <a:rPr lang="en-US" sz="2800" dirty="0">
                <a:solidFill>
                  <a:schemeClr val="bg1"/>
                </a:solidFill>
                <a:latin typeface="Century Gothic" panose="020B0502020202020204" pitchFamily="34" charset="0"/>
                <a:ea typeface="Verdana" panose="020B0604030504040204" pitchFamily="34" charset="0"/>
              </a:rPr>
              <a:t>Erasmus</a:t>
            </a:r>
            <a:endParaRPr lang="en-GB" sz="2800" dirty="0">
              <a:solidFill>
                <a:schemeClr val="bg1"/>
              </a:solidFill>
              <a:latin typeface="Century Gothic" panose="020B0502020202020204" pitchFamily="34" charset="0"/>
            </a:endParaRPr>
          </a:p>
        </p:txBody>
      </p:sp>
      <p:sp>
        <p:nvSpPr>
          <p:cNvPr id="3" name="Rectangle 2"/>
          <p:cNvSpPr/>
          <p:nvPr/>
        </p:nvSpPr>
        <p:spPr>
          <a:xfrm>
            <a:off x="750277" y="1200453"/>
            <a:ext cx="9377127" cy="3686843"/>
          </a:xfrm>
          <a:prstGeom prst="rect">
            <a:avLst/>
          </a:prstGeom>
        </p:spPr>
        <p:txBody>
          <a:bodyPr wrap="square">
            <a:spAutoFit/>
          </a:bodyPr>
          <a:lstStyle/>
          <a:p>
            <a:pPr>
              <a:lnSpc>
                <a:spcPct val="150000"/>
              </a:lnSpc>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Βεβαιωθείτε ότι η υλοποίηση του σχεδίου σας και η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επιίτευξη</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των στόχων σας είναι σύμφωνα με τα Πρότυπα Ποιότητας </a:t>
            </a:r>
            <a:r>
              <a:rPr lang="en-US" sz="2000" dirty="0">
                <a:solidFill>
                  <a:schemeClr val="tx1">
                    <a:lumMod val="75000"/>
                    <a:lumOff val="25000"/>
                  </a:schemeClr>
                </a:solidFill>
                <a:latin typeface="Century Gothic" panose="020B0502020202020204" pitchFamily="34" charset="0"/>
                <a:ea typeface="Verdana" panose="020B0604030504040204" pitchFamily="34" charset="0"/>
              </a:rPr>
              <a:t>Erasmus:</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457200" indent="-457200">
              <a:lnSpc>
                <a:spcPct val="150000"/>
              </a:lnSpc>
              <a:buFont typeface="+mj-lt"/>
              <a:buAutoNum type="arabicPeriod"/>
            </a:pPr>
            <a:r>
              <a:rPr lang="el-GR" sz="2000" b="1" dirty="0">
                <a:solidFill>
                  <a:schemeClr val="tx1">
                    <a:lumMod val="75000"/>
                    <a:lumOff val="25000"/>
                  </a:schemeClr>
                </a:solidFill>
                <a:latin typeface="Century Gothic" panose="020B0502020202020204" pitchFamily="34" charset="0"/>
                <a:ea typeface="Verdana" panose="020B0604030504040204" pitchFamily="34" charset="0"/>
              </a:rPr>
              <a:t>Βασικές Αρχές σύμφωνα με τις προτεραιότητες του Προγράμματος</a:t>
            </a:r>
          </a:p>
          <a:p>
            <a:pPr marL="457200" indent="-457200">
              <a:lnSpc>
                <a:spcPct val="150000"/>
              </a:lnSpc>
              <a:buFont typeface="+mj-lt"/>
              <a:buAutoNum type="arabicPeriod"/>
            </a:pPr>
            <a:r>
              <a:rPr lang="el-GR" sz="2000" b="1" dirty="0">
                <a:solidFill>
                  <a:schemeClr val="tx1">
                    <a:lumMod val="75000"/>
                    <a:lumOff val="25000"/>
                  </a:schemeClr>
                </a:solidFill>
                <a:latin typeface="Century Gothic" panose="020B0502020202020204" pitchFamily="34" charset="0"/>
                <a:ea typeface="Verdana" panose="020B0604030504040204" pitchFamily="34" charset="0"/>
              </a:rPr>
              <a:t>Ορθή διαχείριση των κινητικοτήτων</a:t>
            </a:r>
          </a:p>
          <a:p>
            <a:pPr marL="457200" indent="-457200">
              <a:lnSpc>
                <a:spcPct val="150000"/>
              </a:lnSpc>
              <a:buFont typeface="+mj-lt"/>
              <a:buAutoNum type="arabicPeriod"/>
            </a:pPr>
            <a:r>
              <a:rPr lang="el-GR" sz="2000" b="1" dirty="0">
                <a:solidFill>
                  <a:schemeClr val="tx1">
                    <a:lumMod val="75000"/>
                    <a:lumOff val="25000"/>
                  </a:schemeClr>
                </a:solidFill>
                <a:latin typeface="Century Gothic" panose="020B0502020202020204" pitchFamily="34" charset="0"/>
                <a:ea typeface="Verdana" panose="020B0604030504040204" pitchFamily="34" charset="0"/>
              </a:rPr>
              <a:t>Παροχή ποιότητας και υποστήριξης στους συμμετέχοντες</a:t>
            </a:r>
          </a:p>
          <a:p>
            <a:pPr marL="457200" indent="-457200">
              <a:lnSpc>
                <a:spcPct val="150000"/>
              </a:lnSpc>
              <a:buFont typeface="+mj-lt"/>
              <a:buAutoNum type="arabicPeriod"/>
            </a:pPr>
            <a:r>
              <a:rPr lang="el-GR" sz="2000" b="1" dirty="0">
                <a:solidFill>
                  <a:schemeClr val="tx1">
                    <a:lumMod val="75000"/>
                    <a:lumOff val="25000"/>
                  </a:schemeClr>
                </a:solidFill>
                <a:latin typeface="Century Gothic" panose="020B0502020202020204" pitchFamily="34" charset="0"/>
              </a:rPr>
              <a:t>Διάδοση αποτελεσμάτων και γνώσεων</a:t>
            </a:r>
            <a:endParaRPr lang="el-GR" sz="2000" b="1"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pP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3972565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Πριν την έναρξη των κινητικοτήτων (1/2)</a:t>
            </a:r>
            <a:endParaRPr lang="en-GB" sz="2800" dirty="0">
              <a:solidFill>
                <a:schemeClr val="bg1"/>
              </a:solidFill>
            </a:endParaRPr>
          </a:p>
        </p:txBody>
      </p:sp>
      <p:graphicFrame>
        <p:nvGraphicFramePr>
          <p:cNvPr id="4" name="Diagram 3"/>
          <p:cNvGraphicFramePr/>
          <p:nvPr>
            <p:extLst>
              <p:ext uri="{D42A27DB-BD31-4B8C-83A1-F6EECF244321}">
                <p14:modId xmlns:p14="http://schemas.microsoft.com/office/powerpoint/2010/main" val="526022539"/>
              </p:ext>
            </p:extLst>
          </p:nvPr>
        </p:nvGraphicFramePr>
        <p:xfrm>
          <a:off x="2031999" y="731520"/>
          <a:ext cx="8674583" cy="584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07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Πριν την έναρξη των κινητικοτήτων (2/2)</a:t>
            </a:r>
            <a:endParaRPr lang="en-GB" sz="2800" dirty="0">
              <a:solidFill>
                <a:schemeClr val="bg1"/>
              </a:solidFill>
            </a:endParaRPr>
          </a:p>
        </p:txBody>
      </p:sp>
      <p:graphicFrame>
        <p:nvGraphicFramePr>
          <p:cNvPr id="4" name="Diagram 3"/>
          <p:cNvGraphicFramePr/>
          <p:nvPr>
            <p:extLst>
              <p:ext uri="{D42A27DB-BD31-4B8C-83A1-F6EECF244321}">
                <p14:modId xmlns:p14="http://schemas.microsoft.com/office/powerpoint/2010/main" val="1159675370"/>
              </p:ext>
            </p:extLst>
          </p:nvPr>
        </p:nvGraphicFramePr>
        <p:xfrm>
          <a:off x="2032000" y="932396"/>
          <a:ext cx="8128000" cy="561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FC64A2E2-E23E-6971-4BEF-61FD8FD6F99A}"/>
              </a:ext>
            </a:extLst>
          </p:cNvPr>
          <p:cNvSpPr/>
          <p:nvPr/>
        </p:nvSpPr>
        <p:spPr>
          <a:xfrm>
            <a:off x="9061939" y="2883876"/>
            <a:ext cx="2590800" cy="2074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dirty="0"/>
          </a:p>
        </p:txBody>
      </p:sp>
      <p:sp>
        <p:nvSpPr>
          <p:cNvPr id="5" name="TextBox 4">
            <a:extLst>
              <a:ext uri="{FF2B5EF4-FFF2-40B4-BE49-F238E27FC236}">
                <a16:creationId xmlns:a16="http://schemas.microsoft.com/office/drawing/2014/main" id="{0B7BEDE3-9CD1-3B02-EAB6-1D23C0702C88}"/>
              </a:ext>
            </a:extLst>
          </p:cNvPr>
          <p:cNvSpPr txBox="1"/>
          <p:nvPr/>
        </p:nvSpPr>
        <p:spPr>
          <a:xfrm>
            <a:off x="9272954" y="3336592"/>
            <a:ext cx="2168769" cy="1169551"/>
          </a:xfrm>
          <a:prstGeom prst="rect">
            <a:avLst/>
          </a:prstGeom>
          <a:noFill/>
        </p:spPr>
        <p:txBody>
          <a:bodyPr wrap="square" rtlCol="0">
            <a:spAutoFit/>
          </a:bodyPr>
          <a:lstStyle/>
          <a:p>
            <a:pPr algn="ctr"/>
            <a:r>
              <a:rPr lang="el-GR" sz="1400" dirty="0">
                <a:solidFill>
                  <a:prstClr val="white"/>
                </a:solidFill>
                <a:latin typeface="Century Gothic" panose="020B0502020202020204" pitchFamily="34" charset="0"/>
              </a:rPr>
              <a:t>Όλες οι διευθετήσεις θα πρέπει να είναι σύμφωνα με τα</a:t>
            </a:r>
            <a:endParaRPr lang="en-US" sz="1400" dirty="0">
              <a:solidFill>
                <a:prstClr val="white"/>
              </a:solidFill>
              <a:latin typeface="Century Gothic" panose="020B0502020202020204" pitchFamily="34" charset="0"/>
            </a:endParaRPr>
          </a:p>
          <a:p>
            <a:pPr algn="ctr"/>
            <a:r>
              <a:rPr lang="el-GR" sz="1400" dirty="0">
                <a:solidFill>
                  <a:prstClr val="white"/>
                </a:solidFill>
                <a:latin typeface="Century Gothic" panose="020B0502020202020204" pitchFamily="34" charset="0"/>
              </a:rPr>
              <a:t> </a:t>
            </a:r>
            <a:r>
              <a:rPr lang="el-GR" sz="1400" dirty="0">
                <a:solidFill>
                  <a:schemeClr val="bg1"/>
                </a:solidFill>
                <a:latin typeface="Century Gothic" panose="020B0502020202020204" pitchFamily="34" charset="0"/>
                <a:hlinkClick r:id="rId8">
                  <a:extLst>
                    <a:ext uri="{A12FA001-AC4F-418D-AE19-62706E023703}">
                      <ahyp:hlinkClr xmlns:ahyp="http://schemas.microsoft.com/office/drawing/2018/hyperlinkcolor" val="tx"/>
                    </a:ext>
                  </a:extLst>
                </a:hlinkClick>
              </a:rPr>
              <a:t>Πρότυπα Ποιότητας </a:t>
            </a:r>
            <a:r>
              <a:rPr lang="en-US" sz="1400" dirty="0">
                <a:solidFill>
                  <a:schemeClr val="bg1"/>
                </a:solidFill>
                <a:latin typeface="Century Gothic" panose="020B0502020202020204" pitchFamily="34" charset="0"/>
                <a:hlinkClick r:id="rId8">
                  <a:extLst>
                    <a:ext uri="{A12FA001-AC4F-418D-AE19-62706E023703}">
                      <ahyp:hlinkClr xmlns:ahyp="http://schemas.microsoft.com/office/drawing/2018/hyperlinkcolor" val="tx"/>
                    </a:ext>
                  </a:extLst>
                </a:hlinkClick>
              </a:rPr>
              <a:t>Erasmus</a:t>
            </a:r>
            <a:endParaRPr lang="en-CY"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62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Υπογραφή Συμφωνιών πριν την έναρξη της κινητικότητας</a:t>
            </a:r>
            <a:endParaRPr lang="en-GB" sz="2800" dirty="0">
              <a:solidFill>
                <a:schemeClr val="bg1"/>
              </a:solidFill>
            </a:endParaRPr>
          </a:p>
        </p:txBody>
      </p:sp>
      <p:sp>
        <p:nvSpPr>
          <p:cNvPr id="3" name="Rectangle 2"/>
          <p:cNvSpPr/>
          <p:nvPr/>
        </p:nvSpPr>
        <p:spPr>
          <a:xfrm>
            <a:off x="369386" y="630957"/>
            <a:ext cx="11453228" cy="5266057"/>
          </a:xfrm>
          <a:prstGeom prst="rect">
            <a:avLst/>
          </a:prstGeom>
        </p:spPr>
        <p:txBody>
          <a:bodyPr wrap="square">
            <a:spAutoFit/>
          </a:bodyPr>
          <a:lstStyle/>
          <a:p>
            <a:pPr marL="171450" indent="-171450" algn="just">
              <a:lnSpc>
                <a:spcPct val="150000"/>
              </a:lnSpc>
              <a:buFont typeface="Arial" panose="020B0604020202020204" pitchFamily="34" charset="0"/>
              <a:buChar char="•"/>
            </a:pPr>
            <a:endParaRPr lang="el-GR" sz="1000" dirty="0">
              <a:solidFill>
                <a:schemeClr val="tx1">
                  <a:lumMod val="65000"/>
                  <a:lumOff val="35000"/>
                </a:schemeClr>
              </a:solidFill>
              <a:latin typeface="Century Gothic" panose="020B0502020202020204" pitchFamily="34" charset="0"/>
              <a:sym typeface="Wingdings" panose="05000000000000000000" pitchFamily="2" charset="2"/>
            </a:endParaRPr>
          </a:p>
          <a:p>
            <a:pPr algn="just">
              <a:lnSpc>
                <a:spcPct val="150000"/>
              </a:lnSpc>
            </a:pPr>
            <a:r>
              <a:rPr lang="el-GR" sz="2000" b="1" dirty="0">
                <a:solidFill>
                  <a:schemeClr val="tx1">
                    <a:lumMod val="75000"/>
                    <a:lumOff val="25000"/>
                  </a:schemeClr>
                </a:solidFill>
                <a:latin typeface="Century Gothic" panose="020B0502020202020204" pitchFamily="34" charset="0"/>
              </a:rPr>
              <a:t>Αρχεία</a:t>
            </a:r>
            <a:r>
              <a:rPr lang="en-US" sz="2000" b="1" dirty="0">
                <a:solidFill>
                  <a:schemeClr val="tx1">
                    <a:lumMod val="75000"/>
                    <a:lumOff val="25000"/>
                  </a:schemeClr>
                </a:solidFill>
                <a:latin typeface="Century Gothic" panose="020B0502020202020204" pitchFamily="34" charset="0"/>
              </a:rPr>
              <a:t> </a:t>
            </a:r>
            <a:r>
              <a:rPr lang="el-GR" sz="2000" b="1" dirty="0">
                <a:solidFill>
                  <a:schemeClr val="tx1">
                    <a:lumMod val="75000"/>
                    <a:lumOff val="25000"/>
                  </a:schemeClr>
                </a:solidFill>
                <a:latin typeface="Century Gothic" panose="020B0502020202020204" pitchFamily="34" charset="0"/>
              </a:rPr>
              <a:t>που έχουν αναρτηθεί στην ιστοσελίδα του ΙΔΕΠ </a:t>
            </a:r>
          </a:p>
          <a:p>
            <a:pPr algn="just">
              <a:lnSpc>
                <a:spcPct val="150000"/>
              </a:lnSpc>
            </a:pPr>
            <a:endParaRPr lang="el-GR" sz="1000" b="1"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GB" sz="2000" b="1" dirty="0">
                <a:solidFill>
                  <a:schemeClr val="tx1">
                    <a:lumMod val="75000"/>
                    <a:lumOff val="25000"/>
                  </a:schemeClr>
                </a:solidFill>
                <a:latin typeface="Century Gothic" panose="020B0502020202020204" pitchFamily="34" charset="0"/>
              </a:rPr>
              <a:t>Grant Agreement</a:t>
            </a:r>
            <a:r>
              <a:rPr lang="en-US" sz="2000" b="1" dirty="0">
                <a:solidFill>
                  <a:schemeClr val="tx1">
                    <a:lumMod val="75000"/>
                    <a:lumOff val="25000"/>
                  </a:schemeClr>
                </a:solidFill>
                <a:latin typeface="Century Gothic" panose="020B0502020202020204" pitchFamily="34" charset="0"/>
              </a:rPr>
              <a: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Συμφωνία μεταξύ του συμμετέχοντα και του ιδρύματος αποστολής</a:t>
            </a:r>
          </a:p>
          <a:p>
            <a:pPr marL="457200" indent="-457200" algn="just">
              <a:buFont typeface="+mj-lt"/>
              <a:buAutoNum type="arabicPeriod"/>
            </a:pPr>
            <a:endParaRPr lang="el-GR" sz="2000" dirty="0">
              <a:solidFill>
                <a:schemeClr val="tx1">
                  <a:lumMod val="75000"/>
                  <a:lumOff val="25000"/>
                </a:schemeClr>
              </a:solidFill>
              <a:latin typeface="Century Gothic" panose="020B0502020202020204" pitchFamily="34" charset="0"/>
            </a:endParaRPr>
          </a:p>
          <a:p>
            <a:pPr marL="457200" lvl="0" indent="-457200" algn="just">
              <a:buFont typeface="+mj-lt"/>
              <a:buAutoNum type="arabicPeriod"/>
            </a:pPr>
            <a:r>
              <a:rPr lang="en-US" sz="2000" b="1" dirty="0">
                <a:solidFill>
                  <a:schemeClr val="tx1">
                    <a:lumMod val="75000"/>
                    <a:lumOff val="25000"/>
                  </a:schemeClr>
                </a:solidFill>
                <a:latin typeface="Century Gothic" panose="020B0502020202020204" pitchFamily="34" charset="0"/>
              </a:rPr>
              <a:t>Learning agreement / </a:t>
            </a:r>
            <a:r>
              <a:rPr lang="en-GB" sz="2000" b="1" dirty="0">
                <a:solidFill>
                  <a:schemeClr val="tx1">
                    <a:lumMod val="75000"/>
                    <a:lumOff val="25000"/>
                  </a:schemeClr>
                </a:solidFill>
                <a:latin typeface="Century Gothic" panose="020B0502020202020204" pitchFamily="34" charset="0"/>
              </a:rPr>
              <a:t>Learning Programme for Group Activities</a:t>
            </a:r>
            <a:r>
              <a:rPr lang="en-US" sz="2000" b="1" dirty="0">
                <a:solidFill>
                  <a:schemeClr val="tx1">
                    <a:lumMod val="75000"/>
                    <a:lumOff val="25000"/>
                  </a:schemeClr>
                </a:solidFill>
                <a:latin typeface="Century Gothic" panose="020B0502020202020204" pitchFamily="34" charset="0"/>
              </a:rPr>
              <a:t> / </a:t>
            </a:r>
            <a:r>
              <a:rPr lang="en-GB" sz="2000" b="1" dirty="0">
                <a:solidFill>
                  <a:schemeClr val="tx1">
                    <a:lumMod val="75000"/>
                    <a:lumOff val="25000"/>
                  </a:schemeClr>
                </a:solidFill>
                <a:latin typeface="Century Gothic" panose="020B0502020202020204" pitchFamily="34" charset="0"/>
              </a:rPr>
              <a:t>Learning Programme Provided by an invited expert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Συμφωνία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υποδοχής </a:t>
            </a:r>
            <a:r>
              <a:rPr lang="el-GR" sz="2000" b="1" dirty="0">
                <a:solidFill>
                  <a:srgbClr val="FF0000"/>
                </a:solidFill>
                <a:latin typeface="Century Gothic" panose="020B0502020202020204" pitchFamily="34" charset="0"/>
              </a:rPr>
              <a:t>πριν την κινητικότητα</a:t>
            </a:r>
          </a:p>
          <a:p>
            <a:pPr marL="457200" indent="-457200" algn="just">
              <a:buFont typeface="+mj-lt"/>
              <a:buAutoNum type="arabicPeriod"/>
            </a:pPr>
            <a:endParaRPr lang="en-GB" sz="2000"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US" sz="2000" b="1" dirty="0">
                <a:solidFill>
                  <a:schemeClr val="tx1">
                    <a:lumMod val="75000"/>
                    <a:lumOff val="25000"/>
                  </a:schemeClr>
                </a:solidFill>
                <a:latin typeface="Century Gothic" panose="020B0502020202020204" pitchFamily="34" charset="0"/>
              </a:rPr>
              <a:t>Learning Agreement Complement</a:t>
            </a:r>
            <a:r>
              <a:rPr lang="en-GB"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Υπογράφεται 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υποδοχής</a:t>
            </a:r>
            <a:r>
              <a:rPr lang="en-US" sz="2000" dirty="0">
                <a:solidFill>
                  <a:schemeClr val="tx1">
                    <a:lumMod val="75000"/>
                    <a:lumOff val="25000"/>
                  </a:schemeClr>
                </a:solidFill>
                <a:latin typeface="Century Gothic" panose="020B0502020202020204" pitchFamily="34" charset="0"/>
              </a:rPr>
              <a:t> </a:t>
            </a:r>
            <a:r>
              <a:rPr lang="el-GR" sz="2000" b="1" dirty="0">
                <a:solidFill>
                  <a:srgbClr val="FF0000"/>
                </a:solidFill>
                <a:latin typeface="Century Gothic" panose="020B0502020202020204" pitchFamily="34" charset="0"/>
              </a:rPr>
              <a:t>μετά την κινητικότητα</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σε περίπτωση διαφοροποίησης του αρχικού </a:t>
            </a:r>
            <a:r>
              <a:rPr lang="en-US" sz="2000" b="1" dirty="0">
                <a:solidFill>
                  <a:srgbClr val="FF0000"/>
                </a:solidFill>
                <a:latin typeface="Century Gothic" panose="020B0502020202020204" pitchFamily="34" charset="0"/>
              </a:rPr>
              <a:t>Learning Agreement</a:t>
            </a:r>
          </a:p>
          <a:p>
            <a:pPr marL="457200" indent="-457200" algn="just">
              <a:buFont typeface="+mj-lt"/>
              <a:buAutoNum type="arabicPeriod"/>
            </a:pPr>
            <a:endParaRPr lang="en-US" sz="2000" b="1" dirty="0">
              <a:solidFill>
                <a:srgbClr val="FF0000"/>
              </a:solidFill>
              <a:latin typeface="Century Gothic" panose="020B0502020202020204" pitchFamily="34" charset="0"/>
            </a:endParaRPr>
          </a:p>
          <a:p>
            <a:pPr marL="342900" indent="-342900" algn="just">
              <a:buFont typeface="Wingdings" panose="05000000000000000000" pitchFamily="2" charset="2"/>
              <a:buChar char="Ø"/>
            </a:pPr>
            <a:r>
              <a:rPr lang="el-GR" sz="2000" b="1" dirty="0">
                <a:solidFill>
                  <a:srgbClr val="FF0000"/>
                </a:solidFill>
                <a:latin typeface="Century Gothic" panose="020B0502020202020204" pitchFamily="34" charset="0"/>
              </a:rPr>
              <a:t>Προσοχή</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Όλα τα </a:t>
            </a:r>
            <a:r>
              <a:rPr lang="en-US" sz="2000" b="1" dirty="0">
                <a:solidFill>
                  <a:srgbClr val="FF0000"/>
                </a:solidFill>
                <a:latin typeface="Century Gothic" panose="020B0502020202020204" pitchFamily="34" charset="0"/>
              </a:rPr>
              <a:t>agreements </a:t>
            </a:r>
            <a:r>
              <a:rPr lang="el-GR" sz="2000" b="1" dirty="0">
                <a:solidFill>
                  <a:srgbClr val="FF0000"/>
                </a:solidFill>
                <a:latin typeface="Century Gothic" panose="020B0502020202020204" pitchFamily="34" charset="0"/>
              </a:rPr>
              <a:t>πρέπει να υπογράφονται από τον οργανισμό υποδοχής και όχι από ενδιάμεσους</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οργανισμούς</a:t>
            </a:r>
            <a:r>
              <a:rPr lang="en-US" sz="2000" b="1" dirty="0">
                <a:solidFill>
                  <a:srgbClr val="FF0000"/>
                </a:solidFill>
                <a:latin typeface="Century Gothic" panose="020B0502020202020204" pitchFamily="34" charset="0"/>
              </a:rPr>
              <a:t> (intermediary/supporting organizations)</a:t>
            </a:r>
            <a:r>
              <a:rPr lang="el-GR" sz="2000" b="1" dirty="0">
                <a:solidFill>
                  <a:srgbClr val="FF0000"/>
                </a:solidFill>
                <a:latin typeface="Century Gothic" panose="020B0502020202020204" pitchFamily="34" charset="0"/>
              </a:rPr>
              <a:t> </a:t>
            </a:r>
            <a:endParaRPr lang="en-GB" sz="2000" b="1" dirty="0">
              <a:solidFill>
                <a:srgbClr val="FF0000"/>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84929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36744"/>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Σχέδια ΚΑ121 – Διαπιστευμένοι Οργανισμοί</a:t>
            </a:r>
            <a:endParaRPr lang="en-GB" sz="2800" dirty="0">
              <a:solidFill>
                <a:schemeClr val="bg1"/>
              </a:solidFill>
              <a:latin typeface="Century Gothic" panose="020B0502020202020204" pitchFamily="34" charset="0"/>
            </a:endParaRPr>
          </a:p>
        </p:txBody>
      </p:sp>
      <p:sp>
        <p:nvSpPr>
          <p:cNvPr id="3" name="Rectangle 2"/>
          <p:cNvSpPr/>
          <p:nvPr/>
        </p:nvSpPr>
        <p:spPr>
          <a:xfrm>
            <a:off x="473477" y="732208"/>
            <a:ext cx="10593363" cy="5672002"/>
          </a:xfrm>
          <a:prstGeom prst="rect">
            <a:avLst/>
          </a:prstGeom>
        </p:spPr>
        <p:txBody>
          <a:bodyPr wrap="square">
            <a:spAutoFit/>
          </a:bodyPr>
          <a:lstStyle/>
          <a:p>
            <a:pPr algn="just">
              <a:lnSpc>
                <a:spcPct val="150000"/>
              </a:lnSpc>
            </a:pPr>
            <a:r>
              <a:rPr lang="el-GR" dirty="0">
                <a:solidFill>
                  <a:schemeClr val="tx1">
                    <a:lumMod val="75000"/>
                    <a:lumOff val="25000"/>
                  </a:schemeClr>
                </a:solidFill>
                <a:latin typeface="Century Gothic" panose="020B0502020202020204" pitchFamily="34" charset="0"/>
              </a:rPr>
              <a:t>Οι διαπιστευμένοι οργανισμοί Erasmus, λόγω της πιστοποίησης τους σε θέματα ποιότητας</a:t>
            </a:r>
            <a:r>
              <a:rPr lang="en-US" dirty="0">
                <a:solidFill>
                  <a:schemeClr val="tx1">
                    <a:lumMod val="75000"/>
                    <a:lumOff val="25000"/>
                  </a:schemeClr>
                </a:solidFill>
                <a:latin typeface="Century Gothic" panose="020B0502020202020204" pitchFamily="34" charset="0"/>
              </a:rPr>
              <a:t>: </a:t>
            </a:r>
            <a:endParaRPr lang="el-GR" dirty="0">
              <a:solidFill>
                <a:schemeClr val="tx1">
                  <a:lumMod val="75000"/>
                  <a:lumOff val="25000"/>
                </a:schemeClr>
              </a:solidFill>
              <a:latin typeface="Century Gothic" panose="020B0502020202020204" pitchFamily="34" charset="0"/>
            </a:endParaRPr>
          </a:p>
          <a:p>
            <a:pPr algn="just">
              <a:lnSpc>
                <a:spcPct val="150000"/>
              </a:lnSpc>
            </a:pP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b="1" dirty="0">
                <a:solidFill>
                  <a:schemeClr val="tx1">
                    <a:lumMod val="75000"/>
                    <a:lumOff val="25000"/>
                  </a:schemeClr>
                </a:solidFill>
                <a:latin typeface="Century Gothic" panose="020B0502020202020204" pitchFamily="34" charset="0"/>
              </a:rPr>
              <a:t>Έχουν εξασφαλισμένη χρηματοδότηση </a:t>
            </a:r>
            <a:r>
              <a:rPr lang="el-GR" dirty="0">
                <a:solidFill>
                  <a:schemeClr val="tx1">
                    <a:lumMod val="75000"/>
                    <a:lumOff val="25000"/>
                  </a:schemeClr>
                </a:solidFill>
                <a:latin typeface="Century Gothic" panose="020B0502020202020204" pitchFamily="34" charset="0"/>
              </a:rPr>
              <a:t>μέχρι το 2027</a:t>
            </a:r>
            <a:endParaRPr lang="en-US"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A</a:t>
            </a:r>
            <a:r>
              <a:rPr lang="el-GR" dirty="0" err="1">
                <a:solidFill>
                  <a:schemeClr val="tx1">
                    <a:lumMod val="75000"/>
                    <a:lumOff val="25000"/>
                  </a:schemeClr>
                </a:solidFill>
                <a:latin typeface="Century Gothic" panose="020B0502020202020204" pitchFamily="34" charset="0"/>
              </a:rPr>
              <a:t>κολουθούν</a:t>
            </a:r>
            <a:r>
              <a:rPr lang="el-GR" dirty="0">
                <a:solidFill>
                  <a:schemeClr val="tx1">
                    <a:lumMod val="75000"/>
                    <a:lumOff val="25000"/>
                  </a:schemeClr>
                </a:solidFill>
                <a:latin typeface="Century Gothic" panose="020B0502020202020204" pitchFamily="34" charset="0"/>
              </a:rPr>
              <a:t> πιο </a:t>
            </a:r>
            <a:r>
              <a:rPr lang="el-GR" b="1" dirty="0">
                <a:solidFill>
                  <a:schemeClr val="tx1">
                    <a:lumMod val="75000"/>
                    <a:lumOff val="25000"/>
                  </a:schemeClr>
                </a:solidFill>
                <a:latin typeface="Century Gothic" panose="020B0502020202020204" pitchFamily="34" charset="0"/>
              </a:rPr>
              <a:t>απλουστευμένες διαδικασίες αίτησης</a:t>
            </a:r>
            <a:endParaRPr lang="en-US"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Y</a:t>
            </a:r>
            <a:r>
              <a:rPr lang="el-GR" dirty="0" err="1">
                <a:solidFill>
                  <a:schemeClr val="tx1">
                    <a:lumMod val="75000"/>
                    <a:lumOff val="25000"/>
                  </a:schemeClr>
                </a:solidFill>
                <a:latin typeface="Century Gothic" panose="020B0502020202020204" pitchFamily="34" charset="0"/>
              </a:rPr>
              <a:t>ποβάλλουν</a:t>
            </a:r>
            <a:r>
              <a:rPr lang="el-GR" dirty="0">
                <a:solidFill>
                  <a:schemeClr val="tx1">
                    <a:lumMod val="75000"/>
                    <a:lumOff val="25000"/>
                  </a:schemeClr>
                </a:solidFill>
                <a:latin typeface="Century Gothic" panose="020B0502020202020204" pitchFamily="34" charset="0"/>
              </a:rPr>
              <a:t> αίτηση για χρηματοδότηση κάθε χρόνο ή κάθε 2/3 χρόνια</a:t>
            </a:r>
            <a:endParaRPr lang="en-US"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Υποχρεωτική </a:t>
            </a:r>
            <a:r>
              <a:rPr lang="el-GR" b="1" dirty="0">
                <a:solidFill>
                  <a:schemeClr val="tx1">
                    <a:lumMod val="75000"/>
                    <a:lumOff val="25000"/>
                  </a:schemeClr>
                </a:solidFill>
                <a:latin typeface="Century Gothic" panose="020B0502020202020204" pitchFamily="34" charset="0"/>
              </a:rPr>
              <a:t>διάρκεια του σχεδίου</a:t>
            </a:r>
            <a:r>
              <a:rPr lang="en-US" b="1" dirty="0">
                <a:solidFill>
                  <a:schemeClr val="tx1">
                    <a:lumMod val="75000"/>
                    <a:lumOff val="25000"/>
                  </a:schemeClr>
                </a:solidFill>
                <a:latin typeface="Century Gothic" panose="020B0502020202020204" pitchFamily="34" charset="0"/>
              </a:rPr>
              <a:t>:</a:t>
            </a:r>
            <a:r>
              <a:rPr lang="el-GR" b="1" dirty="0">
                <a:solidFill>
                  <a:schemeClr val="tx1">
                    <a:lumMod val="75000"/>
                    <a:lumOff val="25000"/>
                  </a:schemeClr>
                </a:solidFill>
                <a:latin typeface="Century Gothic" panose="020B0502020202020204" pitchFamily="34" charset="0"/>
              </a:rPr>
              <a:t> 15 μήνες</a:t>
            </a:r>
            <a:r>
              <a:rPr lang="el-GR" dirty="0">
                <a:solidFill>
                  <a:schemeClr val="tx1">
                    <a:lumMod val="75000"/>
                    <a:lumOff val="25000"/>
                  </a:schemeClr>
                </a:solidFill>
                <a:latin typeface="Century Gothic" panose="020B0502020202020204" pitchFamily="34" charset="0"/>
              </a:rPr>
              <a:t> με δυνατότητα </a:t>
            </a:r>
            <a:r>
              <a:rPr lang="el-GR" b="1" dirty="0">
                <a:solidFill>
                  <a:schemeClr val="tx1">
                    <a:lumMod val="75000"/>
                    <a:lumOff val="25000"/>
                  </a:schemeClr>
                </a:solidFill>
                <a:latin typeface="Century Gothic" panose="020B0502020202020204" pitchFamily="34" charset="0"/>
              </a:rPr>
              <a:t>παράτασης</a:t>
            </a:r>
            <a:r>
              <a:rPr lang="el-GR" dirty="0">
                <a:solidFill>
                  <a:schemeClr val="tx1">
                    <a:lumMod val="75000"/>
                    <a:lumOff val="25000"/>
                  </a:schemeClr>
                </a:solidFill>
                <a:latin typeface="Century Gothic" panose="020B0502020202020204" pitchFamily="34" charset="0"/>
              </a:rPr>
              <a:t> έως τους 24 μήνες</a:t>
            </a: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Δεν υπάρχει περιορισμός στον αριθμό των συμμετεχόντων</a:t>
            </a: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Συμμετοχή ως συντονιστής κοινοπραξίας ή ως μεμονωμένος οργανισμός</a:t>
            </a:r>
            <a:endParaRPr lang="en-US"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GB" sz="1800" dirty="0">
                <a:solidFill>
                  <a:schemeClr val="tx1">
                    <a:lumMod val="75000"/>
                    <a:lumOff val="25000"/>
                  </a:schemeClr>
                </a:solidFill>
                <a:latin typeface="Century Gothic" panose="020B0502020202020204" pitchFamily="34" charset="0"/>
              </a:rPr>
              <a:t>H EY </a:t>
            </a:r>
            <a:r>
              <a:rPr lang="el-GR" sz="1800" dirty="0">
                <a:solidFill>
                  <a:schemeClr val="tx1">
                    <a:lumMod val="75000"/>
                    <a:lumOff val="25000"/>
                  </a:schemeClr>
                </a:solidFill>
                <a:latin typeface="Century Gothic" panose="020B0502020202020204" pitchFamily="34" charset="0"/>
              </a:rPr>
              <a:t>ορίζει ένα συγκεκριμένο ποσό χρηματοδότησης, χωρίς να υποδεικνύει ποιες χώρες ή είδη κινητικοτήτων πρέπει να πραγματοποιηθούν</a:t>
            </a:r>
          </a:p>
          <a:p>
            <a:pPr marL="342900" indent="-342900" algn="just">
              <a:lnSpc>
                <a:spcPct val="150000"/>
              </a:lnSpc>
              <a:buFont typeface="Arial" panose="020B0604020202020204" pitchFamily="34" charset="0"/>
              <a:buChar char="•"/>
            </a:pPr>
            <a:r>
              <a:rPr lang="el-GR" sz="1800" dirty="0">
                <a:solidFill>
                  <a:schemeClr val="tx1">
                    <a:lumMod val="75000"/>
                    <a:lumOff val="25000"/>
                  </a:schemeClr>
                </a:solidFill>
                <a:latin typeface="Century Gothic" panose="020B0502020202020204" pitchFamily="34" charset="0"/>
              </a:rPr>
              <a:t>Η επιλογή των χωρών</a:t>
            </a:r>
            <a:r>
              <a:rPr lang="en-GB" sz="1800" dirty="0">
                <a:solidFill>
                  <a:schemeClr val="tx1">
                    <a:lumMod val="75000"/>
                    <a:lumOff val="25000"/>
                  </a:schemeClr>
                </a:solidFill>
                <a:latin typeface="Century Gothic" panose="020B0502020202020204" pitchFamily="34" charset="0"/>
              </a:rPr>
              <a:t>, </a:t>
            </a:r>
            <a:r>
              <a:rPr lang="el-GR" sz="1800" dirty="0">
                <a:solidFill>
                  <a:schemeClr val="tx1">
                    <a:lumMod val="75000"/>
                    <a:lumOff val="25000"/>
                  </a:schemeClr>
                </a:solidFill>
                <a:latin typeface="Century Gothic" panose="020B0502020202020204" pitchFamily="34" charset="0"/>
              </a:rPr>
              <a:t>της διάρκειας και του είδους των κινητικοτήτων, </a:t>
            </a:r>
            <a:r>
              <a:rPr lang="el-GR" sz="1800" b="1" dirty="0">
                <a:solidFill>
                  <a:srgbClr val="C00000"/>
                </a:solidFill>
                <a:latin typeface="Century Gothic" panose="020B0502020202020204" pitchFamily="34" charset="0"/>
              </a:rPr>
              <a:t>είναι δυνατόν να διαφοροποιηθούν </a:t>
            </a:r>
            <a:r>
              <a:rPr lang="el-GR" sz="1800" dirty="0">
                <a:solidFill>
                  <a:schemeClr val="tx1">
                    <a:lumMod val="75000"/>
                    <a:lumOff val="25000"/>
                  </a:schemeClr>
                </a:solidFill>
                <a:latin typeface="Century Gothic" panose="020B0502020202020204" pitchFamily="34" charset="0"/>
              </a:rPr>
              <a:t>χωρίς να ενημερωθεί</a:t>
            </a:r>
            <a:r>
              <a:rPr lang="en-GB" sz="1800" dirty="0">
                <a:solidFill>
                  <a:schemeClr val="tx1">
                    <a:lumMod val="75000"/>
                    <a:lumOff val="25000"/>
                  </a:schemeClr>
                </a:solidFill>
                <a:latin typeface="Century Gothic" panose="020B0502020202020204" pitchFamily="34" charset="0"/>
              </a:rPr>
              <a:t> </a:t>
            </a:r>
            <a:r>
              <a:rPr lang="el-GR" sz="1800" dirty="0">
                <a:solidFill>
                  <a:schemeClr val="tx1">
                    <a:lumMod val="75000"/>
                    <a:lumOff val="25000"/>
                  </a:schemeClr>
                </a:solidFill>
                <a:latin typeface="Century Gothic" panose="020B0502020202020204" pitchFamily="34" charset="0"/>
              </a:rPr>
              <a:t>η ΕΥ, εφόσον οι κινητικότητες αυτές παραμένουν πάντα σχετικές με τους στόχους του Ε</a:t>
            </a:r>
            <a:r>
              <a:rPr lang="en-US" sz="1800" dirty="0" err="1">
                <a:solidFill>
                  <a:schemeClr val="tx1">
                    <a:lumMod val="75000"/>
                    <a:lumOff val="25000"/>
                  </a:schemeClr>
                </a:solidFill>
                <a:latin typeface="Century Gothic" panose="020B0502020202020204" pitchFamily="34" charset="0"/>
              </a:rPr>
              <a:t>rasmus</a:t>
            </a:r>
            <a:r>
              <a:rPr lang="en-US" sz="1800" dirty="0">
                <a:solidFill>
                  <a:schemeClr val="tx1">
                    <a:lumMod val="75000"/>
                    <a:lumOff val="25000"/>
                  </a:schemeClr>
                </a:solidFill>
                <a:latin typeface="Century Gothic" panose="020B0502020202020204" pitchFamily="34" charset="0"/>
              </a:rPr>
              <a:t> Plan </a:t>
            </a:r>
            <a:r>
              <a:rPr lang="el-GR" sz="1800" dirty="0">
                <a:solidFill>
                  <a:schemeClr val="tx1">
                    <a:lumMod val="75000"/>
                    <a:lumOff val="25000"/>
                  </a:schemeClr>
                </a:solidFill>
                <a:latin typeface="Century Gothic" panose="020B0502020202020204" pitchFamily="34" charset="0"/>
              </a:rPr>
              <a:t>το οποίο είναι δεσμευτικό (βλ. Αίτηση Διαπίστευσης)</a:t>
            </a:r>
            <a:endParaRPr lang="el-GR"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00490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Διευκρινίσεις για Συμφωνίες</a:t>
            </a:r>
            <a:r>
              <a:rPr lang="en-US" sz="2800" dirty="0">
                <a:solidFill>
                  <a:schemeClr val="bg1"/>
                </a:solidFill>
                <a:latin typeface="Century Gothic" panose="020B0502020202020204" pitchFamily="34" charset="0"/>
              </a:rPr>
              <a:t> (1/2)</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4881336"/>
          </a:xfrm>
          <a:prstGeom prst="rect">
            <a:avLst/>
          </a:prstGeom>
        </p:spPr>
        <p:txBody>
          <a:bodyPr wrap="square">
            <a:spAutoFit/>
          </a:bodyPr>
          <a:lstStyle/>
          <a:p>
            <a:pPr marL="171450" indent="-171450" algn="just">
              <a:lnSpc>
                <a:spcPct val="150000"/>
              </a:lnSpc>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Όλες οι Συμφωνίες </a:t>
            </a:r>
            <a:r>
              <a:rPr lang="el-GR" sz="2000" b="1" dirty="0">
                <a:solidFill>
                  <a:schemeClr val="tx1">
                    <a:lumMod val="75000"/>
                    <a:lumOff val="25000"/>
                  </a:schemeClr>
                </a:solidFill>
                <a:latin typeface="Century Gothic" panose="020B0502020202020204" pitchFamily="34" charset="0"/>
              </a:rPr>
              <a:t>υπογράφονται πριν από την έναρξη των κινητικοτήτων! </a:t>
            </a:r>
          </a:p>
          <a:p>
            <a:pPr algn="just"/>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Δεν μπορεί να αφαιρεθεί κείμενο από τα έντυπα</a:t>
            </a:r>
            <a:r>
              <a:rPr lang="en-US" sz="2000" dirty="0">
                <a:solidFill>
                  <a:schemeClr val="tx1">
                    <a:lumMod val="75000"/>
                    <a:lumOff val="25000"/>
                  </a:schemeClr>
                </a:solidFill>
                <a:latin typeface="Century Gothic" panose="020B0502020202020204" pitchFamily="34" charset="0"/>
              </a:rPr>
              <a:t> </a:t>
            </a:r>
            <a:r>
              <a:rPr lang="en-CY" sz="2000" dirty="0">
                <a:solidFill>
                  <a:schemeClr val="tx1">
                    <a:lumMod val="75000"/>
                    <a:lumOff val="25000"/>
                  </a:schemeClr>
                </a:solidFill>
                <a:latin typeface="Century Gothic" panose="020B0502020202020204" pitchFamily="34" charset="0"/>
                <a:sym typeface="Wingdings" panose="05000000000000000000" pitchFamily="2" charset="2"/>
              </a:rPr>
              <a:t></a:t>
            </a:r>
            <a:r>
              <a:rPr lang="el-GR" sz="2000" dirty="0">
                <a:solidFill>
                  <a:schemeClr val="tx1">
                    <a:lumMod val="75000"/>
                    <a:lumOff val="25000"/>
                  </a:schemeClr>
                </a:solidFill>
                <a:latin typeface="Century Gothic" panose="020B0502020202020204" pitchFamily="34" charset="0"/>
              </a:rPr>
              <a:t>  μπορεί να προστεθεί</a:t>
            </a: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Τροποποιήσεις στις υπογεγραμμένες συμφωνίες</a:t>
            </a:r>
            <a:r>
              <a:rPr lang="en-US" sz="2000" dirty="0">
                <a:solidFill>
                  <a:schemeClr val="tx1">
                    <a:lumMod val="75000"/>
                    <a:lumOff val="25000"/>
                  </a:schemeClr>
                </a:solidFill>
                <a:latin typeface="Century Gothic" panose="020B0502020202020204" pitchFamily="34" charset="0"/>
              </a:rPr>
              <a:t> </a:t>
            </a:r>
            <a:r>
              <a:rPr lang="en-CY" sz="2000" dirty="0">
                <a:solidFill>
                  <a:schemeClr val="tx1">
                    <a:lumMod val="75000"/>
                    <a:lumOff val="25000"/>
                  </a:schemeClr>
                </a:solidFill>
                <a:latin typeface="Century Gothic" panose="020B0502020202020204" pitchFamily="34" charset="0"/>
                <a:sym typeface="Wingdings" panose="05000000000000000000" pitchFamily="2" charset="2"/>
              </a:rPr>
              <a:t></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αποτέλεσμα συμφωνίας όλων των συμβαλλόμενων μερών</a:t>
            </a:r>
          </a:p>
          <a:p>
            <a:pPr algn="just"/>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Μπορείτε στις Συμφωνίες επιχορήγησης να προσθέσετε ειδική ρήτρα για θέματα </a:t>
            </a:r>
            <a:r>
              <a:rPr lang="en-GB" sz="2000" dirty="0">
                <a:solidFill>
                  <a:schemeClr val="tx1">
                    <a:lumMod val="75000"/>
                    <a:lumOff val="25000"/>
                  </a:schemeClr>
                </a:solidFill>
                <a:latin typeface="Century Gothic" panose="020B0502020202020204" pitchFamily="34" charset="0"/>
              </a:rPr>
              <a:t>GDPR </a:t>
            </a:r>
            <a:r>
              <a:rPr lang="el-GR" sz="2000" dirty="0">
                <a:solidFill>
                  <a:schemeClr val="tx1">
                    <a:lumMod val="75000"/>
                    <a:lumOff val="25000"/>
                  </a:schemeClr>
                </a:solidFill>
                <a:latin typeface="Century Gothic" panose="020B0502020202020204" pitchFamily="34" charset="0"/>
              </a:rPr>
              <a:t>ούτως ώστε να είστε σε θέση μετέπειτα να προωθήσετε φωτογραφίες προς την ΕΥ για σκοπούς διάδοσης του Σχεδίου αργότερα</a:t>
            </a:r>
            <a:endParaRPr lang="en-US" sz="2000" dirty="0">
              <a:solidFill>
                <a:schemeClr val="tx1">
                  <a:lumMod val="75000"/>
                  <a:lumOff val="25000"/>
                </a:schemeClr>
              </a:solidFill>
              <a:latin typeface="Century Gothic" panose="020B0502020202020204" pitchFamily="34" charset="0"/>
            </a:endParaRPr>
          </a:p>
          <a:p>
            <a:pPr algn="just"/>
            <a:endParaRPr lang="en-US"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Ø"/>
            </a:pPr>
            <a:r>
              <a:rPr lang="el-GR" sz="2000" b="1" dirty="0">
                <a:solidFill>
                  <a:srgbClr val="FF0000"/>
                </a:solidFill>
                <a:latin typeface="Century Gothic" panose="020B0502020202020204" pitchFamily="34" charset="0"/>
              </a:rPr>
              <a:t>Προσοχή για ΕΕΚ</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Δεν επιτρέπονται πλέον τα ομαδικά </a:t>
            </a:r>
            <a:r>
              <a:rPr lang="en-US" sz="2000" b="1" dirty="0">
                <a:solidFill>
                  <a:srgbClr val="FF0000"/>
                </a:solidFill>
                <a:latin typeface="Century Gothic" panose="020B0502020202020204" pitchFamily="34" charset="0"/>
              </a:rPr>
              <a:t>learning</a:t>
            </a:r>
            <a:r>
              <a:rPr lang="el-GR" sz="2000" b="1" dirty="0">
                <a:solidFill>
                  <a:srgbClr val="FF0000"/>
                </a:solidFill>
                <a:latin typeface="Century Gothic" panose="020B0502020202020204" pitchFamily="34" charset="0"/>
              </a:rPr>
              <a:t> και </a:t>
            </a:r>
            <a:r>
              <a:rPr lang="en-US" sz="2000" b="1" dirty="0">
                <a:solidFill>
                  <a:srgbClr val="FF0000"/>
                </a:solidFill>
                <a:latin typeface="Century Gothic" panose="020B0502020202020204" pitchFamily="34" charset="0"/>
              </a:rPr>
              <a:t>grant agreements </a:t>
            </a:r>
            <a:r>
              <a:rPr lang="el-GR" sz="2000" b="1" dirty="0">
                <a:solidFill>
                  <a:srgbClr val="FF0000"/>
                </a:solidFill>
                <a:latin typeface="Century Gothic" panose="020B0502020202020204" pitchFamily="34" charset="0"/>
              </a:rPr>
              <a:t>των εκπαιδευομένων. Ο κάθε</a:t>
            </a:r>
            <a:r>
              <a:rPr lang="en-US" sz="2000" b="1" dirty="0">
                <a:solidFill>
                  <a:srgbClr val="FF0000"/>
                </a:solidFill>
                <a:latin typeface="Century Gothic" panose="020B0502020202020204" pitchFamily="34" charset="0"/>
              </a:rPr>
              <a:t> </a:t>
            </a:r>
            <a:r>
              <a:rPr lang="el-GR" sz="2000" b="1" dirty="0">
                <a:solidFill>
                  <a:srgbClr val="FF0000"/>
                </a:solidFill>
                <a:latin typeface="Century Gothic" panose="020B0502020202020204" pitchFamily="34" charset="0"/>
              </a:rPr>
              <a:t>συμμετέχοντας πρέπει να έχει δικό του </a:t>
            </a:r>
            <a:r>
              <a:rPr lang="en-US" sz="2000" b="1" dirty="0">
                <a:solidFill>
                  <a:srgbClr val="FF0000"/>
                </a:solidFill>
                <a:latin typeface="Century Gothic" panose="020B0502020202020204" pitchFamily="34" charset="0"/>
              </a:rPr>
              <a:t>agreement</a:t>
            </a:r>
            <a:endParaRPr lang="el-GR" sz="2000" b="1" dirty="0">
              <a:solidFill>
                <a:srgbClr val="FF0000"/>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97293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Διευκρινίσεις για Συμφωνίες</a:t>
            </a:r>
            <a:r>
              <a:rPr lang="en-US" sz="2800" dirty="0">
                <a:solidFill>
                  <a:schemeClr val="bg1"/>
                </a:solidFill>
                <a:latin typeface="Century Gothic" panose="020B0502020202020204" pitchFamily="34" charset="0"/>
              </a:rPr>
              <a:t> (2/2)</a:t>
            </a:r>
            <a:endParaRPr lang="en-GB" sz="2800" dirty="0">
              <a:solidFill>
                <a:schemeClr val="bg1"/>
              </a:solidFill>
              <a:latin typeface="Century Gothic" panose="020B0502020202020204" pitchFamily="34" charset="0"/>
            </a:endParaRPr>
          </a:p>
        </p:txBody>
      </p:sp>
      <p:sp>
        <p:nvSpPr>
          <p:cNvPr id="3" name="Rectangle 2"/>
          <p:cNvSpPr/>
          <p:nvPr/>
        </p:nvSpPr>
        <p:spPr>
          <a:xfrm>
            <a:off x="480271" y="666525"/>
            <a:ext cx="11453228" cy="6035435"/>
          </a:xfrm>
          <a:prstGeom prst="rect">
            <a:avLst/>
          </a:prstGeom>
        </p:spPr>
        <p:txBody>
          <a:bodyPr wrap="square">
            <a:spAutoFit/>
          </a:bodyPr>
          <a:lstStyle/>
          <a:p>
            <a:pPr algn="just">
              <a:lnSpc>
                <a:spcPct val="150000"/>
              </a:lnSpc>
            </a:pPr>
            <a:r>
              <a:rPr lang="en-US" sz="2000" b="1" u="sng" dirty="0">
                <a:solidFill>
                  <a:schemeClr val="tx1">
                    <a:lumMod val="75000"/>
                    <a:lumOff val="25000"/>
                  </a:schemeClr>
                </a:solidFill>
                <a:latin typeface="Century Gothic" panose="020B0502020202020204" pitchFamily="34" charset="0"/>
              </a:rPr>
              <a:t>Grant Agreement</a:t>
            </a:r>
            <a:endParaRPr lang="el-GR" sz="2000" b="1" u="sng"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b="1" dirty="0">
                <a:solidFill>
                  <a:schemeClr val="tx1">
                    <a:lumMod val="75000"/>
                    <a:lumOff val="25000"/>
                  </a:schemeClr>
                </a:solidFill>
                <a:latin typeface="Century Gothic" panose="020B0502020202020204" pitchFamily="34" charset="0"/>
              </a:rPr>
              <a:t>Ημερομηνία έναρξης της κινητικότητας = 1</a:t>
            </a:r>
            <a:r>
              <a:rPr lang="el-GR" sz="2000" b="1" baseline="30000" dirty="0">
                <a:solidFill>
                  <a:schemeClr val="tx1">
                    <a:lumMod val="75000"/>
                    <a:lumOff val="25000"/>
                  </a:schemeClr>
                </a:solidFill>
                <a:latin typeface="Century Gothic" panose="020B0502020202020204" pitchFamily="34" charset="0"/>
              </a:rPr>
              <a:t>η</a:t>
            </a:r>
            <a:r>
              <a:rPr lang="el-GR" sz="2000" b="1" dirty="0">
                <a:solidFill>
                  <a:schemeClr val="tx1">
                    <a:lumMod val="75000"/>
                    <a:lumOff val="25000"/>
                  </a:schemeClr>
                </a:solidFill>
                <a:latin typeface="Century Gothic" panose="020B0502020202020204" pitchFamily="34" charset="0"/>
              </a:rPr>
              <a:t> μέρα εκπαίδευσης (ημέρες </a:t>
            </a:r>
            <a:r>
              <a:rPr lang="el-GR" sz="2000" b="1" dirty="0" err="1">
                <a:solidFill>
                  <a:schemeClr val="tx1">
                    <a:lumMod val="75000"/>
                    <a:lumOff val="25000"/>
                  </a:schemeClr>
                </a:solidFill>
                <a:latin typeface="Century Gothic" panose="020B0502020202020204" pitchFamily="34" charset="0"/>
              </a:rPr>
              <a:t>ταξιδίου</a:t>
            </a:r>
            <a:r>
              <a:rPr lang="el-GR" sz="2000" b="1" dirty="0">
                <a:solidFill>
                  <a:schemeClr val="tx1">
                    <a:lumMod val="75000"/>
                    <a:lumOff val="25000"/>
                  </a:schemeClr>
                </a:solidFill>
                <a:latin typeface="Century Gothic" panose="020B0502020202020204" pitchFamily="34" charset="0"/>
              </a:rPr>
              <a:t> δηλώνονται χωριστά)</a:t>
            </a: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 ποσά που αναγράφονται στη Συμφωνία μεταξύ Οργανισμού Αποστολής και των συμμετεχόντων είναι αυτά που ορίζει η Πρόσκληση του έτους για το Πρόγραμμα – τα ίδια ποσά δηλώνονται και στο </a:t>
            </a:r>
            <a:r>
              <a:rPr lang="en-GB" sz="2000" dirty="0">
                <a:solidFill>
                  <a:schemeClr val="tx1">
                    <a:lumMod val="75000"/>
                    <a:lumOff val="25000"/>
                  </a:schemeClr>
                </a:solidFill>
                <a:latin typeface="Century Gothic" panose="020B0502020202020204" pitchFamily="34" charset="0"/>
              </a:rPr>
              <a:t>Beneficiaries Module</a:t>
            </a:r>
            <a:r>
              <a:rPr lang="el-GR" sz="2000" dirty="0">
                <a:solidFill>
                  <a:schemeClr val="tx1">
                    <a:lumMod val="75000"/>
                    <a:lumOff val="25000"/>
                  </a:schemeClr>
                </a:solidFill>
                <a:latin typeface="Century Gothic" panose="020B0502020202020204" pitchFamily="34" charset="0"/>
              </a:rPr>
              <a:t> (το νέο εργαλείο διαχείρισης των σχεδίων). Επίσης, πρέπει να τονίσουμε ότι όλες οι κινητικότητες καταχωρούνται στο εργαλείο διαχείρισης του Σχεδίου πριν την έναρξή τους</a:t>
            </a:r>
            <a:endParaRPr lang="el-GR" sz="1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b="1" dirty="0">
                <a:solidFill>
                  <a:schemeClr val="accent6">
                    <a:lumMod val="75000"/>
                  </a:schemeClr>
                </a:solidFill>
                <a:latin typeface="Century Gothic" panose="020B0502020202020204" pitchFamily="34" charset="0"/>
              </a:rPr>
              <a:t>Σημείωση: </a:t>
            </a:r>
            <a:r>
              <a:rPr lang="el-GR" sz="2000" dirty="0">
                <a:solidFill>
                  <a:schemeClr val="tx1">
                    <a:lumMod val="75000"/>
                    <a:lumOff val="25000"/>
                  </a:schemeClr>
                </a:solidFill>
                <a:latin typeface="Century Gothic" panose="020B0502020202020204" pitchFamily="34" charset="0"/>
              </a:rPr>
              <a:t>Αυτό ισχύει ακόμη και όταν ο πραγματικός διαμοιρασμός χρημάτων ανάμεσα στους συμμετέχοντες είναι διαφορετικός</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 οποιαδήποτε τραπεζικά έξοδα δεν τα επωμίζεται ο συμμετέχοντας. Εμπίπτουν στην κατηγορία των οργανωτικών εξόδων</a:t>
            </a:r>
          </a:p>
        </p:txBody>
      </p:sp>
    </p:spTree>
    <p:extLst>
      <p:ext uri="{BB962C8B-B14F-4D97-AF65-F5344CB8AC3E}">
        <p14:creationId xmlns:p14="http://schemas.microsoft.com/office/powerpoint/2010/main" val="403966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Έγγραφα Προγράμματος</a:t>
            </a:r>
            <a:endParaRPr lang="en-GB" sz="2800" dirty="0">
              <a:solidFill>
                <a:schemeClr val="bg1"/>
              </a:solidFill>
              <a:latin typeface="Century Gothic" panose="020B0502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5884" y="1265129"/>
            <a:ext cx="11523945" cy="4496844"/>
          </a:xfrm>
          <a:prstGeom prst="rect">
            <a:avLst/>
          </a:prstGeom>
          <a:noFill/>
          <a:ln>
            <a:noFill/>
          </a:ln>
        </p:spPr>
      </p:pic>
    </p:spTree>
    <p:extLst>
      <p:ext uri="{BB962C8B-B14F-4D97-AF65-F5344CB8AC3E}">
        <p14:creationId xmlns:p14="http://schemas.microsoft.com/office/powerpoint/2010/main" val="2688847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Γλωσσική Υποστήριξη - </a:t>
            </a:r>
            <a:r>
              <a:rPr lang="en-US" sz="2800" dirty="0">
                <a:solidFill>
                  <a:schemeClr val="bg1"/>
                </a:solidFill>
                <a:latin typeface="Century Gothic" panose="020B0502020202020204" pitchFamily="34" charset="0"/>
              </a:rPr>
              <a:t>OLS</a:t>
            </a:r>
            <a:endParaRPr lang="en-GB" sz="2800" dirty="0">
              <a:solidFill>
                <a:schemeClr val="bg1"/>
              </a:solidFill>
              <a:latin typeface="Century Gothic" panose="020B0502020202020204" pitchFamily="34" charset="0"/>
            </a:endParaRPr>
          </a:p>
        </p:txBody>
      </p:sp>
      <p:sp>
        <p:nvSpPr>
          <p:cNvPr id="6" name="Rectangle 5">
            <a:extLst>
              <a:ext uri="{FF2B5EF4-FFF2-40B4-BE49-F238E27FC236}">
                <a16:creationId xmlns:a16="http://schemas.microsoft.com/office/drawing/2014/main" id="{6C77DEBC-4C4C-C26A-0B8C-6FFE23FEDB38}"/>
              </a:ext>
            </a:extLst>
          </p:cNvPr>
          <p:cNvSpPr/>
          <p:nvPr/>
        </p:nvSpPr>
        <p:spPr>
          <a:xfrm>
            <a:off x="480271" y="982650"/>
            <a:ext cx="11453228" cy="341939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Η πρόσβαση γίνεται μέσω του </a:t>
            </a:r>
            <a:r>
              <a:rPr lang="el-GR" sz="2000" dirty="0">
                <a:solidFill>
                  <a:schemeClr val="tx1">
                    <a:lumMod val="75000"/>
                    <a:lumOff val="25000"/>
                  </a:schemeClr>
                </a:solidFill>
                <a:latin typeface="Century Gothic" panose="020B0502020202020204" pitchFamily="34" charset="0"/>
                <a:hlinkClick r:id="rId3"/>
              </a:rPr>
              <a:t>Ε</a:t>
            </a:r>
            <a:r>
              <a:rPr lang="en-US" sz="2000" dirty="0">
                <a:solidFill>
                  <a:schemeClr val="tx1">
                    <a:lumMod val="75000"/>
                    <a:lumOff val="25000"/>
                  </a:schemeClr>
                </a:solidFill>
                <a:latin typeface="Century Gothic" panose="020B0502020202020204" pitchFamily="34" charset="0"/>
                <a:hlinkClick r:id="rId3"/>
              </a:rPr>
              <a:t>U Academy</a:t>
            </a:r>
            <a:endParaRPr lang="en-US"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Wingdings" panose="05000000000000000000" pitchFamily="2" charset="2"/>
              <a:buChar char="Ø"/>
            </a:pPr>
            <a:r>
              <a:rPr lang="en-US" sz="2000" dirty="0">
                <a:solidFill>
                  <a:schemeClr val="tx1">
                    <a:lumMod val="75000"/>
                    <a:lumOff val="25000"/>
                  </a:schemeClr>
                </a:solidFill>
                <a:latin typeface="Century Gothic" panose="020B0502020202020204" pitchFamily="34" charset="0"/>
              </a:rPr>
              <a:t>A</a:t>
            </a:r>
            <a:r>
              <a:rPr lang="el-GR" sz="2000" dirty="0" err="1">
                <a:solidFill>
                  <a:schemeClr val="tx1">
                    <a:lumMod val="75000"/>
                    <a:lumOff val="25000"/>
                  </a:schemeClr>
                </a:solidFill>
                <a:latin typeface="Century Gothic" panose="020B0502020202020204" pitchFamily="34" charset="0"/>
              </a:rPr>
              <a:t>παιτείται</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EU Login Account</a:t>
            </a:r>
          </a:p>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Αξιολόγηση πριν την έναρξη του </a:t>
            </a:r>
            <a:r>
              <a:rPr lang="en-US" sz="2000" dirty="0">
                <a:solidFill>
                  <a:schemeClr val="tx1">
                    <a:lumMod val="75000"/>
                    <a:lumOff val="25000"/>
                  </a:schemeClr>
                </a:solidFill>
                <a:latin typeface="Century Gothic" panose="020B0502020202020204" pitchFamily="34" charset="0"/>
              </a:rPr>
              <a:t>course</a:t>
            </a:r>
          </a:p>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Περιορισμένος αριθμός γλωσσών προς το παρόν</a:t>
            </a:r>
            <a:r>
              <a:rPr lang="en-US" sz="2000" dirty="0">
                <a:solidFill>
                  <a:schemeClr val="tx1">
                    <a:lumMod val="75000"/>
                    <a:lumOff val="25000"/>
                  </a:schemeClr>
                </a:solidFill>
                <a:latin typeface="Century Gothic" panose="020B0502020202020204" pitchFamily="34" charset="0"/>
              </a:rPr>
              <a:t> </a:t>
            </a: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Wingdings" panose="05000000000000000000" pitchFamily="2" charset="2"/>
              <a:buChar char="Ø"/>
            </a:pPr>
            <a:r>
              <a:rPr lang="en-GB" sz="2000" dirty="0">
                <a:solidFill>
                  <a:schemeClr val="tx1">
                    <a:lumMod val="75000"/>
                    <a:lumOff val="25000"/>
                  </a:schemeClr>
                </a:solidFill>
                <a:latin typeface="Century Gothic" panose="020B0502020202020204" pitchFamily="34" charset="0"/>
                <a:hlinkClick r:id="rId4"/>
              </a:rPr>
              <a:t>Helpdesk</a:t>
            </a:r>
            <a:endParaRPr lang="el-GR" sz="2000" dirty="0">
              <a:solidFill>
                <a:schemeClr val="tx1">
                  <a:lumMod val="75000"/>
                  <a:lumOff val="25000"/>
                </a:schemeClr>
              </a:solidFill>
              <a:latin typeface="Century Gothic" panose="020B0502020202020204" pitchFamily="34" charset="0"/>
            </a:endParaRP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pic>
        <p:nvPicPr>
          <p:cNvPr id="8" name="Picture 7">
            <a:extLst>
              <a:ext uri="{FF2B5EF4-FFF2-40B4-BE49-F238E27FC236}">
                <a16:creationId xmlns:a16="http://schemas.microsoft.com/office/drawing/2014/main" id="{3F85DD75-A2A2-40C8-8B1B-0A12CECED52C}"/>
              </a:ext>
            </a:extLst>
          </p:cNvPr>
          <p:cNvPicPr>
            <a:picLocks noChangeAspect="1"/>
          </p:cNvPicPr>
          <p:nvPr/>
        </p:nvPicPr>
        <p:blipFill>
          <a:blip r:embed="rId5"/>
          <a:stretch>
            <a:fillRect/>
          </a:stretch>
        </p:blipFill>
        <p:spPr>
          <a:xfrm>
            <a:off x="480271" y="3241566"/>
            <a:ext cx="6468378" cy="3305636"/>
          </a:xfrm>
          <a:prstGeom prst="rect">
            <a:avLst/>
          </a:prstGeom>
        </p:spPr>
      </p:pic>
    </p:spTree>
    <p:extLst>
      <p:ext uri="{BB962C8B-B14F-4D97-AF65-F5344CB8AC3E}">
        <p14:creationId xmlns:p14="http://schemas.microsoft.com/office/powerpoint/2010/main" val="1583853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Κατά τη διάρκεια της κινητικότητας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35146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Ο οργανισμός αποστολής επικοινωνεί με τους συμμετέχοντες και τον οργανισμό υποδοχής για:</a:t>
            </a: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λήψη ανατροφοδότησης</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επίλυση προβλημάτων που ενδέχεται να προκύψουν </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αναπροσαρμογή του προγράμματος δραστηριοτήτων, όταν αυτό κρίνεται αναγκαίο</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Ανάλογα με τον τύπο κινητικότητας οι οργανισμοί είναι σημαντικό να ορίζουν άτομο που θα λειτουργεί ως </a:t>
            </a:r>
            <a:r>
              <a:rPr lang="el-GR" sz="2000" b="1" dirty="0">
                <a:solidFill>
                  <a:schemeClr val="tx1">
                    <a:lumMod val="75000"/>
                    <a:lumOff val="25000"/>
                  </a:schemeClr>
                </a:solidFill>
                <a:latin typeface="Century Gothic" panose="020B0502020202020204" pitchFamily="34" charset="0"/>
              </a:rPr>
              <a:t>μέντορας</a:t>
            </a:r>
            <a:r>
              <a:rPr lang="el-GR" sz="2000" dirty="0">
                <a:solidFill>
                  <a:schemeClr val="tx1">
                    <a:lumMod val="75000"/>
                    <a:lumOff val="25000"/>
                  </a:schemeClr>
                </a:solidFill>
                <a:latin typeface="Century Gothic" panose="020B0502020202020204" pitchFamily="34" charset="0"/>
              </a:rPr>
              <a:t> για υποστήριξη των συμμετεχόντων και επίτευξη των μαθησιακών αποτελεσμάτων </a:t>
            </a:r>
          </a:p>
          <a:p>
            <a:pPr marL="342900" indent="-342900" algn="just">
              <a:lnSpc>
                <a:spcPct val="150000"/>
              </a:lnSpc>
              <a:buFont typeface="Wingdings" panose="05000000000000000000" pitchFamily="2" charset="2"/>
              <a:buChar char="Ø"/>
            </a:pPr>
            <a:endParaRPr lang="el-GR" sz="1000" dirty="0">
              <a:solidFill>
                <a:schemeClr val="tx1">
                  <a:lumMod val="75000"/>
                  <a:lumOff val="25000"/>
                </a:schemeClr>
              </a:solidFill>
              <a:latin typeface="Century Gothic" panose="020B0502020202020204" pitchFamily="34" charset="0"/>
            </a:endParaRPr>
          </a:p>
          <a:p>
            <a:pPr algn="just">
              <a:lnSpc>
                <a:spcPct val="150000"/>
              </a:lnSpc>
            </a:pPr>
            <a:r>
              <a:rPr lang="el-GR" sz="2000" b="1" dirty="0">
                <a:solidFill>
                  <a:schemeClr val="accent6">
                    <a:lumMod val="75000"/>
                  </a:schemeClr>
                </a:solidFill>
                <a:latin typeface="Century Gothic" panose="020B0502020202020204" pitchFamily="34" charset="0"/>
              </a:rPr>
              <a:t>Εισήγηση: </a:t>
            </a:r>
            <a:r>
              <a:rPr lang="el-GR" sz="2000" dirty="0">
                <a:solidFill>
                  <a:schemeClr val="tx1">
                    <a:lumMod val="75000"/>
                    <a:lumOff val="25000"/>
                  </a:schemeClr>
                </a:solidFill>
                <a:latin typeface="Century Gothic" panose="020B0502020202020204" pitchFamily="34" charset="0"/>
              </a:rPr>
              <a:t>Οι συμμετέχοντες να παραλαμβάνουν τα αποδεικτικά έντυπα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ανάλογα με τον τύπο δραστηριότητας</a:t>
            </a: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672626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Μετά την κινητικότητα (1/2)</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093154"/>
          </a:xfrm>
          <a:prstGeom prst="rect">
            <a:avLst/>
          </a:prstGeom>
        </p:spPr>
        <p:txBody>
          <a:bodyPr wrap="square">
            <a:spAutoFit/>
          </a:bodyPr>
          <a:lstStyle/>
          <a:p>
            <a:pPr algn="just">
              <a:lnSpc>
                <a:spcPct val="150000"/>
              </a:lnSpc>
            </a:pPr>
            <a:endParaRPr lang="el-GR" sz="1000" dirty="0">
              <a:solidFill>
                <a:schemeClr val="tx1">
                  <a:lumMod val="75000"/>
                  <a:lumOff val="25000"/>
                </a:schemeClr>
              </a:solidFill>
              <a:latin typeface="Century Gothic" panose="020B0502020202020204" pitchFamily="34" charset="0"/>
            </a:endParaRPr>
          </a:p>
          <a:p>
            <a:pPr algn="just">
              <a:lnSpc>
                <a:spcPct val="150000"/>
              </a:lnSpc>
            </a:pPr>
            <a:r>
              <a:rPr lang="el-GR" sz="2000" dirty="0">
                <a:solidFill>
                  <a:schemeClr val="tx1">
                    <a:lumMod val="75000"/>
                    <a:lumOff val="25000"/>
                  </a:schemeClr>
                </a:solidFill>
                <a:latin typeface="Century Gothic" panose="020B0502020202020204" pitchFamily="34" charset="0"/>
              </a:rPr>
              <a:t>Ο συντονιστής του Σχεδίου συλλέγει: </a:t>
            </a:r>
          </a:p>
          <a:p>
            <a:pPr algn="just">
              <a:lnSpc>
                <a:spcPct val="150000"/>
              </a:lnSpc>
            </a:pPr>
            <a:endParaRPr lang="el-GR" sz="1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Αντίγραφα των αποδεικτικών που απαιτεί το πρόγραμμα</a:t>
            </a:r>
          </a:p>
          <a:p>
            <a:pPr marL="171450" indent="-171450" algn="just">
              <a:lnSpc>
                <a:spcPct val="150000"/>
              </a:lnSpc>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Τις κάρτες επιβίβασης και όλες τις αποδείξεις που αφορούν τις κινητικότητες και τις τοποθετεί στον Φάκελο του σχεδίου με ένα φωτοτυπημένο αντίγραφο</a:t>
            </a:r>
          </a:p>
          <a:p>
            <a:pPr algn="just">
              <a:lnSpc>
                <a:spcPct val="150000"/>
              </a:lnSpc>
            </a:pPr>
            <a:endParaRPr lang="el-GR" sz="2000" u="sng"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0129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Μετά την κινητικότητα (2/2)</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632311"/>
          </a:xfrm>
          <a:prstGeom prst="rect">
            <a:avLst/>
          </a:prstGeom>
        </p:spPr>
        <p:txBody>
          <a:bodyPr wrap="square">
            <a:spAutoFit/>
          </a:bodyPr>
          <a:lstStyle/>
          <a:p>
            <a:pPr algn="just"/>
            <a:r>
              <a:rPr lang="en-US" sz="2000" b="1" dirty="0">
                <a:solidFill>
                  <a:schemeClr val="tx1">
                    <a:lumMod val="75000"/>
                    <a:lumOff val="25000"/>
                  </a:schemeClr>
                </a:solidFill>
                <a:latin typeface="Century Gothic" panose="020B0502020202020204" pitchFamily="34" charset="0"/>
              </a:rPr>
              <a:t>Participant’s Report:</a:t>
            </a:r>
            <a:endParaRPr lang="el-GR" sz="2000" b="1"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Οι συμμετέχοντες συμπληρώνουν και υποβάλλουν ηλεκτρονικά το ερωτηματολόγιο που τους αποστέλλεται αυτόματα στο </a:t>
            </a:r>
            <a:r>
              <a:rPr lang="el-GR" sz="2000" b="1" dirty="0">
                <a:solidFill>
                  <a:schemeClr val="tx1">
                    <a:lumMod val="75000"/>
                    <a:lumOff val="25000"/>
                  </a:schemeClr>
                </a:solidFill>
                <a:latin typeface="Century Gothic" panose="020B0502020202020204" pitchFamily="34" charset="0"/>
              </a:rPr>
              <a:t>προσωπικό τους </a:t>
            </a:r>
            <a:r>
              <a:rPr lang="en-GB" sz="2000" b="1" dirty="0">
                <a:solidFill>
                  <a:schemeClr val="tx1">
                    <a:lumMod val="75000"/>
                    <a:lumOff val="25000"/>
                  </a:schemeClr>
                </a:solidFill>
                <a:latin typeface="Century Gothic" panose="020B0502020202020204" pitchFamily="34" charset="0"/>
              </a:rPr>
              <a:t>email </a:t>
            </a:r>
            <a:r>
              <a:rPr lang="el-GR" sz="2000" dirty="0">
                <a:solidFill>
                  <a:schemeClr val="tx1">
                    <a:lumMod val="75000"/>
                    <a:lumOff val="25000"/>
                  </a:schemeClr>
                </a:solidFill>
                <a:latin typeface="Century Gothic" panose="020B0502020202020204" pitchFamily="34" charset="0"/>
              </a:rPr>
              <a:t>μετά τη λήξη της κινητικότητάς τους </a:t>
            </a:r>
          </a:p>
          <a:p>
            <a:pPr algn="just"/>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Συμπλήρωση </a:t>
            </a:r>
            <a:r>
              <a:rPr lang="en-US" sz="2000" dirty="0">
                <a:solidFill>
                  <a:schemeClr val="tx1">
                    <a:lumMod val="75000"/>
                    <a:lumOff val="25000"/>
                  </a:schemeClr>
                </a:solidFill>
                <a:latin typeface="Century Gothic" panose="020B0502020202020204" pitchFamily="34" charset="0"/>
              </a:rPr>
              <a:t>participant’s report </a:t>
            </a:r>
            <a:r>
              <a:rPr lang="el-GR" sz="2000" dirty="0">
                <a:solidFill>
                  <a:schemeClr val="tx1">
                    <a:lumMod val="75000"/>
                    <a:lumOff val="25000"/>
                  </a:schemeClr>
                </a:solidFill>
                <a:latin typeface="Century Gothic" panose="020B0502020202020204" pitchFamily="34" charset="0"/>
              </a:rPr>
              <a:t>εντός ενός μήνα από την ολοκλήρωση της κινητικότητας </a:t>
            </a:r>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Δυνατότητα αποστολής του </a:t>
            </a:r>
            <a:r>
              <a:rPr lang="en-US" sz="2000" dirty="0">
                <a:solidFill>
                  <a:schemeClr val="tx1">
                    <a:lumMod val="75000"/>
                    <a:lumOff val="25000"/>
                  </a:schemeClr>
                </a:solidFill>
                <a:latin typeface="Century Gothic" panose="020B0502020202020204" pitchFamily="34" charset="0"/>
              </a:rPr>
              <a:t>report</a:t>
            </a:r>
            <a:r>
              <a:rPr lang="el-GR" sz="2000" dirty="0">
                <a:solidFill>
                  <a:schemeClr val="tx1">
                    <a:lumMod val="75000"/>
                    <a:lumOff val="25000"/>
                  </a:schemeClr>
                </a:solidFill>
                <a:latin typeface="Century Gothic" panose="020B0502020202020204" pitchFamily="34" charset="0"/>
              </a:rPr>
              <a:t> εκ νέου σε περίπτωση που ο συμμετέχοντας δεν το έχει λάβει</a:t>
            </a:r>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Σε περίπτωση που δεν υποβληθεί το </a:t>
            </a:r>
            <a:r>
              <a:rPr lang="en-US" sz="2000" dirty="0">
                <a:solidFill>
                  <a:schemeClr val="tx1">
                    <a:lumMod val="75000"/>
                    <a:lumOff val="25000"/>
                  </a:schemeClr>
                </a:solidFill>
                <a:latin typeface="Century Gothic" panose="020B0502020202020204" pitchFamily="34" charset="0"/>
              </a:rPr>
              <a:t>participant’s report, </a:t>
            </a:r>
            <a:r>
              <a:rPr lang="el-GR" sz="2000" dirty="0">
                <a:solidFill>
                  <a:schemeClr val="tx1">
                    <a:lumMod val="75000"/>
                    <a:lumOff val="25000"/>
                  </a:schemeClr>
                </a:solidFill>
                <a:latin typeface="Century Gothic" panose="020B0502020202020204" pitchFamily="34" charset="0"/>
              </a:rPr>
              <a:t>είναι πιθανόν να αποκοπεί ποσό από την επιχορήγηση</a:t>
            </a:r>
            <a:endParaRPr lang="en-GB"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algn="just"/>
            <a:r>
              <a:rPr lang="el-GR" sz="2000" b="1" dirty="0">
                <a:solidFill>
                  <a:schemeClr val="tx1">
                    <a:lumMod val="75000"/>
                    <a:lumOff val="25000"/>
                  </a:schemeClr>
                </a:solidFill>
                <a:latin typeface="Century Gothic" panose="020B0502020202020204" pitchFamily="34" charset="0"/>
              </a:rPr>
              <a:t>Υποβολή της Τελικής Έκθεσης στο τέλος του Σχεδίου </a:t>
            </a:r>
            <a:r>
              <a:rPr lang="el-GR" sz="2000" dirty="0">
                <a:solidFill>
                  <a:schemeClr val="tx1">
                    <a:lumMod val="75000"/>
                    <a:lumOff val="25000"/>
                  </a:schemeClr>
                </a:solidFill>
                <a:latin typeface="Century Gothic" panose="020B0502020202020204" pitchFamily="34" charset="0"/>
              </a:rPr>
              <a:t>που αφορά όλες τις δραστηριότητες  που πραγματοποιήθηκαν</a:t>
            </a:r>
          </a:p>
          <a:p>
            <a:pPr algn="just"/>
            <a:endParaRPr lang="en-US" sz="2000" dirty="0">
              <a:solidFill>
                <a:schemeClr val="tx1">
                  <a:lumMod val="75000"/>
                  <a:lumOff val="25000"/>
                </a:schemeClr>
              </a:solidFill>
              <a:latin typeface="Century Gothic" panose="020B0502020202020204" pitchFamily="34" charset="0"/>
            </a:endParaRPr>
          </a:p>
          <a:p>
            <a:pPr algn="just"/>
            <a:r>
              <a:rPr lang="el-GR" sz="2000" b="1" dirty="0">
                <a:solidFill>
                  <a:schemeClr val="tx1">
                    <a:lumMod val="75000"/>
                    <a:lumOff val="25000"/>
                  </a:schemeClr>
                </a:solidFill>
                <a:latin typeface="Century Gothic" panose="020B0502020202020204" pitchFamily="34" charset="0"/>
              </a:rPr>
              <a:t>Ενημέρωση της Πλατφόρμας </a:t>
            </a:r>
            <a:r>
              <a:rPr lang="el-GR" sz="2000" b="1" i="1" dirty="0">
                <a:solidFill>
                  <a:schemeClr val="tx1">
                    <a:lumMod val="75000"/>
                    <a:lumOff val="25000"/>
                  </a:schemeClr>
                </a:solidFill>
                <a:latin typeface="Century Gothic" panose="020B0502020202020204" pitchFamily="34" charset="0"/>
                <a:hlinkClick r:id="rId3"/>
              </a:rPr>
              <a:t>Ε</a:t>
            </a:r>
            <a:r>
              <a:rPr lang="en-US" sz="2000" b="1" i="1" dirty="0" err="1">
                <a:solidFill>
                  <a:schemeClr val="tx1">
                    <a:lumMod val="75000"/>
                    <a:lumOff val="25000"/>
                  </a:schemeClr>
                </a:solidFill>
                <a:latin typeface="Century Gothic" panose="020B0502020202020204" pitchFamily="34" charset="0"/>
                <a:hlinkClick r:id="rId3"/>
              </a:rPr>
              <a:t>rasmus</a:t>
            </a:r>
            <a:r>
              <a:rPr lang="en-US" sz="2000" b="1" i="1" dirty="0">
                <a:solidFill>
                  <a:schemeClr val="tx1">
                    <a:lumMod val="75000"/>
                    <a:lumOff val="25000"/>
                  </a:schemeClr>
                </a:solidFill>
                <a:latin typeface="Century Gothic" panose="020B0502020202020204" pitchFamily="34" charset="0"/>
                <a:hlinkClick r:id="rId3"/>
              </a:rPr>
              <a:t>+</a:t>
            </a:r>
            <a:r>
              <a:rPr lang="el-GR" sz="2000" b="1" i="1" dirty="0">
                <a:solidFill>
                  <a:schemeClr val="tx1">
                    <a:lumMod val="75000"/>
                    <a:lumOff val="25000"/>
                  </a:schemeClr>
                </a:solidFill>
                <a:latin typeface="Century Gothic" panose="020B0502020202020204" pitchFamily="34" charset="0"/>
                <a:hlinkClick r:id="rId3"/>
              </a:rPr>
              <a:t> </a:t>
            </a:r>
            <a:r>
              <a:rPr lang="en-US" sz="2000" b="1" i="1" dirty="0">
                <a:solidFill>
                  <a:schemeClr val="tx1">
                    <a:lumMod val="75000"/>
                    <a:lumOff val="25000"/>
                  </a:schemeClr>
                </a:solidFill>
                <a:latin typeface="Century Gothic" panose="020B0502020202020204" pitchFamily="34" charset="0"/>
                <a:hlinkClick r:id="rId3"/>
              </a:rPr>
              <a:t>Project Results Platform</a:t>
            </a:r>
            <a:r>
              <a:rPr lang="en-US" sz="2000" i="1" dirty="0">
                <a:solidFill>
                  <a:schemeClr val="tx1">
                    <a:lumMod val="75000"/>
                    <a:lumOff val="25000"/>
                  </a:schemeClr>
                </a:solidFill>
                <a:latin typeface="Century Gothic" panose="020B0502020202020204" pitchFamily="34" charset="0"/>
                <a:hlinkClick r:id="rId3"/>
              </a:rPr>
              <a:t> </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Προαιρετικά)</a:t>
            </a:r>
          </a:p>
        </p:txBody>
      </p:sp>
    </p:spTree>
    <p:extLst>
      <p:ext uri="{BB962C8B-B14F-4D97-AF65-F5344CB8AC3E}">
        <p14:creationId xmlns:p14="http://schemas.microsoft.com/office/powerpoint/2010/main" val="3448980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958404"/>
          </a:xfrm>
          <a:prstGeom prst="rect">
            <a:avLst/>
          </a:prstGeom>
        </p:spPr>
        <p:txBody>
          <a:bodyPr wrap="square">
            <a:spAutoFit/>
          </a:bodyPr>
          <a:lstStyle/>
          <a:p>
            <a:pPr algn="ctr">
              <a:lnSpc>
                <a:spcPct val="150000"/>
              </a:lnSpc>
            </a:pPr>
            <a:r>
              <a:rPr lang="el-GR" sz="2000" dirty="0">
                <a:latin typeface="Century Gothic" panose="020B0502020202020204" pitchFamily="34" charset="0"/>
              </a:rPr>
              <a:t>Μην ξεχνάτε ότι παρόλο που υλοποιείτε κινητικότητες, αυτές πραγματοποιούνται στα πλαίσια ενός Σχεδίου </a:t>
            </a:r>
            <a:r>
              <a:rPr lang="el-GR" sz="2000" dirty="0">
                <a:latin typeface="Century Gothic" panose="020B0502020202020204" pitchFamily="34" charset="0"/>
                <a:sym typeface="Wingdings" panose="05000000000000000000" pitchFamily="2" charset="2"/>
              </a:rPr>
              <a:t> διάφορες επιπρόσθετες δραστηριότητες</a:t>
            </a:r>
            <a:endParaRPr lang="el-GR" sz="2000" dirty="0">
              <a:solidFill>
                <a:schemeClr val="tx1">
                  <a:lumMod val="75000"/>
                  <a:lumOff val="25000"/>
                </a:schemeClr>
              </a:solidFill>
              <a:latin typeface="Century Gothic" panose="020B0502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330" y="2236912"/>
            <a:ext cx="9172363" cy="39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135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Αξιολόγηση του Σχεδίου</a:t>
            </a:r>
            <a:endParaRPr lang="en-GB" sz="2800" dirty="0">
              <a:solidFill>
                <a:schemeClr val="bg1"/>
              </a:solidFill>
            </a:endParaRPr>
          </a:p>
        </p:txBody>
      </p:sp>
      <p:sp>
        <p:nvSpPr>
          <p:cNvPr id="3" name="Rectangle 2"/>
          <p:cNvSpPr/>
          <p:nvPr/>
        </p:nvSpPr>
        <p:spPr>
          <a:xfrm>
            <a:off x="252155" y="888866"/>
            <a:ext cx="6090030" cy="5921044"/>
          </a:xfrm>
          <a:prstGeom prst="rect">
            <a:avLst/>
          </a:prstGeom>
        </p:spPr>
        <p:txBody>
          <a:bodyPr wrap="square">
            <a:spAutoFit/>
          </a:bodyPr>
          <a:lstStyle/>
          <a:p>
            <a:pPr marL="285750" indent="-285750" algn="just">
              <a:lnSpc>
                <a:spcPct val="115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Αξιολόγηση της απόδοσης του σχεδίου καθ' όλη τη διάρκεια του κύκλου ζωής του και αμέσως μόλις ολοκληρωθεί το σχέδιο, για να διασφαλίσετε ότι έχετε επιτύχει μέχρι ένα βαθμό τους στόχους που είχατε θέσει</a:t>
            </a:r>
          </a:p>
          <a:p>
            <a:pPr marL="342900" lvl="0" indent="-342900" algn="just">
              <a:lnSpc>
                <a:spcPct val="115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Συμμετοχή όλων των μερών που είχαν ρόλο στο σχέδιο (συμμετέχοντες, οργανισμοί υποδοχής)</a:t>
            </a:r>
            <a:endParaRPr lang="en-CY" sz="2000" dirty="0">
              <a:solidFill>
                <a:schemeClr val="tx1">
                  <a:lumMod val="75000"/>
                  <a:lumOff val="25000"/>
                </a:schemeClr>
              </a:solidFill>
              <a:latin typeface="Century Gothic" panose="020B0502020202020204" pitchFamily="34" charset="0"/>
            </a:endParaRPr>
          </a:p>
          <a:p>
            <a:pPr marL="342900" lvl="0" indent="-342900" algn="just">
              <a:lnSpc>
                <a:spcPct val="115000"/>
              </a:lnSpc>
              <a:spcAft>
                <a:spcPts val="800"/>
              </a:spcAft>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Κοινοποίηση των αποτελεσμάτων της τελικής αξιολόγησης στο κατάλληλο προσωπικό και στα ανώτερα στελέχη, προκειμένου να αυξηθεί η διάδοση και ο αντίκτυπος σε οργανωτικό επίπεδο</a:t>
            </a:r>
            <a:endParaRPr lang="en-CY" sz="2000" dirty="0">
              <a:solidFill>
                <a:schemeClr val="tx1">
                  <a:lumMod val="75000"/>
                  <a:lumOff val="25000"/>
                </a:schemeClr>
              </a:solidFill>
              <a:latin typeface="Century Gothic" panose="020B0502020202020204" pitchFamily="34" charset="0"/>
            </a:endParaRPr>
          </a:p>
          <a:p>
            <a:pPr marL="285750" indent="-285750">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Προσδιορισμός των βασικών βελτιώσεων που θα πρέπει να γίνουν σε επόμενες αιτήσεις χρηματοδότησης</a:t>
            </a:r>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lnSpc>
                <a:spcPct val="150000"/>
              </a:lnSpc>
              <a:buFont typeface="Wingdings" panose="05000000000000000000" pitchFamily="2" charset="2"/>
              <a:buChar char="Ø"/>
            </a:pPr>
            <a:endParaRPr lang="el-GR" sz="10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27" name="Diagram 6">
            <a:extLst>
              <a:ext uri="{FF2B5EF4-FFF2-40B4-BE49-F238E27FC236}">
                <a16:creationId xmlns:a16="http://schemas.microsoft.com/office/drawing/2014/main" id="{52CAF076-AE4B-430A-C69A-9C9CCF86D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63" y="805685"/>
            <a:ext cx="8886575" cy="497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643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Αντίκτυπος Σχεδίου (</a:t>
            </a:r>
            <a:r>
              <a:rPr lang="en-US" sz="2800" dirty="0">
                <a:solidFill>
                  <a:schemeClr val="bg1"/>
                </a:solidFill>
                <a:latin typeface="Century Gothic" panose="020B0502020202020204" pitchFamily="34" charset="0"/>
              </a:rPr>
              <a:t>1</a:t>
            </a:r>
            <a:r>
              <a:rPr lang="el-GR" sz="2800" dirty="0">
                <a:solidFill>
                  <a:schemeClr val="bg1"/>
                </a:solidFill>
                <a:latin typeface="Century Gothic" panose="020B0502020202020204" pitchFamily="34" charset="0"/>
              </a:rPr>
              <a:t>/2)</a:t>
            </a:r>
            <a:endParaRPr lang="en-GB" sz="2800" dirty="0">
              <a:solidFill>
                <a:schemeClr val="bg1"/>
              </a:solidFill>
            </a:endParaRPr>
          </a:p>
        </p:txBody>
      </p:sp>
      <p:sp>
        <p:nvSpPr>
          <p:cNvPr id="3" name="Rectangle 2"/>
          <p:cNvSpPr/>
          <p:nvPr/>
        </p:nvSpPr>
        <p:spPr>
          <a:xfrm>
            <a:off x="252155" y="888866"/>
            <a:ext cx="11599876" cy="5369868"/>
          </a:xfrm>
          <a:prstGeom prst="rect">
            <a:avLst/>
          </a:prstGeom>
        </p:spPr>
        <p:txBody>
          <a:bodyPr wrap="square">
            <a:spAutoFit/>
          </a:bodyPr>
          <a:lstStyle/>
          <a:p>
            <a:pPr marL="342900" indent="-342900" algn="just">
              <a:lnSpc>
                <a:spcPct val="115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Χρησιμοποιήστε μια </a:t>
            </a:r>
            <a:r>
              <a:rPr lang="el-GR" sz="2000" b="1" dirty="0">
                <a:solidFill>
                  <a:schemeClr val="tx1">
                    <a:lumMod val="75000"/>
                    <a:lumOff val="25000"/>
                  </a:schemeClr>
                </a:solidFill>
                <a:latin typeface="Century Gothic" panose="020B0502020202020204" pitchFamily="34" charset="0"/>
              </a:rPr>
              <a:t>φόρμα αξιολόγησης </a:t>
            </a:r>
            <a:r>
              <a:rPr lang="el-GR" sz="2000" dirty="0">
                <a:solidFill>
                  <a:schemeClr val="tx1">
                    <a:lumMod val="75000"/>
                    <a:lumOff val="25000"/>
                  </a:schemeClr>
                </a:solidFill>
                <a:latin typeface="Century Gothic" panose="020B0502020202020204" pitchFamily="34" charset="0"/>
              </a:rPr>
              <a:t>που μπορούν να συμπληρώσουν οι συμμετέχοντες για να αξιολογήσουν διάφορες πτυχές της κινητικότητας, καθώς και τον αντίκτυπο που είχε σε αυτούς. Ζητήστε από τους συμμετέχοντες να συμπληρώσουν φόρμες </a:t>
            </a:r>
            <a:r>
              <a:rPr lang="el-GR" sz="2000" b="1" dirty="0">
                <a:solidFill>
                  <a:schemeClr val="tx1">
                    <a:lumMod val="75000"/>
                    <a:lumOff val="25000"/>
                  </a:schemeClr>
                </a:solidFill>
                <a:latin typeface="Century Gothic" panose="020B0502020202020204" pitchFamily="34" charset="0"/>
              </a:rPr>
              <a:t>σε διαφορετικά στάδια του σχεδίου</a:t>
            </a:r>
            <a:r>
              <a:rPr lang="el-GR" sz="2000" dirty="0">
                <a:solidFill>
                  <a:schemeClr val="tx1">
                    <a:lumMod val="75000"/>
                    <a:lumOff val="25000"/>
                  </a:schemeClr>
                </a:solidFill>
                <a:latin typeface="Century Gothic" panose="020B0502020202020204" pitchFamily="34" charset="0"/>
              </a:rPr>
              <a:t>, ώστε να μπορούν να μετρήσουν καλύτερα την εξέλιξή τους και τις διαφορές κάθε σταδίου</a:t>
            </a:r>
            <a:endParaRPr lang="en-GB" sz="2000" dirty="0">
              <a:solidFill>
                <a:schemeClr val="tx1">
                  <a:lumMod val="75000"/>
                  <a:lumOff val="25000"/>
                </a:schemeClr>
              </a:solidFill>
              <a:latin typeface="Century Gothic" panose="020B0502020202020204" pitchFamily="34" charset="0"/>
            </a:endParaRPr>
          </a:p>
          <a:p>
            <a:pPr marL="342900" indent="-342900" algn="just">
              <a:lnSpc>
                <a:spcPct val="115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Εάν έχετε μικρό αριθμό συμμετεχόντων, θα μπορούσατε επίσης να προχωρήσετε σε </a:t>
            </a:r>
            <a:r>
              <a:rPr lang="el-GR" sz="2000" b="1" dirty="0">
                <a:solidFill>
                  <a:schemeClr val="tx1">
                    <a:lumMod val="75000"/>
                    <a:lumOff val="25000"/>
                  </a:schemeClr>
                </a:solidFill>
                <a:latin typeface="Century Gothic" panose="020B0502020202020204" pitchFamily="34" charset="0"/>
              </a:rPr>
              <a:t>ατομικές συνεντεύξεις </a:t>
            </a:r>
            <a:r>
              <a:rPr lang="el-GR" sz="2000" dirty="0">
                <a:solidFill>
                  <a:schemeClr val="tx1">
                    <a:lumMod val="75000"/>
                    <a:lumOff val="25000"/>
                  </a:schemeClr>
                </a:solidFill>
                <a:latin typeface="Century Gothic" panose="020B0502020202020204" pitchFamily="34" charset="0"/>
              </a:rPr>
              <a:t>σε διαφορετικά στάδια</a:t>
            </a:r>
            <a:endParaRPr lang="en-GB" sz="2000" dirty="0">
              <a:solidFill>
                <a:schemeClr val="tx1">
                  <a:lumMod val="75000"/>
                  <a:lumOff val="25000"/>
                </a:schemeClr>
              </a:solidFill>
              <a:latin typeface="Century Gothic" panose="020B0502020202020204" pitchFamily="34" charset="0"/>
            </a:endParaRPr>
          </a:p>
          <a:p>
            <a:pPr marL="342900" indent="-342900" algn="just">
              <a:lnSpc>
                <a:spcPct val="115000"/>
              </a:lnSpc>
              <a:buFont typeface="Wingdings" panose="05000000000000000000" pitchFamily="2" charset="2"/>
              <a:buChar char="Ø"/>
            </a:pPr>
            <a:r>
              <a:rPr lang="en-GB" sz="2000" dirty="0">
                <a:solidFill>
                  <a:schemeClr val="tx1">
                    <a:lumMod val="75000"/>
                    <a:lumOff val="25000"/>
                  </a:schemeClr>
                </a:solidFill>
                <a:latin typeface="Century Gothic" panose="020B0502020202020204" pitchFamily="34" charset="0"/>
              </a:rPr>
              <a:t>K</a:t>
            </a:r>
            <a:r>
              <a:rPr lang="el-GR" sz="2000" dirty="0" err="1">
                <a:solidFill>
                  <a:schemeClr val="tx1">
                    <a:lumMod val="75000"/>
                    <a:lumOff val="25000"/>
                  </a:schemeClr>
                </a:solidFill>
                <a:latin typeface="Century Gothic" panose="020B0502020202020204" pitchFamily="34" charset="0"/>
              </a:rPr>
              <a:t>αταγράψετε</a:t>
            </a:r>
            <a:r>
              <a:rPr lang="el-GR" sz="2000" dirty="0">
                <a:solidFill>
                  <a:schemeClr val="tx1">
                    <a:lumMod val="75000"/>
                    <a:lumOff val="25000"/>
                  </a:schemeClr>
                </a:solidFill>
                <a:latin typeface="Century Gothic" panose="020B0502020202020204" pitchFamily="34" charset="0"/>
              </a:rPr>
              <a:t> τον πλήρη αντίκτυπο που είχε ή θα έχει το σχέδιο σε άλλους ενδιαφερόμενους και στον οργανισμό σας, καθώς και σε άτομα σε όλα τα επίπεδα του σχεδίου, συμπεριλαμβανομένων των εταίρων σας και του δικού σας οργανισμού ως διαχειριστής του σχεδίου</a:t>
            </a:r>
            <a:endParaRPr lang="en-GB" sz="2000" dirty="0">
              <a:solidFill>
                <a:schemeClr val="tx1">
                  <a:lumMod val="75000"/>
                  <a:lumOff val="25000"/>
                </a:schemeClr>
              </a:solidFill>
              <a:latin typeface="Century Gothic" panose="020B0502020202020204" pitchFamily="34" charset="0"/>
            </a:endParaRPr>
          </a:p>
          <a:p>
            <a:pPr marL="342900" indent="-342900" algn="just">
              <a:lnSpc>
                <a:spcPct val="115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Μην εμπλέκετε μόνο τους </a:t>
            </a:r>
            <a:r>
              <a:rPr lang="el-GR" sz="2000" dirty="0" err="1">
                <a:solidFill>
                  <a:schemeClr val="tx1">
                    <a:lumMod val="75000"/>
                    <a:lumOff val="25000"/>
                  </a:schemeClr>
                </a:solidFill>
                <a:latin typeface="Century Gothic" panose="020B0502020202020204" pitchFamily="34" charset="0"/>
              </a:rPr>
              <a:t>συμμετέχοντές</a:t>
            </a:r>
            <a:r>
              <a:rPr lang="el-GR" sz="2000" dirty="0">
                <a:solidFill>
                  <a:schemeClr val="tx1">
                    <a:lumMod val="75000"/>
                    <a:lumOff val="25000"/>
                  </a:schemeClr>
                </a:solidFill>
                <a:latin typeface="Century Gothic" panose="020B0502020202020204" pitchFamily="34" charset="0"/>
              </a:rPr>
              <a:t> σας, αλλά και άλλους που συνεργάζονται μαζί τους, π.χ. μέντορες, εκπαιδευτές αλλά και τελικούς χρήστες</a:t>
            </a:r>
            <a:endParaRPr lang="en-CY" sz="2000" dirty="0">
              <a:solidFill>
                <a:schemeClr val="tx1">
                  <a:lumMod val="75000"/>
                  <a:lumOff val="25000"/>
                </a:schemeClr>
              </a:solidFill>
              <a:latin typeface="Century Gothic" panose="020B0502020202020204" pitchFamily="34" charset="0"/>
            </a:endParaRPr>
          </a:p>
          <a:p>
            <a:pPr marL="342900" indent="-342900" algn="just">
              <a:lnSpc>
                <a:spcPct val="115000"/>
              </a:lnSpc>
              <a:buFont typeface="Wingdings" panose="05000000000000000000" pitchFamily="2" charset="2"/>
              <a:buChar char="Ø"/>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15000"/>
              </a:lnSpc>
              <a:buFont typeface="Wingdings" panose="05000000000000000000" pitchFamily="2" charset="2"/>
              <a:buChar char="Ø"/>
            </a:pPr>
            <a:endParaRPr lang="en-CY"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49434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926096" y="1644162"/>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Clr>
                <a:schemeClr val="accent5">
                  <a:lumMod val="75000"/>
                </a:schemeClr>
              </a:buClr>
              <a:buNone/>
            </a:pPr>
            <a:r>
              <a:rPr lang="el-GR" sz="2400" b="1" dirty="0">
                <a:solidFill>
                  <a:srgbClr val="7030A0"/>
                </a:solidFill>
                <a:latin typeface="Century Gothic" panose="020B0502020202020204" pitchFamily="34" charset="0"/>
              </a:rPr>
              <a:t>2. Επιλέξιμες Δραστηριότητες &amp; Συμμετέχοντες</a:t>
            </a:r>
          </a:p>
        </p:txBody>
      </p:sp>
      <p:sp>
        <p:nvSpPr>
          <p:cNvPr id="5" name="Subtitle 4"/>
          <p:cNvSpPr txBox="1">
            <a:spLocks/>
          </p:cNvSpPr>
          <p:nvPr/>
        </p:nvSpPr>
        <p:spPr>
          <a:xfrm>
            <a:off x="5314390" y="1303586"/>
            <a:ext cx="5767740"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pPr marL="342900" indent="-342900" algn="l">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Χώρες για Κινητικότητες</a:t>
            </a:r>
            <a:endParaRPr lang="en-US" dirty="0">
              <a:solidFill>
                <a:schemeClr val="tx1">
                  <a:lumMod val="75000"/>
                  <a:lumOff val="25000"/>
                </a:schemeClr>
              </a:solidFill>
              <a:latin typeface="Century Gothic" panose="020B0502020202020204" pitchFamily="34" charset="0"/>
            </a:endParaRPr>
          </a:p>
          <a:p>
            <a:pPr marL="342900" indent="-342900" algn="l">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Επιλέξιμοι Συμμετέχοντες</a:t>
            </a:r>
          </a:p>
          <a:p>
            <a:pPr marL="342900" indent="-342900" algn="l">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Δραστηριότητες Κινητικοτήτων</a:t>
            </a: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62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Αντίκτυπος Σχεδίου (</a:t>
            </a:r>
            <a:r>
              <a:rPr lang="en-US" sz="2800" dirty="0">
                <a:solidFill>
                  <a:schemeClr val="bg1"/>
                </a:solidFill>
                <a:latin typeface="Century Gothic" panose="020B0502020202020204" pitchFamily="34" charset="0"/>
              </a:rPr>
              <a:t>2</a:t>
            </a:r>
            <a:r>
              <a:rPr lang="el-GR" sz="2800" dirty="0">
                <a:solidFill>
                  <a:schemeClr val="bg1"/>
                </a:solidFill>
                <a:latin typeface="Century Gothic" panose="020B0502020202020204" pitchFamily="34" charset="0"/>
              </a:rPr>
              <a:t>/2)</a:t>
            </a:r>
            <a:endParaRPr lang="en-GB" sz="2800" dirty="0">
              <a:solidFill>
                <a:schemeClr val="bg1"/>
              </a:solidFill>
            </a:endParaRPr>
          </a:p>
        </p:txBody>
      </p:sp>
      <p:sp>
        <p:nvSpPr>
          <p:cNvPr id="3" name="Rectangle 2"/>
          <p:cNvSpPr/>
          <p:nvPr/>
        </p:nvSpPr>
        <p:spPr>
          <a:xfrm>
            <a:off x="252155" y="888866"/>
            <a:ext cx="11599876" cy="414665"/>
          </a:xfrm>
          <a:prstGeom prst="rect">
            <a:avLst/>
          </a:prstGeom>
        </p:spPr>
        <p:txBody>
          <a:bodyPr wrap="square">
            <a:spAutoFit/>
          </a:bodyPr>
          <a:lstStyle/>
          <a:p>
            <a:pPr algn="just">
              <a:lnSpc>
                <a:spcPct val="115000"/>
              </a:lnSpc>
            </a:pPr>
            <a:r>
              <a:rPr lang="el-GR" sz="2000" dirty="0">
                <a:solidFill>
                  <a:schemeClr val="tx1">
                    <a:lumMod val="75000"/>
                    <a:lumOff val="25000"/>
                  </a:schemeClr>
                </a:solidFill>
                <a:latin typeface="Century Gothic" panose="020B0502020202020204" pitchFamily="34" charset="0"/>
              </a:rPr>
              <a:t>Παράδειγμα μέτρησης Αντικτύπου</a:t>
            </a:r>
            <a:endParaRPr lang="en-CY" sz="2000" dirty="0">
              <a:solidFill>
                <a:schemeClr val="tx1">
                  <a:lumMod val="75000"/>
                  <a:lumOff val="25000"/>
                </a:schemeClr>
              </a:solidFill>
              <a:latin typeface="Century Gothic" panose="020B0502020202020204" pitchFamily="34" charset="0"/>
            </a:endParaRPr>
          </a:p>
        </p:txBody>
      </p:sp>
      <p:pic>
        <p:nvPicPr>
          <p:cNvPr id="2050" name="Diagram 6">
            <a:extLst>
              <a:ext uri="{FF2B5EF4-FFF2-40B4-BE49-F238E27FC236}">
                <a16:creationId xmlns:a16="http://schemas.microsoft.com/office/drawing/2014/main" id="{FB273D7B-6C1C-7D2C-97C5-FB35044CA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8" y="1144418"/>
            <a:ext cx="9894276" cy="522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124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Supporting Organizations</a:t>
            </a:r>
            <a:r>
              <a:rPr lang="el-GR" sz="2800" dirty="0">
                <a:solidFill>
                  <a:schemeClr val="bg1"/>
                </a:solidFill>
                <a:latin typeface="Century Gothic" panose="020B0502020202020204" pitchFamily="34" charset="0"/>
              </a:rPr>
              <a:t> (1/2)</a:t>
            </a:r>
            <a:endParaRPr lang="en-GB" sz="2800" dirty="0">
              <a:solidFill>
                <a:schemeClr val="bg1"/>
              </a:solidFill>
            </a:endParaRPr>
          </a:p>
        </p:txBody>
      </p:sp>
      <p:sp>
        <p:nvSpPr>
          <p:cNvPr id="3" name="Rectangle 2"/>
          <p:cNvSpPr/>
          <p:nvPr/>
        </p:nvSpPr>
        <p:spPr>
          <a:xfrm>
            <a:off x="369386" y="888866"/>
            <a:ext cx="11453228" cy="537217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Στη νέα Προγραμματική περίοδο, </a:t>
            </a:r>
            <a:r>
              <a:rPr lang="el-GR" sz="2000" b="1" dirty="0">
                <a:solidFill>
                  <a:srgbClr val="FF0000"/>
                </a:solidFill>
                <a:latin typeface="Century Gothic" panose="020B0502020202020204" pitchFamily="34" charset="0"/>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000" b="1" dirty="0">
                <a:solidFill>
                  <a:schemeClr val="tx1">
                    <a:lumMod val="75000"/>
                    <a:lumOff val="25000"/>
                  </a:schemeClr>
                </a:solidFill>
                <a:latin typeface="Century Gothic" panose="020B0502020202020204" pitchFamily="34" charset="0"/>
                <a:sym typeface="Wingdings" panose="05000000000000000000" pitchFamily="2" charset="2"/>
              </a:rPr>
              <a:t>.</a:t>
            </a:r>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algn="just">
              <a:lnSpc>
                <a:spcPct val="150000"/>
              </a:lnSpc>
            </a:pPr>
            <a:r>
              <a:rPr lang="en-GB" sz="2000" dirty="0">
                <a:solidFill>
                  <a:schemeClr val="tx1">
                    <a:lumMod val="75000"/>
                    <a:lumOff val="25000"/>
                  </a:schemeClr>
                </a:solidFill>
                <a:latin typeface="Century Gothic" panose="020B0502020202020204" pitchFamily="34" charset="0"/>
                <a:sym typeface="Wingdings" panose="05000000000000000000" pitchFamily="2" charset="2"/>
              </a:rPr>
              <a:t>E</a:t>
            </a:r>
            <a:r>
              <a:rPr lang="el-GR" sz="2000" dirty="0" err="1">
                <a:solidFill>
                  <a:schemeClr val="tx1">
                    <a:lumMod val="75000"/>
                    <a:lumOff val="25000"/>
                  </a:schemeClr>
                </a:solidFill>
                <a:latin typeface="Century Gothic" panose="020B0502020202020204" pitchFamily="34" charset="0"/>
                <a:sym typeface="Wingdings" panose="05000000000000000000" pitchFamily="2" charset="2"/>
              </a:rPr>
              <a:t>ίναι</a:t>
            </a:r>
            <a:r>
              <a:rPr lang="el-GR" sz="2000" dirty="0">
                <a:solidFill>
                  <a:schemeClr val="tx1">
                    <a:lumMod val="75000"/>
                    <a:lumOff val="25000"/>
                  </a:schemeClr>
                </a:solidFill>
                <a:latin typeface="Century Gothic" panose="020B0502020202020204" pitchFamily="34" charset="0"/>
                <a:sym typeface="Wingdings" panose="05000000000000000000" pitchFamily="2" charset="2"/>
              </a:rPr>
              <a:t> ευθύνη του οργανισμού</a:t>
            </a:r>
            <a:r>
              <a:rPr lang="en-US" sz="2000" dirty="0">
                <a:solidFill>
                  <a:schemeClr val="tx1">
                    <a:lumMod val="75000"/>
                    <a:lumOff val="25000"/>
                  </a:schemeClr>
                </a:solidFill>
                <a:latin typeface="Century Gothic" panose="020B0502020202020204" pitchFamily="34" charset="0"/>
                <a:sym typeface="Wingdings" panose="05000000000000000000" pitchFamily="2" charset="2"/>
              </a:rPr>
              <a:t>:</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επικοινωνία με τους οργανισμούς υποδοχής για το περιεχόμενο της κατάρτισης </a:t>
            </a:r>
            <a:endParaRPr lang="en-US" sz="2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συμπλήρωση/υπογραφή συμφωνιών και </a:t>
            </a:r>
            <a:r>
              <a:rPr lang="en-US" sz="2000" dirty="0">
                <a:solidFill>
                  <a:schemeClr val="tx1">
                    <a:lumMod val="75000"/>
                    <a:lumOff val="25000"/>
                  </a:schemeClr>
                </a:solidFill>
                <a:latin typeface="Century Gothic" panose="020B0502020202020204" pitchFamily="34" charset="0"/>
                <a:sym typeface="Wingdings" panose="05000000000000000000" pitchFamily="2" charset="2"/>
              </a:rPr>
              <a:t>learning agreements</a:t>
            </a:r>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διαχείριση του κονδυλίου</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αξιολόγηση των κινητικοτήτων</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Η διάδοση των αποτελεσμάτων</a:t>
            </a:r>
          </a:p>
          <a:p>
            <a:pPr marL="342900" indent="-342900" algn="just">
              <a:lnSpc>
                <a:spcPct val="150000"/>
              </a:lnSpc>
              <a:buFontTx/>
              <a:buChar char="-"/>
            </a:pPr>
            <a:endParaRPr lang="el-GR" sz="1000" dirty="0">
              <a:solidFill>
                <a:schemeClr val="tx1">
                  <a:lumMod val="75000"/>
                  <a:lumOff val="25000"/>
                </a:schemeClr>
              </a:solidFill>
              <a:latin typeface="Century Gothic" panose="020B0502020202020204" pitchFamily="34" charset="0"/>
              <a:sym typeface="Wingdings" panose="05000000000000000000" pitchFamily="2" charset="2"/>
            </a:endParaRPr>
          </a:p>
        </p:txBody>
      </p:sp>
    </p:spTree>
    <p:extLst>
      <p:ext uri="{BB962C8B-B14F-4D97-AF65-F5344CB8AC3E}">
        <p14:creationId xmlns:p14="http://schemas.microsoft.com/office/powerpoint/2010/main" val="322120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Supporting Organizations</a:t>
            </a:r>
            <a:r>
              <a:rPr lang="el-GR" sz="2800" dirty="0">
                <a:solidFill>
                  <a:schemeClr val="bg1"/>
                </a:solidFill>
                <a:latin typeface="Century Gothic" panose="020B0502020202020204" pitchFamily="34" charset="0"/>
              </a:rPr>
              <a:t> (2/2)</a:t>
            </a:r>
            <a:endParaRPr lang="en-GB" sz="2800" dirty="0">
              <a:solidFill>
                <a:schemeClr val="bg1"/>
              </a:solidFill>
            </a:endParaRPr>
          </a:p>
        </p:txBody>
      </p:sp>
      <p:sp>
        <p:nvSpPr>
          <p:cNvPr id="3" name="Rectangle 2"/>
          <p:cNvSpPr/>
          <p:nvPr/>
        </p:nvSpPr>
        <p:spPr>
          <a:xfrm>
            <a:off x="369386" y="1158497"/>
            <a:ext cx="11453228" cy="4247317"/>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Υπηρεσίες που γίνονται αποδεκτές από έναν τρίτο οργανισμό</a:t>
            </a:r>
            <a:r>
              <a:rPr lang="en-US" sz="2000" dirty="0">
                <a:solidFill>
                  <a:schemeClr val="tx1">
                    <a:lumMod val="75000"/>
                    <a:lumOff val="25000"/>
                  </a:schemeClr>
                </a:solidFill>
                <a:latin typeface="Century Gothic" panose="020B0502020202020204" pitchFamily="34" charset="0"/>
                <a:sym typeface="Wingdings" panose="05000000000000000000" pitchFamily="2" charset="2"/>
              </a:rPr>
              <a:t>:</a:t>
            </a:r>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Διευθέτηση αεροπορικών εισιτηρίων/ξενοδοχείων/</a:t>
            </a:r>
            <a:r>
              <a:rPr lang="en-US" sz="2000" dirty="0">
                <a:solidFill>
                  <a:schemeClr val="tx1">
                    <a:lumMod val="75000"/>
                    <a:lumOff val="25000"/>
                  </a:schemeClr>
                </a:solidFill>
                <a:latin typeface="Century Gothic" panose="020B0502020202020204" pitchFamily="34" charset="0"/>
                <a:sym typeface="Wingdings" panose="05000000000000000000" pitchFamily="2" charset="2"/>
              </a:rPr>
              <a:t>visas/</a:t>
            </a:r>
            <a:r>
              <a:rPr lang="el-GR" sz="2000" dirty="0">
                <a:solidFill>
                  <a:schemeClr val="tx1">
                    <a:lumMod val="75000"/>
                    <a:lumOff val="25000"/>
                  </a:schemeClr>
                </a:solidFill>
                <a:latin typeface="Century Gothic" panose="020B0502020202020204" pitchFamily="34" charset="0"/>
                <a:sym typeface="Wingdings" panose="05000000000000000000" pitchFamily="2" charset="2"/>
              </a:rPr>
              <a:t>ασφάλειες</a:t>
            </a:r>
          </a:p>
          <a:p>
            <a:pPr marL="342900" indent="-342900" algn="just">
              <a:lnSpc>
                <a:spcPct val="150000"/>
              </a:lnSpc>
              <a:buFontTx/>
              <a:buChar char="-"/>
            </a:pPr>
            <a:r>
              <a:rPr lang="el-GR" sz="2000" dirty="0">
                <a:solidFill>
                  <a:schemeClr val="tx1">
                    <a:lumMod val="75000"/>
                    <a:lumOff val="25000"/>
                  </a:schemeClr>
                </a:solidFill>
                <a:latin typeface="Century Gothic" panose="020B0502020202020204" pitchFamily="34" charset="0"/>
                <a:sym typeface="Wingdings" panose="05000000000000000000" pitchFamily="2" charset="2"/>
              </a:rPr>
              <a:t>Εξεύρεση οργανισμών υποδοχής (όταν αυτό δεν είναι εφικτό από τον ίδιο τον οργανισμό)</a:t>
            </a:r>
            <a:endParaRPr lang="en-US" sz="2000" dirty="0">
              <a:solidFill>
                <a:schemeClr val="tx1">
                  <a:lumMod val="75000"/>
                  <a:lumOff val="25000"/>
                </a:schemeClr>
              </a:solidFill>
              <a:latin typeface="Century Gothic" panose="020B0502020202020204" pitchFamily="34" charset="0"/>
              <a:sym typeface="Wingdings" panose="05000000000000000000" pitchFamily="2" charset="2"/>
            </a:endParaRPr>
          </a:p>
          <a:p>
            <a:pPr algn="just">
              <a:lnSpc>
                <a:spcPct val="150000"/>
              </a:lnSpc>
            </a:pPr>
            <a:endParaRPr lang="el-GR" sz="2000" dirty="0">
              <a:solidFill>
                <a:schemeClr val="tx1">
                  <a:lumMod val="75000"/>
                  <a:lumOff val="25000"/>
                </a:schemeClr>
              </a:solidFill>
              <a:latin typeface="Century Gothic" panose="020B0502020202020204" pitchFamily="34" charset="0"/>
              <a:sym typeface="Wingdings" panose="05000000000000000000" pitchFamily="2" charset="2"/>
            </a:endParaRPr>
          </a:p>
          <a:p>
            <a:pPr marL="342900" lvl="1" indent="-342900" algn="just" defTabSz="1061355">
              <a:lnSpc>
                <a:spcPct val="90000"/>
              </a:lnSpc>
              <a:spcBef>
                <a:spcPct val="0"/>
              </a:spcBef>
              <a:spcAft>
                <a:spcPct val="15000"/>
              </a:spcAft>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Σε όλες τις περιπτώσεις θα πρέπει να υπάρχουν υπογεγραμμένες συμφωνίες με τ</a:t>
            </a:r>
            <a:r>
              <a:rPr lang="en-US" sz="2000" dirty="0">
                <a:solidFill>
                  <a:schemeClr val="tx1">
                    <a:lumMod val="75000"/>
                    <a:lumOff val="25000"/>
                  </a:schemeClr>
                </a:solidFill>
                <a:latin typeface="Century Gothic" panose="020B0502020202020204" pitchFamily="34" charset="0"/>
              </a:rPr>
              <a:t>o</a:t>
            </a:r>
            <a:r>
              <a:rPr lang="el-GR" sz="2000" dirty="0" err="1">
                <a:solidFill>
                  <a:schemeClr val="tx1">
                    <a:lumMod val="75000"/>
                    <a:lumOff val="25000"/>
                  </a:schemeClr>
                </a:solidFill>
                <a:latin typeface="Century Gothic" panose="020B0502020202020204" pitchFamily="34" charset="0"/>
              </a:rPr>
              <a:t>υς</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supp</a:t>
            </a:r>
            <a:r>
              <a:rPr lang="el-GR" sz="2000" dirty="0">
                <a:solidFill>
                  <a:schemeClr val="tx1">
                    <a:lumMod val="75000"/>
                    <a:lumOff val="25000"/>
                  </a:schemeClr>
                </a:solidFill>
                <a:latin typeface="Century Gothic" panose="020B0502020202020204" pitchFamily="34" charset="0"/>
              </a:rPr>
              <a:t>ο</a:t>
            </a:r>
            <a:r>
              <a:rPr lang="en-US" sz="2000" dirty="0" err="1">
                <a:solidFill>
                  <a:schemeClr val="tx1">
                    <a:lumMod val="75000"/>
                    <a:lumOff val="25000"/>
                  </a:schemeClr>
                </a:solidFill>
                <a:latin typeface="Century Gothic" panose="020B0502020202020204" pitchFamily="34" charset="0"/>
              </a:rPr>
              <a:t>rting</a:t>
            </a:r>
            <a:r>
              <a:rPr lang="en-US" sz="2000" dirty="0">
                <a:solidFill>
                  <a:schemeClr val="tx1">
                    <a:lumMod val="75000"/>
                    <a:lumOff val="25000"/>
                  </a:schemeClr>
                </a:solidFill>
                <a:latin typeface="Century Gothic" panose="020B0502020202020204" pitchFamily="34" charset="0"/>
              </a:rPr>
              <a:t> organizations, </a:t>
            </a:r>
            <a:r>
              <a:rPr lang="el-GR" sz="2000" dirty="0">
                <a:solidFill>
                  <a:schemeClr val="tx1">
                    <a:lumMod val="75000"/>
                    <a:lumOff val="25000"/>
                  </a:schemeClr>
                </a:solidFill>
                <a:latin typeface="Century Gothic" panose="020B0502020202020204" pitchFamily="34" charset="0"/>
              </a:rPr>
              <a:t>στις οποίες θα αναγράφονται τα καθήκοντα προς εκτέλεση, μηχανισμοί ελέγχου της ποιότητας, συνέπειες σε περίπτωση πλημμελούς εκτέλεσης ή μη εκτέλεσης, καθώς και μηχανισμοί ευελιξίας σε περίπτωση ακύρωσης ή αλλαγής προγραμματισμού για την παροχή υπηρεσιών που έχουν συμφωνηθεί</a:t>
            </a:r>
          </a:p>
          <a:p>
            <a:pPr marL="0" lvl="1" algn="just" defTabSz="1061355">
              <a:lnSpc>
                <a:spcPct val="90000"/>
              </a:lnSpc>
              <a:spcBef>
                <a:spcPct val="0"/>
              </a:spcBef>
              <a:spcAft>
                <a:spcPct val="15000"/>
              </a:spcAft>
            </a:pPr>
            <a:endParaRPr lang="el-GR" sz="2000" dirty="0">
              <a:solidFill>
                <a:schemeClr val="tx1">
                  <a:lumMod val="75000"/>
                  <a:lumOff val="25000"/>
                </a:schemeClr>
              </a:solidFill>
              <a:latin typeface="Century Gothic" panose="020B0502020202020204" pitchFamily="34" charset="0"/>
            </a:endParaRPr>
          </a:p>
          <a:p>
            <a:pPr marL="342900" lvl="1" indent="-342900" algn="just" defTabSz="1061355">
              <a:lnSpc>
                <a:spcPct val="90000"/>
              </a:lnSpc>
              <a:spcBef>
                <a:spcPct val="0"/>
              </a:spcBef>
              <a:spcAft>
                <a:spcPct val="15000"/>
              </a:spcAft>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Ο δικαιούχος οργανισμός παραμένει υπεύθυνος για τα αποτελέσματα και την ποιότητα των υλοποιούμενων δραστηριοτήτων</a:t>
            </a:r>
            <a:endParaRPr lang="en-US"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062043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3554819"/>
          </a:xfrm>
          <a:prstGeom prst="rect">
            <a:avLst/>
          </a:prstGeom>
        </p:spPr>
        <p:txBody>
          <a:bodyPr wrap="square">
            <a:spAutoFit/>
          </a:bodyPr>
          <a:lstStyle/>
          <a:p>
            <a:pPr algn="ctr">
              <a:lnSpc>
                <a:spcPct val="150000"/>
              </a:lnSpc>
            </a:pPr>
            <a:r>
              <a:rPr lang="el-GR" sz="2000" dirty="0">
                <a:solidFill>
                  <a:schemeClr val="tx1">
                    <a:lumMod val="75000"/>
                    <a:lumOff val="25000"/>
                  </a:schemeClr>
                </a:solidFill>
                <a:latin typeface="Century Gothic" panose="020B0502020202020204" pitchFamily="34" charset="0"/>
              </a:rPr>
              <a:t>Συστήνεται όπως αποφεύγονται οι ταυτόχρονες συμμετοχές εκπαιδευτικών (για συμμετοχή στην ίδια κινητικότητα) εκτός σε δεόντως αιτιολογημένες περιπτώσεις. </a:t>
            </a:r>
          </a:p>
          <a:p>
            <a:pPr lvl="1" algn="ctr">
              <a:lnSpc>
                <a:spcPct val="150000"/>
              </a:lnSpc>
            </a:pPr>
            <a:r>
              <a:rPr lang="el-GR" sz="2000" i="1" dirty="0">
                <a:solidFill>
                  <a:schemeClr val="tx1">
                    <a:lumMod val="75000"/>
                    <a:lumOff val="25000"/>
                  </a:schemeClr>
                </a:solidFill>
                <a:latin typeface="Century Gothic" panose="020B0502020202020204" pitchFamily="34" charset="0"/>
              </a:rPr>
              <a:t>Η σύσταση δεν αφορά συνοδούς σε κινητικότητα</a:t>
            </a:r>
          </a:p>
          <a:p>
            <a:pPr lvl="1" algn="just">
              <a:lnSpc>
                <a:spcPct val="150000"/>
              </a:lnSpc>
            </a:pPr>
            <a:endParaRPr lang="el-GR" sz="1000" dirty="0">
              <a:solidFill>
                <a:schemeClr val="tx1">
                  <a:lumMod val="75000"/>
                  <a:lumOff val="25000"/>
                </a:schemeClr>
              </a:solidFill>
              <a:latin typeface="Century Gothic" panose="020B0502020202020204" pitchFamily="34" charset="0"/>
            </a:endParaRPr>
          </a:p>
          <a:p>
            <a:pPr algn="just">
              <a:lnSpc>
                <a:spcPct val="150000"/>
              </a:lnSpc>
            </a:pPr>
            <a:endParaRPr lang="el-GR" sz="2000" b="1" dirty="0">
              <a:solidFill>
                <a:srgbClr val="FF0000"/>
              </a:solidFill>
              <a:latin typeface="Century Gothic" panose="020B0502020202020204" pitchFamily="34" charset="0"/>
            </a:endParaRPr>
          </a:p>
          <a:p>
            <a:pPr algn="just">
              <a:lnSpc>
                <a:spcPct val="150000"/>
              </a:lnSpc>
            </a:pPr>
            <a:r>
              <a:rPr lang="el-GR" sz="2000" b="1" dirty="0">
                <a:solidFill>
                  <a:srgbClr val="FF0000"/>
                </a:solidFill>
                <a:latin typeface="Century Gothic" panose="020B0502020202020204" pitchFamily="34" charset="0"/>
              </a:rPr>
              <a:t>ΠΡΟΣΟΧΗ! </a:t>
            </a:r>
            <a:r>
              <a:rPr lang="el-GR" sz="2000" dirty="0">
                <a:solidFill>
                  <a:schemeClr val="tx1">
                    <a:lumMod val="75000"/>
                    <a:lumOff val="25000"/>
                  </a:schemeClr>
                </a:solidFill>
                <a:latin typeface="Century Gothic" panose="020B0502020202020204" pitchFamily="34" charset="0"/>
              </a:rPr>
              <a:t>Σε περίπτωση που ο συμμετέχων επιλέγει να παραμείνει στη χώρα φιλοξενίας πέραν της 1 μέρας πριν ή/και 1 μέρας</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μετά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π.χ. το Σαββατοκύριακο πριν/μετά την κινητικότητα</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αυτό πραγματοποιείται με δικά του έξοδα</a:t>
            </a: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Περιορισμοί</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34241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873803"/>
            <a:ext cx="10593363" cy="4154984"/>
          </a:xfrm>
          <a:prstGeom prst="rect">
            <a:avLst/>
          </a:prstGeom>
        </p:spPr>
        <p:txBody>
          <a:bodyPr wrap="square">
            <a:spAutoFit/>
          </a:bodyPr>
          <a:lstStyle/>
          <a:p>
            <a:pPr algn="ctr">
              <a:lnSpc>
                <a:spcPct val="150000"/>
              </a:lnSpc>
            </a:pPr>
            <a:endParaRPr lang="el-GR" sz="2000" dirty="0">
              <a:latin typeface="Century Gothic" panose="020B0502020202020204" pitchFamily="34" charset="0"/>
            </a:endParaRPr>
          </a:p>
          <a:p>
            <a:pPr algn="ctr">
              <a:lnSpc>
                <a:spcPct val="150000"/>
              </a:lnSpc>
            </a:pPr>
            <a:endParaRPr lang="en-US" sz="2000" dirty="0">
              <a:latin typeface="Century Gothic" panose="020B0502020202020204" pitchFamily="34" charset="0"/>
            </a:endParaRPr>
          </a:p>
          <a:p>
            <a:pPr algn="ctr">
              <a:lnSpc>
                <a:spcPct val="150000"/>
              </a:lnSpc>
            </a:pPr>
            <a:r>
              <a:rPr lang="en-US" altLang="en-US" sz="2000" dirty="0">
                <a:solidFill>
                  <a:schemeClr val="tx1">
                    <a:lumMod val="75000"/>
                    <a:lumOff val="25000"/>
                  </a:schemeClr>
                </a:solidFill>
                <a:latin typeface="Century Gothic" panose="020B0502020202020204" pitchFamily="34" charset="0"/>
              </a:rPr>
              <a:t>O </a:t>
            </a:r>
            <a:r>
              <a:rPr lang="el-GR" altLang="en-US" sz="2000" dirty="0">
                <a:solidFill>
                  <a:schemeClr val="tx1">
                    <a:lumMod val="75000"/>
                    <a:lumOff val="25000"/>
                  </a:schemeClr>
                </a:solidFill>
                <a:latin typeface="Century Gothic" panose="020B0502020202020204" pitchFamily="34" charset="0"/>
              </a:rPr>
              <a:t>δικαιούχος υποχρεούται να γνωστοποιεί την προέλευση της επιχορήγησής του στα πλαίσια του Προγράμματος </a:t>
            </a:r>
            <a:r>
              <a:rPr lang="en-GB" altLang="en-US" sz="2000" dirty="0">
                <a:solidFill>
                  <a:schemeClr val="tx1">
                    <a:lumMod val="75000"/>
                    <a:lumOff val="25000"/>
                  </a:schemeClr>
                </a:solidFill>
                <a:latin typeface="Century Gothic" panose="020B0502020202020204" pitchFamily="34" charset="0"/>
              </a:rPr>
              <a:t>Erasmus+ </a:t>
            </a:r>
            <a:r>
              <a:rPr lang="el-GR" altLang="en-US" sz="2000" dirty="0">
                <a:solidFill>
                  <a:schemeClr val="tx1">
                    <a:lumMod val="75000"/>
                    <a:lumOff val="25000"/>
                  </a:schemeClr>
                </a:solidFill>
                <a:latin typeface="Century Gothic" panose="020B0502020202020204" pitchFamily="34" charset="0"/>
              </a:rPr>
              <a:t>στο παραχθέν επικοινωνιακό/προωθητικό υλικό, σε αναφορές, εκδηλώσεις, Μέσα</a:t>
            </a:r>
            <a:r>
              <a:rPr lang="en-GB" altLang="en-US" sz="2000" dirty="0">
                <a:solidFill>
                  <a:schemeClr val="tx1">
                    <a:lumMod val="75000"/>
                    <a:lumOff val="25000"/>
                  </a:schemeClr>
                </a:solidFill>
                <a:latin typeface="Century Gothic" panose="020B0502020202020204" pitchFamily="34" charset="0"/>
              </a:rPr>
              <a:t> </a:t>
            </a:r>
            <a:r>
              <a:rPr lang="el-GR" altLang="en-US" sz="2000" dirty="0">
                <a:solidFill>
                  <a:schemeClr val="tx1">
                    <a:lumMod val="75000"/>
                    <a:lumOff val="25000"/>
                  </a:schemeClr>
                </a:solidFill>
                <a:latin typeface="Century Gothic" panose="020B0502020202020204" pitchFamily="34" charset="0"/>
              </a:rPr>
              <a:t>Κοινωνικής Δικτύωσης κλπ.</a:t>
            </a:r>
          </a:p>
          <a:p>
            <a:pPr algn="ctr">
              <a:lnSpc>
                <a:spcPct val="150000"/>
              </a:lnSpc>
            </a:pPr>
            <a:r>
              <a:rPr lang="en-US" altLang="en-US" sz="2000" dirty="0">
                <a:latin typeface="Century Gothic" panose="020B0502020202020204" pitchFamily="34" charset="0"/>
                <a:hlinkClick r:id="rId3"/>
              </a:rPr>
              <a:t>https://www.eacea.ec.europa.eu/about-eacea/visual-identity/visual-identity-programming-period-2021-2027_en</a:t>
            </a:r>
            <a:endParaRPr lang="el-GR" altLang="en-US" sz="2000" dirty="0">
              <a:latin typeface="Century Gothic" panose="020B0502020202020204" pitchFamily="34" charset="0"/>
            </a:endParaRPr>
          </a:p>
          <a:p>
            <a:pPr algn="ctr">
              <a:lnSpc>
                <a:spcPct val="150000"/>
              </a:lnSpc>
            </a:pPr>
            <a:endParaRPr lang="el-GR" sz="2400" dirty="0"/>
          </a:p>
          <a:p>
            <a:pPr algn="just"/>
            <a:endParaRPr lang="el-GR" dirty="0">
              <a:solidFill>
                <a:schemeClr val="tx1">
                  <a:lumMod val="75000"/>
                  <a:lumOff val="25000"/>
                </a:schemeClr>
              </a:solidFill>
              <a:latin typeface="Century Gothic" panose="020B0502020202020204" pitchFamily="34" charset="0"/>
              <a:cs typeface="Arial" charset="0"/>
            </a:endParaRPr>
          </a:p>
        </p:txBody>
      </p:sp>
      <p:sp>
        <p:nvSpPr>
          <p:cNvPr id="2" name="Rectangle 1"/>
          <p:cNvSpPr/>
          <p:nvPr/>
        </p:nvSpPr>
        <p:spPr>
          <a:xfrm>
            <a:off x="493313" y="0"/>
            <a:ext cx="2909771" cy="584775"/>
          </a:xfrm>
          <a:prstGeom prst="rect">
            <a:avLst/>
          </a:prstGeom>
        </p:spPr>
        <p:txBody>
          <a:bodyPr wrap="none">
            <a:spAutoFit/>
          </a:bodyPr>
          <a:lstStyle/>
          <a:p>
            <a:r>
              <a:rPr lang="en-US" sz="3200" dirty="0">
                <a:solidFill>
                  <a:schemeClr val="bg1"/>
                </a:solidFill>
                <a:latin typeface="Century Gothic" panose="020B0502020202020204" pitchFamily="34" charset="0"/>
              </a:rPr>
              <a:t>Visual Identity</a:t>
            </a:r>
            <a:endParaRPr lang="en-US" sz="3200" dirty="0">
              <a:solidFill>
                <a:schemeClr val="bg1"/>
              </a:solidFill>
            </a:endParaRPr>
          </a:p>
        </p:txBody>
      </p:sp>
    </p:spTree>
    <p:extLst>
      <p:ext uri="{BB962C8B-B14F-4D97-AF65-F5344CB8AC3E}">
        <p14:creationId xmlns:p14="http://schemas.microsoft.com/office/powerpoint/2010/main" val="1999393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2342116"/>
          </a:xfrm>
          <a:prstGeom prst="rect">
            <a:avLst/>
          </a:prstGeom>
        </p:spPr>
        <p:txBody>
          <a:bodyPr wrap="square">
            <a:spAutoFit/>
          </a:bodyPr>
          <a:lstStyle/>
          <a:p>
            <a:pPr marL="342900" indent="-342900" algn="ct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Τήρηση αρχείου στον δικαιούχο οργανισμό με τα έντυπα που αφορούν τις κινητικότητες για τουλάχιστον </a:t>
            </a:r>
            <a:r>
              <a:rPr lang="el-GR" sz="2000" b="1" dirty="0">
                <a:solidFill>
                  <a:schemeClr val="tx1">
                    <a:lumMod val="75000"/>
                    <a:lumOff val="25000"/>
                  </a:schemeClr>
                </a:solidFill>
                <a:latin typeface="Century Gothic" panose="020B0502020202020204" pitchFamily="34" charset="0"/>
              </a:rPr>
              <a:t>3 ή 5</a:t>
            </a:r>
            <a:r>
              <a:rPr lang="en-US" sz="2000" b="1" dirty="0">
                <a:solidFill>
                  <a:schemeClr val="tx1">
                    <a:lumMod val="75000"/>
                    <a:lumOff val="25000"/>
                  </a:schemeClr>
                </a:solidFill>
                <a:latin typeface="Century Gothic" panose="020B0502020202020204" pitchFamily="34" charset="0"/>
              </a:rPr>
              <a:t> </a:t>
            </a:r>
            <a:r>
              <a:rPr lang="el-GR" sz="2000" b="1" dirty="0">
                <a:solidFill>
                  <a:schemeClr val="tx1">
                    <a:lumMod val="75000"/>
                    <a:lumOff val="25000"/>
                  </a:schemeClr>
                </a:solidFill>
                <a:latin typeface="Century Gothic" panose="020B0502020202020204" pitchFamily="34" charset="0"/>
              </a:rPr>
              <a:t>χρόνια </a:t>
            </a:r>
            <a:r>
              <a:rPr lang="el-GR" sz="2000" dirty="0">
                <a:solidFill>
                  <a:schemeClr val="tx1">
                    <a:lumMod val="75000"/>
                    <a:lumOff val="25000"/>
                  </a:schemeClr>
                </a:solidFill>
                <a:latin typeface="Century Gothic" panose="020B0502020202020204" pitchFamily="34" charset="0"/>
              </a:rPr>
              <a:t>μετά την επιστολή εκκαθάρισης λογαριασμού από το ΙΔΕΠ/κλείσιμο του σχεδίου. </a:t>
            </a:r>
          </a:p>
          <a:p>
            <a:pPr marL="342900" indent="-342900" algn="ct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Η συγκεκριμένη υποχρέωση αναγράφεται στην εκάστοτε Συμφωνία Επιχορήγησης και η διάρκειά της καθορίζεται βάσει του εγκεκριμένου ποσού. </a:t>
            </a: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Τήρηση Αρχείου</a:t>
            </a:r>
            <a:endParaRPr lang="en-GB" sz="2800" dirty="0">
              <a:solidFill>
                <a:schemeClr val="bg1"/>
              </a:solidFill>
              <a:latin typeface="Century Gothic" panose="020B0502020202020204" pitchFamily="34" charset="0"/>
            </a:endParaRPr>
          </a:p>
        </p:txBody>
      </p:sp>
      <p:sp>
        <p:nvSpPr>
          <p:cNvPr id="4" name="Subtitle 4"/>
          <p:cNvSpPr txBox="1">
            <a:spLocks/>
          </p:cNvSpPr>
          <p:nvPr/>
        </p:nvSpPr>
        <p:spPr>
          <a:xfrm>
            <a:off x="1634885" y="3386630"/>
            <a:ext cx="8951053" cy="2510078"/>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1800" dirty="0">
              <a:solidFill>
                <a:schemeClr val="tx1">
                  <a:lumMod val="75000"/>
                  <a:lumOff val="25000"/>
                </a:schemeClr>
              </a:solidFill>
              <a:latin typeface="Century Gothic" panose="020B0502020202020204" pitchFamily="34" charset="0"/>
            </a:endParaRPr>
          </a:p>
          <a:p>
            <a:r>
              <a:rPr lang="el-GR" sz="1800" b="1" dirty="0">
                <a:solidFill>
                  <a:schemeClr val="tx1">
                    <a:lumMod val="75000"/>
                    <a:lumOff val="25000"/>
                  </a:schemeClr>
                </a:solidFill>
                <a:latin typeface="Century Gothic" panose="020B0502020202020204" pitchFamily="34" charset="0"/>
              </a:rPr>
              <a:t>Μην ξεχνάτε ότι το Σχέδιο δεν είναι ατομικό! Ανήκει στο οργανισμό!</a:t>
            </a:r>
          </a:p>
          <a:p>
            <a:endParaRPr lang="el-GR" sz="1800" b="1" dirty="0">
              <a:solidFill>
                <a:schemeClr val="tx1">
                  <a:lumMod val="75000"/>
                  <a:lumOff val="25000"/>
                </a:schemeClr>
              </a:solidFill>
              <a:latin typeface="Century Gothic" panose="020B0502020202020204" pitchFamily="34" charset="0"/>
            </a:endParaRPr>
          </a:p>
          <a:p>
            <a:r>
              <a:rPr lang="el-GR" sz="1800" b="1" dirty="0">
                <a:solidFill>
                  <a:schemeClr val="tx1">
                    <a:lumMod val="75000"/>
                    <a:lumOff val="25000"/>
                  </a:schemeClr>
                </a:solidFill>
                <a:latin typeface="Century Gothic" panose="020B0502020202020204" pitchFamily="34" charset="0"/>
              </a:rPr>
              <a:t>Η καλή τήρηση αρχείου βοηθά και άλλους συναδέλφους να αναλάβουν σε περίπτωση μετακίνησής σας. </a:t>
            </a:r>
          </a:p>
          <a:p>
            <a:endParaRPr lang="el-GR" sz="1800" b="1" dirty="0">
              <a:solidFill>
                <a:schemeClr val="tx1">
                  <a:lumMod val="75000"/>
                  <a:lumOff val="25000"/>
                </a:schemeClr>
              </a:solidFill>
              <a:latin typeface="Century Gothic" panose="020B0502020202020204" pitchFamily="34" charset="0"/>
            </a:endParaRPr>
          </a:p>
          <a:p>
            <a:r>
              <a:rPr lang="el-GR" sz="1800" b="1" dirty="0">
                <a:solidFill>
                  <a:schemeClr val="tx1">
                    <a:lumMod val="75000"/>
                    <a:lumOff val="25000"/>
                  </a:schemeClr>
                </a:solidFill>
                <a:latin typeface="Century Gothic" panose="020B0502020202020204" pitchFamily="34" charset="0"/>
              </a:rPr>
              <a:t>Διασφαλίζει επίσης τη διαφάνεια σε όλες τις διαδικασίες σας.</a:t>
            </a:r>
            <a:endParaRPr lang="en-GB" sz="18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694646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6309420"/>
          </a:xfrm>
          <a:prstGeom prst="rect">
            <a:avLst/>
          </a:prstGeom>
        </p:spPr>
        <p:txBody>
          <a:bodyPr wrap="square">
            <a:spAutoFit/>
          </a:bodyPr>
          <a:lstStyle/>
          <a:p>
            <a:pPr algn="just">
              <a:lnSpc>
                <a:spcPct val="150000"/>
              </a:lnSpc>
            </a:pPr>
            <a:r>
              <a:rPr lang="el-GR" sz="2000" b="1" dirty="0">
                <a:solidFill>
                  <a:schemeClr val="accent6">
                    <a:lumMod val="75000"/>
                  </a:schemeClr>
                </a:solidFill>
                <a:latin typeface="Century Gothic" panose="020B0502020202020204" pitchFamily="34" charset="0"/>
              </a:rPr>
              <a:t>Ο φάκελος παραμένει πάντα στο σχολείο/οργανισμό και περιέχει:</a:t>
            </a:r>
          </a:p>
          <a:p>
            <a:pPr algn="just">
              <a:lnSpc>
                <a:spcPct val="150000"/>
              </a:lnSpc>
            </a:pPr>
            <a:endParaRPr lang="el-GR" sz="1000" b="1" dirty="0">
              <a:solidFill>
                <a:schemeClr val="accent5">
                  <a:lumMod val="75000"/>
                </a:schemeClr>
              </a:solidFill>
              <a:latin typeface="Century Gothic" panose="020B0502020202020204" pitchFamily="34" charset="0"/>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ΟΙ</a:t>
            </a:r>
            <a:r>
              <a:rPr lang="en-US" altLang="en-US" sz="2000" dirty="0">
                <a:solidFill>
                  <a:schemeClr val="tx1">
                    <a:lumMod val="75000"/>
                    <a:lumOff val="25000"/>
                  </a:schemeClr>
                </a:solidFill>
                <a:latin typeface="Century Gothic" panose="020B0502020202020204" pitchFamily="34" charset="0"/>
              </a:rPr>
              <a:t>D Number</a:t>
            </a:r>
            <a:r>
              <a:rPr lang="el-GR" altLang="en-US" sz="2000" dirty="0">
                <a:solidFill>
                  <a:schemeClr val="tx1">
                    <a:lumMod val="75000"/>
                    <a:lumOff val="25000"/>
                  </a:schemeClr>
                </a:solidFill>
                <a:latin typeface="Century Gothic" panose="020B0502020202020204" pitchFamily="34" charset="0"/>
              </a:rPr>
              <a:t> </a:t>
            </a:r>
            <a:endParaRPr lang="en-US" altLang="en-US"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Κωδικούς πρόσβασης στην πλατφόρμα</a:t>
            </a:r>
            <a:r>
              <a:rPr lang="en-GB" altLang="en-US" sz="2000" dirty="0">
                <a:solidFill>
                  <a:schemeClr val="tx1">
                    <a:lumMod val="75000"/>
                    <a:lumOff val="25000"/>
                  </a:schemeClr>
                </a:solidFill>
                <a:latin typeface="Century Gothic" panose="020B0502020202020204" pitchFamily="34" charset="0"/>
              </a:rPr>
              <a:t> </a:t>
            </a:r>
            <a:r>
              <a:rPr lang="el-GR" altLang="en-US" sz="2000" dirty="0">
                <a:solidFill>
                  <a:schemeClr val="tx1">
                    <a:lumMod val="75000"/>
                    <a:lumOff val="25000"/>
                  </a:schemeClr>
                </a:solidFill>
                <a:latin typeface="Century Gothic" panose="020B0502020202020204" pitchFamily="34" charset="0"/>
              </a:rPr>
              <a:t>(</a:t>
            </a:r>
            <a:r>
              <a:rPr lang="en-US" altLang="en-US" sz="2000" dirty="0">
                <a:solidFill>
                  <a:schemeClr val="tx1">
                    <a:lumMod val="75000"/>
                    <a:lumOff val="25000"/>
                  </a:schemeClr>
                </a:solidFill>
                <a:latin typeface="Century Gothic" panose="020B0502020202020204" pitchFamily="34" charset="0"/>
              </a:rPr>
              <a:t>EU Login Account)</a:t>
            </a:r>
            <a:r>
              <a:rPr lang="el-GR" altLang="en-US" sz="2000" dirty="0">
                <a:solidFill>
                  <a:schemeClr val="tx1">
                    <a:lumMod val="75000"/>
                    <a:lumOff val="25000"/>
                  </a:schemeClr>
                </a:solidFill>
                <a:latin typeface="Century Gothic" panose="020B0502020202020204" pitchFamily="34" charset="0"/>
              </a:rPr>
              <a:t>. Συστήνεται η χρήση γενικού </a:t>
            </a:r>
            <a:r>
              <a:rPr lang="en-US" altLang="en-US" sz="2000" dirty="0">
                <a:solidFill>
                  <a:schemeClr val="tx1">
                    <a:lumMod val="75000"/>
                    <a:lumOff val="25000"/>
                  </a:schemeClr>
                </a:solidFill>
                <a:latin typeface="Century Gothic" panose="020B0502020202020204" pitchFamily="34" charset="0"/>
              </a:rPr>
              <a:t>email </a:t>
            </a:r>
            <a:r>
              <a:rPr lang="el-GR" altLang="en-US" sz="2000" dirty="0">
                <a:solidFill>
                  <a:schemeClr val="tx1">
                    <a:lumMod val="75000"/>
                    <a:lumOff val="25000"/>
                  </a:schemeClr>
                </a:solidFill>
                <a:latin typeface="Century Gothic" panose="020B0502020202020204" pitchFamily="34" charset="0"/>
              </a:rPr>
              <a:t>του οργανισμού και όχι προσωπικών </a:t>
            </a:r>
            <a:r>
              <a:rPr lang="en-US" altLang="en-US" sz="2000" dirty="0">
                <a:solidFill>
                  <a:schemeClr val="tx1">
                    <a:lumMod val="75000"/>
                    <a:lumOff val="25000"/>
                  </a:schemeClr>
                </a:solidFill>
                <a:latin typeface="Century Gothic" panose="020B0502020202020204" pitchFamily="34" charset="0"/>
              </a:rPr>
              <a:t>emails</a:t>
            </a:r>
            <a:endParaRPr lang="el-GR" altLang="en-US"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Αίτηση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latin typeface="Century Gothic" panose="020B0502020202020204" pitchFamily="34" charset="0"/>
              </a:rPr>
              <a:t>Γραπτές διαδικασίες και κριτήρια επιλογής συμμετεχόντων</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Επιστολή έγκρισης &amp; αλληλογραφία με ΙΔΕΠ/συμμετέχοντες</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Συμφωνία Επιχορήγησης</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Τυχόν τροποποιήσεις</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Συμφωνίες συμμετεχόντων </a:t>
            </a:r>
          </a:p>
          <a:p>
            <a:pPr algn="just">
              <a:lnSpc>
                <a:spcPct val="150000"/>
              </a:lnSpc>
              <a:buFont typeface="Courier New" panose="02070309020205020404" pitchFamily="49" charset="0"/>
              <a:buChar char="o"/>
              <a:defRPr/>
            </a:pPr>
            <a:r>
              <a:rPr lang="en-GB" altLang="en-US" sz="1600" dirty="0">
                <a:solidFill>
                  <a:schemeClr val="tx1">
                    <a:lumMod val="75000"/>
                    <a:lumOff val="25000"/>
                  </a:schemeClr>
                </a:solidFill>
                <a:latin typeface="Century Gothic" panose="020B0502020202020204" pitchFamily="34" charset="0"/>
              </a:rPr>
              <a:t>Grant Agreements - </a:t>
            </a:r>
            <a:r>
              <a:rPr lang="el-GR" altLang="en-US" sz="1600" dirty="0">
                <a:solidFill>
                  <a:schemeClr val="tx1">
                    <a:lumMod val="75000"/>
                    <a:lumOff val="25000"/>
                  </a:schemeClr>
                </a:solidFill>
                <a:latin typeface="Century Gothic" panose="020B0502020202020204" pitchFamily="34" charset="0"/>
              </a:rPr>
              <a:t>υπογραφή πρωτοτύπων εις διπλούν (συμμετέχοντα &amp; οργανισμό)</a:t>
            </a:r>
          </a:p>
          <a:p>
            <a:pPr algn="just">
              <a:lnSpc>
                <a:spcPct val="150000"/>
              </a:lnSpc>
              <a:buFont typeface="Courier New" panose="02070309020205020404" pitchFamily="49" charset="0"/>
              <a:buChar char="o"/>
              <a:defRPr/>
            </a:pPr>
            <a:r>
              <a:rPr lang="en-US" altLang="en-US" sz="1600" dirty="0">
                <a:solidFill>
                  <a:schemeClr val="tx1">
                    <a:lumMod val="75000"/>
                    <a:lumOff val="25000"/>
                  </a:schemeClr>
                </a:solidFill>
                <a:latin typeface="Century Gothic" panose="020B0502020202020204" pitchFamily="34" charset="0"/>
              </a:rPr>
              <a:t>Ta </a:t>
            </a:r>
            <a:r>
              <a:rPr lang="el-GR" altLang="en-US" sz="1600" dirty="0">
                <a:solidFill>
                  <a:schemeClr val="tx1">
                    <a:lumMod val="75000"/>
                    <a:lumOff val="25000"/>
                  </a:schemeClr>
                </a:solidFill>
                <a:latin typeface="Century Gothic" panose="020B0502020202020204" pitchFamily="34" charset="0"/>
              </a:rPr>
              <a:t>υπόλοιπα έγγραφα μπορούν να είναι </a:t>
            </a:r>
            <a:r>
              <a:rPr lang="el-GR" altLang="en-US" sz="1600" dirty="0" err="1">
                <a:solidFill>
                  <a:schemeClr val="tx1">
                    <a:lumMod val="75000"/>
                    <a:lumOff val="25000"/>
                  </a:schemeClr>
                </a:solidFill>
                <a:latin typeface="Century Gothic" panose="020B0502020202020204" pitchFamily="34" charset="0"/>
              </a:rPr>
              <a:t>σκαναρισμένα</a:t>
            </a:r>
            <a:endParaRPr lang="el-GR" altLang="en-US" sz="1600" dirty="0">
              <a:solidFill>
                <a:schemeClr val="tx1">
                  <a:lumMod val="75000"/>
                  <a:lumOff val="25000"/>
                </a:schemeClr>
              </a:solidFill>
              <a:latin typeface="Century Gothic" panose="020B0502020202020204" pitchFamily="34" charset="0"/>
            </a:endParaRPr>
          </a:p>
          <a:p>
            <a:pPr>
              <a:defRPr/>
            </a:pPr>
            <a:endParaRPr lang="el-GR" sz="2000" dirty="0">
              <a:solidFill>
                <a:schemeClr val="tx1">
                  <a:lumMod val="75000"/>
                  <a:lumOff val="25000"/>
                </a:schemeClr>
              </a:solidFill>
              <a:latin typeface="Century Gothic" panose="020B0502020202020204" pitchFamily="34" charset="0"/>
            </a:endParaRPr>
          </a:p>
          <a:p>
            <a:pPr>
              <a:buFont typeface="Wingdings" panose="05000000000000000000" pitchFamily="2" charset="2"/>
              <a:buChar char="ü"/>
              <a:defRPr/>
            </a:pPr>
            <a:endParaRPr lang="el-GR" altLang="en-US" sz="2100" dirty="0">
              <a:solidFill>
                <a:schemeClr val="tx1">
                  <a:lumMod val="75000"/>
                  <a:lumOff val="25000"/>
                </a:schemeClr>
              </a:solidFill>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Αρχείο Σχεδίου στον Οργανισμό (1/2)</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30955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758" y="947218"/>
            <a:ext cx="11453228" cy="4724370"/>
          </a:xfrm>
          <a:prstGeom prst="rect">
            <a:avLst/>
          </a:prstGeom>
        </p:spPr>
        <p:txBody>
          <a:bodyPr wrap="square">
            <a:spAutoFit/>
          </a:bodyPr>
          <a:lstStyle/>
          <a:p>
            <a:pPr marL="342900" indent="-342900" algn="just">
              <a:buFont typeface="Arial" panose="020B0604020202020204" pitchFamily="34" charset="0"/>
              <a:buChar char="•"/>
              <a:defRPr/>
            </a:pPr>
            <a:r>
              <a:rPr lang="el-GR" sz="2000" dirty="0">
                <a:solidFill>
                  <a:schemeClr val="tx1">
                    <a:lumMod val="75000"/>
                    <a:lumOff val="25000"/>
                  </a:schemeClr>
                </a:solidFill>
                <a:latin typeface="Century Gothic" panose="020B0502020202020204" pitchFamily="34" charset="0"/>
              </a:rPr>
              <a:t>Φύλαξη γραπτής επικοινωνίας με τους συμμετέχοντες σε κινητικότητα και τους οργανισμούς υποδοχής για παν ενδεχόμενο</a:t>
            </a: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Αποδεικτικά πραγματοποίησης εμβασμάτων στους συμμετέχοντες (π.χ. φωτοτυπημένες τραπεζικές επιταγές ή έντυπο που υπογράφει ο κάθε συμμετέχοντας ότι παρέλαβε συγκεκριμένο ποσό σε περίπτωση μετρητών)</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Αεροπορικές κάρτες επιβίβασης (φωτοτυπίες &amp; αυθεντικές)</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Αποδείξεις και τιμολόγια για κάθε αγορά αγαθών ή υπηρεσιών (π.χ. αεροπορικά εισιτήρια, ξενοδοχεία, εξοπλισμός από το κονδύλι των οργανωτικών εξόδων κ.ά.)</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Προαιρετικά: φωτογραφικό υλικό από τις κινητικότητες</a:t>
            </a:r>
          </a:p>
          <a:p>
            <a:pPr>
              <a:buFont typeface="+mj-lt"/>
              <a:buAutoNum type="arabicPeriod"/>
              <a:defRPr/>
            </a:pPr>
            <a:endParaRPr lang="el-GR" sz="2000" dirty="0">
              <a:solidFill>
                <a:schemeClr val="tx1">
                  <a:lumMod val="75000"/>
                  <a:lumOff val="25000"/>
                </a:schemeClr>
              </a:solidFill>
              <a:latin typeface="Century Gothic" panose="020B0502020202020204" pitchFamily="34" charset="0"/>
            </a:endParaRPr>
          </a:p>
          <a:p>
            <a:pPr>
              <a:buFont typeface="Wingdings" panose="05000000000000000000" pitchFamily="2" charset="2"/>
              <a:buChar char="ü"/>
              <a:defRPr/>
            </a:pPr>
            <a:endParaRPr lang="el-GR" altLang="en-US" sz="2100" dirty="0">
              <a:solidFill>
                <a:schemeClr val="tx1">
                  <a:lumMod val="75000"/>
                  <a:lumOff val="25000"/>
                </a:schemeClr>
              </a:solidFill>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Αρχείο Σχεδίου στον Οργανισμό (2/2)</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59783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7</a:t>
            </a:r>
            <a:r>
              <a:rPr lang="en-US" b="1" dirty="0">
                <a:solidFill>
                  <a:srgbClr val="7030A0"/>
                </a:solidFill>
                <a:latin typeface="Century Gothic" panose="020B0502020202020204" pitchFamily="34" charset="0"/>
              </a:rPr>
              <a:t>. </a:t>
            </a:r>
            <a:r>
              <a:rPr lang="el-GR" b="1" dirty="0">
                <a:solidFill>
                  <a:srgbClr val="7030A0"/>
                </a:solidFill>
                <a:latin typeface="Century Gothic" panose="020B0502020202020204" pitchFamily="34" charset="0"/>
              </a:rPr>
              <a:t>Τεχνικές Οδηγίες Πλατφόρμας </a:t>
            </a:r>
            <a:r>
              <a:rPr lang="en-US" b="1" dirty="0">
                <a:solidFill>
                  <a:srgbClr val="7030A0"/>
                </a:solidFill>
                <a:latin typeface="Century Gothic" panose="020B0502020202020204" pitchFamily="34" charset="0"/>
              </a:rPr>
              <a:t>Erasmus+</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520154"/>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Erasmus+ &amp; European Solidarity Corps Platform</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33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Erasmus+ and European Solidarity Corps Platform</a:t>
            </a:r>
            <a:endParaRPr lang="en-GB" sz="2800" b="1" dirty="0">
              <a:solidFill>
                <a:schemeClr val="bg1"/>
              </a:solidFill>
            </a:endParaRPr>
          </a:p>
        </p:txBody>
      </p:sp>
      <p:sp>
        <p:nvSpPr>
          <p:cNvPr id="3" name="Rectangle 2"/>
          <p:cNvSpPr/>
          <p:nvPr/>
        </p:nvSpPr>
        <p:spPr>
          <a:xfrm>
            <a:off x="572868" y="873803"/>
            <a:ext cx="10593363" cy="2308324"/>
          </a:xfrm>
          <a:prstGeom prst="rect">
            <a:avLst/>
          </a:prstGeom>
        </p:spPr>
        <p:txBody>
          <a:bodyPr wrap="square">
            <a:spAutoFit/>
          </a:bodyPr>
          <a:lstStyle/>
          <a:p>
            <a:pPr marL="457200" indent="-457200">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hlinkClick r:id="rId3"/>
              </a:rPr>
              <a:t>Πλατφόρμα </a:t>
            </a:r>
            <a:r>
              <a:rPr lang="en-US" b="1" dirty="0">
                <a:solidFill>
                  <a:schemeClr val="tx1">
                    <a:lumMod val="75000"/>
                    <a:lumOff val="25000"/>
                  </a:schemeClr>
                </a:solidFill>
                <a:latin typeface="Century Gothic" panose="020B0502020202020204" pitchFamily="34" charset="0"/>
                <a:hlinkClick r:id="rId3"/>
              </a:rPr>
              <a:t>EESCP</a:t>
            </a:r>
            <a:r>
              <a:rPr lang="en-US" b="1" dirty="0">
                <a:solidFill>
                  <a:schemeClr val="tx1">
                    <a:lumMod val="75000"/>
                    <a:lumOff val="25000"/>
                  </a:schemeClr>
                </a:solidFill>
                <a:latin typeface="Century Gothic" panose="020B0502020202020204" pitchFamily="34" charset="0"/>
              </a:rPr>
              <a:t> - “Single Entry Point” </a:t>
            </a:r>
            <a:r>
              <a:rPr lang="el-GR" b="1" dirty="0">
                <a:solidFill>
                  <a:schemeClr val="tx1">
                    <a:lumMod val="75000"/>
                    <a:lumOff val="25000"/>
                  </a:schemeClr>
                </a:solidFill>
                <a:latin typeface="Century Gothic" panose="020B0502020202020204" pitchFamily="34" charset="0"/>
              </a:rPr>
              <a:t>για</a:t>
            </a:r>
            <a:r>
              <a:rPr lang="en-US" b="1" dirty="0">
                <a:solidFill>
                  <a:schemeClr val="tx1">
                    <a:lumMod val="75000"/>
                    <a:lumOff val="25000"/>
                  </a:schemeClr>
                </a:solidFill>
                <a:latin typeface="Century Gothic" panose="020B0502020202020204" pitchFamily="34" charset="0"/>
              </a:rPr>
              <a:t>:</a:t>
            </a:r>
          </a:p>
          <a:p>
            <a:pPr marL="342900" indent="-342900">
              <a:buFontTx/>
              <a:buChar char="-"/>
            </a:pPr>
            <a:r>
              <a:rPr lang="el-GR" dirty="0">
                <a:solidFill>
                  <a:schemeClr val="tx1">
                    <a:lumMod val="75000"/>
                    <a:lumOff val="25000"/>
                  </a:schemeClr>
                </a:solidFill>
                <a:latin typeface="Century Gothic" panose="020B050202020202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n-US"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υκαιρίες</a:t>
            </a:r>
            <a:r>
              <a:rPr lang="el-GR" dirty="0">
                <a:solidFill>
                  <a:schemeClr val="tx1">
                    <a:lumMod val="75000"/>
                    <a:lumOff val="25000"/>
                  </a:schemeClr>
                </a:solidFill>
                <a:latin typeface="Century Gothic" panose="020B0502020202020204" pitchFamily="34" charset="0"/>
              </a:rPr>
              <a:t> του Προγράμματος</a:t>
            </a: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σε εγκεκριμένα Σχέδια/</a:t>
            </a:r>
            <a:r>
              <a:rPr lang="en-US" dirty="0">
                <a:solidFill>
                  <a:schemeClr val="tx1">
                    <a:lumMod val="75000"/>
                    <a:lumOff val="25000"/>
                  </a:schemeClr>
                </a:solidFill>
                <a:latin typeface="Century Gothic" panose="020B0502020202020204" pitchFamily="34" charset="0"/>
              </a:rPr>
              <a:t>Projects’ Result Platform</a:t>
            </a:r>
          </a:p>
          <a:p>
            <a:pPr marL="342900" indent="-342900">
              <a:buFontTx/>
              <a:buChar char="-"/>
            </a:pPr>
            <a:r>
              <a:rPr lang="en-GB"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γγραφές</a:t>
            </a:r>
            <a:r>
              <a:rPr lang="el-GR" dirty="0">
                <a:solidFill>
                  <a:schemeClr val="tx1">
                    <a:lumMod val="75000"/>
                    <a:lumOff val="25000"/>
                  </a:schemeClr>
                </a:solidFill>
                <a:latin typeface="Century Gothic" panose="020B0502020202020204" pitchFamily="34" charset="0"/>
              </a:rPr>
              <a:t> νέων οργανισμών (Απόκτηση Ο</a:t>
            </a:r>
            <a:r>
              <a:rPr lang="en-US" dirty="0">
                <a:solidFill>
                  <a:schemeClr val="tx1">
                    <a:lumMod val="75000"/>
                    <a:lumOff val="25000"/>
                  </a:schemeClr>
                </a:solidFill>
                <a:latin typeface="Century Gothic" panose="020B0502020202020204" pitchFamily="34" charset="0"/>
              </a:rPr>
              <a:t>ID)</a:t>
            </a:r>
            <a:endParaRPr lang="el-GR"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στις αιτήσεις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rgbClr val="FF0000"/>
                </a:solidFill>
                <a:latin typeface="Century Gothic" panose="020B0502020202020204" pitchFamily="34" charset="0"/>
              </a:rPr>
              <a:t>Διαχείριση εγκεκριμένων σχεδίων</a:t>
            </a:r>
            <a:endParaRPr lang="en-US" sz="2000" dirty="0">
              <a:solidFill>
                <a:srgbClr val="FF0000"/>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8" y="2968705"/>
            <a:ext cx="9196534" cy="3887094"/>
          </a:xfrm>
          <a:prstGeom prst="rect">
            <a:avLst/>
          </a:prstGeom>
        </p:spPr>
      </p:pic>
    </p:spTree>
    <p:extLst>
      <p:ext uri="{BB962C8B-B14F-4D97-AF65-F5344CB8AC3E}">
        <p14:creationId xmlns:p14="http://schemas.microsoft.com/office/powerpoint/2010/main" val="52898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Δυνατότητες Κινητικότητας προς …</a:t>
            </a:r>
            <a:endParaRPr lang="en-GB" sz="2800" dirty="0">
              <a:solidFill>
                <a:schemeClr val="bg1"/>
              </a:solidFill>
              <a:latin typeface="Century Gothic" panose="020B0502020202020204" pitchFamily="34" charset="0"/>
            </a:endParaRPr>
          </a:p>
        </p:txBody>
      </p:sp>
      <p:sp>
        <p:nvSpPr>
          <p:cNvPr id="3" name="Rectangle 2"/>
          <p:cNvSpPr/>
          <p:nvPr/>
        </p:nvSpPr>
        <p:spPr>
          <a:xfrm>
            <a:off x="572868" y="903948"/>
            <a:ext cx="10593363" cy="5710794"/>
          </a:xfrm>
          <a:prstGeom prst="rect">
            <a:avLst/>
          </a:prstGeom>
        </p:spPr>
        <p:txBody>
          <a:bodyPr wrap="square">
            <a:spAutoFit/>
          </a:bodyPr>
          <a:lstStyle/>
          <a:p>
            <a:pPr algn="just">
              <a:lnSpc>
                <a:spcPct val="150000"/>
              </a:lnSpc>
            </a:pPr>
            <a:r>
              <a:rPr lang="el-GR" sz="2000" b="1" dirty="0">
                <a:solidFill>
                  <a:schemeClr val="tx1">
                    <a:lumMod val="75000"/>
                    <a:lumOff val="25000"/>
                  </a:schemeClr>
                </a:solidFill>
                <a:latin typeface="Century Gothic" panose="020B0502020202020204" pitchFamily="34" charset="0"/>
              </a:rPr>
              <a:t>Χώρες του Προγράμματος </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27 Κράτη – Μέλη ΕΕ</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Χώρες ΕΟΧ – Ισλανδία, Λιχτενστάιν, Νορβηγία</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Υποψήφιες προς ένταξη στην ΕΕ χώρες - Τουρκία, Δημοκρατία της Βόρειας Μακεδονίας, Σερβία</a:t>
            </a:r>
          </a:p>
          <a:p>
            <a:pPr marL="342900" indent="-342900" algn="just">
              <a:lnSpc>
                <a:spcPct val="150000"/>
              </a:lnSpc>
              <a:buFontTx/>
              <a:buChar char="-"/>
            </a:pPr>
            <a:endParaRPr lang="el-GR" sz="2000" dirty="0">
              <a:solidFill>
                <a:schemeClr val="tx1">
                  <a:lumMod val="75000"/>
                  <a:lumOff val="25000"/>
                </a:schemeClr>
              </a:solidFill>
              <a:latin typeface="Century Gothic" panose="020B0502020202020204" pitchFamily="34" charset="0"/>
            </a:endParaRPr>
          </a:p>
          <a:p>
            <a:pPr algn="just">
              <a:lnSpc>
                <a:spcPct val="150000"/>
              </a:lnSpc>
            </a:pPr>
            <a:r>
              <a:rPr lang="el-GR" sz="2000" b="1" dirty="0">
                <a:solidFill>
                  <a:schemeClr val="tx1">
                    <a:lumMod val="75000"/>
                    <a:lumOff val="25000"/>
                  </a:schemeClr>
                </a:solidFill>
                <a:latin typeface="Century Gothic" panose="020B0502020202020204" pitchFamily="34" charset="0"/>
              </a:rPr>
              <a:t>Τρίτες χώρες </a:t>
            </a:r>
            <a:r>
              <a:rPr lang="el-GR" sz="2000" dirty="0">
                <a:solidFill>
                  <a:schemeClr val="tx1">
                    <a:lumMod val="75000"/>
                    <a:lumOff val="25000"/>
                  </a:schemeClr>
                </a:solidFill>
                <a:latin typeface="Century Gothic" panose="020B0502020202020204" pitchFamily="34" charset="0"/>
              </a:rPr>
              <a:t>– Μόνο στην περίπτωση της ΕΕΚ για Διαπιστευμένους οργανισμούς – (</a:t>
            </a:r>
            <a:r>
              <a:rPr lang="en-US" sz="2000" dirty="0">
                <a:solidFill>
                  <a:schemeClr val="tx1">
                    <a:lumMod val="75000"/>
                    <a:lumOff val="25000"/>
                  </a:schemeClr>
                </a:solidFill>
                <a:latin typeface="Century Gothic" panose="020B0502020202020204" pitchFamily="34" charset="0"/>
              </a:rPr>
              <a:t>Regions 1-14</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συμπεριλαμβανομένου και του Ηνωμένου Βασιλείου</a:t>
            </a:r>
            <a:r>
              <a:rPr lang="en-US" sz="2000" dirty="0">
                <a:solidFill>
                  <a:schemeClr val="tx1">
                    <a:lumMod val="75000"/>
                    <a:lumOff val="25000"/>
                  </a:schemeClr>
                </a:solidFill>
                <a:latin typeface="Century Gothic" panose="020B0502020202020204" pitchFamily="34" charset="0"/>
              </a:rPr>
              <a:t>)</a:t>
            </a:r>
          </a:p>
          <a:p>
            <a:pPr marL="285750" indent="-285750" algn="just">
              <a:lnSpc>
                <a:spcPct val="150000"/>
              </a:lnSpc>
              <a:buFont typeface="Wingdings" panose="05000000000000000000" pitchFamily="2" charset="2"/>
              <a:buChar char="Ø"/>
            </a:pPr>
            <a:r>
              <a:rPr lang="el-GR" sz="2000" dirty="0">
                <a:solidFill>
                  <a:schemeClr val="tx1">
                    <a:lumMod val="75000"/>
                    <a:lumOff val="25000"/>
                  </a:schemeClr>
                </a:solidFill>
                <a:latin typeface="Century Gothic" panose="020B0502020202020204" pitchFamily="34" charset="0"/>
              </a:rPr>
              <a:t>Οι διαπιστευμένοι οργανισμοί ΕΕΚ μπορούν να χρησιμοποιούν μέχρι και το 20% της συνολικής τους επιχορήγησης για σκοπούς Διεθνούς Κινητικότητας</a:t>
            </a:r>
            <a:endParaRPr lang="el-GR" sz="1600" dirty="0">
              <a:solidFill>
                <a:schemeClr val="tx1">
                  <a:lumMod val="75000"/>
                  <a:lumOff val="25000"/>
                </a:schemeClr>
              </a:solidFill>
              <a:latin typeface="Century Gothic" panose="020B0502020202020204" pitchFamily="34" charset="0"/>
            </a:endParaRP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746057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ΠΡΟΣΒΑΣΗ ΣΤΗΝ ΠΛΑΤΦΟΡΜΑ </a:t>
            </a:r>
            <a:r>
              <a:rPr lang="en-US" sz="2800" dirty="0">
                <a:solidFill>
                  <a:schemeClr val="bg1"/>
                </a:solidFill>
                <a:latin typeface="Century Gothic" panose="020B0502020202020204" pitchFamily="34" charset="0"/>
              </a:rPr>
              <a:t>EESCP</a:t>
            </a:r>
            <a:r>
              <a:rPr lang="en-GB" sz="2800" dirty="0">
                <a:solidFill>
                  <a:schemeClr val="bg1"/>
                </a:solidFill>
                <a:latin typeface="Century Gothic" panose="020B0502020202020204" pitchFamily="34" charset="0"/>
              </a:rPr>
              <a:t> </a:t>
            </a:r>
            <a:endParaRPr lang="en-GB" sz="2800" b="1" dirty="0">
              <a:solidFill>
                <a:schemeClr val="bg1"/>
              </a:solidFill>
            </a:endParaRPr>
          </a:p>
        </p:txBody>
      </p:sp>
      <p:sp>
        <p:nvSpPr>
          <p:cNvPr id="4" name="Rectangle 3"/>
          <p:cNvSpPr/>
          <p:nvPr/>
        </p:nvSpPr>
        <p:spPr>
          <a:xfrm>
            <a:off x="124325" y="745738"/>
            <a:ext cx="9621253" cy="1015663"/>
          </a:xfrm>
          <a:prstGeom prst="rect">
            <a:avLst/>
          </a:prstGeom>
        </p:spPr>
        <p:txBody>
          <a:bodyPr wrap="square">
            <a:spAutoFit/>
          </a:bodyPr>
          <a:lstStyle/>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Εγγραφή ή </a:t>
            </a:r>
            <a:r>
              <a:rPr lang="en-GB" sz="2000" dirty="0">
                <a:solidFill>
                  <a:schemeClr val="tx1">
                    <a:lumMod val="75000"/>
                    <a:lumOff val="25000"/>
                  </a:schemeClr>
                </a:solidFill>
                <a:latin typeface="Century Gothic" panose="020B0502020202020204" pitchFamily="34" charset="0"/>
              </a:rPr>
              <a:t>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EU 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Welcome message </a:t>
            </a:r>
            <a:r>
              <a:rPr lang="el-GR" sz="2000" dirty="0">
                <a:solidFill>
                  <a:schemeClr val="tx1">
                    <a:lumMod val="75000"/>
                    <a:lumOff val="25000"/>
                  </a:schemeClr>
                </a:solidFill>
                <a:latin typeface="Century Gothic" panose="020B0502020202020204" pitchFamily="34" charset="0"/>
              </a:rPr>
              <a:t>με το μήνυμα χρήστη</a:t>
            </a:r>
            <a:endParaRPr lang="en-GB" sz="2000" dirty="0">
              <a:solidFill>
                <a:schemeClr val="tx1">
                  <a:lumMod val="75000"/>
                  <a:lumOff val="25000"/>
                </a:schemeClr>
              </a:solidFill>
              <a:latin typeface="Century Gothic" panose="020B0502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761401"/>
            <a:ext cx="9621253" cy="4934271"/>
          </a:xfrm>
          <a:prstGeom prst="rect">
            <a:avLst/>
          </a:prstGeom>
        </p:spPr>
      </p:pic>
      <p:sp>
        <p:nvSpPr>
          <p:cNvPr id="31" name="Teardrop 30"/>
          <p:cNvSpPr/>
          <p:nvPr/>
        </p:nvSpPr>
        <p:spPr>
          <a:xfrm rot="17517794" flipH="1">
            <a:off x="11638422" y="1589366"/>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158" y="2133978"/>
            <a:ext cx="3243089" cy="1286172"/>
          </a:xfrm>
          <a:prstGeom prst="rect">
            <a:avLst/>
          </a:prstGeom>
        </p:spPr>
      </p:pic>
      <p:grpSp>
        <p:nvGrpSpPr>
          <p:cNvPr id="34" name="Group 33"/>
          <p:cNvGrpSpPr/>
          <p:nvPr/>
        </p:nvGrpSpPr>
        <p:grpSpPr>
          <a:xfrm>
            <a:off x="11693079" y="1534708"/>
            <a:ext cx="360040" cy="469355"/>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TextBox 3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662" y="3604930"/>
            <a:ext cx="3135585" cy="2000286"/>
          </a:xfrm>
          <a:prstGeom prst="rect">
            <a:avLst/>
          </a:prstGeom>
        </p:spPr>
      </p:pic>
      <p:grpSp>
        <p:nvGrpSpPr>
          <p:cNvPr id="38" name="Group 37"/>
          <p:cNvGrpSpPr/>
          <p:nvPr/>
        </p:nvGrpSpPr>
        <p:grpSpPr>
          <a:xfrm>
            <a:off x="11839760" y="3792727"/>
            <a:ext cx="360040" cy="469355"/>
            <a:chOff x="8714671" y="1522944"/>
            <a:chExt cx="360040" cy="469355"/>
          </a:xfrm>
        </p:grpSpPr>
        <p:sp>
          <p:nvSpPr>
            <p:cNvPr id="39" name="Teardrop 3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0" name="TextBox 39"/>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2</a:t>
              </a:r>
            </a:p>
          </p:txBody>
        </p:sp>
      </p:grpSp>
      <p:grpSp>
        <p:nvGrpSpPr>
          <p:cNvPr id="41" name="Group 40"/>
          <p:cNvGrpSpPr/>
          <p:nvPr/>
        </p:nvGrpSpPr>
        <p:grpSpPr>
          <a:xfrm>
            <a:off x="11914467" y="5220829"/>
            <a:ext cx="360040" cy="469355"/>
            <a:chOff x="8714671" y="1522944"/>
            <a:chExt cx="360040" cy="469355"/>
          </a:xfrm>
        </p:grpSpPr>
        <p:sp>
          <p:nvSpPr>
            <p:cNvPr id="42" name="Teardrop 4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3" name="Picture 2"/>
          <p:cNvPicPr>
            <a:picLocks noChangeAspect="1"/>
          </p:cNvPicPr>
          <p:nvPr/>
        </p:nvPicPr>
        <p:blipFill>
          <a:blip r:embed="rId6"/>
          <a:stretch>
            <a:fillRect/>
          </a:stretch>
        </p:blipFill>
        <p:spPr>
          <a:xfrm>
            <a:off x="9002518" y="5775153"/>
            <a:ext cx="3271989" cy="845726"/>
          </a:xfrm>
          <a:prstGeom prst="rect">
            <a:avLst/>
          </a:prstGeom>
        </p:spPr>
      </p:pic>
    </p:spTree>
    <p:extLst>
      <p:ext uri="{BB962C8B-B14F-4D97-AF65-F5344CB8AC3E}">
        <p14:creationId xmlns:p14="http://schemas.microsoft.com/office/powerpoint/2010/main" val="28683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ΑΡΧΙΚΗ ΣΕΛΙΔΑ </a:t>
            </a:r>
            <a:r>
              <a:rPr lang="en-US" sz="2800" dirty="0">
                <a:solidFill>
                  <a:schemeClr val="bg1"/>
                </a:solidFill>
                <a:latin typeface="Century Gothic" panose="020B0502020202020204" pitchFamily="34" charset="0"/>
              </a:rPr>
              <a:t>EESCP – TOP MENU</a:t>
            </a:r>
            <a:endParaRPr lang="en-GB" sz="2800" b="1" dirty="0">
              <a:solidFill>
                <a:schemeClr val="bg1"/>
              </a:solidFill>
            </a:endParaRPr>
          </a:p>
        </p:txBody>
      </p:sp>
      <p:sp>
        <p:nvSpPr>
          <p:cNvPr id="3" name="Rectangle 2"/>
          <p:cNvSpPr/>
          <p:nvPr/>
        </p:nvSpPr>
        <p:spPr>
          <a:xfrm>
            <a:off x="572868" y="873803"/>
            <a:ext cx="10593363" cy="2677656"/>
          </a:xfrm>
          <a:prstGeom prst="rect">
            <a:avLst/>
          </a:prstGeom>
        </p:spPr>
        <p:txBody>
          <a:bodyPr wrap="square">
            <a:spAutoFit/>
          </a:bodyPr>
          <a:lstStyle/>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Πλοήγηση στην πλατφόρμα</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Εγγραφή – Σύνδεση/Αποσύνδεση με προσωπικό λογαριασμό </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Προεπιλεγμένη γλώσσα</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Αγγλικά</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M</a:t>
            </a:r>
            <a:r>
              <a:rPr lang="el-GR" sz="2000" dirty="0" err="1">
                <a:solidFill>
                  <a:schemeClr val="tx1">
                    <a:lumMod val="75000"/>
                    <a:lumOff val="25000"/>
                  </a:schemeClr>
                </a:solidFill>
                <a:latin typeface="Century Gothic" panose="020B0502020202020204" pitchFamily="34" charset="0"/>
              </a:rPr>
              <a:t>πορείτε</a:t>
            </a:r>
            <a:r>
              <a:rPr lang="el-GR" sz="2000" dirty="0">
                <a:solidFill>
                  <a:schemeClr val="tx1">
                    <a:lumMod val="75000"/>
                    <a:lumOff val="25000"/>
                  </a:schemeClr>
                </a:solidFill>
                <a:latin typeface="Century Gothic" panose="020B0502020202020204" pitchFamily="34" charset="0"/>
              </a:rPr>
              <a:t> να μετατρέψετε τη γλώσσα στα Ελληνικά</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Ειδοποιήσεις της πλατφόρμας προς τον χρήστη</a:t>
            </a: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 y="3551459"/>
            <a:ext cx="12133456" cy="2305090"/>
          </a:xfrm>
          <a:prstGeom prst="rect">
            <a:avLst/>
          </a:prstGeom>
        </p:spPr>
      </p:pic>
    </p:spTree>
    <p:extLst>
      <p:ext uri="{BB962C8B-B14F-4D97-AF65-F5344CB8AC3E}">
        <p14:creationId xmlns:p14="http://schemas.microsoft.com/office/powerpoint/2010/main" val="466975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A</a:t>
            </a:r>
            <a:r>
              <a:rPr lang="el-GR" sz="2800" dirty="0">
                <a:solidFill>
                  <a:schemeClr val="bg1"/>
                </a:solidFill>
                <a:latin typeface="Century Gothic" panose="020B0502020202020204" pitchFamily="34" charset="0"/>
              </a:rPr>
              <a:t>Ρ</a:t>
            </a:r>
            <a:r>
              <a:rPr lang="en-US" sz="2800" dirty="0">
                <a:solidFill>
                  <a:schemeClr val="bg1"/>
                </a:solidFill>
                <a:latin typeface="Century Gothic" panose="020B0502020202020204" pitchFamily="34" charset="0"/>
              </a:rPr>
              <a:t>XIKH </a:t>
            </a:r>
            <a:r>
              <a:rPr lang="el-GR" sz="2800" dirty="0">
                <a:solidFill>
                  <a:schemeClr val="bg1"/>
                </a:solidFill>
                <a:latin typeface="Century Gothic" panose="020B0502020202020204" pitchFamily="34" charset="0"/>
              </a:rPr>
              <a:t>ΣΕΛΙΔΑ </a:t>
            </a:r>
            <a:r>
              <a:rPr lang="en-US" sz="2800" dirty="0">
                <a:solidFill>
                  <a:schemeClr val="bg1"/>
                </a:solidFill>
                <a:latin typeface="Century Gothic" panose="020B0502020202020204" pitchFamily="34" charset="0"/>
              </a:rPr>
              <a:t>EESCP </a:t>
            </a:r>
            <a:r>
              <a:rPr lang="el-GR" sz="2800" dirty="0">
                <a:solidFill>
                  <a:schemeClr val="bg1"/>
                </a:solidFill>
                <a:latin typeface="Century Gothic" panose="020B0502020202020204" pitchFamily="34" charset="0"/>
              </a:rPr>
              <a:t>– ΒΑΣΙΚΟ</a:t>
            </a:r>
            <a:r>
              <a:rPr lang="en-US" sz="2800" dirty="0">
                <a:solidFill>
                  <a:schemeClr val="bg1"/>
                </a:solidFill>
                <a:latin typeface="Century Gothic" panose="020B0502020202020204" pitchFamily="34" charset="0"/>
              </a:rPr>
              <a:t> MENU</a:t>
            </a:r>
            <a:endParaRPr lang="en-GB" sz="2800" b="1" dirty="0">
              <a:solidFill>
                <a:schemeClr val="bg1"/>
              </a:solidFill>
            </a:endParaRPr>
          </a:p>
        </p:txBody>
      </p:sp>
      <p:sp>
        <p:nvSpPr>
          <p:cNvPr id="4" name="Rectangle 3"/>
          <p:cNvSpPr/>
          <p:nvPr/>
        </p:nvSpPr>
        <p:spPr>
          <a:xfrm>
            <a:off x="124325" y="745738"/>
            <a:ext cx="9621253" cy="6093976"/>
          </a:xfrm>
          <a:prstGeom prst="rect">
            <a:avLst/>
          </a:prstGeom>
        </p:spPr>
        <p:txBody>
          <a:bodyPr wrap="square">
            <a:spAutoFit/>
          </a:bodyPr>
          <a:lstStyle/>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“HOME” : </a:t>
            </a:r>
            <a:r>
              <a:rPr lang="el-GR" sz="2000" dirty="0">
                <a:solidFill>
                  <a:schemeClr val="tx1">
                    <a:lumMod val="75000"/>
                    <a:lumOff val="25000"/>
                  </a:schemeClr>
                </a:solidFill>
                <a:latin typeface="Century Gothic" panose="020B0502020202020204" pitchFamily="34" charset="0"/>
              </a:rPr>
              <a:t>Επιστροφή στο </a:t>
            </a:r>
            <a:r>
              <a:rPr lang="en-US" sz="2000" dirty="0">
                <a:solidFill>
                  <a:schemeClr val="tx1">
                    <a:lumMod val="75000"/>
                    <a:lumOff val="25000"/>
                  </a:schemeClr>
                </a:solidFill>
                <a:latin typeface="Century Gothic" panose="020B0502020202020204" pitchFamily="34" charset="0"/>
              </a:rPr>
              <a:t>Homepage</a:t>
            </a:r>
          </a:p>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“ORGANISATIONS”:</a:t>
            </a:r>
          </a:p>
          <a:p>
            <a:pPr>
              <a:lnSpc>
                <a:spcPct val="150000"/>
              </a:lnSpc>
            </a:pPr>
            <a:r>
              <a:rPr lang="el-GR" sz="2000" dirty="0">
                <a:solidFill>
                  <a:schemeClr val="tx1">
                    <a:lumMod val="75000"/>
                    <a:lumOff val="25000"/>
                  </a:schemeClr>
                </a:solidFill>
                <a:latin typeface="Century Gothic" panose="020B0502020202020204" pitchFamily="34" charset="0"/>
                <a:hlinkClick r:id="rId3"/>
              </a:rPr>
              <a:t>- Εξεύρεση οργανισμών</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hlinkClick r:id="rId4"/>
              </a:rPr>
              <a:t>- Εγγραφή νέου οργανισμού</a:t>
            </a:r>
            <a:r>
              <a:rPr lang="el-GR" sz="2000" dirty="0">
                <a:solidFill>
                  <a:schemeClr val="tx1">
                    <a:lumMod val="75000"/>
                    <a:lumOff val="25000"/>
                  </a:schemeClr>
                </a:solidFill>
                <a:latin typeface="Century Gothic" panose="020B0502020202020204" pitchFamily="34" charset="0"/>
              </a:rPr>
              <a:t> (Απαιτείται </a:t>
            </a:r>
            <a:r>
              <a:rPr lang="en-GB" sz="2000" dirty="0">
                <a:solidFill>
                  <a:schemeClr val="tx1">
                    <a:lumMod val="75000"/>
                    <a:lumOff val="25000"/>
                  </a:schemeClr>
                </a:solidFill>
                <a:latin typeface="Century Gothic" panose="020B0502020202020204" pitchFamily="34" charset="0"/>
              </a:rPr>
              <a:t>Login)</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rgbClr val="FF0000"/>
                </a:solidFill>
                <a:latin typeface="Century Gothic" panose="020B0502020202020204" pitchFamily="34" charset="0"/>
                <a:hlinkClick r:id="rId5"/>
              </a:rPr>
              <a:t>- Λίστα οργανισμών συνδεδεμένη με το χρήστη</a:t>
            </a:r>
            <a:r>
              <a:rPr lang="en-GB" sz="2000" dirty="0">
                <a:solidFill>
                  <a:srgbClr val="FF0000"/>
                </a:solidFill>
                <a:latin typeface="Century Gothic" panose="020B0502020202020204" pitchFamily="34" charset="0"/>
                <a:hlinkClick r:id="rId5"/>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“OPPORTUNITIES”: </a:t>
            </a:r>
            <a:r>
              <a:rPr lang="el-GR" sz="2000" dirty="0">
                <a:solidFill>
                  <a:schemeClr val="tx1">
                    <a:lumMod val="75000"/>
                    <a:lumOff val="25000"/>
                  </a:schemeClr>
                </a:solidFill>
                <a:latin typeface="Century Gothic" panose="020B0502020202020204" pitchFamily="34" charset="0"/>
              </a:rPr>
              <a:t>Πρόσβαση σε όλες τις διαθέσιμες αιτήσεις του Προγράμματος</a:t>
            </a:r>
            <a:endParaRPr lang="en-US" sz="2000" b="1"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“APPLICATIONS”: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αιτήσεων σε </a:t>
            </a:r>
            <a:r>
              <a:rPr lang="en-US" sz="2000" dirty="0">
                <a:solidFill>
                  <a:schemeClr val="tx1">
                    <a:lumMod val="75000"/>
                    <a:lumOff val="25000"/>
                  </a:schemeClr>
                </a:solidFill>
                <a:latin typeface="Century Gothic" panose="020B0502020202020204" pitchFamily="34" charset="0"/>
              </a:rPr>
              <a:t>status “draft/submitted”, </a:t>
            </a:r>
            <a:r>
              <a:rPr lang="el-GR" sz="2000" dirty="0">
                <a:solidFill>
                  <a:schemeClr val="tx1">
                    <a:lumMod val="75000"/>
                    <a:lumOff val="25000"/>
                  </a:schemeClr>
                </a:solidFill>
                <a:latin typeface="Century Gothic" panose="020B0502020202020204" pitchFamily="34" charset="0"/>
                <a:hlinkClick r:id="rId6"/>
              </a:rPr>
              <a:t>Διαχείριση ατόμων επαφής του χρήστη</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“PROJECTS”: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εγκεκριμένων σχεδίων μέσω του </a:t>
            </a:r>
            <a:r>
              <a:rPr lang="en-US" sz="2000" dirty="0">
                <a:solidFill>
                  <a:schemeClr val="tx1">
                    <a:lumMod val="75000"/>
                    <a:lumOff val="25000"/>
                  </a:schemeClr>
                </a:solidFill>
                <a:latin typeface="Century Gothic" panose="020B0502020202020204" pitchFamily="34" charset="0"/>
              </a:rPr>
              <a:t>Mobility Tool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“SUPPORT”: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Τεχνική Υποστήριξη</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“RESOURCES”: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Πρόσβαση σε πληροφόρηση σχετική με το Πρόγραμμα</a:t>
            </a:r>
            <a:endParaRPr lang="en-US" sz="2000" dirty="0">
              <a:solidFill>
                <a:schemeClr val="tx1">
                  <a:lumMod val="75000"/>
                  <a:lumOff val="25000"/>
                </a:schemeClr>
              </a:solidFill>
              <a:latin typeface="Century Gothic" panose="020B0502020202020204" pitchFamily="34" charset="0"/>
            </a:endParaRPr>
          </a:p>
        </p:txBody>
      </p:sp>
      <p:grpSp>
        <p:nvGrpSpPr>
          <p:cNvPr id="6" name="Group 5"/>
          <p:cNvGrpSpPr/>
          <p:nvPr/>
        </p:nvGrpSpPr>
        <p:grpSpPr>
          <a:xfrm>
            <a:off x="9456526" y="1330222"/>
            <a:ext cx="2780108" cy="5511429"/>
            <a:chOff x="6664780" y="60438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8" name="Group 7"/>
            <p:cNvGrpSpPr/>
            <p:nvPr/>
          </p:nvGrpSpPr>
          <p:grpSpPr>
            <a:xfrm>
              <a:off x="7891123" y="2439938"/>
              <a:ext cx="419960" cy="369332"/>
              <a:chOff x="7891123" y="2439938"/>
              <a:chExt cx="419960" cy="369332"/>
            </a:xfrm>
          </p:grpSpPr>
          <p:sp>
            <p:nvSpPr>
              <p:cNvPr id="27" name="Teardrop 2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TextBox 27"/>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9" name="Group 8"/>
            <p:cNvGrpSpPr/>
            <p:nvPr/>
          </p:nvGrpSpPr>
          <p:grpSpPr>
            <a:xfrm>
              <a:off x="8604448" y="2900403"/>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0" name="Group 9"/>
            <p:cNvGrpSpPr/>
            <p:nvPr/>
          </p:nvGrpSpPr>
          <p:grpSpPr>
            <a:xfrm>
              <a:off x="8546868" y="3395979"/>
              <a:ext cx="419960" cy="369332"/>
              <a:chOff x="7891123" y="2439938"/>
              <a:chExt cx="419960" cy="369332"/>
            </a:xfrm>
          </p:grpSpPr>
          <p:sp>
            <p:nvSpPr>
              <p:cNvPr id="23" name="Teardrop 22"/>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3"/>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11" name="Group 10"/>
            <p:cNvGrpSpPr/>
            <p:nvPr/>
          </p:nvGrpSpPr>
          <p:grpSpPr>
            <a:xfrm>
              <a:off x="8584257" y="3824178"/>
              <a:ext cx="419960" cy="369332"/>
              <a:chOff x="7891123" y="2439938"/>
              <a:chExt cx="419960" cy="369332"/>
            </a:xfrm>
          </p:grpSpPr>
          <p:sp>
            <p:nvSpPr>
              <p:cNvPr id="21" name="Teardrop 2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12" name="Group 11"/>
            <p:cNvGrpSpPr/>
            <p:nvPr/>
          </p:nvGrpSpPr>
          <p:grpSpPr>
            <a:xfrm>
              <a:off x="8221877" y="4275345"/>
              <a:ext cx="419960" cy="369332"/>
              <a:chOff x="7891123" y="2439938"/>
              <a:chExt cx="419960" cy="369332"/>
            </a:xfrm>
          </p:grpSpPr>
          <p:sp>
            <p:nvSpPr>
              <p:cNvPr id="19" name="Teardrop 18"/>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13" name="Group 12"/>
            <p:cNvGrpSpPr/>
            <p:nvPr/>
          </p:nvGrpSpPr>
          <p:grpSpPr>
            <a:xfrm>
              <a:off x="8135722" y="4797077"/>
              <a:ext cx="419960" cy="369332"/>
              <a:chOff x="7891123" y="2439938"/>
              <a:chExt cx="419960" cy="369332"/>
            </a:xfrm>
          </p:grpSpPr>
          <p:sp>
            <p:nvSpPr>
              <p:cNvPr id="17" name="Teardrop 1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14" name="Group 13"/>
            <p:cNvGrpSpPr/>
            <p:nvPr/>
          </p:nvGrpSpPr>
          <p:grpSpPr>
            <a:xfrm>
              <a:off x="8365893" y="5269035"/>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spTree>
    <p:extLst>
      <p:ext uri="{BB962C8B-B14F-4D97-AF65-F5344CB8AC3E}">
        <p14:creationId xmlns:p14="http://schemas.microsoft.com/office/powerpoint/2010/main" val="2421451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429" y="2254685"/>
            <a:ext cx="9922527" cy="1929008"/>
          </a:xfrm>
        </p:spPr>
        <p:txBody>
          <a:bodyPr/>
          <a:lstStyle/>
          <a:p>
            <a:r>
              <a:rPr lang="el-GR" sz="3200" dirty="0">
                <a:latin typeface="Century Gothic" panose="020B0502020202020204" pitchFamily="34" charset="0"/>
              </a:rPr>
              <a:t>Περαιτέρω οδηγίες αναφορικά με την ηλεκτρονική διαχείριση Σχεδίων θα δοθούν σε ημερίδα που θα πραγματοποιηθεί μόλις ενεργοποιηθούν τα εργαλεία και η πρόσβαση σε αυτά. </a:t>
            </a:r>
            <a:endParaRPr lang="en-GB" sz="3200" dirty="0">
              <a:latin typeface="Century Gothic" panose="020B0502020202020204" pitchFamily="34" charset="0"/>
            </a:endParaRPr>
          </a:p>
        </p:txBody>
      </p:sp>
      <p:sp>
        <p:nvSpPr>
          <p:cNvPr id="4" name="TextBox 3">
            <a:extLst>
              <a:ext uri="{FF2B5EF4-FFF2-40B4-BE49-F238E27FC236}">
                <a16:creationId xmlns:a16="http://schemas.microsoft.com/office/drawing/2014/main" id="{B151D784-EDEC-D518-023F-41BB23B4D438}"/>
              </a:ext>
            </a:extLst>
          </p:cNvPr>
          <p:cNvSpPr txBox="1"/>
          <p:nvPr/>
        </p:nvSpPr>
        <p:spPr>
          <a:xfrm>
            <a:off x="568569" y="54297"/>
            <a:ext cx="6131168" cy="523220"/>
          </a:xfrm>
          <a:prstGeom prst="rect">
            <a:avLst/>
          </a:prstGeom>
          <a:noFill/>
        </p:spPr>
        <p:txBody>
          <a:bodyPr wrap="square">
            <a:spAutoFit/>
          </a:bodyPr>
          <a:lstStyle/>
          <a:p>
            <a:r>
              <a:rPr lang="en-GB" sz="2800" dirty="0">
                <a:solidFill>
                  <a:schemeClr val="bg1"/>
                </a:solidFill>
                <a:latin typeface="Century Gothic" panose="020B0502020202020204" pitchFamily="34" charset="0"/>
              </a:rPr>
              <a:t>Beneficiary Module</a:t>
            </a:r>
            <a:endParaRPr lang="en-CY"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67574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8</a:t>
            </a:r>
            <a:r>
              <a:rPr lang="en-US" b="1" dirty="0">
                <a:solidFill>
                  <a:srgbClr val="7030A0"/>
                </a:solidFill>
                <a:latin typeface="Century Gothic" panose="020B0502020202020204" pitchFamily="34" charset="0"/>
              </a:rPr>
              <a:t>.</a:t>
            </a:r>
            <a:r>
              <a:rPr lang="el-GR" b="1" dirty="0">
                <a:solidFill>
                  <a:srgbClr val="7030A0"/>
                </a:solidFill>
                <a:latin typeface="Century Gothic" panose="020B0502020202020204" pitchFamily="34" charset="0"/>
              </a:rPr>
              <a:t> Άλλες υποχρεώσεις προς την ΕΥ </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356540"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a:solidFill>
                <a:schemeClr val="tx1">
                  <a:lumMod val="75000"/>
                  <a:lumOff val="25000"/>
                </a:schemeClr>
              </a:solidFill>
              <a:latin typeface="Century Gothic" panose="020B0502020202020204" pitchFamily="34" charset="0"/>
            </a:endParaRPr>
          </a:p>
          <a:p>
            <a:pPr algn="l"/>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Υποβολή Εκθέσεων προς την ΕΥ</a:t>
            </a:r>
          </a:p>
          <a:p>
            <a:pPr marL="342900" indent="-34290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Έλεγχοι</a:t>
            </a:r>
          </a:p>
          <a:p>
            <a:pPr marL="342900" indent="-34290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Παρακολούθηση/Διορθωτικά Μέτρα Διαπιστευμένων οργανισμών</a:t>
            </a: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3537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84775"/>
          </a:xfrm>
          <a:prstGeom prst="rect">
            <a:avLst/>
          </a:prstGeom>
          <a:noFill/>
        </p:spPr>
        <p:txBody>
          <a:bodyPr wrap="square" rtlCol="0">
            <a:spAutoFit/>
          </a:bodyPr>
          <a:lstStyle/>
          <a:p>
            <a:r>
              <a:rPr lang="el-GR" sz="3200" dirty="0">
                <a:solidFill>
                  <a:schemeClr val="bg1"/>
                </a:solidFill>
                <a:latin typeface="Century Gothic" panose="020B0502020202020204" pitchFamily="34" charset="0"/>
              </a:rPr>
              <a:t>Υποβολή εκθέσεων προς την ΕΥ</a:t>
            </a:r>
            <a:endParaRPr lang="en-GB" sz="3200" dirty="0">
              <a:solidFill>
                <a:schemeClr val="bg1"/>
              </a:solidFill>
              <a:latin typeface="Century Gothic" panose="020B0502020202020204" pitchFamily="34" charset="0"/>
            </a:endParaRPr>
          </a:p>
        </p:txBody>
      </p:sp>
      <p:sp>
        <p:nvSpPr>
          <p:cNvPr id="3" name="Rectangle 2"/>
          <p:cNvSpPr/>
          <p:nvPr/>
        </p:nvSpPr>
        <p:spPr>
          <a:xfrm>
            <a:off x="572868" y="873803"/>
            <a:ext cx="11532993" cy="5319405"/>
          </a:xfrm>
          <a:prstGeom prst="rect">
            <a:avLst/>
          </a:prstGeom>
        </p:spPr>
        <p:txBody>
          <a:bodyPr wrap="square">
            <a:spAutoFit/>
          </a:bodyPr>
          <a:lstStyle/>
          <a:p>
            <a:pPr marL="285750" marR="64135" indent="-285750" algn="just">
              <a:spcBef>
                <a:spcPts val="495"/>
              </a:spcBef>
              <a:buFont typeface="Arial" panose="020B0604020202020204" pitchFamily="34" charset="0"/>
              <a:buChar char="•"/>
            </a:pPr>
            <a:r>
              <a:rPr lang="en-GB" b="1" dirty="0">
                <a:solidFill>
                  <a:schemeClr val="tx1">
                    <a:lumMod val="75000"/>
                    <a:lumOff val="25000"/>
                  </a:schemeClr>
                </a:solidFill>
                <a:latin typeface="Century Gothic" panose="020B0502020202020204" pitchFamily="34" charset="0"/>
              </a:rPr>
              <a:t>T</a:t>
            </a:r>
            <a:r>
              <a:rPr lang="el-GR" b="1" dirty="0" err="1">
                <a:solidFill>
                  <a:schemeClr val="tx1">
                    <a:lumMod val="75000"/>
                    <a:lumOff val="25000"/>
                  </a:schemeClr>
                </a:solidFill>
                <a:latin typeface="Century Gothic" panose="020B0502020202020204" pitchFamily="34" charset="0"/>
              </a:rPr>
              <a:t>ελική</a:t>
            </a:r>
            <a:r>
              <a:rPr lang="el-GR" b="1" dirty="0">
                <a:solidFill>
                  <a:schemeClr val="tx1">
                    <a:lumMod val="75000"/>
                    <a:lumOff val="25000"/>
                  </a:schemeClr>
                </a:solidFill>
                <a:latin typeface="Century Gothic" panose="020B0502020202020204" pitchFamily="34" charset="0"/>
              </a:rPr>
              <a:t> Έκθεση</a:t>
            </a:r>
            <a:r>
              <a:rPr lang="el-GR" dirty="0">
                <a:solidFill>
                  <a:schemeClr val="tx1">
                    <a:lumMod val="75000"/>
                    <a:lumOff val="25000"/>
                  </a:schemeClr>
                </a:solidFill>
                <a:latin typeface="Century Gothic" panose="020B0502020202020204" pitchFamily="34" charset="0"/>
              </a:rPr>
              <a:t>: Θα υποβάλλεται μετά τη λήξη κάθε συμφωνίας επιχορήγησης μαζί με τα </a:t>
            </a:r>
            <a:r>
              <a:rPr lang="en-US" dirty="0">
                <a:solidFill>
                  <a:schemeClr val="tx1">
                    <a:lumMod val="75000"/>
                    <a:lumOff val="25000"/>
                  </a:schemeClr>
                </a:solidFill>
                <a:latin typeface="Century Gothic" panose="020B0502020202020204" pitchFamily="34" charset="0"/>
              </a:rPr>
              <a:t>participant reports </a:t>
            </a:r>
            <a:r>
              <a:rPr lang="el-GR" dirty="0">
                <a:solidFill>
                  <a:schemeClr val="tx1">
                    <a:lumMod val="75000"/>
                    <a:lumOff val="25000"/>
                  </a:schemeClr>
                </a:solidFill>
                <a:latin typeface="Century Gothic" panose="020B0502020202020204" pitchFamily="34" charset="0"/>
              </a:rPr>
              <a:t>και θα συνοδεύεται με</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τα απαραίτητα αποδεικτικά συμμετοχής και αποδείξεις για δαπάνες που καλύπτονται βάσει πραγματικών εξόδων </a:t>
            </a:r>
            <a:r>
              <a:rPr lang="en-US" dirty="0">
                <a:solidFill>
                  <a:schemeClr val="tx1">
                    <a:lumMod val="75000"/>
                    <a:lumOff val="25000"/>
                  </a:schemeClr>
                </a:solidFill>
                <a:latin typeface="Century Gothic" panose="020B0502020202020204" pitchFamily="34" charset="0"/>
              </a:rPr>
              <a:t> </a:t>
            </a:r>
          </a:p>
          <a:p>
            <a:pPr marR="64135" algn="just">
              <a:spcBef>
                <a:spcPts val="495"/>
              </a:spcBef>
            </a:pPr>
            <a:endParaRPr lang="el-GR" dirty="0">
              <a:solidFill>
                <a:schemeClr val="tx1">
                  <a:lumMod val="75000"/>
                  <a:lumOff val="25000"/>
                </a:schemeClr>
              </a:solidFill>
              <a:latin typeface="Century Gothic" panose="020B0502020202020204" pitchFamily="34" charset="0"/>
            </a:endParaRPr>
          </a:p>
          <a:p>
            <a:pPr marR="64135" algn="just">
              <a:spcBef>
                <a:spcPts val="495"/>
              </a:spcBef>
            </a:pPr>
            <a:r>
              <a:rPr lang="el-GR" b="1" dirty="0">
                <a:solidFill>
                  <a:schemeClr val="tx1">
                    <a:lumMod val="75000"/>
                    <a:lumOff val="25000"/>
                  </a:schemeClr>
                </a:solidFill>
                <a:latin typeface="Century Gothic" panose="020B0502020202020204" pitchFamily="34" charset="0"/>
              </a:rPr>
              <a:t>Σχέδια ΚΑ121</a:t>
            </a:r>
            <a:r>
              <a:rPr lang="en-US" b="1" dirty="0">
                <a:solidFill>
                  <a:schemeClr val="tx1">
                    <a:lumMod val="75000"/>
                    <a:lumOff val="25000"/>
                  </a:schemeClr>
                </a:solidFill>
                <a:latin typeface="Century Gothic" panose="020B0502020202020204" pitchFamily="34" charset="0"/>
              </a:rPr>
              <a:t>:</a:t>
            </a:r>
            <a:endParaRPr lang="el-GR" b="1" dirty="0">
              <a:solidFill>
                <a:schemeClr val="tx1">
                  <a:lumMod val="75000"/>
                  <a:lumOff val="25000"/>
                </a:schemeClr>
              </a:solidFill>
              <a:latin typeface="Century Gothic" panose="020B0502020202020204" pitchFamily="34" charset="0"/>
            </a:endParaRPr>
          </a:p>
          <a:p>
            <a:pPr marL="285750" marR="64135" indent="-285750" algn="just">
              <a:spcBef>
                <a:spcPts val="495"/>
              </a:spcBef>
              <a:buFont typeface="Arial" panose="020B0604020202020204" pitchFamily="34" charset="0"/>
              <a:buChar char="•"/>
            </a:pPr>
            <a:r>
              <a:rPr lang="el-GR" b="1" dirty="0">
                <a:solidFill>
                  <a:schemeClr val="tx1">
                    <a:lumMod val="75000"/>
                    <a:lumOff val="25000"/>
                  </a:schemeClr>
                </a:solidFill>
                <a:latin typeface="Century Gothic" panose="020B0502020202020204" pitchFamily="34" charset="0"/>
              </a:rPr>
              <a:t>‘</a:t>
            </a:r>
            <a:r>
              <a:rPr lang="el-GR" b="1" dirty="0" err="1">
                <a:solidFill>
                  <a:schemeClr val="tx1">
                    <a:lumMod val="75000"/>
                    <a:lumOff val="25000"/>
                  </a:schemeClr>
                </a:solidFill>
                <a:latin typeface="Century Gothic" panose="020B0502020202020204" pitchFamily="34" charset="0"/>
              </a:rPr>
              <a:t>Εκθεση</a:t>
            </a:r>
            <a:r>
              <a:rPr lang="el-GR" b="1" dirty="0">
                <a:solidFill>
                  <a:schemeClr val="tx1">
                    <a:lumMod val="75000"/>
                    <a:lumOff val="25000"/>
                  </a:schemeClr>
                </a:solidFill>
                <a:latin typeface="Century Gothic" panose="020B0502020202020204" pitchFamily="34" charset="0"/>
              </a:rPr>
              <a:t> Προόδου σχετικά με τη Διαπίστευση</a:t>
            </a:r>
            <a:r>
              <a:rPr lang="el-GR" dirty="0">
                <a:solidFill>
                  <a:schemeClr val="tx1">
                    <a:lumMod val="75000"/>
                    <a:lumOff val="25000"/>
                  </a:schemeClr>
                </a:solidFill>
                <a:latin typeface="Century Gothic" panose="020B0502020202020204" pitchFamily="34" charset="0"/>
              </a:rPr>
              <a:t>: Οι διαπιστευμένοι οργανισμοί θα πρέπει να υποβάλουν έκθεση προόδου τουλάχιστον μία φορά εντός διαστήματος πέντε ετών</a:t>
            </a:r>
          </a:p>
          <a:p>
            <a:pPr marR="64135" algn="just">
              <a:spcBef>
                <a:spcPts val="495"/>
              </a:spcBef>
            </a:pPr>
            <a:endParaRPr lang="el-GR" sz="1000" dirty="0">
              <a:solidFill>
                <a:schemeClr val="tx1">
                  <a:lumMod val="75000"/>
                  <a:lumOff val="25000"/>
                </a:schemeClr>
              </a:solidFill>
              <a:latin typeface="Century Gothic" panose="020B0502020202020204" pitchFamily="34" charset="0"/>
            </a:endParaRPr>
          </a:p>
          <a:p>
            <a:pPr marR="64135" algn="just">
              <a:spcBef>
                <a:spcPts val="495"/>
              </a:spcBef>
            </a:pPr>
            <a:r>
              <a:rPr lang="el-GR" dirty="0">
                <a:solidFill>
                  <a:schemeClr val="tx1">
                    <a:lumMod val="75000"/>
                    <a:lumOff val="25000"/>
                  </a:schemeClr>
                </a:solidFill>
                <a:latin typeface="Century Gothic" panose="020B0502020202020204" pitchFamily="34" charset="0"/>
              </a:rPr>
              <a:t>Η έκθεση θα καλύπτει τον τρόπο με τον οποίο διασφαλίζεται:</a:t>
            </a:r>
            <a:endParaRPr lang="el-GR" sz="1000" dirty="0">
              <a:solidFill>
                <a:schemeClr val="tx1">
                  <a:lumMod val="75000"/>
                  <a:lumOff val="25000"/>
                </a:schemeClr>
              </a:solidFill>
              <a:latin typeface="Century Gothic" panose="020B0502020202020204" pitchFamily="34" charset="0"/>
            </a:endParaRPr>
          </a:p>
          <a:p>
            <a:pPr marL="285750" marR="64135" indent="-285750" algn="just">
              <a:spcBef>
                <a:spcPts val="495"/>
              </a:spcBef>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τήρηση των προτύπων ποιότητας του Προγράμματος  </a:t>
            </a:r>
            <a:r>
              <a:rPr lang="el-GR" dirty="0" err="1">
                <a:solidFill>
                  <a:schemeClr val="tx1">
                    <a:lumMod val="75000"/>
                    <a:lumOff val="25000"/>
                  </a:schemeClr>
                </a:solidFill>
                <a:latin typeface="Century Gothic" panose="020B0502020202020204" pitchFamily="34" charset="0"/>
              </a:rPr>
              <a:t>Erasmus</a:t>
            </a:r>
            <a:r>
              <a:rPr lang="el-GR" dirty="0">
                <a:solidFill>
                  <a:schemeClr val="tx1">
                    <a:lumMod val="75000"/>
                    <a:lumOff val="25000"/>
                  </a:schemeClr>
                </a:solidFill>
                <a:latin typeface="Century Gothic" panose="020B0502020202020204" pitchFamily="34" charset="0"/>
              </a:rPr>
              <a:t>, </a:t>
            </a:r>
          </a:p>
          <a:p>
            <a:pPr marL="285750" marR="64135" indent="-285750" algn="just">
              <a:spcBef>
                <a:spcPts val="495"/>
              </a:spcBef>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πρόοδος ως προς την επίτευξη των  στόχων του </a:t>
            </a:r>
            <a:r>
              <a:rPr lang="el-GR" dirty="0" err="1">
                <a:solidFill>
                  <a:schemeClr val="tx1">
                    <a:lumMod val="75000"/>
                    <a:lumOff val="25000"/>
                  </a:schemeClr>
                </a:solidFill>
                <a:latin typeface="Century Gothic" panose="020B0502020202020204" pitchFamily="34" charset="0"/>
              </a:rPr>
              <a:t>Erasmu</a:t>
            </a:r>
            <a:r>
              <a:rPr lang="en-US" dirty="0">
                <a:solidFill>
                  <a:schemeClr val="tx1">
                    <a:lumMod val="75000"/>
                    <a:lumOff val="25000"/>
                  </a:schemeClr>
                </a:solidFill>
                <a:latin typeface="Century Gothic" panose="020B0502020202020204" pitchFamily="34" charset="0"/>
              </a:rPr>
              <a:t>s Plan </a:t>
            </a:r>
            <a:r>
              <a:rPr lang="el-GR" dirty="0">
                <a:solidFill>
                  <a:schemeClr val="tx1">
                    <a:lumMod val="75000"/>
                    <a:lumOff val="25000"/>
                  </a:schemeClr>
                </a:solidFill>
                <a:latin typeface="Century Gothic" panose="020B0502020202020204" pitchFamily="34" charset="0"/>
              </a:rPr>
              <a:t>και </a:t>
            </a:r>
          </a:p>
          <a:p>
            <a:pPr marL="285750" marR="64135" indent="-285750" algn="just">
              <a:spcBef>
                <a:spcPts val="495"/>
              </a:spcBef>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a:t>
            </a:r>
            <a:r>
              <a:rPr lang="el-GR" dirty="0" err="1">
                <a:solidFill>
                  <a:schemeClr val="tx1">
                    <a:lumMod val="75000"/>
                    <a:lumOff val="25000"/>
                  </a:schemeClr>
                </a:solidFill>
                <a:latin typeface="Century Gothic" panose="020B0502020202020204" pitchFamily="34" charset="0"/>
              </a:rPr>
              <a:t>επικαιροποιήσή</a:t>
            </a:r>
            <a:r>
              <a:rPr lang="el-GR" dirty="0">
                <a:solidFill>
                  <a:schemeClr val="tx1">
                    <a:lumMod val="75000"/>
                    <a:lumOff val="25000"/>
                  </a:schemeClr>
                </a:solidFill>
                <a:latin typeface="Century Gothic" panose="020B0502020202020204" pitchFamily="34" charset="0"/>
              </a:rPr>
              <a:t> του</a:t>
            </a:r>
          </a:p>
          <a:p>
            <a:pPr marR="64135" algn="just">
              <a:spcBef>
                <a:spcPts val="495"/>
              </a:spcBef>
            </a:pPr>
            <a:endParaRPr lang="el-GR" dirty="0">
              <a:solidFill>
                <a:schemeClr val="tx1">
                  <a:lumMod val="75000"/>
                  <a:lumOff val="25000"/>
                </a:schemeClr>
              </a:solidFill>
              <a:latin typeface="Century Gothic" panose="020B0502020202020204" pitchFamily="34" charset="0"/>
            </a:endParaRPr>
          </a:p>
          <a:p>
            <a:pPr marR="64135" algn="just">
              <a:spcBef>
                <a:spcPts val="495"/>
              </a:spcBef>
            </a:pPr>
            <a:r>
              <a:rPr lang="el-GR" dirty="0">
                <a:solidFill>
                  <a:schemeClr val="tx1">
                    <a:lumMod val="75000"/>
                    <a:lumOff val="25000"/>
                  </a:schemeClr>
                </a:solidFill>
                <a:latin typeface="Century Gothic" panose="020B0502020202020204" pitchFamily="34" charset="0"/>
              </a:rPr>
              <a:t>Η Εθνική Υπηρεσία μπορεί να διοργανώσει επίσημους ελέγχους, επισκέψεις  παρακολούθησης ή άλλες δραστηριότητες για την παρακολούθηση της προόδου των διαπιστευμένων οργανισμών, τη διασφάλιση των προτύπων ποιότητας και την παροχή στήριξης</a:t>
            </a:r>
            <a:r>
              <a:rPr lang="en-US" dirty="0">
                <a:solidFill>
                  <a:schemeClr val="tx1">
                    <a:lumMod val="75000"/>
                    <a:lumOff val="25000"/>
                  </a:schemeClr>
                </a:solidFill>
                <a:latin typeface="Century Gothic" panose="020B050202020202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162777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84775"/>
          </a:xfrm>
          <a:prstGeom prst="rect">
            <a:avLst/>
          </a:prstGeom>
          <a:noFill/>
        </p:spPr>
        <p:txBody>
          <a:bodyPr wrap="square" rtlCol="0">
            <a:spAutoFit/>
          </a:bodyPr>
          <a:lstStyle/>
          <a:p>
            <a:pPr algn="ctr"/>
            <a:r>
              <a:rPr lang="en-GB" sz="3200" dirty="0">
                <a:solidFill>
                  <a:schemeClr val="bg1"/>
                </a:solidFill>
                <a:latin typeface="Century Gothic" panose="020B0502020202020204" pitchFamily="34" charset="0"/>
              </a:rPr>
              <a:t>E</a:t>
            </a:r>
            <a:r>
              <a:rPr lang="el-GR" sz="3200" dirty="0" err="1">
                <a:solidFill>
                  <a:schemeClr val="bg1"/>
                </a:solidFill>
                <a:latin typeface="Century Gothic" panose="020B0502020202020204" pitchFamily="34" charset="0"/>
              </a:rPr>
              <a:t>ίδη</a:t>
            </a:r>
            <a:r>
              <a:rPr lang="el-GR" sz="3200" dirty="0">
                <a:solidFill>
                  <a:schemeClr val="bg1"/>
                </a:solidFill>
                <a:latin typeface="Century Gothic" panose="020B0502020202020204" pitchFamily="34" charset="0"/>
              </a:rPr>
              <a:t> Ελέγχων</a:t>
            </a:r>
            <a:endParaRPr lang="en-GB" sz="3200" dirty="0">
              <a:solidFill>
                <a:schemeClr val="bg1"/>
              </a:solidFill>
              <a:latin typeface="Century Gothic" panose="020B0502020202020204" pitchFamily="34" charset="0"/>
            </a:endParaRPr>
          </a:p>
        </p:txBody>
      </p:sp>
      <p:sp>
        <p:nvSpPr>
          <p:cNvPr id="3" name="Rectangle 2"/>
          <p:cNvSpPr/>
          <p:nvPr/>
        </p:nvSpPr>
        <p:spPr>
          <a:xfrm>
            <a:off x="572868" y="873803"/>
            <a:ext cx="10593363" cy="5570756"/>
          </a:xfrm>
          <a:prstGeom prst="rect">
            <a:avLst/>
          </a:prstGeom>
        </p:spPr>
        <p:txBody>
          <a:bodyPr wrap="square">
            <a:spAutoFit/>
          </a:bodyPr>
          <a:lstStyle/>
          <a:p>
            <a:pPr marL="342900" indent="-342900" algn="just">
              <a:buFont typeface="Wingdings" panose="05000000000000000000" pitchFamily="2" charset="2"/>
              <a:buChar char="q"/>
            </a:pPr>
            <a:r>
              <a:rPr lang="en-US" sz="2000" b="1" dirty="0">
                <a:solidFill>
                  <a:schemeClr val="tx1">
                    <a:lumMod val="75000"/>
                    <a:lumOff val="25000"/>
                  </a:schemeClr>
                </a:solidFill>
                <a:latin typeface="Century Gothic" panose="020B0502020202020204" pitchFamily="34" charset="0"/>
              </a:rPr>
              <a:t>On-the-spot check during the project implementation:  </a:t>
            </a:r>
            <a:r>
              <a:rPr lang="el-GR" sz="2000" dirty="0">
                <a:solidFill>
                  <a:schemeClr val="tx1">
                    <a:lumMod val="75000"/>
                    <a:lumOff val="25000"/>
                  </a:schemeClr>
                </a:solidFill>
                <a:latin typeface="Century Gothic" panose="020B0502020202020204" pitchFamily="34" charset="0"/>
              </a:rPr>
              <a:t>Διενεργείται κατά τη διάρκεια της υλοποίησης του έργου ώστε η </a:t>
            </a:r>
            <a:r>
              <a:rPr lang="en-GB" sz="2000" dirty="0">
                <a:solidFill>
                  <a:schemeClr val="tx1">
                    <a:lumMod val="75000"/>
                    <a:lumOff val="25000"/>
                  </a:schemeClr>
                </a:solidFill>
                <a:latin typeface="Century Gothic" panose="020B0502020202020204" pitchFamily="34" charset="0"/>
              </a:rPr>
              <a:t>EY </a:t>
            </a:r>
            <a:r>
              <a:rPr lang="el-GR" sz="2000" dirty="0">
                <a:solidFill>
                  <a:schemeClr val="tx1">
                    <a:lumMod val="75000"/>
                    <a:lumOff val="25000"/>
                  </a:schemeClr>
                </a:solidFill>
                <a:latin typeface="Century Gothic" panose="020B0502020202020204" pitchFamily="34" charset="0"/>
              </a:rPr>
              <a:t>να επαληθεύει άμεσα την πραγματοποίηση και την </a:t>
            </a:r>
            <a:r>
              <a:rPr lang="el-GR" sz="2000" dirty="0" err="1">
                <a:solidFill>
                  <a:schemeClr val="tx1">
                    <a:lumMod val="75000"/>
                    <a:lumOff val="25000"/>
                  </a:schemeClr>
                </a:solidFill>
                <a:latin typeface="Century Gothic" panose="020B0502020202020204" pitchFamily="34" charset="0"/>
              </a:rPr>
              <a:t>επιλεξιμότητα</a:t>
            </a:r>
            <a:r>
              <a:rPr lang="el-GR" sz="2000" dirty="0">
                <a:solidFill>
                  <a:schemeClr val="tx1">
                    <a:lumMod val="75000"/>
                    <a:lumOff val="25000"/>
                  </a:schemeClr>
                </a:solidFill>
                <a:latin typeface="Century Gothic" panose="020B0502020202020204" pitchFamily="34" charset="0"/>
              </a:rPr>
              <a:t> όλων των δραστηριοτήτων</a:t>
            </a:r>
            <a:endParaRPr lang="en-GB"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q"/>
            </a:pPr>
            <a:endParaRPr lang="en-GB"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q"/>
            </a:pPr>
            <a:r>
              <a:rPr lang="en-US" sz="2000" b="1" dirty="0">
                <a:solidFill>
                  <a:schemeClr val="tx1">
                    <a:lumMod val="75000"/>
                    <a:lumOff val="25000"/>
                  </a:schemeClr>
                </a:solidFill>
                <a:latin typeface="Century Gothic" panose="020B0502020202020204" pitchFamily="34" charset="0"/>
              </a:rPr>
              <a:t>Risk based checks</a:t>
            </a:r>
            <a:r>
              <a:rPr lang="en-US" sz="2000" dirty="0">
                <a:solidFill>
                  <a:schemeClr val="tx1">
                    <a:lumMod val="75000"/>
                    <a:lumOff val="25000"/>
                  </a:schemeClr>
                </a:solidFill>
                <a:latin typeface="Century Gothic" panose="020B0502020202020204" pitchFamily="34" charset="0"/>
              </a:rPr>
              <a:t>: </a:t>
            </a:r>
            <a:r>
              <a:rPr lang="el-GR" sz="2000" dirty="0" err="1">
                <a:solidFill>
                  <a:schemeClr val="tx1">
                    <a:lumMod val="75000"/>
                    <a:lumOff val="25000"/>
                  </a:schemeClr>
                </a:solidFill>
                <a:latin typeface="Century Gothic" panose="020B0502020202020204" pitchFamily="34" charset="0"/>
              </a:rPr>
              <a:t>Στοχευμένοι</a:t>
            </a:r>
            <a:r>
              <a:rPr lang="el-GR" sz="2000" dirty="0">
                <a:solidFill>
                  <a:schemeClr val="tx1">
                    <a:lumMod val="75000"/>
                    <a:lumOff val="25000"/>
                  </a:schemeClr>
                </a:solidFill>
                <a:latin typeface="Century Gothic" panose="020B0502020202020204" pitchFamily="34" charset="0"/>
              </a:rPr>
              <a:t> έλεγχοι σε περίπτωση</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ένδειξης κακής/ελλιπούς διαχείρισης</a:t>
            </a:r>
          </a:p>
          <a:p>
            <a:pPr marL="342900" indent="-342900" algn="just">
              <a:buFont typeface="Wingdings" panose="05000000000000000000" pitchFamily="2" charset="2"/>
              <a:buChar char="q"/>
            </a:pPr>
            <a:endParaRPr lang="en-GB"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q"/>
            </a:pPr>
            <a:r>
              <a:rPr lang="en-GB" sz="2000" b="1" dirty="0">
                <a:solidFill>
                  <a:schemeClr val="tx1">
                    <a:lumMod val="75000"/>
                    <a:lumOff val="25000"/>
                  </a:schemeClr>
                </a:solidFill>
                <a:latin typeface="Century Gothic" panose="020B0502020202020204" pitchFamily="34" charset="0"/>
              </a:rPr>
              <a:t>System checks: </a:t>
            </a:r>
            <a:r>
              <a:rPr lang="el-GR" sz="2000" dirty="0">
                <a:solidFill>
                  <a:schemeClr val="tx1">
                    <a:lumMod val="75000"/>
                    <a:lumOff val="25000"/>
                  </a:schemeClr>
                </a:solidFill>
                <a:latin typeface="Century Gothic" panose="020B0502020202020204" pitchFamily="34" charset="0"/>
              </a:rPr>
              <a:t>έλεγχος του οργανισμού από το λογιστήριο σε τουλάχιστον ένα ανοιχτό και ένα κλειστό έργο, όταν υλοποιούν σχέδια άνω των 60.000 ευρώ</a:t>
            </a:r>
          </a:p>
          <a:p>
            <a:pPr marL="342900" indent="-342900" algn="just">
              <a:buFont typeface="Wingdings" panose="05000000000000000000" pitchFamily="2" charset="2"/>
              <a:buChar char="q"/>
            </a:pPr>
            <a:endParaRPr lang="el-GR"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q"/>
            </a:pPr>
            <a:r>
              <a:rPr lang="en-US" sz="2000" b="1" dirty="0">
                <a:solidFill>
                  <a:schemeClr val="tx1">
                    <a:lumMod val="75000"/>
                    <a:lumOff val="25000"/>
                  </a:schemeClr>
                </a:solidFill>
                <a:latin typeface="Century Gothic" panose="020B0502020202020204" pitchFamily="34" charset="0"/>
              </a:rPr>
              <a:t>Final report check</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τελικής έκθεσης</a:t>
            </a:r>
          </a:p>
          <a:p>
            <a:pPr marL="342900" indent="-342900" algn="just">
              <a:buFont typeface="Wingdings" panose="05000000000000000000" pitchFamily="2" charset="2"/>
              <a:buChar char="q"/>
            </a:pPr>
            <a:endParaRPr lang="el-GR" sz="2000" dirty="0">
              <a:solidFill>
                <a:schemeClr val="tx1">
                  <a:lumMod val="75000"/>
                  <a:lumOff val="25000"/>
                </a:schemeClr>
              </a:solidFill>
              <a:latin typeface="Century Gothic" panose="020B0502020202020204" pitchFamily="34" charset="0"/>
            </a:endParaRPr>
          </a:p>
          <a:p>
            <a:pPr marL="342900" indent="-342900" algn="just">
              <a:buFont typeface="Wingdings" panose="05000000000000000000" pitchFamily="2" charset="2"/>
              <a:buChar char="q"/>
            </a:pPr>
            <a:r>
              <a:rPr lang="en-US" sz="2000" b="1" dirty="0">
                <a:solidFill>
                  <a:schemeClr val="tx1">
                    <a:lumMod val="75000"/>
                    <a:lumOff val="25000"/>
                  </a:schemeClr>
                </a:solidFill>
                <a:latin typeface="Century Gothic" panose="020B0502020202020204" pitchFamily="34" charset="0"/>
              </a:rPr>
              <a:t>Desk check:</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που θα ζητηθούν από το ΙΔΕΠ</a:t>
            </a:r>
          </a:p>
          <a:p>
            <a:pPr algn="just"/>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9148642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84775"/>
          </a:xfrm>
          <a:prstGeom prst="rect">
            <a:avLst/>
          </a:prstGeom>
          <a:noFill/>
        </p:spPr>
        <p:txBody>
          <a:bodyPr wrap="square" rtlCol="0">
            <a:spAutoFit/>
          </a:bodyPr>
          <a:lstStyle/>
          <a:p>
            <a:pPr algn="ctr"/>
            <a:r>
              <a:rPr lang="el-GR" sz="3200" dirty="0">
                <a:solidFill>
                  <a:schemeClr val="bg1"/>
                </a:solidFill>
                <a:latin typeface="Century Gothic" panose="020B0502020202020204" pitchFamily="34" charset="0"/>
              </a:rPr>
              <a:t>Διορθωτικά Μέτρα </a:t>
            </a:r>
            <a:endParaRPr lang="en-GB" sz="3200" dirty="0">
              <a:solidFill>
                <a:schemeClr val="bg1"/>
              </a:solidFill>
              <a:latin typeface="Century Gothic" panose="020B0502020202020204" pitchFamily="34" charset="0"/>
            </a:endParaRPr>
          </a:p>
        </p:txBody>
      </p:sp>
      <p:sp>
        <p:nvSpPr>
          <p:cNvPr id="3" name="Rectangle 2"/>
          <p:cNvSpPr/>
          <p:nvPr/>
        </p:nvSpPr>
        <p:spPr>
          <a:xfrm>
            <a:off x="572868" y="873803"/>
            <a:ext cx="10593363" cy="5996513"/>
          </a:xfrm>
          <a:prstGeom prst="rect">
            <a:avLst/>
          </a:prstGeom>
        </p:spPr>
        <p:txBody>
          <a:bodyPr wrap="square">
            <a:spAutoFit/>
          </a:bodyPr>
          <a:lstStyle/>
          <a:p>
            <a:pPr marR="64135" algn="just">
              <a:lnSpc>
                <a:spcPct val="150000"/>
              </a:lnSpc>
              <a:spcBef>
                <a:spcPts val="495"/>
              </a:spcBef>
            </a:pPr>
            <a:r>
              <a:rPr lang="el-GR" dirty="0">
                <a:solidFill>
                  <a:schemeClr val="tx1">
                    <a:lumMod val="75000"/>
                    <a:lumOff val="25000"/>
                  </a:schemeClr>
                </a:solidFill>
                <a:latin typeface="Century Gothic" panose="020B0502020202020204" pitchFamily="34" charset="0"/>
              </a:rPr>
              <a:t>Σε περιπτώσεις όπου εξακριβωθεί ότι οι οργανισμοί δε σέβονται τους κανονισμούς του Προγράμματος ή τα πρότυπα ποιότητας της Διαπίστευσης για σχέδια ΚΑ121 ή σε περιπτώσεις μη συμμόρφωσης με τις οδηγίες της Εθνικής Υπηρεσίας, ενδέχεται να ισχύσουν τα ακόλουθα</a:t>
            </a:r>
            <a:r>
              <a:rPr lang="en-US" dirty="0">
                <a:solidFill>
                  <a:schemeClr val="tx1">
                    <a:lumMod val="75000"/>
                    <a:lumOff val="25000"/>
                  </a:schemeClr>
                </a:solidFill>
                <a:latin typeface="Century Gothic" panose="020B050202020202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Τερματισμός σχεδίου</a:t>
            </a:r>
            <a:endParaRPr lang="en-US" dirty="0">
              <a:solidFill>
                <a:schemeClr val="tx1">
                  <a:lumMod val="75000"/>
                  <a:lumOff val="25000"/>
                </a:schemeClr>
              </a:solidFill>
              <a:latin typeface="Century Gothic" panose="020B0502020202020204" pitchFamily="34" charset="0"/>
            </a:endParaRP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Αναστολή της Διαπίστευσης (ΚΑ121): Οι οργανισμοί των οποίων η διαπίστευση έχει ανασταλεί δεν μπορούν να  υποβάλουν αίτηση στα πλαίσια της Βασικής Δράσης 1</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Τερματισμός της Διαπίστευσης (ΚΑ121) σε περίπτωση συνεχούς μη συμμόρφωσης</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πολύ χαμηλών επιδόσεων ή σε περίπτωση επανειλημμένων ή σημαντικών</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παραβάσεων των κανόνων</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2046113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84775"/>
          </a:xfrm>
          <a:prstGeom prst="rect">
            <a:avLst/>
          </a:prstGeom>
          <a:noFill/>
        </p:spPr>
        <p:txBody>
          <a:bodyPr wrap="square" rtlCol="0">
            <a:spAutoFit/>
          </a:bodyPr>
          <a:lstStyle/>
          <a:p>
            <a:pPr algn="ctr"/>
            <a:r>
              <a:rPr lang="el-GR" sz="3200" dirty="0">
                <a:solidFill>
                  <a:schemeClr val="bg1"/>
                </a:solidFill>
                <a:latin typeface="Century Gothic" panose="020B0502020202020204" pitchFamily="34" charset="0"/>
              </a:rPr>
              <a:t>Χρήσιμοι σύνδεσμοι</a:t>
            </a:r>
            <a:endParaRPr lang="en-GB" sz="3200" dirty="0">
              <a:solidFill>
                <a:schemeClr val="bg1"/>
              </a:solidFill>
              <a:latin typeface="Century Gothic" panose="020B0502020202020204" pitchFamily="34" charset="0"/>
            </a:endParaRPr>
          </a:p>
        </p:txBody>
      </p:sp>
      <p:sp>
        <p:nvSpPr>
          <p:cNvPr id="3" name="Rectangle 2"/>
          <p:cNvSpPr/>
          <p:nvPr/>
        </p:nvSpPr>
        <p:spPr>
          <a:xfrm>
            <a:off x="408745" y="873803"/>
            <a:ext cx="10593363" cy="6323398"/>
          </a:xfrm>
          <a:prstGeom prst="rect">
            <a:avLst/>
          </a:prstGeom>
        </p:spPr>
        <p:txBody>
          <a:bodyPr wrap="square">
            <a:spAutoFit/>
          </a:bodyPr>
          <a:lstStyle/>
          <a:p>
            <a:r>
              <a:rPr lang="el-GR" sz="1600" dirty="0">
                <a:latin typeface="Century Gothic" panose="020B0502020202020204" pitchFamily="34" charset="0"/>
                <a:hlinkClick r:id="rId3"/>
              </a:rPr>
              <a:t>Οδηγός Προγράμματος 2021</a:t>
            </a:r>
            <a:endParaRPr lang="el-GR" sz="1600" dirty="0">
              <a:latin typeface="Century Gothic" panose="020B0502020202020204" pitchFamily="34" charset="0"/>
              <a:hlinkClick r:id="rId4"/>
            </a:endParaRPr>
          </a:p>
          <a:p>
            <a:endParaRPr lang="el-GR" sz="1600" dirty="0">
              <a:latin typeface="Century Gothic" panose="020B0502020202020204" pitchFamily="34" charset="0"/>
              <a:hlinkClick r:id="rId4"/>
            </a:endParaRPr>
          </a:p>
          <a:p>
            <a:r>
              <a:rPr lang="el-GR" sz="1600" dirty="0">
                <a:latin typeface="Century Gothic" panose="020B0502020202020204" pitchFamily="34" charset="0"/>
                <a:hlinkClick r:id="rId5"/>
              </a:rPr>
              <a:t>Οδηγός Προγράμματος 2022</a:t>
            </a:r>
            <a:endParaRPr lang="el-GR" sz="1600" dirty="0">
              <a:latin typeface="Century Gothic" panose="020B0502020202020204" pitchFamily="34" charset="0"/>
              <a:hlinkClick r:id="rId4"/>
            </a:endParaRPr>
          </a:p>
          <a:p>
            <a:endParaRPr lang="el-GR" sz="1600" dirty="0">
              <a:latin typeface="Century Gothic" panose="020B0502020202020204" pitchFamily="34" charset="0"/>
              <a:hlinkClick r:id="rId4"/>
            </a:endParaRPr>
          </a:p>
          <a:p>
            <a:r>
              <a:rPr lang="el-GR" sz="1600" dirty="0">
                <a:latin typeface="Century Gothic" panose="020B0502020202020204" pitchFamily="34" charset="0"/>
                <a:hlinkClick r:id="rId4"/>
              </a:rPr>
              <a:t>Διαχείριση Εγκεκριμένων Σχεδίων</a:t>
            </a:r>
            <a:endParaRPr lang="en-US" sz="1600" dirty="0">
              <a:latin typeface="Century Gothic" panose="020B0502020202020204" pitchFamily="34" charset="0"/>
            </a:endParaRPr>
          </a:p>
          <a:p>
            <a:endParaRPr lang="en-US" sz="1600" dirty="0">
              <a:latin typeface="Century Gothic" panose="020B0502020202020204" pitchFamily="34" charset="0"/>
            </a:endParaRPr>
          </a:p>
          <a:p>
            <a:r>
              <a:rPr lang="en-US" sz="1600" b="1" dirty="0">
                <a:latin typeface="Century Gothic" panose="020B0502020202020204" pitchFamily="34" charset="0"/>
              </a:rPr>
              <a:t>Annex III: </a:t>
            </a:r>
            <a:r>
              <a:rPr lang="en-US" sz="1600" dirty="0">
                <a:latin typeface="Century Gothic" panose="020B0502020202020204" pitchFamily="34" charset="0"/>
                <a:hlinkClick r:id="rId6"/>
              </a:rPr>
              <a:t>School Education </a:t>
            </a:r>
            <a:r>
              <a:rPr lang="en-US" sz="1600" dirty="0">
                <a:latin typeface="Century Gothic" panose="020B0502020202020204" pitchFamily="34" charset="0"/>
              </a:rPr>
              <a:t>| </a:t>
            </a:r>
            <a:r>
              <a:rPr lang="en-US" sz="1600" dirty="0">
                <a:latin typeface="Century Gothic" panose="020B0502020202020204" pitchFamily="34" charset="0"/>
                <a:hlinkClick r:id="rId7"/>
              </a:rPr>
              <a:t>Adult Education </a:t>
            </a:r>
            <a:r>
              <a:rPr lang="en-US" sz="1600" dirty="0">
                <a:latin typeface="Century Gothic" panose="020B0502020202020204" pitchFamily="34" charset="0"/>
              </a:rPr>
              <a:t>| </a:t>
            </a:r>
            <a:r>
              <a:rPr lang="en-US" sz="1600" dirty="0">
                <a:latin typeface="Century Gothic" panose="020B0502020202020204" pitchFamily="34" charset="0"/>
                <a:hlinkClick r:id="rId8"/>
              </a:rPr>
              <a:t>Vocational Education and Training</a:t>
            </a:r>
            <a:endParaRPr lang="en-US" sz="1600" dirty="0">
              <a:latin typeface="Century Gothic" panose="020B0502020202020204" pitchFamily="34" charset="0"/>
            </a:endParaRPr>
          </a:p>
          <a:p>
            <a:endParaRPr lang="el-GR" sz="1600" dirty="0">
              <a:latin typeface="Century Gothic" panose="020B0502020202020204" pitchFamily="34" charset="0"/>
            </a:endParaRPr>
          </a:p>
          <a:p>
            <a:r>
              <a:rPr lang="en-US" sz="1600" b="1" dirty="0">
                <a:latin typeface="Century Gothic" panose="020B0502020202020204" pitchFamily="34" charset="0"/>
              </a:rPr>
              <a:t>Annex V:</a:t>
            </a:r>
            <a:r>
              <a:rPr lang="en-US" sz="1600" dirty="0">
                <a:latin typeface="Century Gothic" panose="020B0502020202020204" pitchFamily="34" charset="0"/>
              </a:rPr>
              <a:t> Templates for agreements to be used between beneficiary and participants</a:t>
            </a:r>
          </a:p>
          <a:p>
            <a:r>
              <a:rPr lang="en-US" sz="1600" dirty="0">
                <a:latin typeface="Century Gothic" panose="020B0502020202020204" pitchFamily="34" charset="0"/>
                <a:hlinkClick r:id="rId9"/>
              </a:rPr>
              <a:t>Grant agreement for studies/traineeship and staff</a:t>
            </a:r>
            <a:endParaRPr lang="en-US" sz="1600" dirty="0">
              <a:latin typeface="Century Gothic" panose="020B0502020202020204" pitchFamily="34" charset="0"/>
            </a:endParaRPr>
          </a:p>
          <a:p>
            <a:r>
              <a:rPr lang="en-US" sz="1600" dirty="0">
                <a:latin typeface="Century Gothic" panose="020B0502020202020204" pitchFamily="34" charset="0"/>
                <a:hlinkClick r:id="rId10"/>
              </a:rPr>
              <a:t>Learning Agreement</a:t>
            </a:r>
            <a:endParaRPr lang="en-US" sz="1600" dirty="0">
              <a:latin typeface="Century Gothic" panose="020B0502020202020204" pitchFamily="34" charset="0"/>
            </a:endParaRPr>
          </a:p>
          <a:p>
            <a:r>
              <a:rPr lang="en-US" sz="1600" dirty="0">
                <a:latin typeface="Century Gothic" panose="020B0502020202020204" pitchFamily="34" charset="0"/>
                <a:hlinkClick r:id="rId11"/>
              </a:rPr>
              <a:t>Learning Agreement Complement</a:t>
            </a:r>
            <a:endParaRPr lang="en-US" sz="1600" dirty="0">
              <a:latin typeface="Century Gothic" panose="020B0502020202020204" pitchFamily="34" charset="0"/>
            </a:endParaRPr>
          </a:p>
          <a:p>
            <a:r>
              <a:rPr lang="en-US" sz="1600" dirty="0">
                <a:latin typeface="Century Gothic" panose="020B0502020202020204" pitchFamily="34" charset="0"/>
                <a:hlinkClick r:id="rId12"/>
              </a:rPr>
              <a:t>Learning </a:t>
            </a:r>
            <a:r>
              <a:rPr lang="en-US" sz="1600" dirty="0" err="1">
                <a:latin typeface="Century Gothic" panose="020B0502020202020204" pitchFamily="34" charset="0"/>
                <a:hlinkClick r:id="rId12"/>
              </a:rPr>
              <a:t>Programme</a:t>
            </a:r>
            <a:r>
              <a:rPr lang="en-US" sz="1600" dirty="0">
                <a:latin typeface="Century Gothic" panose="020B0502020202020204" pitchFamily="34" charset="0"/>
                <a:hlinkClick r:id="rId12"/>
              </a:rPr>
              <a:t> for Group Activities</a:t>
            </a:r>
            <a:endParaRPr lang="en-US" sz="1600" dirty="0">
              <a:latin typeface="Century Gothic" panose="020B0502020202020204" pitchFamily="34" charset="0"/>
            </a:endParaRPr>
          </a:p>
          <a:p>
            <a:r>
              <a:rPr lang="en-US" sz="1600" dirty="0">
                <a:latin typeface="Century Gothic" panose="020B0502020202020204" pitchFamily="34" charset="0"/>
                <a:hlinkClick r:id="rId13"/>
              </a:rPr>
              <a:t>Learning </a:t>
            </a:r>
            <a:r>
              <a:rPr lang="en-US" sz="1600" dirty="0" err="1">
                <a:latin typeface="Century Gothic" panose="020B0502020202020204" pitchFamily="34" charset="0"/>
                <a:hlinkClick r:id="rId13"/>
              </a:rPr>
              <a:t>Programme</a:t>
            </a:r>
            <a:r>
              <a:rPr lang="en-US" sz="1600" dirty="0">
                <a:latin typeface="Century Gothic" panose="020B0502020202020204" pitchFamily="34" charset="0"/>
                <a:hlinkClick r:id="rId13"/>
              </a:rPr>
              <a:t> Provided by an invited expert</a:t>
            </a:r>
            <a:endParaRPr lang="en-US" sz="1600" dirty="0">
              <a:latin typeface="Century Gothic" panose="020B0502020202020204" pitchFamily="34" charset="0"/>
            </a:endParaRPr>
          </a:p>
          <a:p>
            <a:endParaRPr lang="en-US" sz="1600" dirty="0">
              <a:latin typeface="Century Gothic" panose="020B0502020202020204" pitchFamily="34" charset="0"/>
            </a:endParaRPr>
          </a:p>
          <a:p>
            <a:pPr>
              <a:lnSpc>
                <a:spcPct val="150000"/>
              </a:lnSpc>
            </a:pPr>
            <a:r>
              <a:rPr lang="el-GR" sz="1600" b="1" dirty="0">
                <a:latin typeface="Century Gothic" panose="020B0502020202020204" pitchFamily="34" charset="0"/>
              </a:rPr>
              <a:t>Διαπίστευση </a:t>
            </a:r>
            <a:r>
              <a:rPr lang="en-US" sz="1600" b="1" dirty="0">
                <a:latin typeface="Century Gothic" panose="020B0502020202020204" pitchFamily="34" charset="0"/>
              </a:rPr>
              <a:t>Erasmus</a:t>
            </a:r>
            <a:endParaRPr lang="en-US" sz="1600" b="1" dirty="0">
              <a:latin typeface="Century Gothic" panose="020B0502020202020204" pitchFamily="34" charset="0"/>
              <a:hlinkClick r:id="rId14"/>
            </a:endParaRPr>
          </a:p>
          <a:p>
            <a:r>
              <a:rPr lang="el-GR" sz="1600" dirty="0">
                <a:latin typeface="Century Gothic" panose="020B0502020202020204" pitchFamily="34" charset="0"/>
                <a:hlinkClick r:id="rId15"/>
              </a:rPr>
              <a:t>Εκτελεστικοί κανόνες της Διαπίστευσης </a:t>
            </a:r>
            <a:endParaRPr lang="el-GR" sz="1600" dirty="0">
              <a:latin typeface="Century Gothic" panose="020B0502020202020204" pitchFamily="34" charset="0"/>
            </a:endParaRPr>
          </a:p>
          <a:p>
            <a:r>
              <a:rPr lang="el-GR" sz="1600" dirty="0">
                <a:latin typeface="Century Gothic" panose="020B0502020202020204" pitchFamily="34" charset="0"/>
                <a:hlinkClick r:id="rId16"/>
              </a:rPr>
              <a:t>Πρότυπα ποιότητας της Διαπίστευσης (</a:t>
            </a:r>
            <a:r>
              <a:rPr lang="en-US" sz="1600" dirty="0">
                <a:latin typeface="Century Gothic" panose="020B0502020202020204" pitchFamily="34" charset="0"/>
                <a:hlinkClick r:id="rId16"/>
              </a:rPr>
              <a:t>Quality Standards)</a:t>
            </a:r>
            <a:endParaRPr lang="el-GR" sz="1600" dirty="0">
              <a:latin typeface="Century Gothic" panose="020B0502020202020204" pitchFamily="34" charset="0"/>
            </a:endParaRPr>
          </a:p>
          <a:p>
            <a:endParaRPr lang="el-GR" sz="1600" b="1" dirty="0">
              <a:latin typeface="Century Gothic" panose="020B0502020202020204" pitchFamily="34" charset="0"/>
            </a:endParaRPr>
          </a:p>
          <a:p>
            <a:pPr>
              <a:lnSpc>
                <a:spcPct val="150000"/>
              </a:lnSpc>
            </a:pPr>
            <a:r>
              <a:rPr lang="el-GR" sz="1600" dirty="0">
                <a:latin typeface="Century Gothic" panose="020B0502020202020204" pitchFamily="34" charset="0"/>
                <a:hlinkClick r:id="rId17"/>
              </a:rPr>
              <a:t>Εργαλεία Ε</a:t>
            </a:r>
            <a:r>
              <a:rPr lang="en-US" sz="1600" dirty="0" err="1">
                <a:latin typeface="Century Gothic" panose="020B0502020202020204" pitchFamily="34" charset="0"/>
                <a:hlinkClick r:id="rId17"/>
              </a:rPr>
              <a:t>rasmus</a:t>
            </a:r>
            <a:r>
              <a:rPr lang="en-US" sz="1600" dirty="0">
                <a:latin typeface="Century Gothic" panose="020B0502020202020204" pitchFamily="34" charset="0"/>
                <a:hlinkClick r:id="rId17"/>
              </a:rPr>
              <a:t> – I</a:t>
            </a:r>
            <a:r>
              <a:rPr lang="el-GR" sz="1600" dirty="0" err="1">
                <a:latin typeface="Century Gothic" panose="020B0502020202020204" pitchFamily="34" charset="0"/>
                <a:hlinkClick r:id="rId17"/>
              </a:rPr>
              <a:t>στοσελίδα</a:t>
            </a:r>
            <a:r>
              <a:rPr lang="el-GR" sz="1600" dirty="0">
                <a:latin typeface="Century Gothic" panose="020B0502020202020204" pitchFamily="34" charset="0"/>
                <a:hlinkClick r:id="rId17"/>
              </a:rPr>
              <a:t> ΙΔΕΠ</a:t>
            </a:r>
            <a:endParaRPr lang="el-GR" sz="1600" dirty="0">
              <a:latin typeface="Century Gothic" panose="020B0502020202020204" pitchFamily="34" charset="0"/>
            </a:endParaRPr>
          </a:p>
          <a:p>
            <a:pPr>
              <a:lnSpc>
                <a:spcPct val="150000"/>
              </a:lnSpc>
            </a:pPr>
            <a:r>
              <a:rPr lang="el-GR" sz="1600" dirty="0">
                <a:latin typeface="Century Gothic" panose="020B0502020202020204" pitchFamily="34" charset="0"/>
                <a:hlinkClick r:id="rId18"/>
              </a:rPr>
              <a:t>Σύνδεσμος για τη δημιουργία </a:t>
            </a:r>
            <a:r>
              <a:rPr lang="en-US" sz="1600" dirty="0">
                <a:latin typeface="Century Gothic" panose="020B0502020202020204" pitchFamily="34" charset="0"/>
                <a:hlinkClick r:id="rId18"/>
              </a:rPr>
              <a:t>EU Login Account</a:t>
            </a:r>
            <a:endParaRPr lang="en-US" sz="1600" dirty="0">
              <a:latin typeface="Century Gothic" panose="020B0502020202020204" pitchFamily="34" charset="0"/>
            </a:endParaRPr>
          </a:p>
          <a:p>
            <a:pPr>
              <a:lnSpc>
                <a:spcPct val="150000"/>
              </a:lnSpc>
            </a:pPr>
            <a:r>
              <a:rPr lang="en-US" sz="1600" dirty="0">
                <a:solidFill>
                  <a:srgbClr val="FF0000"/>
                </a:solidFill>
                <a:latin typeface="Century Gothic" panose="020B0502020202020204" pitchFamily="34" charset="0"/>
                <a:hlinkClick r:id="rId19"/>
              </a:rPr>
              <a:t>O</a:t>
            </a:r>
            <a:r>
              <a:rPr lang="el-GR" sz="1600" dirty="0" err="1">
                <a:solidFill>
                  <a:srgbClr val="FF0000"/>
                </a:solidFill>
                <a:latin typeface="Century Gothic" panose="020B0502020202020204" pitchFamily="34" charset="0"/>
                <a:hlinkClick r:id="rId19"/>
              </a:rPr>
              <a:t>δηγίες</a:t>
            </a:r>
            <a:r>
              <a:rPr lang="el-GR" sz="1600" dirty="0">
                <a:solidFill>
                  <a:srgbClr val="FF0000"/>
                </a:solidFill>
                <a:latin typeface="Century Gothic" panose="020B0502020202020204" pitchFamily="34" charset="0"/>
                <a:hlinkClick r:id="rId19"/>
              </a:rPr>
              <a:t> για τη δημιουργία </a:t>
            </a:r>
            <a:r>
              <a:rPr lang="en-US" sz="1600" dirty="0">
                <a:solidFill>
                  <a:srgbClr val="FF0000"/>
                </a:solidFill>
                <a:latin typeface="Century Gothic" panose="020B0502020202020204" pitchFamily="34" charset="0"/>
                <a:hlinkClick r:id="rId19"/>
              </a:rPr>
              <a:t>EU Login Account</a:t>
            </a:r>
            <a:endParaRPr lang="el-GR" sz="1600" dirty="0">
              <a:latin typeface="Century Gothic" panose="020B0502020202020204" pitchFamily="34" charset="0"/>
            </a:endParaRPr>
          </a:p>
          <a:p>
            <a:pPr>
              <a:lnSpc>
                <a:spcPct val="150000"/>
              </a:lnSpc>
            </a:pPr>
            <a:endParaRPr lang="en-US" sz="1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14507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Century Gothic" panose="020B0502020202020204" pitchFamily="34" charset="0"/>
                <a:ea typeface="+mj-ea"/>
                <a:cs typeface="+mj-cs"/>
              </a:rPr>
              <a:t>EΠΙΚΟΙΝΩΝΙΑ ΜΕ ΙΔΕΠ ΔΙΑ ΒΙΟΥ ΜΑΘΗΣΗΣ</a:t>
            </a:r>
          </a:p>
        </p:txBody>
      </p:sp>
      <p:sp>
        <p:nvSpPr>
          <p:cNvPr id="7" name="TextBox 6">
            <a:extLst>
              <a:ext uri="{FF2B5EF4-FFF2-40B4-BE49-F238E27FC236}">
                <a16:creationId xmlns:a16="http://schemas.microsoft.com/office/drawing/2014/main" id="{6CE623C3-8E09-43D7-6CDC-C8E8A5FAE969}"/>
              </a:ext>
            </a:extLst>
          </p:cNvPr>
          <p:cNvSpPr txBox="1"/>
          <p:nvPr/>
        </p:nvSpPr>
        <p:spPr>
          <a:xfrm>
            <a:off x="572493" y="22237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b="1" dirty="0">
                <a:solidFill>
                  <a:schemeClr val="tx1">
                    <a:lumMod val="75000"/>
                    <a:lumOff val="25000"/>
                  </a:schemeClr>
                </a:solidFill>
                <a:latin typeface="Century Gothic" panose="020B0502020202020204" pitchFamily="34" charset="0"/>
              </a:rPr>
              <a:t>Μα</a:t>
            </a:r>
            <a:r>
              <a:rPr lang="en-US" b="1" dirty="0" err="1">
                <a:solidFill>
                  <a:schemeClr val="tx1">
                    <a:lumMod val="75000"/>
                    <a:lumOff val="25000"/>
                  </a:schemeClr>
                </a:solidFill>
                <a:latin typeface="Century Gothic" panose="020B0502020202020204" pitchFamily="34" charset="0"/>
              </a:rPr>
              <a:t>ρί</a:t>
            </a:r>
            <a:r>
              <a:rPr lang="en-US" b="1" dirty="0">
                <a:solidFill>
                  <a:schemeClr val="tx1">
                    <a:lumMod val="75000"/>
                    <a:lumOff val="25000"/>
                  </a:schemeClr>
                </a:solidFill>
                <a:latin typeface="Century Gothic" panose="020B0502020202020204" pitchFamily="34" charset="0"/>
              </a:rPr>
              <a:t>α Χριστοφίδου</a:t>
            </a:r>
          </a:p>
          <a:p>
            <a:pPr>
              <a:lnSpc>
                <a:spcPct val="90000"/>
              </a:lnSpc>
              <a:spcAft>
                <a:spcPts val="600"/>
              </a:spcAft>
            </a:pPr>
            <a:r>
              <a:rPr lang="en-US" b="1" dirty="0" err="1">
                <a:solidFill>
                  <a:schemeClr val="tx1">
                    <a:lumMod val="75000"/>
                    <a:lumOff val="25000"/>
                  </a:schemeClr>
                </a:solidFill>
                <a:latin typeface="Century Gothic" panose="020B0502020202020204" pitchFamily="34" charset="0"/>
              </a:rPr>
              <a:t>Λειτουργός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Προγρ</a:t>
            </a:r>
            <a:r>
              <a:rPr lang="en-US" b="1" dirty="0">
                <a:solidFill>
                  <a:schemeClr val="tx1">
                    <a:lumMod val="75000"/>
                    <a:lumOff val="25000"/>
                  </a:schemeClr>
                </a:solidFill>
                <a:latin typeface="Century Gothic" panose="020B0502020202020204" pitchFamily="34" charset="0"/>
              </a:rPr>
              <a:t>αμμάτων </a:t>
            </a:r>
          </a:p>
          <a:p>
            <a:pPr>
              <a:lnSpc>
                <a:spcPct val="90000"/>
              </a:lnSpc>
              <a:spcAft>
                <a:spcPts val="600"/>
              </a:spcAft>
            </a:pPr>
            <a:r>
              <a:rPr lang="en-US" b="1" dirty="0">
                <a:solidFill>
                  <a:schemeClr val="tx1">
                    <a:lumMod val="75000"/>
                    <a:lumOff val="25000"/>
                  </a:schemeClr>
                </a:solidFill>
                <a:latin typeface="Century Gothic" panose="020B0502020202020204" pitchFamily="34" charset="0"/>
              </a:rPr>
              <a:t>Βα</a:t>
            </a:r>
            <a:r>
              <a:rPr lang="en-US" b="1" dirty="0" err="1">
                <a:solidFill>
                  <a:schemeClr val="tx1">
                    <a:lumMod val="75000"/>
                    <a:lumOff val="25000"/>
                  </a:schemeClr>
                </a:solidFill>
                <a:latin typeface="Century Gothic" panose="020B0502020202020204" pitchFamily="34" charset="0"/>
              </a:rPr>
              <a:t>σικής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Δράσης</a:t>
            </a:r>
            <a:r>
              <a:rPr lang="en-US" b="1" dirty="0">
                <a:solidFill>
                  <a:schemeClr val="tx1">
                    <a:lumMod val="75000"/>
                    <a:lumOff val="25000"/>
                  </a:schemeClr>
                </a:solidFill>
                <a:latin typeface="Century Gothic" panose="020B0502020202020204" pitchFamily="34" charset="0"/>
              </a:rPr>
              <a:t> 1</a:t>
            </a:r>
          </a:p>
          <a:p>
            <a:pPr>
              <a:lnSpc>
                <a:spcPct val="90000"/>
              </a:lnSpc>
              <a:spcAft>
                <a:spcPts val="600"/>
              </a:spcAft>
            </a:pPr>
            <a:r>
              <a:rPr lang="en-US" dirty="0" err="1">
                <a:solidFill>
                  <a:schemeClr val="tx1">
                    <a:lumMod val="75000"/>
                    <a:lumOff val="25000"/>
                  </a:schemeClr>
                </a:solidFill>
                <a:latin typeface="Century Gothic" panose="020B0502020202020204" pitchFamily="34" charset="0"/>
              </a:rPr>
              <a:t>Σχολική</a:t>
            </a:r>
            <a:r>
              <a:rPr lang="en-US" dirty="0">
                <a:solidFill>
                  <a:schemeClr val="tx1">
                    <a:lumMod val="75000"/>
                    <a:lumOff val="25000"/>
                  </a:schemeClr>
                </a:solidFill>
                <a:latin typeface="Century Gothic" panose="020B0502020202020204" pitchFamily="34" charset="0"/>
              </a:rPr>
              <a:t> </a:t>
            </a:r>
            <a:r>
              <a:rPr lang="en-US" dirty="0" err="1">
                <a:solidFill>
                  <a:schemeClr val="tx1">
                    <a:lumMod val="75000"/>
                    <a:lumOff val="25000"/>
                  </a:schemeClr>
                </a:solidFill>
                <a:latin typeface="Century Gothic" panose="020B0502020202020204" pitchFamily="34" charset="0"/>
              </a:rPr>
              <a:t>Εκ</a:t>
            </a:r>
            <a:r>
              <a:rPr lang="en-US" dirty="0">
                <a:solidFill>
                  <a:schemeClr val="tx1">
                    <a:lumMod val="75000"/>
                    <a:lumOff val="25000"/>
                  </a:schemeClr>
                </a:solidFill>
                <a:latin typeface="Century Gothic" panose="020B0502020202020204" pitchFamily="34" charset="0"/>
              </a:rPr>
              <a:t>παίδευση </a:t>
            </a:r>
          </a:p>
          <a:p>
            <a:pPr>
              <a:lnSpc>
                <a:spcPct val="90000"/>
              </a:lnSpc>
              <a:spcAft>
                <a:spcPts val="600"/>
              </a:spcAft>
            </a:pPr>
            <a:endParaRPr lang="en-US" dirty="0">
              <a:solidFill>
                <a:schemeClr val="tx1">
                  <a:lumMod val="75000"/>
                  <a:lumOff val="25000"/>
                </a:schemeClr>
              </a:solidFill>
              <a:latin typeface="Century Gothic" panose="020B0502020202020204" pitchFamily="34" charset="0"/>
            </a:endParaRPr>
          </a:p>
          <a:p>
            <a:pPr>
              <a:lnSpc>
                <a:spcPct val="90000"/>
              </a:lnSpc>
              <a:spcAft>
                <a:spcPts val="600"/>
              </a:spcAft>
            </a:pPr>
            <a:r>
              <a:rPr lang="en-US" dirty="0" err="1">
                <a:solidFill>
                  <a:schemeClr val="tx1">
                    <a:lumMod val="75000"/>
                    <a:lumOff val="25000"/>
                  </a:schemeClr>
                </a:solidFill>
                <a:latin typeface="Century Gothic" panose="020B0502020202020204" pitchFamily="34" charset="0"/>
              </a:rPr>
              <a:t>Τηλέφωνο</a:t>
            </a:r>
            <a:r>
              <a:rPr lang="en-US" dirty="0">
                <a:solidFill>
                  <a:schemeClr val="tx1">
                    <a:lumMod val="75000"/>
                    <a:lumOff val="25000"/>
                  </a:schemeClr>
                </a:solidFill>
                <a:latin typeface="Century Gothic" panose="020B0502020202020204" pitchFamily="34" charset="0"/>
              </a:rPr>
              <a:t>: (+357) - 22448831</a:t>
            </a:r>
          </a:p>
          <a:p>
            <a:pPr>
              <a:lnSpc>
                <a:spcPct val="90000"/>
              </a:lnSpc>
              <a:spcAft>
                <a:spcPts val="600"/>
              </a:spcAft>
            </a:pPr>
            <a:r>
              <a:rPr lang="en-US" dirty="0">
                <a:solidFill>
                  <a:schemeClr val="tx1">
                    <a:lumMod val="75000"/>
                    <a:lumOff val="25000"/>
                  </a:schemeClr>
                </a:solidFill>
                <a:latin typeface="Century Gothic" panose="020B0502020202020204" pitchFamily="34" charset="0"/>
              </a:rPr>
              <a:t>email:</a:t>
            </a:r>
            <a:r>
              <a:rPr lang="en-US" sz="2200" dirty="0"/>
              <a:t> </a:t>
            </a:r>
            <a:r>
              <a:rPr lang="en-US" sz="2200" dirty="0">
                <a:hlinkClick r:id="rId3"/>
              </a:rPr>
              <a:t>mchristofidou@idep.org.cy</a:t>
            </a:r>
            <a:endParaRPr lang="en-US" sz="2200" dirty="0"/>
          </a:p>
        </p:txBody>
      </p:sp>
      <p:pic>
        <p:nvPicPr>
          <p:cNvPr id="3" name="Picture 2">
            <a:extLst>
              <a:ext uri="{FF2B5EF4-FFF2-40B4-BE49-F238E27FC236}">
                <a16:creationId xmlns:a16="http://schemas.microsoft.com/office/drawing/2014/main" id="{4D535E03-6289-5002-C8ED-7AE0F6ACD1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45" r="3" b="16298"/>
          <a:stretch/>
        </p:blipFill>
        <p:spPr>
          <a:xfrm>
            <a:off x="6704740" y="1859511"/>
            <a:ext cx="3762976" cy="3911400"/>
          </a:xfrm>
          <a:prstGeom prst="rect">
            <a:avLst/>
          </a:prstGeom>
        </p:spPr>
      </p:pic>
    </p:spTree>
    <p:extLst>
      <p:ext uri="{BB962C8B-B14F-4D97-AF65-F5344CB8AC3E}">
        <p14:creationId xmlns:p14="http://schemas.microsoft.com/office/powerpoint/2010/main" val="82415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Είδη Κινητικοτήτων 1/2</a:t>
            </a:r>
            <a:endParaRPr lang="en-GB" sz="2800" b="1" dirty="0">
              <a:solidFill>
                <a:schemeClr val="bg1"/>
              </a:solidFill>
            </a:endParaRPr>
          </a:p>
        </p:txBody>
      </p:sp>
      <p:sp>
        <p:nvSpPr>
          <p:cNvPr id="3" name="Rectangle 2"/>
          <p:cNvSpPr/>
          <p:nvPr/>
        </p:nvSpPr>
        <p:spPr>
          <a:xfrm>
            <a:off x="798747" y="1185740"/>
            <a:ext cx="10593363" cy="5591339"/>
          </a:xfrm>
          <a:prstGeom prst="rect">
            <a:avLst/>
          </a:prstGeom>
        </p:spPr>
        <p:txBody>
          <a:bodyPr wrap="square">
            <a:spAutoFit/>
          </a:bodyPr>
          <a:lstStyle/>
          <a:p>
            <a:pPr lvl="0">
              <a:lnSpc>
                <a:spcPct val="150000"/>
              </a:lnSpc>
              <a:defRPr/>
            </a:pPr>
            <a:r>
              <a:rPr lang="el-GR" b="1" dirty="0">
                <a:solidFill>
                  <a:schemeClr val="tx1">
                    <a:lumMod val="75000"/>
                    <a:lumOff val="25000"/>
                  </a:schemeClr>
                </a:solidFill>
                <a:latin typeface="Century Gothic" panose="020B0502020202020204" pitchFamily="34" charset="0"/>
              </a:rPr>
              <a:t>Εξερχόμενες:</a:t>
            </a:r>
          </a:p>
          <a:p>
            <a:pPr marL="285750" lvl="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Αφορά τους περισσότερους τύπους διαθέσιμων δραστηριοτήτων</a:t>
            </a:r>
          </a:p>
          <a:p>
            <a:pPr marL="285750" lvl="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Ο εγκεκριμένος οργανισμός λειτουργεί ως οργανισμός αποστολής: επιλέγει συμμετέχοντες και τους στέλνει σε έναν οργανισμό υποδοχής στο εξωτερικό</a:t>
            </a:r>
          </a:p>
          <a:p>
            <a:pPr lvl="0">
              <a:lnSpc>
                <a:spcPct val="150000"/>
              </a:lnSpc>
              <a:defRPr/>
            </a:pPr>
            <a:endParaRPr lang="el-GR" dirty="0">
              <a:solidFill>
                <a:schemeClr val="tx1">
                  <a:lumMod val="75000"/>
                  <a:lumOff val="25000"/>
                </a:schemeClr>
              </a:solidFill>
              <a:latin typeface="Century Gothic" panose="020B0502020202020204" pitchFamily="34" charset="0"/>
            </a:endParaRPr>
          </a:p>
          <a:p>
            <a:pPr lvl="0">
              <a:lnSpc>
                <a:spcPct val="150000"/>
              </a:lnSpc>
              <a:defRPr/>
            </a:pPr>
            <a:r>
              <a:rPr lang="el-GR" b="1" dirty="0">
                <a:solidFill>
                  <a:schemeClr val="tx1">
                    <a:lumMod val="75000"/>
                    <a:lumOff val="25000"/>
                  </a:schemeClr>
                </a:solidFill>
                <a:latin typeface="Century Gothic" panose="020B0502020202020204" pitchFamily="34" charset="0"/>
              </a:rPr>
              <a:t>Εισερχόμενες:</a:t>
            </a:r>
          </a:p>
          <a:p>
            <a:pPr marL="285750" lvl="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Αφορά ειδικούς τύπους δραστηριοτήτων</a:t>
            </a:r>
          </a:p>
          <a:p>
            <a:pPr marL="285750" lvl="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Ο εγκεκριμένος οργανισμός λειτουργεί ως οργανισμός υποδοχής </a:t>
            </a:r>
          </a:p>
          <a:p>
            <a:pPr marL="285750" lvl="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Σκοπός τους δεν είναι να δημιουργηθεί μία αμφίδρομη ανταλλαγή επισκέψεων, αλλά να αξιοποιήσει ο εγκεκριμένος οργανισμός την εισερχόμενη κινητικότητα για σκοπούς ανάπτυξης και διεθνοποίησής του</a:t>
            </a:r>
            <a:endParaRPr lang="en-GB" dirty="0">
              <a:solidFill>
                <a:schemeClr val="tx1">
                  <a:lumMod val="75000"/>
                  <a:lumOff val="25000"/>
                </a:schemeClr>
              </a:solidFill>
              <a:latin typeface="Century Gothic" panose="020B0502020202020204" pitchFamily="34" charset="0"/>
            </a:endParaRPr>
          </a:p>
          <a:p>
            <a:pPr marL="357188" lvl="0" indent="-357188">
              <a:lnSpc>
                <a:spcPct val="150000"/>
              </a:lnSpc>
              <a:defRPr/>
            </a:pPr>
            <a:endParaRPr lang="el-GR" sz="1400" i="1" dirty="0">
              <a:solidFill>
                <a:srgbClr val="FF0000"/>
              </a:solidFill>
              <a:latin typeface="Century Gothic" panose="020B0502020202020204" pitchFamily="34" charset="0"/>
            </a:endParaRPr>
          </a:p>
          <a:p>
            <a:pPr marL="357188" lvl="0" indent="-357188">
              <a:lnSpc>
                <a:spcPct val="150000"/>
              </a:lnSpc>
              <a:defRPr/>
            </a:pPr>
            <a:r>
              <a:rPr lang="el-GR" sz="1400" i="1" dirty="0">
                <a:solidFill>
                  <a:prstClr val="black"/>
                </a:solidFill>
                <a:latin typeface="Century Gothic" panose="020B0502020202020204" pitchFamily="34" charset="0"/>
              </a:rPr>
              <a:t>Όλες οι δραστηριότητες που υλοποιούνται θα πρέπει να ακολουθούν συγκεκριμένα πρότυπα ποιότητας</a:t>
            </a:r>
            <a:r>
              <a:rPr lang="en-GB" sz="1400" i="1" dirty="0">
                <a:solidFill>
                  <a:prstClr val="black"/>
                </a:solidFill>
                <a:latin typeface="Century Gothic" panose="020B0502020202020204" pitchFamily="34" charset="0"/>
              </a:rPr>
              <a:t>: </a:t>
            </a:r>
            <a:endParaRPr lang="el-GR" sz="1400" i="1" dirty="0">
              <a:solidFill>
                <a:prstClr val="black"/>
              </a:solidFill>
              <a:latin typeface="Century Gothic" panose="020B0502020202020204" pitchFamily="34" charset="0"/>
            </a:endParaRPr>
          </a:p>
          <a:p>
            <a:pPr marL="357188" lvl="0" indent="-357188">
              <a:lnSpc>
                <a:spcPct val="150000"/>
              </a:lnSpc>
              <a:defRPr/>
            </a:pPr>
            <a:r>
              <a:rPr lang="en-GB" sz="1400" i="1" dirty="0">
                <a:solidFill>
                  <a:prstClr val="black"/>
                </a:solidFill>
                <a:latin typeface="Century Gothic" panose="020B0502020202020204" pitchFamily="34" charset="0"/>
                <a:hlinkClick r:id="rId3"/>
              </a:rPr>
              <a:t>Erasmus quality standards</a:t>
            </a:r>
            <a:endParaRPr lang="en-GB" sz="14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734224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Century Gothic" panose="020B0502020202020204" pitchFamily="34" charset="0"/>
                <a:ea typeface="+mj-ea"/>
                <a:cs typeface="+mj-cs"/>
              </a:rPr>
              <a:t>EΠΙΚΟΙΝΩΝΙΑ</a:t>
            </a:r>
            <a:r>
              <a:rPr lang="en-US" sz="4600" dirty="0">
                <a:latin typeface="+mj-lt"/>
                <a:ea typeface="+mj-ea"/>
                <a:cs typeface="+mj-cs"/>
              </a:rPr>
              <a:t> ΜΕ ΙΔΕΠ ΔΙΑ ΒΙΟΥ ΜΑΘΗΣΗΣ</a:t>
            </a:r>
          </a:p>
        </p:txBody>
      </p:sp>
      <p:sp>
        <p:nvSpPr>
          <p:cNvPr id="5" name="Rectangle 4">
            <a:extLst>
              <a:ext uri="{FF2B5EF4-FFF2-40B4-BE49-F238E27FC236}">
                <a16:creationId xmlns:a16="http://schemas.microsoft.com/office/drawing/2014/main" id="{89C1C249-C8CC-40E5-537C-642EA4D80CA1}"/>
              </a:ext>
            </a:extLst>
          </p:cNvPr>
          <p:cNvSpPr/>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b="1" dirty="0" err="1">
                <a:solidFill>
                  <a:schemeClr val="tx1">
                    <a:lumMod val="75000"/>
                    <a:lumOff val="25000"/>
                  </a:schemeClr>
                </a:solidFill>
                <a:latin typeface="Century Gothic" panose="020B0502020202020204" pitchFamily="34" charset="0"/>
              </a:rPr>
              <a:t>Στέφ</a:t>
            </a:r>
            <a:r>
              <a:rPr lang="en-US" b="1" dirty="0">
                <a:solidFill>
                  <a:schemeClr val="tx1">
                    <a:lumMod val="75000"/>
                    <a:lumOff val="25000"/>
                  </a:schemeClr>
                </a:solidFill>
                <a:latin typeface="Century Gothic" panose="020B0502020202020204" pitchFamily="34" charset="0"/>
              </a:rPr>
              <a:t>ανη Αψερού</a:t>
            </a:r>
          </a:p>
          <a:p>
            <a:pPr>
              <a:lnSpc>
                <a:spcPct val="90000"/>
              </a:lnSpc>
              <a:spcAft>
                <a:spcPts val="600"/>
              </a:spcAft>
            </a:pPr>
            <a:r>
              <a:rPr lang="en-US" b="1" dirty="0" err="1">
                <a:solidFill>
                  <a:schemeClr val="tx1">
                    <a:lumMod val="75000"/>
                    <a:lumOff val="25000"/>
                  </a:schemeClr>
                </a:solidFill>
                <a:latin typeface="Century Gothic" panose="020B0502020202020204" pitchFamily="34" charset="0"/>
              </a:rPr>
              <a:t>Λειτουργός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Προγρ</a:t>
            </a:r>
            <a:r>
              <a:rPr lang="en-US" b="1" dirty="0">
                <a:solidFill>
                  <a:schemeClr val="tx1">
                    <a:lumMod val="75000"/>
                    <a:lumOff val="25000"/>
                  </a:schemeClr>
                </a:solidFill>
                <a:latin typeface="Century Gothic" panose="020B0502020202020204" pitchFamily="34" charset="0"/>
              </a:rPr>
              <a:t>αμμάτων </a:t>
            </a:r>
          </a:p>
          <a:p>
            <a:pPr>
              <a:lnSpc>
                <a:spcPct val="90000"/>
              </a:lnSpc>
              <a:spcAft>
                <a:spcPts val="600"/>
              </a:spcAft>
            </a:pPr>
            <a:r>
              <a:rPr lang="en-US" b="1" dirty="0">
                <a:solidFill>
                  <a:schemeClr val="tx1">
                    <a:lumMod val="75000"/>
                    <a:lumOff val="25000"/>
                  </a:schemeClr>
                </a:solidFill>
                <a:latin typeface="Century Gothic" panose="020B0502020202020204" pitchFamily="34" charset="0"/>
              </a:rPr>
              <a:t>Βα</a:t>
            </a:r>
            <a:r>
              <a:rPr lang="en-US" b="1" dirty="0" err="1">
                <a:solidFill>
                  <a:schemeClr val="tx1">
                    <a:lumMod val="75000"/>
                    <a:lumOff val="25000"/>
                  </a:schemeClr>
                </a:solidFill>
                <a:latin typeface="Century Gothic" panose="020B0502020202020204" pitchFamily="34" charset="0"/>
              </a:rPr>
              <a:t>σικής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Δράσης</a:t>
            </a:r>
            <a:r>
              <a:rPr lang="en-US" b="1" dirty="0">
                <a:solidFill>
                  <a:schemeClr val="tx1">
                    <a:lumMod val="75000"/>
                    <a:lumOff val="25000"/>
                  </a:schemeClr>
                </a:solidFill>
                <a:latin typeface="Century Gothic" panose="020B0502020202020204" pitchFamily="34" charset="0"/>
              </a:rPr>
              <a:t> 1</a:t>
            </a:r>
          </a:p>
          <a:p>
            <a:pPr>
              <a:lnSpc>
                <a:spcPct val="90000"/>
              </a:lnSpc>
              <a:spcAft>
                <a:spcPts val="600"/>
              </a:spcAft>
            </a:pPr>
            <a:r>
              <a:rPr lang="en-US" dirty="0">
                <a:solidFill>
                  <a:schemeClr val="tx1">
                    <a:lumMod val="75000"/>
                    <a:lumOff val="25000"/>
                  </a:schemeClr>
                </a:solidFill>
                <a:latin typeface="Century Gothic" panose="020B0502020202020204" pitchFamily="34" charset="0"/>
              </a:rPr>
              <a:t>Επα</a:t>
            </a:r>
            <a:r>
              <a:rPr lang="en-US" dirty="0" err="1">
                <a:solidFill>
                  <a:schemeClr val="tx1">
                    <a:lumMod val="75000"/>
                    <a:lumOff val="25000"/>
                  </a:schemeClr>
                </a:solidFill>
                <a:latin typeface="Century Gothic" panose="020B0502020202020204" pitchFamily="34" charset="0"/>
              </a:rPr>
              <a:t>γγελμ</a:t>
            </a:r>
            <a:r>
              <a:rPr lang="en-US" dirty="0">
                <a:solidFill>
                  <a:schemeClr val="tx1">
                    <a:lumMod val="75000"/>
                    <a:lumOff val="25000"/>
                  </a:schemeClr>
                </a:solidFill>
                <a:latin typeface="Century Gothic" panose="020B0502020202020204" pitchFamily="34" charset="0"/>
              </a:rPr>
              <a:t>ατική Εκπαίδευση και Κατάρτιση </a:t>
            </a:r>
          </a:p>
          <a:p>
            <a:pPr>
              <a:lnSpc>
                <a:spcPct val="90000"/>
              </a:lnSpc>
              <a:spcAft>
                <a:spcPts val="600"/>
              </a:spcAft>
            </a:pPr>
            <a:endParaRPr lang="en-US" dirty="0">
              <a:solidFill>
                <a:schemeClr val="tx1">
                  <a:lumMod val="75000"/>
                  <a:lumOff val="25000"/>
                </a:schemeClr>
              </a:solidFill>
              <a:latin typeface="Century Gothic" panose="020B0502020202020204" pitchFamily="34" charset="0"/>
            </a:endParaRPr>
          </a:p>
          <a:p>
            <a:pPr>
              <a:lnSpc>
                <a:spcPct val="90000"/>
              </a:lnSpc>
              <a:spcAft>
                <a:spcPts val="600"/>
              </a:spcAft>
            </a:pPr>
            <a:endParaRPr lang="en-US" dirty="0">
              <a:solidFill>
                <a:schemeClr val="tx1">
                  <a:lumMod val="75000"/>
                  <a:lumOff val="25000"/>
                </a:schemeClr>
              </a:solidFill>
              <a:latin typeface="Century Gothic" panose="020B0502020202020204" pitchFamily="34" charset="0"/>
            </a:endParaRPr>
          </a:p>
          <a:p>
            <a:pPr>
              <a:lnSpc>
                <a:spcPct val="90000"/>
              </a:lnSpc>
              <a:spcAft>
                <a:spcPts val="600"/>
              </a:spcAft>
            </a:pPr>
            <a:r>
              <a:rPr lang="en-US" dirty="0" err="1">
                <a:solidFill>
                  <a:schemeClr val="tx1">
                    <a:lumMod val="75000"/>
                    <a:lumOff val="25000"/>
                  </a:schemeClr>
                </a:solidFill>
                <a:latin typeface="Century Gothic" panose="020B0502020202020204" pitchFamily="34" charset="0"/>
              </a:rPr>
              <a:t>Τηλέφωνο</a:t>
            </a:r>
            <a:r>
              <a:rPr lang="en-US" dirty="0">
                <a:solidFill>
                  <a:schemeClr val="tx1">
                    <a:lumMod val="75000"/>
                    <a:lumOff val="25000"/>
                  </a:schemeClr>
                </a:solidFill>
                <a:latin typeface="Century Gothic" panose="020B0502020202020204" pitchFamily="34" charset="0"/>
              </a:rPr>
              <a:t>: (+357) - 22448892</a:t>
            </a:r>
          </a:p>
          <a:p>
            <a:pPr>
              <a:lnSpc>
                <a:spcPct val="90000"/>
              </a:lnSpc>
              <a:spcAft>
                <a:spcPts val="600"/>
              </a:spcAft>
            </a:pPr>
            <a:r>
              <a:rPr lang="en-US" dirty="0">
                <a:solidFill>
                  <a:schemeClr val="tx1">
                    <a:lumMod val="75000"/>
                    <a:lumOff val="25000"/>
                  </a:schemeClr>
                </a:solidFill>
                <a:latin typeface="Century Gothic" panose="020B0502020202020204" pitchFamily="34" charset="0"/>
              </a:rPr>
              <a:t>email</a:t>
            </a:r>
            <a:r>
              <a:rPr lang="en-US" sz="2200" dirty="0"/>
              <a:t>: </a:t>
            </a:r>
            <a:r>
              <a:rPr lang="en-US" sz="2200" dirty="0">
                <a:hlinkClick r:id="rId3"/>
              </a:rPr>
              <a:t>sapserou@idep.org.cy</a:t>
            </a:r>
            <a:endParaRPr lang="en-US" sz="2200" dirty="0"/>
          </a:p>
        </p:txBody>
      </p:sp>
      <p:pic>
        <p:nvPicPr>
          <p:cNvPr id="4" name="Picture 3">
            <a:extLst>
              <a:ext uri="{FF2B5EF4-FFF2-40B4-BE49-F238E27FC236}">
                <a16:creationId xmlns:a16="http://schemas.microsoft.com/office/drawing/2014/main" id="{FC10164E-A418-1CC7-33BC-B9FBEE6DA8C8}"/>
              </a:ext>
            </a:extLst>
          </p:cNvPr>
          <p:cNvPicPr>
            <a:picLocks noChangeAspect="1"/>
          </p:cNvPicPr>
          <p:nvPr/>
        </p:nvPicPr>
        <p:blipFill rotWithShape="1">
          <a:blip r:embed="rId4"/>
          <a:srcRect r="-1" b="528"/>
          <a:stretch/>
        </p:blipFill>
        <p:spPr>
          <a:xfrm>
            <a:off x="6409740" y="1812622"/>
            <a:ext cx="3941064" cy="4096512"/>
          </a:xfrm>
          <a:prstGeom prst="rect">
            <a:avLst/>
          </a:prstGeom>
        </p:spPr>
      </p:pic>
    </p:spTree>
    <p:extLst>
      <p:ext uri="{BB962C8B-B14F-4D97-AF65-F5344CB8AC3E}">
        <p14:creationId xmlns:p14="http://schemas.microsoft.com/office/powerpoint/2010/main" val="3111438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Century Gothic" panose="020B0502020202020204" pitchFamily="34" charset="0"/>
                <a:ea typeface="+mj-ea"/>
                <a:cs typeface="+mj-cs"/>
              </a:rPr>
              <a:t>EΠΙΚΟΙΝΩΝΙΑ ΜΕ ΙΔΕΠ ΔΙΑ ΒΙΟΥ ΜΑΘΗΣΗΣ</a:t>
            </a:r>
          </a:p>
        </p:txBody>
      </p:sp>
      <p:sp>
        <p:nvSpPr>
          <p:cNvPr id="3" name="Rectangle 2"/>
          <p:cNvSpPr/>
          <p:nvPr/>
        </p:nvSpPr>
        <p:spPr>
          <a:xfrm>
            <a:off x="572493" y="2500289"/>
            <a:ext cx="6713552" cy="4119172"/>
          </a:xfrm>
          <a:prstGeom prst="rect">
            <a:avLst/>
          </a:prstGeom>
        </p:spPr>
        <p:txBody>
          <a:bodyPr vert="horz" lIns="91440" tIns="45720" rIns="91440" bIns="45720" rtlCol="0" anchor="t">
            <a:normAutofit/>
          </a:bodyPr>
          <a:lstStyle/>
          <a:p>
            <a:pPr>
              <a:lnSpc>
                <a:spcPct val="90000"/>
              </a:lnSpc>
              <a:spcAft>
                <a:spcPts val="600"/>
              </a:spcAft>
            </a:pPr>
            <a:r>
              <a:rPr lang="en-US" b="1" dirty="0" err="1">
                <a:solidFill>
                  <a:schemeClr val="tx1">
                    <a:lumMod val="75000"/>
                    <a:lumOff val="25000"/>
                  </a:schemeClr>
                </a:solidFill>
                <a:latin typeface="Century Gothic" panose="020B0502020202020204" pitchFamily="34" charset="0"/>
              </a:rPr>
              <a:t>Δέσ</a:t>
            </a:r>
            <a:r>
              <a:rPr lang="en-US" b="1" dirty="0">
                <a:solidFill>
                  <a:schemeClr val="tx1">
                    <a:lumMod val="75000"/>
                    <a:lumOff val="25000"/>
                  </a:schemeClr>
                </a:solidFill>
                <a:latin typeface="Century Gothic" panose="020B0502020202020204" pitchFamily="34" charset="0"/>
              </a:rPr>
              <a:t>ποινα Δημητρίου</a:t>
            </a:r>
          </a:p>
          <a:p>
            <a:pPr>
              <a:lnSpc>
                <a:spcPct val="90000"/>
              </a:lnSpc>
              <a:spcAft>
                <a:spcPts val="600"/>
              </a:spcAft>
            </a:pPr>
            <a:r>
              <a:rPr lang="en-US" b="1" dirty="0" err="1">
                <a:solidFill>
                  <a:schemeClr val="tx1">
                    <a:lumMod val="75000"/>
                    <a:lumOff val="25000"/>
                  </a:schemeClr>
                </a:solidFill>
                <a:latin typeface="Century Gothic" panose="020B0502020202020204" pitchFamily="34" charset="0"/>
              </a:rPr>
              <a:t>Λειτουργός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Προγρ</a:t>
            </a:r>
            <a:r>
              <a:rPr lang="en-US" b="1" dirty="0">
                <a:solidFill>
                  <a:schemeClr val="tx1">
                    <a:lumMod val="75000"/>
                    <a:lumOff val="25000"/>
                  </a:schemeClr>
                </a:solidFill>
                <a:latin typeface="Century Gothic" panose="020B0502020202020204" pitchFamily="34" charset="0"/>
              </a:rPr>
              <a:t>αμμάτων </a:t>
            </a:r>
          </a:p>
          <a:p>
            <a:pPr>
              <a:lnSpc>
                <a:spcPct val="90000"/>
              </a:lnSpc>
              <a:spcAft>
                <a:spcPts val="600"/>
              </a:spcAft>
            </a:pPr>
            <a:r>
              <a:rPr lang="en-US" b="1" dirty="0">
                <a:solidFill>
                  <a:schemeClr val="tx1">
                    <a:lumMod val="75000"/>
                    <a:lumOff val="25000"/>
                  </a:schemeClr>
                </a:solidFill>
                <a:latin typeface="Century Gothic" panose="020B0502020202020204" pitchFamily="34" charset="0"/>
              </a:rPr>
              <a:t>Βα</a:t>
            </a:r>
            <a:r>
              <a:rPr lang="en-US" b="1" dirty="0" err="1">
                <a:solidFill>
                  <a:schemeClr val="tx1">
                    <a:lumMod val="75000"/>
                    <a:lumOff val="25000"/>
                  </a:schemeClr>
                </a:solidFill>
                <a:latin typeface="Century Gothic" panose="020B0502020202020204" pitchFamily="34" charset="0"/>
              </a:rPr>
              <a:t>σικής</a:t>
            </a:r>
            <a:r>
              <a:rPr lang="en-US" b="1" dirty="0">
                <a:solidFill>
                  <a:schemeClr val="tx1">
                    <a:lumMod val="75000"/>
                    <a:lumOff val="25000"/>
                  </a:schemeClr>
                </a:solidFill>
                <a:latin typeface="Century Gothic" panose="020B0502020202020204" pitchFamily="34" charset="0"/>
              </a:rPr>
              <a:t> </a:t>
            </a:r>
            <a:r>
              <a:rPr lang="en-US" b="1" dirty="0" err="1">
                <a:solidFill>
                  <a:schemeClr val="tx1">
                    <a:lumMod val="75000"/>
                    <a:lumOff val="25000"/>
                  </a:schemeClr>
                </a:solidFill>
                <a:latin typeface="Century Gothic" panose="020B0502020202020204" pitchFamily="34" charset="0"/>
              </a:rPr>
              <a:t>Δράσης</a:t>
            </a:r>
            <a:r>
              <a:rPr lang="en-US" b="1" dirty="0">
                <a:solidFill>
                  <a:schemeClr val="tx1">
                    <a:lumMod val="75000"/>
                    <a:lumOff val="25000"/>
                  </a:schemeClr>
                </a:solidFill>
                <a:latin typeface="Century Gothic" panose="020B0502020202020204" pitchFamily="34" charset="0"/>
              </a:rPr>
              <a:t> 1</a:t>
            </a:r>
          </a:p>
          <a:p>
            <a:pPr>
              <a:lnSpc>
                <a:spcPct val="90000"/>
              </a:lnSpc>
              <a:spcAft>
                <a:spcPts val="600"/>
              </a:spcAft>
            </a:pPr>
            <a:r>
              <a:rPr lang="en-US" dirty="0" err="1">
                <a:solidFill>
                  <a:schemeClr val="tx1">
                    <a:lumMod val="75000"/>
                    <a:lumOff val="25000"/>
                  </a:schemeClr>
                </a:solidFill>
                <a:latin typeface="Century Gothic" panose="020B0502020202020204" pitchFamily="34" charset="0"/>
              </a:rPr>
              <a:t>Εκ</a:t>
            </a:r>
            <a:r>
              <a:rPr lang="en-US" dirty="0">
                <a:solidFill>
                  <a:schemeClr val="tx1">
                    <a:lumMod val="75000"/>
                    <a:lumOff val="25000"/>
                  </a:schemeClr>
                </a:solidFill>
                <a:latin typeface="Century Gothic" panose="020B0502020202020204" pitchFamily="34" charset="0"/>
              </a:rPr>
              <a:t>παίδευση Ενηλίκων</a:t>
            </a:r>
          </a:p>
          <a:p>
            <a:pPr>
              <a:lnSpc>
                <a:spcPct val="90000"/>
              </a:lnSpc>
              <a:spcAft>
                <a:spcPts val="600"/>
              </a:spcAft>
            </a:pPr>
            <a:endParaRPr lang="en-US" sz="2200" dirty="0"/>
          </a:p>
          <a:p>
            <a:pPr>
              <a:lnSpc>
                <a:spcPct val="90000"/>
              </a:lnSpc>
              <a:spcAft>
                <a:spcPts val="600"/>
              </a:spcAft>
            </a:pPr>
            <a:r>
              <a:rPr lang="en-US" dirty="0" err="1">
                <a:solidFill>
                  <a:schemeClr val="tx1">
                    <a:lumMod val="75000"/>
                    <a:lumOff val="25000"/>
                  </a:schemeClr>
                </a:solidFill>
                <a:latin typeface="Century Gothic" panose="020B0502020202020204" pitchFamily="34" charset="0"/>
              </a:rPr>
              <a:t>Τηλέφωνο</a:t>
            </a:r>
            <a:r>
              <a:rPr lang="en-US" dirty="0">
                <a:solidFill>
                  <a:schemeClr val="tx1">
                    <a:lumMod val="75000"/>
                    <a:lumOff val="25000"/>
                  </a:schemeClr>
                </a:solidFill>
                <a:latin typeface="Century Gothic" panose="020B0502020202020204" pitchFamily="34" charset="0"/>
              </a:rPr>
              <a:t>: (+357) - 22448853</a:t>
            </a:r>
          </a:p>
          <a:p>
            <a:pPr>
              <a:lnSpc>
                <a:spcPct val="90000"/>
              </a:lnSpc>
              <a:spcAft>
                <a:spcPts val="600"/>
              </a:spcAft>
            </a:pPr>
            <a:r>
              <a:rPr lang="en-US" dirty="0">
                <a:solidFill>
                  <a:schemeClr val="tx1">
                    <a:lumMod val="75000"/>
                    <a:lumOff val="25000"/>
                  </a:schemeClr>
                </a:solidFill>
                <a:latin typeface="Century Gothic" panose="020B0502020202020204" pitchFamily="34" charset="0"/>
              </a:rPr>
              <a:t>email: </a:t>
            </a:r>
            <a:r>
              <a:rPr lang="en-US" sz="2200" dirty="0">
                <a:hlinkClick r:id="rId3"/>
              </a:rPr>
              <a:t>ddemetriou@idep.org.cy</a:t>
            </a:r>
            <a:r>
              <a:rPr lang="en-US" sz="2200" dirty="0"/>
              <a:t> </a:t>
            </a:r>
          </a:p>
        </p:txBody>
      </p:sp>
      <p:pic>
        <p:nvPicPr>
          <p:cNvPr id="8" name="Picture 7" descr="A picture containing wall, person, indoor, black&#10;&#10;Description automatically generated">
            <a:extLst>
              <a:ext uri="{FF2B5EF4-FFF2-40B4-BE49-F238E27FC236}">
                <a16:creationId xmlns:a16="http://schemas.microsoft.com/office/drawing/2014/main" id="{04061857-BEA1-3915-D5B1-69BA8C7EDB9F}"/>
              </a:ext>
            </a:extLst>
          </p:cNvPr>
          <p:cNvPicPr>
            <a:picLocks noChangeAspect="1"/>
          </p:cNvPicPr>
          <p:nvPr/>
        </p:nvPicPr>
        <p:blipFill rotWithShape="1">
          <a:blip r:embed="rId4"/>
          <a:srcRect t="6929" r="4" b="3683"/>
          <a:stretch/>
        </p:blipFill>
        <p:spPr>
          <a:xfrm>
            <a:off x="5809939" y="1911493"/>
            <a:ext cx="3941064" cy="4096512"/>
          </a:xfrm>
          <a:prstGeom prst="rect">
            <a:avLst/>
          </a:prstGeom>
        </p:spPr>
      </p:pic>
    </p:spTree>
    <p:extLst>
      <p:ext uri="{BB962C8B-B14F-4D97-AF65-F5344CB8AC3E}">
        <p14:creationId xmlns:p14="http://schemas.microsoft.com/office/powerpoint/2010/main" val="1052368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1343" y="1635177"/>
            <a:ext cx="6269665" cy="461665"/>
          </a:xfrm>
          <a:prstGeom prst="rect">
            <a:avLst/>
          </a:prstGeom>
        </p:spPr>
        <p:txBody>
          <a:bodyPr wrap="none">
            <a:spAutoFit/>
          </a:bodyPr>
          <a:lstStyle/>
          <a:p>
            <a:r>
              <a:rPr lang="el-GR" sz="2400" b="1" dirty="0">
                <a:solidFill>
                  <a:schemeClr val="accent6">
                    <a:lumMod val="75000"/>
                  </a:schemeClr>
                </a:solidFill>
                <a:latin typeface="Century Gothic" panose="020B0502020202020204" pitchFamily="34" charset="0"/>
              </a:rPr>
              <a:t>Σας ευχαριστούμε για την προσοχή σας! </a:t>
            </a:r>
            <a:endParaRPr lang="en-US" sz="2400" b="1" dirty="0">
              <a:solidFill>
                <a:schemeClr val="accent6">
                  <a:lumMod val="75000"/>
                </a:schemeClr>
              </a:solidFill>
              <a:latin typeface="Century Gothic" panose="020B0502020202020204" pitchFamily="34" charset="0"/>
            </a:endParaRPr>
          </a:p>
        </p:txBody>
      </p:sp>
      <p:sp>
        <p:nvSpPr>
          <p:cNvPr id="5" name="Cloud Callout 4"/>
          <p:cNvSpPr/>
          <p:nvPr/>
        </p:nvSpPr>
        <p:spPr>
          <a:xfrm>
            <a:off x="4067944" y="3027557"/>
            <a:ext cx="4176464" cy="2124816"/>
          </a:xfrm>
          <a:prstGeom prst="cloudCallou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002074" y="3720633"/>
            <a:ext cx="2308202" cy="523220"/>
          </a:xfrm>
          <a:prstGeom prst="rect">
            <a:avLst/>
          </a:prstGeom>
        </p:spPr>
        <p:txBody>
          <a:bodyPr wrap="square">
            <a:spAutoFit/>
          </a:bodyPr>
          <a:lstStyle/>
          <a:p>
            <a:pPr algn="ctr"/>
            <a:r>
              <a:rPr lang="el-GR" sz="2800" b="1" dirty="0">
                <a:solidFill>
                  <a:schemeClr val="accent6">
                    <a:lumMod val="75000"/>
                  </a:schemeClr>
                </a:solidFill>
                <a:latin typeface="Century Gothic" panose="020B0502020202020204" pitchFamily="34" charset="0"/>
              </a:rPr>
              <a:t>Ερωτήσεις; </a:t>
            </a:r>
            <a:endParaRPr lang="en-US" sz="2800" b="1" dirty="0">
              <a:solidFill>
                <a:schemeClr val="accent6">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92917A2C-31EA-66ED-47A2-48C9D5E4E010}"/>
              </a:ext>
            </a:extLst>
          </p:cNvPr>
          <p:cNvSpPr txBox="1"/>
          <p:nvPr/>
        </p:nvSpPr>
        <p:spPr>
          <a:xfrm flipH="1">
            <a:off x="5825209" y="5146967"/>
            <a:ext cx="4838397" cy="1384995"/>
          </a:xfrm>
          <a:prstGeom prst="rect">
            <a:avLst/>
          </a:prstGeom>
          <a:noFill/>
        </p:spPr>
        <p:txBody>
          <a:bodyPr wrap="square" rtlCol="0">
            <a:spAutoFit/>
          </a:bodyPr>
          <a:lstStyle/>
          <a:p>
            <a:pPr algn="ctr"/>
            <a:r>
              <a:rPr lang="el-GR" altLang="en-US" sz="2000" b="1" dirty="0">
                <a:solidFill>
                  <a:schemeClr val="tx1">
                    <a:lumMod val="75000"/>
                    <a:lumOff val="25000"/>
                  </a:schemeClr>
                </a:solidFill>
                <a:latin typeface="Century Gothic" panose="020B0502020202020204" pitchFamily="34" charset="0"/>
              </a:rPr>
              <a:t>Θέκλα Χριστοδουλίδου</a:t>
            </a:r>
            <a:endParaRPr lang="en-GB" altLang="en-US" sz="2000" b="1" dirty="0">
              <a:solidFill>
                <a:schemeClr val="tx1">
                  <a:lumMod val="75000"/>
                  <a:lumOff val="25000"/>
                </a:schemeClr>
              </a:solidFill>
              <a:latin typeface="Century Gothic" panose="020B0502020202020204" pitchFamily="34" charset="0"/>
            </a:endParaRPr>
          </a:p>
          <a:p>
            <a:pPr algn="ctr"/>
            <a:endParaRPr lang="el-GR" altLang="en-US" sz="1000" b="1" dirty="0">
              <a:solidFill>
                <a:schemeClr val="bg1">
                  <a:lumMod val="65000"/>
                </a:schemeClr>
              </a:solidFill>
              <a:latin typeface="Century Gothic" panose="020B0502020202020204" pitchFamily="34" charset="0"/>
            </a:endParaRPr>
          </a:p>
          <a:p>
            <a:pPr algn="ctr"/>
            <a:r>
              <a:rPr lang="el-GR" altLang="fr-FR" b="1" dirty="0">
                <a:solidFill>
                  <a:schemeClr val="tx1">
                    <a:lumMod val="75000"/>
                    <a:lumOff val="25000"/>
                  </a:schemeClr>
                </a:solidFill>
                <a:latin typeface="Century Gothic" panose="020B0502020202020204" pitchFamily="34" charset="0"/>
              </a:rPr>
              <a:t>Συντονίστρια Βασικής Δράσης 1</a:t>
            </a:r>
          </a:p>
          <a:p>
            <a:pPr algn="ctr"/>
            <a:endParaRPr lang="el-GR" altLang="fr-FR" b="1" dirty="0">
              <a:solidFill>
                <a:schemeClr val="tx1">
                  <a:lumMod val="75000"/>
                  <a:lumOff val="25000"/>
                </a:schemeClr>
              </a:solidFill>
              <a:latin typeface="Century Gothic" panose="020B0502020202020204" pitchFamily="34" charset="0"/>
            </a:endParaRPr>
          </a:p>
          <a:p>
            <a:pPr algn="ctr"/>
            <a:r>
              <a:rPr lang="en-US" altLang="fr-FR" b="1" dirty="0">
                <a:solidFill>
                  <a:schemeClr val="tx1">
                    <a:lumMod val="75000"/>
                    <a:lumOff val="25000"/>
                  </a:schemeClr>
                </a:solidFill>
                <a:latin typeface="Century Gothic" panose="020B0502020202020204" pitchFamily="34" charset="0"/>
                <a:hlinkClick r:id="rId3"/>
              </a:rPr>
              <a:t>tchristodoulidou@idep.org.cy</a:t>
            </a:r>
            <a:r>
              <a:rPr lang="en-US" altLang="fr-FR" b="1" dirty="0">
                <a:solidFill>
                  <a:schemeClr val="tx1">
                    <a:lumMod val="75000"/>
                    <a:lumOff val="25000"/>
                  </a:schemeClr>
                </a:solidFill>
                <a:latin typeface="Century Gothic" panose="020B0502020202020204" pitchFamily="34" charset="0"/>
              </a:rPr>
              <a:t> </a:t>
            </a:r>
          </a:p>
        </p:txBody>
      </p:sp>
    </p:spTree>
    <p:extLst>
      <p:ext uri="{BB962C8B-B14F-4D97-AF65-F5344CB8AC3E}">
        <p14:creationId xmlns:p14="http://schemas.microsoft.com/office/powerpoint/2010/main" val="36072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Είδη Κινητικοτήτων 2/2</a:t>
            </a:r>
            <a:endParaRPr lang="en-GB" sz="2800" b="1" dirty="0">
              <a:solidFill>
                <a:schemeClr val="bg1"/>
              </a:solidFill>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a:solidFill>
                <a:srgbClr val="FF0000"/>
              </a:solidFill>
            </a:endParaRPr>
          </a:p>
          <a:p>
            <a:pPr marL="357188" indent="-357188">
              <a:buNone/>
              <a:defRPr/>
            </a:pPr>
            <a:endParaRPr lang="el-GR" sz="2900" dirty="0">
              <a:solidFill>
                <a:srgbClr val="FF0000"/>
              </a:solidFill>
            </a:endParaRPr>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700" i="1" dirty="0"/>
          </a:p>
          <a:p>
            <a:pPr marL="0" indent="0">
              <a:buNone/>
            </a:pPr>
            <a:endParaRPr lang="el-GR" sz="1400" i="1" dirty="0"/>
          </a:p>
          <a:p>
            <a:pPr marL="0" indent="0" algn="ctr">
              <a:spcBef>
                <a:spcPts val="0"/>
              </a:spcBef>
              <a:buNone/>
            </a:pPr>
            <a:endParaRPr lang="el-GR" sz="1600" i="1" dirty="0">
              <a:latin typeface="Century Gothic" panose="020B0502020202020204" pitchFamily="34" charset="0"/>
            </a:endParaRPr>
          </a:p>
          <a:p>
            <a:pPr marL="0" indent="0" algn="ctr">
              <a:spcBef>
                <a:spcPts val="0"/>
              </a:spcBef>
              <a:buNone/>
            </a:pPr>
            <a:r>
              <a:rPr lang="el-GR" sz="1600" i="1" dirty="0">
                <a:latin typeface="Century Gothic" panose="020B0502020202020204" pitchFamily="34" charset="0"/>
              </a:rPr>
              <a:t>! Η ελάχιστη και μέγιστη διάρκεια του φυσικού τμήματος της μεικτής κινητικότητας </a:t>
            </a:r>
          </a:p>
          <a:p>
            <a:pPr marL="88900" indent="-88900" algn="ctr">
              <a:spcBef>
                <a:spcPts val="0"/>
              </a:spcBef>
              <a:buNone/>
            </a:pPr>
            <a:r>
              <a:rPr lang="el-GR" sz="1600" i="1" dirty="0">
                <a:latin typeface="Century Gothic" panose="020B0502020202020204" pitchFamily="34" charset="0"/>
              </a:rPr>
              <a:t>  πρέπει να συμβαδίζει με την ελάχιστη και μέγιστη διάρκεια των κινητικοτήτων, όπως αυτή ορίζεται στον Οδηγό του Προγράμματος για κάθε ξεχωριστό τύπο δραστηριότητας</a:t>
            </a:r>
            <a:endParaRPr kumimoji="0" lang="en-GB" sz="1600" b="0" i="1" u="none" strike="noStrike" kern="120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200" cap="none" spc="0" normalizeH="0" baseline="0" noProof="0" dirty="0">
              <a:ln>
                <a:noFill/>
              </a:ln>
              <a:solidFill>
                <a:sysClr val="windowText" lastClr="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graphicFrame>
        <p:nvGraphicFramePr>
          <p:cNvPr id="5" name="Diagram 4"/>
          <p:cNvGraphicFramePr/>
          <p:nvPr/>
        </p:nvGraphicFramePr>
        <p:xfrm>
          <a:off x="2659807" y="1245518"/>
          <a:ext cx="6192688" cy="342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223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8934</TotalTime>
  <Words>10277</Words>
  <Application>Microsoft Office PowerPoint</Application>
  <PresentationFormat>Widescreen</PresentationFormat>
  <Paragraphs>1197</Paragraphs>
  <Slides>82</Slides>
  <Notes>79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82</vt:i4>
      </vt:variant>
    </vt:vector>
  </HeadingPairs>
  <TitlesOfParts>
    <vt:vector size="93" baseType="lpstr">
      <vt:lpstr>Arial</vt:lpstr>
      <vt:lpstr>Calibri</vt:lpstr>
      <vt:lpstr>Calibri Light</vt:lpstr>
      <vt:lpstr>Century Gothic</vt:lpstr>
      <vt:lpstr>Courier New</vt:lpstr>
      <vt:lpstr>Verdana Pro</vt:lpstr>
      <vt:lpstr>Wingdings</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Περαιτέρω οδηγίες αναφορικά με την ηλεκτρονική διαχείριση Σχεδίων θα δοθούν σε ημερίδα που θα πραγματοποιηθεί μόλις ενεργοποιηθούν τα εργαλεία και η πρόσβαση σε αυτά.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Thekla Christodoulidou</cp:lastModifiedBy>
  <cp:revision>336</cp:revision>
  <dcterms:created xsi:type="dcterms:W3CDTF">2021-06-29T14:21:58Z</dcterms:created>
  <dcterms:modified xsi:type="dcterms:W3CDTF">2022-09-29T06:01:43Z</dcterms:modified>
</cp:coreProperties>
</file>